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7"/>
  </p:notesMasterIdLst>
  <p:sldIdLst>
    <p:sldId id="330" r:id="rId2"/>
    <p:sldId id="323" r:id="rId3"/>
    <p:sldId id="337" r:id="rId4"/>
    <p:sldId id="587" r:id="rId5"/>
    <p:sldId id="588" r:id="rId6"/>
    <p:sldId id="589" r:id="rId7"/>
    <p:sldId id="590" r:id="rId8"/>
    <p:sldId id="591" r:id="rId9"/>
    <p:sldId id="593" r:id="rId10"/>
    <p:sldId id="620" r:id="rId11"/>
    <p:sldId id="596" r:id="rId12"/>
    <p:sldId id="608" r:id="rId13"/>
    <p:sldId id="613" r:id="rId14"/>
    <p:sldId id="597" r:id="rId15"/>
    <p:sldId id="598" r:id="rId16"/>
    <p:sldId id="601" r:id="rId17"/>
    <p:sldId id="602" r:id="rId18"/>
    <p:sldId id="603" r:id="rId19"/>
    <p:sldId id="604" r:id="rId20"/>
    <p:sldId id="614" r:id="rId21"/>
    <p:sldId id="618" r:id="rId22"/>
    <p:sldId id="615" r:id="rId23"/>
    <p:sldId id="616" r:id="rId24"/>
    <p:sldId id="617" r:id="rId25"/>
    <p:sldId id="619" r:id="rId26"/>
  </p:sldIdLst>
  <p:sldSz cx="10323513" cy="7192963"/>
  <p:notesSz cx="6735763" cy="9866313"/>
  <p:defaultTextStyle>
    <a:defPPr>
      <a:defRPr lang="fr-FR"/>
    </a:defPPr>
    <a:lvl1pPr marL="0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1pPr>
    <a:lvl2pPr marL="500451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2pPr>
    <a:lvl3pPr marL="1000902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3pPr>
    <a:lvl4pPr marL="1501353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4pPr>
    <a:lvl5pPr marL="2001804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5pPr>
    <a:lvl6pPr marL="2502256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6pPr>
    <a:lvl7pPr marL="3002707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7pPr>
    <a:lvl8pPr marL="3503158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8pPr>
    <a:lvl9pPr marL="4003609" algn="l" defTabSz="1000902" rtl="0" eaLnBrk="1" latinLnBrk="0" hangingPunct="1">
      <a:defRPr sz="19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32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2060"/>
    <a:srgbClr val="BDD7EE"/>
    <a:srgbClr val="CC0000"/>
    <a:srgbClr val="C5E0B4"/>
    <a:srgbClr val="70AD47"/>
    <a:srgbClr val="003366"/>
    <a:srgbClr val="B00000"/>
    <a:srgbClr val="22536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56" y="192"/>
      </p:cViewPr>
      <p:guideLst>
        <p:guide orient="horz" pos="2266"/>
        <p:guide pos="32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3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8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86843487978377E-2"/>
          <c:y val="2.96735905044514E-3"/>
          <c:w val="0.91971315651202157"/>
          <c:h val="0.967323213868995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Pluto^t pas</c:v>
                </c:pt>
              </c:strCache>
            </c:strRef>
          </c:tx>
          <c:spPr>
            <a:solidFill>
              <a:srgbClr val="CC0000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Trebuchet MS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0.17</c:v>
                </c:pt>
                <c:pt idx="2">
                  <c:v>0.18</c:v>
                </c:pt>
                <c:pt idx="3">
                  <c:v>0.2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1-E749-BC6B-F711701DB3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C0000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2845009492573345E-2"/>
                  <c:y val="-8.79392084270957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71452922125618E-2"/>
                      <c:h val="5.8893048075265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C1-E749-BC6B-F711701DB303}"/>
                </c:ext>
              </c:extLst>
            </c:dLbl>
            <c:dLbl>
              <c:idx val="1"/>
              <c:layout>
                <c:manualLayout>
                  <c:x val="3.2845009492573456E-2"/>
                  <c:y val="2.3082368740378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71452922125618E-2"/>
                      <c:h val="5.8893048075265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FC1-E749-BC6B-F711701DB303}"/>
                </c:ext>
              </c:extLst>
            </c:dLbl>
            <c:dLbl>
              <c:idx val="2"/>
              <c:layout>
                <c:manualLayout>
                  <c:x val="3.8816690471572129E-2"/>
                  <c:y val="2.93169165371558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C1-E749-BC6B-F711701DB303}"/>
                </c:ext>
              </c:extLst>
            </c:dLbl>
            <c:dLbl>
              <c:idx val="3"/>
              <c:layout>
                <c:manualLayout>
                  <c:x val="5.0760287539748206E-2"/>
                  <c:y val="2.3082368740378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C1-E749-BC6B-F711701DB303}"/>
                </c:ext>
              </c:extLst>
            </c:dLbl>
            <c:dLbl>
              <c:idx val="4"/>
              <c:layout>
                <c:manualLayout>
                  <c:x val="4.4788489005660168E-2"/>
                  <c:y val="2.3082368740378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C1-E749-BC6B-F711701DB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CC0000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0.04</c:v>
                </c:pt>
                <c:pt idx="3">
                  <c:v>0.08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C1-E749-BC6B-F711701DB3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Plutôt d’accord</c:v>
                </c:pt>
              </c:strCache>
            </c:strRef>
          </c:tx>
          <c:spPr>
            <a:solidFill>
              <a:srgbClr val="003366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3FACD0-4F27-4CAA-BC80-10F6998AD8C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FC1-E749-BC6B-F711701DB3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C0772D-214E-4353-919B-FE8C8E1FBC3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FC1-E749-BC6B-F711701DB3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BB139B-77A7-4396-88AD-2139A72390B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FC1-E749-BC6B-F711701DB3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CBFD09D-944E-46BC-BA48-B221448CBC8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FC1-E749-BC6B-F711701DB30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376A0C1-BF0E-498D-B059-FB68203AC90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FC1-E749-BC6B-F711701DB303}"/>
                </c:ext>
              </c:extLst>
            </c:dLbl>
            <c:numFmt formatCode="#,##0%;[White]#,##0%" sourceLinked="0"/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Calibri" pitchFamily="34" charset="0"/>
                    <a:ea typeface="Trebuchet MS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-0.64</c:v>
                </c:pt>
                <c:pt idx="1">
                  <c:v>-0.56999999999999995</c:v>
                </c:pt>
                <c:pt idx="2">
                  <c:v>-0.59</c:v>
                </c:pt>
                <c:pt idx="3">
                  <c:v>-0.56000000000000005</c:v>
                </c:pt>
                <c:pt idx="4">
                  <c:v>-0.48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FC1-E749-BC6B-F711701DB3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Tout à fait d’accord</c:v>
                </c:pt>
              </c:strCache>
            </c:strRef>
          </c:tx>
          <c:spPr>
            <a:solidFill>
              <a:srgbClr val="003366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numFmt formatCode="#,##0%;[White]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0%</c:formatCode>
                <c:ptCount val="5"/>
                <c:pt idx="0">
                  <c:v>-0.18</c:v>
                </c:pt>
                <c:pt idx="1">
                  <c:v>-0.24</c:v>
                </c:pt>
                <c:pt idx="2">
                  <c:v>-0.19</c:v>
                </c:pt>
                <c:pt idx="3">
                  <c:v>-0.16</c:v>
                </c:pt>
                <c:pt idx="4">
                  <c:v>-0.14000000000000001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FC1-E749-BC6B-F711701DB3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92888096"/>
        <c:axId val="292888488"/>
      </c:barChart>
      <c:catAx>
        <c:axId val="2928880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2888488"/>
        <c:crosses val="autoZero"/>
        <c:auto val="1"/>
        <c:lblAlgn val="ctr"/>
        <c:lblOffset val="100"/>
        <c:noMultiLvlLbl val="0"/>
      </c:catAx>
      <c:valAx>
        <c:axId val="2928884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2888096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74123510426553E-3"/>
          <c:y val="0"/>
          <c:w val="0.96376733790683211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003366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0-4E46-B0D9-959F788319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0-4E46-B0D9-959F788319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50-4E46-B0D9-959F7883192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50-4E46-B0D9-959F7883192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50-4E46-B0D9-959F7883192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50-4E46-B0D9-959F7883192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50-4E46-B0D9-959F7883192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50-4E46-B0D9-959F7883192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50-4E46-B0D9-959F7883192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50-4E46-B0D9-959F7883192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50-4E46-B0D9-959F7883192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50-4E46-B0D9-959F788319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2536E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</c:numCache>
            </c:numRef>
          </c:cat>
          <c:val>
            <c:numRef>
              <c:f>Feuil1!$B$2:$B$13</c:f>
              <c:numCache>
                <c:formatCode>0%</c:formatCode>
                <c:ptCount val="12"/>
                <c:pt idx="0">
                  <c:v>-0.25</c:v>
                </c:pt>
                <c:pt idx="1">
                  <c:v>-0.15</c:v>
                </c:pt>
                <c:pt idx="2">
                  <c:v>-0.11</c:v>
                </c:pt>
                <c:pt idx="3">
                  <c:v>-0.1</c:v>
                </c:pt>
                <c:pt idx="4">
                  <c:v>-7.0000000000000007E-2</c:v>
                </c:pt>
                <c:pt idx="5">
                  <c:v>-0.06</c:v>
                </c:pt>
                <c:pt idx="6">
                  <c:v>-0.06</c:v>
                </c:pt>
                <c:pt idx="7">
                  <c:v>-0.05</c:v>
                </c:pt>
                <c:pt idx="8">
                  <c:v>-0.05</c:v>
                </c:pt>
                <c:pt idx="9">
                  <c:v>-0.04</c:v>
                </c:pt>
                <c:pt idx="10">
                  <c:v>-0.03</c:v>
                </c:pt>
                <c:pt idx="11">
                  <c:v>-0.03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50-4E46-B0D9-959F78831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6128936"/>
        <c:axId val="296128544"/>
      </c:barChart>
      <c:valAx>
        <c:axId val="2961285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6128936"/>
        <c:crosses val="autoZero"/>
        <c:crossBetween val="between"/>
      </c:valAx>
      <c:catAx>
        <c:axId val="296128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9612854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78444480398753358"/>
          <c:y val="0.79913746512541539"/>
          <c:w val="0.21251722921642394"/>
          <c:h val="0.13546797918438333"/>
        </c:manualLayout>
      </c:layout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52181691299248"/>
          <c:y val="0"/>
          <c:w val="0.5069064284292474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 premier </c:v>
                </c:pt>
              </c:strCache>
            </c:strRef>
          </c:tx>
          <c:spPr>
            <a:solidFill>
              <a:srgbClr val="548235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0F-DC49-8562-28E5D3D0C81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0F-DC49-8562-28E5D3D0C81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0F-DC49-8562-28E5D3D0C81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0F-DC49-8562-28E5D3D0C81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30F-DC49-8562-28E5D3D0C815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548235">
                          <a:alpha val="7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0F-DC49-8562-28E5D3D0C8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548235">
                        <a:alpha val="70000"/>
                      </a:srgb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Feuil1!$A$2:$A$13</c:f>
              <c:strCache>
                <c:ptCount val="12"/>
                <c:pt idx="0">
                  <c:v>La digitalisation, la transformation numérique (Big Data, Intelligence artificielle)  </c:v>
                </c:pt>
                <c:pt idx="1">
                  <c:v>L’évolution des styles de management  </c:v>
                </c:pt>
                <c:pt idx="2">
                  <c:v>La relation client  </c:v>
                </c:pt>
                <c:pt idx="3">
                  <c:v>L’organisation du temps de travail  </c:v>
                </c:pt>
                <c:pt idx="4">
                  <c:v>L’organisation de l’espace de travail  </c:v>
                </c:pt>
                <c:pt idx="5">
                  <c:v>Le dialogue, le développement du collaboratif, la responsabilisation  </c:v>
                </c:pt>
                <c:pt idx="6">
                  <c:v>L’internationalisation, la globalisation  </c:v>
                </c:pt>
                <c:pt idx="7">
                  <c:v>La formation, le développement des compétences  </c:v>
                </c:pt>
                <c:pt idx="8">
                  <c:v>Les valeurs portées par l’entreprise  </c:v>
                </c:pt>
                <c:pt idx="9">
                  <c:v>Le rythme auquel sont prises les validations et les décisions  </c:v>
                </c:pt>
                <c:pt idx="10">
                  <c:v>L’éthique, la RSE  </c:v>
                </c:pt>
                <c:pt idx="11">
                  <c:v>Les modes de rémunération des salariés  </c:v>
                </c:pt>
              </c:strCache>
            </c:strRef>
          </c:cat>
          <c:val>
            <c:numRef>
              <c:f>Feuil1!$B$2:$B$13</c:f>
              <c:numCache>
                <c:formatCode>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0.06</c:v>
                </c:pt>
                <c:pt idx="3">
                  <c:v>0.12</c:v>
                </c:pt>
                <c:pt idx="4">
                  <c:v>0.04</c:v>
                </c:pt>
                <c:pt idx="5">
                  <c:v>0.16</c:v>
                </c:pt>
                <c:pt idx="6">
                  <c:v>0.02</c:v>
                </c:pt>
                <c:pt idx="7">
                  <c:v>0.09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0.02</c:v>
                </c:pt>
                <c:pt idx="1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0F-DC49-8562-28E5D3D0C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6130112"/>
        <c:axId val="296129720"/>
      </c:barChart>
      <c:valAx>
        <c:axId val="296129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6130112"/>
        <c:crosses val="autoZero"/>
        <c:crossBetween val="between"/>
      </c:valAx>
      <c:catAx>
        <c:axId val="2961301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612972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79985130520642"/>
          <c:y val="0"/>
          <c:w val="0.78238414545787571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Total des citations </c:v>
                </c:pt>
              </c:strCache>
            </c:strRef>
          </c:tx>
          <c:spPr>
            <a:solidFill>
              <a:srgbClr val="003366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Les dirigeants  </c:v>
                </c:pt>
                <c:pt idx="1">
                  <c:v>Les salariés cadres  </c:v>
                </c:pt>
                <c:pt idx="2">
                  <c:v>Les salariés non cadres  </c:v>
                </c:pt>
                <c:pt idx="3">
                  <c:v>Les actionnaires  </c:v>
                </c:pt>
                <c:pt idx="4">
                  <c:v>Autres acteurs  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0.69</c:v>
                </c:pt>
                <c:pt idx="1">
                  <c:v>0.56999999999999995</c:v>
                </c:pt>
                <c:pt idx="2">
                  <c:v>0.21</c:v>
                </c:pt>
                <c:pt idx="3">
                  <c:v>0.17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7-0F49-9DCD-73090C648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6131680"/>
        <c:axId val="296131288"/>
      </c:barChart>
      <c:valAx>
        <c:axId val="2961312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6131680"/>
        <c:crosses val="autoZero"/>
        <c:crossBetween val="between"/>
      </c:valAx>
      <c:catAx>
        <c:axId val="296131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29613128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86843487978377E-2"/>
          <c:y val="8.2116911736022632E-2"/>
          <c:w val="0.91971315651202157"/>
          <c:h val="0.873516467308094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Plutôt pas </c:v>
                </c:pt>
              </c:strCache>
            </c:strRef>
          </c:tx>
          <c:spPr>
            <a:solidFill>
              <a:srgbClr val="CC0000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Ses performances physiques  </c:v>
                </c:pt>
                <c:pt idx="1">
                  <c:v>Le choix de ses activités sportives  </c:v>
                </c:pt>
                <c:pt idx="2">
                  <c:v>La fréquence de ses activités sportives  </c:v>
                </c:pt>
                <c:pt idx="3">
                  <c:v>Sa confiance en soi, son estime de soi 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B-4E4B-BB64-22F3F11FBF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C0000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3.74003029767180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BB-4E4B-BB64-22F3F11FBF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CC0000"/>
                    </a:solidFill>
                    <a:latin typeface="Calibri" pitchFamily="34" charset="0"/>
                    <a:ea typeface="Trebuchet MS"/>
                    <a:cs typeface="Calibri" pitchFamily="34" charset="0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Ses performances physiques  </c:v>
                </c:pt>
                <c:pt idx="1">
                  <c:v>Le choix de ses activités sportives  </c:v>
                </c:pt>
                <c:pt idx="2">
                  <c:v>La fréquence de ses activités sportives  </c:v>
                </c:pt>
                <c:pt idx="3">
                  <c:v>Sa confiance en soi, son estime de soi 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B-4E4B-BB64-22F3F11FBF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Plutôt </c:v>
                </c:pt>
              </c:strCache>
            </c:strRef>
          </c:tx>
          <c:spPr>
            <a:solidFill>
              <a:srgbClr val="003366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numFmt formatCode="0;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Ses performances physiques  </c:v>
                </c:pt>
                <c:pt idx="1">
                  <c:v>Le choix de ses activités sportives  </c:v>
                </c:pt>
                <c:pt idx="2">
                  <c:v>La fréquence de ses activités sportives  </c:v>
                </c:pt>
                <c:pt idx="3">
                  <c:v>Sa confiance en soi, son estime de soi 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-0.66</c:v>
                </c:pt>
                <c:pt idx="1">
                  <c:v>-0.67</c:v>
                </c:pt>
                <c:pt idx="2">
                  <c:v>-0.59</c:v>
                </c:pt>
                <c:pt idx="3">
                  <c:v>-0.69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B-4E4B-BB64-22F3F11FBF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Très</c:v>
                </c:pt>
              </c:strCache>
            </c:strRef>
          </c:tx>
          <c:spPr>
            <a:solidFill>
              <a:srgbClr val="003366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numFmt formatCode="#,##0%;[White]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Ses performances physiques  </c:v>
                </c:pt>
                <c:pt idx="1">
                  <c:v>Le choix de ses activités sportives  </c:v>
                </c:pt>
                <c:pt idx="2">
                  <c:v>La fréquence de ses activités sportives  </c:v>
                </c:pt>
                <c:pt idx="3">
                  <c:v>Sa confiance en soi, son estime de soi  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-0.23</c:v>
                </c:pt>
                <c:pt idx="1">
                  <c:v>-0.18</c:v>
                </c:pt>
                <c:pt idx="2">
                  <c:v>-0.24</c:v>
                </c:pt>
                <c:pt idx="3">
                  <c:v>-0.13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BB-4E4B-BB64-22F3F11FBF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100"/>
        <c:axId val="295379672"/>
        <c:axId val="295380064"/>
      </c:barChart>
      <c:catAx>
        <c:axId val="2953796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5380064"/>
        <c:crosses val="autoZero"/>
        <c:auto val="1"/>
        <c:lblAlgn val="ctr"/>
        <c:lblOffset val="100"/>
        <c:noMultiLvlLbl val="0"/>
      </c:catAx>
      <c:valAx>
        <c:axId val="2953800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5379672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97743096484189"/>
          <c:y val="1.1419377046655826E-3"/>
          <c:w val="0.50203383544448243"/>
          <c:h val="0.99885800357366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03864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D99F-424F-83C9-4FF4CE1777AF}"/>
              </c:ext>
            </c:extLst>
          </c:dPt>
          <c:dPt>
            <c:idx val="1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D99F-424F-83C9-4FF4CE1777AF}"/>
              </c:ext>
            </c:extLst>
          </c:dPt>
          <c:dPt>
            <c:idx val="2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D99F-424F-83C9-4FF4CE1777AF}"/>
              </c:ext>
            </c:extLst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D99F-424F-83C9-4FF4CE1777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99F-424F-83C9-4FF4CE1777A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99F-424F-83C9-4FF4CE1777AF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B9D09042-74DE-42D2-951A-8F9812FE048A}" type="VALUE">
                      <a:rPr lang="en-US">
                        <a:solidFill>
                          <a:srgbClr val="A50021"/>
                        </a:solidFill>
                      </a:rPr>
                      <a:pPr>
                        <a:defRPr sz="12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9F-424F-83C9-4FF4CE1777A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A5002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99F-424F-83C9-4FF4CE177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Très positifs </c:v>
                </c:pt>
                <c:pt idx="1">
                  <c:v>Plutôt positifs </c:v>
                </c:pt>
                <c:pt idx="2">
                  <c:v>Plutôt négatifs </c:v>
                </c:pt>
                <c:pt idx="3">
                  <c:v>Très négatifs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0.08</c:v>
                </c:pt>
                <c:pt idx="1">
                  <c:v>0.65</c:v>
                </c:pt>
                <c:pt idx="2">
                  <c:v>0.23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9F-424F-83C9-4FF4CE177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96792352"/>
        <c:axId val="296791960"/>
      </c:barChart>
      <c:valAx>
        <c:axId val="29679196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96792352"/>
        <c:crosses val="autoZero"/>
        <c:crossBetween val="between"/>
      </c:valAx>
      <c:catAx>
        <c:axId val="296792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29679196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84836012316"/>
          <c:y val="4.0125553925054E-2"/>
          <c:w val="0.76279147036177142"/>
          <c:h val="0.8731928382191289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explosion val="2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2-4141-A5D7-C76C907A0671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F2-4141-A5D7-C76C907A0671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F2-4141-A5D7-C76C907A0671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F2-4141-A5D7-C76C907A0671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F2-4141-A5D7-C76C907A0671}"/>
              </c:ext>
            </c:extLst>
          </c:dPt>
          <c:dLbls>
            <c:dLbl>
              <c:idx val="0"/>
              <c:layout>
                <c:manualLayout>
                  <c:x val="1.8743458239634289E-2"/>
                  <c:y val="9.75774440243224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2-4141-A5D7-C76C907A0671}"/>
                </c:ext>
              </c:extLst>
            </c:dLbl>
            <c:dLbl>
              <c:idx val="1"/>
              <c:layout>
                <c:manualLayout>
                  <c:x val="1.5763120227573837E-2"/>
                  <c:y val="2.0411104680187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743971706108276"/>
                      <c:h val="0.15011226982420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1F2-4141-A5D7-C76C907A0671}"/>
                </c:ext>
              </c:extLst>
            </c:dLbl>
            <c:dLbl>
              <c:idx val="2"/>
              <c:layout>
                <c:manualLayout>
                  <c:x val="-1.0904722775329223E-2"/>
                  <c:y val="-2.5578235539800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F2-4141-A5D7-C76C907A0671}"/>
                </c:ext>
              </c:extLst>
            </c:dLbl>
            <c:dLbl>
              <c:idx val="3"/>
              <c:layout>
                <c:manualLayout>
                  <c:x val="1.5167009693182316E-2"/>
                  <c:y val="-1.9471935313246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40061117965918"/>
                      <c:h val="0.208981485234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F2-4141-A5D7-C76C907A067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F2-4141-A5D7-C76C907A0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4"/>
                <c:pt idx="0">
                  <c:v>Dans l’année qui vient </c:v>
                </c:pt>
                <c:pt idx="1">
                  <c:v>D’ici deux à trois ans </c:v>
                </c:pt>
                <c:pt idx="2">
                  <c:v>D’ici cinq ans </c:v>
                </c:pt>
                <c:pt idx="3">
                  <c:v>Au-delà de cinq ans 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0.16</c:v>
                </c:pt>
                <c:pt idx="1">
                  <c:v>0.59</c:v>
                </c:pt>
                <c:pt idx="2">
                  <c:v>0.18</c:v>
                </c:pt>
                <c:pt idx="3">
                  <c:v>7.0000000000000007E-2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F2-4141-A5D7-C76C907A0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84836012316"/>
          <c:y val="4.0125553925054E-2"/>
          <c:w val="0.76279147036177142"/>
          <c:h val="0.8731928382191289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6-E148-AA36-8D26A8A34C35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06-E148-AA36-8D26A8A34C35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06-E148-AA36-8D26A8A34C35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06-E148-AA36-8D26A8A34C35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06-E148-AA36-8D26A8A34C35}"/>
              </c:ext>
            </c:extLst>
          </c:dPt>
          <c:cat>
            <c:strRef>
              <c:f>Feuil1!$A$2:$A$6</c:f>
              <c:strCache>
                <c:ptCount val="4"/>
                <c:pt idx="0">
                  <c:v>Dans l’année qui vient </c:v>
                </c:pt>
                <c:pt idx="1">
                  <c:v>D’ici deux à trois ans </c:v>
                </c:pt>
                <c:pt idx="2">
                  <c:v>D’ici cinq ans </c:v>
                </c:pt>
                <c:pt idx="3">
                  <c:v>Au-delà de cinq ans 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0.34</c:v>
                </c:pt>
                <c:pt idx="2">
                  <c:v>0.08</c:v>
                </c:pt>
                <c:pt idx="3">
                  <c:v>0.04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06-E148-AA36-8D26A8A34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745498863086"/>
          <c:y val="9.0787443840051399E-3"/>
          <c:w val="0.53708635927538395"/>
          <c:h val="0.975328050204171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004376"/>
            </a:solidFill>
            <a:ln w="28531">
              <a:noFill/>
            </a:ln>
            <a:effectLst>
              <a:softEdge rad="12700"/>
            </a:effectLst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0A-FC4E-BF07-9986502EE8C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30A-FC4E-BF07-9986502EE8C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30A-FC4E-BF07-9986502EE8C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30A-FC4E-BF07-9986502EE8C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30A-FC4E-BF07-9986502EE8C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A5002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30A-FC4E-BF07-9986502EE8C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0A-FC4E-BF07-9986502EE8C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0A-FC4E-BF07-9986502EE8C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A-FC4E-BF07-9986502EE8C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30A-FC4E-BF07-9986502EE8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004376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Feuil1!$A$2:$A$10</c:f>
              <c:strCache>
                <c:ptCount val="9"/>
                <c:pt idx="0">
                  <c:v>Industrie</c:v>
                </c:pt>
                <c:pt idx="1">
                  <c:v>Services</c:v>
                </c:pt>
                <c:pt idx="2">
                  <c:v>Entreprise publique</c:v>
                </c:pt>
                <c:pt idx="4">
                  <c:v>Oui</c:v>
                </c:pt>
                <c:pt idx="5">
                  <c:v>Non</c:v>
                </c:pt>
                <c:pt idx="7">
                  <c:v>Oui</c:v>
                </c:pt>
                <c:pt idx="8">
                  <c:v>Non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0.71</c:v>
                </c:pt>
                <c:pt idx="1">
                  <c:v>0.74</c:v>
                </c:pt>
                <c:pt idx="2">
                  <c:v>0.64</c:v>
                </c:pt>
                <c:pt idx="4">
                  <c:v>0.8</c:v>
                </c:pt>
                <c:pt idx="5">
                  <c:v>0.42</c:v>
                </c:pt>
                <c:pt idx="7">
                  <c:v>0.81</c:v>
                </c:pt>
                <c:pt idx="8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0A-FC4E-BF07-9986502EE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96793920"/>
        <c:axId val="296794312"/>
      </c:barChart>
      <c:catAx>
        <c:axId val="296793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latin typeface="+mn-lt"/>
                <a:cs typeface="Arial" panose="020B0604020202020204" pitchFamily="34" charset="0"/>
              </a:defRPr>
            </a:pPr>
            <a:endParaRPr lang="fr-FR"/>
          </a:p>
        </c:txPr>
        <c:crossAx val="296794312"/>
        <c:crosses val="autoZero"/>
        <c:auto val="1"/>
        <c:lblAlgn val="ctr"/>
        <c:lblOffset val="100"/>
        <c:noMultiLvlLbl val="0"/>
      </c:catAx>
      <c:valAx>
        <c:axId val="2967943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6793920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86843487978377E-2"/>
          <c:y val="8.2116911736022632E-2"/>
          <c:w val="0.91971315651202157"/>
          <c:h val="0.873516467308094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Plutôt pas </c:v>
                </c:pt>
              </c:strCache>
            </c:strRef>
          </c:tx>
          <c:spPr>
            <a:solidFill>
              <a:srgbClr val="CC0000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0.38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7-AC4E-BF1E-53D4EA94FC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C0000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Trebuchet MS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0.21</c:v>
                </c:pt>
                <c:pt idx="1">
                  <c:v>0.36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7-AC4E-BF1E-53D4EA94FC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Plutôt </c:v>
                </c:pt>
              </c:strCache>
            </c:strRef>
          </c:tx>
          <c:spPr>
            <a:solidFill>
              <a:srgbClr val="003366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numFmt formatCode="0;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-0.35</c:v>
                </c:pt>
                <c:pt idx="1">
                  <c:v>-0.2</c:v>
                </c:pt>
                <c:pt idx="2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57-AC4E-BF1E-53D4EA94FC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Très</c:v>
                </c:pt>
              </c:strCache>
            </c:strRef>
          </c:tx>
          <c:spPr>
            <a:solidFill>
              <a:srgbClr val="003366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1046153918135222E-2"/>
                  <c:y val="-3.22460691303094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57-AC4E-BF1E-53D4EA94FCB2}"/>
                </c:ext>
              </c:extLst>
            </c:dLbl>
            <c:dLbl>
              <c:idx val="2"/>
              <c:layout>
                <c:manualLayout>
                  <c:x val="1.9959247744238601E-2"/>
                  <c:y val="-4.6903373280450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57-AC4E-BF1E-53D4EA94FCB2}"/>
                </c:ext>
              </c:extLst>
            </c:dLbl>
            <c:numFmt formatCode="#,##0%;[White]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Sheet1!$E$2:$E$4</c:f>
              <c:numCache>
                <c:formatCode>0%</c:formatCode>
                <c:ptCount val="3"/>
                <c:pt idx="0">
                  <c:v>-0.11</c:v>
                </c:pt>
                <c:pt idx="1">
                  <c:v>-0.06</c:v>
                </c:pt>
                <c:pt idx="2">
                  <c:v>-0.05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57-AC4E-BF1E-53D4EA94FC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100"/>
        <c:axId val="296795488"/>
        <c:axId val="296948792"/>
      </c:barChart>
      <c:catAx>
        <c:axId val="2967954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6948792"/>
        <c:crosses val="autoZero"/>
        <c:auto val="1"/>
        <c:lblAlgn val="ctr"/>
        <c:lblOffset val="100"/>
        <c:noMultiLvlLbl val="0"/>
      </c:catAx>
      <c:valAx>
        <c:axId val="296948792"/>
        <c:scaling>
          <c:orientation val="minMax"/>
          <c:max val="0.8"/>
          <c:min val="-0.8"/>
        </c:scaling>
        <c:delete val="1"/>
        <c:axPos val="t"/>
        <c:numFmt formatCode="0%" sourceLinked="1"/>
        <c:majorTickMark val="out"/>
        <c:minorTickMark val="none"/>
        <c:tickLblPos val="nextTo"/>
        <c:crossAx val="296795488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35261877947487"/>
          <c:y val="1.9651001107500097E-2"/>
          <c:w val="0.53464742926245601"/>
          <c:h val="0.978986004790579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00336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86D-6C47-A47E-3C92A0034CB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86D-6C47-A47E-3C92A0034CB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86D-6C47-A47E-3C92A0034C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Feuil1!$A$2:$A$13</c:f>
              <c:strCache>
                <c:ptCount val="12"/>
                <c:pt idx="0">
                  <c:v>Le dialogue, le développement du collaboratif, la responsabilisation  </c:v>
                </c:pt>
                <c:pt idx="1">
                  <c:v>La formation, le développement des compétences  </c:v>
                </c:pt>
                <c:pt idx="2">
                  <c:v>L’évolution des styles de management  </c:v>
                </c:pt>
                <c:pt idx="3">
                  <c:v>La relation client  </c:v>
                </c:pt>
                <c:pt idx="4">
                  <c:v>L’organisation du temps de travail  </c:v>
                </c:pt>
                <c:pt idx="5">
                  <c:v>La digitalisation, la transformation numérique (Big Data, Intelligence artificielle)  </c:v>
                </c:pt>
                <c:pt idx="6">
                  <c:v>Les modes de rémunération des salariés  </c:v>
                </c:pt>
                <c:pt idx="7">
                  <c:v>Les valeurs portées par l’entreprise  </c:v>
                </c:pt>
                <c:pt idx="8">
                  <c:v>Le rythme auquel sont prises les validations et les décisions  </c:v>
                </c:pt>
                <c:pt idx="9">
                  <c:v>L’organisation de l’espace de travail  </c:v>
                </c:pt>
                <c:pt idx="10">
                  <c:v>L’éthique, la RSE  </c:v>
                </c:pt>
                <c:pt idx="11">
                  <c:v>L’internationalisation, la globalisation  </c:v>
                </c:pt>
              </c:strCache>
            </c:strRef>
          </c:cat>
          <c:val>
            <c:numRef>
              <c:f>Feuil1!$B$2:$B$13</c:f>
              <c:numCache>
                <c:formatCode>0%</c:formatCode>
                <c:ptCount val="12"/>
                <c:pt idx="0">
                  <c:v>0.4</c:v>
                </c:pt>
                <c:pt idx="1">
                  <c:v>0.36</c:v>
                </c:pt>
                <c:pt idx="2">
                  <c:v>0.31</c:v>
                </c:pt>
                <c:pt idx="3">
                  <c:v>0.28999999999999998</c:v>
                </c:pt>
                <c:pt idx="4">
                  <c:v>0.25</c:v>
                </c:pt>
                <c:pt idx="5">
                  <c:v>0.25</c:v>
                </c:pt>
                <c:pt idx="6">
                  <c:v>0.24</c:v>
                </c:pt>
                <c:pt idx="7">
                  <c:v>0.22</c:v>
                </c:pt>
                <c:pt idx="8">
                  <c:v>0.21</c:v>
                </c:pt>
                <c:pt idx="9">
                  <c:v>0.16</c:v>
                </c:pt>
                <c:pt idx="10">
                  <c:v>0.14000000000000001</c:v>
                </c:pt>
                <c:pt idx="1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6D-6C47-A47E-3C92A0034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96949576"/>
        <c:axId val="296949968"/>
      </c:barChart>
      <c:catAx>
        <c:axId val="296949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Calibri" pitchFamily="34" charset="0"/>
                <a:cs typeface="Calibri" pitchFamily="34" charset="0"/>
              </a:defRPr>
            </a:pPr>
            <a:endParaRPr lang="fr-FR"/>
          </a:p>
        </c:txPr>
        <c:crossAx val="296949968"/>
        <c:crosses val="autoZero"/>
        <c:auto val="1"/>
        <c:lblAlgn val="ctr"/>
        <c:lblOffset val="1000"/>
        <c:noMultiLvlLbl val="0"/>
      </c:catAx>
      <c:valAx>
        <c:axId val="296949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6949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86843487978377E-2"/>
          <c:y val="2.96735905044514E-3"/>
          <c:w val="0.91971315651202157"/>
          <c:h val="0.967323213868995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Pluto^t pas</c:v>
                </c:pt>
              </c:strCache>
            </c:strRef>
          </c:tx>
          <c:spPr>
            <a:solidFill>
              <a:srgbClr val="CC0000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53335955792676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C-564A-95F5-7AF93A8FBBB0}"/>
                </c:ext>
              </c:extLst>
            </c:dLbl>
            <c:dLbl>
              <c:idx val="1"/>
              <c:layout>
                <c:manualLayout>
                  <c:x val="-2.786695513719448E-2"/>
                  <c:y val="5.37428277087839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2C-564A-95F5-7AF93A8FB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Trebuchet MS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C-564A-95F5-7AF93A8FBB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C0000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600078673780287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2C-564A-95F5-7AF93A8FB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0.02</c:v>
                </c:pt>
                <c:pt idx="1">
                  <c:v>0.04</c:v>
                </c:pt>
                <c:pt idx="2">
                  <c:v>0.03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2C-564A-95F5-7AF93A8FBB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Plutôt d’accord</c:v>
                </c:pt>
              </c:strCache>
            </c:strRef>
          </c:tx>
          <c:spPr>
            <a:solidFill>
              <a:srgbClr val="003366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3FACD0-4F27-4CAA-BC80-10F6998AD8C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42C-564A-95F5-7AF93A8FBB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C0772D-214E-4353-919B-FE8C8E1FBC3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42C-564A-95F5-7AF93A8FBB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BB139B-77A7-4396-88AD-2139A72390B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42C-564A-95F5-7AF93A8FBB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CBFD09D-944E-46BC-BA48-B221448CBC8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42C-564A-95F5-7AF93A8FBBB0}"/>
                </c:ext>
              </c:extLst>
            </c:dLbl>
            <c:numFmt formatCode="#,##0%;[White]#,##0%" sourceLinked="0"/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Calibri" pitchFamily="34" charset="0"/>
                    <a:ea typeface="Trebuchet MS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-0.65</c:v>
                </c:pt>
                <c:pt idx="1">
                  <c:v>-0.57999999999999996</c:v>
                </c:pt>
                <c:pt idx="2">
                  <c:v>-0.6</c:v>
                </c:pt>
                <c:pt idx="3">
                  <c:v>-0.55000000000000004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2C-564A-95F5-7AF93A8FBB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Tout à fait d’accord</c:v>
                </c:pt>
              </c:strCache>
            </c:strRef>
          </c:tx>
          <c:spPr>
            <a:solidFill>
              <a:srgbClr val="003366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numFmt formatCode="#,##0%;[White]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-0.13</c:v>
                </c:pt>
                <c:pt idx="1">
                  <c:v>-0.15</c:v>
                </c:pt>
                <c:pt idx="2">
                  <c:v>-0.09</c:v>
                </c:pt>
                <c:pt idx="3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2C-564A-95F5-7AF93A8FBB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92889272"/>
        <c:axId val="292889664"/>
      </c:barChart>
      <c:catAx>
        <c:axId val="2928892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2889664"/>
        <c:crosses val="autoZero"/>
        <c:auto val="1"/>
        <c:lblAlgn val="ctr"/>
        <c:lblOffset val="100"/>
        <c:noMultiLvlLbl val="0"/>
      </c:catAx>
      <c:valAx>
        <c:axId val="2928896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2889272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61768791436921"/>
          <c:y val="0"/>
          <c:w val="0.504394110609382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Total des citations </c:v>
                </c:pt>
              </c:strCache>
            </c:strRef>
          </c:tx>
          <c:spPr>
            <a:solidFill>
              <a:srgbClr val="003366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Feuil1!$A$2:$A$14</c:f>
              <c:strCache>
                <c:ptCount val="13"/>
                <c:pt idx="0">
                  <c:v>Le sens donné au travail  </c:v>
                </c:pt>
                <c:pt idx="1">
                  <c:v>La responsabilité  </c:v>
                </c:pt>
                <c:pt idx="2">
                  <c:v>La bienveillance  </c:v>
                </c:pt>
                <c:pt idx="3">
                  <c:v>L’excellence  </c:v>
                </c:pt>
                <c:pt idx="4">
                  <c:v>Le respect  </c:v>
                </c:pt>
                <c:pt idx="5">
                  <c:v>L’innovation  </c:v>
                </c:pt>
                <c:pt idx="6">
                  <c:v>L’équité  </c:v>
                </c:pt>
                <c:pt idx="7">
                  <c:v>La performance  </c:v>
                </c:pt>
                <c:pt idx="8">
                  <c:v>La convivialité  </c:v>
                </c:pt>
                <c:pt idx="9">
                  <c:v>La fierté  </c:v>
                </c:pt>
                <c:pt idx="10">
                  <c:v>La parité  </c:v>
                </c:pt>
                <c:pt idx="11">
                  <c:v>L’entreprise libérée, c’est-à-dire dans laquelle chaque salarié est autonome dans sa prise d’initiative </c:v>
                </c:pt>
                <c:pt idx="12">
                  <c:v>La jeunesse  </c:v>
                </c:pt>
              </c:strCache>
            </c:strRef>
          </c:cat>
          <c:val>
            <c:numRef>
              <c:f>Feuil1!$B$2:$B$14</c:f>
              <c:numCache>
                <c:formatCode>0%</c:formatCode>
                <c:ptCount val="13"/>
                <c:pt idx="0">
                  <c:v>0.47</c:v>
                </c:pt>
                <c:pt idx="1">
                  <c:v>0.37</c:v>
                </c:pt>
                <c:pt idx="2">
                  <c:v>0.31</c:v>
                </c:pt>
                <c:pt idx="3">
                  <c:v>0.28999999999999998</c:v>
                </c:pt>
                <c:pt idx="4">
                  <c:v>0.28000000000000003</c:v>
                </c:pt>
                <c:pt idx="5">
                  <c:v>0.27</c:v>
                </c:pt>
                <c:pt idx="6">
                  <c:v>0.24</c:v>
                </c:pt>
                <c:pt idx="7">
                  <c:v>0.24</c:v>
                </c:pt>
                <c:pt idx="8">
                  <c:v>0.21</c:v>
                </c:pt>
                <c:pt idx="9">
                  <c:v>0.12</c:v>
                </c:pt>
                <c:pt idx="10">
                  <c:v>0.09</c:v>
                </c:pt>
                <c:pt idx="11">
                  <c:v>0.08</c:v>
                </c:pt>
                <c:pt idx="1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3-054E-B460-B29B8C669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6951536"/>
        <c:axId val="296951144"/>
      </c:barChart>
      <c:valAx>
        <c:axId val="296951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6951536"/>
        <c:crosses val="autoZero"/>
        <c:crossBetween val="between"/>
      </c:valAx>
      <c:catAx>
        <c:axId val="296951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fr-FR"/>
          </a:p>
        </c:txPr>
        <c:crossAx val="296951144"/>
        <c:crosses val="autoZero"/>
        <c:auto val="1"/>
        <c:lblAlgn val="ctr"/>
        <c:lblOffset val="1000"/>
        <c:noMultiLvlLbl val="0"/>
      </c:cat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7010300430418244"/>
          <c:y val="0.92526063781398071"/>
          <c:w val="0.21251722921642394"/>
          <c:h val="7.273469340710953E-2"/>
        </c:manualLayout>
      </c:layout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61768791436921"/>
          <c:y val="0"/>
          <c:w val="0.504394110609382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Une accélération de votre carrière  </c:v>
                </c:pt>
                <c:pt idx="1">
                  <c:v>La découverte d’autres cultures  </c:v>
                </c:pt>
                <c:pt idx="2">
                  <c:v>Un changement de votre trajectoire professionnelle (changement de secteur d’activité)  </c:v>
                </c:pt>
                <c:pt idx="3">
                  <c:v>L’attractivité politique et économique du pays  </c:v>
                </c:pt>
                <c:pt idx="4">
                  <c:v>Un rapprochement familial  </c:v>
                </c:pt>
                <c:pt idx="5">
                  <c:v>Un autre facteur  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0.37</c:v>
                </c:pt>
                <c:pt idx="1">
                  <c:v>0.22</c:v>
                </c:pt>
                <c:pt idx="2">
                  <c:v>0.16</c:v>
                </c:pt>
                <c:pt idx="3">
                  <c:v>0.16</c:v>
                </c:pt>
                <c:pt idx="4">
                  <c:v>7.0000000000000007E-2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9-494A-9339-4FB62FB25E73}"/>
            </c:ext>
          </c:extLst>
        </c:ser>
        <c:ser>
          <c:idx val="0"/>
          <c:order val="1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rgbClr val="003366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Une accélération de votre carrière  </c:v>
                </c:pt>
                <c:pt idx="1">
                  <c:v>La découverte d’autres cultures  </c:v>
                </c:pt>
                <c:pt idx="2">
                  <c:v>Un changement de votre trajectoire professionnelle (changement de secteur d’activité)  </c:v>
                </c:pt>
                <c:pt idx="3">
                  <c:v>L’attractivité politique et économique du pays  </c:v>
                </c:pt>
                <c:pt idx="4">
                  <c:v>Un rapprochement familial  </c:v>
                </c:pt>
                <c:pt idx="5">
                  <c:v>Un autre facteur  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0.59</c:v>
                </c:pt>
                <c:pt idx="1">
                  <c:v>0.45</c:v>
                </c:pt>
                <c:pt idx="2">
                  <c:v>0.39</c:v>
                </c:pt>
                <c:pt idx="3">
                  <c:v>0.39</c:v>
                </c:pt>
                <c:pt idx="4">
                  <c:v>0.12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9-494A-9339-4FB62FB25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8168272"/>
        <c:axId val="296952320"/>
      </c:barChart>
      <c:valAx>
        <c:axId val="296952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8168272"/>
        <c:crosses val="autoZero"/>
        <c:crossBetween val="between"/>
      </c:valAx>
      <c:catAx>
        <c:axId val="298168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9695232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77010300430418244"/>
          <c:y val="0.92526063781398071"/>
          <c:w val="0.11352330842754346"/>
          <c:h val="7.4739362186019273E-2"/>
        </c:manualLayout>
      </c:layout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199883701544373E-3"/>
          <c:w val="1"/>
          <c:h val="0.99667993688850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003366"/>
            </a:solidFill>
            <a:ln w="9525">
              <a:solidFill>
                <a:schemeClr val="bg1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FA-3247-9344-1E1888F9B9A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FA-3247-9344-1E1888F9B9A6}"/>
              </c:ext>
            </c:extLst>
          </c:dPt>
          <c:dLbls>
            <c:numFmt formatCode="#,##0%;[White]#,##0%" sourceLinked="0"/>
            <c:spPr>
              <a:noFill/>
              <a:ln w="28044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</c:numCache>
            </c:numRef>
          </c:cat>
          <c:val>
            <c:numRef>
              <c:f>Feuil1!$B$2:$B$9</c:f>
              <c:numCache>
                <c:formatCode>0%</c:formatCode>
                <c:ptCount val="8"/>
                <c:pt idx="0">
                  <c:v>-0.66</c:v>
                </c:pt>
                <c:pt idx="1">
                  <c:v>-0.48</c:v>
                </c:pt>
                <c:pt idx="2">
                  <c:v>-0.33</c:v>
                </c:pt>
                <c:pt idx="3">
                  <c:v>-0.25</c:v>
                </c:pt>
                <c:pt idx="4">
                  <c:v>-0.24</c:v>
                </c:pt>
                <c:pt idx="5">
                  <c:v>-0.15</c:v>
                </c:pt>
                <c:pt idx="6">
                  <c:v>-0.14000000000000001</c:v>
                </c:pt>
                <c:pt idx="7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FA-3247-9344-1E1888F9B9A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chemeClr val="bg1"/>
              </a:solidFill>
            </a:ln>
            <a:effectLst>
              <a:softEdge rad="0"/>
            </a:effectLst>
          </c:spPr>
          <c:invertIfNegative val="0"/>
          <c:dLbls>
            <c:dLbl>
              <c:idx val="0"/>
              <c:layout>
                <c:manualLayout>
                  <c:x val="8.8859595541907095E-3"/>
                  <c:y val="8.132924518327549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A-3247-9344-1E1888F9B9A6}"/>
                </c:ext>
              </c:extLst>
            </c:dLbl>
            <c:numFmt formatCode="#,##0%;[White]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</c:numCache>
            </c:numRef>
          </c:cat>
          <c:val>
            <c:numRef>
              <c:f>Feuil1!$C$2:$C$9</c:f>
              <c:numCache>
                <c:formatCode>0%</c:formatCode>
                <c:ptCount val="8"/>
                <c:pt idx="0">
                  <c:v>0.34</c:v>
                </c:pt>
                <c:pt idx="1">
                  <c:v>0.52</c:v>
                </c:pt>
                <c:pt idx="2">
                  <c:v>0.67</c:v>
                </c:pt>
                <c:pt idx="3">
                  <c:v>0.75</c:v>
                </c:pt>
                <c:pt idx="4">
                  <c:v>0.76</c:v>
                </c:pt>
                <c:pt idx="5">
                  <c:v>0.85</c:v>
                </c:pt>
                <c:pt idx="6">
                  <c:v>0.86</c:v>
                </c:pt>
                <c:pt idx="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FA-3247-9344-1E1888F9B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9790088"/>
        <c:axId val="170076416"/>
      </c:barChart>
      <c:catAx>
        <c:axId val="1697900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low"/>
        <c:crossAx val="170076416"/>
        <c:crosses val="autoZero"/>
        <c:auto val="1"/>
        <c:lblAlgn val="ctr"/>
        <c:lblOffset val="1000"/>
        <c:noMultiLvlLbl val="0"/>
      </c:catAx>
      <c:valAx>
        <c:axId val="170076416"/>
        <c:scaling>
          <c:orientation val="minMax"/>
          <c:max val="1"/>
          <c:min val="-1"/>
        </c:scaling>
        <c:delete val="1"/>
        <c:axPos val="t"/>
        <c:numFmt formatCode="0%" sourceLinked="1"/>
        <c:majorTickMark val="out"/>
        <c:minorTickMark val="none"/>
        <c:tickLblPos val="nextTo"/>
        <c:crossAx val="1697900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97743096484189"/>
          <c:y val="1.1419377046655826E-3"/>
          <c:w val="0.50203383544448243"/>
          <c:h val="0.99885800357366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89E4-C64A-9E7B-78C978C5ED77}"/>
              </c:ext>
            </c:extLst>
          </c:dPt>
          <c:dPt>
            <c:idx val="1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89E4-C64A-9E7B-78C978C5ED77}"/>
              </c:ext>
            </c:extLst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89E4-C64A-9E7B-78C978C5ED77}"/>
              </c:ext>
            </c:extLst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89E4-C64A-9E7B-78C978C5ED7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E4-C64A-9E7B-78C978C5ED7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9E4-C64A-9E7B-78C978C5ED77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B9D09042-74DE-42D2-951A-8F9812FE048A}" type="VALUE">
                      <a:rPr lang="en-US">
                        <a:solidFill>
                          <a:srgbClr val="A50021"/>
                        </a:solidFill>
                      </a:rPr>
                      <a:pPr>
                        <a:defRPr sz="12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9E4-C64A-9E7B-78C978C5ED7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A5002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9E4-C64A-9E7B-78C978C5E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Oui, certainement </c:v>
                </c:pt>
                <c:pt idx="1">
                  <c:v>Oui, probablement </c:v>
                </c:pt>
                <c:pt idx="2">
                  <c:v>Non, probablement pas </c:v>
                </c:pt>
                <c:pt idx="3">
                  <c:v>Non, certainement pas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0.01</c:v>
                </c:pt>
                <c:pt idx="1">
                  <c:v>0.27</c:v>
                </c:pt>
                <c:pt idx="2">
                  <c:v>0.43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E4-C64A-9E7B-78C978C5E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98169448"/>
        <c:axId val="298169056"/>
      </c:barChart>
      <c:valAx>
        <c:axId val="29816905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98169448"/>
        <c:crosses val="autoZero"/>
        <c:crossBetween val="between"/>
      </c:valAx>
      <c:catAx>
        <c:axId val="298169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29816905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745498863086"/>
          <c:y val="9.0787443840051399E-3"/>
          <c:w val="0.53708635927538395"/>
          <c:h val="0.975328050204171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004376"/>
            </a:solidFill>
            <a:ln w="28531">
              <a:noFill/>
            </a:ln>
            <a:effectLst>
              <a:softEdge rad="12700"/>
            </a:effectLst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2B-E44C-ACB9-31E3FD287E6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2B-E44C-ACB9-31E3FD287E6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A2B-E44C-ACB9-31E3FD287E6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A2B-E44C-ACB9-31E3FD287E6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A2B-E44C-ACB9-31E3FD287E6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A5002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A2B-E44C-ACB9-31E3FD287E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2B-E44C-ACB9-31E3FD287E6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2B-E44C-ACB9-31E3FD287E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2B-E44C-ACB9-31E3FD287E6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A2B-E44C-ACB9-31E3FD287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004376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Feuil1!$A$2:$A$10</c:f>
              <c:strCache>
                <c:ptCount val="9"/>
                <c:pt idx="0">
                  <c:v>Industrie</c:v>
                </c:pt>
                <c:pt idx="1">
                  <c:v>Services</c:v>
                </c:pt>
                <c:pt idx="2">
                  <c:v>Entreprise publique</c:v>
                </c:pt>
                <c:pt idx="4">
                  <c:v>Oui</c:v>
                </c:pt>
                <c:pt idx="5">
                  <c:v>Non</c:v>
                </c:pt>
                <c:pt idx="7">
                  <c:v>Oui</c:v>
                </c:pt>
                <c:pt idx="8">
                  <c:v>Non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0.25</c:v>
                </c:pt>
                <c:pt idx="1">
                  <c:v>0.32</c:v>
                </c:pt>
                <c:pt idx="2">
                  <c:v>0.2</c:v>
                </c:pt>
                <c:pt idx="4">
                  <c:v>0.31</c:v>
                </c:pt>
                <c:pt idx="5">
                  <c:v>0.16</c:v>
                </c:pt>
                <c:pt idx="7">
                  <c:v>0.31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2B-E44C-ACB9-31E3FD287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98170232"/>
        <c:axId val="298170624"/>
      </c:barChart>
      <c:catAx>
        <c:axId val="298170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latin typeface="+mn-lt"/>
                <a:cs typeface="Arial" panose="020B0604020202020204" pitchFamily="34" charset="0"/>
              </a:defRPr>
            </a:pPr>
            <a:endParaRPr lang="fr-FR"/>
          </a:p>
        </c:txPr>
        <c:crossAx val="298170624"/>
        <c:crosses val="autoZero"/>
        <c:auto val="1"/>
        <c:lblAlgn val="ctr"/>
        <c:lblOffset val="100"/>
        <c:noMultiLvlLbl val="0"/>
      </c:catAx>
      <c:valAx>
        <c:axId val="298170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8170232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61768791436921"/>
          <c:y val="0"/>
          <c:w val="0.504394110609382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6A-9E43-AB91-E3A74A10BDB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6A-9E43-AB91-E3A74A10BDB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6A-9E43-AB91-E3A74A10BDB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6A-9E43-AB91-E3A74A10BDB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A-9E43-AB91-E3A74A10BDB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6A-9E43-AB91-E3A74A10BD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5B9BD5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Feuil1!$A$2:$A$27</c:f>
              <c:strCache>
                <c:ptCount val="26"/>
                <c:pt idx="0">
                  <c:v>Espagne  </c:v>
                </c:pt>
                <c:pt idx="1">
                  <c:v>Allemagne  </c:v>
                </c:pt>
                <c:pt idx="2">
                  <c:v>Italie  </c:v>
                </c:pt>
                <c:pt idx="3">
                  <c:v>Royaume-Uni  </c:v>
                </c:pt>
                <c:pt idx="4">
                  <c:v>Luxembourg  </c:v>
                </c:pt>
                <c:pt idx="5">
                  <c:v>Portugal  </c:v>
                </c:pt>
                <c:pt idx="6">
                  <c:v>Belgique  </c:v>
                </c:pt>
                <c:pt idx="7">
                  <c:v>Suède  </c:v>
                </c:pt>
                <c:pt idx="8">
                  <c:v>Irlande  </c:v>
                </c:pt>
                <c:pt idx="9">
                  <c:v>Pays-Bas  </c:v>
                </c:pt>
                <c:pt idx="10">
                  <c:v>Finlande  </c:v>
                </c:pt>
                <c:pt idx="11">
                  <c:v>Danemark  </c:v>
                </c:pt>
                <c:pt idx="12">
                  <c:v>Grèce  </c:v>
                </c:pt>
                <c:pt idx="13">
                  <c:v>Roumanie  </c:v>
                </c:pt>
                <c:pt idx="14">
                  <c:v>Autriche  </c:v>
                </c:pt>
                <c:pt idx="15">
                  <c:v>Croatie  </c:v>
                </c:pt>
                <c:pt idx="16">
                  <c:v>Slovaquie  </c:v>
                </c:pt>
                <c:pt idx="17">
                  <c:v>Pologne  </c:v>
                </c:pt>
                <c:pt idx="18">
                  <c:v>République Tchèque  </c:v>
                </c:pt>
                <c:pt idx="19">
                  <c:v>Slovénie  </c:v>
                </c:pt>
                <c:pt idx="20">
                  <c:v>Estonie  </c:v>
                </c:pt>
                <c:pt idx="21">
                  <c:v>Lituanie  </c:v>
                </c:pt>
                <c:pt idx="22">
                  <c:v>Bulgarie  </c:v>
                </c:pt>
                <c:pt idx="23">
                  <c:v>Malte  </c:v>
                </c:pt>
                <c:pt idx="24">
                  <c:v>Hongrie  </c:v>
                </c:pt>
                <c:pt idx="25">
                  <c:v>Chypre  </c:v>
                </c:pt>
              </c:strCache>
            </c:strRef>
          </c:cat>
          <c:val>
            <c:numRef>
              <c:f>Feuil1!$B$2:$B$27</c:f>
              <c:numCache>
                <c:formatCode>0%</c:formatCode>
                <c:ptCount val="26"/>
                <c:pt idx="0">
                  <c:v>0.17</c:v>
                </c:pt>
                <c:pt idx="1">
                  <c:v>0.11</c:v>
                </c:pt>
                <c:pt idx="2">
                  <c:v>0.08</c:v>
                </c:pt>
                <c:pt idx="3">
                  <c:v>0.12</c:v>
                </c:pt>
                <c:pt idx="4">
                  <c:v>0.09</c:v>
                </c:pt>
                <c:pt idx="5">
                  <c:v>0.09</c:v>
                </c:pt>
                <c:pt idx="6">
                  <c:v>0.05</c:v>
                </c:pt>
                <c:pt idx="7">
                  <c:v>7.0000000000000007E-2</c:v>
                </c:pt>
                <c:pt idx="8">
                  <c:v>0.03</c:v>
                </c:pt>
                <c:pt idx="9">
                  <c:v>0.04</c:v>
                </c:pt>
                <c:pt idx="10">
                  <c:v>0.03</c:v>
                </c:pt>
                <c:pt idx="11">
                  <c:v>0.02</c:v>
                </c:pt>
                <c:pt idx="12">
                  <c:v>0.03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9">
                  <c:v>0.01</c:v>
                </c:pt>
                <c:pt idx="2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A-9E43-AB91-E3A74A10BDB4}"/>
            </c:ext>
          </c:extLst>
        </c:ser>
        <c:ser>
          <c:idx val="0"/>
          <c:order val="1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rgbClr val="003366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Feuil1!$A$2:$A$27</c:f>
              <c:strCache>
                <c:ptCount val="26"/>
                <c:pt idx="0">
                  <c:v>Espagne  </c:v>
                </c:pt>
                <c:pt idx="1">
                  <c:v>Allemagne  </c:v>
                </c:pt>
                <c:pt idx="2">
                  <c:v>Italie  </c:v>
                </c:pt>
                <c:pt idx="3">
                  <c:v>Royaume-Uni  </c:v>
                </c:pt>
                <c:pt idx="4">
                  <c:v>Luxembourg  </c:v>
                </c:pt>
                <c:pt idx="5">
                  <c:v>Portugal  </c:v>
                </c:pt>
                <c:pt idx="6">
                  <c:v>Belgique  </c:v>
                </c:pt>
                <c:pt idx="7">
                  <c:v>Suède  </c:v>
                </c:pt>
                <c:pt idx="8">
                  <c:v>Irlande  </c:v>
                </c:pt>
                <c:pt idx="9">
                  <c:v>Pays-Bas  </c:v>
                </c:pt>
                <c:pt idx="10">
                  <c:v>Finlande  </c:v>
                </c:pt>
                <c:pt idx="11">
                  <c:v>Danemark  </c:v>
                </c:pt>
                <c:pt idx="12">
                  <c:v>Grèce  </c:v>
                </c:pt>
                <c:pt idx="13">
                  <c:v>Roumanie  </c:v>
                </c:pt>
                <c:pt idx="14">
                  <c:v>Autriche  </c:v>
                </c:pt>
                <c:pt idx="15">
                  <c:v>Croatie  </c:v>
                </c:pt>
                <c:pt idx="16">
                  <c:v>Slovaquie  </c:v>
                </c:pt>
                <c:pt idx="17">
                  <c:v>Pologne  </c:v>
                </c:pt>
                <c:pt idx="18">
                  <c:v>République Tchèque  </c:v>
                </c:pt>
                <c:pt idx="19">
                  <c:v>Slovénie  </c:v>
                </c:pt>
                <c:pt idx="20">
                  <c:v>Estonie  </c:v>
                </c:pt>
                <c:pt idx="21">
                  <c:v>Lituanie  </c:v>
                </c:pt>
                <c:pt idx="22">
                  <c:v>Bulgarie  </c:v>
                </c:pt>
                <c:pt idx="23">
                  <c:v>Malte  </c:v>
                </c:pt>
                <c:pt idx="24">
                  <c:v>Hongrie  </c:v>
                </c:pt>
                <c:pt idx="25">
                  <c:v>Chypre  </c:v>
                </c:pt>
              </c:strCache>
            </c:strRef>
          </c:cat>
          <c:val>
            <c:numRef>
              <c:f>Feuil1!$C$2:$C$27</c:f>
              <c:numCache>
                <c:formatCode>0%</c:formatCode>
                <c:ptCount val="26"/>
                <c:pt idx="0">
                  <c:v>0.28999999999999998</c:v>
                </c:pt>
                <c:pt idx="1">
                  <c:v>0.21</c:v>
                </c:pt>
                <c:pt idx="2">
                  <c:v>0.18</c:v>
                </c:pt>
                <c:pt idx="3">
                  <c:v>0.17</c:v>
                </c:pt>
                <c:pt idx="4">
                  <c:v>0.17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</c:v>
                </c:pt>
                <c:pt idx="9">
                  <c:v>0.09</c:v>
                </c:pt>
                <c:pt idx="10">
                  <c:v>7.0000000000000007E-2</c:v>
                </c:pt>
                <c:pt idx="11">
                  <c:v>7.0000000000000007E-2</c:v>
                </c:pt>
                <c:pt idx="12">
                  <c:v>0.05</c:v>
                </c:pt>
                <c:pt idx="13">
                  <c:v>0.04</c:v>
                </c:pt>
                <c:pt idx="14">
                  <c:v>0.03</c:v>
                </c:pt>
                <c:pt idx="15">
                  <c:v>0.03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6A-9E43-AB91-E3A74A10B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5857800"/>
        <c:axId val="298171800"/>
      </c:barChart>
      <c:valAx>
        <c:axId val="298171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5857800"/>
        <c:crosses val="autoZero"/>
        <c:crossBetween val="between"/>
      </c:valAx>
      <c:catAx>
        <c:axId val="2958578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9817180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77010300430418244"/>
          <c:y val="0.92526063781398071"/>
          <c:w val="0.11352330842754346"/>
          <c:h val="7.4739424819129749E-2"/>
        </c:manualLayout>
      </c:layout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61768791436921"/>
          <c:y val="0"/>
          <c:w val="0.504394110609382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L’Allemagne  </c:v>
                </c:pt>
                <c:pt idx="1">
                  <c:v>La Belgique et les Pays bas  </c:v>
                </c:pt>
                <c:pt idx="2">
                  <c:v>Le Royaume-Uni  </c:v>
                </c:pt>
                <c:pt idx="3">
                  <c:v>L’Espagne  </c:v>
                </c:pt>
                <c:pt idx="4">
                  <c:v>L’Italie  </c:v>
                </c:pt>
                <c:pt idx="5">
                  <c:v>Un autre pays  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0.44</c:v>
                </c:pt>
                <c:pt idx="1">
                  <c:v>0.19</c:v>
                </c:pt>
                <c:pt idx="2">
                  <c:v>0.18</c:v>
                </c:pt>
                <c:pt idx="3">
                  <c:v>0.04</c:v>
                </c:pt>
                <c:pt idx="4">
                  <c:v>0.03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B-7B4D-9C55-92C6B904800E}"/>
            </c:ext>
          </c:extLst>
        </c:ser>
        <c:ser>
          <c:idx val="0"/>
          <c:order val="1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rgbClr val="003366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L’Allemagne  </c:v>
                </c:pt>
                <c:pt idx="1">
                  <c:v>La Belgique et les Pays bas  </c:v>
                </c:pt>
                <c:pt idx="2">
                  <c:v>Le Royaume-Uni  </c:v>
                </c:pt>
                <c:pt idx="3">
                  <c:v>L’Espagne  </c:v>
                </c:pt>
                <c:pt idx="4">
                  <c:v>L’Italie  </c:v>
                </c:pt>
                <c:pt idx="5">
                  <c:v>Un autre pays  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0.68</c:v>
                </c:pt>
                <c:pt idx="1">
                  <c:v>0.46</c:v>
                </c:pt>
                <c:pt idx="2">
                  <c:v>0.38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B-7B4D-9C55-92C6B9048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5858976"/>
        <c:axId val="295858584"/>
      </c:barChart>
      <c:valAx>
        <c:axId val="2958585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5858976"/>
        <c:crosses val="autoZero"/>
        <c:crossBetween val="between"/>
      </c:valAx>
      <c:catAx>
        <c:axId val="295858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9585858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77010300430418244"/>
          <c:y val="0.92526063781398071"/>
          <c:w val="0.11352330842754346"/>
          <c:h val="7.4739362186019273E-2"/>
        </c:manualLayout>
      </c:layout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86843487978404E-2"/>
          <c:y val="3.60084952349959E-5"/>
          <c:w val="0.91971315651202201"/>
          <c:h val="0.9999639915047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Plutôt pas pertinent</c:v>
                </c:pt>
              </c:strCache>
            </c:strRef>
          </c:tx>
          <c:spPr>
            <a:solidFill>
              <a:srgbClr val="CC0000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Trebuchet MS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0.05</c:v>
                </c:pt>
                <c:pt idx="1">
                  <c:v>0.08</c:v>
                </c:pt>
                <c:pt idx="2">
                  <c:v>0.12</c:v>
                </c:pt>
                <c:pt idx="3">
                  <c:v>0.12</c:v>
                </c:pt>
                <c:pt idx="4">
                  <c:v>0.13</c:v>
                </c:pt>
                <c:pt idx="5">
                  <c:v>0.18</c:v>
                </c:pt>
                <c:pt idx="6">
                  <c:v>0.2</c:v>
                </c:pt>
                <c:pt idx="7">
                  <c:v>0.27</c:v>
                </c:pt>
                <c:pt idx="8">
                  <c:v>0.36</c:v>
                </c:pt>
                <c:pt idx="9">
                  <c:v>0.46</c:v>
                </c:pt>
                <c:pt idx="1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0-4F4A-967D-ACB70BB3D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 du tout pertinent</c:v>
                </c:pt>
              </c:strCache>
            </c:strRef>
          </c:tx>
          <c:spPr>
            <a:solidFill>
              <a:srgbClr val="CC0000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52691776730687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200" b="1" i="0" u="none" strike="noStrike" kern="1200" baseline="0">
                      <a:solidFill>
                        <a:srgbClr val="CC0000"/>
                      </a:solidFill>
                      <a:latin typeface="Calibri" pitchFamily="34" charset="0"/>
                      <a:ea typeface="Arial"/>
                      <a:cs typeface="Calibri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20-4F4A-967D-ACB70BB3D7C8}"/>
                </c:ext>
              </c:extLst>
            </c:dLbl>
            <c:dLbl>
              <c:idx val="1"/>
              <c:layout>
                <c:manualLayout>
                  <c:x val="2.7526917767306789E-2"/>
                  <c:y val="2.450432049178472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200" b="1" i="0" u="none" strike="noStrike" kern="1200" baseline="0">
                      <a:solidFill>
                        <a:srgbClr val="CC0000"/>
                      </a:solidFill>
                      <a:latin typeface="Calibri" pitchFamily="34" charset="0"/>
                      <a:ea typeface="Arial"/>
                      <a:cs typeface="Calibri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20-4F4A-967D-ACB70BB3D7C8}"/>
                </c:ext>
              </c:extLst>
            </c:dLbl>
            <c:dLbl>
              <c:idx val="2"/>
              <c:layout>
                <c:manualLayout>
                  <c:x val="2.5233007953364632E-2"/>
                  <c:y val="2.450432049178472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200" b="1" i="0" u="none" strike="noStrike" kern="1200" baseline="0">
                      <a:solidFill>
                        <a:srgbClr val="CC0000"/>
                      </a:solidFill>
                      <a:latin typeface="Calibri" pitchFamily="34" charset="0"/>
                      <a:ea typeface="Arial"/>
                      <a:cs typeface="Calibri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20-4F4A-967D-ACB70BB3D7C8}"/>
                </c:ext>
              </c:extLst>
            </c:dLbl>
            <c:dLbl>
              <c:idx val="3"/>
              <c:layout>
                <c:manualLayout>
                  <c:x val="3.211473739519143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200" b="1" i="0" u="none" strike="noStrike" kern="1200" baseline="0">
                      <a:solidFill>
                        <a:srgbClr val="CC0000"/>
                      </a:solidFill>
                      <a:latin typeface="Calibri" pitchFamily="34" charset="0"/>
                      <a:ea typeface="Arial"/>
                      <a:cs typeface="Calibri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20-4F4A-967D-ACB70BB3D7C8}"/>
                </c:ext>
              </c:extLst>
            </c:dLbl>
            <c:dLbl>
              <c:idx val="4"/>
              <c:layout>
                <c:manualLayout>
                  <c:x val="2.5233007953364549E-2"/>
                  <c:y val="4.900864098356945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200" b="1" i="0" u="none" strike="noStrike" kern="1200" baseline="0">
                      <a:solidFill>
                        <a:srgbClr val="CC0000"/>
                      </a:solidFill>
                      <a:latin typeface="Calibri" pitchFamily="34" charset="0"/>
                      <a:ea typeface="Arial"/>
                      <a:cs typeface="Calibri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20-4F4A-967D-ACB70BB3D7C8}"/>
                </c:ext>
              </c:extLst>
            </c:dLbl>
            <c:dLbl>
              <c:idx val="5"/>
              <c:layout>
                <c:manualLayout>
                  <c:x val="2.0645188325480068E-2"/>
                  <c:y val="9.801728196713890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200" b="1" i="0" u="none" strike="noStrike" kern="1200" baseline="0">
                      <a:solidFill>
                        <a:srgbClr val="CC0000"/>
                      </a:solidFill>
                      <a:latin typeface="Calibri" pitchFamily="34" charset="0"/>
                      <a:ea typeface="Arial"/>
                      <a:cs typeface="Calibri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20-4F4A-967D-ACB70BB3D7C8}"/>
                </c:ext>
              </c:extLst>
            </c:dLbl>
            <c:dLbl>
              <c:idx val="6"/>
              <c:layout>
                <c:manualLayout>
                  <c:x val="2.293909813942230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200" b="1" i="0" u="none" strike="noStrike" kern="1200" baseline="0">
                      <a:solidFill>
                        <a:srgbClr val="CC0000"/>
                      </a:solidFill>
                      <a:latin typeface="Calibri" pitchFamily="34" charset="0"/>
                      <a:ea typeface="Arial"/>
                      <a:cs typeface="Calibri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20-4F4A-967D-ACB70BB3D7C8}"/>
                </c:ext>
              </c:extLst>
            </c:dLbl>
            <c:dLbl>
              <c:idx val="7"/>
              <c:layout>
                <c:manualLayout>
                  <c:x val="-4.587819627884562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20-4F4A-967D-ACB70BB3D7C8}"/>
                </c:ext>
              </c:extLst>
            </c:dLbl>
            <c:dLbl>
              <c:idx val="8"/>
              <c:layout>
                <c:manualLayout>
                  <c:x val="-6.881729441826802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20-4F4A-967D-ACB70BB3D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0.06</c:v>
                </c:pt>
                <c:pt idx="8">
                  <c:v>0.08</c:v>
                </c:pt>
                <c:pt idx="9">
                  <c:v>0.25</c:v>
                </c:pt>
                <c:pt idx="1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20-4F4A-967D-ACB70BB3D7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Plutôt pertinent</c:v>
                </c:pt>
              </c:strCache>
            </c:strRef>
          </c:tx>
          <c:spPr>
            <a:solidFill>
              <a:srgbClr val="003366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numFmt formatCode="#,##0%;[White]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Sheet1!$D$2:$D$12</c:f>
              <c:numCache>
                <c:formatCode>0%</c:formatCode>
                <c:ptCount val="11"/>
                <c:pt idx="0">
                  <c:v>-0.55000000000000004</c:v>
                </c:pt>
                <c:pt idx="1">
                  <c:v>-0.62</c:v>
                </c:pt>
                <c:pt idx="2">
                  <c:v>-0.63</c:v>
                </c:pt>
                <c:pt idx="3">
                  <c:v>-0.63</c:v>
                </c:pt>
                <c:pt idx="4">
                  <c:v>-0.68</c:v>
                </c:pt>
                <c:pt idx="5">
                  <c:v>-0.69</c:v>
                </c:pt>
                <c:pt idx="6">
                  <c:v>-0.64</c:v>
                </c:pt>
                <c:pt idx="7">
                  <c:v>-0.56000000000000005</c:v>
                </c:pt>
                <c:pt idx="8">
                  <c:v>-0.49</c:v>
                </c:pt>
                <c:pt idx="9">
                  <c:v>-0.25</c:v>
                </c:pt>
                <c:pt idx="10">
                  <c:v>-0.25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20-4F4A-967D-ACB70BB3D7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Tout à fait pertinent</c:v>
                </c:pt>
              </c:strCache>
            </c:strRef>
          </c:tx>
          <c:spPr>
            <a:solidFill>
              <a:srgbClr val="003366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dLbl>
              <c:idx val="9"/>
              <c:layout>
                <c:manualLayout>
                  <c:x val="6.881729441826633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20-4F4A-967D-ACB70BB3D7C8}"/>
                </c:ext>
              </c:extLst>
            </c:dLbl>
            <c:numFmt formatCode="#,##0%;[White]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Sheet1!$E$2:$E$12</c:f>
              <c:numCache>
                <c:formatCode>0%</c:formatCode>
                <c:ptCount val="11"/>
                <c:pt idx="0">
                  <c:v>-0.39</c:v>
                </c:pt>
                <c:pt idx="1">
                  <c:v>-0.28999999999999998</c:v>
                </c:pt>
                <c:pt idx="2">
                  <c:v>-0.23</c:v>
                </c:pt>
                <c:pt idx="3">
                  <c:v>-0.23</c:v>
                </c:pt>
                <c:pt idx="4">
                  <c:v>-0.17</c:v>
                </c:pt>
                <c:pt idx="5">
                  <c:v>-0.11</c:v>
                </c:pt>
                <c:pt idx="6">
                  <c:v>-0.14000000000000001</c:v>
                </c:pt>
                <c:pt idx="7">
                  <c:v>-0.11</c:v>
                </c:pt>
                <c:pt idx="8">
                  <c:v>-7.0000000000000007E-2</c:v>
                </c:pt>
                <c:pt idx="9">
                  <c:v>-0.04</c:v>
                </c:pt>
                <c:pt idx="10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20-4F4A-967D-ACB70BB3D7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2890840"/>
        <c:axId val="293905184"/>
      </c:barChart>
      <c:catAx>
        <c:axId val="292890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3905184"/>
        <c:crosses val="autoZero"/>
        <c:auto val="1"/>
        <c:lblAlgn val="ctr"/>
        <c:lblOffset val="100"/>
        <c:noMultiLvlLbl val="0"/>
      </c:catAx>
      <c:valAx>
        <c:axId val="293905184"/>
        <c:scaling>
          <c:orientation val="minMax"/>
          <c:min val="-1"/>
        </c:scaling>
        <c:delete val="1"/>
        <c:axPos val="t"/>
        <c:numFmt formatCode="0%" sourceLinked="1"/>
        <c:majorTickMark val="out"/>
        <c:minorTickMark val="none"/>
        <c:tickLblPos val="nextTo"/>
        <c:crossAx val="29289084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48423305186032E-2"/>
          <c:y val="0"/>
          <c:w val="0.885452246296759"/>
          <c:h val="0.99885800357366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003366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29D-944A-8BDA-6C40782B859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9D-944A-8BDA-6C40782B85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29D-944A-8BDA-6C40782B8590}"/>
              </c:ext>
            </c:extLst>
          </c:dPt>
          <c:dPt>
            <c:idx val="3"/>
            <c:invertIfNegative val="0"/>
            <c:bubble3D val="0"/>
            <c:spPr>
              <a:solidFill>
                <a:srgbClr val="CC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29D-944A-8BDA-6C40782B8590}"/>
              </c:ext>
            </c:extLst>
          </c:dPt>
          <c:dPt>
            <c:idx val="4"/>
            <c:invertIfNegative val="0"/>
            <c:bubble3D val="0"/>
            <c:spPr>
              <a:solidFill>
                <a:srgbClr val="CC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29D-944A-8BDA-6C40782B859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29D-944A-8BDA-6C40782B859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29D-944A-8BDA-6C40782B859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29D-944A-8BDA-6C40782B8590}"/>
              </c:ext>
            </c:extLst>
          </c:dPt>
          <c:dPt>
            <c:idx val="9"/>
            <c:invertIfNegative val="0"/>
            <c:bubble3D val="0"/>
            <c:spPr>
              <a:solidFill>
                <a:srgbClr val="CC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9D-944A-8BDA-6C40782B8590}"/>
              </c:ext>
            </c:extLst>
          </c:dPt>
          <c:dPt>
            <c:idx val="11"/>
            <c:invertIfNegative val="0"/>
            <c:bubble3D val="0"/>
            <c:spPr>
              <a:solidFill>
                <a:srgbClr val="CC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9D-944A-8BDA-6C40782B8590}"/>
              </c:ext>
            </c:extLst>
          </c:dPt>
          <c:dPt>
            <c:idx val="12"/>
            <c:invertIfNegative val="0"/>
            <c:bubble3D val="0"/>
            <c:spPr>
              <a:solidFill>
                <a:srgbClr val="CC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29D-944A-8BDA-6C40782B8590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CC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29D-944A-8BDA-6C40782B859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CC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29D-944A-8BDA-6C40782B859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CC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29D-944A-8BDA-6C40782B859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CC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29D-944A-8BDA-6C40782B8590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CC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29D-944A-8BDA-6C40782B8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3366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Feuil1!$A$2:$A$14</c:f>
              <c:strCache>
                <c:ptCount val="13"/>
                <c:pt idx="0">
                  <c:v>Opportunité  </c:v>
                </c:pt>
                <c:pt idx="1">
                  <c:v>Nécessité  </c:v>
                </c:pt>
                <c:pt idx="2">
                  <c:v>Créativité  </c:v>
                </c:pt>
                <c:pt idx="3">
                  <c:v>Inquiétude  </c:v>
                </c:pt>
                <c:pt idx="4">
                  <c:v>Scepticisme, méfiance  </c:v>
                </c:pt>
                <c:pt idx="5">
                  <c:v>Motivation  </c:v>
                </c:pt>
                <c:pt idx="6">
                  <c:v>Energie  </c:v>
                </c:pt>
                <c:pt idx="7">
                  <c:v>Enthousiasme  </c:v>
                </c:pt>
                <c:pt idx="8">
                  <c:v>Confiance  </c:v>
                </c:pt>
                <c:pt idx="9">
                  <c:v>Lassitude  </c:v>
                </c:pt>
                <c:pt idx="10">
                  <c:v>Bienveillance  </c:v>
                </c:pt>
                <c:pt idx="11">
                  <c:v>Indifférence  </c:v>
                </c:pt>
                <c:pt idx="12">
                  <c:v>Rejet  </c:v>
                </c:pt>
              </c:strCache>
            </c:strRef>
          </c:cat>
          <c:val>
            <c:numRef>
              <c:f>Feuil1!$B$2:$B$14</c:f>
              <c:numCache>
                <c:formatCode>0%</c:formatCode>
                <c:ptCount val="13"/>
                <c:pt idx="0">
                  <c:v>0.49</c:v>
                </c:pt>
                <c:pt idx="1">
                  <c:v>0.48</c:v>
                </c:pt>
                <c:pt idx="2">
                  <c:v>0.28999999999999998</c:v>
                </c:pt>
                <c:pt idx="3">
                  <c:v>0.25</c:v>
                </c:pt>
                <c:pt idx="4">
                  <c:v>0.23</c:v>
                </c:pt>
                <c:pt idx="5">
                  <c:v>0.22</c:v>
                </c:pt>
                <c:pt idx="6">
                  <c:v>0.17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0.11</c:v>
                </c:pt>
                <c:pt idx="10">
                  <c:v>0.09</c:v>
                </c:pt>
                <c:pt idx="11">
                  <c:v>0.05</c:v>
                </c:pt>
                <c:pt idx="1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29D-944A-8BDA-6C40782B8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3906360"/>
        <c:axId val="293905968"/>
      </c:barChart>
      <c:valAx>
        <c:axId val="293905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3906360"/>
        <c:crosses val="autoZero"/>
        <c:crossBetween val="between"/>
      </c:valAx>
      <c:catAx>
        <c:axId val="2939063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390596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745498863086"/>
          <c:y val="9.0787443840051399E-3"/>
          <c:w val="0.53708635927538395"/>
          <c:h val="0.975328050204171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004376"/>
            </a:solidFill>
            <a:ln w="28531">
              <a:noFill/>
            </a:ln>
            <a:effectLst>
              <a:softEdge rad="12700"/>
            </a:effectLst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CC-714B-B361-74ECF08C418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CC-714B-B361-74ECF08C418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CC-714B-B361-74ECF08C418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CC-714B-B361-74ECF08C418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5CC-714B-B361-74ECF08C418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A5002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5CC-714B-B361-74ECF08C41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CC-714B-B361-74ECF08C418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CC-714B-B361-74ECF08C418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CC-714B-B361-74ECF08C418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5CC-714B-B361-74ECF08C4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004376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Feuil1!$A$2:$A$10</c:f>
              <c:strCache>
                <c:ptCount val="9"/>
                <c:pt idx="0">
                  <c:v>Industrie</c:v>
                </c:pt>
                <c:pt idx="1">
                  <c:v>Services</c:v>
                </c:pt>
                <c:pt idx="2">
                  <c:v>Entreprise publique</c:v>
                </c:pt>
                <c:pt idx="4">
                  <c:v>Oui</c:v>
                </c:pt>
                <c:pt idx="5">
                  <c:v>Non</c:v>
                </c:pt>
                <c:pt idx="7">
                  <c:v>Oui</c:v>
                </c:pt>
                <c:pt idx="8">
                  <c:v>Non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0.84</c:v>
                </c:pt>
                <c:pt idx="1">
                  <c:v>0.89</c:v>
                </c:pt>
                <c:pt idx="2">
                  <c:v>0.78</c:v>
                </c:pt>
                <c:pt idx="4">
                  <c:v>0.9</c:v>
                </c:pt>
                <c:pt idx="5">
                  <c:v>0.74</c:v>
                </c:pt>
                <c:pt idx="7">
                  <c:v>0.9</c:v>
                </c:pt>
                <c:pt idx="8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CC-714B-B361-74ECF08C4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93907536"/>
        <c:axId val="293907928"/>
      </c:barChart>
      <c:catAx>
        <c:axId val="293907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latin typeface="+mn-lt"/>
                <a:cs typeface="Arial" panose="020B0604020202020204" pitchFamily="34" charset="0"/>
              </a:defRPr>
            </a:pPr>
            <a:endParaRPr lang="fr-FR"/>
          </a:p>
        </c:txPr>
        <c:crossAx val="293907928"/>
        <c:crosses val="autoZero"/>
        <c:auto val="1"/>
        <c:lblAlgn val="ctr"/>
        <c:lblOffset val="100"/>
        <c:noMultiLvlLbl val="0"/>
      </c:catAx>
      <c:valAx>
        <c:axId val="2939079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3907536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97743096484189"/>
          <c:y val="1.1419377046655826E-3"/>
          <c:w val="0.50203383544448243"/>
          <c:h val="0.99885800357366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34AD-1B44-9708-F49946E7A5FB}"/>
              </c:ext>
            </c:extLst>
          </c:dPt>
          <c:dPt>
            <c:idx val="1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34AD-1B44-9708-F49946E7A5FB}"/>
              </c:ext>
            </c:extLst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34AD-1B44-9708-F49946E7A5FB}"/>
              </c:ext>
            </c:extLst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34AD-1B44-9708-F49946E7A5F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AD-1B44-9708-F49946E7A5F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4AD-1B44-9708-F49946E7A5FB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B9D09042-74DE-42D2-951A-8F9812FE048A}" type="VALUE">
                      <a:rPr lang="en-US">
                        <a:solidFill>
                          <a:srgbClr val="A50021"/>
                        </a:solidFill>
                      </a:rPr>
                      <a:pPr>
                        <a:defRPr sz="12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AD-1B44-9708-F49946E7A5F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A5002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4AD-1B44-9708-F49946E7A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Oui, profondément </c:v>
                </c:pt>
                <c:pt idx="1">
                  <c:v>Oui, sur quelques aspects </c:v>
                </c:pt>
                <c:pt idx="2">
                  <c:v>Non mais un projet de transformation est en préparation </c:v>
                </c:pt>
                <c:pt idx="3">
                  <c:v>Non, pas du tout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0.6</c:v>
                </c:pt>
                <c:pt idx="2">
                  <c:v>0.05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AD-1B44-9708-F49946E7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94096832"/>
        <c:axId val="293908712"/>
      </c:barChart>
      <c:valAx>
        <c:axId val="2939087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94096832"/>
        <c:crosses val="autoZero"/>
        <c:crossBetween val="between"/>
      </c:valAx>
      <c:catAx>
        <c:axId val="294096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29390871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35322212510728"/>
          <c:y val="0"/>
          <c:w val="0.50203383544448243"/>
          <c:h val="0.99885800357366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B152-F84F-AF96-C50B9DE93DC0}"/>
              </c:ext>
            </c:extLst>
          </c:dPt>
          <c:dPt>
            <c:idx val="1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B152-F84F-AF96-C50B9DE93DC0}"/>
              </c:ext>
            </c:extLst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B152-F84F-AF96-C50B9DE93DC0}"/>
              </c:ext>
            </c:extLst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B152-F84F-AF96-C50B9DE93D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52-F84F-AF96-C50B9DE93D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152-F84F-AF96-C50B9DE93DC0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B9D09042-74DE-42D2-951A-8F9812FE048A}" type="VALUE">
                      <a:rPr lang="en-US">
                        <a:solidFill>
                          <a:srgbClr val="A50021"/>
                        </a:solidFill>
                      </a:rPr>
                      <a:pPr>
                        <a:defRPr sz="12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52-F84F-AF96-C50B9DE93DC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A5002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152-F84F-AF96-C50B9DE93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Oui, certainement </c:v>
                </c:pt>
                <c:pt idx="1">
                  <c:v>Oui, probablement </c:v>
                </c:pt>
                <c:pt idx="2">
                  <c:v>Non, probablement pas </c:v>
                </c:pt>
                <c:pt idx="3">
                  <c:v>Non, certainement pas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52-F84F-AF96-C50B9DE93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94098008"/>
        <c:axId val="294097616"/>
      </c:barChart>
      <c:valAx>
        <c:axId val="29409761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94098008"/>
        <c:crosses val="autoZero"/>
        <c:crossBetween val="between"/>
      </c:valAx>
      <c:catAx>
        <c:axId val="294098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29409761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357958382534719"/>
          <c:y val="0"/>
          <c:w val="0.45806512436319197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Feuil1!$A$2:$A$13</c:f>
              <c:strCache>
                <c:ptCount val="12"/>
                <c:pt idx="0">
                  <c:v>La digitalisation, la transformation numérique 
(Big Data, Intelligence artificielle)  </c:v>
                </c:pt>
                <c:pt idx="1">
                  <c:v>L’évolution des styles de management  </c:v>
                </c:pt>
                <c:pt idx="2">
                  <c:v>La relation client  </c:v>
                </c:pt>
                <c:pt idx="3">
                  <c:v>L’organisation du temps de travail  </c:v>
                </c:pt>
                <c:pt idx="4">
                  <c:v>L’internationalisation, la globalisation  </c:v>
                </c:pt>
                <c:pt idx="5">
                  <c:v>L’organisation de l’espace de travail  </c:v>
                </c:pt>
                <c:pt idx="6">
                  <c:v>La formation, le développement des compétences  </c:v>
                </c:pt>
                <c:pt idx="7">
                  <c:v>Le dialogue, le développement du collaboratif, la responsabilisation  </c:v>
                </c:pt>
                <c:pt idx="8">
                  <c:v>Le rythme auquel sont prises les validations et les décisions  </c:v>
                </c:pt>
                <c:pt idx="9">
                  <c:v>Les valeurs portées par l’entreprise  </c:v>
                </c:pt>
                <c:pt idx="10">
                  <c:v>L’éthique, la RSE  </c:v>
                </c:pt>
                <c:pt idx="11">
                  <c:v>Les modes de rémunération des salariés  </c:v>
                </c:pt>
              </c:strCache>
            </c:strRef>
          </c:cat>
          <c:val>
            <c:numRef>
              <c:f>Feuil1!$B$2:$B$13</c:f>
              <c:numCache>
                <c:formatCode>0%</c:formatCode>
                <c:ptCount val="12"/>
                <c:pt idx="0">
                  <c:v>0.25</c:v>
                </c:pt>
                <c:pt idx="1">
                  <c:v>0.15</c:v>
                </c:pt>
                <c:pt idx="2">
                  <c:v>0.11</c:v>
                </c:pt>
                <c:pt idx="3">
                  <c:v>0.1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  <c:pt idx="7">
                  <c:v>0.05</c:v>
                </c:pt>
                <c:pt idx="8">
                  <c:v>0.05</c:v>
                </c:pt>
                <c:pt idx="9">
                  <c:v>0.04</c:v>
                </c:pt>
                <c:pt idx="10">
                  <c:v>0.03</c:v>
                </c:pt>
                <c:pt idx="1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4-1A41-8DFA-A2C3C2E83117}"/>
            </c:ext>
          </c:extLst>
        </c:ser>
        <c:ser>
          <c:idx val="0"/>
          <c:order val="1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Feuil1!$A$2:$A$13</c:f>
              <c:strCache>
                <c:ptCount val="12"/>
                <c:pt idx="0">
                  <c:v>La digitalisation, la transformation numérique 
(Big Data, Intelligence artificielle)  </c:v>
                </c:pt>
                <c:pt idx="1">
                  <c:v>L’évolution des styles de management  </c:v>
                </c:pt>
                <c:pt idx="2">
                  <c:v>La relation client  </c:v>
                </c:pt>
                <c:pt idx="3">
                  <c:v>L’organisation du temps de travail  </c:v>
                </c:pt>
                <c:pt idx="4">
                  <c:v>L’internationalisation, la globalisation  </c:v>
                </c:pt>
                <c:pt idx="5">
                  <c:v>L’organisation de l’espace de travail  </c:v>
                </c:pt>
                <c:pt idx="6">
                  <c:v>La formation, le développement des compétences  </c:v>
                </c:pt>
                <c:pt idx="7">
                  <c:v>Le dialogue, le développement du collaboratif, la responsabilisation  </c:v>
                </c:pt>
                <c:pt idx="8">
                  <c:v>Le rythme auquel sont prises les validations et les décisions  </c:v>
                </c:pt>
                <c:pt idx="9">
                  <c:v>Les valeurs portées par l’entreprise  </c:v>
                </c:pt>
                <c:pt idx="10">
                  <c:v>L’éthique, la RSE  </c:v>
                </c:pt>
                <c:pt idx="11">
                  <c:v>Les modes de rémunération des salariés  </c:v>
                </c:pt>
              </c:strCache>
            </c:strRef>
          </c:cat>
          <c:val>
            <c:numRef>
              <c:f>Feuil1!$C$2:$C$13</c:f>
              <c:numCache>
                <c:formatCode>0%</c:formatCode>
                <c:ptCount val="12"/>
                <c:pt idx="0">
                  <c:v>0.51</c:v>
                </c:pt>
                <c:pt idx="1">
                  <c:v>0.35</c:v>
                </c:pt>
                <c:pt idx="2">
                  <c:v>0.31</c:v>
                </c:pt>
                <c:pt idx="3">
                  <c:v>0.26</c:v>
                </c:pt>
                <c:pt idx="4">
                  <c:v>0.21</c:v>
                </c:pt>
                <c:pt idx="5">
                  <c:v>0.25</c:v>
                </c:pt>
                <c:pt idx="6">
                  <c:v>0.21</c:v>
                </c:pt>
                <c:pt idx="7">
                  <c:v>0.23</c:v>
                </c:pt>
                <c:pt idx="8">
                  <c:v>0.2</c:v>
                </c:pt>
                <c:pt idx="9">
                  <c:v>0.21</c:v>
                </c:pt>
                <c:pt idx="10">
                  <c:v>0.13</c:v>
                </c:pt>
                <c:pt idx="1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4-1A41-8DFA-A2C3C2E83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099184"/>
        <c:axId val="294098792"/>
      </c:barChart>
      <c:valAx>
        <c:axId val="2940987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4099184"/>
        <c:crosses val="autoZero"/>
        <c:crossBetween val="between"/>
      </c:valAx>
      <c:catAx>
        <c:axId val="294099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94098792"/>
        <c:crosses val="autoZero"/>
        <c:auto val="1"/>
        <c:lblAlgn val="ctr"/>
        <c:lblOffset val="1000"/>
        <c:noMultiLvlLbl val="0"/>
      </c:catAx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5B9BD5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72811668468650181"/>
          <c:y val="0.87605210991603866"/>
          <c:w val="9.3907493183196064E-2"/>
          <c:h val="0.10194252390498258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52181691299248"/>
          <c:y val="0"/>
          <c:w val="0.52412296866424568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rgbClr val="65924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Feuil1!$A$2:$A$13</c:f>
              <c:strCache>
                <c:ptCount val="12"/>
                <c:pt idx="0">
                  <c:v>Le dialogue, le développement du collaboratif, la responsabilisation  </c:v>
                </c:pt>
                <c:pt idx="1">
                  <c:v>Les modes de rémunération des salariés  </c:v>
                </c:pt>
                <c:pt idx="2">
                  <c:v>L’organisation du temps de travail  </c:v>
                </c:pt>
                <c:pt idx="3">
                  <c:v>L’évolution des styles de management  </c:v>
                </c:pt>
                <c:pt idx="4">
                  <c:v>La digitalisation, la transformation numérique 
(Big Data, Intelligence artificielle)  </c:v>
                </c:pt>
                <c:pt idx="5">
                  <c:v>La formation, le développement des compétences  </c:v>
                </c:pt>
                <c:pt idx="6">
                  <c:v>Le rythme auquel sont prises les validations et les décisions  </c:v>
                </c:pt>
                <c:pt idx="7">
                  <c:v>Les valeurs portées par l’entreprise  </c:v>
                </c:pt>
                <c:pt idx="8">
                  <c:v>La relation client  </c:v>
                </c:pt>
                <c:pt idx="9">
                  <c:v>L’organisation de l’espace de travail  </c:v>
                </c:pt>
                <c:pt idx="10">
                  <c:v>L’éthique, la RSE  </c:v>
                </c:pt>
                <c:pt idx="11">
                  <c:v>L’internationalisation, la globalisation  </c:v>
                </c:pt>
              </c:strCache>
            </c:strRef>
          </c:cat>
          <c:val>
            <c:numRef>
              <c:f>Feuil1!$B$2:$B$13</c:f>
              <c:numCache>
                <c:formatCode>0%</c:formatCode>
                <c:ptCount val="12"/>
                <c:pt idx="0">
                  <c:v>0.16</c:v>
                </c:pt>
                <c:pt idx="1">
                  <c:v>0.15</c:v>
                </c:pt>
                <c:pt idx="2">
                  <c:v>0.12</c:v>
                </c:pt>
                <c:pt idx="3">
                  <c:v>0.1</c:v>
                </c:pt>
                <c:pt idx="4">
                  <c:v>0.1</c:v>
                </c:pt>
                <c:pt idx="5">
                  <c:v>0.09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0.04</c:v>
                </c:pt>
                <c:pt idx="10">
                  <c:v>0.02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9-604B-9757-1E329369005C}"/>
            </c:ext>
          </c:extLst>
        </c:ser>
        <c:ser>
          <c:idx val="0"/>
          <c:order val="1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Feuil1!$A$2:$A$13</c:f>
              <c:strCache>
                <c:ptCount val="12"/>
                <c:pt idx="0">
                  <c:v>Le dialogue, le développement du collaboratif, la responsabilisation  </c:v>
                </c:pt>
                <c:pt idx="1">
                  <c:v>Les modes de rémunération des salariés  </c:v>
                </c:pt>
                <c:pt idx="2">
                  <c:v>L’organisation du temps de travail  </c:v>
                </c:pt>
                <c:pt idx="3">
                  <c:v>L’évolution des styles de management  </c:v>
                </c:pt>
                <c:pt idx="4">
                  <c:v>La digitalisation, la transformation numérique 
(Big Data, Intelligence artificielle)  </c:v>
                </c:pt>
                <c:pt idx="5">
                  <c:v>La formation, le développement des compétences  </c:v>
                </c:pt>
                <c:pt idx="6">
                  <c:v>Le rythme auquel sont prises les validations et les décisions  </c:v>
                </c:pt>
                <c:pt idx="7">
                  <c:v>Les valeurs portées par l’entreprise  </c:v>
                </c:pt>
                <c:pt idx="8">
                  <c:v>La relation client  </c:v>
                </c:pt>
                <c:pt idx="9">
                  <c:v>L’organisation de l’espace de travail  </c:v>
                </c:pt>
                <c:pt idx="10">
                  <c:v>L’éthique, la RSE  </c:v>
                </c:pt>
                <c:pt idx="11">
                  <c:v>L’internationalisation, la globalisation  </c:v>
                </c:pt>
              </c:strCache>
            </c:strRef>
          </c:cat>
          <c:val>
            <c:numRef>
              <c:f>Feuil1!$C$2:$C$13</c:f>
              <c:numCache>
                <c:formatCode>0%</c:formatCode>
                <c:ptCount val="12"/>
                <c:pt idx="0">
                  <c:v>0.26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</c:v>
                </c:pt>
                <c:pt idx="4">
                  <c:v>0.15</c:v>
                </c:pt>
                <c:pt idx="5">
                  <c:v>0.21</c:v>
                </c:pt>
                <c:pt idx="6">
                  <c:v>0.18</c:v>
                </c:pt>
                <c:pt idx="7">
                  <c:v>0.15</c:v>
                </c:pt>
                <c:pt idx="8">
                  <c:v>0.12</c:v>
                </c:pt>
                <c:pt idx="9">
                  <c:v>0.1</c:v>
                </c:pt>
                <c:pt idx="10">
                  <c:v>7.0000000000000007E-2</c:v>
                </c:pt>
                <c:pt idx="1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9-604B-9757-1E3293690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100360"/>
        <c:axId val="294099968"/>
      </c:barChart>
      <c:valAx>
        <c:axId val="294099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4100360"/>
        <c:crosses val="autoZero"/>
        <c:crossBetween val="between"/>
      </c:valAx>
      <c:catAx>
        <c:axId val="294100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94099968"/>
        <c:crosses val="autoZero"/>
        <c:auto val="1"/>
        <c:lblAlgn val="ctr"/>
        <c:lblOffset val="1000"/>
        <c:noMultiLvlLbl val="0"/>
      </c:catAx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C5E0B4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70AD47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80463799634484312"/>
          <c:y val="0.84091336617819579"/>
          <c:w val="9.6344658187791962E-2"/>
          <c:h val="0.10194252390498258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0.10882</cdr:x>
      <cdr:y>0.30674</cdr:y>
    </cdr:from>
    <cdr:to>
      <cdr:x>0.27225</cdr:x>
      <cdr:y>0.43138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7018" y="617717"/>
          <a:ext cx="385985" cy="250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b="1" dirty="0">
              <a:solidFill>
                <a:schemeClr val="bg1"/>
              </a:solidFill>
            </a:rPr>
            <a:t>14%</a:t>
          </a:r>
          <a:endParaRPr lang="fr-FR" sz="11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0808-9575-44E8-BC75-342BFA114DD1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76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25D33-3E80-4259-93C9-9AE7460C1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1pPr>
    <a:lvl2pPr marL="500451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2pPr>
    <a:lvl3pPr marL="1000902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3pPr>
    <a:lvl4pPr marL="1501353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4pPr>
    <a:lvl5pPr marL="2001804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5pPr>
    <a:lvl6pPr marL="2502256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6pPr>
    <a:lvl7pPr marL="3002707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7pPr>
    <a:lvl8pPr marL="3503158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8pPr>
    <a:lvl9pPr marL="4003609" algn="l" defTabSz="1000902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_de_Gar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7927" y="2150557"/>
            <a:ext cx="8662774" cy="17366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1" cap="none" baseline="0">
                <a:solidFill>
                  <a:srgbClr val="A5002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titres du masque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19689"/>
            <a:ext cx="10323513" cy="10980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7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9" y="179672"/>
            <a:ext cx="1722542" cy="13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702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é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4413"/>
            <a:ext cx="10323513" cy="6573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7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30629" cy="65768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33307" y="6855410"/>
            <a:ext cx="54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1200" smtClean="0">
                <a:solidFill>
                  <a:srgbClr val="A50021"/>
                </a:solidFill>
              </a:rPr>
              <a:pPr algn="ctr"/>
              <a:t>‹N°›</a:t>
            </a:fld>
            <a:endParaRPr lang="fr-FR" sz="1200" dirty="0">
              <a:solidFill>
                <a:srgbClr val="A50021"/>
              </a:solidFill>
            </a:endParaRPr>
          </a:p>
        </p:txBody>
      </p:sp>
      <p:pic>
        <p:nvPicPr>
          <p:cNvPr id="12" name="Image 11" descr="C:\Users\r_bendavid\Desktop\boyden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b="33312"/>
          <a:stretch/>
        </p:blipFill>
        <p:spPr bwMode="auto">
          <a:xfrm>
            <a:off x="8991601" y="6682288"/>
            <a:ext cx="1266556" cy="49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" y="165984"/>
            <a:ext cx="958103" cy="7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4413"/>
            <a:ext cx="10323513" cy="6573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7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30629" cy="65768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333307" y="6855410"/>
            <a:ext cx="54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1200" smtClean="0">
                <a:solidFill>
                  <a:srgbClr val="A50021"/>
                </a:solidFill>
              </a:rPr>
              <a:pPr algn="ctr"/>
              <a:t>‹N°›</a:t>
            </a:fld>
            <a:endParaRPr lang="fr-FR" sz="1200" dirty="0">
              <a:solidFill>
                <a:srgbClr val="A50021"/>
              </a:solidFill>
            </a:endParaRPr>
          </a:p>
        </p:txBody>
      </p:sp>
      <p:pic>
        <p:nvPicPr>
          <p:cNvPr id="19" name="Image 18" descr="C:\Users\r_bendavid\Desktop\boyden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b="33312"/>
          <a:stretch/>
        </p:blipFill>
        <p:spPr bwMode="auto">
          <a:xfrm>
            <a:off x="8991601" y="6682288"/>
            <a:ext cx="1266556" cy="49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" y="165984"/>
            <a:ext cx="958103" cy="7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19689"/>
            <a:ext cx="10323513" cy="10980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7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7" y="170391"/>
            <a:ext cx="2001266" cy="1394392"/>
          </a:xfrm>
          <a:prstGeom prst="rect">
            <a:avLst/>
          </a:prstGeom>
        </p:spPr>
      </p:pic>
      <p:sp>
        <p:nvSpPr>
          <p:cNvPr id="16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2377888" y="319688"/>
            <a:ext cx="7783233" cy="109805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242976" y="6870799"/>
            <a:ext cx="8039531" cy="261610"/>
            <a:chOff x="242976" y="6870799"/>
            <a:chExt cx="8039531" cy="261610"/>
          </a:xfrm>
        </p:grpSpPr>
        <p:sp>
          <p:nvSpPr>
            <p:cNvPr id="12" name="ZoneTexte 11"/>
            <p:cNvSpPr txBox="1"/>
            <p:nvPr userDrawn="1"/>
          </p:nvSpPr>
          <p:spPr>
            <a:xfrm>
              <a:off x="242976" y="6870799"/>
              <a:ext cx="27230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i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Connection creates value</a:t>
              </a:r>
            </a:p>
          </p:txBody>
        </p:sp>
        <p:cxnSp>
          <p:nvCxnSpPr>
            <p:cNvPr id="13" name="Connecteur droit 12"/>
            <p:cNvCxnSpPr/>
            <p:nvPr userDrawn="1"/>
          </p:nvCxnSpPr>
          <p:spPr>
            <a:xfrm>
              <a:off x="2538658" y="7018300"/>
              <a:ext cx="5743849" cy="0"/>
            </a:xfrm>
            <a:prstGeom prst="line">
              <a:avLst/>
            </a:prstGeom>
            <a:ln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/>
          <p:cNvSpPr txBox="1"/>
          <p:nvPr userDrawn="1"/>
        </p:nvSpPr>
        <p:spPr>
          <a:xfrm>
            <a:off x="8333307" y="6855410"/>
            <a:ext cx="54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1200" smtClean="0">
                <a:solidFill>
                  <a:srgbClr val="A50021"/>
                </a:solidFill>
              </a:rPr>
              <a:pPr algn="ctr"/>
              <a:t>‹N°›</a:t>
            </a:fld>
            <a:endParaRPr lang="fr-FR" sz="1200" dirty="0">
              <a:solidFill>
                <a:srgbClr val="A50021"/>
              </a:solidFill>
            </a:endParaRPr>
          </a:p>
        </p:txBody>
      </p:sp>
      <p:pic>
        <p:nvPicPr>
          <p:cNvPr id="21" name="Image 20" descr="C:\Users\r_bendavid\Desktop\boyden.png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b="33312"/>
          <a:stretch/>
        </p:blipFill>
        <p:spPr bwMode="auto">
          <a:xfrm>
            <a:off x="8991601" y="6682288"/>
            <a:ext cx="1266556" cy="49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93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9742" y="382960"/>
            <a:ext cx="8904030" cy="1390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742" y="1914793"/>
            <a:ext cx="8904030" cy="4563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742" y="6666812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9127-B741-4BB8-8545-0D8993A7A2C6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664" y="6666812"/>
            <a:ext cx="3484186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0981" y="6666812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08EA-83EE-4DF7-9CA3-862936106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75" r:id="rId4"/>
  </p:sldLayoutIdLst>
  <p:txStyles>
    <p:titleStyle>
      <a:lvl1pPr algn="l" defTabSz="959023" rtl="0" eaLnBrk="1" latinLnBrk="0" hangingPunct="1">
        <a:lnSpc>
          <a:spcPct val="90000"/>
        </a:lnSpc>
        <a:spcBef>
          <a:spcPct val="0"/>
        </a:spcBef>
        <a:buNone/>
        <a:defRPr sz="4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56" indent="-239756" algn="l" defTabSz="959023" rtl="0" eaLnBrk="1" latinLnBrk="0" hangingPunct="1">
        <a:lnSpc>
          <a:spcPct val="90000"/>
        </a:lnSpc>
        <a:spcBef>
          <a:spcPts val="1049"/>
        </a:spcBef>
        <a:buFont typeface="Arial" panose="020B0604020202020204" pitchFamily="34" charset="0"/>
        <a:buChar char="•"/>
        <a:defRPr sz="2937" kern="1200">
          <a:solidFill>
            <a:schemeClr val="tx1"/>
          </a:solidFill>
          <a:latin typeface="+mn-lt"/>
          <a:ea typeface="+mn-ea"/>
          <a:cs typeface="+mn-cs"/>
        </a:defRPr>
      </a:lvl1pPr>
      <a:lvl2pPr marL="719267" indent="-239756" algn="l" defTabSz="95902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517" kern="1200">
          <a:solidFill>
            <a:schemeClr val="tx1"/>
          </a:solidFill>
          <a:latin typeface="+mn-lt"/>
          <a:ea typeface="+mn-ea"/>
          <a:cs typeface="+mn-cs"/>
        </a:defRPr>
      </a:lvl2pPr>
      <a:lvl3pPr marL="1198778" indent="-239756" algn="l" defTabSz="95902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678290" indent="-239756" algn="l" defTabSz="95902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4pPr>
      <a:lvl5pPr marL="2157801" indent="-239756" algn="l" defTabSz="95902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5pPr>
      <a:lvl6pPr marL="2637312" indent="-239756" algn="l" defTabSz="95902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6pPr>
      <a:lvl7pPr marL="3116824" indent="-239756" algn="l" defTabSz="95902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7pPr>
      <a:lvl8pPr marL="3596335" indent="-239756" algn="l" defTabSz="95902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8pPr>
      <a:lvl9pPr marL="4075847" indent="-239756" algn="l" defTabSz="959023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1pPr>
      <a:lvl2pPr marL="479511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2pPr>
      <a:lvl3pPr marL="959023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3pPr>
      <a:lvl4pPr marL="1438534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4pPr>
      <a:lvl5pPr marL="1918045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5pPr>
      <a:lvl6pPr marL="2397557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6pPr>
      <a:lvl7pPr marL="2877068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7pPr>
      <a:lvl8pPr marL="3356580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8pPr>
      <a:lvl9pPr marL="3836091" algn="l" defTabSz="959023" rtl="0" eaLnBrk="1" latinLnBrk="0" hangingPunct="1">
        <a:defRPr sz="1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09094" y="2045057"/>
            <a:ext cx="9750012" cy="2279875"/>
          </a:xfrm>
        </p:spPr>
        <p:txBody>
          <a:bodyPr>
            <a:noAutofit/>
          </a:bodyPr>
          <a:lstStyle/>
          <a:p>
            <a:r>
              <a:rPr lang="fr-FR" sz="36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Baromètre annuel sur la transformation</a:t>
            </a:r>
          </a:p>
          <a:p>
            <a:r>
              <a:rPr lang="fr-FR" sz="36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entreprises</a:t>
            </a:r>
          </a:p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Edition 2019</a:t>
            </a:r>
            <a:r>
              <a:rPr lang="fr-FR" sz="32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FR" sz="1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« Que veut changer la nouvelle génération de cadres dirigeants dans l’entreprise ? »</a:t>
            </a:r>
            <a:endParaRPr lang="fr-FR" sz="2400" i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89404" y="4616397"/>
            <a:ext cx="8702837" cy="121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kern="1200" cap="none" baseline="0">
                <a:solidFill>
                  <a:srgbClr val="A5002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0" i="0" dirty="0">
                <a:latin typeface="Century Gothic" panose="020B0502020202020204" pitchFamily="34" charset="0"/>
              </a:rPr>
              <a:t>Sondage Ifop pour </a:t>
            </a:r>
            <a:r>
              <a:rPr lang="fr-FR" sz="2800" b="0" i="0" dirty="0" err="1">
                <a:latin typeface="Century Gothic" panose="020B0502020202020204" pitchFamily="34" charset="0"/>
              </a:rPr>
              <a:t>Boyden</a:t>
            </a:r>
            <a:r>
              <a:rPr lang="fr-FR" sz="2800" b="0" i="0" dirty="0">
                <a:latin typeface="Century Gothic" panose="020B0502020202020204" pitchFamily="34" charset="0"/>
              </a:rPr>
              <a:t> </a:t>
            </a:r>
            <a:endParaRPr lang="en-US" sz="2800" b="0" i="0" dirty="0">
              <a:latin typeface="Century Gothic" panose="020B0502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47154" y="4703041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3093" y="5665772"/>
            <a:ext cx="3620236" cy="1255728"/>
          </a:xfrm>
          <a:prstGeom prst="rect">
            <a:avLst/>
          </a:prstGeom>
          <a:ln>
            <a:noFill/>
            <a:prstDash val="solid"/>
          </a:ln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00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N°116297</a:t>
            </a: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1050" u="sng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Contact Ifop</a:t>
            </a:r>
            <a:r>
              <a:rPr lang="fr-FR" sz="1050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1050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Frédéric </a:t>
            </a:r>
            <a:r>
              <a:rPr lang="fr-FR" sz="1050" dirty="0" err="1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Dabi</a:t>
            </a:r>
            <a:endParaRPr lang="fr-FR" sz="1050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1050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Département Opinion et Stratégies d’Entreprise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1050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01 45 84 14 44</a:t>
            </a: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1050" u="sng" dirty="0" err="1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frederic.dabi@ifop.com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age 9" descr="C:\Users\r_bendavid\Desktop\boyde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b="33312"/>
          <a:stretch/>
        </p:blipFill>
        <p:spPr bwMode="auto">
          <a:xfrm>
            <a:off x="7712234" y="5998775"/>
            <a:ext cx="2346872" cy="922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215645" y="1058637"/>
            <a:ext cx="400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 2019</a:t>
            </a:r>
          </a:p>
        </p:txBody>
      </p:sp>
    </p:spTree>
    <p:extLst>
      <p:ext uri="{BB962C8B-B14F-4D97-AF65-F5344CB8AC3E}">
        <p14:creationId xmlns:p14="http://schemas.microsoft.com/office/powerpoint/2010/main" val="385114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25780" y="1850577"/>
            <a:ext cx="9443720" cy="475220"/>
          </a:xfrm>
          <a:prstGeom prst="roundRect">
            <a:avLst/>
          </a:prstGeom>
          <a:noFill/>
          <a:ln>
            <a:solidFill>
              <a:srgbClr val="2F55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864841" cy="657689"/>
          </a:xfrm>
        </p:spPr>
        <p:txBody>
          <a:bodyPr/>
          <a:lstStyle/>
          <a:p>
            <a:pPr algn="just"/>
            <a:r>
              <a:rPr lang="fr-FR" dirty="0"/>
              <a:t>Les aspects sur lesquels son entreprise se transforme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760929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Diriez-vous qu’aujourd’hui votre entreprise se transforme principalement sur quels aspects parmi les suivants ? En premier ? En deuxième ? En troisième ? 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234616"/>
              </p:ext>
            </p:extLst>
          </p:nvPr>
        </p:nvGraphicFramePr>
        <p:xfrm>
          <a:off x="285891" y="1888380"/>
          <a:ext cx="9875229" cy="510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97672" y="1159544"/>
            <a:ext cx="7934326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: à ceux qui pensent que leur entreprise se transforme, soit 88% de l’échantillon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68818" y="1475973"/>
            <a:ext cx="174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 « En premier »</a:t>
            </a:r>
          </a:p>
          <a:p>
            <a:pPr algn="ctr"/>
            <a:r>
              <a:rPr lang="fr-FR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91883"/>
              </p:ext>
            </p:extLst>
          </p:nvPr>
        </p:nvGraphicFramePr>
        <p:xfrm>
          <a:off x="4732020" y="1865820"/>
          <a:ext cx="456355" cy="5153784"/>
        </p:xfrm>
        <a:graphic>
          <a:graphicData uri="http://schemas.openxmlformats.org/drawingml/2006/table">
            <a:tbl>
              <a:tblPr/>
              <a:tblGrid>
                <a:gridCol w="45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553225" y="182318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↘️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52660" y="22472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00B050"/>
                </a:solidFill>
              </a:rPr>
              <a:t>↗️</a:t>
            </a:r>
          </a:p>
        </p:txBody>
      </p:sp>
    </p:spTree>
    <p:extLst>
      <p:ext uri="{BB962C8B-B14F-4D97-AF65-F5344CB8AC3E}">
        <p14:creationId xmlns:p14="http://schemas.microsoft.com/office/powerpoint/2010/main" val="310645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603618"/>
              </p:ext>
            </p:extLst>
          </p:nvPr>
        </p:nvGraphicFramePr>
        <p:xfrm>
          <a:off x="228742" y="1756595"/>
          <a:ext cx="9740758" cy="510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68799" y="1725623"/>
            <a:ext cx="9860643" cy="1346531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8013431" cy="657689"/>
          </a:xfrm>
        </p:spPr>
        <p:txBody>
          <a:bodyPr/>
          <a:lstStyle/>
          <a:p>
            <a:pPr algn="just"/>
            <a:r>
              <a:rPr lang="fr-FR" dirty="0"/>
              <a:t>Les aspects sur lesquels son entreprise devrait se transformer</a:t>
            </a:r>
          </a:p>
          <a:p>
            <a:pPr algn="just"/>
            <a:endParaRPr lang="fr-FR" sz="12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760929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Sur quels aspects souhaiteriez-vous que dans les prochains mois votre entreprise se transforme en priorité ? En premier ? En deuxième 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84406" y="1310027"/>
            <a:ext cx="1655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 « En premier »</a:t>
            </a:r>
          </a:p>
          <a:p>
            <a:pPr algn="ctr"/>
            <a:r>
              <a:rPr lang="fr-FR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78286"/>
              </p:ext>
            </p:extLst>
          </p:nvPr>
        </p:nvGraphicFramePr>
        <p:xfrm>
          <a:off x="4548522" y="1756594"/>
          <a:ext cx="443407" cy="5139636"/>
        </p:xfrm>
        <a:graphic>
          <a:graphicData uri="http://schemas.openxmlformats.org/drawingml/2006/table">
            <a:tbl>
              <a:tblPr/>
              <a:tblGrid>
                <a:gridCol w="44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41275" marR="41275" marT="12700" marB="127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942218" y="169465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00B050"/>
                </a:solidFill>
              </a:rPr>
              <a:t>↗️</a:t>
            </a:r>
          </a:p>
        </p:txBody>
      </p:sp>
    </p:spTree>
    <p:extLst>
      <p:ext uri="{BB962C8B-B14F-4D97-AF65-F5344CB8AC3E}">
        <p14:creationId xmlns:p14="http://schemas.microsoft.com/office/powerpoint/2010/main" val="149232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659101" cy="657689"/>
          </a:xfrm>
        </p:spPr>
        <p:txBody>
          <a:bodyPr/>
          <a:lstStyle/>
          <a:p>
            <a:pPr algn="just"/>
            <a:r>
              <a:rPr lang="fr-FR" dirty="0"/>
              <a:t>Les aspects prioritaires sur lesquels son entreprise se transforme ou devrait se transformer – </a:t>
            </a:r>
            <a:r>
              <a:rPr lang="fr-FR" i="1" dirty="0"/>
              <a:t>Comparatif « En Premier »	</a:t>
            </a:r>
            <a:r>
              <a:rPr lang="fr-FR" dirty="0"/>
              <a:t>	</a:t>
            </a:r>
            <a:endParaRPr lang="fr-FR" sz="12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5873" y="926694"/>
            <a:ext cx="5166218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Diriez-vous qu’aujourd’hui votre entreprise se transforme principalement sur quels aspects parmi les suivants ?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5873" y="1376084"/>
            <a:ext cx="7934326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: à ceux qui pensent que leur entreprise se transforme, soit 88% de l’échantillon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427073" y="949874"/>
            <a:ext cx="4983331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Sur quels aspects souhaiteriez-vous que votre entreprise se transforme en priorité ? 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208668"/>
              </p:ext>
            </p:extLst>
          </p:nvPr>
        </p:nvGraphicFramePr>
        <p:xfrm>
          <a:off x="502920" y="1754853"/>
          <a:ext cx="3194614" cy="503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694561"/>
              </p:ext>
            </p:extLst>
          </p:nvPr>
        </p:nvGraphicFramePr>
        <p:xfrm>
          <a:off x="4682148" y="1754853"/>
          <a:ext cx="4473282" cy="510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Ellipse 16"/>
          <p:cNvSpPr/>
          <p:nvPr/>
        </p:nvSpPr>
        <p:spPr>
          <a:xfrm>
            <a:off x="8943703" y="4029435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0" name="Ellipse 19"/>
          <p:cNvSpPr/>
          <p:nvPr/>
        </p:nvSpPr>
        <p:spPr>
          <a:xfrm>
            <a:off x="8833213" y="6522968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8482007" y="3132421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3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66508"/>
              </p:ext>
            </p:extLst>
          </p:nvPr>
        </p:nvGraphicFramePr>
        <p:xfrm>
          <a:off x="3575977" y="1772346"/>
          <a:ext cx="3157906" cy="5050848"/>
        </p:xfrm>
        <a:graphic>
          <a:graphicData uri="http://schemas.openxmlformats.org/drawingml/2006/table">
            <a:tbl>
              <a:tblPr/>
              <a:tblGrid>
                <a:gridCol w="315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digitalisation, la transformation numérique</a:t>
                      </a:r>
                    </a:p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(Big Data, Intelligence artificielle)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L’évolution des styles de management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relation client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L’organisation du temps de travail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L’organisation de l’espace de travail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dialogue, le développement du collaboratif, la responsabilisation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L’internationalisation, la globalisation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formation, le développement des compétences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valeurs portées par l’entreprise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rythme auquel sont prises les validations et les décisions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L’éthique, la RSE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9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modes de rémunération des salariés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" name="Ellipse 24"/>
          <p:cNvSpPr/>
          <p:nvPr/>
        </p:nvSpPr>
        <p:spPr>
          <a:xfrm>
            <a:off x="211727" y="1862095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26" name="Ellipse 25"/>
          <p:cNvSpPr/>
          <p:nvPr/>
        </p:nvSpPr>
        <p:spPr>
          <a:xfrm>
            <a:off x="1225187" y="2288425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7" name="Ellipse 26"/>
          <p:cNvSpPr/>
          <p:nvPr/>
        </p:nvSpPr>
        <p:spPr>
          <a:xfrm>
            <a:off x="1662259" y="2718764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336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564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27071" cy="657689"/>
          </a:xfrm>
        </p:spPr>
        <p:txBody>
          <a:bodyPr/>
          <a:lstStyle/>
          <a:p>
            <a:pPr algn="just"/>
            <a:r>
              <a:rPr lang="fr-FR" dirty="0"/>
              <a:t>Les principaux acteurs de la transformation de son entreprise.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367628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Selon vous, qui sont les principaux acteurs de cette transformation au sein de votre entreprise ?</a:t>
            </a: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63418"/>
              </p:ext>
            </p:extLst>
          </p:nvPr>
        </p:nvGraphicFramePr>
        <p:xfrm>
          <a:off x="500885" y="1996626"/>
          <a:ext cx="7032029" cy="437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139198" y="2139697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Femmes (74%)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39198" y="2385918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50 à 199 salariés (60%)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68018" y="3005049"/>
            <a:ext cx="2136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Industrie (65%)</a:t>
            </a:r>
          </a:p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50 à 199 salariés (63%)</a:t>
            </a:r>
          </a:p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Encadre 3 à 5 personnes (62%)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106877" y="3158937"/>
            <a:ext cx="234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(51%)</a:t>
            </a:r>
          </a:p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Encadre + de 10 personnes (54%)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57021" y="3905386"/>
            <a:ext cx="2136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Femmes (25%)</a:t>
            </a:r>
          </a:p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Entreprises publiques (24%)</a:t>
            </a:r>
          </a:p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Province (23%)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46637" y="4213163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Région parisienne (18%)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8404" y="4934185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Encadre + de 10 personnes (21%)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55272" y="4780296"/>
            <a:ext cx="2343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(4%)</a:t>
            </a:r>
          </a:p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Encadre 3 à 5 personnes (13%)</a:t>
            </a:r>
          </a:p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50 à 199 salariés (14%) </a:t>
            </a:r>
          </a:p>
        </p:txBody>
      </p:sp>
    </p:spTree>
    <p:extLst>
      <p:ext uri="{BB962C8B-B14F-4D97-AF65-F5344CB8AC3E}">
        <p14:creationId xmlns:p14="http://schemas.microsoft.com/office/powerpoint/2010/main" val="197488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938613"/>
              </p:ext>
            </p:extLst>
          </p:nvPr>
        </p:nvGraphicFramePr>
        <p:xfrm>
          <a:off x="4470419" y="1964778"/>
          <a:ext cx="5536399" cy="43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4396731" y="4529565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83%</a:t>
            </a: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4396731" y="3573192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85%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396731" y="2616817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89%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9599907" y="4529565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17%</a:t>
            </a: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9599907" y="3573192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15%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9599907" y="2616817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11%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11060" y="1854880"/>
            <a:ext cx="149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Total </a:t>
            </a:r>
          </a:p>
          <a:p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« OUI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547734" y="1854880"/>
            <a:ext cx="152737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Total  </a:t>
            </a:r>
            <a:b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« NON »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8300521" y="2347323"/>
            <a:ext cx="0" cy="37201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89252" y="6194099"/>
            <a:ext cx="6114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3366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/>
                </a:solidFill>
              </a:rPr>
              <a:t>Oui, certainement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</a:rPr>
              <a:t>Oui, probablement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</a:rPr>
              <a:t>Non, probablement pas</a:t>
            </a:r>
            <a:r>
              <a:rPr lang="fr-FR" sz="1100" b="1" dirty="0">
                <a:solidFill>
                  <a:srgbClr val="CC0000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/>
                </a:solidFill>
              </a:rPr>
              <a:t>Non, certainement pas</a:t>
            </a: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30051"/>
              </p:ext>
            </p:extLst>
          </p:nvPr>
        </p:nvGraphicFramePr>
        <p:xfrm>
          <a:off x="37835" y="2305166"/>
          <a:ext cx="3189949" cy="3762352"/>
        </p:xfrm>
        <a:graphic>
          <a:graphicData uri="http://schemas.openxmlformats.org/drawingml/2006/table">
            <a:tbl>
              <a:tblPr/>
              <a:tblGrid>
                <a:gridCol w="318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05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entreprises étrangères en France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5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entreprises de votre secteur d’activité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5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Votre entreprise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5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entreprises françaises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4396731" y="5485938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82%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9599907" y="5485938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18%</a:t>
            </a:r>
          </a:p>
        </p:txBody>
      </p:sp>
      <p:sp>
        <p:nvSpPr>
          <p:cNvPr id="21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16805" cy="657689"/>
          </a:xfrm>
        </p:spPr>
        <p:txBody>
          <a:bodyPr/>
          <a:lstStyle/>
          <a:p>
            <a:pPr algn="just"/>
            <a:r>
              <a:rPr lang="fr-FR" dirty="0"/>
              <a:t>Le sentiment que différentes entreprises vont réussir à se transformer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760929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Croyez-vous que les types d’entreprises suivants vont réussir à se transformer dans les prochaines années ?</a:t>
            </a:r>
          </a:p>
        </p:txBody>
      </p:sp>
      <p:sp>
        <p:nvSpPr>
          <p:cNvPr id="18" name="Ellipse 17"/>
          <p:cNvSpPr/>
          <p:nvPr/>
        </p:nvSpPr>
        <p:spPr>
          <a:xfrm rot="3584421">
            <a:off x="5724802" y="4387823"/>
            <a:ext cx="441725" cy="602746"/>
          </a:xfrm>
          <a:prstGeom prst="ellipse">
            <a:avLst/>
          </a:prstGeom>
          <a:noFill/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497996" y="2683383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89%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3513448" y="3607257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88%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3532529" y="4513670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82%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53206" y="1935075"/>
            <a:ext cx="98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3532137" y="5507778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84%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768293" y="3920735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(77%)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768293" y="4889907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(71%)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768293" y="5819544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Industrie (75%) </a:t>
            </a:r>
          </a:p>
        </p:txBody>
      </p:sp>
    </p:spTree>
    <p:extLst>
      <p:ext uri="{BB962C8B-B14F-4D97-AF65-F5344CB8AC3E}">
        <p14:creationId xmlns:p14="http://schemas.microsoft.com/office/powerpoint/2010/main" val="383109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14371" cy="657689"/>
          </a:xfrm>
        </p:spPr>
        <p:txBody>
          <a:bodyPr/>
          <a:lstStyle/>
          <a:p>
            <a:pPr algn="just"/>
            <a:r>
              <a:rPr lang="fr-FR" dirty="0"/>
              <a:t>L'impact ressenti de la transformation de l'entreprise sur sa situation personnelle</a:t>
            </a:r>
          </a:p>
        </p:txBody>
      </p:sp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22577"/>
              </p:ext>
            </p:extLst>
          </p:nvPr>
        </p:nvGraphicFramePr>
        <p:xfrm>
          <a:off x="-518106" y="1148219"/>
          <a:ext cx="6050829" cy="35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Groupe 33"/>
          <p:cNvGrpSpPr/>
          <p:nvPr/>
        </p:nvGrpSpPr>
        <p:grpSpPr>
          <a:xfrm>
            <a:off x="4664890" y="1404190"/>
            <a:ext cx="632951" cy="1223045"/>
            <a:chOff x="5543751" y="1999736"/>
            <a:chExt cx="632951" cy="1223045"/>
          </a:xfrm>
          <a:solidFill>
            <a:srgbClr val="800000"/>
          </a:solidFill>
          <a:effectLst/>
        </p:grpSpPr>
        <p:cxnSp>
          <p:nvCxnSpPr>
            <p:cNvPr id="35" name="Connecteur droit 34"/>
            <p:cNvCxnSpPr/>
            <p:nvPr/>
          </p:nvCxnSpPr>
          <p:spPr bwMode="auto">
            <a:xfrm>
              <a:off x="5543751" y="1999736"/>
              <a:ext cx="0" cy="1223045"/>
            </a:xfrm>
            <a:prstGeom prst="line">
              <a:avLst/>
            </a:prstGeom>
            <a:grpFill/>
            <a:ln w="1905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ZoneTexte 12"/>
            <p:cNvSpPr txBox="1"/>
            <p:nvPr/>
          </p:nvSpPr>
          <p:spPr>
            <a:xfrm>
              <a:off x="5600702" y="2461845"/>
              <a:ext cx="576000" cy="307777"/>
            </a:xfrm>
            <a:prstGeom prst="rect">
              <a:avLst/>
            </a:prstGeom>
            <a:solidFill>
              <a:srgbClr val="003366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451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0902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01353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04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02256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2707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03158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03609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73%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624557" y="3116977"/>
            <a:ext cx="659327" cy="1223045"/>
            <a:chOff x="5543751" y="1999736"/>
            <a:chExt cx="659327" cy="1223045"/>
          </a:xfrm>
          <a:effectLst/>
        </p:grpSpPr>
        <p:cxnSp>
          <p:nvCxnSpPr>
            <p:cNvPr id="38" name="Connecteur droit 37"/>
            <p:cNvCxnSpPr/>
            <p:nvPr/>
          </p:nvCxnSpPr>
          <p:spPr bwMode="auto">
            <a:xfrm>
              <a:off x="5543751" y="1999736"/>
              <a:ext cx="0" cy="12230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ZoneTexte 20"/>
            <p:cNvSpPr txBox="1"/>
            <p:nvPr/>
          </p:nvSpPr>
          <p:spPr>
            <a:xfrm>
              <a:off x="5627078" y="2461845"/>
              <a:ext cx="576000" cy="307777"/>
            </a:xfrm>
            <a:prstGeom prst="rect">
              <a:avLst/>
            </a:prstGeom>
            <a:solidFill>
              <a:srgbClr val="800000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451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0902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01353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04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02256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2707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03158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03609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27%</a:t>
              </a:r>
            </a:p>
          </p:txBody>
        </p:sp>
      </p:grp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01644" y="882677"/>
            <a:ext cx="6514536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Et pensez-vous que la transformation de votre entreprise aura, dans les prochaines années, des effets pour vous … ?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66507" y="4680811"/>
            <a:ext cx="9857006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Quand vous pensez aux principaux bénéfices que vous attendez de la transformation de votre entreprise, vous espérez que les résultats seront visibles… ?</a:t>
            </a:r>
          </a:p>
        </p:txBody>
      </p:sp>
      <p:graphicFrame>
        <p:nvGraphicFramePr>
          <p:cNvPr id="41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338250"/>
              </p:ext>
            </p:extLst>
          </p:nvPr>
        </p:nvGraphicFramePr>
        <p:xfrm>
          <a:off x="1394374" y="4991804"/>
          <a:ext cx="4658532" cy="397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4478733" y="2258985"/>
            <a:ext cx="1107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Rappel </a:t>
            </a:r>
            <a:b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70%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611627" y="3452840"/>
            <a:ext cx="783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Rappel </a:t>
            </a:r>
            <a:b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30%</a:t>
            </a:r>
          </a:p>
        </p:txBody>
      </p:sp>
      <p:graphicFrame>
        <p:nvGraphicFramePr>
          <p:cNvPr id="21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884614"/>
              </p:ext>
            </p:extLst>
          </p:nvPr>
        </p:nvGraphicFramePr>
        <p:xfrm>
          <a:off x="6073177" y="5763128"/>
          <a:ext cx="2361806" cy="201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6127967" y="5740593"/>
            <a:ext cx="2315936" cy="1127276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475002" y="5494342"/>
            <a:ext cx="162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Rappel Mars 2018</a:t>
            </a:r>
          </a:p>
        </p:txBody>
      </p:sp>
      <p:graphicFrame>
        <p:nvGraphicFramePr>
          <p:cNvPr id="25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187933"/>
              </p:ext>
            </p:extLst>
          </p:nvPr>
        </p:nvGraphicFramePr>
        <p:xfrm>
          <a:off x="5640647" y="1561046"/>
          <a:ext cx="3788765" cy="227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ZoneTexte 43"/>
          <p:cNvSpPr txBox="1">
            <a:spLocks noChangeArrowheads="1"/>
          </p:cNvSpPr>
          <p:nvPr/>
        </p:nvSpPr>
        <p:spPr bwMode="auto">
          <a:xfrm>
            <a:off x="6860987" y="3124858"/>
            <a:ext cx="23817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Optimiste à l’égard de la situation de son entreprise</a:t>
            </a:r>
          </a:p>
        </p:txBody>
      </p:sp>
      <p:sp>
        <p:nvSpPr>
          <p:cNvPr id="27" name="ZoneTexte 43"/>
          <p:cNvSpPr txBox="1">
            <a:spLocks noChangeArrowheads="1"/>
          </p:cNvSpPr>
          <p:nvPr/>
        </p:nvSpPr>
        <p:spPr bwMode="auto">
          <a:xfrm>
            <a:off x="6882165" y="2362883"/>
            <a:ext cx="23246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Satisfait à l’égard de sa situation professionnelle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6394976" y="1239472"/>
            <a:ext cx="3280410" cy="2554747"/>
          </a:xfrm>
          <a:prstGeom prst="wedgeRoundRectCallout">
            <a:avLst>
              <a:gd name="adj1" fmla="val -67871"/>
              <a:gd name="adj2" fmla="val -13883"/>
              <a:gd name="adj3" fmla="val 166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6926348" y="1081682"/>
            <a:ext cx="225088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FOCUS « TOTAL Oui »</a:t>
            </a:r>
          </a:p>
        </p:txBody>
      </p:sp>
      <p:sp>
        <p:nvSpPr>
          <p:cNvPr id="31" name="ZoneTexte 43"/>
          <p:cNvSpPr txBox="1">
            <a:spLocks noChangeArrowheads="1"/>
          </p:cNvSpPr>
          <p:nvPr/>
        </p:nvSpPr>
        <p:spPr bwMode="auto">
          <a:xfrm>
            <a:off x="6860987" y="1381382"/>
            <a:ext cx="6082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Secteur</a:t>
            </a:r>
          </a:p>
        </p:txBody>
      </p:sp>
      <p:sp>
        <p:nvSpPr>
          <p:cNvPr id="32" name="ZoneTexte 1"/>
          <p:cNvSpPr txBox="1"/>
          <p:nvPr/>
        </p:nvSpPr>
        <p:spPr>
          <a:xfrm>
            <a:off x="7092942" y="5957537"/>
            <a:ext cx="385985" cy="2509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62%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0" name="ZoneTexte 1"/>
          <p:cNvSpPr txBox="1"/>
          <p:nvPr/>
        </p:nvSpPr>
        <p:spPr>
          <a:xfrm>
            <a:off x="7655927" y="6304231"/>
            <a:ext cx="385985" cy="2509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16%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3" name="ZoneTexte 1"/>
          <p:cNvSpPr txBox="1"/>
          <p:nvPr/>
        </p:nvSpPr>
        <p:spPr>
          <a:xfrm>
            <a:off x="7707471" y="6543453"/>
            <a:ext cx="385985" cy="2509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8%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4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40354" y="5203026"/>
            <a:ext cx="8356656" cy="1495066"/>
            <a:chOff x="422" y="2906"/>
            <a:chExt cx="5944" cy="1041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506" y="3110"/>
              <a:ext cx="4860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fr-FR" sz="28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Projection des cadres dans l’avenir : </a:t>
              </a:r>
            </a:p>
            <a:p>
              <a:r>
                <a:rPr lang="fr-FR" sz="28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quelles attentes sur la transformation ?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22" y="2906"/>
              <a:ext cx="583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6000" b="1" dirty="0">
                  <a:solidFill>
                    <a:srgbClr val="A5002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244" y="3223"/>
              <a:ext cx="0" cy="408"/>
            </a:xfrm>
            <a:prstGeom prst="line">
              <a:avLst/>
            </a:prstGeom>
            <a:noFill/>
            <a:ln w="1143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1179666"/>
            <a:ext cx="60350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38078"/>
              </p:ext>
            </p:extLst>
          </p:nvPr>
        </p:nvGraphicFramePr>
        <p:xfrm>
          <a:off x="2615433" y="1581837"/>
          <a:ext cx="4274610" cy="43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2967843" y="3692635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26%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2967843" y="2440287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46%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6984215" y="3724465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74%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6984215" y="2472117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54%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67843" y="1581814"/>
            <a:ext cx="149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Total </a:t>
            </a:r>
          </a:p>
          <a:p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« OUI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31866" y="1631846"/>
            <a:ext cx="152737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Total  </a:t>
            </a:r>
            <a:b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« NON »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4921911" y="2186452"/>
            <a:ext cx="0" cy="332369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213345" y="5826371"/>
            <a:ext cx="6114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3366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/>
                </a:solidFill>
              </a:rPr>
              <a:t>Oui, certainement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</a:rPr>
              <a:t>Oui, probablement        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</a:rPr>
              <a:t>Non, probablement pas</a:t>
            </a:r>
            <a:r>
              <a:rPr lang="fr-FR" sz="1100" b="1" dirty="0">
                <a:solidFill>
                  <a:srgbClr val="CC0000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/>
                </a:solidFill>
              </a:rPr>
              <a:t>Non, certainement pas</a:t>
            </a: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60585"/>
              </p:ext>
            </p:extLst>
          </p:nvPr>
        </p:nvGraphicFramePr>
        <p:xfrm>
          <a:off x="170669" y="1950836"/>
          <a:ext cx="2042676" cy="3762351"/>
        </p:xfrm>
        <a:graphic>
          <a:graphicData uri="http://schemas.openxmlformats.org/drawingml/2006/table">
            <a:tbl>
              <a:tblPr/>
              <a:tblGrid>
                <a:gridCol w="204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41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Devenir dirigeant de votre entreprise/ d’une entreprise </a:t>
                      </a:r>
                      <a:b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(membre du Comité de Direction, du Directoire, du Comex…)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1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Créer votre entreprise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1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Rejoindre une start-up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2967843" y="4953808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23%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6984215" y="4985638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77%</a:t>
            </a:r>
          </a:p>
        </p:txBody>
      </p:sp>
      <p:sp>
        <p:nvSpPr>
          <p:cNvPr id="21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16805" cy="657689"/>
          </a:xfrm>
        </p:spPr>
        <p:txBody>
          <a:bodyPr/>
          <a:lstStyle/>
          <a:p>
            <a:pPr algn="just"/>
            <a:r>
              <a:rPr lang="fr-FR"/>
              <a:t>Les souhaits professionnels pour les cinq prochaines années</a:t>
            </a:r>
            <a:endParaRPr lang="fr-FR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760929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Vous personnellement, au cours des 5 prochaines années, envisageriez-vous de… ?</a:t>
            </a:r>
          </a:p>
        </p:txBody>
      </p:sp>
      <p:sp>
        <p:nvSpPr>
          <p:cNvPr id="16" name="ZoneTexte 43"/>
          <p:cNvSpPr txBox="1">
            <a:spLocks noChangeArrowheads="1"/>
          </p:cNvSpPr>
          <p:nvPr/>
        </p:nvSpPr>
        <p:spPr bwMode="auto">
          <a:xfrm>
            <a:off x="562619" y="6257546"/>
            <a:ext cx="9619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000" b="1" dirty="0">
                <a:solidFill>
                  <a:srgbClr val="003366"/>
                </a:solidFill>
              </a:rPr>
              <a:t>=&gt; 55% </a:t>
            </a:r>
            <a:r>
              <a:rPr lang="fr-FR" alt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(53% en mars 2018) </a:t>
            </a:r>
            <a:r>
              <a:rPr lang="fr-FR" altLang="fr-FR" sz="2000" dirty="0">
                <a:solidFill>
                  <a:srgbClr val="003366"/>
                </a:solidFill>
              </a:rPr>
              <a:t>des cadres interrogés souhaitent accéder à des fonctions de direction (au sein de l’entreprise ou bien en créant leur propre structure).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46879"/>
              </p:ext>
            </p:extLst>
          </p:nvPr>
        </p:nvGraphicFramePr>
        <p:xfrm>
          <a:off x="7804598" y="1769684"/>
          <a:ext cx="2377511" cy="3759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08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Homme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Femme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Satisfait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Pas satisfait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9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9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9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 rot="16200000">
            <a:off x="6943792" y="3676076"/>
            <a:ext cx="1462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le sexe</a:t>
            </a: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7130709" y="3777553"/>
            <a:ext cx="3851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la satisfaction à l’égard de sa vie professionnelle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392322" y="1453385"/>
            <a:ext cx="293964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FOCUS « OUI»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819634" y="2942469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Industrie (51%)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2353101" y="2450269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43%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2368553" y="3723412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24%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387634" y="4975153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18%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108311" y="1701961"/>
            <a:ext cx="98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818587" y="3119724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(34%)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818587" y="4250460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(19%)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819634" y="4105047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50 à 199 salariés (37%)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826022" y="5428772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(11%)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827069" y="5283359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50 à 199 salariés (37%)</a:t>
            </a:r>
          </a:p>
        </p:txBody>
      </p:sp>
    </p:spTree>
    <p:extLst>
      <p:ext uri="{BB962C8B-B14F-4D97-AF65-F5344CB8AC3E}">
        <p14:creationId xmlns:p14="http://schemas.microsoft.com/office/powerpoint/2010/main" val="244930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 rot="20303388">
            <a:off x="-8786" y="1550118"/>
            <a:ext cx="114951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B050"/>
                </a:solidFill>
              </a:rPr>
              <a:t>RESSOURCES HUMAINES ET VALORISATION DU CAPITAL HUMAIN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fr-FR"/>
              <a:t>Les transformations jugées prioritaires en tant que dirigeant de son entreprise</a:t>
            </a:r>
            <a:endParaRPr lang="fr-FR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418022850"/>
              </p:ext>
            </p:extLst>
          </p:nvPr>
        </p:nvGraphicFramePr>
        <p:xfrm>
          <a:off x="476610" y="1959740"/>
          <a:ext cx="8833509" cy="487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3043" y="917750"/>
            <a:ext cx="8522253" cy="450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Si vous deveniez dirigeant de votre entreprise, dans quels domaines, parmi les suivants, transformeriez-vous en priorité votre entreprise ?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7343" y="1313469"/>
            <a:ext cx="927624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: à ceux qui envisagent de créer leur entreprise, une start-up ou devenir dirigeant d’une entreprise soit 55% de l’échantillon.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496329" y="6000374"/>
            <a:ext cx="4590530" cy="836115"/>
          </a:xfrm>
          <a:prstGeom prst="roundRect">
            <a:avLst/>
          </a:prstGeom>
          <a:solidFill>
            <a:srgbClr val="A50021">
              <a:alpha val="20000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926947" y="2952251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94612" y="3330541"/>
            <a:ext cx="1481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Classement Total</a:t>
            </a:r>
          </a:p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 Aspects sur lesquels l’entreprise se transforme »</a:t>
            </a:r>
          </a:p>
        </p:txBody>
      </p:sp>
      <p:sp>
        <p:nvSpPr>
          <p:cNvPr id="18" name="Ellipse 17"/>
          <p:cNvSpPr/>
          <p:nvPr/>
        </p:nvSpPr>
        <p:spPr>
          <a:xfrm>
            <a:off x="7926947" y="3432974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" name="Ellipse 19"/>
          <p:cNvSpPr/>
          <p:nvPr/>
        </p:nvSpPr>
        <p:spPr>
          <a:xfrm>
            <a:off x="7926947" y="4129155"/>
            <a:ext cx="251460" cy="21895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39464" y="1588492"/>
            <a:ext cx="92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01688"/>
              </p:ext>
            </p:extLst>
          </p:nvPr>
        </p:nvGraphicFramePr>
        <p:xfrm>
          <a:off x="3980075" y="2030788"/>
          <a:ext cx="443407" cy="4805700"/>
        </p:xfrm>
        <a:graphic>
          <a:graphicData uri="http://schemas.openxmlformats.org/drawingml/2006/table">
            <a:tbl>
              <a:tblPr/>
              <a:tblGrid>
                <a:gridCol w="44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630440" y="1959740"/>
            <a:ext cx="8525847" cy="12863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279493" y="289245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↘️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4866" y="2082886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↗️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247981" y="566182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↗️</a:t>
            </a:r>
          </a:p>
        </p:txBody>
      </p:sp>
    </p:spTree>
    <p:extLst>
      <p:ext uri="{BB962C8B-B14F-4D97-AF65-F5344CB8AC3E}">
        <p14:creationId xmlns:p14="http://schemas.microsoft.com/office/powerpoint/2010/main" val="3727657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016603"/>
              </p:ext>
            </p:extLst>
          </p:nvPr>
        </p:nvGraphicFramePr>
        <p:xfrm>
          <a:off x="-1" y="1775927"/>
          <a:ext cx="8272909" cy="485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521941" cy="657689"/>
          </a:xfrm>
        </p:spPr>
        <p:txBody>
          <a:bodyPr/>
          <a:lstStyle/>
          <a:p>
            <a:pPr algn="just"/>
            <a:r>
              <a:rPr lang="fr-FR" dirty="0"/>
              <a:t>Les valeurs promues prioritairement en tant que dirigeant de son entreprise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3043" y="926694"/>
            <a:ext cx="7646528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Et si vous deveniez dirigeant de votre entreprise, quelles valeurs ou idées parmi les suivantes, souhaiteriez-vous promouvoir en priorité ? En premier ? En deuxième ? En troisième ?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494366"/>
              </p:ext>
            </p:extLst>
          </p:nvPr>
        </p:nvGraphicFramePr>
        <p:xfrm>
          <a:off x="8901936" y="1408896"/>
          <a:ext cx="1358500" cy="5204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557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Homme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Femme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 rot="16200000">
            <a:off x="8025259" y="3795597"/>
            <a:ext cx="1462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le sexe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743806" y="1079187"/>
            <a:ext cx="151663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Total des citations</a:t>
            </a:r>
          </a:p>
        </p:txBody>
      </p:sp>
      <p:sp>
        <p:nvSpPr>
          <p:cNvPr id="12" name="ZoneTexte 11"/>
          <p:cNvSpPr txBox="1"/>
          <p:nvPr/>
        </p:nvSpPr>
        <p:spPr>
          <a:xfrm rot="19418373">
            <a:off x="231458" y="5344417"/>
            <a:ext cx="8717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A50021"/>
                </a:solidFill>
              </a:rPr>
              <a:t>IDENTITE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50110" y="1441778"/>
            <a:ext cx="92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05177"/>
              </p:ext>
            </p:extLst>
          </p:nvPr>
        </p:nvGraphicFramePr>
        <p:xfrm>
          <a:off x="4036417" y="1750181"/>
          <a:ext cx="443407" cy="4884399"/>
        </p:xfrm>
        <a:graphic>
          <a:graphicData uri="http://schemas.openxmlformats.org/drawingml/2006/table">
            <a:tbl>
              <a:tblPr/>
              <a:tblGrid>
                <a:gridCol w="44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 posé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 posé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 posé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188686" y="5109969"/>
            <a:ext cx="5580743" cy="1503083"/>
          </a:xfrm>
          <a:prstGeom prst="roundRect">
            <a:avLst/>
          </a:prstGeom>
          <a:solidFill>
            <a:srgbClr val="A50021">
              <a:alpha val="20000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54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méthodologie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26390"/>
              </p:ext>
            </p:extLst>
          </p:nvPr>
        </p:nvGraphicFramePr>
        <p:xfrm>
          <a:off x="362859" y="1074265"/>
          <a:ext cx="9338355" cy="5228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1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000">
                <a:tc grid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A50021"/>
                          </a:solidFill>
                          <a:effectLst/>
                        </a:rPr>
                        <a:t>Etude réalisée par </a:t>
                      </a:r>
                      <a:r>
                        <a:rPr lang="fr-FR" sz="2000" dirty="0" err="1">
                          <a:solidFill>
                            <a:srgbClr val="A50021"/>
                          </a:solidFill>
                          <a:effectLst/>
                        </a:rPr>
                        <a:t>l'Ifop</a:t>
                      </a:r>
                      <a:r>
                        <a:rPr lang="fr-FR" sz="2000" dirty="0">
                          <a:solidFill>
                            <a:srgbClr val="A50021"/>
                          </a:solidFill>
                          <a:effectLst/>
                        </a:rPr>
                        <a:t> pour </a:t>
                      </a:r>
                      <a:r>
                        <a:rPr lang="fr-FR" sz="2000" dirty="0" err="1">
                          <a:solidFill>
                            <a:srgbClr val="A50021"/>
                          </a:solidFill>
                          <a:effectLst/>
                        </a:rPr>
                        <a:t>Boyden</a:t>
                      </a:r>
                      <a:r>
                        <a:rPr lang="fr-FR" sz="20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A500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 anchor="ctr"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 anchor="ctr"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 anchor="ctr"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 anchor="ctr"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 anchor="ctr"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Echantillon</a:t>
                      </a: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Méthodologie</a:t>
                      </a: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Mode de recueil</a:t>
                      </a: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L’enquête a été menée auprès d’un échantillon de </a:t>
                      </a:r>
                      <a:r>
                        <a:rPr lang="fr-FR" sz="1400" b="1" dirty="0">
                          <a:solidFill>
                            <a:srgbClr val="A50021"/>
                          </a:solidFill>
                          <a:effectLst/>
                        </a:rPr>
                        <a:t>712 </a:t>
                      </a:r>
                      <a:r>
                        <a:rPr lang="fr-FR" sz="1400" b="1" kern="1200" dirty="0">
                          <a:solidFill>
                            <a:srgbClr val="A500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cadres dirigeants âgés de 35 à 45 ans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, issus d’un échantillon global de 3009 personnes,  représentatif des cadres actifs au sein d’entreprises de 50 salariés et plus.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La représentativité de l’échantillon global a été assurée par la méthode des quotas (sexe, âge et secteur d’activité).</a:t>
                      </a: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Les interviews ont été réalisées par questionnaire auto-administré en ligne du 25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mars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au 4 avril 2019.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1323677" y="3145822"/>
            <a:ext cx="896650" cy="487940"/>
            <a:chOff x="1325366" y="3003406"/>
            <a:chExt cx="896650" cy="48794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366" y="3003406"/>
              <a:ext cx="487940" cy="48794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721" y="3003406"/>
              <a:ext cx="487940" cy="48794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076" y="3003406"/>
              <a:ext cx="487940" cy="487940"/>
            </a:xfrm>
            <a:prstGeom prst="rect">
              <a:avLst/>
            </a:prstGeom>
          </p:spPr>
        </p:pic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3986" y="3145822"/>
            <a:ext cx="569920" cy="5699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87" y="3100350"/>
            <a:ext cx="714339" cy="7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40354" y="5203026"/>
            <a:ext cx="8356656" cy="1495066"/>
            <a:chOff x="422" y="2906"/>
            <a:chExt cx="5944" cy="1041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506" y="3110"/>
              <a:ext cx="4860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fr-FR" sz="28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Projection des cadres dans l’avenir : </a:t>
              </a:r>
            </a:p>
            <a:p>
              <a:r>
                <a:rPr lang="fr-FR" sz="28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la mobilité professionnelle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22" y="2906"/>
              <a:ext cx="583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6000" b="1" dirty="0">
                  <a:solidFill>
                    <a:srgbClr val="A5002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244" y="3223"/>
              <a:ext cx="0" cy="408"/>
            </a:xfrm>
            <a:prstGeom prst="line">
              <a:avLst/>
            </a:prstGeom>
            <a:noFill/>
            <a:ln w="1143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179666"/>
            <a:ext cx="60350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9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521941" cy="657689"/>
          </a:xfrm>
        </p:spPr>
        <p:txBody>
          <a:bodyPr/>
          <a:lstStyle/>
          <a:p>
            <a:pPr algn="just"/>
            <a:r>
              <a:rPr lang="fr-FR" dirty="0"/>
              <a:t>Les facteurs de motivation pour partir à l’étranger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3043" y="926694"/>
            <a:ext cx="7646528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Si vous deviez partir à l’étranger, quel facteur motiverait votre choix ? En premier ? Et en second ?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187014"/>
              </p:ext>
            </p:extLst>
          </p:nvPr>
        </p:nvGraphicFramePr>
        <p:xfrm>
          <a:off x="600924" y="1787464"/>
          <a:ext cx="8272909" cy="485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12305"/>
              </p:ext>
            </p:extLst>
          </p:nvPr>
        </p:nvGraphicFramePr>
        <p:xfrm>
          <a:off x="8873833" y="1458659"/>
          <a:ext cx="1358500" cy="5100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7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Homme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Femme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 rot="16200000">
            <a:off x="8025259" y="3795597"/>
            <a:ext cx="1462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le sexe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743806" y="1079187"/>
            <a:ext cx="151663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Total des citations</a:t>
            </a:r>
          </a:p>
        </p:txBody>
      </p:sp>
    </p:spTree>
    <p:extLst>
      <p:ext uri="{BB962C8B-B14F-4D97-AF65-F5344CB8AC3E}">
        <p14:creationId xmlns:p14="http://schemas.microsoft.com/office/powerpoint/2010/main" val="90062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16805" cy="657689"/>
          </a:xfrm>
        </p:spPr>
        <p:txBody>
          <a:bodyPr/>
          <a:lstStyle/>
          <a:p>
            <a:pPr algn="just"/>
            <a:r>
              <a:rPr lang="fr-FR" dirty="0"/>
              <a:t>Les destinations envisagées pour une mobilité professionnelle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760929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Si vous en aviez le choix, envisageriez-vous vous-même une mobilité professionnelle… ?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37434"/>
              </p:ext>
            </p:extLst>
          </p:nvPr>
        </p:nvGraphicFramePr>
        <p:xfrm>
          <a:off x="7715250" y="1267031"/>
          <a:ext cx="2466859" cy="48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56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Homme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Femme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Satisfait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Insatisfait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rgbClr val="B0000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 rot="16200000">
            <a:off x="6909502" y="3104312"/>
            <a:ext cx="1462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le sexe</a:t>
            </a: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7130709" y="3205789"/>
            <a:ext cx="3851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la satisfaction à l’égard de sa vie professionnelle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392322" y="881621"/>
            <a:ext cx="293964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FOCUS « OUI»</a:t>
            </a: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17646"/>
              </p:ext>
            </p:extLst>
          </p:nvPr>
        </p:nvGraphicFramePr>
        <p:xfrm>
          <a:off x="240844" y="1465352"/>
          <a:ext cx="2510970" cy="4648632"/>
        </p:xfrm>
        <a:graphic>
          <a:graphicData uri="http://schemas.openxmlformats.org/drawingml/2006/table">
            <a:tbl>
              <a:tblPr/>
              <a:tblGrid>
                <a:gridCol w="25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7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Europe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7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Amérique du Nord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7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Océanie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7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Amérique centrale ou du Sud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7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Asie du Sud-Est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7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Afrique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7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Chine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7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Inde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3556389" y="6049815"/>
            <a:ext cx="283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3366"/>
                </a:solidFill>
                <a:sym typeface="Webdings" panose="05030102010509060703" pitchFamily="18" charset="2"/>
              </a:rPr>
              <a:t> </a:t>
            </a:r>
            <a:r>
              <a:rPr lang="fr-FR" sz="1200" b="1" dirty="0">
                <a:solidFill>
                  <a:srgbClr val="003366"/>
                </a:solidFill>
              </a:rPr>
              <a:t>Oui           </a:t>
            </a:r>
            <a:r>
              <a:rPr lang="fr-FR" sz="1200" b="1" dirty="0">
                <a:solidFill>
                  <a:srgbClr val="003366">
                    <a:alpha val="75000"/>
                  </a:srgbClr>
                </a:solidFill>
                <a:sym typeface="Webdings" panose="05030102010509060703" pitchFamily="18" charset="2"/>
              </a:rPr>
              <a:t> </a:t>
            </a:r>
            <a:r>
              <a:rPr lang="fr-FR" sz="1200" b="1" dirty="0">
                <a:solidFill>
                  <a:srgbClr val="CC0000"/>
                </a:solidFill>
                <a:sym typeface="Webdings" panose="05030102010509060703" pitchFamily="18" charset="2"/>
              </a:rPr>
              <a:t> </a:t>
            </a:r>
            <a:r>
              <a:rPr lang="fr-FR" sz="1200" b="1" dirty="0">
                <a:solidFill>
                  <a:srgbClr val="CC0000"/>
                </a:solidFill>
              </a:rPr>
              <a:t>Non</a:t>
            </a:r>
          </a:p>
        </p:txBody>
      </p:sp>
      <p:cxnSp>
        <p:nvCxnSpPr>
          <p:cNvPr id="37" name="Connecteur droit 36"/>
          <p:cNvCxnSpPr/>
          <p:nvPr/>
        </p:nvCxnSpPr>
        <p:spPr>
          <a:xfrm>
            <a:off x="5002114" y="1457848"/>
            <a:ext cx="0" cy="46428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43"/>
          <p:cNvSpPr txBox="1">
            <a:spLocks noChangeArrowheads="1"/>
          </p:cNvSpPr>
          <p:nvPr/>
        </p:nvSpPr>
        <p:spPr bwMode="auto">
          <a:xfrm>
            <a:off x="162706" y="6382024"/>
            <a:ext cx="99412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Symbol" pitchFamily="2" charset="2"/>
              <a:buChar char="Þ"/>
            </a:pPr>
            <a:r>
              <a:rPr lang="fr-FR" altLang="fr-FR" sz="2000" b="1" dirty="0">
                <a:solidFill>
                  <a:srgbClr val="003366"/>
                </a:solidFill>
              </a:rPr>
              <a:t>26% </a:t>
            </a:r>
            <a:r>
              <a:rPr lang="fr-FR" altLang="fr-FR" sz="2000" dirty="0">
                <a:solidFill>
                  <a:srgbClr val="003366"/>
                </a:solidFill>
              </a:rPr>
              <a:t>des cadres dirigeants interrogés n’envisagent pas de mobilité professionnelle</a:t>
            </a:r>
          </a:p>
          <a:p>
            <a:r>
              <a:rPr lang="fr-FR" altLang="fr-FR" sz="2000" dirty="0">
                <a:solidFill>
                  <a:srgbClr val="003366"/>
                </a:solidFill>
              </a:rPr>
              <a:t>à l’étranger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EB895043-5C3A-4B4D-B9AA-C0B091BED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682332"/>
              </p:ext>
            </p:extLst>
          </p:nvPr>
        </p:nvGraphicFramePr>
        <p:xfrm>
          <a:off x="2106950" y="1494379"/>
          <a:ext cx="5823774" cy="460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14371" cy="657689"/>
          </a:xfrm>
        </p:spPr>
        <p:txBody>
          <a:bodyPr/>
          <a:lstStyle/>
          <a:p>
            <a:pPr algn="just"/>
            <a:r>
              <a:rPr lang="fr-FR" dirty="0"/>
              <a:t>La réponse à une proposition de mobilité européenne</a:t>
            </a:r>
          </a:p>
        </p:txBody>
      </p:sp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544839"/>
              </p:ext>
            </p:extLst>
          </p:nvPr>
        </p:nvGraphicFramePr>
        <p:xfrm>
          <a:off x="302924" y="2454505"/>
          <a:ext cx="6050829" cy="35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Groupe 33"/>
          <p:cNvGrpSpPr/>
          <p:nvPr/>
        </p:nvGrpSpPr>
        <p:grpSpPr>
          <a:xfrm>
            <a:off x="4722621" y="2710476"/>
            <a:ext cx="632951" cy="1223045"/>
            <a:chOff x="5543751" y="1999736"/>
            <a:chExt cx="632951" cy="1223045"/>
          </a:xfrm>
          <a:solidFill>
            <a:srgbClr val="800000"/>
          </a:solidFill>
          <a:effectLst/>
        </p:grpSpPr>
        <p:cxnSp>
          <p:nvCxnSpPr>
            <p:cNvPr id="35" name="Connecteur droit 34"/>
            <p:cNvCxnSpPr/>
            <p:nvPr/>
          </p:nvCxnSpPr>
          <p:spPr bwMode="auto">
            <a:xfrm>
              <a:off x="5543751" y="1999736"/>
              <a:ext cx="0" cy="1223045"/>
            </a:xfrm>
            <a:prstGeom prst="line">
              <a:avLst/>
            </a:prstGeom>
            <a:grpFill/>
            <a:ln w="1905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ZoneTexte 12"/>
            <p:cNvSpPr txBox="1"/>
            <p:nvPr/>
          </p:nvSpPr>
          <p:spPr>
            <a:xfrm>
              <a:off x="5600702" y="2461845"/>
              <a:ext cx="576000" cy="307777"/>
            </a:xfrm>
            <a:prstGeom prst="rect">
              <a:avLst/>
            </a:prstGeom>
            <a:solidFill>
              <a:srgbClr val="003366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451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0902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01353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04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02256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2707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03158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03609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28%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892555" y="4423263"/>
            <a:ext cx="659327" cy="1223045"/>
            <a:chOff x="5543751" y="1999736"/>
            <a:chExt cx="659327" cy="1223045"/>
          </a:xfrm>
          <a:effectLst/>
        </p:grpSpPr>
        <p:cxnSp>
          <p:nvCxnSpPr>
            <p:cNvPr id="38" name="Connecteur droit 37"/>
            <p:cNvCxnSpPr/>
            <p:nvPr/>
          </p:nvCxnSpPr>
          <p:spPr bwMode="auto">
            <a:xfrm>
              <a:off x="5543751" y="1999736"/>
              <a:ext cx="0" cy="12230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ZoneTexte 20"/>
            <p:cNvSpPr txBox="1"/>
            <p:nvPr/>
          </p:nvSpPr>
          <p:spPr>
            <a:xfrm>
              <a:off x="5627078" y="2461845"/>
              <a:ext cx="576000" cy="307777"/>
            </a:xfrm>
            <a:prstGeom prst="rect">
              <a:avLst/>
            </a:prstGeom>
            <a:solidFill>
              <a:srgbClr val="800000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451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0902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01353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04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02256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2707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03158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03609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72%</a:t>
              </a:r>
            </a:p>
          </p:txBody>
        </p:sp>
      </p:grp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6206" y="1269171"/>
            <a:ext cx="6410308" cy="170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: à ceux qui n’envisagent pas une mobilité professionnelle en Europe, soit 34% de l’échantillon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43043" y="926694"/>
            <a:ext cx="7646528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Et si un employeur vous proposait une mobilité européenne, pourriez-vous l’envisager ?</a:t>
            </a:r>
          </a:p>
        </p:txBody>
      </p:sp>
      <p:graphicFrame>
        <p:nvGraphicFramePr>
          <p:cNvPr id="18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851897"/>
              </p:ext>
            </p:extLst>
          </p:nvPr>
        </p:nvGraphicFramePr>
        <p:xfrm>
          <a:off x="5635208" y="2787675"/>
          <a:ext cx="3788765" cy="227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ZoneTexte 43"/>
          <p:cNvSpPr txBox="1">
            <a:spLocks noChangeArrowheads="1"/>
          </p:cNvSpPr>
          <p:nvPr/>
        </p:nvSpPr>
        <p:spPr bwMode="auto">
          <a:xfrm>
            <a:off x="6855548" y="4351487"/>
            <a:ext cx="23817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Optimiste à l’égard de la situation de son entreprise</a:t>
            </a:r>
          </a:p>
        </p:txBody>
      </p:sp>
      <p:sp>
        <p:nvSpPr>
          <p:cNvPr id="20" name="ZoneTexte 43"/>
          <p:cNvSpPr txBox="1">
            <a:spLocks noChangeArrowheads="1"/>
          </p:cNvSpPr>
          <p:nvPr/>
        </p:nvSpPr>
        <p:spPr bwMode="auto">
          <a:xfrm>
            <a:off x="6876726" y="3589512"/>
            <a:ext cx="23246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Satisfait à l’égard de sa situation professionnelle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6389537" y="2466101"/>
            <a:ext cx="3280410" cy="2554747"/>
          </a:xfrm>
          <a:prstGeom prst="wedgeRoundRectCallout">
            <a:avLst>
              <a:gd name="adj1" fmla="val -67871"/>
              <a:gd name="adj2" fmla="val -13883"/>
              <a:gd name="adj3" fmla="val 166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920909" y="2308311"/>
            <a:ext cx="225088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FOCUS « TOTAL Oui »</a:t>
            </a:r>
          </a:p>
        </p:txBody>
      </p:sp>
      <p:sp>
        <p:nvSpPr>
          <p:cNvPr id="23" name="ZoneTexte 43"/>
          <p:cNvSpPr txBox="1">
            <a:spLocks noChangeArrowheads="1"/>
          </p:cNvSpPr>
          <p:nvPr/>
        </p:nvSpPr>
        <p:spPr bwMode="auto">
          <a:xfrm>
            <a:off x="6855548" y="2608011"/>
            <a:ext cx="6082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Secteur</a:t>
            </a:r>
          </a:p>
        </p:txBody>
      </p:sp>
    </p:spTree>
    <p:extLst>
      <p:ext uri="{BB962C8B-B14F-4D97-AF65-F5344CB8AC3E}">
        <p14:creationId xmlns:p14="http://schemas.microsoft.com/office/powerpoint/2010/main" val="3339455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521941" cy="657689"/>
          </a:xfrm>
        </p:spPr>
        <p:txBody>
          <a:bodyPr/>
          <a:lstStyle/>
          <a:p>
            <a:pPr algn="just"/>
            <a:r>
              <a:rPr lang="fr-FR" dirty="0"/>
              <a:t>Le choix du pays de destination pour une mobilité européenne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3043" y="926694"/>
            <a:ext cx="7646528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Et parmi les pays européens suivants, lequel </a:t>
            </a:r>
            <a:r>
              <a:rPr lang="fr-FR" sz="1200" b="1" u="sng" dirty="0"/>
              <a:t>vous attirerait le plus</a:t>
            </a:r>
            <a:r>
              <a:rPr lang="fr-FR" sz="1200" b="1" dirty="0"/>
              <a:t> pour vous y installer dans une logique de mobilité professionnelle ? En premier ? Et en second ?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24653"/>
              </p:ext>
            </p:extLst>
          </p:nvPr>
        </p:nvGraphicFramePr>
        <p:xfrm>
          <a:off x="493485" y="1554667"/>
          <a:ext cx="8272909" cy="563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16206" y="1356256"/>
            <a:ext cx="6410308" cy="170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: à ceux qui envisagent une mobilité professionnelle en Europe, soit 76% de l’échantillon</a:t>
            </a:r>
          </a:p>
        </p:txBody>
      </p:sp>
    </p:spTree>
    <p:extLst>
      <p:ext uri="{BB962C8B-B14F-4D97-AF65-F5344CB8AC3E}">
        <p14:creationId xmlns:p14="http://schemas.microsoft.com/office/powerpoint/2010/main" val="166718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521941" cy="657689"/>
          </a:xfrm>
        </p:spPr>
        <p:txBody>
          <a:bodyPr/>
          <a:lstStyle/>
          <a:p>
            <a:pPr algn="just"/>
            <a:r>
              <a:rPr lang="fr-FR" dirty="0"/>
              <a:t>Le pays européen le plus avancé en transformation de ses entreprises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3043" y="926694"/>
            <a:ext cx="7646528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Et, pour finir, parmi les pays européens suivants, </a:t>
            </a:r>
            <a:r>
              <a:rPr lang="fr-FR" sz="1200" b="1" u="sng" dirty="0"/>
              <a:t>lequel vous semble le plus avancé quant à la transformation de ses entreprises</a:t>
            </a:r>
            <a:r>
              <a:rPr lang="fr-FR" sz="1200" b="1" dirty="0"/>
              <a:t> ? En premier ? Et en second ?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846980"/>
              </p:ext>
            </p:extLst>
          </p:nvPr>
        </p:nvGraphicFramePr>
        <p:xfrm>
          <a:off x="-1" y="1775927"/>
          <a:ext cx="8272909" cy="485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79919"/>
              </p:ext>
            </p:extLst>
          </p:nvPr>
        </p:nvGraphicFramePr>
        <p:xfrm>
          <a:off x="8873833" y="1458659"/>
          <a:ext cx="1358500" cy="5100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7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Homme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Femme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 rot="16200000">
            <a:off x="8025259" y="3795597"/>
            <a:ext cx="1462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le sexe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743806" y="1079187"/>
            <a:ext cx="151663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Total des citations</a:t>
            </a:r>
          </a:p>
        </p:txBody>
      </p:sp>
    </p:spTree>
    <p:extLst>
      <p:ext uri="{BB962C8B-B14F-4D97-AF65-F5344CB8AC3E}">
        <p14:creationId xmlns:p14="http://schemas.microsoft.com/office/powerpoint/2010/main" val="180601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70523" y="4880446"/>
            <a:ext cx="9447523" cy="1495066"/>
            <a:chOff x="422" y="2906"/>
            <a:chExt cx="5523" cy="1041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085" y="3118"/>
              <a:ext cx="4860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28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Quelle est cette nouvelle génération de cadres ?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22" y="2906"/>
              <a:ext cx="583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6000" b="1" dirty="0">
                  <a:solidFill>
                    <a:srgbClr val="A5002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010" y="3223"/>
              <a:ext cx="0" cy="408"/>
            </a:xfrm>
            <a:prstGeom prst="line">
              <a:avLst/>
            </a:prstGeom>
            <a:noFill/>
            <a:ln w="1143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46" y="1332070"/>
            <a:ext cx="6822758" cy="341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74189"/>
              </p:ext>
            </p:extLst>
          </p:nvPr>
        </p:nvGraphicFramePr>
        <p:xfrm>
          <a:off x="4983479" y="1882780"/>
          <a:ext cx="4253325" cy="43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5062987" y="3054067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81%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5062987" y="2158914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82%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9324131" y="3896441"/>
            <a:ext cx="481308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22%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9324131" y="2158914"/>
            <a:ext cx="481308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18%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12627" y="1407357"/>
            <a:ext cx="149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Total </a:t>
            </a:r>
          </a:p>
          <a:p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« Satisfait(e)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348010" y="1413978"/>
            <a:ext cx="152737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Total  </a:t>
            </a:r>
            <a:b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« Pas satisfait(e) »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15539"/>
              </p:ext>
            </p:extLst>
          </p:nvPr>
        </p:nvGraphicFramePr>
        <p:xfrm>
          <a:off x="-148604" y="1829112"/>
          <a:ext cx="3650720" cy="4308025"/>
        </p:xfrm>
        <a:graphic>
          <a:graphicData uri="http://schemas.openxmlformats.org/drawingml/2006/table">
            <a:tbl>
              <a:tblPr/>
              <a:tblGrid>
                <a:gridCol w="365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160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Votre situation professionnelle actuelle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60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contenu de votre travail et de vos missions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0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L’ambiance de travail au sein de votre entreprise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60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L’équilibre entre votre vie professionnelle et votre vie personnelle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60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Vos possibilités d’évolution professionnelle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5062987" y="4677005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72%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062987" y="3896441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78%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9324131" y="4677005"/>
            <a:ext cx="481308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28%</a:t>
            </a: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9324131" y="5550059"/>
            <a:ext cx="481308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38%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7920797" y="2060358"/>
            <a:ext cx="0" cy="38607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54339" y="6437671"/>
            <a:ext cx="5618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3366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/>
                </a:solidFill>
              </a:rPr>
              <a:t>Très satisfait(e)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</a:rPr>
              <a:t>Plutôt satisfait(e)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</a:rPr>
              <a:t>Plutôt pas satisfait(e)</a:t>
            </a:r>
            <a:r>
              <a:rPr lang="fr-FR" sz="1100" b="1" dirty="0">
                <a:solidFill>
                  <a:srgbClr val="CC0000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/>
                </a:solidFill>
              </a:rPr>
              <a:t>Pas du tout satisfait(e)</a:t>
            </a:r>
          </a:p>
        </p:txBody>
      </p:sp>
      <p:sp>
        <p:nvSpPr>
          <p:cNvPr id="2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40971" y="204800"/>
            <a:ext cx="9082542" cy="657689"/>
          </a:xfrm>
        </p:spPr>
        <p:txBody>
          <a:bodyPr/>
          <a:lstStyle/>
          <a:p>
            <a:pPr algn="just"/>
            <a:r>
              <a:rPr lang="fr-FR" dirty="0"/>
              <a:t>La satisfaction détaillée à l'égard de sa situation professionnelle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5062987" y="5550059"/>
            <a:ext cx="4752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62%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9324131" y="3054067"/>
            <a:ext cx="481308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19%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760929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Globalement, diriez-vous que vous êtes satisfait(e) ou pas satisfait(e) de… 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82461" y="1426018"/>
            <a:ext cx="148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2018*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3937679" y="2151442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82%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998" y="6837825"/>
            <a:ext cx="760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*Etude </a:t>
            </a:r>
            <a:r>
              <a:rPr lang="fr-FR" sz="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Ifop</a:t>
            </a:r>
            <a:r>
              <a:rPr lang="fr-FR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réalisée pour </a:t>
            </a:r>
            <a:r>
              <a:rPr lang="fr-FR" sz="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Boyden</a:t>
            </a:r>
            <a:r>
              <a:rPr lang="fr-FR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auprès de 801 cadres dirigeants âgés de 35 à 45 ans, issus d’un échantillon global de 2 870 personnes, représentatif des cadres actifs au sein d’entreprises de 50 salariés et plus, par questionnaire auto-administré en ligne du 2 au 9 mars 2018 selon la méthode des quotas.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3937679" y="3037492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81%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3937679" y="3923542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76%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3937679" y="4726549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70%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3937679" y="5572542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58%</a:t>
            </a:r>
          </a:p>
        </p:txBody>
      </p:sp>
      <p:sp>
        <p:nvSpPr>
          <p:cNvPr id="3" name="ZoneTexte 2"/>
          <p:cNvSpPr txBox="1"/>
          <p:nvPr/>
        </p:nvSpPr>
        <p:spPr>
          <a:xfrm rot="19418373">
            <a:off x="302815" y="5369799"/>
            <a:ext cx="11629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A50021"/>
                </a:solidFill>
              </a:rPr>
              <a:t>RECONNAISSANCE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90460" y="5507593"/>
            <a:ext cx="407484" cy="395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↗️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963226" y="4234855"/>
            <a:ext cx="234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Industrie (71%)</a:t>
            </a:r>
          </a:p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Femmes (73%)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963226" y="3438308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50 à 199 salariés (84%)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982810" y="5002772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Femmes (62%)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963226" y="5886367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(57%)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963226" y="6073550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Encadre + de 10 personnes (66%)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28650" y="5296708"/>
            <a:ext cx="9319230" cy="1018007"/>
          </a:xfrm>
          <a:prstGeom prst="roundRect">
            <a:avLst/>
          </a:prstGeom>
          <a:solidFill>
            <a:srgbClr val="A50021">
              <a:alpha val="20000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8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19658"/>
              </p:ext>
            </p:extLst>
          </p:nvPr>
        </p:nvGraphicFramePr>
        <p:xfrm>
          <a:off x="4166549" y="1952291"/>
          <a:ext cx="5013106" cy="43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560067" y="2256578"/>
            <a:ext cx="475200" cy="327152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78%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9266981" y="3326449"/>
            <a:ext cx="481308" cy="32715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6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27%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9266981" y="2256578"/>
            <a:ext cx="481308" cy="32715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6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22%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94008" y="1491272"/>
            <a:ext cx="149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Total </a:t>
            </a:r>
          </a:p>
          <a:p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« Optimiste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286302" y="1493887"/>
            <a:ext cx="152737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Total  </a:t>
            </a:r>
            <a:b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3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« Pas optimiste »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10260"/>
              </p:ext>
            </p:extLst>
          </p:nvPr>
        </p:nvGraphicFramePr>
        <p:xfrm>
          <a:off x="297166" y="1915313"/>
          <a:ext cx="2945067" cy="4275964"/>
        </p:xfrm>
        <a:graphic>
          <a:graphicData uri="http://schemas.openxmlformats.org/drawingml/2006/table">
            <a:tbl>
              <a:tblPr/>
              <a:tblGrid>
                <a:gridCol w="294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89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votre secteur d’activité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9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votre entreprise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9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votre propre situation professionnelle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9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l’équilibre entre votre vie personnelle et votre vie professionnelle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4560067" y="4411813"/>
            <a:ext cx="475200" cy="327152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69%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4560067" y="3326449"/>
            <a:ext cx="475200" cy="327152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73%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9266981" y="4411813"/>
            <a:ext cx="481308" cy="32715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6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31%</a:t>
            </a: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9266981" y="5459038"/>
            <a:ext cx="481308" cy="32715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801688" eaLnBrk="0" hangingPunct="0">
              <a:defRPr/>
            </a:pPr>
            <a:r>
              <a:rPr lang="fr-FR" sz="16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35%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7636496" y="2129869"/>
            <a:ext cx="0" cy="38607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91629" y="6211649"/>
            <a:ext cx="4812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3366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/>
                </a:solidFill>
              </a:rPr>
              <a:t>Très optimiste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</a:rPr>
              <a:t>Plutôt optimiste      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</a:rPr>
              <a:t>Plutôt pessimiste</a:t>
            </a:r>
            <a:r>
              <a:rPr lang="fr-FR" sz="1100" b="1" dirty="0">
                <a:solidFill>
                  <a:srgbClr val="CC0000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/>
                </a:solidFill>
              </a:rPr>
              <a:t>Très pessimiste</a:t>
            </a:r>
          </a:p>
        </p:txBody>
      </p:sp>
      <p:sp>
        <p:nvSpPr>
          <p:cNvPr id="2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393576" y="314503"/>
            <a:ext cx="7894414" cy="657689"/>
          </a:xfrm>
        </p:spPr>
        <p:txBody>
          <a:bodyPr/>
          <a:lstStyle/>
          <a:p>
            <a:pPr algn="just"/>
            <a:r>
              <a:rPr lang="fr-FR" dirty="0"/>
              <a:t>L'optimisme détaillé à l'égard de sa situation professionnelle</a:t>
            </a:r>
          </a:p>
          <a:p>
            <a:pPr algn="just"/>
            <a:endParaRPr lang="fr-FR" dirty="0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4560067" y="5459038"/>
            <a:ext cx="475200" cy="327152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65%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760929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En pensant à l’avenir, diriez-vous que vous êtes optimiste ou pessimiste… ?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3497996" y="2264860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77%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3513448" y="3389711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75%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3532529" y="4499156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72%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002094" y="1572224"/>
            <a:ext cx="148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3532137" y="5507778"/>
            <a:ext cx="432000" cy="265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67%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37792" y="2762933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(59%)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437792" y="3882246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(56%)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37792" y="5013726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(63%)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437792" y="4856033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Encadre + de 10 personnes (74%)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483457" y="5847415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Femmes (55%)</a:t>
            </a:r>
          </a:p>
        </p:txBody>
      </p:sp>
    </p:spTree>
    <p:extLst>
      <p:ext uri="{BB962C8B-B14F-4D97-AF65-F5344CB8AC3E}">
        <p14:creationId xmlns:p14="http://schemas.microsoft.com/office/powerpoint/2010/main" val="407757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7934" y="5109046"/>
            <a:ext cx="9230416" cy="1495066"/>
            <a:chOff x="422" y="2906"/>
            <a:chExt cx="5944" cy="1041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506" y="3110"/>
              <a:ext cx="4860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fr-FR" sz="28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Indicateurs récurrents sur la transformation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22" y="2906"/>
              <a:ext cx="583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6000" b="1" dirty="0">
                  <a:solidFill>
                    <a:srgbClr val="A5002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244" y="3223"/>
              <a:ext cx="0" cy="408"/>
            </a:xfrm>
            <a:prstGeom prst="line">
              <a:avLst/>
            </a:prstGeom>
            <a:noFill/>
            <a:ln w="1143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9" y="1473792"/>
            <a:ext cx="5394961" cy="33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744243" y="2349638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91%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3744243" y="1928013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94%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3744243" y="2788404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86%</a:t>
            </a: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3753268" y="3648690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85%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3753268" y="3227065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86%</a:t>
            </a:r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3753268" y="4062056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80%</a:t>
            </a:r>
          </a:p>
        </p:txBody>
      </p:sp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3752620" y="4470813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78%</a:t>
            </a:r>
          </a:p>
        </p:txBody>
      </p: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3752620" y="4909579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67%</a:t>
            </a: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3761645" y="5769865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29%</a:t>
            </a: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3761645" y="5348240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56%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3761645" y="6208631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29%</a:t>
            </a:r>
          </a:p>
        </p:txBody>
      </p:sp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2122"/>
              </p:ext>
            </p:extLst>
          </p:nvPr>
        </p:nvGraphicFramePr>
        <p:xfrm>
          <a:off x="4063598" y="1861626"/>
          <a:ext cx="5536399" cy="475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687100" y="1415661"/>
            <a:ext cx="149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Total </a:t>
            </a:r>
          </a:p>
          <a:p>
            <a:r>
              <a:rPr lang="fr-FR" sz="12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« Positif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341239" y="1415661"/>
            <a:ext cx="15273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Total  </a:t>
            </a:r>
            <a:br>
              <a:rPr lang="fr-FR" sz="12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2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« Négatif»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7046627" y="1889376"/>
            <a:ext cx="0" cy="472140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04404" y="6596525"/>
            <a:ext cx="4327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3366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/>
                </a:solidFill>
              </a:rPr>
              <a:t>Très positif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003366">
                    <a:alpha val="75000"/>
                  </a:srgbClr>
                </a:solidFill>
              </a:rPr>
              <a:t>Plutôt positif    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>
                <a:solidFill>
                  <a:srgbClr val="CC0000">
                    <a:alpha val="75000"/>
                  </a:srgbClr>
                </a:solidFill>
              </a:rPr>
              <a:t>Plutôt négatif</a:t>
            </a:r>
            <a:r>
              <a:rPr lang="fr-FR" sz="1100" b="1" dirty="0">
                <a:solidFill>
                  <a:srgbClr val="CC0000"/>
                </a:solidFill>
                <a:sym typeface="Webdings" panose="05030102010509060703" pitchFamily="18" charset="2"/>
              </a:rPr>
              <a:t> Très négatif</a:t>
            </a:r>
            <a:endParaRPr lang="fr-FR" sz="1100" b="1" dirty="0">
              <a:solidFill>
                <a:srgbClr val="CC0000"/>
              </a:solidFill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11592"/>
              </p:ext>
            </p:extLst>
          </p:nvPr>
        </p:nvGraphicFramePr>
        <p:xfrm>
          <a:off x="281810" y="1825872"/>
          <a:ext cx="2328272" cy="4715172"/>
        </p:xfrm>
        <a:graphic>
          <a:graphicData uri="http://schemas.openxmlformats.org/drawingml/2006/table">
            <a:tbl>
              <a:tblPr/>
              <a:tblGrid>
                <a:gridCol w="232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Collaboratif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Agilité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Adaptation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Changement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Transformation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Mobilité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Mutation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Ubérisation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Rupture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9361169" y="2317089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9%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9361169" y="1895464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6%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9361169" y="2744425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14%</a:t>
            </a:r>
          </a:p>
        </p:txBody>
      </p:sp>
      <p:sp>
        <p:nvSpPr>
          <p:cNvPr id="54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8607642" cy="657689"/>
          </a:xfrm>
        </p:spPr>
        <p:txBody>
          <a:bodyPr/>
          <a:lstStyle/>
          <a:p>
            <a:pPr algn="just"/>
            <a:r>
              <a:rPr lang="fr-FR" dirty="0"/>
              <a:t>Le sentiment détaillé à l’égard des caractéristiques associées </a:t>
            </a:r>
            <a:r>
              <a:rPr lang="fr-FR"/>
              <a:t>aux entreprises</a:t>
            </a:r>
            <a:endParaRPr lang="fr-FR" dirty="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9760929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Voici un certain nombre de mots ou d’expressions dont on entend parler dans les entreprises. Pour chacun d'entre eux, est-ce qu’il évoque, pour vous, quelque chose de positif ou de négatif ?</a:t>
            </a:r>
          </a:p>
        </p:txBody>
      </p:sp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9370194" y="3616141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15%</a:t>
            </a:r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9370194" y="3194516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14%</a:t>
            </a:r>
          </a:p>
        </p:txBody>
      </p:sp>
      <p:sp>
        <p:nvSpPr>
          <p:cNvPr id="58" name="Text Box 41"/>
          <p:cNvSpPr txBox="1">
            <a:spLocks noChangeArrowheads="1"/>
          </p:cNvSpPr>
          <p:nvPr/>
        </p:nvSpPr>
        <p:spPr bwMode="auto">
          <a:xfrm>
            <a:off x="9370194" y="4062056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20%</a:t>
            </a:r>
          </a:p>
        </p:txBody>
      </p:sp>
      <p:sp>
        <p:nvSpPr>
          <p:cNvPr id="61" name="Text Box 41"/>
          <p:cNvSpPr txBox="1">
            <a:spLocks noChangeArrowheads="1"/>
          </p:cNvSpPr>
          <p:nvPr/>
        </p:nvSpPr>
        <p:spPr bwMode="auto">
          <a:xfrm>
            <a:off x="9369546" y="4470813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22%</a:t>
            </a:r>
          </a:p>
        </p:txBody>
      </p:sp>
      <p:sp>
        <p:nvSpPr>
          <p:cNvPr id="62" name="Text Box 41"/>
          <p:cNvSpPr txBox="1">
            <a:spLocks noChangeArrowheads="1"/>
          </p:cNvSpPr>
          <p:nvPr/>
        </p:nvSpPr>
        <p:spPr bwMode="auto">
          <a:xfrm>
            <a:off x="9369546" y="4909579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33%</a:t>
            </a:r>
          </a:p>
        </p:txBody>
      </p:sp>
      <p:sp>
        <p:nvSpPr>
          <p:cNvPr id="66" name="Text Box 41"/>
          <p:cNvSpPr txBox="1">
            <a:spLocks noChangeArrowheads="1"/>
          </p:cNvSpPr>
          <p:nvPr/>
        </p:nvSpPr>
        <p:spPr bwMode="auto">
          <a:xfrm>
            <a:off x="9378571" y="5769865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71%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9378571" y="5348240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44%</a:t>
            </a: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9378571" y="6208631"/>
            <a:ext cx="432000" cy="29637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0" tIns="40074" rIns="0" bIns="40074" anchor="ctr" anchorCtr="0">
            <a:spAutoFit/>
          </a:bodyPr>
          <a:lstStyle/>
          <a:p>
            <a:pPr algn="ctr" defTabSz="952500">
              <a:defRPr/>
            </a:pPr>
            <a:r>
              <a:rPr lang="fr-FR" sz="1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71%</a:t>
            </a:r>
          </a:p>
        </p:txBody>
      </p:sp>
      <p:sp>
        <p:nvSpPr>
          <p:cNvPr id="2" name="Ellipse 1"/>
          <p:cNvSpPr/>
          <p:nvPr/>
        </p:nvSpPr>
        <p:spPr>
          <a:xfrm rot="3584421">
            <a:off x="4929126" y="1825704"/>
            <a:ext cx="396071" cy="52699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890539" y="5729448"/>
            <a:ext cx="3436762" cy="817635"/>
          </a:xfrm>
          <a:prstGeom prst="roundRect">
            <a:avLst/>
          </a:prstGeom>
          <a:solidFill>
            <a:srgbClr val="A50021">
              <a:alpha val="20000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869404" y="4428154"/>
            <a:ext cx="3436762" cy="385811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684123" y="1400772"/>
            <a:ext cx="92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29538"/>
              </p:ext>
            </p:extLst>
          </p:nvPr>
        </p:nvGraphicFramePr>
        <p:xfrm>
          <a:off x="2912034" y="1825872"/>
          <a:ext cx="443407" cy="4715172"/>
        </p:xfrm>
        <a:graphic>
          <a:graphicData uri="http://schemas.openxmlformats.org/drawingml/2006/table">
            <a:tbl>
              <a:tblPr/>
              <a:tblGrid>
                <a:gridCol w="44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3317529" y="5289524"/>
            <a:ext cx="407484" cy="395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↗️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317529" y="5704033"/>
            <a:ext cx="407484" cy="395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↗️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317529" y="3980597"/>
            <a:ext cx="407484" cy="395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↘️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317529" y="3140706"/>
            <a:ext cx="407484" cy="395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↘️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890539" y="1804165"/>
            <a:ext cx="3436762" cy="133842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01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723793"/>
              </p:ext>
            </p:extLst>
          </p:nvPr>
        </p:nvGraphicFramePr>
        <p:xfrm>
          <a:off x="1848892" y="1612703"/>
          <a:ext cx="450813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3308"/>
              </p:ext>
            </p:extLst>
          </p:nvPr>
        </p:nvGraphicFramePr>
        <p:xfrm>
          <a:off x="-562434" y="1583873"/>
          <a:ext cx="1810657" cy="5102025"/>
        </p:xfrm>
        <a:graphic>
          <a:graphicData uri="http://schemas.openxmlformats.org/drawingml/2006/table">
            <a:tbl>
              <a:tblPr/>
              <a:tblGrid>
                <a:gridCol w="181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Calibri" panose="020F0502020204030204" pitchFamily="34" charset="0"/>
                        </a:rPr>
                        <a:t>Opportunité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254061"/>
                          </a:solidFill>
                          <a:effectLst/>
                          <a:latin typeface="Calibri" panose="020F0502020204030204" pitchFamily="34" charset="0"/>
                        </a:rPr>
                        <a:t>Nécessité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254061"/>
                          </a:solidFill>
                          <a:effectLst/>
                          <a:latin typeface="Calibri" panose="020F0502020204030204" pitchFamily="34" charset="0"/>
                        </a:rPr>
                        <a:t>Créativité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Inquiétude 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Scepticisme, </a:t>
                      </a:r>
                    </a:p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méfiance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254061"/>
                          </a:solidFill>
                          <a:effectLst/>
                          <a:latin typeface="Calibri" panose="020F0502020204030204" pitchFamily="34" charset="0"/>
                        </a:rPr>
                        <a:t>Motivation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254061"/>
                          </a:solidFill>
                          <a:effectLst/>
                          <a:latin typeface="Calibri" panose="020F0502020204030204" pitchFamily="34" charset="0"/>
                        </a:rPr>
                        <a:t>Energie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254061"/>
                          </a:solidFill>
                          <a:effectLst/>
                          <a:latin typeface="Calibri" panose="020F0502020204030204" pitchFamily="34" charset="0"/>
                        </a:rPr>
                        <a:t>Enthousiasme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Calibri" panose="020F0502020204030204" pitchFamily="34" charset="0"/>
                        </a:rPr>
                        <a:t>Confiance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Lassitude 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254061"/>
                          </a:solidFill>
                          <a:effectLst/>
                          <a:latin typeface="Calibri" panose="020F0502020204030204" pitchFamily="34" charset="0"/>
                        </a:rPr>
                        <a:t>Bienveillance 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400" b="0" i="0" u="none" strike="noStrike">
                        <a:solidFill>
                          <a:srgbClr val="25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Indifférence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Rejet  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27071" cy="657689"/>
          </a:xfrm>
        </p:spPr>
        <p:txBody>
          <a:bodyPr/>
          <a:lstStyle/>
          <a:p>
            <a:pPr algn="just"/>
            <a:r>
              <a:rPr lang="fr-FR" dirty="0"/>
              <a:t>L'état d'esprit face à la transformation des entreprises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9743" y="926694"/>
            <a:ext cx="7377333" cy="442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Plus précisément, lorsque vous entendez parler de </a:t>
            </a:r>
            <a:r>
              <a:rPr lang="fr-FR" sz="1200" b="1" u="sng" dirty="0"/>
              <a:t>la transformation des entreprises</a:t>
            </a:r>
            <a:r>
              <a:rPr lang="fr-FR" sz="1200" b="1" dirty="0"/>
              <a:t>, quels sont les mots parmi la liste suivante qui traduisent le mieux votre état d'esprit et vos réactions ?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64112"/>
              </p:ext>
            </p:extLst>
          </p:nvPr>
        </p:nvGraphicFramePr>
        <p:xfrm>
          <a:off x="7179749" y="1240038"/>
          <a:ext cx="1470558" cy="544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06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Homme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Femme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90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66951"/>
              </p:ext>
            </p:extLst>
          </p:nvPr>
        </p:nvGraphicFramePr>
        <p:xfrm>
          <a:off x="8751129" y="1250510"/>
          <a:ext cx="1470558" cy="5436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Satisfait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Insatisfait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497077" y="975180"/>
            <a:ext cx="945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le sexe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621988" y="862489"/>
            <a:ext cx="1741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Selon la satisfaction à l’égard </a:t>
            </a:r>
          </a:p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 sa vie professionnelle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53105" y="2845136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Entreprise publique (33%)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09391" y="3242587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Entreprise publique (28%)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25224" y="3619937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Industrie (27%)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36839" y="1322773"/>
            <a:ext cx="92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Rappel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19941"/>
              </p:ext>
            </p:extLst>
          </p:nvPr>
        </p:nvGraphicFramePr>
        <p:xfrm>
          <a:off x="1248223" y="1600372"/>
          <a:ext cx="680672" cy="5054595"/>
        </p:xfrm>
        <a:graphic>
          <a:graphicData uri="http://schemas.openxmlformats.org/drawingml/2006/table">
            <a:tbl>
              <a:tblPr/>
              <a:tblGrid>
                <a:gridCol w="6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732463" y="3143793"/>
            <a:ext cx="407484" cy="395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↘️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78341" y="1695698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Industrie (55%)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02569" y="2478052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Région parisienne (22%)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601037" y="2086156"/>
            <a:ext cx="21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fr-FR" sz="1000" dirty="0">
                <a:solidFill>
                  <a:srgbClr val="00B050"/>
                </a:solidFill>
              </a:rPr>
              <a:t>1000 salariés ou + (54%)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13623" y="4017153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(13%)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447349" y="4414369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Entreprise publique (8%)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971053" y="5547718"/>
            <a:ext cx="23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fr-FR" sz="1000" dirty="0">
                <a:solidFill>
                  <a:srgbClr val="CC0000"/>
                </a:solidFill>
              </a:rPr>
              <a:t>Encadre 3 à 5 personnes (5%)</a:t>
            </a:r>
          </a:p>
        </p:txBody>
      </p:sp>
    </p:spTree>
    <p:extLst>
      <p:ext uri="{BB962C8B-B14F-4D97-AF65-F5344CB8AC3E}">
        <p14:creationId xmlns:p14="http://schemas.microsoft.com/office/powerpoint/2010/main" val="242800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4083938" y="4694280"/>
            <a:ext cx="1107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Rappel </a:t>
            </a:r>
            <a:b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18%</a:t>
            </a:r>
          </a:p>
        </p:txBody>
      </p:sp>
      <p:sp>
        <p:nvSpPr>
          <p:cNvPr id="1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96329" y="204800"/>
            <a:ext cx="7914371" cy="657689"/>
          </a:xfrm>
        </p:spPr>
        <p:txBody>
          <a:bodyPr/>
          <a:lstStyle/>
          <a:p>
            <a:pPr algn="just"/>
            <a:r>
              <a:rPr lang="fr-FR" dirty="0"/>
              <a:t>Le sentiment que son entreprise se transforme ou qu’elle devrait se transformer</a:t>
            </a:r>
          </a:p>
        </p:txBody>
      </p:sp>
      <p:graphicFrame>
        <p:nvGraphicFramePr>
          <p:cNvPr id="19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593483"/>
              </p:ext>
            </p:extLst>
          </p:nvPr>
        </p:nvGraphicFramePr>
        <p:xfrm>
          <a:off x="6146435" y="1365252"/>
          <a:ext cx="3788765" cy="227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ZoneTexte 43"/>
          <p:cNvSpPr txBox="1">
            <a:spLocks noChangeArrowheads="1"/>
          </p:cNvSpPr>
          <p:nvPr/>
        </p:nvSpPr>
        <p:spPr bwMode="auto">
          <a:xfrm>
            <a:off x="7366775" y="2929064"/>
            <a:ext cx="23817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Optimiste à l’égard de la situation de son entreprise</a:t>
            </a:r>
          </a:p>
        </p:txBody>
      </p:sp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714895"/>
              </p:ext>
            </p:extLst>
          </p:nvPr>
        </p:nvGraphicFramePr>
        <p:xfrm>
          <a:off x="224652" y="1452742"/>
          <a:ext cx="6362700" cy="35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Groupe 33"/>
          <p:cNvGrpSpPr/>
          <p:nvPr/>
        </p:nvGrpSpPr>
        <p:grpSpPr>
          <a:xfrm>
            <a:off x="5552817" y="1708930"/>
            <a:ext cx="635376" cy="1223045"/>
            <a:chOff x="5480251" y="1999736"/>
            <a:chExt cx="635376" cy="1223045"/>
          </a:xfrm>
          <a:solidFill>
            <a:srgbClr val="800000"/>
          </a:solidFill>
        </p:grpSpPr>
        <p:cxnSp>
          <p:nvCxnSpPr>
            <p:cNvPr id="35" name="Connecteur droit 34"/>
            <p:cNvCxnSpPr/>
            <p:nvPr/>
          </p:nvCxnSpPr>
          <p:spPr bwMode="auto">
            <a:xfrm>
              <a:off x="5480251" y="1999736"/>
              <a:ext cx="0" cy="1223045"/>
            </a:xfrm>
            <a:prstGeom prst="line">
              <a:avLst/>
            </a:prstGeom>
            <a:grpFill/>
            <a:ln w="1905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ZoneTexte 12"/>
            <p:cNvSpPr txBox="1"/>
            <p:nvPr/>
          </p:nvSpPr>
          <p:spPr>
            <a:xfrm>
              <a:off x="5539627" y="1999736"/>
              <a:ext cx="576000" cy="307777"/>
            </a:xfrm>
            <a:prstGeom prst="rect">
              <a:avLst/>
            </a:prstGeom>
            <a:solidFill>
              <a:srgbClr val="003366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451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0902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01353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04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02256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2707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03158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03609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88%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895261" y="3532416"/>
            <a:ext cx="659327" cy="1223045"/>
            <a:chOff x="5543751" y="1999736"/>
            <a:chExt cx="659327" cy="1223045"/>
          </a:xfrm>
        </p:grpSpPr>
        <p:cxnSp>
          <p:nvCxnSpPr>
            <p:cNvPr id="38" name="Connecteur droit 37"/>
            <p:cNvCxnSpPr/>
            <p:nvPr/>
          </p:nvCxnSpPr>
          <p:spPr bwMode="auto">
            <a:xfrm>
              <a:off x="5543751" y="1999736"/>
              <a:ext cx="0" cy="12230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ZoneTexte 20"/>
            <p:cNvSpPr txBox="1"/>
            <p:nvPr/>
          </p:nvSpPr>
          <p:spPr>
            <a:xfrm>
              <a:off x="5627078" y="2873325"/>
              <a:ext cx="576000" cy="307777"/>
            </a:xfrm>
            <a:prstGeom prst="rect">
              <a:avLst/>
            </a:prstGeom>
            <a:solidFill>
              <a:srgbClr val="800000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451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0902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01353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04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02256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2707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03158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03609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12%</a:t>
              </a:r>
            </a:p>
          </p:txBody>
        </p:sp>
      </p:grpSp>
      <p:cxnSp>
        <p:nvCxnSpPr>
          <p:cNvPr id="40" name="Connecteur droit avec flèche 39"/>
          <p:cNvCxnSpPr/>
          <p:nvPr/>
        </p:nvCxnSpPr>
        <p:spPr>
          <a:xfrm>
            <a:off x="4715510" y="4549744"/>
            <a:ext cx="384175" cy="0"/>
          </a:xfrm>
          <a:prstGeom prst="straightConnector1">
            <a:avLst/>
          </a:prstGeom>
          <a:ln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43042" y="926694"/>
            <a:ext cx="6027605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Diriez-vous qu’aujourd’hui votre entreprise se transforme ?</a:t>
            </a:r>
          </a:p>
        </p:txBody>
      </p:sp>
      <p:graphicFrame>
        <p:nvGraphicFramePr>
          <p:cNvPr id="43" name="Graphique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281074"/>
              </p:ext>
            </p:extLst>
          </p:nvPr>
        </p:nvGraphicFramePr>
        <p:xfrm>
          <a:off x="5474653" y="4646885"/>
          <a:ext cx="4586771" cy="179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5314801" y="3989200"/>
            <a:ext cx="5198368" cy="257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831" tIns="36000" rIns="330041" bIns="36000" anchor="t">
            <a:spAutoFit/>
          </a:bodyPr>
          <a:lstStyle/>
          <a:p>
            <a:pPr marL="900000" indent="-900000" algn="just"/>
            <a:r>
              <a:rPr lang="fr-FR" sz="1200" b="1" u="sng" dirty="0">
                <a:cs typeface="Times New Roman" pitchFamily="18" charset="0"/>
              </a:rPr>
              <a:t>QUESTION</a:t>
            </a:r>
            <a:r>
              <a:rPr lang="fr-FR" sz="1200" b="1" dirty="0">
                <a:cs typeface="Times New Roman" pitchFamily="18" charset="0"/>
              </a:rPr>
              <a:t> :	</a:t>
            </a:r>
            <a:r>
              <a:rPr lang="fr-FR" sz="1200" b="1" dirty="0"/>
              <a:t>Et pensez-vous que votre entreprise devrait se transformer ?</a:t>
            </a: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5472097" y="4256006"/>
            <a:ext cx="458932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: à ceux qui ne pensent pas que leur entreprise se transforme, soit 12% de l’échantillon</a:t>
            </a:r>
          </a:p>
        </p:txBody>
      </p:sp>
      <p:sp>
        <p:nvSpPr>
          <p:cNvPr id="55" name="ZoneTexte 43"/>
          <p:cNvSpPr txBox="1">
            <a:spLocks noChangeArrowheads="1"/>
          </p:cNvSpPr>
          <p:nvPr/>
        </p:nvSpPr>
        <p:spPr bwMode="auto">
          <a:xfrm>
            <a:off x="7387953" y="2167089"/>
            <a:ext cx="23246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Satisfait à l’égard de sa situation professionnelle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900764" y="1043678"/>
            <a:ext cx="3280410" cy="2554747"/>
          </a:xfrm>
          <a:prstGeom prst="wedgeRoundRectCallout">
            <a:avLst>
              <a:gd name="adj1" fmla="val -67871"/>
              <a:gd name="adj2" fmla="val -13883"/>
              <a:gd name="adj3" fmla="val 166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43"/>
          <p:cNvSpPr txBox="1">
            <a:spLocks noChangeArrowheads="1"/>
          </p:cNvSpPr>
          <p:nvPr/>
        </p:nvSpPr>
        <p:spPr bwMode="auto">
          <a:xfrm>
            <a:off x="659194" y="5492479"/>
            <a:ext cx="43809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buFont typeface="Symbol" panose="05050102010706020507" pitchFamily="18" charset="2"/>
              <a:buChar char="Þ"/>
            </a:pPr>
            <a:r>
              <a:rPr lang="fr-FR" altLang="fr-FR" sz="2800" b="1" dirty="0">
                <a:solidFill>
                  <a:srgbClr val="003366"/>
                </a:solidFill>
              </a:rPr>
              <a:t> 98% </a:t>
            </a:r>
            <a:r>
              <a:rPr lang="fr-FR" alt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(96% en mars 2018)</a:t>
            </a:r>
            <a:r>
              <a:rPr lang="fr-FR" altLang="fr-FR" sz="2000" b="1" dirty="0">
                <a:solidFill>
                  <a:srgbClr val="003366"/>
                </a:solidFill>
              </a:rPr>
              <a:t> </a:t>
            </a:r>
          </a:p>
          <a:p>
            <a:pPr eaLnBrk="1" hangingPunct="1"/>
            <a:r>
              <a:rPr lang="fr-FR" altLang="fr-FR" sz="2000" dirty="0">
                <a:solidFill>
                  <a:srgbClr val="003366"/>
                </a:solidFill>
              </a:rPr>
              <a:t>des cadres interrogés ont le sentiment que leur entreprise se transforme ou devrait se transformer.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9379334" y="4693918"/>
            <a:ext cx="629045" cy="772374"/>
            <a:chOff x="5543751" y="1999736"/>
            <a:chExt cx="629045" cy="1223045"/>
          </a:xfrm>
          <a:solidFill>
            <a:srgbClr val="800000"/>
          </a:solidFill>
        </p:grpSpPr>
        <p:cxnSp>
          <p:nvCxnSpPr>
            <p:cNvPr id="24" name="Connecteur droit 23"/>
            <p:cNvCxnSpPr/>
            <p:nvPr/>
          </p:nvCxnSpPr>
          <p:spPr bwMode="auto">
            <a:xfrm>
              <a:off x="5543751" y="1999736"/>
              <a:ext cx="0" cy="1223045"/>
            </a:xfrm>
            <a:prstGeom prst="line">
              <a:avLst/>
            </a:prstGeom>
            <a:grpFill/>
            <a:ln w="1905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ZoneTexte 12"/>
            <p:cNvSpPr txBox="1"/>
            <p:nvPr/>
          </p:nvSpPr>
          <p:spPr>
            <a:xfrm>
              <a:off x="5596796" y="2341852"/>
              <a:ext cx="576000" cy="487361"/>
            </a:xfrm>
            <a:prstGeom prst="rect">
              <a:avLst/>
            </a:prstGeom>
            <a:solidFill>
              <a:srgbClr val="003366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451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0902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01353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04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02256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2707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03158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03609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80%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8720007" y="5645541"/>
            <a:ext cx="659327" cy="709540"/>
            <a:chOff x="5543751" y="1999736"/>
            <a:chExt cx="659327" cy="1223045"/>
          </a:xfrm>
        </p:grpSpPr>
        <p:cxnSp>
          <p:nvCxnSpPr>
            <p:cNvPr id="30" name="Connecteur droit 29"/>
            <p:cNvCxnSpPr/>
            <p:nvPr/>
          </p:nvCxnSpPr>
          <p:spPr bwMode="auto">
            <a:xfrm>
              <a:off x="5543751" y="1999736"/>
              <a:ext cx="0" cy="12230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ZoneTexte 20"/>
            <p:cNvSpPr txBox="1"/>
            <p:nvPr/>
          </p:nvSpPr>
          <p:spPr>
            <a:xfrm>
              <a:off x="5627078" y="2265052"/>
              <a:ext cx="576000" cy="530520"/>
            </a:xfrm>
            <a:prstGeom prst="rect">
              <a:avLst/>
            </a:prstGeom>
            <a:solidFill>
              <a:srgbClr val="800000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451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0902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01353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04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02256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2707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03158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03609" algn="l" defTabSz="1000902" rtl="0" eaLnBrk="1" latinLnBrk="0" hangingPunct="1">
                <a:defRPr sz="19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20%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7432136" y="885888"/>
            <a:ext cx="225088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FOCUS « TOTAL Oui »</a:t>
            </a:r>
          </a:p>
        </p:txBody>
      </p:sp>
      <p:sp>
        <p:nvSpPr>
          <p:cNvPr id="28" name="ZoneTexte 43"/>
          <p:cNvSpPr txBox="1">
            <a:spLocks noChangeArrowheads="1"/>
          </p:cNvSpPr>
          <p:nvPr/>
        </p:nvSpPr>
        <p:spPr bwMode="auto">
          <a:xfrm>
            <a:off x="7366775" y="1185588"/>
            <a:ext cx="6082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800" i="1" dirty="0">
                <a:solidFill>
                  <a:srgbClr val="C00000"/>
                </a:solidFill>
              </a:rPr>
              <a:t>Secteur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602387" y="2061282"/>
            <a:ext cx="1107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Rappel </a:t>
            </a:r>
            <a:b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Mars 2018</a:t>
            </a:r>
          </a:p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82%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9432379" y="5216260"/>
            <a:ext cx="55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80%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796765" y="6090862"/>
            <a:ext cx="55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20%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033963" y="4663331"/>
            <a:ext cx="407484" cy="395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↘️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602387" y="1990596"/>
            <a:ext cx="407484" cy="395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↗️</a:t>
            </a:r>
          </a:p>
        </p:txBody>
      </p:sp>
    </p:spTree>
    <p:extLst>
      <p:ext uri="{BB962C8B-B14F-4D97-AF65-F5344CB8AC3E}">
        <p14:creationId xmlns:p14="http://schemas.microsoft.com/office/powerpoint/2010/main" val="42309190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5699</TotalTime>
  <Words>1974</Words>
  <Application>Microsoft Macintosh PowerPoint</Application>
  <PresentationFormat>Personnalisé</PresentationFormat>
  <Paragraphs>693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Georgia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Esteban Pratviel</dc:creator>
  <cp:lastModifiedBy>Albera Albera</cp:lastModifiedBy>
  <cp:revision>684</cp:revision>
  <cp:lastPrinted>2019-04-09T13:42:53Z</cp:lastPrinted>
  <dcterms:created xsi:type="dcterms:W3CDTF">2014-03-18T15:34:54Z</dcterms:created>
  <dcterms:modified xsi:type="dcterms:W3CDTF">2019-04-17T09:12:26Z</dcterms:modified>
</cp:coreProperties>
</file>