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4"/>
  </p:notesMasterIdLst>
  <p:sldIdLst>
    <p:sldId id="330" r:id="rId2"/>
    <p:sldId id="323" r:id="rId3"/>
    <p:sldId id="331" r:id="rId4"/>
    <p:sldId id="521" r:id="rId5"/>
    <p:sldId id="523" r:id="rId6"/>
    <p:sldId id="524" r:id="rId7"/>
    <p:sldId id="526" r:id="rId8"/>
    <p:sldId id="527" r:id="rId9"/>
    <p:sldId id="529" r:id="rId10"/>
    <p:sldId id="531" r:id="rId11"/>
    <p:sldId id="534" r:id="rId12"/>
    <p:sldId id="533" r:id="rId13"/>
  </p:sldIdLst>
  <p:sldSz cx="10323513" cy="7192963"/>
  <p:notesSz cx="6735763" cy="9866313"/>
  <p:defaultTextStyle>
    <a:defPPr>
      <a:defRPr lang="fr-FR"/>
    </a:defPPr>
    <a:lvl1pPr marL="0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68C"/>
    <a:srgbClr val="CC0000"/>
    <a:srgbClr val="003366"/>
    <a:srgbClr val="A03033"/>
    <a:srgbClr val="7C3D7C"/>
    <a:srgbClr val="000066"/>
    <a:srgbClr val="A50021"/>
    <a:srgbClr val="EEEEEE"/>
    <a:srgbClr val="FF6699"/>
    <a:srgbClr val="D4D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70" y="84"/>
      </p:cViewPr>
      <p:guideLst>
        <p:guide orient="horz" pos="2266"/>
        <p:guide pos="32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3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45856405404006"/>
          <c:y val="0.18623646878552716"/>
          <c:w val="0.47558286920626525"/>
          <c:h val="0.7224269591874230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36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5.6887785878278425E-2"/>
                  <c:y val="-4.384943524928584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3366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316627930999652"/>
                      <c:h val="0.175501262307144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4050412282874725E-3"/>
                  <c:y val="0.1245186492241031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C0000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97278874392987"/>
                      <c:h val="0.210522708005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7719325173619966E-3"/>
                  <c:y val="5.92216503162063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10339337950095"/>
                      <c:h val="0.18237307214875734"/>
                    </c:manualLayout>
                  </c15:layout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Il s’est plutôt renforcé  </c:v>
                </c:pt>
                <c:pt idx="1">
                  <c:v>Il s’est plutôt affaibli  </c:v>
                </c:pt>
                <c:pt idx="2">
                  <c:v>Il n’a pas changé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0.75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64683071260454"/>
          <c:y val="0.13293665033503926"/>
          <c:w val="0.55424032249987476"/>
          <c:h val="0.7159984918431152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36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3366">
                  <a:alpha val="50000"/>
                </a:srgb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003366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592305573639056E-2"/>
                  <c:y val="0.23144008198089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003366">
                          <a:alpha val="50000"/>
                        </a:srgbClr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0%</c:formatCode>
                <c:ptCount val="3"/>
                <c:pt idx="0">
                  <c:v>0.3</c:v>
                </c:pt>
                <c:pt idx="1">
                  <c:v>0.44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8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39939471950349"/>
          <c:y val="0"/>
          <c:w val="0.65160060528049635"/>
          <c:h val="0.923257023184963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légitime 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Diversifier les activités proposées par les cafés  </c:v>
                </c:pt>
                <c:pt idx="1">
                  <c:v>Que la municipalité apporte une aide financière à un établissement ou à son repreneur  </c:v>
                </c:pt>
                <c:pt idx="2">
                  <c:v>Que la municipalité crée ou rachète un établissement et en confie la gestion à une personne privée  </c:v>
                </c:pt>
                <c:pt idx="3">
                  <c:v>Qu’une entreprise privée en lien avec le secteur des cafés mette en place des aides 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0.37</c:v>
                </c:pt>
                <c:pt idx="1">
                  <c:v>0.28000000000000003</c:v>
                </c:pt>
                <c:pt idx="2">
                  <c:v>0.28000000000000003</c:v>
                </c:pt>
                <c:pt idx="3">
                  <c:v>0.21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légitime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Diversifier les activités proposées par les cafés  </c:v>
                </c:pt>
                <c:pt idx="1">
                  <c:v>Que la municipalité apporte une aide financière à un établissement ou à son repreneur  </c:v>
                </c:pt>
                <c:pt idx="2">
                  <c:v>Que la municipalité crée ou rachète un établissement et en confie la gestion à une personne privée  </c:v>
                </c:pt>
                <c:pt idx="3">
                  <c:v>Qu’une entreprise privée en lien avec le secteur des cafés mette en place des aides  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0.45</c:v>
                </c:pt>
                <c:pt idx="1">
                  <c:v>0.49</c:v>
                </c:pt>
                <c:pt idx="2">
                  <c:v>0.49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Plutôt pas légitime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Diversifier les activités proposées par les cafés  </c:v>
                </c:pt>
                <c:pt idx="1">
                  <c:v>Que la municipalité apporte une aide financière à un établissement ou à son repreneur  </c:v>
                </c:pt>
                <c:pt idx="2">
                  <c:v>Que la municipalité crée ou rachète un établissement et en confie la gestion à une personne privée  </c:v>
                </c:pt>
                <c:pt idx="3">
                  <c:v>Qu’une entreprise privée en lien avec le secteur des cafés mette en place des aides  </c:v>
                </c:pt>
              </c:strCache>
            </c:strRef>
          </c:cat>
          <c:val>
            <c:numRef>
              <c:f>Feuil1!$D$2:$D$5</c:f>
              <c:numCache>
                <c:formatCode>0%</c:formatCode>
                <c:ptCount val="4"/>
                <c:pt idx="0">
                  <c:v>0.13</c:v>
                </c:pt>
                <c:pt idx="1">
                  <c:v>0.17</c:v>
                </c:pt>
                <c:pt idx="2">
                  <c:v>0.16</c:v>
                </c:pt>
                <c:pt idx="3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légitime 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Diversifier les activités proposées par les cafés  </c:v>
                </c:pt>
                <c:pt idx="1">
                  <c:v>Que la municipalité apporte une aide financière à un établissement ou à son repreneur  </c:v>
                </c:pt>
                <c:pt idx="2">
                  <c:v>Que la municipalité crée ou rachète un établissement et en confie la gestion à une personne privée  </c:v>
                </c:pt>
                <c:pt idx="3">
                  <c:v>Qu’une entreprise privée en lien avec le secteur des cafés mette en place des aides  </c:v>
                </c:pt>
              </c:strCache>
            </c:strRef>
          </c:cat>
          <c:val>
            <c:numRef>
              <c:f>Feuil1!$E$2:$E$5</c:f>
              <c:numCache>
                <c:formatCode>0%</c:formatCode>
                <c:ptCount val="4"/>
                <c:pt idx="0">
                  <c:v>0.05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57754312"/>
        <c:axId val="157756744"/>
      </c:barChart>
      <c:catAx>
        <c:axId val="1577543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157756744"/>
        <c:crosses val="autoZero"/>
        <c:auto val="1"/>
        <c:lblAlgn val="ctr"/>
        <c:lblOffset val="1000"/>
        <c:noMultiLvlLbl val="0"/>
      </c:catAx>
      <c:valAx>
        <c:axId val="15775674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577543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003366">
                    <a:alpha val="50000"/>
                  </a:srgb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>
                    <a:alpha val="50000"/>
                  </a:srgbClr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/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20381952808862999"/>
          <c:y val="0.94215704796233213"/>
          <c:w val="0.76939364961176937"/>
          <c:h val="5.2430552063941496E-2"/>
        </c:manualLayout>
      </c:layout>
      <c:overlay val="0"/>
      <c:txPr>
        <a:bodyPr/>
        <a:lstStyle/>
        <a:p>
          <a:pPr>
            <a:defRPr sz="1100" b="1">
              <a:solidFill>
                <a:srgbClr val="003366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64683071260454"/>
          <c:y val="0.13293665033503926"/>
          <c:w val="0.55424032249987476"/>
          <c:h val="0.7159984918431152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36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003366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592305573639056E-2"/>
                  <c:y val="0.23144008198089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CC00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Il s’est plutôt renforcé  </c:v>
                </c:pt>
                <c:pt idx="1">
                  <c:v>Il s’est plutôt affaibli  </c:v>
                </c:pt>
                <c:pt idx="2">
                  <c:v>Il n’a pas changé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0.11</c:v>
                </c:pt>
                <c:pt idx="1">
                  <c:v>0.66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8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336562963591783"/>
          <c:y val="1.9651094954237062E-2"/>
          <c:w val="0.60297846557789447"/>
          <c:h val="0.978986004790579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rgbClr val="003366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C0000"/>
              </a:solidFill>
              <a:ln>
                <a:solidFill>
                  <a:sysClr val="window" lastClr="FFFFFF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ysClr val="windowText" lastClr="000000">
                  <a:lumMod val="75000"/>
                  <a:lumOff val="25000"/>
                </a:sysClr>
              </a:solidFill>
              <a:ln>
                <a:solidFill>
                  <a:sysClr val="window" lastClr="FFFFFF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8530939994131219E-3"/>
                  <c:y val="2.740618837554597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0033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Ils s’occupent plus des territoires ruraux  </c:v>
                </c:pt>
                <c:pt idx="1">
                  <c:v>Ils s’occupent moins des territoires ruraux  </c:v>
                </c:pt>
                <c:pt idx="2">
                  <c:v>Ni plus, ni moins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0.04</c:v>
                </c:pt>
                <c:pt idx="1">
                  <c:v>0.72</c:v>
                </c:pt>
                <c:pt idx="2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89352616"/>
        <c:axId val="89353008"/>
      </c:barChart>
      <c:catAx>
        <c:axId val="893526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89353008"/>
        <c:crosses val="autoZero"/>
        <c:auto val="1"/>
        <c:lblAlgn val="ctr"/>
        <c:lblOffset val="100"/>
        <c:noMultiLvlLbl val="0"/>
      </c:catAx>
      <c:valAx>
        <c:axId val="893530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89352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336562963591783"/>
          <c:y val="1.9651094954237062E-2"/>
          <c:w val="0.60297846557789447"/>
          <c:h val="0.978986004790579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rgbClr val="003366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C0000"/>
              </a:solidFill>
              <a:ln>
                <a:solidFill>
                  <a:sysClr val="window" lastClr="FFFFFF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ysClr val="windowText" lastClr="000000">
                  <a:lumMod val="75000"/>
                  <a:lumOff val="25000"/>
                </a:sysClr>
              </a:solidFill>
              <a:ln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Plus de commerces de proximité  </c:v>
                </c:pt>
                <c:pt idx="1">
                  <c:v>Moins de commerces de proximité  </c:v>
                </c:pt>
                <c:pt idx="2">
                  <c:v>Ni plus ni moins de commerces de proximité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0.08</c:v>
                </c:pt>
                <c:pt idx="1">
                  <c:v>0.67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89353792"/>
        <c:axId val="306493600"/>
      </c:barChart>
      <c:catAx>
        <c:axId val="893537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306493600"/>
        <c:crosses val="autoZero"/>
        <c:auto val="1"/>
        <c:lblAlgn val="ctr"/>
        <c:lblOffset val="100"/>
        <c:noMultiLvlLbl val="0"/>
      </c:catAx>
      <c:valAx>
        <c:axId val="3064936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89353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0464708845234"/>
          <c:y val="0"/>
          <c:w val="0.71939535291154766"/>
          <c:h val="0.923257023184963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Boulangerie  </c:v>
                </c:pt>
                <c:pt idx="1">
                  <c:v>Café  </c:v>
                </c:pt>
                <c:pt idx="2">
                  <c:v>Restaurant  </c:v>
                </c:pt>
                <c:pt idx="3">
                  <c:v>Epicerie 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0.69</c:v>
                </c:pt>
                <c:pt idx="1">
                  <c:v>0.69</c:v>
                </c:pt>
                <c:pt idx="2">
                  <c:v>0.6</c:v>
                </c:pt>
                <c:pt idx="3">
                  <c:v>0.57999999999999996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Non, mais a connu la fermeture du dernier de ces commerces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Boulangerie  </c:v>
                </c:pt>
                <c:pt idx="1">
                  <c:v>Café  </c:v>
                </c:pt>
                <c:pt idx="2">
                  <c:v>Restaurant  </c:v>
                </c:pt>
                <c:pt idx="3">
                  <c:v>Epicerie  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0.08</c:v>
                </c:pt>
                <c:pt idx="1">
                  <c:v>0.12</c:v>
                </c:pt>
                <c:pt idx="2">
                  <c:v>0.13</c:v>
                </c:pt>
                <c:pt idx="3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et il n’y en a plus depuis longtemps 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Boulangerie  </c:v>
                </c:pt>
                <c:pt idx="1">
                  <c:v>Café  </c:v>
                </c:pt>
                <c:pt idx="2">
                  <c:v>Restaurant  </c:v>
                </c:pt>
                <c:pt idx="3">
                  <c:v>Epicerie  </c:v>
                </c:pt>
              </c:strCache>
            </c:strRef>
          </c:cat>
          <c:val>
            <c:numRef>
              <c:f>Feuil1!$D$2:$D$5</c:f>
              <c:numCache>
                <c:formatCode>0%</c:formatCode>
                <c:ptCount val="4"/>
                <c:pt idx="0">
                  <c:v>0.23</c:v>
                </c:pt>
                <c:pt idx="1">
                  <c:v>0.19</c:v>
                </c:pt>
                <c:pt idx="2">
                  <c:v>0.27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06495560"/>
        <c:axId val="306495952"/>
      </c:barChart>
      <c:catAx>
        <c:axId val="306495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306495952"/>
        <c:crosses val="autoZero"/>
        <c:auto val="1"/>
        <c:lblAlgn val="ctr"/>
        <c:lblOffset val="100"/>
        <c:noMultiLvlLbl val="0"/>
      </c:catAx>
      <c:valAx>
        <c:axId val="30649595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0649556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CC0000">
                    <a:alpha val="50000"/>
                  </a:srgb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100" b="1">
                <a:solidFill>
                  <a:srgbClr val="CC0000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7.0937812525093208E-2"/>
          <c:y val="0.92313655524578175"/>
          <c:w val="0.92906218747490676"/>
          <c:h val="4.7001525001021331E-2"/>
        </c:manualLayout>
      </c:layout>
      <c:overlay val="0"/>
      <c:txPr>
        <a:bodyPr/>
        <a:lstStyle/>
        <a:p>
          <a:pPr>
            <a:defRPr sz="1100" b="1">
              <a:solidFill>
                <a:srgbClr val="003366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336562963591783"/>
          <c:y val="1.9651094954237062E-2"/>
          <c:w val="0.60297846557789447"/>
          <c:h val="0.978986004790579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rgbClr val="003366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3"/>
              <c:layout>
                <c:manualLayout>
                  <c:x val="-5.2947117730694215E-3"/>
                  <c:y val="1.096247535021839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0033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boulangerie  </c:v>
                </c:pt>
                <c:pt idx="1">
                  <c:v>Le café  </c:v>
                </c:pt>
                <c:pt idx="2">
                  <c:v>L’épicerie  </c:v>
                </c:pt>
                <c:pt idx="3">
                  <c:v>Le restaurant 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0.46</c:v>
                </c:pt>
                <c:pt idx="1">
                  <c:v>0.33</c:v>
                </c:pt>
                <c:pt idx="2">
                  <c:v>0.18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06496736"/>
        <c:axId val="306497128"/>
      </c:barChart>
      <c:catAx>
        <c:axId val="3064967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306497128"/>
        <c:crosses val="autoZero"/>
        <c:auto val="1"/>
        <c:lblAlgn val="ctr"/>
        <c:lblOffset val="100"/>
        <c:noMultiLvlLbl val="0"/>
      </c:catAx>
      <c:valAx>
        <c:axId val="3064971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6496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0464708845234"/>
          <c:y val="0"/>
          <c:w val="0.71939535291154766"/>
          <c:h val="0.860760945309663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Très important 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Il y a 20 ans  </c:v>
                </c:pt>
                <c:pt idx="1">
                  <c:v>Aujourd’hui  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0.63</c:v>
                </c:pt>
                <c:pt idx="1">
                  <c:v>0.12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Assez important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Feuil1!$A$2:$A$3</c:f>
              <c:strCache>
                <c:ptCount val="2"/>
                <c:pt idx="0">
                  <c:v>Il y a 20 ans  </c:v>
                </c:pt>
                <c:pt idx="1">
                  <c:v>Aujourd’hui  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0.31</c:v>
                </c:pt>
                <c:pt idx="1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Peu important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Il y a 20 ans  </c:v>
                </c:pt>
                <c:pt idx="1">
                  <c:v>Aujourd’hui  </c:v>
                </c:pt>
              </c:strCache>
            </c:strRef>
          </c:cat>
          <c:val>
            <c:numRef>
              <c:f>Feuil1!$D$2:$D$3</c:f>
              <c:numCache>
                <c:formatCode>0%</c:formatCode>
                <c:ptCount val="2"/>
                <c:pt idx="0">
                  <c:v>0.05</c:v>
                </c:pt>
                <c:pt idx="1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important du tout 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9681750602846458E-2"/>
                  <c:y val="2.139542228073094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CC0000"/>
                      </a:solidFill>
                      <a:latin typeface="Calibri" pitchFamily="34" charset="0"/>
                      <a:ea typeface="+mn-ea"/>
                      <a:cs typeface="Calibri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Feuil1!$A$2:$A$3</c:f>
              <c:strCache>
                <c:ptCount val="2"/>
                <c:pt idx="0">
                  <c:v>Il y a 20 ans  </c:v>
                </c:pt>
                <c:pt idx="1">
                  <c:v>Aujourd’hui  </c:v>
                </c:pt>
              </c:strCache>
            </c:strRef>
          </c:cat>
          <c:val>
            <c:numRef>
              <c:f>Feuil1!$E$2:$E$3</c:f>
              <c:numCache>
                <c:formatCode>0%</c:formatCode>
                <c:ptCount val="2"/>
                <c:pt idx="0">
                  <c:v>0.01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07715864"/>
        <c:axId val="307716256"/>
      </c:barChart>
      <c:catAx>
        <c:axId val="307715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307716256"/>
        <c:crosses val="autoZero"/>
        <c:auto val="1"/>
        <c:lblAlgn val="ctr"/>
        <c:lblOffset val="1000"/>
        <c:noMultiLvlLbl val="0"/>
      </c:catAx>
      <c:valAx>
        <c:axId val="307716256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0771586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003366">
                    <a:alpha val="50000"/>
                  </a:srgb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>
                    <a:alpha val="50000"/>
                  </a:srgbClr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/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27489579455284735"/>
          <c:y val="0.92041929892764007"/>
          <c:w val="0.68132088464523921"/>
          <c:h val="5.2430552063941496E-2"/>
        </c:manualLayout>
      </c:layout>
      <c:overlay val="0"/>
      <c:txPr>
        <a:bodyPr/>
        <a:lstStyle/>
        <a:p>
          <a:pPr>
            <a:defRPr sz="1100" b="1">
              <a:solidFill>
                <a:srgbClr val="003366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0464708845234"/>
          <c:y val="0"/>
          <c:w val="0.71939535291154766"/>
          <c:h val="0.923257023184963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Très important 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boulangerie  </c:v>
                </c:pt>
                <c:pt idx="1">
                  <c:v>L’épicerie  </c:v>
                </c:pt>
                <c:pt idx="2">
                  <c:v>Le café  </c:v>
                </c:pt>
                <c:pt idx="3">
                  <c:v>Le restaurant 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0.57999999999999996</c:v>
                </c:pt>
                <c:pt idx="1">
                  <c:v>0.43</c:v>
                </c:pt>
                <c:pt idx="2">
                  <c:v>0.3</c:v>
                </c:pt>
                <c:pt idx="3">
                  <c:v>0.17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Assez important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La boulangerie  </c:v>
                </c:pt>
                <c:pt idx="1">
                  <c:v>L’épicerie  </c:v>
                </c:pt>
                <c:pt idx="2">
                  <c:v>Le café  </c:v>
                </c:pt>
                <c:pt idx="3">
                  <c:v>Le restaurant  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0.36</c:v>
                </c:pt>
                <c:pt idx="1">
                  <c:v>0.45</c:v>
                </c:pt>
                <c:pt idx="2">
                  <c:v>0.47</c:v>
                </c:pt>
                <c:pt idx="3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Peu important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boulangerie  </c:v>
                </c:pt>
                <c:pt idx="1">
                  <c:v>L’épicerie  </c:v>
                </c:pt>
                <c:pt idx="2">
                  <c:v>Le café  </c:v>
                </c:pt>
                <c:pt idx="3">
                  <c:v>Le restaurant  </c:v>
                </c:pt>
              </c:strCache>
            </c:strRef>
          </c:cat>
          <c:val>
            <c:numRef>
              <c:f>Feuil1!$D$2:$D$5</c:f>
              <c:numCache>
                <c:formatCode>0%</c:formatCode>
                <c:ptCount val="4"/>
                <c:pt idx="0">
                  <c:v>0.04</c:v>
                </c:pt>
                <c:pt idx="1">
                  <c:v>0.09</c:v>
                </c:pt>
                <c:pt idx="2">
                  <c:v>0.2</c:v>
                </c:pt>
                <c:pt idx="3">
                  <c:v>0.27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important du tout 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La boulangerie  </c:v>
                </c:pt>
                <c:pt idx="1">
                  <c:v>L’épicerie  </c:v>
                </c:pt>
                <c:pt idx="2">
                  <c:v>Le café  </c:v>
                </c:pt>
                <c:pt idx="3">
                  <c:v>Le restaurant  </c:v>
                </c:pt>
              </c:strCache>
            </c:strRef>
          </c:cat>
          <c:val>
            <c:numRef>
              <c:f>Feuil1!$E$2:$E$5</c:f>
              <c:numCache>
                <c:formatCode>0%</c:formatCode>
                <c:ptCount val="4"/>
                <c:pt idx="0">
                  <c:v>0.02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08312976"/>
        <c:axId val="308313368"/>
      </c:barChart>
      <c:catAx>
        <c:axId val="3083129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308313368"/>
        <c:crosses val="autoZero"/>
        <c:auto val="1"/>
        <c:lblAlgn val="ctr"/>
        <c:lblOffset val="1000"/>
        <c:noMultiLvlLbl val="0"/>
      </c:catAx>
      <c:valAx>
        <c:axId val="30831336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0831297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003366">
                    <a:alpha val="50000"/>
                  </a:srgb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>
                    <a:alpha val="50000"/>
                  </a:srgbClr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lang="fr-FR" sz="1100" b="1" i="0" u="none" strike="noStrike" kern="1200" baseline="0">
                <a:solidFill>
                  <a:srgbClr val="CC0000"/>
                </a:solidFill>
                <a:latin typeface="Calibri" pitchFamily="34" charset="0"/>
                <a:ea typeface="+mn-ea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20381952808862999"/>
          <c:y val="0.94215704796233213"/>
          <c:w val="0.76939364961176937"/>
          <c:h val="5.2430552063941496E-2"/>
        </c:manualLayout>
      </c:layout>
      <c:overlay val="0"/>
      <c:txPr>
        <a:bodyPr/>
        <a:lstStyle/>
        <a:p>
          <a:pPr>
            <a:defRPr sz="1100" b="1">
              <a:solidFill>
                <a:srgbClr val="003366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45856405404006"/>
          <c:y val="0.18623646878552716"/>
          <c:w val="0.47558286920626525"/>
          <c:h val="0.7224269591874230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36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3366">
                  <a:alpha val="50000"/>
                </a:srgb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3.1638037991127991E-3"/>
                  <c:y val="2.881786124973536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66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316627930999652"/>
                      <c:h val="0.175501262307144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114154638192192"/>
                  <c:y val="-2.961082515810315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66">
                          <a:alpha val="50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97278874392987"/>
                      <c:h val="0.210522708005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7719325173619966E-3"/>
                  <c:y val="5.92216503162063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CC0000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10339337950095"/>
                      <c:h val="0.18237307214875734"/>
                    </c:manualLayout>
                  </c15:layout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et vous pensez que cela est possible  </c:v>
                </c:pt>
                <c:pt idx="1">
                  <c:v>Oui, mais vous pensez que c’est impossible  </c:v>
                </c:pt>
                <c:pt idx="2">
                  <c:v>Non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0.32</c:v>
                </c:pt>
                <c:pt idx="1">
                  <c:v>0.5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60808-9575-44E8-BC75-342BFA114DD1}" type="datetimeFigureOut">
              <a:rPr lang="fr-FR" smtClean="0"/>
              <a:t>19/01/2016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3488"/>
            <a:ext cx="4776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25D33-3E80-4259-93C9-9AE7460C1B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1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_de_Gar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7927" y="2150557"/>
            <a:ext cx="8662774" cy="173663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 i="1" cap="none" baseline="0">
                <a:solidFill>
                  <a:srgbClr val="A5002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titres du masque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7" y="170391"/>
            <a:ext cx="2001266" cy="139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3702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éthod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 userDrawn="1"/>
        </p:nvGrpSpPr>
        <p:grpSpPr>
          <a:xfrm>
            <a:off x="0" y="142592"/>
            <a:ext cx="10323513" cy="788671"/>
            <a:chOff x="0" y="135952"/>
            <a:chExt cx="9144000" cy="75194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94894"/>
              <a:ext cx="9144000" cy="6267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970"/>
            </a:p>
          </p:txBody>
        </p:sp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16" y="135952"/>
              <a:ext cx="1002592" cy="751944"/>
            </a:xfrm>
            <a:prstGeom prst="rect">
              <a:avLst/>
            </a:prstGeom>
          </p:spPr>
        </p:pic>
      </p:grp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21" name="Groupe 20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22" name="ZoneTexte 21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3" name="Connecteur droit 22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11" y="6829939"/>
            <a:ext cx="1088328" cy="31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 userDrawn="1"/>
        </p:nvGrpSpPr>
        <p:grpSpPr>
          <a:xfrm>
            <a:off x="0" y="142592"/>
            <a:ext cx="10323513" cy="788671"/>
            <a:chOff x="0" y="135952"/>
            <a:chExt cx="9144000" cy="75194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94894"/>
              <a:ext cx="9144000" cy="6267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970"/>
            </a:p>
          </p:txBody>
        </p:sp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16" y="135952"/>
              <a:ext cx="1002592" cy="751944"/>
            </a:xfrm>
            <a:prstGeom prst="rect">
              <a:avLst/>
            </a:prstGeom>
          </p:spPr>
        </p:pic>
      </p:grp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2" name="Groupe 1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Connecteur droit 15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11" y="6829939"/>
            <a:ext cx="1088328" cy="31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1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7" y="170391"/>
            <a:ext cx="2001266" cy="1394392"/>
          </a:xfrm>
          <a:prstGeom prst="rect">
            <a:avLst/>
          </a:prstGeom>
        </p:spPr>
      </p:pic>
      <p:sp>
        <p:nvSpPr>
          <p:cNvPr id="16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2377888" y="319688"/>
            <a:ext cx="7783233" cy="109805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20" name="ZoneTexte 19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6" name="Connecteur droit 25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11" y="6829939"/>
            <a:ext cx="1088328" cy="31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742" y="382960"/>
            <a:ext cx="8904030" cy="139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742" y="1914793"/>
            <a:ext cx="8904030" cy="4563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742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9127-B741-4BB8-8545-0D8993A7A2C6}" type="datetimeFigureOut">
              <a:rPr lang="fr-FR" smtClean="0"/>
              <a:t>19/01/2016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664" y="6666812"/>
            <a:ext cx="3484186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0981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08EA-83EE-4DF7-9CA3-8629361064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75" r:id="rId4"/>
  </p:sldLayoutIdLst>
  <p:txStyles>
    <p:titleStyle>
      <a:lvl1pPr algn="l" defTabSz="959023" rtl="0" eaLnBrk="1" latinLnBrk="0" hangingPunct="1">
        <a:lnSpc>
          <a:spcPct val="90000"/>
        </a:lnSpc>
        <a:spcBef>
          <a:spcPct val="0"/>
        </a:spcBef>
        <a:buNone/>
        <a:defRPr sz="4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56" indent="-239756" algn="l" defTabSz="959023" rtl="0" eaLnBrk="1" latinLnBrk="0" hangingPunct="1">
        <a:lnSpc>
          <a:spcPct val="90000"/>
        </a:lnSpc>
        <a:spcBef>
          <a:spcPts val="1049"/>
        </a:spcBef>
        <a:buFont typeface="Arial" panose="020B0604020202020204" pitchFamily="34" charset="0"/>
        <a:buChar char="•"/>
        <a:defRPr sz="2937" kern="1200">
          <a:solidFill>
            <a:schemeClr val="tx1"/>
          </a:solidFill>
          <a:latin typeface="+mn-lt"/>
          <a:ea typeface="+mn-ea"/>
          <a:cs typeface="+mn-cs"/>
        </a:defRPr>
      </a:lvl1pPr>
      <a:lvl2pPr marL="71926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7" kern="1200">
          <a:solidFill>
            <a:schemeClr val="tx1"/>
          </a:solidFill>
          <a:latin typeface="+mn-lt"/>
          <a:ea typeface="+mn-ea"/>
          <a:cs typeface="+mn-cs"/>
        </a:defRPr>
      </a:lvl2pPr>
      <a:lvl3pPr marL="1198778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678290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2157801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637312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596335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407584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1pPr>
      <a:lvl2pPr marL="47951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959023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3pPr>
      <a:lvl4pPr marL="1438534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1918045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397557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2877068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35658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383609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74370" y="1662546"/>
            <a:ext cx="8830787" cy="2014330"/>
          </a:xfrm>
        </p:spPr>
        <p:txBody>
          <a:bodyPr>
            <a:normAutofit/>
          </a:bodyPr>
          <a:lstStyle/>
          <a:p>
            <a:r>
              <a:rPr lang="fr-FR" i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 place des cafés dans les zones rurales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41261" y="6154936"/>
            <a:ext cx="400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Janvier 2016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02320" y="3488066"/>
            <a:ext cx="8702837" cy="1218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1" kern="1200" cap="none" baseline="0">
                <a:solidFill>
                  <a:srgbClr val="A5002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0" i="0" dirty="0">
                <a:latin typeface="Century Gothic" panose="020B0502020202020204" pitchFamily="34" charset="0"/>
              </a:rPr>
              <a:t>Sondage Ifop pour </a:t>
            </a:r>
            <a:r>
              <a:rPr lang="fr-FR" sz="2800" b="0" i="0" dirty="0" smtClean="0">
                <a:latin typeface="Century Gothic" panose="020B0502020202020204" pitchFamily="34" charset="0"/>
              </a:rPr>
              <a:t>France Boissons</a:t>
            </a:r>
            <a:endParaRPr lang="en-US" sz="2800" b="0" i="0" dirty="0">
              <a:latin typeface="Century Gothic" panose="020B0502020202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60070" y="357471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3093" y="5721853"/>
            <a:ext cx="3620236" cy="1061829"/>
          </a:xfrm>
          <a:prstGeom prst="rect">
            <a:avLst/>
          </a:prstGeom>
          <a:ln>
            <a:noFill/>
            <a:prstDash val="solid"/>
          </a:ln>
        </p:spPr>
        <p:txBody>
          <a:bodyPr wrap="square" anchor="b">
            <a:spAutoFit/>
          </a:bodyPr>
          <a:lstStyle/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Contacts</a:t>
            </a: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Ifop</a:t>
            </a: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Damien Philippot / Jean-Philippe Dubrulle </a:t>
            </a: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 Pierre-Yves Angles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Département </a:t>
            </a: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Opinion et Stratégies d’Entreprise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01 45 84 14 </a:t>
            </a: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44</a:t>
            </a:r>
            <a:endParaRPr lang="fr-FR" sz="1050" dirty="0">
              <a:solidFill>
                <a:srgbClr val="A500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prenom.nom@ifop.com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97" y="5829277"/>
            <a:ext cx="3290283" cy="95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54461"/>
              </p:ext>
            </p:extLst>
          </p:nvPr>
        </p:nvGraphicFramePr>
        <p:xfrm>
          <a:off x="806846" y="2019951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8984617" y="2357216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6%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8984617" y="3463519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12%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8984617" y="4554650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23%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 Box 41"/>
          <p:cNvSpPr txBox="1">
            <a:spLocks noChangeArrowheads="1"/>
          </p:cNvSpPr>
          <p:nvPr/>
        </p:nvSpPr>
        <p:spPr bwMode="auto">
          <a:xfrm>
            <a:off x="8984617" y="5638815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32%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sz="1600" dirty="0"/>
              <a:t>L’impact des commerces de proximité sur le dynamisme économique de sa commune</a:t>
            </a:r>
            <a:r>
              <a:rPr lang="fr-FR" dirty="0" smtClean="0"/>
              <a:t>	</a:t>
            </a:r>
            <a:endParaRPr lang="fr-FR" sz="1600" i="1" dirty="0" smtClean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Et pour chacun de ces commerces, dans le dynamisme économique d’une commune comme la vôtre, diriez-vous qu’il joue un rôle... 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98073" y="1462994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IMPORTANT »</a:t>
            </a:r>
            <a:endParaRPr lang="fr-FR" sz="13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487686" y="2426485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94%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06692" y="1462994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PAS IMPORTANT »</a:t>
            </a:r>
            <a:endParaRPr lang="fr-FR" sz="13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487686" y="3463518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88%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2487686" y="4562117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77%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2487686" y="5599150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68%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fr-FR" dirty="0"/>
              <a:t>Le souhait d’installation d’un café dans sa commune</a:t>
            </a:r>
            <a:r>
              <a:rPr lang="fr-FR" dirty="0" smtClean="0"/>
              <a:t>			</a:t>
            </a:r>
            <a:endParaRPr lang="fr-FR" sz="1600" i="1" dirty="0"/>
          </a:p>
        </p:txBody>
      </p:sp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35449"/>
              </p:ext>
            </p:extLst>
          </p:nvPr>
        </p:nvGraphicFramePr>
        <p:xfrm>
          <a:off x="-118153" y="2124613"/>
          <a:ext cx="7613462" cy="428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7360056" y="1851315"/>
            <a:ext cx="2556032" cy="3788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</a:t>
            </a: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Ensemble des Français</a:t>
            </a:r>
            <a:b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Octobre 2014*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Vous personnellement, souhaitez-vous qu’un café s’installe dans votre commune ?</a:t>
            </a:r>
          </a:p>
        </p:txBody>
      </p:sp>
      <p:graphicFrame>
        <p:nvGraphicFramePr>
          <p:cNvPr id="15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814805"/>
              </p:ext>
            </p:extLst>
          </p:nvPr>
        </p:nvGraphicFramePr>
        <p:xfrm>
          <a:off x="7360056" y="2225126"/>
          <a:ext cx="2556032" cy="197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281396" y="4291380"/>
            <a:ext cx="2879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(*) </a:t>
            </a:r>
            <a:r>
              <a:rPr lang="fr-FR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Sondage </a:t>
            </a:r>
            <a:r>
              <a:rPr lang="fr-FR" sz="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Ifop</a:t>
            </a:r>
            <a:r>
              <a:rPr lang="fr-FR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Heineken réalisé par questionnaire auto-administré en ligne du 28 au 30 octobre 2014 auprès d’un échantillon de 1 502 personnes, représentatif de la population française âgée de 18 ans et plus</a:t>
            </a:r>
            <a:endParaRPr lang="fr-FR" sz="900" dirty="0"/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455648" y="1654943"/>
            <a:ext cx="1865123" cy="80510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Habitants des communes de moins de 5 000 habitants</a:t>
            </a:r>
          </a:p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Octobre </a:t>
            </a:r>
            <a:r>
              <a:rPr lang="fr-FR" sz="1200" b="1" dirty="0" smtClean="0">
                <a:solidFill>
                  <a:schemeClr val="bg1"/>
                </a:solidFill>
                <a:cs typeface="Calibri"/>
              </a:rPr>
              <a:t>2015</a:t>
            </a:r>
            <a:endParaRPr lang="fr-FR" sz="9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90720" y="1264535"/>
            <a:ext cx="7934326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algn="just"/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: aux habitants des communes où il n’y a plus de café, soit 31% de l’échantillon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75494" y="1645388"/>
            <a:ext cx="1496023" cy="584775"/>
          </a:xfrm>
          <a:prstGeom prst="rect">
            <a:avLst/>
          </a:prstGeom>
          <a:solidFill>
            <a:srgbClr val="40668C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Oui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82%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428474" y="2299935"/>
            <a:ext cx="487614" cy="276999"/>
          </a:xfrm>
          <a:prstGeom prst="rect">
            <a:avLst/>
          </a:prstGeom>
          <a:solidFill>
            <a:srgbClr val="003366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74%</a:t>
            </a:r>
            <a:endParaRPr lang="fr-FR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899205"/>
              </p:ext>
            </p:extLst>
          </p:nvPr>
        </p:nvGraphicFramePr>
        <p:xfrm>
          <a:off x="221673" y="2019951"/>
          <a:ext cx="8804513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8984617" y="2357216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18%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8984617" y="3463519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23%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8984617" y="4554650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23%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 Box 41"/>
          <p:cNvSpPr txBox="1">
            <a:spLocks noChangeArrowheads="1"/>
          </p:cNvSpPr>
          <p:nvPr/>
        </p:nvSpPr>
        <p:spPr bwMode="auto">
          <a:xfrm>
            <a:off x="8984617" y="5638815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29%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sz="1600" dirty="0"/>
              <a:t>La légitimité de solutions pour l’installation ou le maintien de cafés dans sa </a:t>
            </a:r>
            <a:r>
              <a:rPr lang="fr-FR" sz="1600" dirty="0" smtClean="0"/>
              <a:t>commune</a:t>
            </a:r>
            <a:endParaRPr lang="fr-FR" sz="1600" i="1" dirty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Pour chacune des initiatives suivantes, pensez-vous qu’elle serait tout à fait, plutôt, plutôt pas ou pas du tout légitime pour maintenir ou développer le nombre de cafés dans votre commune 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61309" y="1462994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LEGITIME »</a:t>
            </a:r>
            <a:endParaRPr lang="fr-FR" sz="13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750922" y="2426485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82%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06692" y="1462994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PAS LEGITIME »</a:t>
            </a:r>
            <a:endParaRPr lang="fr-FR" sz="13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750922" y="3463518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77%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2750922" y="4562117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77%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2750922" y="5599150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71%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La méthodologie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9754"/>
              </p:ext>
            </p:extLst>
          </p:nvPr>
        </p:nvGraphicFramePr>
        <p:xfrm>
          <a:off x="235527" y="1032700"/>
          <a:ext cx="9764902" cy="5995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000"/>
                <a:gridCol w="490451"/>
                <a:gridCol w="2520000"/>
                <a:gridCol w="490451"/>
                <a:gridCol w="2520000"/>
              </a:tblGrid>
              <a:tr h="989700">
                <a:tc grid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Etude réalisée par </a:t>
                      </a:r>
                      <a:r>
                        <a:rPr lang="fr-FR" sz="2000" dirty="0" err="1">
                          <a:solidFill>
                            <a:srgbClr val="A50021"/>
                          </a:solidFill>
                          <a:effectLst/>
                        </a:rPr>
                        <a:t>l'Ifop</a:t>
                      </a: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 pour </a:t>
                      </a:r>
                      <a:r>
                        <a:rPr lang="fr-FR" sz="2000" dirty="0" smtClean="0">
                          <a:solidFill>
                            <a:srgbClr val="A50021"/>
                          </a:solidFill>
                          <a:effectLst/>
                        </a:rPr>
                        <a:t>France Boissons</a:t>
                      </a:r>
                      <a:endParaRPr lang="fr-FR" sz="1400" dirty="0">
                        <a:solidFill>
                          <a:srgbClr val="A5002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99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Echantillon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Méthodologie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 de recueil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29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299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07526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L’enquête a été menée auprès d’un échantillon de </a:t>
                      </a:r>
                      <a:r>
                        <a:rPr lang="fr-FR" sz="1400" b="1" dirty="0" smtClean="0">
                          <a:solidFill>
                            <a:srgbClr val="A03033"/>
                          </a:solidFill>
                          <a:effectLst/>
                        </a:rPr>
                        <a:t>1209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personnes, composé d’un échantillon de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personnes représentatif de la population française âgée de 18 ans et plus des communes de moins de 5 000 habitants, ainsi que d’un sur-échantillon de 209 personnes habitant les régions Alsace, Bretagne et Nord-Pas-de-Calais-Picardie.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Lors du traitement statistique des données, ce sur-échantillon a été remis à son poids réel dans la population.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La représentativité de l’échantillon a été assurée par la méthode des quotas (sexe, âge, profession de la personne interrogée) après stratification par région et catégorie d'agglomération.</a:t>
                      </a: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Les interviews ont été réalisées par questionnaire auto-administré en ligne du 16 au 21 octobre 2015.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1658915" y="2950710"/>
            <a:ext cx="896650" cy="487940"/>
            <a:chOff x="1325366" y="3003406"/>
            <a:chExt cx="896650" cy="48794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366" y="3003406"/>
              <a:ext cx="487940" cy="48794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721" y="3003406"/>
              <a:ext cx="487940" cy="48794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076" y="3003406"/>
              <a:ext cx="487940" cy="487940"/>
            </a:xfrm>
            <a:prstGeom prst="rect">
              <a:avLst/>
            </a:prstGeom>
          </p:spPr>
        </p:pic>
      </p:grp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71546" y="2868730"/>
            <a:ext cx="569920" cy="56992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23" y="2823258"/>
            <a:ext cx="714339" cy="71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42084" y="3085936"/>
            <a:ext cx="7510749" cy="1495066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32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Les résultats de l’étude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7200" b="1" dirty="0">
                <a:solidFill>
                  <a:srgbClr val="A50021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fr-FR" dirty="0"/>
              <a:t>L’appréciation du lien social en </a:t>
            </a:r>
            <a:r>
              <a:rPr lang="fr-FR" dirty="0" smtClean="0"/>
              <a:t>général				</a:t>
            </a:r>
            <a:endParaRPr lang="fr-FR" sz="1600" i="1" dirty="0"/>
          </a:p>
        </p:txBody>
      </p:sp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763323"/>
              </p:ext>
            </p:extLst>
          </p:nvPr>
        </p:nvGraphicFramePr>
        <p:xfrm>
          <a:off x="-118153" y="2124613"/>
          <a:ext cx="7613462" cy="428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7360056" y="1851315"/>
            <a:ext cx="2556032" cy="3788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</a:t>
            </a: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Ensemble des Français</a:t>
            </a:r>
            <a:b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Septembre 2010*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Par rapport à il y a une dizaine d’années, diriez-vous que le lien social en France s’est plutôt renforcé, s’est plutôt affaibli ou qu’il n’a pas changé ?</a:t>
            </a:r>
          </a:p>
        </p:txBody>
      </p:sp>
      <p:graphicFrame>
        <p:nvGraphicFramePr>
          <p:cNvPr id="15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5300"/>
              </p:ext>
            </p:extLst>
          </p:nvPr>
        </p:nvGraphicFramePr>
        <p:xfrm>
          <a:off x="7360056" y="2225126"/>
          <a:ext cx="2556032" cy="197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281396" y="4291380"/>
            <a:ext cx="2879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(*) Sondage </a:t>
            </a:r>
            <a:r>
              <a:rPr lang="fr-FR" sz="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Ifop</a:t>
            </a:r>
            <a:r>
              <a:rPr lang="fr-FR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Heineken réalisé par téléphone du 2 au 3 septembre 2010 auprès d’un échantillon de 957 personnes, représentatif de la population française âgée de 18 ans et plus</a:t>
            </a:r>
            <a:endParaRPr lang="fr-FR" sz="900" dirty="0"/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3580056" y="1436045"/>
            <a:ext cx="1865123" cy="80510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Habitants des communes de moins de 5 000 habitants</a:t>
            </a:r>
          </a:p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Octobre </a:t>
            </a:r>
            <a:r>
              <a:rPr lang="fr-FR" sz="1200" b="1" dirty="0" smtClean="0">
                <a:solidFill>
                  <a:schemeClr val="bg1"/>
                </a:solidFill>
                <a:cs typeface="Calibri"/>
              </a:rPr>
              <a:t>2015</a:t>
            </a:r>
            <a:endParaRPr lang="fr-FR" sz="9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9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fr-FR" dirty="0"/>
              <a:t>La perception de l’enclavement de sa commune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D’une manière générale, par rapport aux grandes villes, avez-vous le sentiment que les pouvoirs publics s’occupent plus, moins ou ni plus ni moins des territoires ruraux ?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22301218"/>
              </p:ext>
            </p:extLst>
          </p:nvPr>
        </p:nvGraphicFramePr>
        <p:xfrm>
          <a:off x="1952512" y="1746285"/>
          <a:ext cx="6168230" cy="4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0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fr-FR" dirty="0"/>
              <a:t>L’évolution du nombre de commerces de proximité sur son territoire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Par rapport à il y a une dizaine d’années, avez-vous le sentiment qu’il y a dans le territoire où se situe votre commune... ?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121305209"/>
              </p:ext>
            </p:extLst>
          </p:nvPr>
        </p:nvGraphicFramePr>
        <p:xfrm>
          <a:off x="1887198" y="1724514"/>
          <a:ext cx="6168230" cy="4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7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495356"/>
              </p:ext>
            </p:extLst>
          </p:nvPr>
        </p:nvGraphicFramePr>
        <p:xfrm>
          <a:off x="765277" y="1932865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8655676" y="1551811"/>
            <a:ext cx="1104506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NON »</a:t>
            </a:r>
            <a:endParaRPr lang="fr-FR" sz="13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8984617" y="2357216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31%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8984617" y="3463519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31%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8984617" y="4554650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40%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 Box 41"/>
          <p:cNvSpPr txBox="1">
            <a:spLocks noChangeArrowheads="1"/>
          </p:cNvSpPr>
          <p:nvPr/>
        </p:nvSpPr>
        <p:spPr bwMode="auto">
          <a:xfrm>
            <a:off x="8984617" y="5638815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42%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Les commerces de proximité présents dans sa </a:t>
            </a:r>
            <a:r>
              <a:rPr lang="fr-FR" dirty="0" smtClean="0"/>
              <a:t>commune		</a:t>
            </a:r>
            <a:endParaRPr lang="fr-FR" sz="1600" i="1" dirty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Et dans votre commune, y </a:t>
            </a:r>
            <a:r>
              <a:rPr lang="fr-FR" sz="1200" b="1" dirty="0" err="1"/>
              <a:t>a-t-il</a:t>
            </a:r>
            <a:r>
              <a:rPr lang="fr-FR" sz="1200" b="1" dirty="0"/>
              <a:t> un(e) ou plusieurs... ?</a:t>
            </a:r>
          </a:p>
        </p:txBody>
      </p:sp>
    </p:spTree>
    <p:extLst>
      <p:ext uri="{BB962C8B-B14F-4D97-AF65-F5344CB8AC3E}">
        <p14:creationId xmlns:p14="http://schemas.microsoft.com/office/powerpoint/2010/main" val="8897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fr-FR" dirty="0"/>
              <a:t>La contribution des commerces de proximité au lien social</a:t>
            </a:r>
            <a:endParaRPr lang="fr-FR" sz="1600" i="1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Selon vous, parmi les lieux suivants, lequel contribue le plus au lien social dans une commune comme la vôtre ?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162071382"/>
              </p:ext>
            </p:extLst>
          </p:nvPr>
        </p:nvGraphicFramePr>
        <p:xfrm>
          <a:off x="1702141" y="1855143"/>
          <a:ext cx="6168230" cy="42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3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876382"/>
              </p:ext>
            </p:extLst>
          </p:nvPr>
        </p:nvGraphicFramePr>
        <p:xfrm>
          <a:off x="806846" y="2019951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8506692" y="1795503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PAS IMPORTANT »</a:t>
            </a:r>
            <a:endParaRPr lang="fr-FR" sz="13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9096305" y="2911398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6%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9096305" y="4914868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40%</a:t>
            </a:r>
            <a:endParaRPr lang="fr-FR" sz="1400" b="1" dirty="0">
              <a:solidFill>
                <a:srgbClr val="CC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L’impact des cafés sur le lien social</a:t>
            </a:r>
            <a:r>
              <a:rPr lang="fr-FR" dirty="0" smtClean="0"/>
              <a:t>					</a:t>
            </a:r>
            <a:endParaRPr lang="fr-FR" sz="1600" i="1" dirty="0" smtClean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D’après vous, les cafés jouent un rôle dans le lien social... 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98073" y="1781648"/>
            <a:ext cx="165442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3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IMPORTANT »</a:t>
            </a:r>
            <a:endParaRPr lang="fr-FR" sz="13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487686" y="2897543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94%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2487686" y="4901013"/>
            <a:ext cx="475200" cy="28814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36000" rIns="0" bIns="36000" anchor="ctr" anchorCtr="0">
            <a:spAutoFit/>
          </a:bodyPr>
          <a:lstStyle/>
          <a:p>
            <a:pPr algn="ctr" defTabSz="952500">
              <a:defRPr/>
            </a:pP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60%</a:t>
            </a:r>
            <a:endParaRPr lang="fr-FR" sz="14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9995" y="1770930"/>
            <a:ext cx="14935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7C3D7C"/>
                </a:solidFill>
                <a:latin typeface="Calibri" pitchFamily="34" charset="0"/>
                <a:cs typeface="Calibri" pitchFamily="34" charset="0"/>
              </a:rPr>
              <a:t>Rappel</a:t>
            </a:r>
            <a:br>
              <a:rPr lang="fr-FR" sz="1100" b="1" i="1" dirty="0" smtClean="0">
                <a:solidFill>
                  <a:srgbClr val="7C3D7C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100" b="1" i="1" dirty="0" smtClean="0">
                <a:solidFill>
                  <a:srgbClr val="7C3D7C"/>
                </a:solidFill>
                <a:latin typeface="Calibri" pitchFamily="34" charset="0"/>
                <a:cs typeface="Calibri" pitchFamily="34" charset="0"/>
              </a:rPr>
              <a:t>Ensemble des Français</a:t>
            </a:r>
            <a:br>
              <a:rPr lang="fr-FR" sz="1100" b="1" i="1" dirty="0" smtClean="0">
                <a:solidFill>
                  <a:srgbClr val="7C3D7C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100" b="1" i="1" dirty="0" smtClean="0">
                <a:solidFill>
                  <a:srgbClr val="7C3D7C"/>
                </a:solidFill>
                <a:latin typeface="Calibri" pitchFamily="34" charset="0"/>
                <a:cs typeface="Calibri" pitchFamily="34" charset="0"/>
              </a:rPr>
              <a:t>Septembre 2010</a:t>
            </a:r>
            <a:endParaRPr lang="fr-FR" sz="1100" b="1" i="1" dirty="0">
              <a:solidFill>
                <a:srgbClr val="7C3D7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26069" y="4894572"/>
            <a:ext cx="571377" cy="290235"/>
          </a:xfrm>
          <a:prstGeom prst="ellipse">
            <a:avLst/>
          </a:prstGeom>
          <a:noFill/>
          <a:ln w="19050">
            <a:solidFill>
              <a:srgbClr val="7C3D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fr-FR" sz="1200" b="1" i="1" dirty="0" smtClean="0">
                <a:solidFill>
                  <a:srgbClr val="7C3D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  <a:endParaRPr lang="fr-FR" sz="1200" b="1" i="1" dirty="0">
              <a:solidFill>
                <a:srgbClr val="7C3D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14824" y="2906056"/>
            <a:ext cx="571377" cy="290235"/>
          </a:xfrm>
          <a:prstGeom prst="ellipse">
            <a:avLst/>
          </a:prstGeom>
          <a:noFill/>
          <a:ln w="19050">
            <a:solidFill>
              <a:srgbClr val="7C3D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fr-FR" sz="1200" b="1" i="1" dirty="0" smtClean="0">
                <a:solidFill>
                  <a:srgbClr val="7C3D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80%</a:t>
            </a:r>
            <a:endParaRPr lang="fr-FR" sz="1200" b="1" i="1" dirty="0">
              <a:solidFill>
                <a:srgbClr val="7C3D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3580056" y="1436045"/>
            <a:ext cx="1865123" cy="80510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Habitants des communes de moins de 5 000 habitants</a:t>
            </a:r>
          </a:p>
          <a:p>
            <a:pPr algn="ctr" defTabSz="1042988"/>
            <a:r>
              <a:rPr lang="fr-FR" sz="1200" b="1" dirty="0">
                <a:solidFill>
                  <a:schemeClr val="bg1"/>
                </a:solidFill>
                <a:cs typeface="Calibri"/>
              </a:rPr>
              <a:t>Octobre </a:t>
            </a:r>
            <a:r>
              <a:rPr lang="fr-FR" sz="1200" b="1" dirty="0" smtClean="0">
                <a:solidFill>
                  <a:schemeClr val="bg1"/>
                </a:solidFill>
                <a:cs typeface="Calibri"/>
              </a:rPr>
              <a:t>2015</a:t>
            </a:r>
            <a:endParaRPr lang="fr-FR" sz="9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9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fop couleurs vives">
    <a:dk1>
      <a:srgbClr val="2A2A2C"/>
    </a:dk1>
    <a:lt1>
      <a:sysClr val="window" lastClr="FFFFFF"/>
    </a:lt1>
    <a:dk2>
      <a:srgbClr val="A1202E"/>
    </a:dk2>
    <a:lt2>
      <a:srgbClr val="C7C0B0"/>
    </a:lt2>
    <a:accent1>
      <a:srgbClr val="F5BD44"/>
    </a:accent1>
    <a:accent2>
      <a:srgbClr val="4C276F"/>
    </a:accent2>
    <a:accent3>
      <a:srgbClr val="912F78"/>
    </a:accent3>
    <a:accent4>
      <a:srgbClr val="D74725"/>
    </a:accent4>
    <a:accent5>
      <a:srgbClr val="6EB651"/>
    </a:accent5>
    <a:accent6>
      <a:srgbClr val="215091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fop couleurs vives">
    <a:dk1>
      <a:srgbClr val="2A2A2C"/>
    </a:dk1>
    <a:lt1>
      <a:sysClr val="window" lastClr="FFFFFF"/>
    </a:lt1>
    <a:dk2>
      <a:srgbClr val="A1202E"/>
    </a:dk2>
    <a:lt2>
      <a:srgbClr val="C7C0B0"/>
    </a:lt2>
    <a:accent1>
      <a:srgbClr val="F5BD44"/>
    </a:accent1>
    <a:accent2>
      <a:srgbClr val="4C276F"/>
    </a:accent2>
    <a:accent3>
      <a:srgbClr val="912F78"/>
    </a:accent3>
    <a:accent4>
      <a:srgbClr val="D74725"/>
    </a:accent4>
    <a:accent5>
      <a:srgbClr val="6EB651"/>
    </a:accent5>
    <a:accent6>
      <a:srgbClr val="215091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fop couleurs vives">
    <a:dk1>
      <a:srgbClr val="2A2A2C"/>
    </a:dk1>
    <a:lt1>
      <a:sysClr val="window" lastClr="FFFFFF"/>
    </a:lt1>
    <a:dk2>
      <a:srgbClr val="A1202E"/>
    </a:dk2>
    <a:lt2>
      <a:srgbClr val="C7C0B0"/>
    </a:lt2>
    <a:accent1>
      <a:srgbClr val="F5BD44"/>
    </a:accent1>
    <a:accent2>
      <a:srgbClr val="4C276F"/>
    </a:accent2>
    <a:accent3>
      <a:srgbClr val="912F78"/>
    </a:accent3>
    <a:accent4>
      <a:srgbClr val="D74725"/>
    </a:accent4>
    <a:accent5>
      <a:srgbClr val="6EB651"/>
    </a:accent5>
    <a:accent6>
      <a:srgbClr val="215091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466</Words>
  <Application>Microsoft Office PowerPoint</Application>
  <PresentationFormat>Personnalisé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Georgia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Esteban Pratviel</dc:creator>
  <cp:lastModifiedBy>Damien Philippot</cp:lastModifiedBy>
  <cp:revision>421</cp:revision>
  <cp:lastPrinted>2016-01-19T15:26:41Z</cp:lastPrinted>
  <dcterms:created xsi:type="dcterms:W3CDTF">2014-03-18T15:34:54Z</dcterms:created>
  <dcterms:modified xsi:type="dcterms:W3CDTF">2016-01-19T15:26:53Z</dcterms:modified>
</cp:coreProperties>
</file>