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notesSlides/notesSlide3.xml" ContentType="application/vnd.openxmlformats-officedocument.presentationml.notesSlid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notesSlides/notesSlide4.xml" ContentType="application/vnd.openxmlformats-officedocument.presentationml.notesSlide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notesSlides/notesSlide5.xml" ContentType="application/vnd.openxmlformats-officedocument.presentationml.notesSlide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notesSlides/notesSlide6.xml" ContentType="application/vnd.openxmlformats-officedocument.presentationml.notesSlide+xml"/>
  <Override PartName="/ppt/charts/chart3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29"/>
  </p:notesMasterIdLst>
  <p:sldIdLst>
    <p:sldId id="330" r:id="rId2"/>
    <p:sldId id="328" r:id="rId3"/>
    <p:sldId id="323" r:id="rId4"/>
    <p:sldId id="331" r:id="rId5"/>
    <p:sldId id="522" r:id="rId6"/>
    <p:sldId id="523" r:id="rId7"/>
    <p:sldId id="524" r:id="rId8"/>
    <p:sldId id="525" r:id="rId9"/>
    <p:sldId id="526" r:id="rId10"/>
    <p:sldId id="508" r:id="rId11"/>
    <p:sldId id="504" r:id="rId12"/>
    <p:sldId id="505" r:id="rId13"/>
    <p:sldId id="527" r:id="rId14"/>
    <p:sldId id="529" r:id="rId15"/>
    <p:sldId id="545" r:id="rId16"/>
    <p:sldId id="536" r:id="rId17"/>
    <p:sldId id="546" r:id="rId18"/>
    <p:sldId id="535" r:id="rId19"/>
    <p:sldId id="547" r:id="rId20"/>
    <p:sldId id="548" r:id="rId21"/>
    <p:sldId id="549" r:id="rId22"/>
    <p:sldId id="551" r:id="rId23"/>
    <p:sldId id="512" r:id="rId24"/>
    <p:sldId id="514" r:id="rId25"/>
    <p:sldId id="538" r:id="rId26"/>
    <p:sldId id="555" r:id="rId27"/>
    <p:sldId id="556" r:id="rId28"/>
  </p:sldIdLst>
  <p:sldSz cx="10323513" cy="7192963"/>
  <p:notesSz cx="6735763" cy="9866313"/>
  <p:defaultTextStyle>
    <a:defPPr>
      <a:defRPr lang="fr-FR"/>
    </a:defPPr>
    <a:lvl1pPr marL="0" algn="l" defTabSz="1000902" rtl="0" eaLnBrk="1" latinLnBrk="0" hangingPunct="1">
      <a:defRPr sz="1970" kern="1200">
        <a:solidFill>
          <a:schemeClr val="tx1"/>
        </a:solidFill>
        <a:latin typeface="+mn-lt"/>
        <a:ea typeface="+mn-ea"/>
        <a:cs typeface="+mn-cs"/>
      </a:defRPr>
    </a:lvl1pPr>
    <a:lvl2pPr marL="500451" algn="l" defTabSz="1000902" rtl="0" eaLnBrk="1" latinLnBrk="0" hangingPunct="1">
      <a:defRPr sz="1970" kern="1200">
        <a:solidFill>
          <a:schemeClr val="tx1"/>
        </a:solidFill>
        <a:latin typeface="+mn-lt"/>
        <a:ea typeface="+mn-ea"/>
        <a:cs typeface="+mn-cs"/>
      </a:defRPr>
    </a:lvl2pPr>
    <a:lvl3pPr marL="1000902" algn="l" defTabSz="1000902" rtl="0" eaLnBrk="1" latinLnBrk="0" hangingPunct="1">
      <a:defRPr sz="1970" kern="1200">
        <a:solidFill>
          <a:schemeClr val="tx1"/>
        </a:solidFill>
        <a:latin typeface="+mn-lt"/>
        <a:ea typeface="+mn-ea"/>
        <a:cs typeface="+mn-cs"/>
      </a:defRPr>
    </a:lvl3pPr>
    <a:lvl4pPr marL="1501353" algn="l" defTabSz="1000902" rtl="0" eaLnBrk="1" latinLnBrk="0" hangingPunct="1">
      <a:defRPr sz="1970" kern="1200">
        <a:solidFill>
          <a:schemeClr val="tx1"/>
        </a:solidFill>
        <a:latin typeface="+mn-lt"/>
        <a:ea typeface="+mn-ea"/>
        <a:cs typeface="+mn-cs"/>
      </a:defRPr>
    </a:lvl4pPr>
    <a:lvl5pPr marL="2001804" algn="l" defTabSz="1000902" rtl="0" eaLnBrk="1" latinLnBrk="0" hangingPunct="1">
      <a:defRPr sz="1970" kern="1200">
        <a:solidFill>
          <a:schemeClr val="tx1"/>
        </a:solidFill>
        <a:latin typeface="+mn-lt"/>
        <a:ea typeface="+mn-ea"/>
        <a:cs typeface="+mn-cs"/>
      </a:defRPr>
    </a:lvl5pPr>
    <a:lvl6pPr marL="2502256" algn="l" defTabSz="1000902" rtl="0" eaLnBrk="1" latinLnBrk="0" hangingPunct="1">
      <a:defRPr sz="1970" kern="1200">
        <a:solidFill>
          <a:schemeClr val="tx1"/>
        </a:solidFill>
        <a:latin typeface="+mn-lt"/>
        <a:ea typeface="+mn-ea"/>
        <a:cs typeface="+mn-cs"/>
      </a:defRPr>
    </a:lvl6pPr>
    <a:lvl7pPr marL="3002707" algn="l" defTabSz="1000902" rtl="0" eaLnBrk="1" latinLnBrk="0" hangingPunct="1">
      <a:defRPr sz="1970" kern="1200">
        <a:solidFill>
          <a:schemeClr val="tx1"/>
        </a:solidFill>
        <a:latin typeface="+mn-lt"/>
        <a:ea typeface="+mn-ea"/>
        <a:cs typeface="+mn-cs"/>
      </a:defRPr>
    </a:lvl7pPr>
    <a:lvl8pPr marL="3503158" algn="l" defTabSz="1000902" rtl="0" eaLnBrk="1" latinLnBrk="0" hangingPunct="1">
      <a:defRPr sz="1970" kern="1200">
        <a:solidFill>
          <a:schemeClr val="tx1"/>
        </a:solidFill>
        <a:latin typeface="+mn-lt"/>
        <a:ea typeface="+mn-ea"/>
        <a:cs typeface="+mn-cs"/>
      </a:defRPr>
    </a:lvl8pPr>
    <a:lvl9pPr marL="4003609" algn="l" defTabSz="1000902" rtl="0" eaLnBrk="1" latinLnBrk="0" hangingPunct="1">
      <a:defRPr sz="197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6" userDrawn="1">
          <p15:clr>
            <a:srgbClr val="A4A3A4"/>
          </p15:clr>
        </p15:guide>
        <p15:guide id="2" pos="32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54B"/>
    <a:srgbClr val="A03033"/>
    <a:srgbClr val="CC0000"/>
    <a:srgbClr val="336699"/>
    <a:srgbClr val="003E3E"/>
    <a:srgbClr val="417B85"/>
    <a:srgbClr val="FF99FF"/>
    <a:srgbClr val="000000"/>
    <a:srgbClr val="7C3D7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6305" autoAdjust="0"/>
  </p:normalViewPr>
  <p:slideViewPr>
    <p:cSldViewPr snapToGrid="0">
      <p:cViewPr varScale="1">
        <p:scale>
          <a:sx n="84" d="100"/>
          <a:sy n="84" d="100"/>
        </p:scale>
        <p:origin x="1308" y="90"/>
      </p:cViewPr>
      <p:guideLst>
        <p:guide orient="horz" pos="2266"/>
        <p:guide pos="32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29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7.xlsx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8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9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2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3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34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6991426816625"/>
          <c:y val="0.11360168091964999"/>
          <c:w val="0.59194351644649013"/>
          <c:h val="0.75355321386354057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Ensemble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bg1"/>
              </a:solidFill>
            </a:ln>
            <a:effectLst/>
          </c:spPr>
          <c:explosion val="2"/>
          <c:dPt>
            <c:idx val="0"/>
            <c:bubble3D val="0"/>
            <c:spPr>
              <a:solidFill>
                <a:srgbClr val="C00000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336699">
                  <a:alpha val="49804"/>
                </a:srgb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002060"/>
              </a:solidFill>
              <a:ln>
                <a:solidFill>
                  <a:schemeClr val="bg1"/>
                </a:solidFill>
              </a:ln>
              <a:effectLst/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rgbClr val="C00000"/>
                      </a:solidFill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rgbClr val="C00000">
                          <a:alpha val="56000"/>
                        </a:srgbClr>
                      </a:solidFill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rgbClr val="003366">
                          <a:alpha val="70000"/>
                        </a:srgbClr>
                      </a:solidFill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34176095384061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600" b="1">
                      <a:solidFill>
                        <a:srgbClr val="003366"/>
                      </a:solidFill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/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Feuil1!$A$2:$A$5</c:f>
              <c:strCache>
                <c:ptCount val="4"/>
                <c:pt idx="0">
                  <c:v>Nous sommes encore en pleine crise </c:v>
                </c:pt>
                <c:pt idx="1">
                  <c:v>La situation demeure préoccupante même si le pire de la crise est maintenant derrière nous</c:v>
                </c:pt>
                <c:pt idx="2">
                  <c:v>La situation est difficile mais elle s’améliore progressivement </c:v>
                </c:pt>
                <c:pt idx="3">
                  <c:v>La situation est plus favorable et la crise est finie </c:v>
                </c:pt>
              </c:strCache>
            </c:strRef>
          </c:cat>
          <c:val>
            <c:numRef>
              <c:f>Feuil1!$B$2:$B$5</c:f>
              <c:numCache>
                <c:formatCode>0%</c:formatCode>
                <c:ptCount val="4"/>
                <c:pt idx="0">
                  <c:v>0.56999999999999995</c:v>
                </c:pt>
                <c:pt idx="1">
                  <c:v>0.27</c:v>
                </c:pt>
                <c:pt idx="2">
                  <c:v>0.15</c:v>
                </c:pt>
                <c:pt idx="3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0"/>
      </c:pieChart>
      <c:spPr>
        <a:noFill/>
        <a:ln w="25389">
          <a:noFill/>
        </a:ln>
      </c:spPr>
    </c:plotArea>
    <c:plotVisOnly val="1"/>
    <c:dispBlanksAs val="zero"/>
    <c:showDLblsOverMax val="0"/>
  </c:chart>
  <c:spPr>
    <a:effectLst/>
  </c:spPr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02655248559299"/>
          <c:y val="9.0593323726506095E-2"/>
          <c:w val="0.73777266117304896"/>
          <c:h val="0.86104567747775196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Ensemble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bg1"/>
              </a:solidFill>
            </a:ln>
            <a:effectLst/>
          </c:spPr>
          <c:explosion val="2"/>
          <c:dPt>
            <c:idx val="0"/>
            <c:bubble3D val="0"/>
            <c:spPr>
              <a:solidFill>
                <a:srgbClr val="003E3E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003366">
                  <a:alpha val="50000"/>
                </a:srgb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9907833791134799"/>
                  <c:y val="0.13540885850044401"/>
                </c:manualLayout>
              </c:layout>
              <c:spPr/>
              <c:txPr>
                <a:bodyPr/>
                <a:lstStyle/>
                <a:p>
                  <a:pPr>
                    <a:defRPr sz="1100" b="1" i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154831746199366"/>
                      <c:h val="0.10739636444350767"/>
                    </c:manualLayout>
                  </c15:layout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100" b="1" i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50593346618553"/>
                  <c:y val="3.7113572707810398E-2"/>
                </c:manualLayout>
              </c:layout>
              <c:spPr/>
              <c:txPr>
                <a:bodyPr/>
                <a:lstStyle/>
                <a:p>
                  <a:pPr>
                    <a:defRPr sz="1100" b="1" i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703710366290729"/>
                      <c:h val="0.11280698498381429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1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Feuil1!$A$2:$A$5</c:f>
              <c:strCache>
                <c:ptCount val="4"/>
                <c:pt idx="0">
                  <c:v>Oui, tout à fait </c:v>
                </c:pt>
                <c:pt idx="1">
                  <c:v>Oui, plutôt</c:v>
                </c:pt>
                <c:pt idx="2">
                  <c:v>Non, plutôt pas  </c:v>
                </c:pt>
                <c:pt idx="3">
                  <c:v>Non, pas du tout </c:v>
                </c:pt>
              </c:strCache>
            </c:strRef>
          </c:cat>
          <c:val>
            <c:numRef>
              <c:f>Feuil1!$B$2:$B$5</c:f>
              <c:numCache>
                <c:formatCode>0%</c:formatCode>
                <c:ptCount val="4"/>
                <c:pt idx="0">
                  <c:v>0.05</c:v>
                </c:pt>
                <c:pt idx="1">
                  <c:v>0.3</c:v>
                </c:pt>
                <c:pt idx="2">
                  <c:v>0.47</c:v>
                </c:pt>
                <c:pt idx="3">
                  <c:v>0.18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0"/>
      </c:pieChart>
      <c:spPr>
        <a:noFill/>
        <a:ln w="25389">
          <a:noFill/>
        </a:ln>
      </c:spPr>
    </c:plotArea>
    <c:plotVisOnly val="1"/>
    <c:dispBlanksAs val="zero"/>
    <c:showDLblsOverMax val="0"/>
  </c:chart>
  <c:spPr>
    <a:ln>
      <a:solidFill>
        <a:schemeClr val="bg1">
          <a:lumMod val="75000"/>
        </a:schemeClr>
      </a:solidFill>
    </a:ln>
    <a:effectLst/>
  </c:spPr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528926651215402"/>
          <c:y val="0"/>
          <c:w val="0.65471073348784603"/>
          <c:h val="0.9232570231849640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Oui</c:v>
                </c:pt>
              </c:strCache>
            </c:strRef>
          </c:tx>
          <c:spPr>
            <a:solidFill>
              <a:srgbClr val="003E3E"/>
            </a:solidFill>
            <a:ln w="9525">
              <a:solidFill>
                <a:schemeClr val="bg1"/>
              </a:solidFill>
            </a:ln>
            <a:effectLst/>
          </c:spPr>
          <c:invertIfNegative val="1"/>
          <c:dPt>
            <c:idx val="0"/>
            <c:invertIfNegative val="1"/>
            <c:bubble3D val="0"/>
          </c:dPt>
          <c:dPt>
            <c:idx val="1"/>
            <c:invertIfNegative val="1"/>
            <c:bubble3D val="0"/>
          </c:dPt>
          <c:dLbls>
            <c:spPr>
              <a:noFill/>
              <a:ln w="28044">
                <a:noFill/>
              </a:ln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D’une résidence principale  </c:v>
                </c:pt>
                <c:pt idx="1">
                  <c:v>D’un bien immobilier locatif  </c:v>
                </c:pt>
                <c:pt idx="2">
                  <c:v>D’une résidence secondaire  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0.32</c:v>
                </c:pt>
                <c:pt idx="1">
                  <c:v>0.13</c:v>
                </c:pt>
                <c:pt idx="2">
                  <c:v>0.06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9525">
                    <a:solidFill>
                      <a:schemeClr val="bg1"/>
                    </a:solidFill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Non</c:v>
                </c:pt>
              </c:strCache>
            </c:strRef>
          </c:tx>
          <c:spPr>
            <a:solidFill>
              <a:srgbClr val="CC0000"/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5.225885828796689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fr-FR" sz="1400" b="1" i="0" u="none" strike="noStrike" kern="1200" baseline="0">
                    <a:solidFill>
                      <a:schemeClr val="bg1"/>
                    </a:solidFill>
                    <a:latin typeface="Calibri" pitchFamily="34" charset="0"/>
                    <a:ea typeface="+mn-ea"/>
                    <a:cs typeface="Calibri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D’une résidence principale  </c:v>
                </c:pt>
                <c:pt idx="1">
                  <c:v>D’un bien immobilier locatif  </c:v>
                </c:pt>
                <c:pt idx="2">
                  <c:v>D’une résidence secondaire  </c:v>
                </c:pt>
              </c:strCache>
            </c:strRef>
          </c:cat>
          <c:val>
            <c:numRef>
              <c:f>Feuil1!$C$2:$C$4</c:f>
              <c:numCache>
                <c:formatCode>0%</c:formatCode>
                <c:ptCount val="3"/>
                <c:pt idx="0">
                  <c:v>0.68</c:v>
                </c:pt>
                <c:pt idx="1">
                  <c:v>0.87</c:v>
                </c:pt>
                <c:pt idx="2">
                  <c:v>0.94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356399944"/>
        <c:axId val="353423568"/>
      </c:barChart>
      <c:catAx>
        <c:axId val="35639994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300"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fr-FR"/>
          </a:p>
        </c:txPr>
        <c:crossAx val="353423568"/>
        <c:crosses val="autoZero"/>
        <c:auto val="1"/>
        <c:lblAlgn val="ctr"/>
        <c:lblOffset val="100"/>
        <c:noMultiLvlLbl val="0"/>
      </c:catAx>
      <c:valAx>
        <c:axId val="353423568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356399944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2"/>
      </a:pPr>
      <a:endParaRPr lang="fr-F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528926651215402"/>
          <c:y val="0"/>
          <c:w val="0.65471073348784603"/>
          <c:h val="0.9232570231849640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Oui</c:v>
                </c:pt>
              </c:strCache>
            </c:strRef>
          </c:tx>
          <c:spPr>
            <a:solidFill>
              <a:srgbClr val="003E3E">
                <a:alpha val="59608"/>
              </a:srgbClr>
            </a:solidFill>
            <a:ln w="9525">
              <a:solidFill>
                <a:schemeClr val="bg1"/>
              </a:solidFill>
            </a:ln>
            <a:effectLst/>
          </c:spPr>
          <c:invertIfNegative val="1"/>
          <c:dPt>
            <c:idx val="0"/>
            <c:invertIfNegative val="1"/>
            <c:bubble3D val="0"/>
          </c:dPt>
          <c:dPt>
            <c:idx val="1"/>
            <c:invertIfNegative val="1"/>
            <c:bubble3D val="0"/>
          </c:dPt>
          <c:dLbls>
            <c:spPr>
              <a:noFill/>
              <a:ln w="28044">
                <a:noFill/>
              </a:ln>
            </c:spPr>
            <c:txPr>
              <a:bodyPr/>
              <a:lstStyle/>
              <a:p>
                <a:pPr>
                  <a:defRPr sz="1200" b="1" i="1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D’une résidence principale  </c:v>
                </c:pt>
                <c:pt idx="1">
                  <c:v>D’un bien immobilier locatif  </c:v>
                </c:pt>
                <c:pt idx="2">
                  <c:v>D’une résidence secondaire  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0.33</c:v>
                </c:pt>
                <c:pt idx="1">
                  <c:v>0.15</c:v>
                </c:pt>
                <c:pt idx="2">
                  <c:v>7.0000000000000007E-2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9525">
                    <a:solidFill>
                      <a:schemeClr val="bg1"/>
                    </a:solidFill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Non</c:v>
                </c:pt>
              </c:strCache>
            </c:strRef>
          </c:tx>
          <c:spPr>
            <a:solidFill>
              <a:schemeClr val="accent2">
                <a:lumMod val="75000"/>
                <a:alpha val="6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5.225885828796689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fr-FR" sz="1200" b="1" i="1" u="none" strike="noStrike" kern="1200" baseline="0">
                    <a:solidFill>
                      <a:schemeClr val="bg1"/>
                    </a:solidFill>
                    <a:latin typeface="Calibri" pitchFamily="34" charset="0"/>
                    <a:ea typeface="+mn-ea"/>
                    <a:cs typeface="Calibri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D’une résidence principale  </c:v>
                </c:pt>
                <c:pt idx="1">
                  <c:v>D’un bien immobilier locatif  </c:v>
                </c:pt>
                <c:pt idx="2">
                  <c:v>D’une résidence secondaire  </c:v>
                </c:pt>
              </c:strCache>
            </c:strRef>
          </c:cat>
          <c:val>
            <c:numRef>
              <c:f>Feuil1!$C$2:$C$4</c:f>
              <c:numCache>
                <c:formatCode>0%</c:formatCode>
                <c:ptCount val="3"/>
                <c:pt idx="0">
                  <c:v>0.67</c:v>
                </c:pt>
                <c:pt idx="1">
                  <c:v>0.85</c:v>
                </c:pt>
                <c:pt idx="2">
                  <c:v>0.93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overlap val="100"/>
        <c:axId val="353424352"/>
        <c:axId val="353424744"/>
      </c:barChart>
      <c:catAx>
        <c:axId val="353424352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53424744"/>
        <c:crosses val="autoZero"/>
        <c:auto val="1"/>
        <c:lblAlgn val="ctr"/>
        <c:lblOffset val="300"/>
        <c:noMultiLvlLbl val="0"/>
      </c:catAx>
      <c:valAx>
        <c:axId val="353424744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353424352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2"/>
      </a:pPr>
      <a:endParaRPr lang="fr-F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528926651215402"/>
          <c:y val="0"/>
          <c:w val="0.65471073348784603"/>
          <c:h val="0.9232570231849640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Oui</c:v>
                </c:pt>
              </c:strCache>
            </c:strRef>
          </c:tx>
          <c:spPr>
            <a:solidFill>
              <a:srgbClr val="003366"/>
            </a:solidFill>
            <a:ln w="9525">
              <a:solidFill>
                <a:schemeClr val="bg1"/>
              </a:solidFill>
            </a:ln>
            <a:effectLst/>
          </c:spPr>
          <c:invertIfNegative val="1"/>
          <c:dPt>
            <c:idx val="0"/>
            <c:invertIfNegative val="1"/>
            <c:bubble3D val="0"/>
          </c:dPt>
          <c:dPt>
            <c:idx val="1"/>
            <c:invertIfNegative val="1"/>
            <c:bubble3D val="0"/>
          </c:dPt>
          <c:dLbls>
            <c:spPr>
              <a:noFill/>
              <a:ln w="28044">
                <a:noFill/>
              </a:ln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Feuil1!$A$2:$A$4</c:f>
              <c:numCache>
                <c:formatCode>General</c:formatCode>
                <c:ptCount val="3"/>
              </c:numCache>
            </c:numRef>
          </c:cat>
          <c:val>
            <c:numRef>
              <c:f>Feuil1!$B$2:$B$4</c:f>
              <c:numCache>
                <c:formatCode>General</c:formatCode>
                <c:ptCount val="3"/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9525">
                    <a:solidFill>
                      <a:schemeClr val="bg1"/>
                    </a:solidFill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Non</c:v>
                </c:pt>
              </c:strCache>
            </c:strRef>
          </c:tx>
          <c:spPr>
            <a:solidFill>
              <a:srgbClr val="CC0000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5.225885828796689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fr-FR" sz="1400" b="1" i="0" u="none" strike="noStrike" kern="1200" baseline="0">
                    <a:solidFill>
                      <a:schemeClr val="bg1"/>
                    </a:solidFill>
                    <a:latin typeface="Calibri" pitchFamily="34" charset="0"/>
                    <a:ea typeface="+mn-ea"/>
                    <a:cs typeface="Calibri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Feuil1!$A$2:$A$4</c:f>
              <c:numCache>
                <c:formatCode>General</c:formatCode>
                <c:ptCount val="3"/>
              </c:numCache>
            </c:numRef>
          </c:cat>
          <c:val>
            <c:numRef>
              <c:f>Feuil1!$C$2:$C$4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09218888"/>
        <c:axId val="409219280"/>
      </c:barChart>
      <c:catAx>
        <c:axId val="40921888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300"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fr-FR"/>
          </a:p>
        </c:txPr>
        <c:crossAx val="409219280"/>
        <c:crosses val="autoZero"/>
        <c:auto val="1"/>
        <c:lblAlgn val="ctr"/>
        <c:lblOffset val="300"/>
        <c:noMultiLvlLbl val="0"/>
      </c:catAx>
      <c:valAx>
        <c:axId val="409219280"/>
        <c:scaling>
          <c:orientation val="minMax"/>
          <c:max val="1.05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409218888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400" b="1" baseline="0">
                <a:solidFill>
                  <a:srgbClr val="003E3E"/>
                </a:solidFill>
                <a:latin typeface="Calibri" pitchFamily="34" charset="0"/>
                <a:cs typeface="Calibri" pitchFamily="34" charset="0"/>
              </a:defRPr>
            </a:pPr>
            <a:endParaRPr lang="fr-FR"/>
          </a:p>
        </c:txPr>
      </c:legendEntry>
      <c:legendEntry>
        <c:idx val="1"/>
        <c:txPr>
          <a:bodyPr/>
          <a:lstStyle/>
          <a:p>
            <a:pPr>
              <a:defRPr sz="1400" b="1" baseline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defRPr>
            </a:pPr>
            <a:endParaRPr lang="fr-FR"/>
          </a:p>
        </c:txPr>
      </c:legendEntry>
      <c:layout>
        <c:manualLayout>
          <c:xMode val="edge"/>
          <c:yMode val="edge"/>
          <c:x val="0.10831046277864299"/>
          <c:y val="2.1019816136315098E-2"/>
          <c:w val="0.88616639249061102"/>
          <c:h val="0.94911804860055804"/>
        </c:manualLayout>
      </c:layout>
      <c:overlay val="0"/>
      <c:txPr>
        <a:bodyPr/>
        <a:lstStyle/>
        <a:p>
          <a:pPr>
            <a:defRPr sz="1400" b="1">
              <a:solidFill>
                <a:srgbClr val="003366"/>
              </a:solidFill>
              <a:latin typeface="Calibri" pitchFamily="34" charset="0"/>
              <a:cs typeface="Calibri" pitchFamily="34" charset="0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2"/>
      </a:pPr>
      <a:endParaRPr lang="fr-F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528926651215402"/>
          <c:y val="0"/>
          <c:w val="0.65471073348784603"/>
          <c:h val="0.9232570231849640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Oui</c:v>
                </c:pt>
              </c:strCache>
            </c:strRef>
          </c:tx>
          <c:spPr>
            <a:solidFill>
              <a:srgbClr val="003E3E">
                <a:alpha val="59608"/>
              </a:srgbClr>
            </a:solidFill>
            <a:ln w="9525">
              <a:solidFill>
                <a:schemeClr val="bg1"/>
              </a:solidFill>
            </a:ln>
            <a:effectLst/>
          </c:spPr>
          <c:invertIfNegative val="1"/>
          <c:dPt>
            <c:idx val="0"/>
            <c:invertIfNegative val="1"/>
            <c:bubble3D val="0"/>
          </c:dPt>
          <c:dPt>
            <c:idx val="1"/>
            <c:invertIfNegative val="1"/>
            <c:bubble3D val="0"/>
          </c:dPt>
          <c:dLbls>
            <c:spPr>
              <a:noFill/>
              <a:ln w="28044">
                <a:noFill/>
              </a:ln>
            </c:spPr>
            <c:txPr>
              <a:bodyPr/>
              <a:lstStyle/>
              <a:p>
                <a:pPr>
                  <a:defRPr sz="1200" b="1" i="1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D’une résidence principale  </c:v>
                </c:pt>
                <c:pt idx="1">
                  <c:v>D’un bien immobilier locatif  </c:v>
                </c:pt>
                <c:pt idx="2">
                  <c:v>D’une résidence secondaire  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0.3</c:v>
                </c:pt>
                <c:pt idx="1">
                  <c:v>0.14000000000000001</c:v>
                </c:pt>
                <c:pt idx="2">
                  <c:v>0.06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9525">
                    <a:solidFill>
                      <a:schemeClr val="bg1"/>
                    </a:solidFill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Non</c:v>
                </c:pt>
              </c:strCache>
            </c:strRef>
          </c:tx>
          <c:spPr>
            <a:solidFill>
              <a:schemeClr val="accent2">
                <a:lumMod val="75000"/>
                <a:alpha val="6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5.225885828796689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fr-FR" sz="1200" b="1" i="1" u="none" strike="noStrike" kern="1200" baseline="0">
                    <a:solidFill>
                      <a:schemeClr val="bg1"/>
                    </a:solidFill>
                    <a:latin typeface="Calibri" pitchFamily="34" charset="0"/>
                    <a:ea typeface="+mn-ea"/>
                    <a:cs typeface="Calibri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D’une résidence principale  </c:v>
                </c:pt>
                <c:pt idx="1">
                  <c:v>D’un bien immobilier locatif  </c:v>
                </c:pt>
                <c:pt idx="2">
                  <c:v>D’une résidence secondaire  </c:v>
                </c:pt>
              </c:strCache>
            </c:strRef>
          </c:cat>
          <c:val>
            <c:numRef>
              <c:f>Feuil1!$C$2:$C$4</c:f>
              <c:numCache>
                <c:formatCode>0%</c:formatCode>
                <c:ptCount val="3"/>
                <c:pt idx="0">
                  <c:v>0.7</c:v>
                </c:pt>
                <c:pt idx="1">
                  <c:v>0.86</c:v>
                </c:pt>
                <c:pt idx="2">
                  <c:v>0.94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overlap val="100"/>
        <c:axId val="409220064"/>
        <c:axId val="409220456"/>
      </c:barChart>
      <c:catAx>
        <c:axId val="40922006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409220456"/>
        <c:crosses val="autoZero"/>
        <c:auto val="1"/>
        <c:lblAlgn val="ctr"/>
        <c:lblOffset val="300"/>
        <c:noMultiLvlLbl val="0"/>
      </c:catAx>
      <c:valAx>
        <c:axId val="409220456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09220064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2"/>
      </a:pPr>
      <a:endParaRPr lang="fr-F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1885707183000196"/>
          <c:y val="0"/>
          <c:w val="0.35569873108927103"/>
          <c:h val="0.998858003573660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Février 2017</c:v>
                </c:pt>
              </c:strCache>
            </c:strRef>
          </c:tx>
          <c:spPr>
            <a:solidFill>
              <a:srgbClr val="003E3E"/>
            </a:solidFill>
            <a:ln>
              <a:solidFill>
                <a:schemeClr val="bg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rgbClr val="003E3E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Feuil1!$A$2:$A$11</c:f>
              <c:strCache>
                <c:ptCount val="10"/>
                <c:pt idx="0">
                  <c:v>Le fait de ne plus payer de loyer  </c:v>
                </c:pt>
                <c:pt idx="1">
                  <c:v>Avoir le sentiment d’être chez vous et de pouvoir faire ce que vous voulez  </c:v>
                </c:pt>
                <c:pt idx="2">
                  <c:v>Disposer d’un bien à transmettre à vos enfants  </c:v>
                </c:pt>
                <c:pt idx="3">
                  <c:v>Préparer votre retraite  </c:v>
                </c:pt>
                <c:pt idx="4">
                  <c:v>La recherche d’une sécurité financière  </c:v>
                </c:pt>
                <c:pt idx="5">
                  <c:v>Changer d’environnement  </c:v>
                </c:pt>
                <c:pt idx="6">
                  <c:v>S’installer à deux, fonder un foyer  </c:v>
                </c:pt>
                <c:pt idx="7">
                  <c:v>La fierté d’être propriétaire  </c:v>
                </c:pt>
                <c:pt idx="8">
                  <c:v>Des raisons pratiques telles que se rapprocher de sa famille, de son lieu de travail  </c:v>
                </c:pt>
                <c:pt idx="9">
                  <c:v>Autre  </c:v>
                </c:pt>
              </c:strCache>
            </c:strRef>
          </c:cat>
          <c:val>
            <c:numRef>
              <c:f>Feuil1!$B$2:$B$11</c:f>
              <c:numCache>
                <c:formatCode>0%</c:formatCode>
                <c:ptCount val="10"/>
                <c:pt idx="0">
                  <c:v>0.48</c:v>
                </c:pt>
                <c:pt idx="1">
                  <c:v>0.46</c:v>
                </c:pt>
                <c:pt idx="2">
                  <c:v>0.34</c:v>
                </c:pt>
                <c:pt idx="3">
                  <c:v>0.28000000000000003</c:v>
                </c:pt>
                <c:pt idx="4">
                  <c:v>0.24</c:v>
                </c:pt>
                <c:pt idx="5">
                  <c:v>0.14000000000000001</c:v>
                </c:pt>
                <c:pt idx="6">
                  <c:v>0.11</c:v>
                </c:pt>
                <c:pt idx="7">
                  <c:v>0.1</c:v>
                </c:pt>
                <c:pt idx="8">
                  <c:v>0.06</c:v>
                </c:pt>
                <c:pt idx="9">
                  <c:v>0.06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Rappel Juin  2016</c:v>
                </c:pt>
              </c:strCache>
            </c:strRef>
          </c:tx>
          <c:spPr>
            <a:solidFill>
              <a:schemeClr val="accent1"/>
            </a:solidFill>
            <a:ln w="9525"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7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1">
                    <a:solidFill>
                      <a:srgbClr val="0070C0"/>
                    </a:solidFill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Feuil1!$A$2:$A$11</c:f>
              <c:strCache>
                <c:ptCount val="10"/>
                <c:pt idx="0">
                  <c:v>Le fait de ne plus payer de loyer  </c:v>
                </c:pt>
                <c:pt idx="1">
                  <c:v>Avoir le sentiment d’être chez vous et de pouvoir faire ce que vous voulez  </c:v>
                </c:pt>
                <c:pt idx="2">
                  <c:v>Disposer d’un bien à transmettre à vos enfants  </c:v>
                </c:pt>
                <c:pt idx="3">
                  <c:v>Préparer votre retraite  </c:v>
                </c:pt>
                <c:pt idx="4">
                  <c:v>La recherche d’une sécurité financière  </c:v>
                </c:pt>
                <c:pt idx="5">
                  <c:v>Changer d’environnement  </c:v>
                </c:pt>
                <c:pt idx="6">
                  <c:v>S’installer à deux, fonder un foyer  </c:v>
                </c:pt>
                <c:pt idx="7">
                  <c:v>La fierté d’être propriétaire  </c:v>
                </c:pt>
                <c:pt idx="8">
                  <c:v>Des raisons pratiques telles que se rapprocher de sa famille, de son lieu de travail  </c:v>
                </c:pt>
                <c:pt idx="9">
                  <c:v>Autre  </c:v>
                </c:pt>
              </c:strCache>
            </c:strRef>
          </c:cat>
          <c:val>
            <c:numRef>
              <c:f>Feuil1!$C$2:$C$11</c:f>
              <c:numCache>
                <c:formatCode>0%</c:formatCode>
                <c:ptCount val="10"/>
                <c:pt idx="0">
                  <c:v>0.48</c:v>
                </c:pt>
                <c:pt idx="1">
                  <c:v>0.44</c:v>
                </c:pt>
                <c:pt idx="2">
                  <c:v>0.33</c:v>
                </c:pt>
                <c:pt idx="3">
                  <c:v>0.28999999999999998</c:v>
                </c:pt>
                <c:pt idx="4">
                  <c:v>0.24</c:v>
                </c:pt>
                <c:pt idx="5">
                  <c:v>0.14000000000000001</c:v>
                </c:pt>
                <c:pt idx="6">
                  <c:v>0.11</c:v>
                </c:pt>
                <c:pt idx="7">
                  <c:v>0.09</c:v>
                </c:pt>
                <c:pt idx="8">
                  <c:v>0.05</c:v>
                </c:pt>
                <c:pt idx="9">
                  <c:v>0.06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Rappel Juin 2015</c:v>
                </c:pt>
              </c:strCache>
            </c:strRef>
          </c:tx>
          <c:spPr>
            <a:solidFill>
              <a:schemeClr val="accent5">
                <a:alpha val="80000"/>
              </a:schemeClr>
            </a:solidFill>
            <a:ln w="9525"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fr-FR" sz="1100" b="1" i="1" u="none" strike="noStrike" kern="1200" baseline="0">
                    <a:solidFill>
                      <a:schemeClr val="accent5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Feuil1!$A$2:$A$11</c:f>
              <c:strCache>
                <c:ptCount val="10"/>
                <c:pt idx="0">
                  <c:v>Le fait de ne plus payer de loyer  </c:v>
                </c:pt>
                <c:pt idx="1">
                  <c:v>Avoir le sentiment d’être chez vous et de pouvoir faire ce que vous voulez  </c:v>
                </c:pt>
                <c:pt idx="2">
                  <c:v>Disposer d’un bien à transmettre à vos enfants  </c:v>
                </c:pt>
                <c:pt idx="3">
                  <c:v>Préparer votre retraite  </c:v>
                </c:pt>
                <c:pt idx="4">
                  <c:v>La recherche d’une sécurité financière  </c:v>
                </c:pt>
                <c:pt idx="5">
                  <c:v>Changer d’environnement  </c:v>
                </c:pt>
                <c:pt idx="6">
                  <c:v>S’installer à deux, fonder un foyer  </c:v>
                </c:pt>
                <c:pt idx="7">
                  <c:v>La fierté d’être propriétaire  </c:v>
                </c:pt>
                <c:pt idx="8">
                  <c:v>Des raisons pratiques telles que se rapprocher de sa famille, de son lieu de travail  </c:v>
                </c:pt>
                <c:pt idx="9">
                  <c:v>Autre  </c:v>
                </c:pt>
              </c:strCache>
            </c:strRef>
          </c:cat>
          <c:val>
            <c:numRef>
              <c:f>Feuil1!$D$2:$D$11</c:f>
              <c:numCache>
                <c:formatCode>0%</c:formatCode>
                <c:ptCount val="10"/>
                <c:pt idx="0">
                  <c:v>0.49</c:v>
                </c:pt>
                <c:pt idx="1">
                  <c:v>0.49</c:v>
                </c:pt>
                <c:pt idx="2">
                  <c:v>0.32</c:v>
                </c:pt>
                <c:pt idx="3">
                  <c:v>0.28000000000000003</c:v>
                </c:pt>
                <c:pt idx="4">
                  <c:v>0.24</c:v>
                </c:pt>
                <c:pt idx="5">
                  <c:v>0.14000000000000001</c:v>
                </c:pt>
                <c:pt idx="6">
                  <c:v>0.12</c:v>
                </c:pt>
                <c:pt idx="7">
                  <c:v>0.1</c:v>
                </c:pt>
                <c:pt idx="8">
                  <c:v>0.05</c:v>
                </c:pt>
                <c:pt idx="9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69253080"/>
        <c:axId val="369252688"/>
      </c:barChart>
      <c:valAx>
        <c:axId val="369252688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369253080"/>
        <c:crosses val="autoZero"/>
        <c:crossBetween val="between"/>
      </c:valAx>
      <c:catAx>
        <c:axId val="36925308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r-FR"/>
          </a:p>
        </c:txPr>
        <c:crossAx val="369252688"/>
        <c:crosses val="autoZero"/>
        <c:auto val="1"/>
        <c:lblAlgn val="ctr"/>
        <c:lblOffset val="100"/>
        <c:noMultiLvlLbl val="0"/>
      </c:catAx>
      <c:spPr>
        <a:noFill/>
        <a:ln w="25389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200" b="1">
                <a:solidFill>
                  <a:srgbClr val="003E3E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fr-FR"/>
          </a:p>
        </c:txPr>
      </c:legendEntry>
      <c:legendEntry>
        <c:idx val="1"/>
        <c:txPr>
          <a:bodyPr/>
          <a:lstStyle/>
          <a:p>
            <a:pPr>
              <a:defRPr sz="1100" b="1" i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fr-FR"/>
          </a:p>
        </c:txPr>
      </c:legendEntry>
      <c:legendEntry>
        <c:idx val="2"/>
        <c:txPr>
          <a:bodyPr/>
          <a:lstStyle/>
          <a:p>
            <a:pPr>
              <a:defRPr sz="1100" b="1" i="1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fr-FR"/>
          </a:p>
        </c:txPr>
      </c:legendEntry>
      <c:layout>
        <c:manualLayout>
          <c:xMode val="edge"/>
          <c:yMode val="edge"/>
          <c:x val="0.74878043903142388"/>
          <c:y val="0.72051708955950677"/>
          <c:w val="0.16787715876763035"/>
          <c:h val="0.14119930909751449"/>
        </c:manualLayout>
      </c:layout>
      <c:overlay val="0"/>
      <c:txPr>
        <a:bodyPr/>
        <a:lstStyle/>
        <a:p>
          <a:pPr>
            <a:defRPr sz="1200" b="1">
              <a:latin typeface="Calibri" panose="020F0502020204030204" pitchFamily="34" charset="0"/>
              <a:cs typeface="Calibri" panose="020F0502020204030204" pitchFamily="34" charset="0"/>
            </a:defRPr>
          </a:pPr>
          <a:endParaRPr lang="fr-FR"/>
        </a:p>
      </c:txPr>
    </c:legend>
    <c:plotVisOnly val="1"/>
    <c:dispBlanksAs val="zero"/>
    <c:showDLblsOverMax val="0"/>
  </c:chart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1885707183000196"/>
          <c:y val="0"/>
          <c:w val="0.42154354661346399"/>
          <c:h val="0.998858003573660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Février 2017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Feuil1!$A$2:$A$11</c:f>
              <c:strCache>
                <c:ptCount val="10"/>
                <c:pt idx="0">
                  <c:v>Le prix de l’immobilier trop cher  </c:v>
                </c:pt>
                <c:pt idx="1">
                  <c:v>La difficulté de trouver un financement auprès d’une banque</c:v>
                </c:pt>
                <c:pt idx="2">
                  <c:v>Les frais liés à l’acquisition : frais de notaire, frais de garantie, frais de dossier...  </c:v>
                </c:pt>
                <c:pt idx="3">
                  <c:v>Le manque de confiance en l’avenir : la situation économique, le chômage  </c:v>
                </c:pt>
                <c:pt idx="4">
                  <c:v>La difficulté de trouver un bien correspondant à ses attentes  </c:v>
                </c:pt>
                <c:pt idx="5">
                  <c:v>Devoir s’éloigner du lieu géographique où vous souhaiteriez habiter pour trouver un prix plus abordable  </c:v>
                </c:pt>
                <c:pt idx="6">
                  <c:v>Les aides insuffisantes des pouvoirs publics pour favoriser l’accession à la propriété  </c:v>
                </c:pt>
                <c:pt idx="7">
                  <c:v>Le stress lié à cet engagement  </c:v>
                </c:pt>
                <c:pt idx="8">
                  <c:v>Le nombre de tâches administratives à réaliser  </c:v>
                </c:pt>
                <c:pt idx="9">
                  <c:v>Autre  </c:v>
                </c:pt>
              </c:strCache>
            </c:strRef>
          </c:cat>
          <c:val>
            <c:numRef>
              <c:f>Feuil1!$B$2:$B$11</c:f>
              <c:numCache>
                <c:formatCode>0%</c:formatCode>
                <c:ptCount val="10"/>
                <c:pt idx="0">
                  <c:v>0.54</c:v>
                </c:pt>
                <c:pt idx="1">
                  <c:v>0.4</c:v>
                </c:pt>
                <c:pt idx="2">
                  <c:v>0.35</c:v>
                </c:pt>
                <c:pt idx="3">
                  <c:v>0.34</c:v>
                </c:pt>
                <c:pt idx="4">
                  <c:v>0.22</c:v>
                </c:pt>
                <c:pt idx="5">
                  <c:v>0.15</c:v>
                </c:pt>
                <c:pt idx="6">
                  <c:v>0.13</c:v>
                </c:pt>
                <c:pt idx="7">
                  <c:v>0.1</c:v>
                </c:pt>
                <c:pt idx="8">
                  <c:v>0.08</c:v>
                </c:pt>
                <c:pt idx="9">
                  <c:v>0.04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Rappel Juin 2016</c:v>
                </c:pt>
              </c:strCache>
            </c:strRef>
          </c:tx>
          <c:spPr>
            <a:solidFill>
              <a:schemeClr val="accent2"/>
            </a:solidFill>
            <a:ln w="9525"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1">
                    <a:solidFill>
                      <a:schemeClr val="accent2"/>
                    </a:solidFill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Feuil1!$A$2:$A$11</c:f>
              <c:strCache>
                <c:ptCount val="10"/>
                <c:pt idx="0">
                  <c:v>Le prix de l’immobilier trop cher  </c:v>
                </c:pt>
                <c:pt idx="1">
                  <c:v>La difficulté de trouver un financement auprès d’une banque</c:v>
                </c:pt>
                <c:pt idx="2">
                  <c:v>Les frais liés à l’acquisition : frais de notaire, frais de garantie, frais de dossier...  </c:v>
                </c:pt>
                <c:pt idx="3">
                  <c:v>Le manque de confiance en l’avenir : la situation économique, le chômage  </c:v>
                </c:pt>
                <c:pt idx="4">
                  <c:v>La difficulté de trouver un bien correspondant à ses attentes  </c:v>
                </c:pt>
                <c:pt idx="5">
                  <c:v>Devoir s’éloigner du lieu géographique où vous souhaiteriez habiter pour trouver un prix plus abordable  </c:v>
                </c:pt>
                <c:pt idx="6">
                  <c:v>Les aides insuffisantes des pouvoirs publics pour favoriser l’accession à la propriété  </c:v>
                </c:pt>
                <c:pt idx="7">
                  <c:v>Le stress lié à cet engagement  </c:v>
                </c:pt>
                <c:pt idx="8">
                  <c:v>Le nombre de tâches administratives à réaliser  </c:v>
                </c:pt>
                <c:pt idx="9">
                  <c:v>Autre  </c:v>
                </c:pt>
              </c:strCache>
            </c:strRef>
          </c:cat>
          <c:val>
            <c:numRef>
              <c:f>Feuil1!$C$2:$C$11</c:f>
              <c:numCache>
                <c:formatCode>0%</c:formatCode>
                <c:ptCount val="10"/>
                <c:pt idx="0">
                  <c:v>0.55000000000000004</c:v>
                </c:pt>
                <c:pt idx="1">
                  <c:v>0.4</c:v>
                </c:pt>
                <c:pt idx="2">
                  <c:v>0.37</c:v>
                </c:pt>
                <c:pt idx="3">
                  <c:v>0.35</c:v>
                </c:pt>
                <c:pt idx="4">
                  <c:v>0.2</c:v>
                </c:pt>
                <c:pt idx="5">
                  <c:v>0.15</c:v>
                </c:pt>
                <c:pt idx="6">
                  <c:v>0.13</c:v>
                </c:pt>
                <c:pt idx="7">
                  <c:v>0.11</c:v>
                </c:pt>
                <c:pt idx="8">
                  <c:v>0.08</c:v>
                </c:pt>
                <c:pt idx="9">
                  <c:v>0.04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Rappel Juin 2015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fr-FR" sz="1100" b="1" i="1" u="none" strike="noStrike" kern="1200" baseline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Feuil1!$A$2:$A$11</c:f>
              <c:strCache>
                <c:ptCount val="10"/>
                <c:pt idx="0">
                  <c:v>Le prix de l’immobilier trop cher  </c:v>
                </c:pt>
                <c:pt idx="1">
                  <c:v>La difficulté de trouver un financement auprès d’une banque</c:v>
                </c:pt>
                <c:pt idx="2">
                  <c:v>Les frais liés à l’acquisition : frais de notaire, frais de garantie, frais de dossier...  </c:v>
                </c:pt>
                <c:pt idx="3">
                  <c:v>Le manque de confiance en l’avenir : la situation économique, le chômage  </c:v>
                </c:pt>
                <c:pt idx="4">
                  <c:v>La difficulté de trouver un bien correspondant à ses attentes  </c:v>
                </c:pt>
                <c:pt idx="5">
                  <c:v>Devoir s’éloigner du lieu géographique où vous souhaiteriez habiter pour trouver un prix plus abordable  </c:v>
                </c:pt>
                <c:pt idx="6">
                  <c:v>Les aides insuffisantes des pouvoirs publics pour favoriser l’accession à la propriété  </c:v>
                </c:pt>
                <c:pt idx="7">
                  <c:v>Le stress lié à cet engagement  </c:v>
                </c:pt>
                <c:pt idx="8">
                  <c:v>Le nombre de tâches administratives à réaliser  </c:v>
                </c:pt>
                <c:pt idx="9">
                  <c:v>Autre  </c:v>
                </c:pt>
              </c:strCache>
            </c:strRef>
          </c:cat>
          <c:val>
            <c:numRef>
              <c:f>Feuil1!$D$2:$D$11</c:f>
              <c:numCache>
                <c:formatCode>0%</c:formatCode>
                <c:ptCount val="10"/>
                <c:pt idx="0">
                  <c:v>0.55000000000000004</c:v>
                </c:pt>
                <c:pt idx="1">
                  <c:v>0.43</c:v>
                </c:pt>
                <c:pt idx="2">
                  <c:v>0.35</c:v>
                </c:pt>
                <c:pt idx="3">
                  <c:v>0.37</c:v>
                </c:pt>
                <c:pt idx="4">
                  <c:v>0.2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0.08</c:v>
                </c:pt>
                <c:pt idx="8">
                  <c:v>7.0000000000000007E-2</c:v>
                </c:pt>
                <c:pt idx="9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57568784"/>
        <c:axId val="369253864"/>
      </c:barChart>
      <c:valAx>
        <c:axId val="369253864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357568784"/>
        <c:crosses val="autoZero"/>
        <c:crossBetween val="between"/>
      </c:valAx>
      <c:catAx>
        <c:axId val="35756878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r-FR"/>
          </a:p>
        </c:txPr>
        <c:crossAx val="369253864"/>
        <c:crosses val="autoZero"/>
        <c:auto val="1"/>
        <c:lblAlgn val="ctr"/>
        <c:lblOffset val="100"/>
        <c:noMultiLvlLbl val="0"/>
      </c:catAx>
      <c:spPr>
        <a:noFill/>
        <a:ln w="25389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200" b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fr-FR"/>
          </a:p>
        </c:txPr>
      </c:legendEntry>
      <c:legendEntry>
        <c:idx val="1"/>
        <c:txPr>
          <a:bodyPr/>
          <a:lstStyle/>
          <a:p>
            <a:pPr>
              <a:defRPr sz="1100" b="1" i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fr-FR"/>
          </a:p>
        </c:txPr>
      </c:legendEntry>
      <c:legendEntry>
        <c:idx val="2"/>
        <c:txPr>
          <a:bodyPr/>
          <a:lstStyle/>
          <a:p>
            <a:pPr>
              <a:defRPr sz="1100" b="1" i="1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fr-FR"/>
          </a:p>
        </c:txPr>
      </c:legendEntry>
      <c:layout>
        <c:manualLayout>
          <c:xMode val="edge"/>
          <c:yMode val="edge"/>
          <c:x val="0.78773351740202457"/>
          <c:y val="0.72646110347513371"/>
          <c:w val="0.12914323839575842"/>
          <c:h val="0.16455339543776967"/>
        </c:manualLayout>
      </c:layout>
      <c:overlay val="0"/>
      <c:txPr>
        <a:bodyPr/>
        <a:lstStyle/>
        <a:p>
          <a:pPr>
            <a:defRPr sz="1200" b="1">
              <a:latin typeface="Calibri" panose="020F0502020204030204" pitchFamily="34" charset="0"/>
              <a:cs typeface="Calibri" panose="020F0502020204030204" pitchFamily="34" charset="0"/>
            </a:defRPr>
          </a:pPr>
          <a:endParaRPr lang="fr-FR"/>
        </a:p>
      </c:txPr>
    </c:legend>
    <c:plotVisOnly val="1"/>
    <c:dispBlanksAs val="zero"/>
    <c:showDLblsOverMax val="0"/>
  </c:chart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059495764247383"/>
          <c:y val="0.15043875045533378"/>
          <c:w val="0.61589713928383838"/>
          <c:h val="0.67892363101022923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Ensemble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bg1"/>
              </a:solidFill>
            </a:ln>
            <a:effectLst/>
          </c:spPr>
          <c:explosion val="2"/>
          <c:dPt>
            <c:idx val="0"/>
            <c:bubble3D val="0"/>
            <c:spPr>
              <a:solidFill>
                <a:srgbClr val="003E3E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417B85">
                  <a:alpha val="50000"/>
                </a:srgb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3.6061161320980903E-2"/>
                  <c:y val="-5.6132331943412102E-3"/>
                </c:manualLayout>
              </c:layout>
              <c:spPr/>
              <c:txPr>
                <a:bodyPr/>
                <a:lstStyle/>
                <a:p>
                  <a:pPr>
                    <a:defRPr sz="1300" b="1">
                      <a:solidFill>
                        <a:srgbClr val="003E3E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230854240412038"/>
                      <c:h val="0.16661801475971399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3.972999332852184E-2"/>
                  <c:y val="4.7261577448622742E-2"/>
                </c:manualLayout>
              </c:layout>
              <c:spPr/>
              <c:txPr>
                <a:bodyPr/>
                <a:lstStyle/>
                <a:p>
                  <a:pPr>
                    <a:defRPr sz="1300" b="1">
                      <a:solidFill>
                        <a:srgbClr val="417B85">
                          <a:alpha val="75000"/>
                        </a:srgbClr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13057854233351"/>
                      <c:h val="0.1738666048647554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1.0715015100670781E-7"/>
                  <c:y val="2.96173684043921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300" b="1">
                      <a:solidFill>
                        <a:schemeClr val="accent2">
                          <a:alpha val="75000"/>
                        </a:schemeClr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303158930794467"/>
                      <c:h val="0.155397499173403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6.9629037045950797E-3"/>
                  <c:y val="9.0363145294490108E-3"/>
                </c:manualLayout>
              </c:layout>
              <c:spPr/>
              <c:txPr>
                <a:bodyPr/>
                <a:lstStyle/>
                <a:p>
                  <a:pPr>
                    <a:defRPr sz="1300" b="1">
                      <a:solidFill>
                        <a:schemeClr val="accent2">
                          <a:lumMod val="75000"/>
                        </a:schemeClr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220278190750163"/>
                      <c:h val="0.16314538775258963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="1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Feuil1!$A$2:$A$5</c:f>
              <c:strCache>
                <c:ptCount val="4"/>
                <c:pt idx="0">
                  <c:v>Oui, tout à fait</c:v>
                </c:pt>
                <c:pt idx="1">
                  <c:v>Oui, plutôt</c:v>
                </c:pt>
                <c:pt idx="2">
                  <c:v>Non, plutôt pas</c:v>
                </c:pt>
                <c:pt idx="3">
                  <c:v>Non, pas du tout</c:v>
                </c:pt>
              </c:strCache>
            </c:strRef>
          </c:cat>
          <c:val>
            <c:numRef>
              <c:f>Feuil1!$B$2:$B$5</c:f>
              <c:numCache>
                <c:formatCode>0%</c:formatCode>
                <c:ptCount val="4"/>
                <c:pt idx="0">
                  <c:v>0.14000000000000001</c:v>
                </c:pt>
                <c:pt idx="1">
                  <c:v>0.31</c:v>
                </c:pt>
                <c:pt idx="2">
                  <c:v>0.3</c:v>
                </c:pt>
                <c:pt idx="3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0"/>
      </c:pieChart>
      <c:spPr>
        <a:noFill/>
        <a:ln w="25389">
          <a:noFill/>
        </a:ln>
      </c:spPr>
    </c:plotArea>
    <c:plotVisOnly val="1"/>
    <c:dispBlanksAs val="zero"/>
    <c:showDLblsOverMax val="0"/>
  </c:chart>
  <c:spPr>
    <a:effectLst/>
  </c:spPr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184588284260313"/>
          <c:y val="0.21417588658055803"/>
          <c:w val="0.55217699283755339"/>
          <c:h val="0.66930400175136262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Ensemble</c:v>
                </c:pt>
              </c:strCache>
            </c:strRef>
          </c:tx>
          <c:spPr>
            <a:effectLst/>
          </c:spPr>
          <c:explosion val="2"/>
          <c:dPt>
            <c:idx val="0"/>
            <c:bubble3D val="0"/>
            <c:spPr>
              <a:solidFill>
                <a:srgbClr val="003E3E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336699"/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accent5">
                  <a:tint val="30000"/>
                </a:schemeClr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3.6759661989789767E-3"/>
                  <c:y val="4.231991931756732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003E3E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7607813451830763"/>
                      <c:h val="0.1819365935622454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7.0534151145202256E-2"/>
                  <c:y val="-2.30000832645698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953156684477427"/>
                      <c:h val="0.23943054518646584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1.2252899064862599E-2"/>
                  <c:y val="-2.94885216515947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878062621769215"/>
                      <c:h val="0.25158132516030768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Feuil1!$A$2:$A$4</c:f>
              <c:strCache>
                <c:ptCount val="3"/>
                <c:pt idx="0">
                  <c:v>Oui, et vous savez précisément ce dont il s'agit</c:v>
                </c:pt>
                <c:pt idx="1">
                  <c:v>Oui, mais vous ne savez pas précisément ce dont il s'agit</c:v>
                </c:pt>
                <c:pt idx="2">
                  <c:v>Non, vous ne le connaissez pas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0.45</c:v>
                </c:pt>
                <c:pt idx="1">
                  <c:v>0.4</c:v>
                </c:pt>
                <c:pt idx="2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80"/>
      </c:pieChart>
      <c:spPr>
        <a:noFill/>
        <a:ln w="25389">
          <a:noFill/>
        </a:ln>
        <a:effectLst/>
      </c:spPr>
    </c:plotArea>
    <c:plotVisOnly val="1"/>
    <c:dispBlanksAs val="zero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798"/>
      </a:pPr>
      <a:endParaRPr lang="fr-F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825317319258188E-2"/>
          <c:y val="5.7330863006329287E-2"/>
          <c:w val="0.73777266117304896"/>
          <c:h val="0.86104567747775196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Ensemble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bg1"/>
              </a:solidFill>
            </a:ln>
            <a:effectLst/>
          </c:spPr>
          <c:explosion val="1"/>
          <c:dPt>
            <c:idx val="0"/>
            <c:bubble3D val="0"/>
            <c:spPr>
              <a:solidFill>
                <a:srgbClr val="003E3E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336699">
                  <a:alpha val="50000"/>
                </a:srgb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7930400710938763"/>
                  <c:y val="0.18197630350869198"/>
                </c:manualLayout>
              </c:layout>
              <c:spPr/>
              <c:txPr>
                <a:bodyPr/>
                <a:lstStyle/>
                <a:p>
                  <a:pPr>
                    <a:defRPr sz="1100" b="1" i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154831746199366"/>
                      <c:h val="0.10739636444350767"/>
                    </c:manualLayout>
                  </c15:layout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100" b="1" i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5.939211145221808E-2"/>
                  <c:y val="5.7071049139916515E-2"/>
                </c:manualLayout>
              </c:layout>
              <c:spPr/>
              <c:txPr>
                <a:bodyPr/>
                <a:lstStyle/>
                <a:p>
                  <a:pPr>
                    <a:defRPr sz="1100" b="1" i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703710366290729"/>
                      <c:h val="0.11280698498381429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1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Feuil1!$A$2:$A$4</c:f>
              <c:strCache>
                <c:ptCount val="3"/>
                <c:pt idx="0">
                  <c:v>Oui, tout à fait </c:v>
                </c:pt>
                <c:pt idx="1">
                  <c:v>Oui, plutôt</c:v>
                </c:pt>
                <c:pt idx="2">
                  <c:v>Non, pas du tout 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0.57999999999999996</c:v>
                </c:pt>
                <c:pt idx="1">
                  <c:v>0.32</c:v>
                </c:pt>
                <c:pt idx="2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0"/>
      </c:pieChart>
      <c:spPr>
        <a:noFill/>
        <a:ln w="25389">
          <a:noFill/>
        </a:ln>
      </c:spPr>
    </c:plotArea>
    <c:plotVisOnly val="1"/>
    <c:dispBlanksAs val="zero"/>
    <c:showDLblsOverMax val="0"/>
  </c:chart>
  <c:spPr>
    <a:ln>
      <a:solidFill>
        <a:schemeClr val="bg1">
          <a:lumMod val="75000"/>
        </a:schemeClr>
      </a:solidFill>
    </a:ln>
    <a:effectLst/>
  </c:spPr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703936520054099E-4"/>
          <c:y val="3.84532480314961E-2"/>
          <c:w val="0.99988296063479898"/>
          <c:h val="0.64315903172373101"/>
        </c:manualLayout>
      </c:layout>
      <c:lineChart>
        <c:grouping val="standar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Nous sommes encore en pleine crise  </c:v>
                </c:pt>
              </c:strCache>
            </c:strRef>
          </c:tx>
          <c:spPr>
            <a:ln w="25400" cap="rnd">
              <a:solidFill>
                <a:srgbClr val="C00000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-3.5386898111849807E-2"/>
                  <c:y val="-4.13859622794704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Feuil1!$A$2:$A$12</c:f>
              <c:strCache>
                <c:ptCount val="11"/>
                <c:pt idx="0">
                  <c:v>Rappel
Novembre 2009</c:v>
                </c:pt>
                <c:pt idx="1">
                  <c:v>Rappel
Août 2010</c:v>
                </c:pt>
                <c:pt idx="2">
                  <c:v>Rappel
Décembre 2010</c:v>
                </c:pt>
                <c:pt idx="3">
                  <c:v>Rappel
Avril 2011</c:v>
                </c:pt>
                <c:pt idx="4">
                  <c:v>Rappel
Janvier 2012</c:v>
                </c:pt>
                <c:pt idx="5">
                  <c:v>Rappel
Juin 2012</c:v>
                </c:pt>
                <c:pt idx="6">
                  <c:v>Rappel
Janvier 2013</c:v>
                </c:pt>
                <c:pt idx="7">
                  <c:v>Rappel
Août 2013</c:v>
                </c:pt>
                <c:pt idx="8">
                  <c:v>Rappel
Juillet 2015</c:v>
                </c:pt>
                <c:pt idx="9">
                  <c:v>Rappel
Juin 2016</c:v>
                </c:pt>
                <c:pt idx="10">
                  <c:v>Février 2017</c:v>
                </c:pt>
              </c:strCache>
            </c:strRef>
          </c:cat>
          <c:val>
            <c:numRef>
              <c:f>Feuil1!$B$2:$B$12</c:f>
              <c:numCache>
                <c:formatCode>0%</c:formatCode>
                <c:ptCount val="11"/>
                <c:pt idx="0">
                  <c:v>0.49</c:v>
                </c:pt>
                <c:pt idx="1">
                  <c:v>0.54</c:v>
                </c:pt>
                <c:pt idx="2">
                  <c:v>0.53</c:v>
                </c:pt>
                <c:pt idx="3">
                  <c:v>0.47</c:v>
                </c:pt>
                <c:pt idx="4">
                  <c:v>0.79</c:v>
                </c:pt>
                <c:pt idx="5">
                  <c:v>0.75</c:v>
                </c:pt>
                <c:pt idx="6">
                  <c:v>0.71</c:v>
                </c:pt>
                <c:pt idx="7">
                  <c:v>0.68</c:v>
                </c:pt>
                <c:pt idx="8">
                  <c:v>0.59</c:v>
                </c:pt>
                <c:pt idx="9">
                  <c:v>0.65</c:v>
                </c:pt>
                <c:pt idx="10">
                  <c:v>0.56999999999999995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La situation demeure préoccupante même si le pire de la crise est maintenant derrière nous  </c:v>
                </c:pt>
              </c:strCache>
            </c:strRef>
          </c:tx>
          <c:spPr>
            <a:ln w="25400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2">
                  <a:lumMod val="75000"/>
                </a:schemeClr>
              </a:solidFill>
              <a:ln w="9525">
                <a:solidFill>
                  <a:schemeClr val="accent2">
                    <a:lumMod val="75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Feuil1!$A$2:$A$12</c:f>
              <c:strCache>
                <c:ptCount val="11"/>
                <c:pt idx="0">
                  <c:v>Rappel
Novembre 2009</c:v>
                </c:pt>
                <c:pt idx="1">
                  <c:v>Rappel
Août 2010</c:v>
                </c:pt>
                <c:pt idx="2">
                  <c:v>Rappel
Décembre 2010</c:v>
                </c:pt>
                <c:pt idx="3">
                  <c:v>Rappel
Avril 2011</c:v>
                </c:pt>
                <c:pt idx="4">
                  <c:v>Rappel
Janvier 2012</c:v>
                </c:pt>
                <c:pt idx="5">
                  <c:v>Rappel
Juin 2012</c:v>
                </c:pt>
                <c:pt idx="6">
                  <c:v>Rappel
Janvier 2013</c:v>
                </c:pt>
                <c:pt idx="7">
                  <c:v>Rappel
Août 2013</c:v>
                </c:pt>
                <c:pt idx="8">
                  <c:v>Rappel
Juillet 2015</c:v>
                </c:pt>
                <c:pt idx="9">
                  <c:v>Rappel
Juin 2016</c:v>
                </c:pt>
                <c:pt idx="10">
                  <c:v>Février 2017</c:v>
                </c:pt>
              </c:strCache>
            </c:strRef>
          </c:cat>
          <c:val>
            <c:numRef>
              <c:f>Feuil1!$C$2:$C$12</c:f>
              <c:numCache>
                <c:formatCode>0%</c:formatCode>
                <c:ptCount val="11"/>
                <c:pt idx="0">
                  <c:v>0.27</c:v>
                </c:pt>
                <c:pt idx="1">
                  <c:v>0.28999999999999998</c:v>
                </c:pt>
                <c:pt idx="2">
                  <c:v>0.31</c:v>
                </c:pt>
                <c:pt idx="3">
                  <c:v>0.32</c:v>
                </c:pt>
                <c:pt idx="4">
                  <c:v>0.13</c:v>
                </c:pt>
                <c:pt idx="5">
                  <c:v>0.15</c:v>
                </c:pt>
                <c:pt idx="6">
                  <c:v>0.2</c:v>
                </c:pt>
                <c:pt idx="7">
                  <c:v>0.2</c:v>
                </c:pt>
                <c:pt idx="8">
                  <c:v>0.24</c:v>
                </c:pt>
                <c:pt idx="9">
                  <c:v>0.22</c:v>
                </c:pt>
                <c:pt idx="10">
                  <c:v>0.27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La situation est difficile mais elle s’améliore progressivement  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5">
                  <a:lumMod val="60000"/>
                  <a:lumOff val="40000"/>
                </a:schemeClr>
              </a:solidFill>
              <a:ln w="9525">
                <a:solidFill>
                  <a:schemeClr val="accent5">
                    <a:lumMod val="60000"/>
                    <a:lumOff val="4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85300712667821E-2"/>
                  <c:y val="2.68224723873565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Feuil1!$A$2:$A$12</c:f>
              <c:strCache>
                <c:ptCount val="11"/>
                <c:pt idx="0">
                  <c:v>Rappel
Novembre 2009</c:v>
                </c:pt>
                <c:pt idx="1">
                  <c:v>Rappel
Août 2010</c:v>
                </c:pt>
                <c:pt idx="2">
                  <c:v>Rappel
Décembre 2010</c:v>
                </c:pt>
                <c:pt idx="3">
                  <c:v>Rappel
Avril 2011</c:v>
                </c:pt>
                <c:pt idx="4">
                  <c:v>Rappel
Janvier 2012</c:v>
                </c:pt>
                <c:pt idx="5">
                  <c:v>Rappel
Juin 2012</c:v>
                </c:pt>
                <c:pt idx="6">
                  <c:v>Rappel
Janvier 2013</c:v>
                </c:pt>
                <c:pt idx="7">
                  <c:v>Rappel
Août 2013</c:v>
                </c:pt>
                <c:pt idx="8">
                  <c:v>Rappel
Juillet 2015</c:v>
                </c:pt>
                <c:pt idx="9">
                  <c:v>Rappel
Juin 2016</c:v>
                </c:pt>
                <c:pt idx="10">
                  <c:v>Février 2017</c:v>
                </c:pt>
              </c:strCache>
            </c:strRef>
          </c:cat>
          <c:val>
            <c:numRef>
              <c:f>Feuil1!$D$2:$D$12</c:f>
              <c:numCache>
                <c:formatCode>0%</c:formatCode>
                <c:ptCount val="11"/>
                <c:pt idx="0">
                  <c:v>0.22</c:v>
                </c:pt>
                <c:pt idx="1">
                  <c:v>0.15</c:v>
                </c:pt>
                <c:pt idx="2">
                  <c:v>0.15</c:v>
                </c:pt>
                <c:pt idx="3">
                  <c:v>0.18</c:v>
                </c:pt>
                <c:pt idx="4">
                  <c:v>0.06</c:v>
                </c:pt>
                <c:pt idx="5">
                  <c:v>0.09</c:v>
                </c:pt>
                <c:pt idx="6">
                  <c:v>0.08</c:v>
                </c:pt>
                <c:pt idx="7">
                  <c:v>0.12</c:v>
                </c:pt>
                <c:pt idx="8">
                  <c:v>0.16</c:v>
                </c:pt>
                <c:pt idx="9">
                  <c:v>0.12</c:v>
                </c:pt>
                <c:pt idx="10">
                  <c:v>0.15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La situation est plus favorable et la crise est finie  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rgbClr val="002060"/>
              </a:solidFill>
              <a:ln w="9525">
                <a:solidFill>
                  <a:srgbClr val="002060"/>
                </a:solidFill>
              </a:ln>
              <a:effectLst/>
            </c:spPr>
          </c:marker>
          <c:dLbls>
            <c:dLbl>
              <c:idx val="4"/>
              <c:layout>
                <c:manualLayout>
                  <c:x val="-1.1645407931970401E-3"/>
                  <c:y val="-2.13408473168587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Feuil1!$A$2:$A$12</c:f>
              <c:strCache>
                <c:ptCount val="11"/>
                <c:pt idx="0">
                  <c:v>Rappel
Novembre 2009</c:v>
                </c:pt>
                <c:pt idx="1">
                  <c:v>Rappel
Août 2010</c:v>
                </c:pt>
                <c:pt idx="2">
                  <c:v>Rappel
Décembre 2010</c:v>
                </c:pt>
                <c:pt idx="3">
                  <c:v>Rappel
Avril 2011</c:v>
                </c:pt>
                <c:pt idx="4">
                  <c:v>Rappel
Janvier 2012</c:v>
                </c:pt>
                <c:pt idx="5">
                  <c:v>Rappel
Juin 2012</c:v>
                </c:pt>
                <c:pt idx="6">
                  <c:v>Rappel
Janvier 2013</c:v>
                </c:pt>
                <c:pt idx="7">
                  <c:v>Rappel
Août 2013</c:v>
                </c:pt>
                <c:pt idx="8">
                  <c:v>Rappel
Juillet 2015</c:v>
                </c:pt>
                <c:pt idx="9">
                  <c:v>Rappel
Juin 2016</c:v>
                </c:pt>
                <c:pt idx="10">
                  <c:v>Février 2017</c:v>
                </c:pt>
              </c:strCache>
            </c:strRef>
          </c:cat>
          <c:val>
            <c:numRef>
              <c:f>Feuil1!$E$2:$E$12</c:f>
              <c:numCache>
                <c:formatCode>0%</c:formatCode>
                <c:ptCount val="11"/>
                <c:pt idx="0">
                  <c:v>0.02</c:v>
                </c:pt>
                <c:pt idx="1">
                  <c:v>0.02</c:v>
                </c:pt>
                <c:pt idx="2">
                  <c:v>0.01</c:v>
                </c:pt>
                <c:pt idx="3">
                  <c:v>0.03</c:v>
                </c:pt>
                <c:pt idx="4">
                  <c:v>0.02</c:v>
                </c:pt>
                <c:pt idx="5">
                  <c:v>0.01</c:v>
                </c:pt>
                <c:pt idx="6">
                  <c:v>0.01</c:v>
                </c:pt>
                <c:pt idx="8">
                  <c:v>0.01</c:v>
                </c:pt>
                <c:pt idx="9">
                  <c:v>0.01</c:v>
                </c:pt>
                <c:pt idx="10">
                  <c:v>0.01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16679832"/>
        <c:axId val="416680224"/>
      </c:lineChart>
      <c:catAx>
        <c:axId val="416679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16680224"/>
        <c:crosses val="autoZero"/>
        <c:auto val="1"/>
        <c:lblAlgn val="ctr"/>
        <c:lblOffset val="100"/>
        <c:noMultiLvlLbl val="0"/>
      </c:catAx>
      <c:valAx>
        <c:axId val="41668022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16679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accent5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ayout>
        <c:manualLayout>
          <c:xMode val="edge"/>
          <c:yMode val="edge"/>
          <c:x val="0.24596992765750064"/>
          <c:y val="0.80503480960138574"/>
          <c:w val="0.582871568884478"/>
          <c:h val="0.1376279050364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925548912945891E-2"/>
          <c:y val="8.3940831582470732E-2"/>
          <c:w val="0.73777266117304896"/>
          <c:h val="0.86104567747775196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Ensemble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bg1"/>
              </a:solidFill>
            </a:ln>
            <a:effectLst/>
          </c:spPr>
          <c:dPt>
            <c:idx val="0"/>
            <c:bubble3D val="0"/>
            <c:spPr>
              <a:solidFill>
                <a:srgbClr val="003E3E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336699">
                  <a:alpha val="50000"/>
                </a:srgb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7930400710938763"/>
                  <c:y val="0.18197630350869198"/>
                </c:manualLayout>
              </c:layout>
              <c:spPr/>
              <c:txPr>
                <a:bodyPr/>
                <a:lstStyle/>
                <a:p>
                  <a:pPr>
                    <a:defRPr sz="1100" b="1" i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154831746199366"/>
                      <c:h val="0.10739636444350767"/>
                    </c:manualLayout>
                  </c15:layout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100" b="1" i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9.9292651837489435E-2"/>
                  <c:y val="1.0503604131668997E-2"/>
                </c:manualLayout>
              </c:layout>
              <c:spPr/>
              <c:txPr>
                <a:bodyPr/>
                <a:lstStyle/>
                <a:p>
                  <a:pPr>
                    <a:defRPr sz="1100" b="1" i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703710366290729"/>
                      <c:h val="0.11280698498381429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1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Feuil1!$A$2:$A$4</c:f>
              <c:strCache>
                <c:ptCount val="3"/>
                <c:pt idx="0">
                  <c:v>Oui, tout à fait </c:v>
                </c:pt>
                <c:pt idx="1">
                  <c:v>Oui, plutôt</c:v>
                </c:pt>
                <c:pt idx="2">
                  <c:v>Non, pas du tout 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0.46</c:v>
                </c:pt>
                <c:pt idx="1">
                  <c:v>0.39</c:v>
                </c:pt>
                <c:pt idx="2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0"/>
      </c:pieChart>
      <c:spPr>
        <a:noFill/>
        <a:ln w="25389">
          <a:noFill/>
        </a:ln>
      </c:spPr>
    </c:plotArea>
    <c:plotVisOnly val="1"/>
    <c:dispBlanksAs val="zero"/>
    <c:showDLblsOverMax val="0"/>
  </c:chart>
  <c:spPr>
    <a:ln>
      <a:solidFill>
        <a:schemeClr val="bg1">
          <a:lumMod val="75000"/>
        </a:schemeClr>
      </a:solidFill>
    </a:ln>
    <a:effectLst/>
  </c:spPr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059495764247383"/>
          <c:y val="0.15043875045533378"/>
          <c:w val="0.61589713928383838"/>
          <c:h val="0.67892363101022923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Ensemble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bg1"/>
              </a:solidFill>
            </a:ln>
            <a:effectLst/>
          </c:spPr>
          <c:explosion val="2"/>
          <c:dPt>
            <c:idx val="0"/>
            <c:bubble3D val="0"/>
            <c:spPr>
              <a:solidFill>
                <a:srgbClr val="003E3E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417B85">
                  <a:alpha val="50000"/>
                </a:srgb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  <a:alpha val="8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3.6061161320980903E-2"/>
                  <c:y val="-5.6132331943412102E-3"/>
                </c:manualLayout>
              </c:layout>
              <c:spPr/>
              <c:txPr>
                <a:bodyPr/>
                <a:lstStyle/>
                <a:p>
                  <a:pPr>
                    <a:defRPr sz="1300" b="1">
                      <a:solidFill>
                        <a:srgbClr val="003E3E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230854240412038"/>
                      <c:h val="0.16661801475971399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4.3490103290602568E-3"/>
                  <c:y val="0.22126873128761082"/>
                </c:manualLayout>
              </c:layout>
              <c:spPr/>
              <c:txPr>
                <a:bodyPr/>
                <a:lstStyle/>
                <a:p>
                  <a:pPr>
                    <a:defRPr sz="1300" b="1">
                      <a:solidFill>
                        <a:srgbClr val="417B85">
                          <a:alpha val="75000"/>
                        </a:srgbClr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13057854233351"/>
                      <c:h val="0.1738666048647554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1.0715015100670781E-7"/>
                  <c:y val="2.96173684043921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300" b="1">
                      <a:solidFill>
                        <a:schemeClr val="accent2">
                          <a:alpha val="75000"/>
                        </a:schemeClr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303158930794467"/>
                      <c:h val="0.155397499173403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6.9629037045950797E-3"/>
                  <c:y val="9.0363145294490108E-3"/>
                </c:manualLayout>
              </c:layout>
              <c:spPr/>
              <c:txPr>
                <a:bodyPr/>
                <a:lstStyle/>
                <a:p>
                  <a:pPr>
                    <a:defRPr sz="1300" b="1">
                      <a:solidFill>
                        <a:schemeClr val="accent2">
                          <a:lumMod val="75000"/>
                        </a:schemeClr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220278190750163"/>
                      <c:h val="0.16314538775258963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="1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Feuil1!$A$2:$A$5</c:f>
              <c:strCache>
                <c:ptCount val="4"/>
                <c:pt idx="0">
                  <c:v>Oui, tout à fait</c:v>
                </c:pt>
                <c:pt idx="1">
                  <c:v>Oui, plutôt</c:v>
                </c:pt>
                <c:pt idx="2">
                  <c:v>Non, plutôt pas</c:v>
                </c:pt>
                <c:pt idx="3">
                  <c:v>Non, pas du tout</c:v>
                </c:pt>
              </c:strCache>
            </c:strRef>
          </c:cat>
          <c:val>
            <c:numRef>
              <c:f>Feuil1!$B$2:$B$5</c:f>
              <c:numCache>
                <c:formatCode>0%</c:formatCode>
                <c:ptCount val="4"/>
                <c:pt idx="0">
                  <c:v>0.19</c:v>
                </c:pt>
                <c:pt idx="1">
                  <c:v>0.52</c:v>
                </c:pt>
                <c:pt idx="2">
                  <c:v>0.25</c:v>
                </c:pt>
                <c:pt idx="3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0"/>
      </c:pieChart>
      <c:spPr>
        <a:noFill/>
        <a:ln w="25389">
          <a:noFill/>
        </a:ln>
      </c:spPr>
    </c:plotArea>
    <c:plotVisOnly val="1"/>
    <c:dispBlanksAs val="zero"/>
    <c:showDLblsOverMax val="0"/>
  </c:chart>
  <c:spPr>
    <a:effectLst/>
  </c:spPr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709441599006442"/>
          <c:y val="0.1979971356487385"/>
          <c:w val="0.56748576304430287"/>
          <c:h val="0.63736549492957473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Ensemble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bg1"/>
              </a:solidFill>
            </a:ln>
            <a:effectLst/>
          </c:spPr>
          <c:explosion val="2"/>
          <c:dPt>
            <c:idx val="0"/>
            <c:bubble3D val="0"/>
            <c:spPr>
              <a:solidFill>
                <a:srgbClr val="003E3E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417B85">
                  <a:alpha val="50000"/>
                </a:srgb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  <a:alpha val="84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9.0493445732413025E-2"/>
                  <c:y val="-5.8115477853649684E-2"/>
                </c:manualLayout>
              </c:layout>
              <c:spPr/>
              <c:txPr>
                <a:bodyPr/>
                <a:lstStyle/>
                <a:p>
                  <a:pPr>
                    <a:defRPr sz="1300" b="1">
                      <a:solidFill>
                        <a:srgbClr val="003E3E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484346112988979"/>
                      <c:h val="0.16961804874753081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1349408284721095"/>
                  <c:y val="2.259778633351276E-3"/>
                </c:manualLayout>
              </c:layout>
              <c:spPr/>
              <c:txPr>
                <a:bodyPr/>
                <a:lstStyle/>
                <a:p>
                  <a:pPr>
                    <a:defRPr sz="1300" b="1">
                      <a:solidFill>
                        <a:srgbClr val="417B85">
                          <a:alpha val="75000"/>
                        </a:srgbClr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586051321922127"/>
                      <c:h val="0.2458696320808247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1.4800820527243722E-2"/>
                  <c:y val="5.90223658082216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300" b="1">
                      <a:solidFill>
                        <a:schemeClr val="accent2">
                          <a:alpha val="75000"/>
                        </a:schemeClr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303158930794467"/>
                      <c:h val="0.155397499173403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2.5628173117784388E-3"/>
                  <c:y val="-1.3464652158034262E-2"/>
                </c:manualLayout>
              </c:layout>
              <c:spPr/>
              <c:txPr>
                <a:bodyPr/>
                <a:lstStyle/>
                <a:p>
                  <a:pPr>
                    <a:defRPr sz="1300" b="1">
                      <a:solidFill>
                        <a:schemeClr val="accent2">
                          <a:lumMod val="75000"/>
                        </a:schemeClr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467534468596329"/>
                      <c:h val="0.17814596100594401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="1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Feuil1!$A$2:$A$5</c:f>
              <c:strCache>
                <c:ptCount val="4"/>
                <c:pt idx="0">
                  <c:v>Une très bonne image</c:v>
                </c:pt>
                <c:pt idx="1">
                  <c:v>Plutôt une bonne image</c:v>
                </c:pt>
                <c:pt idx="2">
                  <c:v>Plutôt une mauvaise image</c:v>
                </c:pt>
                <c:pt idx="3">
                  <c:v>Une très mauvaise image</c:v>
                </c:pt>
              </c:strCache>
            </c:strRef>
          </c:cat>
          <c:val>
            <c:numRef>
              <c:f>Feuil1!$B$2:$B$5</c:f>
              <c:numCache>
                <c:formatCode>0%</c:formatCode>
                <c:ptCount val="4"/>
                <c:pt idx="0">
                  <c:v>0.01</c:v>
                </c:pt>
                <c:pt idx="1">
                  <c:v>0.3</c:v>
                </c:pt>
                <c:pt idx="2">
                  <c:v>0.52</c:v>
                </c:pt>
                <c:pt idx="3">
                  <c:v>0.17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0"/>
      </c:pieChart>
      <c:spPr>
        <a:noFill/>
        <a:ln w="25389">
          <a:noFill/>
        </a:ln>
      </c:spPr>
    </c:plotArea>
    <c:plotVisOnly val="1"/>
    <c:dispBlanksAs val="zero"/>
    <c:showDLblsOverMax val="0"/>
  </c:chart>
  <c:spPr>
    <a:effectLst/>
  </c:spPr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461258756199826"/>
          <c:y val="0.23265271957942371"/>
          <c:w val="0.44829241248558349"/>
          <c:h val="0.68097180396607859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Ensemble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bg1"/>
              </a:solidFill>
            </a:ln>
            <a:effectLst/>
          </c:spPr>
          <c:explosion val="2"/>
          <c:dPt>
            <c:idx val="0"/>
            <c:bubble3D val="0"/>
            <c:spPr>
              <a:solidFill>
                <a:srgbClr val="003E3E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9.7454405137113662E-3"/>
                  <c:y val="-7.9640296089599064E-2"/>
                </c:manualLayout>
              </c:layout>
              <c:spPr/>
              <c:txPr>
                <a:bodyPr/>
                <a:lstStyle/>
                <a:p>
                  <a:pPr>
                    <a:defRPr sz="1600" b="1" baseline="0">
                      <a:solidFill>
                        <a:srgbClr val="003E3E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883877418267539"/>
                      <c:h val="0.23768399513916155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099607404217099E-2"/>
                  <c:y val="-4.118469414116023E-2"/>
                </c:manualLayout>
              </c:layout>
              <c:spPr/>
              <c:txPr>
                <a:bodyPr/>
                <a:lstStyle/>
                <a:p>
                  <a:pPr>
                    <a:defRPr sz="1600" b="1" baseline="0">
                      <a:solidFill>
                        <a:schemeClr val="accent2">
                          <a:lumMod val="75000"/>
                        </a:schemeClr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901558196054765"/>
                      <c:h val="0.24197150272839271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7.7972733487662203E-3"/>
                  <c:y val="3.25719076739134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 b="1">
                      <a:solidFill>
                        <a:schemeClr val="bg1">
                          <a:lumMod val="50000"/>
                        </a:schemeClr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350884054238324"/>
                      <c:h val="0.18237307214875734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Feuil1!$A$2:$A$4</c:f>
              <c:strCache>
                <c:ptCount val="3"/>
                <c:pt idx="0">
                  <c:v>Elle s'est améliorée</c:v>
                </c:pt>
                <c:pt idx="1">
                  <c:v>Elle s'est dégradée</c:v>
                </c:pt>
                <c:pt idx="2">
                  <c:v>Elle est restée la même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0.06</c:v>
                </c:pt>
                <c:pt idx="1">
                  <c:v>0.54</c:v>
                </c:pt>
                <c:pt idx="2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58"/>
      </c:pieChart>
      <c:spPr>
        <a:noFill/>
        <a:ln w="25389">
          <a:noFill/>
        </a:ln>
      </c:spPr>
    </c:plotArea>
    <c:plotVisOnly val="1"/>
    <c:dispBlanksAs val="zero"/>
    <c:showDLblsOverMax val="0"/>
  </c:chart>
  <c:spPr>
    <a:effectLst/>
  </c:spPr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059495764247383"/>
          <c:y val="0.21344135985474677"/>
          <c:w val="0.61589713928383838"/>
          <c:h val="0.67892363101022923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Ensemble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bg1"/>
              </a:solidFill>
            </a:ln>
            <a:effectLst/>
          </c:spPr>
          <c:explosion val="2"/>
          <c:dPt>
            <c:idx val="0"/>
            <c:bubble3D val="0"/>
            <c:spPr>
              <a:solidFill>
                <a:srgbClr val="003E3E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417B85">
                  <a:alpha val="80000"/>
                </a:srgb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9.2790530669694879E-2"/>
                  <c:y val="9.8933231407852013E-2"/>
                </c:manualLayout>
              </c:layout>
              <c:spPr/>
              <c:txPr>
                <a:bodyPr vertOverflow="overflow" horzOverflow="overflow">
                  <a:spAutoFit/>
                </a:bodyPr>
                <a:lstStyle/>
                <a:p>
                  <a:pPr>
                    <a:defRPr sz="1400" b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pPr/>
              <c:txPr>
                <a:bodyPr vertOverflow="overflow" horzOverflow="overflow">
                  <a:spAutoFit/>
                </a:bodyPr>
                <a:lstStyle/>
                <a:p>
                  <a:pPr>
                    <a:defRPr sz="1400" b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4627581434650511"/>
                  <c:y val="-2.006705159599523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0126846491764756"/>
                  <c:y val="4.0308913581775116E-2"/>
                </c:manualLayout>
              </c:layout>
              <c:spPr/>
              <c:txPr>
                <a:bodyPr vertOverflow="overflow" horzOverflow="overflow">
                  <a:spAutoFit/>
                </a:bodyPr>
                <a:lstStyle/>
                <a:p>
                  <a:pPr>
                    <a:defRPr sz="1400" b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>
                <a:spAutoFit/>
              </a:bodyPr>
              <a:lstStyle/>
              <a:p>
                <a:pPr>
                  <a:defRPr sz="1400" b="1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Feuil1!$A$2:$A$5</c:f>
              <c:strCache>
                <c:ptCount val="4"/>
                <c:pt idx="0">
                  <c:v>Une très bonne image</c:v>
                </c:pt>
                <c:pt idx="1">
                  <c:v>Plutôt une bonne image</c:v>
                </c:pt>
                <c:pt idx="2">
                  <c:v>Plutôt une mauvaise image</c:v>
                </c:pt>
                <c:pt idx="3">
                  <c:v>Une très mauvaise image</c:v>
                </c:pt>
              </c:strCache>
            </c:strRef>
          </c:cat>
          <c:val>
            <c:numRef>
              <c:f>Feuil1!$B$2:$B$5</c:f>
              <c:numCache>
                <c:formatCode>0%</c:formatCode>
                <c:ptCount val="4"/>
                <c:pt idx="0">
                  <c:v>0.3</c:v>
                </c:pt>
                <c:pt idx="1">
                  <c:v>0.46</c:v>
                </c:pt>
                <c:pt idx="2">
                  <c:v>0.17</c:v>
                </c:pt>
                <c:pt idx="3">
                  <c:v>7.0000000000000007E-2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0"/>
      </c:pieChart>
      <c:spPr>
        <a:noFill/>
        <a:ln w="25389">
          <a:noFill/>
        </a:ln>
      </c:spPr>
    </c:plotArea>
    <c:plotVisOnly val="1"/>
    <c:dispBlanksAs val="zero"/>
    <c:showDLblsOverMax val="0"/>
  </c:chart>
  <c:spPr>
    <a:effectLst/>
  </c:spPr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1885707183000196"/>
          <c:y val="0"/>
          <c:w val="0.42154354661346399"/>
          <c:h val="0.998858003573660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Février 2017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bg1"/>
              </a:solidFill>
            </a:ln>
          </c:spPr>
          <c:invertIfNegative val="0"/>
          <c:dPt>
            <c:idx val="5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</c:spPr>
          </c:dPt>
          <c:dPt>
            <c:idx val="6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c:spPr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Feuil1!$A$2:$A$8</c:f>
              <c:strCache>
                <c:ptCount val="7"/>
                <c:pt idx="0">
                  <c:v>Le coût des services proposés dans votre banque qui vous paraît trop élevé</c:v>
                </c:pt>
                <c:pt idx="1">
                  <c:v>Le fait d'avoir le sentiment de ne pas être suffisamment suivi par votre conseiller clientèle</c:v>
                </c:pt>
                <c:pt idx="2">
                  <c:v>Le fait de souscrire un prêt immobilier</c:v>
                </c:pt>
                <c:pt idx="3">
                  <c:v>Le fait que votre banque ne dispose pas d'agence physique à proximité de votre logement</c:v>
                </c:pt>
                <c:pt idx="4">
                  <c:v>Le fait que votre banque n'offre que des services en ligne</c:v>
                </c:pt>
                <c:pt idx="5">
                  <c:v>Une autre raison</c:v>
                </c:pt>
                <c:pt idx="6">
                  <c:v>Aucune raison, vous n'imaginez pas changer de banque principale</c:v>
                </c:pt>
              </c:strCache>
            </c:strRef>
          </c:cat>
          <c:val>
            <c:numRef>
              <c:f>Feuil1!$B$2:$B$8</c:f>
              <c:numCache>
                <c:formatCode>0%</c:formatCode>
                <c:ptCount val="7"/>
                <c:pt idx="0">
                  <c:v>0.44</c:v>
                </c:pt>
                <c:pt idx="1">
                  <c:v>0.17</c:v>
                </c:pt>
                <c:pt idx="2">
                  <c:v>0.14000000000000001</c:v>
                </c:pt>
                <c:pt idx="3">
                  <c:v>7.0000000000000007E-2</c:v>
                </c:pt>
                <c:pt idx="4">
                  <c:v>0.03</c:v>
                </c:pt>
                <c:pt idx="5">
                  <c:v>0.03</c:v>
                </c:pt>
                <c:pt idx="6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364088344"/>
        <c:axId val="364087952"/>
      </c:barChart>
      <c:valAx>
        <c:axId val="364087952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364088344"/>
        <c:crosses val="autoZero"/>
        <c:crossBetween val="between"/>
      </c:valAx>
      <c:catAx>
        <c:axId val="36408834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fr-FR"/>
          </a:p>
        </c:txPr>
        <c:crossAx val="364087952"/>
        <c:crosses val="autoZero"/>
        <c:auto val="1"/>
        <c:lblAlgn val="ctr"/>
        <c:lblOffset val="100"/>
        <c:noMultiLvlLbl val="0"/>
      </c:catAx>
      <c:spPr>
        <a:noFill/>
        <a:ln w="25389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483363114652501E-2"/>
          <c:y val="3.5271129858119199E-2"/>
          <c:w val="0.69364431681192795"/>
          <c:h val="0.93319691190855103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Ensemble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explosion val="2"/>
          <c:dPt>
            <c:idx val="0"/>
            <c:bubble3D val="0"/>
            <c:spPr>
              <a:solidFill>
                <a:srgbClr val="003E3E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336699">
                  <a:alpha val="50000"/>
                </a:srgbClr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100" b="1" i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100" b="1" i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0922153113827957"/>
                  <c:y val="6.2554981616403131E-3"/>
                </c:manualLayout>
              </c:layout>
              <c:spPr/>
              <c:txPr>
                <a:bodyPr/>
                <a:lstStyle/>
                <a:p>
                  <a:pPr>
                    <a:defRPr sz="1100" b="1" i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100" b="1" i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1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Feuil1!$A$2:$A$4</c:f>
              <c:strCache>
                <c:ptCount val="3"/>
                <c:pt idx="0">
                  <c:v>Oui, et je vois bien quelle est leur activité</c:v>
                </c:pt>
                <c:pt idx="1">
                  <c:v>Oui, mais je ne vois pas précisément quelle est leur activité</c:v>
                </c:pt>
                <c:pt idx="2">
                  <c:v>Non, je n’en ai jamais entendu parler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0.28000000000000003</c:v>
                </c:pt>
                <c:pt idx="2">
                  <c:v>0.16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0"/>
      </c:pieChart>
      <c:spPr>
        <a:noFill/>
        <a:ln w="25389">
          <a:noFill/>
        </a:ln>
      </c:spPr>
    </c:plotArea>
    <c:plotVisOnly val="1"/>
    <c:dispBlanksAs val="zero"/>
    <c:showDLblsOverMax val="0"/>
  </c:chart>
  <c:spPr>
    <a:ln>
      <a:solidFill>
        <a:schemeClr val="bg1">
          <a:lumMod val="65000"/>
        </a:schemeClr>
      </a:solidFill>
    </a:ln>
    <a:effectLst/>
  </c:spPr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020150254900417"/>
          <c:y val="0.17767767725980713"/>
          <c:w val="0.36447172398634697"/>
          <c:h val="0.63001005280575195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Ensemble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explosion val="2"/>
          <c:dPt>
            <c:idx val="0"/>
            <c:bubble3D val="0"/>
            <c:spPr>
              <a:solidFill>
                <a:srgbClr val="003E3E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336699">
                  <a:alpha val="50000"/>
                </a:srgbClr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0.120576292742939"/>
                  <c:y val="-5.1562713292236502E-2"/>
                </c:manualLayout>
              </c:layout>
              <c:spPr/>
              <c:txPr>
                <a:bodyPr/>
                <a:lstStyle/>
                <a:p>
                  <a:pPr>
                    <a:defRPr sz="1300" b="1">
                      <a:solidFill>
                        <a:srgbClr val="003366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1316627930999652"/>
                      <c:h val="0.1903065906767589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1.53197965252201E-2"/>
                  <c:y val="2.94162312341841E-2"/>
                </c:manualLayout>
              </c:layout>
              <c:spPr/>
              <c:txPr>
                <a:bodyPr/>
                <a:lstStyle/>
                <a:p>
                  <a:pPr>
                    <a:defRPr sz="1300" b="1">
                      <a:solidFill>
                        <a:srgbClr val="003366">
                          <a:alpha val="75000"/>
                        </a:srgbClr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843082461633925"/>
                      <c:h val="0.1818190167235724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3.2618214722462603E-2"/>
                  <c:y val="-1.0332997840519101E-3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accent2">
                          <a:lumMod val="75000"/>
                        </a:schemeClr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085779216214403"/>
                      <c:h val="0.23421136813203725"/>
                    </c:manualLayout>
                  </c15:layout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300" b="1">
                      <a:solidFill>
                        <a:schemeClr val="tx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="1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Feuil1!$A$2:$A$4</c:f>
              <c:strCache>
                <c:ptCount val="3"/>
                <c:pt idx="0">
                  <c:v>Oui, et vous voyez bien quelle est leur activité</c:v>
                </c:pt>
                <c:pt idx="1">
                  <c:v>Oui, mais vous ne voyez pas précisément quelle est leur activité</c:v>
                </c:pt>
                <c:pt idx="2">
                  <c:v>Non, vous n’en avez jamais entendu parler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0.53</c:v>
                </c:pt>
                <c:pt idx="1">
                  <c:v>0.28999999999999998</c:v>
                </c:pt>
                <c:pt idx="2">
                  <c:v>0.18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0"/>
      </c:pieChart>
      <c:spPr>
        <a:noFill/>
        <a:ln w="25389">
          <a:noFill/>
        </a:ln>
      </c:spPr>
    </c:plotArea>
    <c:plotVisOnly val="1"/>
    <c:dispBlanksAs val="zero"/>
    <c:showDLblsOverMax val="0"/>
  </c:chart>
  <c:spPr>
    <a:effectLst/>
  </c:spPr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483363114652501E-2"/>
          <c:y val="3.5271129858119199E-2"/>
          <c:w val="0.69364431681192795"/>
          <c:h val="0.93319691190855103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Ensemble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explosion val="2"/>
          <c:dPt>
            <c:idx val="0"/>
            <c:bubble3D val="0"/>
            <c:spPr>
              <a:solidFill>
                <a:srgbClr val="003E3E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336699">
                  <a:alpha val="50000"/>
                </a:srgbClr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100" b="1" i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100" b="1" i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0533564100781882"/>
                  <c:y val="-4.777028398709765E-2"/>
                </c:manualLayout>
              </c:layout>
              <c:spPr/>
              <c:txPr>
                <a:bodyPr/>
                <a:lstStyle/>
                <a:p>
                  <a:pPr>
                    <a:defRPr sz="1100" b="1" i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100" b="1" i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1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Feuil1!$A$2:$A$4</c:f>
              <c:strCache>
                <c:ptCount val="3"/>
                <c:pt idx="0">
                  <c:v>Oui, et je vois bien quelle est leur activité</c:v>
                </c:pt>
                <c:pt idx="1">
                  <c:v>Oui, mais je ne vois pas précisément quelle est leur activité</c:v>
                </c:pt>
                <c:pt idx="2">
                  <c:v>Non, je n’en ai jamais entendu parler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0.52</c:v>
                </c:pt>
                <c:pt idx="1">
                  <c:v>0.27</c:v>
                </c:pt>
                <c:pt idx="2">
                  <c:v>0.21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0"/>
      </c:pieChart>
      <c:spPr>
        <a:noFill/>
        <a:ln w="25389">
          <a:noFill/>
        </a:ln>
      </c:spPr>
    </c:plotArea>
    <c:plotVisOnly val="1"/>
    <c:dispBlanksAs val="zero"/>
    <c:showDLblsOverMax val="0"/>
  </c:chart>
  <c:spPr>
    <a:ln>
      <a:solidFill>
        <a:schemeClr val="bg1">
          <a:lumMod val="65000"/>
        </a:schemeClr>
      </a:solidFill>
    </a:ln>
    <a:effectLst/>
  </c:spPr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9111323565226"/>
          <c:y val="0"/>
          <c:w val="0.530888676434774"/>
          <c:h val="0.8852159129736919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Oui tout à fait</c:v>
                </c:pt>
              </c:strCache>
            </c:strRef>
          </c:tx>
          <c:spPr>
            <a:solidFill>
              <a:srgbClr val="417B85">
                <a:alpha val="70196"/>
              </a:srgbClr>
            </a:solidFill>
            <a:ln w="9525">
              <a:solidFill>
                <a:schemeClr val="bg1"/>
              </a:solidFill>
            </a:ln>
            <a:effectLst/>
          </c:spPr>
          <c:invertIfNegative val="1"/>
          <c:dPt>
            <c:idx val="0"/>
            <c:invertIfNegative val="1"/>
            <c:bubble3D val="0"/>
          </c:dPt>
          <c:dPt>
            <c:idx val="1"/>
            <c:invertIfNegative val="1"/>
            <c:bubble3D val="0"/>
          </c:dPt>
          <c:dLbls>
            <c:spPr>
              <a:noFill/>
              <a:ln w="28044">
                <a:noFill/>
              </a:ln>
            </c:spPr>
            <c:txPr>
              <a:bodyPr/>
              <a:lstStyle/>
              <a:p>
                <a:pPr>
                  <a:defRPr sz="1100" b="1" i="1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D’un gain de temps  </c:v>
                </c:pt>
                <c:pt idx="1">
                  <c:v>D’un accompagnement expert  </c:v>
                </c:pt>
                <c:pt idx="2">
                  <c:v>D’une source d’économies  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0.3</c:v>
                </c:pt>
                <c:pt idx="1">
                  <c:v>0.22</c:v>
                </c:pt>
                <c:pt idx="2">
                  <c:v>0.2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9525">
                    <a:solidFill>
                      <a:schemeClr val="bg1"/>
                    </a:solidFill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Oui plutôt </c:v>
                </c:pt>
              </c:strCache>
            </c:strRef>
          </c:tx>
          <c:spPr>
            <a:solidFill>
              <a:srgbClr val="003366">
                <a:alpha val="30000"/>
              </a:srgb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fr-FR" sz="1100" b="1" i="1" u="none" strike="noStrike" kern="1200" baseline="0">
                    <a:solidFill>
                      <a:prstClr val="white"/>
                    </a:solidFill>
                    <a:latin typeface="Calibri" pitchFamily="34" charset="0"/>
                    <a:ea typeface="+mn-ea"/>
                    <a:cs typeface="Calibri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D’un gain de temps  </c:v>
                </c:pt>
                <c:pt idx="1">
                  <c:v>D’un accompagnement expert  </c:v>
                </c:pt>
                <c:pt idx="2">
                  <c:v>D’une source d’économies  </c:v>
                </c:pt>
              </c:strCache>
            </c:strRef>
          </c:cat>
          <c:val>
            <c:numRef>
              <c:f>Feuil1!$C$2:$C$4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0.6</c:v>
                </c:pt>
                <c:pt idx="2">
                  <c:v>0.45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Non, plutôt pas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  <a:alpha val="3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fr-FR" sz="1100" b="1" i="1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itchFamily="34" charset="0"/>
                    <a:ea typeface="+mn-ea"/>
                    <a:cs typeface="Calibri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D’un gain de temps  </c:v>
                </c:pt>
                <c:pt idx="1">
                  <c:v>D’un accompagnement expert  </c:v>
                </c:pt>
                <c:pt idx="2">
                  <c:v>D’une source d’économies  </c:v>
                </c:pt>
              </c:strCache>
            </c:strRef>
          </c:cat>
          <c:val>
            <c:numRef>
              <c:f>Feuil1!$D$2:$D$4</c:f>
              <c:numCache>
                <c:formatCode>0%</c:formatCode>
                <c:ptCount val="3"/>
                <c:pt idx="0">
                  <c:v>0.12</c:v>
                </c:pt>
                <c:pt idx="1">
                  <c:v>0.14000000000000001</c:v>
                </c:pt>
                <c:pt idx="2">
                  <c:v>0.28000000000000003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Non, pas du tout</c:v>
                </c:pt>
              </c:strCache>
            </c:strRef>
          </c:tx>
          <c:spPr>
            <a:solidFill>
              <a:schemeClr val="accent2">
                <a:lumMod val="75000"/>
                <a:alpha val="7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5.225885828796689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fr-FR" sz="1100" b="1" i="1" u="none" strike="noStrike" kern="1200" baseline="0">
                    <a:solidFill>
                      <a:schemeClr val="bg1"/>
                    </a:solidFill>
                    <a:latin typeface="Calibri" pitchFamily="34" charset="0"/>
                    <a:ea typeface="+mn-ea"/>
                    <a:cs typeface="Calibri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D’un gain de temps  </c:v>
                </c:pt>
                <c:pt idx="1">
                  <c:v>D’un accompagnement expert  </c:v>
                </c:pt>
                <c:pt idx="2">
                  <c:v>D’une source d’économies  </c:v>
                </c:pt>
              </c:strCache>
            </c:strRef>
          </c:cat>
          <c:val>
            <c:numRef>
              <c:f>Feuil1!$E$2:$E$4</c:f>
              <c:numCache>
                <c:formatCode>0%</c:formatCode>
                <c:ptCount val="3"/>
                <c:pt idx="0">
                  <c:v>0.03</c:v>
                </c:pt>
                <c:pt idx="1">
                  <c:v>0.04</c:v>
                </c:pt>
                <c:pt idx="2">
                  <c:v>7.0000000000000007E-2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overlap val="100"/>
        <c:axId val="411248360"/>
        <c:axId val="411248752"/>
      </c:barChart>
      <c:catAx>
        <c:axId val="411248360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411248752"/>
        <c:crosses val="autoZero"/>
        <c:auto val="1"/>
        <c:lblAlgn val="ctr"/>
        <c:lblOffset val="1000"/>
        <c:noMultiLvlLbl val="0"/>
      </c:catAx>
      <c:valAx>
        <c:axId val="411248752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11248360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2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4098609107645"/>
          <c:y val="0.182314316810648"/>
          <c:w val="0.44829241248558349"/>
          <c:h val="0.68097180396607859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Ensemble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bg1"/>
              </a:solidFill>
            </a:ln>
            <a:effectLst/>
          </c:spPr>
          <c:explosion val="2"/>
          <c:dPt>
            <c:idx val="0"/>
            <c:bubble3D val="0"/>
            <c:spPr>
              <a:solidFill>
                <a:srgbClr val="003E3E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2.43676303871408E-2"/>
                  <c:y val="-0.116653827537228"/>
                </c:manualLayout>
              </c:layout>
              <c:spPr/>
              <c:txPr>
                <a:bodyPr/>
                <a:lstStyle/>
                <a:p>
                  <a:pPr>
                    <a:defRPr sz="1600" b="1" baseline="0">
                      <a:solidFill>
                        <a:srgbClr val="003E3E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061263238097106"/>
                      <c:h val="0.16365693224390368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5.1481190305963168E-3"/>
                  <c:y val="-7.5237143072978852E-2"/>
                </c:manualLayout>
              </c:layout>
              <c:spPr/>
              <c:txPr>
                <a:bodyPr/>
                <a:lstStyle/>
                <a:p>
                  <a:pPr>
                    <a:defRPr sz="1600" b="1" baseline="0">
                      <a:solidFill>
                        <a:schemeClr val="accent2">
                          <a:lumMod val="75000"/>
                        </a:schemeClr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73196719373983"/>
                      <c:h val="0.1738666048647554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7.7972733487662203E-3"/>
                  <c:y val="3.25719076739134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 b="1">
                      <a:solidFill>
                        <a:schemeClr val="bg1">
                          <a:lumMod val="50000"/>
                        </a:schemeClr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350884054238324"/>
                      <c:h val="0.18237307214875734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Feuil1!$A$2:$A$4</c:f>
              <c:strCache>
                <c:ptCount val="3"/>
                <c:pt idx="0">
                  <c:v>Est meilleur</c:v>
                </c:pt>
                <c:pt idx="1">
                  <c:v>Est pire</c:v>
                </c:pt>
                <c:pt idx="2">
                  <c:v>N'a pas changé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0.12</c:v>
                </c:pt>
                <c:pt idx="1">
                  <c:v>0.32</c:v>
                </c:pt>
                <c:pt idx="2">
                  <c:v>0.56000000000000005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58"/>
      </c:pieChart>
      <c:spPr>
        <a:noFill/>
        <a:ln w="25389">
          <a:noFill/>
        </a:ln>
      </c:spPr>
    </c:plotArea>
    <c:plotVisOnly val="1"/>
    <c:dispBlanksAs val="zero"/>
    <c:showDLblsOverMax val="0"/>
  </c:chart>
  <c:spPr>
    <a:effectLst/>
  </c:spPr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9111323565226"/>
          <c:y val="0"/>
          <c:w val="0.530888676434774"/>
          <c:h val="0.8852159129736919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Oui tout à fait</c:v>
                </c:pt>
              </c:strCache>
            </c:strRef>
          </c:tx>
          <c:spPr>
            <a:solidFill>
              <a:srgbClr val="417B85">
                <a:alpha val="70196"/>
              </a:srgbClr>
            </a:solidFill>
            <a:ln w="9525">
              <a:solidFill>
                <a:schemeClr val="bg1"/>
              </a:solidFill>
            </a:ln>
            <a:effectLst/>
          </c:spPr>
          <c:invertIfNegative val="1"/>
          <c:dPt>
            <c:idx val="0"/>
            <c:invertIfNegative val="1"/>
            <c:bubble3D val="0"/>
          </c:dPt>
          <c:dPt>
            <c:idx val="1"/>
            <c:invertIfNegative val="1"/>
            <c:bubble3D val="0"/>
          </c:dPt>
          <c:dLbls>
            <c:spPr>
              <a:noFill/>
              <a:ln w="28044">
                <a:noFill/>
              </a:ln>
            </c:spPr>
            <c:txPr>
              <a:bodyPr/>
              <a:lstStyle/>
              <a:p>
                <a:pPr>
                  <a:defRPr sz="1100" b="1" i="1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D’un gain de temps  </c:v>
                </c:pt>
                <c:pt idx="1">
                  <c:v>D’un accompagnement expert  </c:v>
                </c:pt>
                <c:pt idx="2">
                  <c:v>D’une source d’économies  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0.35</c:v>
                </c:pt>
                <c:pt idx="1">
                  <c:v>0.28000000000000003</c:v>
                </c:pt>
                <c:pt idx="2">
                  <c:v>0.22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9525">
                    <a:solidFill>
                      <a:schemeClr val="bg1"/>
                    </a:solidFill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Oui plutôt </c:v>
                </c:pt>
              </c:strCache>
            </c:strRef>
          </c:tx>
          <c:spPr>
            <a:solidFill>
              <a:srgbClr val="003366">
                <a:alpha val="30000"/>
              </a:srgb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fr-FR" sz="1100" b="1" i="1" u="none" strike="noStrike" kern="1200" baseline="0">
                    <a:solidFill>
                      <a:prstClr val="white"/>
                    </a:solidFill>
                    <a:latin typeface="Calibri" pitchFamily="34" charset="0"/>
                    <a:ea typeface="+mn-ea"/>
                    <a:cs typeface="Calibri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D’un gain de temps  </c:v>
                </c:pt>
                <c:pt idx="1">
                  <c:v>D’un accompagnement expert  </c:v>
                </c:pt>
                <c:pt idx="2">
                  <c:v>D’une source d’économies  </c:v>
                </c:pt>
              </c:strCache>
            </c:strRef>
          </c:cat>
          <c:val>
            <c:numRef>
              <c:f>Feuil1!$C$2:$C$4</c:f>
              <c:numCache>
                <c:formatCode>0%</c:formatCode>
                <c:ptCount val="3"/>
                <c:pt idx="0">
                  <c:v>0.52</c:v>
                </c:pt>
                <c:pt idx="1">
                  <c:v>0.57999999999999996</c:v>
                </c:pt>
                <c:pt idx="2">
                  <c:v>0.48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Non, plutôt pas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  <a:alpha val="3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fr-FR" sz="1100" b="1" i="1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itchFamily="34" charset="0"/>
                    <a:ea typeface="+mn-ea"/>
                    <a:cs typeface="Calibri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D’un gain de temps  </c:v>
                </c:pt>
                <c:pt idx="1">
                  <c:v>D’un accompagnement expert  </c:v>
                </c:pt>
                <c:pt idx="2">
                  <c:v>D’une source d’économies  </c:v>
                </c:pt>
              </c:strCache>
            </c:strRef>
          </c:cat>
          <c:val>
            <c:numRef>
              <c:f>Feuil1!$D$2:$D$4</c:f>
              <c:numCache>
                <c:formatCode>0%</c:formatCode>
                <c:ptCount val="3"/>
                <c:pt idx="0">
                  <c:v>0.09</c:v>
                </c:pt>
                <c:pt idx="1">
                  <c:v>0.1</c:v>
                </c:pt>
                <c:pt idx="2">
                  <c:v>0.23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Non, pas du tout</c:v>
                </c:pt>
              </c:strCache>
            </c:strRef>
          </c:tx>
          <c:spPr>
            <a:solidFill>
              <a:schemeClr val="accent2">
                <a:lumMod val="75000"/>
                <a:alpha val="7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5.225885828796689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fr-FR" sz="1100" b="1" i="1" u="none" strike="noStrike" kern="1200" baseline="0">
                    <a:solidFill>
                      <a:schemeClr val="bg1"/>
                    </a:solidFill>
                    <a:latin typeface="Calibri" pitchFamily="34" charset="0"/>
                    <a:ea typeface="+mn-ea"/>
                    <a:cs typeface="Calibri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D’un gain de temps  </c:v>
                </c:pt>
                <c:pt idx="1">
                  <c:v>D’un accompagnement expert  </c:v>
                </c:pt>
                <c:pt idx="2">
                  <c:v>D’une source d’économies  </c:v>
                </c:pt>
              </c:strCache>
            </c:strRef>
          </c:cat>
          <c:val>
            <c:numRef>
              <c:f>Feuil1!$E$2:$E$4</c:f>
              <c:numCache>
                <c:formatCode>0%</c:formatCode>
                <c:ptCount val="3"/>
                <c:pt idx="0">
                  <c:v>0.04</c:v>
                </c:pt>
                <c:pt idx="1">
                  <c:v>0.04</c:v>
                </c:pt>
                <c:pt idx="2">
                  <c:v>7.0000000000000007E-2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overlap val="100"/>
        <c:axId val="369471856"/>
        <c:axId val="369472248"/>
      </c:barChart>
      <c:catAx>
        <c:axId val="369471856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69472248"/>
        <c:crosses val="autoZero"/>
        <c:auto val="1"/>
        <c:lblAlgn val="ctr"/>
        <c:lblOffset val="1000"/>
        <c:noMultiLvlLbl val="0"/>
      </c:catAx>
      <c:valAx>
        <c:axId val="369472248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369471856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2"/>
      </a:pPr>
      <a:endParaRPr lang="fr-FR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9111323565226"/>
          <c:y val="0"/>
          <c:w val="0.530888676434774"/>
          <c:h val="0.8852159129736919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Oui tout à fait</c:v>
                </c:pt>
              </c:strCache>
            </c:strRef>
          </c:tx>
          <c:spPr>
            <a:solidFill>
              <a:srgbClr val="003E3E"/>
            </a:solidFill>
            <a:ln w="9525">
              <a:solidFill>
                <a:schemeClr val="bg1"/>
              </a:solidFill>
            </a:ln>
            <a:effectLst/>
          </c:spPr>
          <c:invertIfNegative val="1"/>
          <c:dPt>
            <c:idx val="0"/>
            <c:invertIfNegative val="1"/>
            <c:bubble3D val="0"/>
          </c:dPt>
          <c:dPt>
            <c:idx val="1"/>
            <c:invertIfNegative val="1"/>
            <c:bubble3D val="0"/>
          </c:dPt>
          <c:dLbls>
            <c:spPr>
              <a:noFill/>
              <a:ln w="28044">
                <a:noFill/>
              </a:ln>
            </c:spPr>
            <c:txPr>
              <a:bodyPr/>
              <a:lstStyle/>
              <a:p>
                <a:pPr>
                  <a:defRPr sz="1300" b="1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D’un gain de temps  </c:v>
                </c:pt>
                <c:pt idx="1">
                  <c:v>D’un accompagnement expert  </c:v>
                </c:pt>
                <c:pt idx="2">
                  <c:v>D’une source d’économies  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0.33</c:v>
                </c:pt>
                <c:pt idx="1">
                  <c:v>0.25</c:v>
                </c:pt>
                <c:pt idx="2">
                  <c:v>0.21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9525">
                    <a:solidFill>
                      <a:schemeClr val="bg1"/>
                    </a:solidFill>
                  </a:ln>
                  <a:effectLst/>
                </c14:spPr>
              </c14:invertSolidFillFmt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Oui plutôt </c:v>
                </c:pt>
              </c:strCache>
            </c:strRef>
          </c:tx>
          <c:spPr>
            <a:solidFill>
              <a:srgbClr val="336699">
                <a:alpha val="50000"/>
              </a:srgb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fr-FR" sz="1300" b="1" i="0" u="none" strike="noStrike" kern="1200" baseline="0">
                    <a:solidFill>
                      <a:prstClr val="white"/>
                    </a:solidFill>
                    <a:latin typeface="Calibri" pitchFamily="34" charset="0"/>
                    <a:ea typeface="+mn-ea"/>
                    <a:cs typeface="Calibri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D’un gain de temps  </c:v>
                </c:pt>
                <c:pt idx="1">
                  <c:v>D’un accompagnement expert  </c:v>
                </c:pt>
                <c:pt idx="2">
                  <c:v>D’une source d’économies  </c:v>
                </c:pt>
              </c:strCache>
            </c:strRef>
          </c:cat>
          <c:val>
            <c:numRef>
              <c:f>Feuil1!$C$2:$C$4</c:f>
              <c:numCache>
                <c:formatCode>0%</c:formatCode>
                <c:ptCount val="3"/>
                <c:pt idx="0">
                  <c:v>0.53</c:v>
                </c:pt>
                <c:pt idx="1">
                  <c:v>0.59</c:v>
                </c:pt>
                <c:pt idx="2">
                  <c:v>0.46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Non, plutôt pas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  <a:alpha val="5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fr-FR" sz="13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itchFamily="34" charset="0"/>
                    <a:ea typeface="+mn-ea"/>
                    <a:cs typeface="Calibri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D’un gain de temps  </c:v>
                </c:pt>
                <c:pt idx="1">
                  <c:v>D’un accompagnement expert  </c:v>
                </c:pt>
                <c:pt idx="2">
                  <c:v>D’une source d’économies  </c:v>
                </c:pt>
              </c:strCache>
            </c:strRef>
          </c:cat>
          <c:val>
            <c:numRef>
              <c:f>Feuil1!$D$2:$D$4</c:f>
              <c:numCache>
                <c:formatCode>0%</c:formatCode>
                <c:ptCount val="3"/>
                <c:pt idx="0">
                  <c:v>0.1</c:v>
                </c:pt>
                <c:pt idx="1">
                  <c:v>0.12</c:v>
                </c:pt>
                <c:pt idx="2">
                  <c:v>0.26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Non, pas du tout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5.225885828796689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fr-FR" sz="1300" b="1" i="0" u="none" strike="noStrike" kern="1200" baseline="0">
                    <a:solidFill>
                      <a:schemeClr val="bg1"/>
                    </a:solidFill>
                    <a:latin typeface="Calibri" pitchFamily="34" charset="0"/>
                    <a:ea typeface="+mn-ea"/>
                    <a:cs typeface="Calibri" pitchFamily="34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D’un gain de temps  </c:v>
                </c:pt>
                <c:pt idx="1">
                  <c:v>D’un accompagnement expert  </c:v>
                </c:pt>
                <c:pt idx="2">
                  <c:v>D’une source d’économies  </c:v>
                </c:pt>
              </c:strCache>
            </c:strRef>
          </c:cat>
          <c:val>
            <c:numRef>
              <c:f>Feuil1!$E$2:$E$4</c:f>
              <c:numCache>
                <c:formatCode>0%</c:formatCode>
                <c:ptCount val="3"/>
                <c:pt idx="0">
                  <c:v>0.04</c:v>
                </c:pt>
                <c:pt idx="1">
                  <c:v>0.04</c:v>
                </c:pt>
                <c:pt idx="2">
                  <c:v>7.0000000000000007E-2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100"/>
        <c:axId val="369473032"/>
        <c:axId val="416630648"/>
      </c:barChart>
      <c:catAx>
        <c:axId val="36947303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fr-FR"/>
          </a:p>
        </c:txPr>
        <c:crossAx val="416630648"/>
        <c:crosses val="autoZero"/>
        <c:auto val="1"/>
        <c:lblAlgn val="ctr"/>
        <c:lblOffset val="1000"/>
        <c:noMultiLvlLbl val="0"/>
      </c:catAx>
      <c:valAx>
        <c:axId val="416630648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369473032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100" b="1" baseline="0">
                <a:solidFill>
                  <a:srgbClr val="003E3E"/>
                </a:solidFill>
                <a:latin typeface="Calibri" pitchFamily="34" charset="0"/>
                <a:cs typeface="Calibri" pitchFamily="34" charset="0"/>
              </a:defRPr>
            </a:pPr>
            <a:endParaRPr lang="fr-FR"/>
          </a:p>
        </c:txPr>
      </c:legendEntry>
      <c:legendEntry>
        <c:idx val="1"/>
        <c:txPr>
          <a:bodyPr/>
          <a:lstStyle/>
          <a:p>
            <a:pPr>
              <a:defRPr sz="1100" b="1">
                <a:solidFill>
                  <a:srgbClr val="003366">
                    <a:alpha val="75000"/>
                  </a:srgbClr>
                </a:solidFill>
                <a:latin typeface="Calibri" pitchFamily="34" charset="0"/>
                <a:cs typeface="Calibri" pitchFamily="34" charset="0"/>
              </a:defRPr>
            </a:pPr>
            <a:endParaRPr lang="fr-FR"/>
          </a:p>
        </c:txPr>
      </c:legendEntry>
      <c:legendEntry>
        <c:idx val="2"/>
        <c:txPr>
          <a:bodyPr/>
          <a:lstStyle/>
          <a:p>
            <a:pPr>
              <a:defRPr sz="1100" b="1" baseline="0">
                <a:solidFill>
                  <a:schemeClr val="accent2"/>
                </a:solidFill>
                <a:latin typeface="Calibri" pitchFamily="34" charset="0"/>
                <a:cs typeface="Calibri" pitchFamily="34" charset="0"/>
              </a:defRPr>
            </a:pPr>
            <a:endParaRPr lang="fr-FR"/>
          </a:p>
        </c:txPr>
      </c:legendEntry>
      <c:legendEntry>
        <c:idx val="3"/>
        <c:txPr>
          <a:bodyPr/>
          <a:lstStyle/>
          <a:p>
            <a:pPr>
              <a:defRPr sz="1100" b="1" baseline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defRPr>
            </a:pPr>
            <a:endParaRPr lang="fr-FR"/>
          </a:p>
        </c:txPr>
      </c:legendEntry>
      <c:layout>
        <c:manualLayout>
          <c:xMode val="edge"/>
          <c:yMode val="edge"/>
          <c:x val="0.44177050712101001"/>
          <c:y val="0.93943982933299497"/>
          <c:w val="0.54741353054904596"/>
          <c:h val="4.7001525001021303E-2"/>
        </c:manualLayout>
      </c:layout>
      <c:overlay val="0"/>
      <c:txPr>
        <a:bodyPr/>
        <a:lstStyle/>
        <a:p>
          <a:pPr>
            <a:defRPr sz="1100" b="1">
              <a:latin typeface="Calibri" pitchFamily="34" charset="0"/>
              <a:cs typeface="Calibri" pitchFamily="34" charset="0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2"/>
      </a:pPr>
      <a:endParaRPr lang="fr-FR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9222500388962E-3"/>
          <c:y val="0"/>
          <c:w val="0.99030788666234171"/>
          <c:h val="0.998858003573660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Février 2017</c:v>
                </c:pt>
              </c:strCache>
            </c:strRef>
          </c:tx>
          <c:spPr>
            <a:solidFill>
              <a:srgbClr val="336699"/>
            </a:solidFill>
            <a:ln>
              <a:solidFill>
                <a:schemeClr val="bg1"/>
              </a:solidFill>
            </a:ln>
          </c:spPr>
          <c:invertIfNegative val="0"/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2060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Feuil1!$A$2:$A$12</c:f>
              <c:numCache>
                <c:formatCode>General</c:formatCode>
                <c:ptCount val="11"/>
              </c:numCache>
            </c:numRef>
          </c:cat>
          <c:val>
            <c:numRef>
              <c:f>Feuil1!$B$2:$B$12</c:f>
              <c:numCache>
                <c:formatCode>0%</c:formatCode>
                <c:ptCount val="11"/>
                <c:pt idx="0">
                  <c:v>0.19</c:v>
                </c:pt>
                <c:pt idx="1">
                  <c:v>0.16</c:v>
                </c:pt>
                <c:pt idx="2">
                  <c:v>0.18</c:v>
                </c:pt>
                <c:pt idx="3">
                  <c:v>0.19</c:v>
                </c:pt>
                <c:pt idx="4">
                  <c:v>0.1</c:v>
                </c:pt>
                <c:pt idx="5">
                  <c:v>0.06</c:v>
                </c:pt>
                <c:pt idx="6">
                  <c:v>0.03</c:v>
                </c:pt>
                <c:pt idx="7">
                  <c:v>0.02</c:v>
                </c:pt>
                <c:pt idx="8">
                  <c:v>0.03</c:v>
                </c:pt>
                <c:pt idx="9">
                  <c:v>0.02</c:v>
                </c:pt>
                <c:pt idx="10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420796784"/>
        <c:axId val="420796392"/>
      </c:barChart>
      <c:valAx>
        <c:axId val="420796392"/>
        <c:scaling>
          <c:orientation val="minMax"/>
          <c:max val="0.30000000000000004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20796784"/>
        <c:crosses val="autoZero"/>
        <c:crossBetween val="between"/>
      </c:valAx>
      <c:catAx>
        <c:axId val="42079678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420796392"/>
        <c:crosses val="autoZero"/>
        <c:auto val="1"/>
        <c:lblAlgn val="ctr"/>
        <c:lblOffset val="100"/>
        <c:noMultiLvlLbl val="0"/>
      </c:catAx>
      <c:spPr>
        <a:noFill/>
        <a:ln w="25389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92113337658334E-3"/>
          <c:y val="0"/>
          <c:w val="0.99030788666234171"/>
          <c:h val="0.998858003573660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Février 2017</c:v>
                </c:pt>
              </c:strCache>
            </c:strRef>
          </c:tx>
          <c:spPr>
            <a:solidFill>
              <a:srgbClr val="003E3E"/>
            </a:solidFill>
            <a:ln>
              <a:solidFill>
                <a:schemeClr val="bg1"/>
              </a:solidFill>
            </a:ln>
          </c:spPr>
          <c:invertIfNegative val="0"/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3E3E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Feuil1!$A$2:$A$12</c:f>
              <c:strCache>
                <c:ptCount val="11"/>
                <c:pt idx="0">
                  <c:v>Marine Le Pen </c:v>
                </c:pt>
                <c:pt idx="1">
                  <c:v>Jean-Luc Mélenchon </c:v>
                </c:pt>
                <c:pt idx="2">
                  <c:v>Benoît Hamon </c:v>
                </c:pt>
                <c:pt idx="3">
                  <c:v>Emmanuel Macron </c:v>
                </c:pt>
                <c:pt idx="4">
                  <c:v>François Fillon </c:v>
                </c:pt>
                <c:pt idx="5">
                  <c:v>François Bayrou </c:v>
                </c:pt>
                <c:pt idx="6">
                  <c:v>Nathalie Arthaud </c:v>
                </c:pt>
                <c:pt idx="7">
                  <c:v>Yannick Jadot </c:v>
                </c:pt>
                <c:pt idx="8">
                  <c:v>Nicolas Dupont-Aignan </c:v>
                </c:pt>
                <c:pt idx="9">
                  <c:v>Philippe Poutou </c:v>
                </c:pt>
                <c:pt idx="10">
                  <c:v>Jacques Cheminade </c:v>
                </c:pt>
              </c:strCache>
            </c:strRef>
          </c:cat>
          <c:val>
            <c:numRef>
              <c:f>Feuil1!$B$2:$B$12</c:f>
              <c:numCache>
                <c:formatCode>0%</c:formatCode>
                <c:ptCount val="11"/>
                <c:pt idx="0">
                  <c:v>0.19</c:v>
                </c:pt>
                <c:pt idx="1">
                  <c:v>0.19</c:v>
                </c:pt>
                <c:pt idx="2">
                  <c:v>0.18</c:v>
                </c:pt>
                <c:pt idx="3">
                  <c:v>0.16</c:v>
                </c:pt>
                <c:pt idx="4">
                  <c:v>0.08</c:v>
                </c:pt>
                <c:pt idx="5">
                  <c:v>0.06</c:v>
                </c:pt>
                <c:pt idx="6">
                  <c:v>0.04</c:v>
                </c:pt>
                <c:pt idx="7">
                  <c:v>0.03</c:v>
                </c:pt>
                <c:pt idx="8">
                  <c:v>0.03</c:v>
                </c:pt>
                <c:pt idx="9">
                  <c:v>0.02</c:v>
                </c:pt>
                <c:pt idx="10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407904024"/>
        <c:axId val="407903632"/>
      </c:barChart>
      <c:valAx>
        <c:axId val="407903632"/>
        <c:scaling>
          <c:orientation val="maxMin"/>
          <c:max val="0.30000000000000004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07904024"/>
        <c:crosses val="autoZero"/>
        <c:crossBetween val="between"/>
      </c:valAx>
      <c:catAx>
        <c:axId val="407904024"/>
        <c:scaling>
          <c:orientation val="maxMin"/>
        </c:scaling>
        <c:delete val="1"/>
        <c:axPos val="r"/>
        <c:numFmt formatCode="General" sourceLinked="1"/>
        <c:majorTickMark val="out"/>
        <c:minorTickMark val="none"/>
        <c:tickLblPos val="nextTo"/>
        <c:crossAx val="407903632"/>
        <c:crosses val="autoZero"/>
        <c:auto val="1"/>
        <c:lblAlgn val="ctr"/>
        <c:lblOffset val="100"/>
        <c:noMultiLvlLbl val="0"/>
      </c:catAx>
      <c:spPr>
        <a:noFill/>
        <a:ln w="25389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1885707183000196"/>
          <c:y val="0"/>
          <c:w val="0.42154354661346399"/>
          <c:h val="0.998858003573660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Février 2017</c:v>
                </c:pt>
              </c:strCache>
            </c:strRef>
          </c:tx>
          <c:spPr>
            <a:solidFill>
              <a:srgbClr val="336699"/>
            </a:solidFill>
            <a:ln>
              <a:solidFill>
                <a:schemeClr val="bg1"/>
              </a:solidFill>
            </a:ln>
          </c:spPr>
          <c:invertIfNegative val="0"/>
          <c:dPt>
            <c:idx val="5"/>
            <c:invertIfNegative val="0"/>
            <c:bubble3D val="0"/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002060"/>
                    </a:solidFill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Feuil1!$A$2:$A$7</c:f>
              <c:strCache>
                <c:ptCount val="6"/>
                <c:pt idx="0">
                  <c:v>Favoriser l’accession à la propriété (par des aides fiscales, la baisse des droits de mutation, …) </c:v>
                </c:pt>
                <c:pt idx="1">
                  <c:v>Améliorer la qualité des logements (aides incitatives à la réhabilitation ou la rénovation des logements) </c:v>
                </c:pt>
                <c:pt idx="2">
                  <c:v>Accroître les aides à la rénovation énergétique des logements </c:v>
                </c:pt>
                <c:pt idx="3">
                  <c:v>Mettre en place un grand plan national de construction de nouveaux logements pour étendre l’offre disponible </c:v>
                </c:pt>
                <c:pt idx="4">
                  <c:v>Faciliter les démarches administratives pour les particuliers qui souhaitent faire construire leur logement </c:v>
                </c:pt>
                <c:pt idx="5">
                  <c:v>Etendre l’encadrement des loyers dans les zones où l’offre de logements est faible </c:v>
                </c:pt>
              </c:strCache>
            </c:strRef>
          </c:cat>
          <c:val>
            <c:numRef>
              <c:f>Feuil1!$B$2:$B$7</c:f>
              <c:numCache>
                <c:formatCode>0%</c:formatCode>
                <c:ptCount val="6"/>
                <c:pt idx="0">
                  <c:v>0.33</c:v>
                </c:pt>
                <c:pt idx="1">
                  <c:v>0.19</c:v>
                </c:pt>
                <c:pt idx="2">
                  <c:v>0.18</c:v>
                </c:pt>
                <c:pt idx="3">
                  <c:v>0.12</c:v>
                </c:pt>
                <c:pt idx="4">
                  <c:v>0.1</c:v>
                </c:pt>
                <c:pt idx="5">
                  <c:v>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407904808"/>
        <c:axId val="407904416"/>
      </c:barChart>
      <c:valAx>
        <c:axId val="407904416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407904808"/>
        <c:crosses val="autoZero"/>
        <c:crossBetween val="between"/>
      </c:valAx>
      <c:catAx>
        <c:axId val="40790480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fr-FR"/>
          </a:p>
        </c:txPr>
        <c:crossAx val="407904416"/>
        <c:crosses val="autoZero"/>
        <c:auto val="1"/>
        <c:lblAlgn val="ctr"/>
        <c:lblOffset val="100"/>
        <c:noMultiLvlLbl val="0"/>
      </c:catAx>
      <c:spPr>
        <a:noFill/>
        <a:ln w="25389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088272965879265"/>
          <c:y val="3.2974090249838162E-2"/>
          <c:w val="0.78808986876640419"/>
          <c:h val="0.96108569801456911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Ensemble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bg1"/>
              </a:solidFill>
            </a:ln>
            <a:effectLst/>
          </c:spPr>
          <c:explosion val="2"/>
          <c:dPt>
            <c:idx val="0"/>
            <c:bubble3D val="0"/>
            <c:spPr>
              <a:solidFill>
                <a:srgbClr val="003E3E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0143832020997384"/>
                  <c:y val="0.12540257999664936"/>
                </c:manualLayout>
              </c:layout>
              <c:spPr/>
              <c:txPr>
                <a:bodyPr vertOverflow="overflow" horzOverflow="overflow">
                  <a:spAutoFit/>
                </a:bodyPr>
                <a:lstStyle/>
                <a:p>
                  <a:pPr>
                    <a:defRPr sz="1200" b="1" i="1" baseline="0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pPr/>
              <c:txPr>
                <a:bodyPr vertOverflow="overflow" horzOverflow="overflow">
                  <a:spAutoFit/>
                </a:bodyPr>
                <a:lstStyle/>
                <a:p>
                  <a:pPr>
                    <a:defRPr sz="1200" b="1" i="1" baseline="0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>
                <a:spAutoFit/>
              </a:bodyPr>
              <a:lstStyle/>
              <a:p>
                <a:pPr>
                  <a:defRPr sz="1200" b="1" i="1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Feuil1!$A$2:$A$4</c:f>
              <c:strCache>
                <c:ptCount val="3"/>
                <c:pt idx="0">
                  <c:v>Est meilleur</c:v>
                </c:pt>
                <c:pt idx="1">
                  <c:v>Est pire</c:v>
                </c:pt>
                <c:pt idx="2">
                  <c:v>N'a pas changé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0.11</c:v>
                </c:pt>
                <c:pt idx="1">
                  <c:v>0.4</c:v>
                </c:pt>
                <c:pt idx="2">
                  <c:v>0.49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58"/>
      </c:pieChart>
      <c:spPr>
        <a:noFill/>
        <a:ln w="25389">
          <a:noFill/>
        </a:ln>
      </c:spPr>
    </c:plotArea>
    <c:plotVisOnly val="1"/>
    <c:dispBlanksAs val="zero"/>
    <c:showDLblsOverMax val="0"/>
  </c:chart>
  <c:spPr>
    <a:ln>
      <a:solidFill>
        <a:schemeClr val="bg1">
          <a:lumMod val="75000"/>
        </a:schemeClr>
      </a:solidFill>
    </a:ln>
    <a:effectLst/>
  </c:spPr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253875418638036"/>
          <c:y val="0.19646835104349825"/>
          <c:w val="0.33164423097611107"/>
          <c:h val="0.56266818286063758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Ensemble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explosion val="2"/>
          <c:dPt>
            <c:idx val="0"/>
            <c:bubble3D val="0"/>
            <c:spPr>
              <a:solidFill>
                <a:srgbClr val="003E3E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417B85"/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rgbClr val="336699"/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>
                      <a:solidFill>
                        <a:srgbClr val="003E3E"/>
                      </a:solidFill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7224613027002918E-3"/>
                  <c:y val="-2.66990291262136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>
                      <a:solidFill>
                        <a:srgbClr val="417B85"/>
                      </a:solidFill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0057229118902103E-2"/>
                  <c:y val="1.9417475728155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>
                      <a:solidFill>
                        <a:srgbClr val="336699"/>
                      </a:solidFill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fr-F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Feuil1!$A$2:$A$4</c:f>
              <c:strCache>
                <c:ptCount val="3"/>
                <c:pt idx="0">
                  <c:v>Dans une commune rurale  </c:v>
                </c:pt>
                <c:pt idx="1">
                  <c:v>En milieu péri-urbain : dans une agglomération de taille moyenne  </c:v>
                </c:pt>
                <c:pt idx="2">
                  <c:v>En milieu urbain : dans une grande agglomération  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0.46</c:v>
                </c:pt>
                <c:pt idx="1">
                  <c:v>0.37</c:v>
                </c:pt>
                <c:pt idx="2">
                  <c:v>0.17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00"/>
      </c:pieChart>
      <c:spPr>
        <a:noFill/>
        <a:ln w="25389">
          <a:noFill/>
        </a:ln>
      </c:spPr>
    </c:plotArea>
    <c:plotVisOnly val="1"/>
    <c:dispBlanksAs val="zero"/>
    <c:showDLblsOverMax val="0"/>
  </c:chart>
  <c:spPr>
    <a:effectLst/>
  </c:spPr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38040509761701"/>
          <c:y val="9.3979943108778705E-2"/>
          <c:w val="0.79088562440252297"/>
          <c:h val="0.83438427352008704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Ensemble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explosion val="2"/>
          <c:dPt>
            <c:idx val="0"/>
            <c:bubble3D val="0"/>
            <c:spPr>
              <a:solidFill>
                <a:srgbClr val="003E3E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417B85"/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rgbClr val="336699"/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0.22108744608001399"/>
                  <c:y val="3.122417656923260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89117733232676"/>
                  <c:y val="4.805576535501739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9.1601955555175404E-2"/>
                  <c:y val="-0.1807359533228000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Feuil1!$A$2:$A$4</c:f>
              <c:strCache>
                <c:ptCount val="3"/>
                <c:pt idx="0">
                  <c:v>Dans une commune rurale  </c:v>
                </c:pt>
                <c:pt idx="1">
                  <c:v>En milieu péri-urbain : dans une agglomération de taille moyenne  </c:v>
                </c:pt>
                <c:pt idx="2">
                  <c:v>En milieu urbain : dans une grande agglomération  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0.44</c:v>
                </c:pt>
                <c:pt idx="1">
                  <c:v>0.39</c:v>
                </c:pt>
                <c:pt idx="2">
                  <c:v>0.17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00"/>
      </c:pieChart>
      <c:spPr>
        <a:noFill/>
        <a:ln w="25389">
          <a:noFill/>
        </a:ln>
      </c:spPr>
    </c:plotArea>
    <c:plotVisOnly val="1"/>
    <c:dispBlanksAs val="zero"/>
    <c:showDLblsOverMax val="0"/>
  </c:chart>
  <c:spPr>
    <a:ln>
      <a:solidFill>
        <a:schemeClr val="bg1">
          <a:lumMod val="75000"/>
        </a:schemeClr>
      </a:solidFill>
    </a:ln>
    <a:effectLst/>
  </c:spPr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38040509761701"/>
          <c:y val="9.3979943108778705E-2"/>
          <c:w val="0.79088562440252297"/>
          <c:h val="0.83438427352008704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Ensemble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explosion val="2"/>
          <c:dPt>
            <c:idx val="0"/>
            <c:bubble3D val="0"/>
            <c:spPr>
              <a:solidFill>
                <a:srgbClr val="003E3E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417B85"/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rgbClr val="336699"/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0.22108744608001399"/>
                  <c:y val="3.122417656923260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89117733232676"/>
                  <c:y val="4.805576535501739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9.1601955555175404E-2"/>
                  <c:y val="-0.1807359533228000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Feuil1!$A$2:$A$4</c:f>
              <c:strCache>
                <c:ptCount val="3"/>
                <c:pt idx="0">
                  <c:v>Dans une commune rurale  </c:v>
                </c:pt>
                <c:pt idx="1">
                  <c:v>En milieu péri-urbain : dans une agglomération de taille moyenne  </c:v>
                </c:pt>
                <c:pt idx="2">
                  <c:v>En milieu urbain : dans une grande agglomération  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0.41</c:v>
                </c:pt>
                <c:pt idx="1">
                  <c:v>0.42</c:v>
                </c:pt>
                <c:pt idx="2">
                  <c:v>0.17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00"/>
      </c:pieChart>
      <c:spPr>
        <a:noFill/>
        <a:ln w="25389">
          <a:noFill/>
        </a:ln>
      </c:spPr>
    </c:plotArea>
    <c:plotVisOnly val="1"/>
    <c:dispBlanksAs val="zero"/>
    <c:showDLblsOverMax val="0"/>
  </c:chart>
  <c:spPr>
    <a:ln>
      <a:solidFill>
        <a:schemeClr val="bg1">
          <a:lumMod val="75000"/>
        </a:schemeClr>
      </a:solidFill>
    </a:ln>
    <a:effectLst/>
  </c:spPr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792645943315058"/>
          <c:y val="0.24449704964266494"/>
          <c:w val="0.36447172398634697"/>
          <c:h val="0.63001005280575195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Ensemble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bg1"/>
              </a:solidFill>
            </a:ln>
            <a:effectLst/>
          </c:spPr>
          <c:explosion val="2"/>
          <c:dPt>
            <c:idx val="0"/>
            <c:bubble3D val="0"/>
            <c:spPr>
              <a:solidFill>
                <a:srgbClr val="003E3E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003366">
                  <a:alpha val="50000"/>
                </a:srgb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4.28837755011513E-2"/>
                  <c:y val="-4.1146223384064998E-2"/>
                </c:manualLayout>
              </c:layout>
              <c:spPr/>
              <c:txPr>
                <a:bodyPr/>
                <a:lstStyle/>
                <a:p>
                  <a:pPr>
                    <a:defRPr sz="1300" b="1">
                      <a:solidFill>
                        <a:srgbClr val="003366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154831746199366"/>
                      <c:h val="0.1073963644435076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5.8204726928129093E-2"/>
                  <c:y val="1.7510023380894069E-3"/>
                </c:manualLayout>
              </c:layout>
              <c:spPr/>
              <c:txPr>
                <a:bodyPr/>
                <a:lstStyle/>
                <a:p>
                  <a:pPr>
                    <a:defRPr sz="1300" b="1">
                      <a:solidFill>
                        <a:srgbClr val="003366">
                          <a:alpha val="75000"/>
                        </a:srgbClr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926899027458986"/>
                      <c:h val="0.1738666048647554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2.1442501709107099E-2"/>
                  <c:y val="3.553299018972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300" b="1">
                      <a:solidFill>
                        <a:srgbClr val="CC0000">
                          <a:alpha val="75000"/>
                        </a:srgbClr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1075974605447298E-2"/>
                  <c:y val="4.6049962555129699E-2"/>
                </c:manualLayout>
              </c:layout>
              <c:spPr/>
              <c:txPr>
                <a:bodyPr/>
                <a:lstStyle/>
                <a:p>
                  <a:pPr>
                    <a:defRPr sz="1300" b="1">
                      <a:solidFill>
                        <a:srgbClr val="CC0000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703710366290729"/>
                      <c:h val="0.11280698498381429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="1">
                    <a:solidFill>
                      <a:schemeClr val="tx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Feuil1!$A$2:$A$5</c:f>
              <c:strCache>
                <c:ptCount val="4"/>
                <c:pt idx="0">
                  <c:v>Oui, tout à fait </c:v>
                </c:pt>
                <c:pt idx="1">
                  <c:v>Oui, plutôt</c:v>
                </c:pt>
                <c:pt idx="2">
                  <c:v>Non, plutôt pas  </c:v>
                </c:pt>
                <c:pt idx="3">
                  <c:v>Non, pas du tout </c:v>
                </c:pt>
              </c:strCache>
            </c:strRef>
          </c:cat>
          <c:val>
            <c:numRef>
              <c:f>Feuil1!$B$2:$B$5</c:f>
              <c:numCache>
                <c:formatCode>0%</c:formatCode>
                <c:ptCount val="4"/>
                <c:pt idx="0">
                  <c:v>0.05</c:v>
                </c:pt>
                <c:pt idx="1">
                  <c:v>0.35</c:v>
                </c:pt>
                <c:pt idx="2">
                  <c:v>0.44</c:v>
                </c:pt>
                <c:pt idx="3">
                  <c:v>0.16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0"/>
      </c:pieChart>
      <c:spPr>
        <a:noFill/>
        <a:ln w="25389">
          <a:noFill/>
        </a:ln>
      </c:spPr>
    </c:plotArea>
    <c:plotVisOnly val="1"/>
    <c:dispBlanksAs val="zero"/>
    <c:showDLblsOverMax val="0"/>
  </c:chart>
  <c:spPr>
    <a:effectLst/>
  </c:spPr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02655248559299"/>
          <c:y val="9.0593323726506095E-2"/>
          <c:w val="0.73777266117304896"/>
          <c:h val="0.86104567747775196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Ensemble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bg1"/>
              </a:solidFill>
            </a:ln>
            <a:effectLst/>
          </c:spPr>
          <c:explosion val="2"/>
          <c:dPt>
            <c:idx val="0"/>
            <c:bubble3D val="0"/>
            <c:spPr>
              <a:solidFill>
                <a:srgbClr val="003E3E"/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003366">
                  <a:alpha val="50000"/>
                </a:srgb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9907833791134799"/>
                  <c:y val="0.13540885850044401"/>
                </c:manualLayout>
              </c:layout>
              <c:spPr/>
              <c:txPr>
                <a:bodyPr/>
                <a:lstStyle/>
                <a:p>
                  <a:pPr>
                    <a:defRPr sz="1100" b="1" i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154831746199366"/>
                      <c:h val="0.10739636444350767"/>
                    </c:manualLayout>
                  </c15:layout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100" b="1" i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50593346618553"/>
                  <c:y val="3.7113572707810398E-2"/>
                </c:manualLayout>
              </c:layout>
              <c:spPr/>
              <c:txPr>
                <a:bodyPr/>
                <a:lstStyle/>
                <a:p>
                  <a:pPr>
                    <a:defRPr sz="1100" b="1" i="1">
                      <a:solidFill>
                        <a:schemeClr val="bg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fr-FR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703710366290729"/>
                      <c:h val="0.11280698498381429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 i="1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fr-F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Feuil1!$A$2:$A$5</c:f>
              <c:strCache>
                <c:ptCount val="4"/>
                <c:pt idx="0">
                  <c:v>Oui, tout à fait </c:v>
                </c:pt>
                <c:pt idx="1">
                  <c:v>Oui, plutôt</c:v>
                </c:pt>
                <c:pt idx="2">
                  <c:v>Non, plutôt pas  </c:v>
                </c:pt>
                <c:pt idx="3">
                  <c:v>Non, pas du tout </c:v>
                </c:pt>
              </c:strCache>
            </c:strRef>
          </c:cat>
          <c:val>
            <c:numRef>
              <c:f>Feuil1!$B$2:$B$5</c:f>
              <c:numCache>
                <c:formatCode>0%</c:formatCode>
                <c:ptCount val="4"/>
                <c:pt idx="0">
                  <c:v>0.06</c:v>
                </c:pt>
                <c:pt idx="1">
                  <c:v>0.28000000000000003</c:v>
                </c:pt>
                <c:pt idx="2">
                  <c:v>0.52</c:v>
                </c:pt>
                <c:pt idx="3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0"/>
      </c:pieChart>
      <c:spPr>
        <a:noFill/>
        <a:ln w="25389">
          <a:noFill/>
        </a:ln>
      </c:spPr>
    </c:plotArea>
    <c:plotVisOnly val="1"/>
    <c:dispBlanksAs val="zero"/>
    <c:showDLblsOverMax val="0"/>
  </c:chart>
  <c:spPr>
    <a:ln>
      <a:solidFill>
        <a:schemeClr val="bg1">
          <a:lumMod val="75000"/>
        </a:schemeClr>
      </a:solidFill>
    </a:ln>
    <a:effectLst/>
  </c:spPr>
  <c:txPr>
    <a:bodyPr/>
    <a:lstStyle/>
    <a:p>
      <a:pPr>
        <a:defRPr sz="1798"/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0.65972</cdr:x>
      <cdr:y>0.64006</cdr:y>
    </cdr:from>
    <cdr:to>
      <cdr:x>0.70265</cdr:x>
      <cdr:y>0.67721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6439470" y="3544273"/>
          <a:ext cx="419037" cy="2057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fr-FR" sz="1200" b="1" dirty="0" smtClean="0">
              <a:solidFill>
                <a:srgbClr val="003366"/>
              </a:solidFill>
            </a:rPr>
            <a:t>-</a:t>
          </a:r>
          <a:endParaRPr lang="fr-FR" sz="1200" b="1" dirty="0">
            <a:solidFill>
              <a:srgbClr val="003366"/>
            </a:solidFill>
          </a:endParaRPr>
        </a:p>
      </cdr:txBody>
    </cdr:sp>
  </cdr:relSizeAnchor>
  <cdr:relSizeAnchor xmlns:cdr="http://schemas.openxmlformats.org/drawingml/2006/chartDrawing">
    <cdr:from>
      <cdr:x>0.82671</cdr:x>
      <cdr:y>0.13862</cdr:y>
    </cdr:from>
    <cdr:to>
      <cdr:x>0.99219</cdr:x>
      <cdr:y>0.32522</cdr:y>
    </cdr:to>
    <cdr:sp macro="" textlink="">
      <cdr:nvSpPr>
        <cdr:cNvPr id="3" name="Ellipse 2"/>
        <cdr:cNvSpPr/>
      </cdr:nvSpPr>
      <cdr:spPr>
        <a:xfrm xmlns:a="http://schemas.openxmlformats.org/drawingml/2006/main">
          <a:off x="8069439" y="767606"/>
          <a:ext cx="1615291" cy="1033272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  <cdr:relSizeAnchor xmlns:cdr="http://schemas.openxmlformats.org/drawingml/2006/chartDrawing">
    <cdr:from>
      <cdr:x>0.82296</cdr:x>
      <cdr:y>0.42265</cdr:y>
    </cdr:from>
    <cdr:to>
      <cdr:x>0.98564</cdr:x>
      <cdr:y>0.54411</cdr:y>
    </cdr:to>
    <cdr:sp macro="" textlink="">
      <cdr:nvSpPr>
        <cdr:cNvPr id="4" name="Ellipse 3"/>
        <cdr:cNvSpPr/>
      </cdr:nvSpPr>
      <cdr:spPr>
        <a:xfrm xmlns:a="http://schemas.openxmlformats.org/drawingml/2006/main">
          <a:off x="8032863" y="2340374"/>
          <a:ext cx="1587859" cy="672592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r-FR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60808-9575-44E8-BC75-342BFA114DD1}" type="datetimeFigureOut">
              <a:rPr lang="fr-FR" smtClean="0"/>
              <a:t>07/03/2017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33488"/>
            <a:ext cx="47767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25D33-3E80-4259-93C9-9AE7460C1B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8119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00902" rtl="0" eaLnBrk="1" latinLnBrk="0" hangingPunct="1">
      <a:defRPr sz="1314" kern="1200">
        <a:solidFill>
          <a:schemeClr val="tx1"/>
        </a:solidFill>
        <a:latin typeface="+mn-lt"/>
        <a:ea typeface="+mn-ea"/>
        <a:cs typeface="+mn-cs"/>
      </a:defRPr>
    </a:lvl1pPr>
    <a:lvl2pPr marL="500451" algn="l" defTabSz="1000902" rtl="0" eaLnBrk="1" latinLnBrk="0" hangingPunct="1">
      <a:defRPr sz="1314" kern="1200">
        <a:solidFill>
          <a:schemeClr val="tx1"/>
        </a:solidFill>
        <a:latin typeface="+mn-lt"/>
        <a:ea typeface="+mn-ea"/>
        <a:cs typeface="+mn-cs"/>
      </a:defRPr>
    </a:lvl2pPr>
    <a:lvl3pPr marL="1000902" algn="l" defTabSz="1000902" rtl="0" eaLnBrk="1" latinLnBrk="0" hangingPunct="1">
      <a:defRPr sz="1314" kern="1200">
        <a:solidFill>
          <a:schemeClr val="tx1"/>
        </a:solidFill>
        <a:latin typeface="+mn-lt"/>
        <a:ea typeface="+mn-ea"/>
        <a:cs typeface="+mn-cs"/>
      </a:defRPr>
    </a:lvl3pPr>
    <a:lvl4pPr marL="1501353" algn="l" defTabSz="1000902" rtl="0" eaLnBrk="1" latinLnBrk="0" hangingPunct="1">
      <a:defRPr sz="1314" kern="1200">
        <a:solidFill>
          <a:schemeClr val="tx1"/>
        </a:solidFill>
        <a:latin typeface="+mn-lt"/>
        <a:ea typeface="+mn-ea"/>
        <a:cs typeface="+mn-cs"/>
      </a:defRPr>
    </a:lvl4pPr>
    <a:lvl5pPr marL="2001804" algn="l" defTabSz="1000902" rtl="0" eaLnBrk="1" latinLnBrk="0" hangingPunct="1">
      <a:defRPr sz="1314" kern="1200">
        <a:solidFill>
          <a:schemeClr val="tx1"/>
        </a:solidFill>
        <a:latin typeface="+mn-lt"/>
        <a:ea typeface="+mn-ea"/>
        <a:cs typeface="+mn-cs"/>
      </a:defRPr>
    </a:lvl5pPr>
    <a:lvl6pPr marL="2502256" algn="l" defTabSz="1000902" rtl="0" eaLnBrk="1" latinLnBrk="0" hangingPunct="1">
      <a:defRPr sz="1314" kern="1200">
        <a:solidFill>
          <a:schemeClr val="tx1"/>
        </a:solidFill>
        <a:latin typeface="+mn-lt"/>
        <a:ea typeface="+mn-ea"/>
        <a:cs typeface="+mn-cs"/>
      </a:defRPr>
    </a:lvl6pPr>
    <a:lvl7pPr marL="3002707" algn="l" defTabSz="1000902" rtl="0" eaLnBrk="1" latinLnBrk="0" hangingPunct="1">
      <a:defRPr sz="1314" kern="1200">
        <a:solidFill>
          <a:schemeClr val="tx1"/>
        </a:solidFill>
        <a:latin typeface="+mn-lt"/>
        <a:ea typeface="+mn-ea"/>
        <a:cs typeface="+mn-cs"/>
      </a:defRPr>
    </a:lvl7pPr>
    <a:lvl8pPr marL="3503158" algn="l" defTabSz="1000902" rtl="0" eaLnBrk="1" latinLnBrk="0" hangingPunct="1">
      <a:defRPr sz="1314" kern="1200">
        <a:solidFill>
          <a:schemeClr val="tx1"/>
        </a:solidFill>
        <a:latin typeface="+mn-lt"/>
        <a:ea typeface="+mn-ea"/>
        <a:cs typeface="+mn-cs"/>
      </a:defRPr>
    </a:lvl8pPr>
    <a:lvl9pPr marL="4003609" algn="l" defTabSz="1000902" rtl="0" eaLnBrk="1" latinLnBrk="0" hangingPunct="1">
      <a:defRPr sz="13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25D33-3E80-4259-93C9-9AE7460C1B6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387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25D33-3E80-4259-93C9-9AE7460C1B6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4510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25D33-3E80-4259-93C9-9AE7460C1B6A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646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25D33-3E80-4259-93C9-9AE7460C1B6A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6399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25D33-3E80-4259-93C9-9AE7460C1B6A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1405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25D33-3E80-4259-93C9-9AE7460C1B6A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3149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_de_Gar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07927" y="2150557"/>
            <a:ext cx="8662774" cy="1736634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 b="1" i="1" cap="none" baseline="0">
                <a:solidFill>
                  <a:srgbClr val="A50021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Modifiez le style des titres du masque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319689"/>
            <a:ext cx="10323513" cy="10980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7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77" y="170391"/>
            <a:ext cx="2001266" cy="1394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137027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éthodolog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e 26"/>
          <p:cNvGrpSpPr/>
          <p:nvPr userDrawn="1"/>
        </p:nvGrpSpPr>
        <p:grpSpPr>
          <a:xfrm>
            <a:off x="0" y="142592"/>
            <a:ext cx="10323513" cy="788671"/>
            <a:chOff x="0" y="135952"/>
            <a:chExt cx="9144000" cy="751944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194894"/>
              <a:ext cx="9144000" cy="626742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970"/>
            </a:p>
          </p:txBody>
        </p:sp>
        <p:pic>
          <p:nvPicPr>
            <p:cNvPr id="8" name="Image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216" y="135952"/>
              <a:ext cx="1002592" cy="751944"/>
            </a:xfrm>
            <a:prstGeom prst="rect">
              <a:avLst/>
            </a:prstGeom>
          </p:spPr>
        </p:pic>
      </p:grpSp>
      <p:sp>
        <p:nvSpPr>
          <p:cNvPr id="25" name="Espace réservé du texte 24"/>
          <p:cNvSpPr>
            <a:spLocks noGrp="1"/>
          </p:cNvSpPr>
          <p:nvPr>
            <p:ph type="body" sz="quarter" idx="10"/>
          </p:nvPr>
        </p:nvSpPr>
        <p:spPr>
          <a:xfrm>
            <a:off x="1496329" y="204800"/>
            <a:ext cx="8664792" cy="657689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  <a:endParaRPr lang="fr-FR" dirty="0"/>
          </a:p>
        </p:txBody>
      </p:sp>
      <p:grpSp>
        <p:nvGrpSpPr>
          <p:cNvPr id="21" name="Groupe 20"/>
          <p:cNvGrpSpPr/>
          <p:nvPr userDrawn="1"/>
        </p:nvGrpSpPr>
        <p:grpSpPr>
          <a:xfrm>
            <a:off x="242976" y="6870799"/>
            <a:ext cx="8314967" cy="261610"/>
            <a:chOff x="242976" y="6870799"/>
            <a:chExt cx="8314967" cy="261610"/>
          </a:xfrm>
        </p:grpSpPr>
        <p:sp>
          <p:nvSpPr>
            <p:cNvPr id="22" name="ZoneTexte 21"/>
            <p:cNvSpPr txBox="1"/>
            <p:nvPr userDrawn="1"/>
          </p:nvSpPr>
          <p:spPr>
            <a:xfrm>
              <a:off x="242976" y="6870799"/>
              <a:ext cx="27230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100" i="1" dirty="0" smtClean="0">
                  <a:solidFill>
                    <a:srgbClr val="A50021"/>
                  </a:solidFill>
                  <a:latin typeface="Century Gothic" panose="020B0502020202020204" pitchFamily="34" charset="0"/>
                </a:rPr>
                <a:t>Connection creates value</a:t>
              </a:r>
              <a:endParaRPr lang="fr-FR" sz="1100" i="1" dirty="0">
                <a:solidFill>
                  <a:srgbClr val="A50021"/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23" name="Connecteur droit 22"/>
            <p:cNvCxnSpPr/>
            <p:nvPr userDrawn="1"/>
          </p:nvCxnSpPr>
          <p:spPr>
            <a:xfrm flipV="1">
              <a:off x="2538658" y="7009300"/>
              <a:ext cx="6019285" cy="9000"/>
            </a:xfrm>
            <a:prstGeom prst="line">
              <a:avLst/>
            </a:prstGeom>
            <a:ln>
              <a:solidFill>
                <a:srgbClr val="A5002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ZoneTexte 10"/>
          <p:cNvSpPr txBox="1"/>
          <p:nvPr userDrawn="1"/>
        </p:nvSpPr>
        <p:spPr>
          <a:xfrm>
            <a:off x="8705103" y="6855410"/>
            <a:ext cx="543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B4F3BBD-0DB5-40C1-BCD4-0C1429F62FEA}" type="slidenum">
              <a:rPr lang="fr-FR" sz="1200" smtClean="0">
                <a:solidFill>
                  <a:srgbClr val="A50021"/>
                </a:solidFill>
              </a:rPr>
              <a:pPr algn="ctr"/>
              <a:t>‹N°›</a:t>
            </a:fld>
            <a:endParaRPr lang="fr-FR" sz="1200" dirty="0">
              <a:solidFill>
                <a:srgbClr val="A50021"/>
              </a:solidFill>
            </a:endParaRPr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942" y="6632192"/>
            <a:ext cx="918099" cy="521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694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u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e 26"/>
          <p:cNvGrpSpPr/>
          <p:nvPr userDrawn="1"/>
        </p:nvGrpSpPr>
        <p:grpSpPr>
          <a:xfrm>
            <a:off x="0" y="142592"/>
            <a:ext cx="10323513" cy="788671"/>
            <a:chOff x="0" y="135952"/>
            <a:chExt cx="9144000" cy="751944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194894"/>
              <a:ext cx="9144000" cy="626742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970"/>
            </a:p>
          </p:txBody>
        </p:sp>
        <p:pic>
          <p:nvPicPr>
            <p:cNvPr id="8" name="Image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216" y="135952"/>
              <a:ext cx="1002592" cy="751944"/>
            </a:xfrm>
            <a:prstGeom prst="rect">
              <a:avLst/>
            </a:prstGeom>
          </p:spPr>
        </p:pic>
      </p:grpSp>
      <p:sp>
        <p:nvSpPr>
          <p:cNvPr id="25" name="Espace réservé du texte 24"/>
          <p:cNvSpPr>
            <a:spLocks noGrp="1"/>
          </p:cNvSpPr>
          <p:nvPr>
            <p:ph type="body" sz="quarter" idx="10"/>
          </p:nvPr>
        </p:nvSpPr>
        <p:spPr>
          <a:xfrm>
            <a:off x="1496329" y="204800"/>
            <a:ext cx="8664792" cy="657689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  <a:endParaRPr lang="fr-FR" dirty="0"/>
          </a:p>
        </p:txBody>
      </p:sp>
      <p:grpSp>
        <p:nvGrpSpPr>
          <p:cNvPr id="2" name="Groupe 1"/>
          <p:cNvGrpSpPr/>
          <p:nvPr userDrawn="1"/>
        </p:nvGrpSpPr>
        <p:grpSpPr>
          <a:xfrm>
            <a:off x="242976" y="6870799"/>
            <a:ext cx="8314967" cy="261610"/>
            <a:chOff x="242976" y="6870799"/>
            <a:chExt cx="8314967" cy="261610"/>
          </a:xfrm>
        </p:grpSpPr>
        <p:sp>
          <p:nvSpPr>
            <p:cNvPr id="15" name="ZoneTexte 14"/>
            <p:cNvSpPr txBox="1"/>
            <p:nvPr userDrawn="1"/>
          </p:nvSpPr>
          <p:spPr>
            <a:xfrm>
              <a:off x="242976" y="6870799"/>
              <a:ext cx="27230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100" i="1" dirty="0" smtClean="0">
                  <a:solidFill>
                    <a:srgbClr val="A50021"/>
                  </a:solidFill>
                  <a:latin typeface="Century Gothic" panose="020B0502020202020204" pitchFamily="34" charset="0"/>
                </a:rPr>
                <a:t>Connection creates value</a:t>
              </a:r>
              <a:endParaRPr lang="fr-FR" sz="1100" i="1" dirty="0">
                <a:solidFill>
                  <a:srgbClr val="A50021"/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16" name="Connecteur droit 15"/>
            <p:cNvCxnSpPr/>
            <p:nvPr userDrawn="1"/>
          </p:nvCxnSpPr>
          <p:spPr>
            <a:xfrm flipV="1">
              <a:off x="2538658" y="7009300"/>
              <a:ext cx="6019285" cy="9000"/>
            </a:xfrm>
            <a:prstGeom prst="line">
              <a:avLst/>
            </a:prstGeom>
            <a:ln>
              <a:solidFill>
                <a:srgbClr val="A5002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ZoneTexte 10"/>
          <p:cNvSpPr txBox="1"/>
          <p:nvPr userDrawn="1"/>
        </p:nvSpPr>
        <p:spPr>
          <a:xfrm>
            <a:off x="8705103" y="6855410"/>
            <a:ext cx="543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B4F3BBD-0DB5-40C1-BCD4-0C1429F62FEA}" type="slidenum">
              <a:rPr lang="fr-FR" sz="1200" smtClean="0">
                <a:solidFill>
                  <a:srgbClr val="A50021"/>
                </a:solidFill>
              </a:rPr>
              <a:pPr algn="ctr"/>
              <a:t>‹N°›</a:t>
            </a:fld>
            <a:endParaRPr lang="fr-FR" sz="1200" dirty="0">
              <a:solidFill>
                <a:srgbClr val="A50021"/>
              </a:solidFill>
            </a:endParaRPr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942" y="6632192"/>
            <a:ext cx="918099" cy="521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618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_de_Ga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7927" y="1590208"/>
            <a:ext cx="8662774" cy="1736634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 b="1" i="1" cap="none" baseline="0">
                <a:solidFill>
                  <a:srgbClr val="A50021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Modifiez le style des sous-titres du masque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319689"/>
            <a:ext cx="10323513" cy="10980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7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242" y="3959061"/>
            <a:ext cx="1780769" cy="1139136"/>
          </a:xfrm>
          <a:prstGeom prst="rect">
            <a:avLst/>
          </a:prstGeom>
        </p:spPr>
      </p:pic>
      <p:sp>
        <p:nvSpPr>
          <p:cNvPr id="13" name="ZoneTexte 12"/>
          <p:cNvSpPr txBox="1"/>
          <p:nvPr userDrawn="1"/>
        </p:nvSpPr>
        <p:spPr>
          <a:xfrm>
            <a:off x="4837182" y="4453430"/>
            <a:ext cx="594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pour</a:t>
            </a:r>
            <a:endParaRPr lang="fr-FR" sz="1400" b="1" i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937255"/>
      </p:ext>
    </p:extLst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319689"/>
            <a:ext cx="10323513" cy="109805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70"/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77" y="170391"/>
            <a:ext cx="2001266" cy="1394392"/>
          </a:xfrm>
          <a:prstGeom prst="rect">
            <a:avLst/>
          </a:prstGeom>
        </p:spPr>
      </p:pic>
      <p:sp>
        <p:nvSpPr>
          <p:cNvPr id="16" name="Espace réservé du texte 24"/>
          <p:cNvSpPr>
            <a:spLocks noGrp="1"/>
          </p:cNvSpPr>
          <p:nvPr>
            <p:ph type="body" sz="quarter" idx="10"/>
          </p:nvPr>
        </p:nvSpPr>
        <p:spPr>
          <a:xfrm>
            <a:off x="2377888" y="319688"/>
            <a:ext cx="7783233" cy="1098055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  <a:endParaRPr lang="fr-FR" dirty="0"/>
          </a:p>
        </p:txBody>
      </p:sp>
      <p:grpSp>
        <p:nvGrpSpPr>
          <p:cNvPr id="19" name="Groupe 18"/>
          <p:cNvGrpSpPr/>
          <p:nvPr userDrawn="1"/>
        </p:nvGrpSpPr>
        <p:grpSpPr>
          <a:xfrm>
            <a:off x="242976" y="6870799"/>
            <a:ext cx="8314967" cy="261610"/>
            <a:chOff x="242976" y="6870799"/>
            <a:chExt cx="8314967" cy="261610"/>
          </a:xfrm>
        </p:grpSpPr>
        <p:sp>
          <p:nvSpPr>
            <p:cNvPr id="20" name="ZoneTexte 19"/>
            <p:cNvSpPr txBox="1"/>
            <p:nvPr userDrawn="1"/>
          </p:nvSpPr>
          <p:spPr>
            <a:xfrm>
              <a:off x="242976" y="6870799"/>
              <a:ext cx="272301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100" i="1" dirty="0" smtClean="0">
                  <a:solidFill>
                    <a:srgbClr val="A50021"/>
                  </a:solidFill>
                  <a:latin typeface="Century Gothic" panose="020B0502020202020204" pitchFamily="34" charset="0"/>
                </a:rPr>
                <a:t>Connection creates value</a:t>
              </a:r>
              <a:endParaRPr lang="fr-FR" sz="1100" i="1" dirty="0">
                <a:solidFill>
                  <a:srgbClr val="A50021"/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26" name="Connecteur droit 25"/>
            <p:cNvCxnSpPr/>
            <p:nvPr userDrawn="1"/>
          </p:nvCxnSpPr>
          <p:spPr>
            <a:xfrm flipV="1">
              <a:off x="2538658" y="7009300"/>
              <a:ext cx="6019285" cy="9000"/>
            </a:xfrm>
            <a:prstGeom prst="line">
              <a:avLst/>
            </a:prstGeom>
            <a:ln>
              <a:solidFill>
                <a:srgbClr val="A5002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ZoneTexte 9"/>
          <p:cNvSpPr txBox="1"/>
          <p:nvPr userDrawn="1"/>
        </p:nvSpPr>
        <p:spPr>
          <a:xfrm>
            <a:off x="8705103" y="6855410"/>
            <a:ext cx="543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B4F3BBD-0DB5-40C1-BCD4-0C1429F62FEA}" type="slidenum">
              <a:rPr lang="fr-FR" sz="1200" smtClean="0">
                <a:solidFill>
                  <a:srgbClr val="A50021"/>
                </a:solidFill>
              </a:rPr>
              <a:pPr algn="ctr"/>
              <a:t>‹N°›</a:t>
            </a:fld>
            <a:endParaRPr lang="fr-FR" sz="1200" dirty="0">
              <a:solidFill>
                <a:srgbClr val="A50021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942" y="6632192"/>
            <a:ext cx="918099" cy="521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361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9742" y="382960"/>
            <a:ext cx="8904030" cy="1390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9742" y="1914793"/>
            <a:ext cx="8904030" cy="45638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742" y="6666812"/>
            <a:ext cx="2322790" cy="3829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49127-B741-4BB8-8545-0D8993A7A2C6}" type="datetimeFigureOut">
              <a:rPr lang="fr-FR" smtClean="0"/>
              <a:t>07/03/2017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19664" y="6666812"/>
            <a:ext cx="3484186" cy="3829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90981" y="6666812"/>
            <a:ext cx="2322790" cy="3829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C08EA-83EE-4DF7-9CA3-8629361064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330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61" r:id="rId4"/>
    <p:sldLayoutId id="2147483675" r:id="rId5"/>
  </p:sldLayoutIdLst>
  <p:txStyles>
    <p:titleStyle>
      <a:lvl1pPr algn="l" defTabSz="959023" rtl="0" eaLnBrk="1" latinLnBrk="0" hangingPunct="1">
        <a:lnSpc>
          <a:spcPct val="90000"/>
        </a:lnSpc>
        <a:spcBef>
          <a:spcPct val="0"/>
        </a:spcBef>
        <a:buNone/>
        <a:defRPr sz="46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756" indent="-239756" algn="l" defTabSz="959023" rtl="0" eaLnBrk="1" latinLnBrk="0" hangingPunct="1">
        <a:lnSpc>
          <a:spcPct val="90000"/>
        </a:lnSpc>
        <a:spcBef>
          <a:spcPts val="1049"/>
        </a:spcBef>
        <a:buFont typeface="Arial" panose="020B0604020202020204" pitchFamily="34" charset="0"/>
        <a:buChar char="•"/>
        <a:defRPr sz="2937" kern="1200">
          <a:solidFill>
            <a:schemeClr val="tx1"/>
          </a:solidFill>
          <a:latin typeface="+mn-lt"/>
          <a:ea typeface="+mn-ea"/>
          <a:cs typeface="+mn-cs"/>
        </a:defRPr>
      </a:lvl1pPr>
      <a:lvl2pPr marL="719267" indent="-239756" algn="l" defTabSz="959023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2517" kern="1200">
          <a:solidFill>
            <a:schemeClr val="tx1"/>
          </a:solidFill>
          <a:latin typeface="+mn-lt"/>
          <a:ea typeface="+mn-ea"/>
          <a:cs typeface="+mn-cs"/>
        </a:defRPr>
      </a:lvl2pPr>
      <a:lvl3pPr marL="1198778" indent="-239756" algn="l" defTabSz="959023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2098" kern="1200">
          <a:solidFill>
            <a:schemeClr val="tx1"/>
          </a:solidFill>
          <a:latin typeface="+mn-lt"/>
          <a:ea typeface="+mn-ea"/>
          <a:cs typeface="+mn-cs"/>
        </a:defRPr>
      </a:lvl3pPr>
      <a:lvl4pPr marL="1678290" indent="-239756" algn="l" defTabSz="959023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888" kern="1200">
          <a:solidFill>
            <a:schemeClr val="tx1"/>
          </a:solidFill>
          <a:latin typeface="+mn-lt"/>
          <a:ea typeface="+mn-ea"/>
          <a:cs typeface="+mn-cs"/>
        </a:defRPr>
      </a:lvl4pPr>
      <a:lvl5pPr marL="2157801" indent="-239756" algn="l" defTabSz="959023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888" kern="1200">
          <a:solidFill>
            <a:schemeClr val="tx1"/>
          </a:solidFill>
          <a:latin typeface="+mn-lt"/>
          <a:ea typeface="+mn-ea"/>
          <a:cs typeface="+mn-cs"/>
        </a:defRPr>
      </a:lvl5pPr>
      <a:lvl6pPr marL="2637312" indent="-239756" algn="l" defTabSz="959023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888" kern="1200">
          <a:solidFill>
            <a:schemeClr val="tx1"/>
          </a:solidFill>
          <a:latin typeface="+mn-lt"/>
          <a:ea typeface="+mn-ea"/>
          <a:cs typeface="+mn-cs"/>
        </a:defRPr>
      </a:lvl6pPr>
      <a:lvl7pPr marL="3116824" indent="-239756" algn="l" defTabSz="959023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888" kern="1200">
          <a:solidFill>
            <a:schemeClr val="tx1"/>
          </a:solidFill>
          <a:latin typeface="+mn-lt"/>
          <a:ea typeface="+mn-ea"/>
          <a:cs typeface="+mn-cs"/>
        </a:defRPr>
      </a:lvl7pPr>
      <a:lvl8pPr marL="3596335" indent="-239756" algn="l" defTabSz="959023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888" kern="1200">
          <a:solidFill>
            <a:schemeClr val="tx1"/>
          </a:solidFill>
          <a:latin typeface="+mn-lt"/>
          <a:ea typeface="+mn-ea"/>
          <a:cs typeface="+mn-cs"/>
        </a:defRPr>
      </a:lvl8pPr>
      <a:lvl9pPr marL="4075847" indent="-239756" algn="l" defTabSz="959023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8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1pPr>
      <a:lvl2pPr marL="479511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2pPr>
      <a:lvl3pPr marL="959023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3pPr>
      <a:lvl4pPr marL="1438534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4pPr>
      <a:lvl5pPr marL="1918045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5pPr>
      <a:lvl6pPr marL="2397557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6pPr>
      <a:lvl7pPr marL="2877068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7pPr>
      <a:lvl8pPr marL="3356580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8pPr>
      <a:lvl9pPr marL="3836091" algn="l" defTabSz="959023" rtl="0" eaLnBrk="1" latinLnBrk="0" hangingPunct="1">
        <a:defRPr sz="18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1274445" y="1464834"/>
            <a:ext cx="8830787" cy="2089375"/>
          </a:xfrm>
        </p:spPr>
        <p:txBody>
          <a:bodyPr>
            <a:normAutofit/>
          </a:bodyPr>
          <a:lstStyle/>
          <a:p>
            <a:r>
              <a:rPr lang="fr-FR" sz="4000" i="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Les Français et l’accession à la </a:t>
            </a:r>
            <a:r>
              <a:rPr lang="fr-FR" sz="4000" i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propriété</a:t>
            </a:r>
          </a:p>
          <a:p>
            <a:r>
              <a:rPr lang="fr-FR" sz="2800" i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Vague 3</a:t>
            </a:r>
            <a:r>
              <a:rPr lang="fr-FR" i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endParaRPr lang="fr-FR" i="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141261" y="6154936"/>
            <a:ext cx="4001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Février 2017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802320" y="3488066"/>
            <a:ext cx="8702837" cy="12187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400" b="1" i="1" kern="1200" cap="none" baseline="0">
                <a:solidFill>
                  <a:srgbClr val="A5002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0" i="0" dirty="0">
                <a:latin typeface="Century Gothic" panose="020B0502020202020204" pitchFamily="34" charset="0"/>
              </a:rPr>
              <a:t>Sondage Ifop pour </a:t>
            </a:r>
            <a:r>
              <a:rPr lang="fr-FR" sz="2800" b="0" i="0" dirty="0" smtClean="0">
                <a:latin typeface="Century Gothic" panose="020B0502020202020204" pitchFamily="34" charset="0"/>
              </a:rPr>
              <a:t>CAFPI</a:t>
            </a:r>
            <a:endParaRPr lang="en-US" sz="2800" b="0" i="0" dirty="0">
              <a:latin typeface="Century Gothic" panose="020B0502020202020204" pitchFamily="34" charset="0"/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560070" y="3574710"/>
            <a:ext cx="91440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03093" y="5527954"/>
            <a:ext cx="3620236" cy="1255728"/>
          </a:xfrm>
          <a:prstGeom prst="rect">
            <a:avLst/>
          </a:prstGeom>
          <a:ln>
            <a:noFill/>
            <a:prstDash val="solid"/>
          </a:ln>
        </p:spPr>
        <p:txBody>
          <a:bodyPr wrap="square" anchor="b">
            <a:spAutoFit/>
          </a:bodyPr>
          <a:lstStyle/>
          <a:p>
            <a:pPr>
              <a:lnSpc>
                <a:spcPct val="120000"/>
              </a:lnSpc>
              <a:tabLst>
                <a:tab pos="-503555" algn="l"/>
                <a:tab pos="-324485" algn="l"/>
                <a:tab pos="142875" algn="l"/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</a:tabLst>
            </a:pPr>
            <a:r>
              <a:rPr lang="fr-FR" sz="900" b="1" dirty="0" smtClean="0">
                <a:solidFill>
                  <a:srgbClr val="A5002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N° 114483</a:t>
            </a:r>
          </a:p>
          <a:p>
            <a:pPr>
              <a:lnSpc>
                <a:spcPct val="120000"/>
              </a:lnSpc>
              <a:tabLst>
                <a:tab pos="-503555" algn="l"/>
                <a:tab pos="-324485" algn="l"/>
                <a:tab pos="142875" algn="l"/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</a:tabLst>
            </a:pPr>
            <a:r>
              <a:rPr lang="fr-FR" sz="1050" u="sng" dirty="0" smtClean="0">
                <a:solidFill>
                  <a:srgbClr val="A5002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Contacts</a:t>
            </a:r>
            <a:r>
              <a:rPr lang="fr-FR" sz="1050" u="sng" dirty="0">
                <a:solidFill>
                  <a:srgbClr val="A5002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Ifop</a:t>
            </a:r>
            <a:r>
              <a:rPr lang="fr-FR" sz="1050" dirty="0">
                <a:solidFill>
                  <a:srgbClr val="A5002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: </a:t>
            </a:r>
          </a:p>
          <a:p>
            <a:pPr>
              <a:lnSpc>
                <a:spcPct val="120000"/>
              </a:lnSpc>
              <a:tabLst>
                <a:tab pos="-503555" algn="l"/>
                <a:tab pos="-324485" algn="l"/>
                <a:tab pos="142875" algn="l"/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</a:tabLst>
            </a:pPr>
            <a:r>
              <a:rPr lang="fr-FR" sz="1050" dirty="0" smtClean="0">
                <a:solidFill>
                  <a:srgbClr val="A5002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Romain Bendavid / Anne-Laure Marchal / Lydéric Thomas</a:t>
            </a:r>
          </a:p>
          <a:p>
            <a:pPr>
              <a:lnSpc>
                <a:spcPct val="120000"/>
              </a:lnSpc>
              <a:tabLst>
                <a:tab pos="-503555" algn="l"/>
                <a:tab pos="-324485" algn="l"/>
                <a:tab pos="142875" algn="l"/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</a:tabLst>
            </a:pPr>
            <a:r>
              <a:rPr lang="fr-FR" sz="1050" dirty="0" smtClean="0">
                <a:solidFill>
                  <a:srgbClr val="A5002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Département </a:t>
            </a:r>
            <a:r>
              <a:rPr lang="fr-FR" sz="1050" dirty="0">
                <a:solidFill>
                  <a:srgbClr val="A5002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Opinion et Stratégies d’Entreprise</a:t>
            </a:r>
            <a:endParaRPr lang="fr-FR" sz="105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20000"/>
              </a:lnSpc>
              <a:tabLst>
                <a:tab pos="-503555" algn="l"/>
                <a:tab pos="-324485" algn="l"/>
                <a:tab pos="142875" algn="l"/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</a:tabLst>
            </a:pPr>
            <a:r>
              <a:rPr lang="fr-FR" sz="1050" dirty="0">
                <a:solidFill>
                  <a:srgbClr val="A5002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01 45 84 14 </a:t>
            </a:r>
            <a:r>
              <a:rPr lang="fr-FR" sz="1050" dirty="0" smtClean="0">
                <a:solidFill>
                  <a:srgbClr val="A5002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44</a:t>
            </a:r>
            <a:endParaRPr lang="fr-FR" sz="1050" dirty="0">
              <a:solidFill>
                <a:srgbClr val="A5002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20000"/>
              </a:lnSpc>
              <a:tabLst>
                <a:tab pos="-503555" algn="l"/>
                <a:tab pos="-324485" algn="l"/>
                <a:tab pos="142875" algn="l"/>
                <a:tab pos="359410" algn="l"/>
                <a:tab pos="1079500" algn="l"/>
                <a:tab pos="1799590" algn="l"/>
                <a:tab pos="2519680" algn="l"/>
                <a:tab pos="2879090" algn="l"/>
                <a:tab pos="3239770" algn="l"/>
                <a:tab pos="3599180" algn="l"/>
                <a:tab pos="3959860" algn="l"/>
                <a:tab pos="4319270" algn="l"/>
                <a:tab pos="4679950" algn="l"/>
                <a:tab pos="5039360" algn="l"/>
                <a:tab pos="5400040" algn="l"/>
              </a:tabLst>
            </a:pPr>
            <a:r>
              <a:rPr lang="fr-FR" sz="1050" u="sng" dirty="0">
                <a:solidFill>
                  <a:srgbClr val="A5002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prenom.nom@ifop.com</a:t>
            </a:r>
            <a:endParaRPr lang="fr-FR" sz="105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9844" y="5705088"/>
            <a:ext cx="2181225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14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1257602"/>
              </p:ext>
            </p:extLst>
          </p:nvPr>
        </p:nvGraphicFramePr>
        <p:xfrm>
          <a:off x="0" y="1289050"/>
          <a:ext cx="8877299" cy="523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496329" y="204800"/>
            <a:ext cx="8664792" cy="657689"/>
          </a:xfrm>
        </p:spPr>
        <p:txBody>
          <a:bodyPr/>
          <a:lstStyle/>
          <a:p>
            <a:pPr algn="just"/>
            <a:r>
              <a:rPr lang="fr-FR" dirty="0"/>
              <a:t>Le type d’agglomération souhaité pour y résider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43042" y="941926"/>
            <a:ext cx="9760929" cy="533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165021" rIns="330041" bIns="165021" anchor="t">
            <a:spAutoFit/>
          </a:bodyPr>
          <a:lstStyle/>
          <a:p>
            <a:pPr marL="900000" indent="-900000" algn="just"/>
            <a:r>
              <a:rPr lang="fr-FR" sz="1300" b="1" u="sng" dirty="0">
                <a:cs typeface="Times New Roman" pitchFamily="18" charset="0"/>
              </a:rPr>
              <a:t>QUESTION</a:t>
            </a:r>
            <a:r>
              <a:rPr lang="fr-FR" sz="1300" b="1" dirty="0">
                <a:cs typeface="Times New Roman" pitchFamily="18" charset="0"/>
              </a:rPr>
              <a:t> :	</a:t>
            </a:r>
            <a:r>
              <a:rPr lang="fr-FR" sz="1300" b="1" dirty="0" smtClean="0"/>
              <a:t>Préfèreriez-vous </a:t>
            </a:r>
            <a:r>
              <a:rPr lang="fr-FR" sz="1300" b="1" dirty="0"/>
              <a:t>habiter… ?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820572" y="6314576"/>
            <a:ext cx="396679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336699"/>
              </a:buClr>
              <a:buFont typeface="Wingdings 3" panose="05040102010807070707" pitchFamily="18" charset="2"/>
              <a:buChar char="p"/>
            </a:pPr>
            <a:r>
              <a:rPr lang="fr-FR" sz="1000" dirty="0" smtClean="0">
                <a:solidFill>
                  <a:srgbClr val="336699"/>
                </a:solidFill>
              </a:rPr>
              <a:t>La situation économique est plus favorable (36%)</a:t>
            </a:r>
          </a:p>
          <a:p>
            <a:pPr marL="171450" indent="-171450">
              <a:buClr>
                <a:srgbClr val="336699"/>
              </a:buClr>
              <a:buFont typeface="Wingdings 3" panose="05040102010807070707" pitchFamily="18" charset="2"/>
              <a:buChar char="p"/>
            </a:pPr>
            <a:r>
              <a:rPr lang="fr-FR" sz="1000" dirty="0" smtClean="0">
                <a:solidFill>
                  <a:srgbClr val="336699"/>
                </a:solidFill>
              </a:rPr>
              <a:t>1 personne dans le foyer (28%)</a:t>
            </a:r>
          </a:p>
          <a:p>
            <a:pPr marL="171450" indent="-171450">
              <a:buClr>
                <a:srgbClr val="336699"/>
              </a:buClr>
              <a:buFont typeface="Wingdings 3" panose="05040102010807070707" pitchFamily="18" charset="2"/>
              <a:buChar char="p"/>
            </a:pPr>
            <a:r>
              <a:rPr lang="fr-FR" sz="1000" dirty="0" smtClean="0">
                <a:solidFill>
                  <a:srgbClr val="336699"/>
                </a:solidFill>
              </a:rPr>
              <a:t> </a:t>
            </a:r>
            <a:r>
              <a:rPr lang="fr-FR" sz="1000" dirty="0">
                <a:solidFill>
                  <a:srgbClr val="336699"/>
                </a:solidFill>
              </a:rPr>
              <a:t>C</a:t>
            </a:r>
            <a:r>
              <a:rPr lang="fr-FR" sz="1000" dirty="0" smtClean="0">
                <a:solidFill>
                  <a:srgbClr val="336699"/>
                </a:solidFill>
              </a:rPr>
              <a:t>adres et professions intellectuelles supérieures (28%)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43042" y="4095764"/>
            <a:ext cx="2057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003E3E"/>
              </a:buClr>
              <a:buFont typeface="Wingdings 3" panose="05040102010807070707" pitchFamily="18" charset="2"/>
              <a:buChar char="p"/>
            </a:pPr>
            <a:r>
              <a:rPr lang="fr-FR" sz="1000" dirty="0" smtClean="0">
                <a:solidFill>
                  <a:srgbClr val="003E3E"/>
                </a:solidFill>
              </a:rPr>
              <a:t>Travailleur indépendant (61%)</a:t>
            </a:r>
          </a:p>
        </p:txBody>
      </p:sp>
      <p:graphicFrame>
        <p:nvGraphicFramePr>
          <p:cNvPr id="15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6452053"/>
              </p:ext>
            </p:extLst>
          </p:nvPr>
        </p:nvGraphicFramePr>
        <p:xfrm>
          <a:off x="8279212" y="4372763"/>
          <a:ext cx="1870364" cy="1772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Rectangle 15"/>
          <p:cNvSpPr/>
          <p:nvPr/>
        </p:nvSpPr>
        <p:spPr bwMode="auto">
          <a:xfrm>
            <a:off x="8267667" y="4095764"/>
            <a:ext cx="1893454" cy="2769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fr-FR" sz="11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Rappel Juin 2015</a:t>
            </a:r>
            <a:endParaRPr lang="fr-FR" sz="1100" b="1" i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3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5646067"/>
              </p:ext>
            </p:extLst>
          </p:nvPr>
        </p:nvGraphicFramePr>
        <p:xfrm>
          <a:off x="8267667" y="1988483"/>
          <a:ext cx="1870364" cy="1772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Rectangle 16"/>
          <p:cNvSpPr/>
          <p:nvPr/>
        </p:nvSpPr>
        <p:spPr bwMode="auto">
          <a:xfrm>
            <a:off x="8256122" y="1711484"/>
            <a:ext cx="1893454" cy="2769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fr-FR" sz="11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Rappel Juin 2016</a:t>
            </a:r>
            <a:endParaRPr lang="fr-FR" sz="1100" b="1" i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47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9487874"/>
              </p:ext>
            </p:extLst>
          </p:nvPr>
        </p:nvGraphicFramePr>
        <p:xfrm>
          <a:off x="129004" y="1719957"/>
          <a:ext cx="6515098" cy="4288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5269090" y="2018361"/>
            <a:ext cx="1496023" cy="584775"/>
          </a:xfrm>
          <a:prstGeom prst="rect">
            <a:avLst/>
          </a:prstGeom>
          <a:solidFill>
            <a:srgbClr val="003366">
              <a:alpha val="75000"/>
            </a:srgbClr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600" b="1" dirty="0">
                <a:solidFill>
                  <a:schemeClr val="bg1"/>
                </a:solidFill>
                <a:latin typeface="Calibri" pitchFamily="34" charset="0"/>
              </a:rPr>
              <a:t>TOTAL </a:t>
            </a: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Oui </a:t>
            </a:r>
          </a:p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40%</a:t>
            </a:r>
            <a:endParaRPr lang="fr-FR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815724" y="5031293"/>
            <a:ext cx="1594388" cy="584775"/>
          </a:xfrm>
          <a:prstGeom prst="rect">
            <a:avLst/>
          </a:prstGeom>
          <a:solidFill>
            <a:schemeClr val="accent2">
              <a:lumMod val="75000"/>
              <a:alpha val="91000"/>
            </a:schemeClr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600" b="1" dirty="0">
                <a:solidFill>
                  <a:schemeClr val="bg1"/>
                </a:solidFill>
                <a:latin typeface="Calibri" pitchFamily="34" charset="0"/>
              </a:rPr>
              <a:t>TOTAL </a:t>
            </a: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Non</a:t>
            </a:r>
            <a:endParaRPr lang="fr-FR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60%</a:t>
            </a:r>
            <a:endParaRPr lang="fr-FR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496329" y="204800"/>
            <a:ext cx="8664792" cy="657689"/>
          </a:xfrm>
        </p:spPr>
        <p:txBody>
          <a:bodyPr/>
          <a:lstStyle/>
          <a:p>
            <a:pPr algn="just"/>
            <a:r>
              <a:rPr lang="fr-FR" dirty="0"/>
              <a:t>La facilité perçue </a:t>
            </a:r>
            <a:r>
              <a:rPr lang="fr-FR" dirty="0" smtClean="0"/>
              <a:t>à devenir propriétaire</a:t>
            </a:r>
            <a:endParaRPr lang="fr-FR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343042" y="941926"/>
            <a:ext cx="9760929" cy="533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165021" rIns="330041" bIns="165021" anchor="t">
            <a:spAutoFit/>
          </a:bodyPr>
          <a:lstStyle/>
          <a:p>
            <a:pPr marL="900000" indent="-900000" algn="just"/>
            <a:r>
              <a:rPr lang="fr-FR" sz="1300" b="1" u="sng" dirty="0">
                <a:cs typeface="Times New Roman" pitchFamily="18" charset="0"/>
              </a:rPr>
              <a:t>QUESTION</a:t>
            </a:r>
            <a:r>
              <a:rPr lang="fr-FR" sz="1300" b="1" dirty="0">
                <a:cs typeface="Times New Roman" pitchFamily="18" charset="0"/>
              </a:rPr>
              <a:t> :	</a:t>
            </a:r>
            <a:r>
              <a:rPr lang="fr-FR" sz="1300" b="1" dirty="0" smtClean="0"/>
              <a:t>Selon vous, </a:t>
            </a:r>
            <a:r>
              <a:rPr lang="fr-FR" sz="1300" b="1" dirty="0"/>
              <a:t>est-il aujourd’hui facile de devenir propriétaire ?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7802764" y="4331091"/>
            <a:ext cx="2228040" cy="1909059"/>
            <a:chOff x="7933081" y="1047368"/>
            <a:chExt cx="2228040" cy="1909059"/>
          </a:xfrm>
        </p:grpSpPr>
        <p:graphicFrame>
          <p:nvGraphicFramePr>
            <p:cNvPr id="23" name="Graphique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373905142"/>
                </p:ext>
              </p:extLst>
            </p:nvPr>
          </p:nvGraphicFramePr>
          <p:xfrm>
            <a:off x="7933081" y="1047368"/>
            <a:ext cx="2228040" cy="190905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5" name="ZoneTexte 24"/>
            <p:cNvSpPr txBox="1"/>
            <p:nvPr/>
          </p:nvSpPr>
          <p:spPr>
            <a:xfrm>
              <a:off x="9628063" y="1060623"/>
              <a:ext cx="533058" cy="276999"/>
            </a:xfrm>
            <a:prstGeom prst="rect">
              <a:avLst/>
            </a:prstGeom>
            <a:solidFill>
              <a:srgbClr val="003366">
                <a:alpha val="75000"/>
              </a:srgbClr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1200" b="1" i="1" dirty="0" smtClean="0">
                  <a:solidFill>
                    <a:schemeClr val="bg1"/>
                  </a:solidFill>
                  <a:latin typeface="Calibri" pitchFamily="34" charset="0"/>
                </a:rPr>
                <a:t>34%</a:t>
              </a:r>
              <a:endParaRPr lang="fr-FR" sz="1200" b="1" i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7942756" y="2675613"/>
              <a:ext cx="565113" cy="276999"/>
            </a:xfrm>
            <a:prstGeom prst="rect">
              <a:avLst/>
            </a:prstGeom>
            <a:solidFill>
              <a:schemeClr val="accent2">
                <a:lumMod val="75000"/>
                <a:alpha val="75000"/>
              </a:schemeClr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1200" b="1" i="1" dirty="0" smtClean="0">
                  <a:solidFill>
                    <a:schemeClr val="bg1"/>
                  </a:solidFill>
                  <a:latin typeface="Calibri" pitchFamily="34" charset="0"/>
                </a:rPr>
                <a:t>66%</a:t>
              </a:r>
              <a:endParaRPr lang="fr-FR" sz="1200" b="1" i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sp>
        <p:nvSpPr>
          <p:cNvPr id="27" name="Rectangle 26"/>
          <p:cNvSpPr/>
          <p:nvPr/>
        </p:nvSpPr>
        <p:spPr bwMode="auto">
          <a:xfrm>
            <a:off x="7802764" y="4043855"/>
            <a:ext cx="2240515" cy="2769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fr-FR" sz="11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Rappel Juin 2015</a:t>
            </a:r>
            <a:endParaRPr lang="fr-FR" sz="1100" b="1" i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6" name="Groupe 15"/>
          <p:cNvGrpSpPr/>
          <p:nvPr/>
        </p:nvGrpSpPr>
        <p:grpSpPr>
          <a:xfrm>
            <a:off x="7790289" y="1864473"/>
            <a:ext cx="2228040" cy="1909059"/>
            <a:chOff x="7933081" y="1047368"/>
            <a:chExt cx="2228040" cy="1909059"/>
          </a:xfrm>
        </p:grpSpPr>
        <p:graphicFrame>
          <p:nvGraphicFramePr>
            <p:cNvPr id="20" name="Graphique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634034144"/>
                </p:ext>
              </p:extLst>
            </p:nvPr>
          </p:nvGraphicFramePr>
          <p:xfrm>
            <a:off x="7933081" y="1047368"/>
            <a:ext cx="2228040" cy="190905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1" name="ZoneTexte 20"/>
            <p:cNvSpPr txBox="1"/>
            <p:nvPr/>
          </p:nvSpPr>
          <p:spPr>
            <a:xfrm>
              <a:off x="9628063" y="1060623"/>
              <a:ext cx="533058" cy="276999"/>
            </a:xfrm>
            <a:prstGeom prst="rect">
              <a:avLst/>
            </a:prstGeom>
            <a:solidFill>
              <a:srgbClr val="003366">
                <a:alpha val="75000"/>
              </a:srgbClr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1200" b="1" i="1" dirty="0" smtClean="0">
                  <a:solidFill>
                    <a:schemeClr val="bg1"/>
                  </a:solidFill>
                  <a:latin typeface="Calibri" pitchFamily="34" charset="0"/>
                </a:rPr>
                <a:t>35%</a:t>
              </a:r>
              <a:endParaRPr lang="fr-FR" sz="1200" b="1" i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7942756" y="2675613"/>
              <a:ext cx="565113" cy="276999"/>
            </a:xfrm>
            <a:prstGeom prst="rect">
              <a:avLst/>
            </a:prstGeom>
            <a:solidFill>
              <a:schemeClr val="accent2">
                <a:lumMod val="75000"/>
                <a:alpha val="75000"/>
              </a:schemeClr>
            </a:solidFill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FR" sz="1200" b="1" i="1" dirty="0" smtClean="0">
                  <a:solidFill>
                    <a:schemeClr val="bg1"/>
                  </a:solidFill>
                  <a:latin typeface="Calibri" pitchFamily="34" charset="0"/>
                </a:rPr>
                <a:t>65%</a:t>
              </a:r>
              <a:endParaRPr lang="fr-FR" sz="1200" b="1" i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sp>
        <p:nvSpPr>
          <p:cNvPr id="24" name="Rectangle 23"/>
          <p:cNvSpPr/>
          <p:nvPr/>
        </p:nvSpPr>
        <p:spPr bwMode="auto">
          <a:xfrm>
            <a:off x="7790289" y="1586762"/>
            <a:ext cx="2240515" cy="2769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fr-FR" sz="11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Rappel Juin 2016</a:t>
            </a:r>
            <a:endParaRPr lang="fr-FR" sz="1100" b="1" i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32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8667519"/>
              </p:ext>
            </p:extLst>
          </p:nvPr>
        </p:nvGraphicFramePr>
        <p:xfrm>
          <a:off x="429189" y="1621171"/>
          <a:ext cx="6898244" cy="4673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5517111"/>
              </p:ext>
            </p:extLst>
          </p:nvPr>
        </p:nvGraphicFramePr>
        <p:xfrm>
          <a:off x="429189" y="2473024"/>
          <a:ext cx="6898244" cy="4673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496329" y="204800"/>
            <a:ext cx="7590521" cy="657689"/>
          </a:xfrm>
        </p:spPr>
        <p:txBody>
          <a:bodyPr/>
          <a:lstStyle/>
          <a:p>
            <a:pPr algn="just"/>
            <a:r>
              <a:rPr lang="fr-FR" dirty="0"/>
              <a:t>L’intention de devenir propriétaire </a:t>
            </a:r>
            <a:r>
              <a:rPr lang="fr-FR" dirty="0" smtClean="0"/>
              <a:t>au cours des </a:t>
            </a:r>
            <a:r>
              <a:rPr lang="fr-FR" dirty="0"/>
              <a:t>5 prochaines </a:t>
            </a:r>
            <a:r>
              <a:rPr lang="fr-FR" dirty="0" smtClean="0"/>
              <a:t>années</a:t>
            </a:r>
            <a:endParaRPr lang="fr-FR" sz="1600" dirty="0"/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343042" y="941926"/>
            <a:ext cx="9760929" cy="533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165021" rIns="330041" bIns="165021" anchor="t">
            <a:spAutoFit/>
          </a:bodyPr>
          <a:lstStyle/>
          <a:p>
            <a:pPr marL="900000" indent="-900000" algn="just"/>
            <a:r>
              <a:rPr lang="fr-FR" sz="1300" b="1" u="sng" dirty="0">
                <a:cs typeface="Times New Roman" pitchFamily="18" charset="0"/>
              </a:rPr>
              <a:t>QUESTION</a:t>
            </a:r>
            <a:r>
              <a:rPr lang="fr-FR" sz="1300" b="1" dirty="0">
                <a:cs typeface="Times New Roman" pitchFamily="18" charset="0"/>
              </a:rPr>
              <a:t> :	</a:t>
            </a:r>
            <a:r>
              <a:rPr lang="fr-FR" sz="1300" b="1" dirty="0" smtClean="0"/>
              <a:t>Avez-vous </a:t>
            </a:r>
            <a:r>
              <a:rPr lang="fr-FR" sz="1300" b="1" dirty="0"/>
              <a:t>l’intention au cours des 5 prochaines années</a:t>
            </a:r>
            <a:r>
              <a:rPr lang="fr-FR" sz="1300" b="1" dirty="0" smtClean="0"/>
              <a:t>, </a:t>
            </a:r>
            <a:r>
              <a:rPr lang="fr-FR" sz="1300" b="1" dirty="0"/>
              <a:t>de devenir propriétaire … ?</a:t>
            </a:r>
          </a:p>
        </p:txBody>
      </p:sp>
      <p:graphicFrame>
        <p:nvGraphicFramePr>
          <p:cNvPr id="8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5380512"/>
              </p:ext>
            </p:extLst>
          </p:nvPr>
        </p:nvGraphicFramePr>
        <p:xfrm>
          <a:off x="1207209" y="6324888"/>
          <a:ext cx="6898244" cy="314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1489087" y="3153039"/>
            <a:ext cx="1080000" cy="18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fr-FR" sz="1000" i="1" dirty="0" smtClean="0">
                <a:latin typeface="Calibri" pitchFamily="34" charset="0"/>
                <a:cs typeface="Calibri" pitchFamily="34" charset="0"/>
              </a:rPr>
              <a:t>Rappel Juin 2015</a:t>
            </a:r>
            <a:endParaRPr lang="fr-FR" sz="10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489087" y="4544053"/>
            <a:ext cx="1080000" cy="18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fr-FR" sz="1000" i="1" dirty="0" smtClean="0">
                <a:latin typeface="Calibri" pitchFamily="34" charset="0"/>
                <a:cs typeface="Calibri" pitchFamily="34" charset="0"/>
              </a:rPr>
              <a:t>Rappel Juin 2015</a:t>
            </a:r>
            <a:endParaRPr lang="fr-FR" sz="10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489087" y="5986185"/>
            <a:ext cx="1080000" cy="18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fr-FR" sz="1000" i="1" dirty="0" smtClean="0">
                <a:latin typeface="Calibri" pitchFamily="34" charset="0"/>
                <a:cs typeface="Calibri" pitchFamily="34" charset="0"/>
              </a:rPr>
              <a:t>Rappel Juin 2015</a:t>
            </a:r>
            <a:endParaRPr lang="fr-FR" sz="1000" i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3534325"/>
              </p:ext>
            </p:extLst>
          </p:nvPr>
        </p:nvGraphicFramePr>
        <p:xfrm>
          <a:off x="429189" y="2178529"/>
          <a:ext cx="6898244" cy="4673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Rectangle 13"/>
          <p:cNvSpPr/>
          <p:nvPr/>
        </p:nvSpPr>
        <p:spPr bwMode="auto">
          <a:xfrm>
            <a:off x="1489087" y="2833481"/>
            <a:ext cx="1080000" cy="18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fr-FR" sz="1000" i="1" dirty="0" smtClean="0">
                <a:latin typeface="Calibri" pitchFamily="34" charset="0"/>
                <a:cs typeface="Calibri" pitchFamily="34" charset="0"/>
              </a:rPr>
              <a:t>Rappel Juin 2016</a:t>
            </a:r>
            <a:endParaRPr lang="fr-FR" sz="10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489087" y="4212043"/>
            <a:ext cx="1080000" cy="18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fr-FR" sz="1000" i="1" dirty="0" smtClean="0">
                <a:latin typeface="Calibri" pitchFamily="34" charset="0"/>
                <a:cs typeface="Calibri" pitchFamily="34" charset="0"/>
              </a:rPr>
              <a:t>Rappel Juin 2016</a:t>
            </a:r>
            <a:endParaRPr lang="fr-FR" sz="10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489087" y="5624060"/>
            <a:ext cx="1080000" cy="18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fr-FR" sz="1000" i="1" dirty="0" smtClean="0">
                <a:latin typeface="Calibri" pitchFamily="34" charset="0"/>
                <a:cs typeface="Calibri" pitchFamily="34" charset="0"/>
              </a:rPr>
              <a:t>Rappel Juin 2016</a:t>
            </a:r>
            <a:endParaRPr lang="fr-FR" sz="1000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24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6807672"/>
              </p:ext>
            </p:extLst>
          </p:nvPr>
        </p:nvGraphicFramePr>
        <p:xfrm>
          <a:off x="602601" y="1895615"/>
          <a:ext cx="9501370" cy="4959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496329" y="204800"/>
            <a:ext cx="8664792" cy="657689"/>
          </a:xfrm>
        </p:spPr>
        <p:txBody>
          <a:bodyPr/>
          <a:lstStyle/>
          <a:p>
            <a:pPr algn="just"/>
            <a:r>
              <a:rPr lang="fr-FR" dirty="0"/>
              <a:t>Les </a:t>
            </a:r>
            <a:r>
              <a:rPr lang="fr-FR" dirty="0" smtClean="0"/>
              <a:t>principales motivations à devenir propriétaire </a:t>
            </a:r>
            <a:endParaRPr lang="fr-FR" sz="1600" dirty="0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343042" y="877272"/>
            <a:ext cx="9760929" cy="533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165021" rIns="330041" bIns="165021" anchor="t">
            <a:spAutoFit/>
          </a:bodyPr>
          <a:lstStyle/>
          <a:p>
            <a:pPr marL="900000" indent="-900000" algn="just"/>
            <a:r>
              <a:rPr lang="fr-FR" sz="1300" b="1" u="sng" dirty="0">
                <a:cs typeface="Times New Roman" pitchFamily="18" charset="0"/>
              </a:rPr>
              <a:t>QUESTION</a:t>
            </a:r>
            <a:r>
              <a:rPr lang="fr-FR" sz="1300" b="1" dirty="0">
                <a:cs typeface="Times New Roman" pitchFamily="18" charset="0"/>
              </a:rPr>
              <a:t> :	</a:t>
            </a:r>
            <a:r>
              <a:rPr lang="fr-FR" sz="1300" b="1" dirty="0" smtClean="0"/>
              <a:t>Plus </a:t>
            </a:r>
            <a:r>
              <a:rPr lang="fr-FR" sz="1300" b="1" dirty="0"/>
              <a:t>globalement, quelles </a:t>
            </a:r>
            <a:r>
              <a:rPr lang="fr-FR" sz="1300" b="1" dirty="0" smtClean="0"/>
              <a:t>[sont </a:t>
            </a:r>
            <a:r>
              <a:rPr lang="fr-FR" sz="1300" b="1" dirty="0"/>
              <a:t>/ </a:t>
            </a:r>
            <a:r>
              <a:rPr lang="fr-FR" sz="1300" b="1" dirty="0" smtClean="0"/>
              <a:t>seraient</a:t>
            </a:r>
            <a:r>
              <a:rPr lang="fr-FR" sz="1300" b="1" dirty="0"/>
              <a:t>] vos motivations principales pour devenir propriétaire </a:t>
            </a:r>
            <a:r>
              <a:rPr lang="fr-FR" sz="1300" b="1" dirty="0" smtClean="0"/>
              <a:t>? En premier ? Et ensuite ? </a:t>
            </a:r>
            <a:endParaRPr lang="fr-FR" sz="1200" i="1" dirty="0"/>
          </a:p>
        </p:txBody>
      </p:sp>
      <p:sp>
        <p:nvSpPr>
          <p:cNvPr id="39" name="ZoneTexte 38"/>
          <p:cNvSpPr txBox="1"/>
          <p:nvPr/>
        </p:nvSpPr>
        <p:spPr>
          <a:xfrm>
            <a:off x="3524486" y="1390099"/>
            <a:ext cx="3657599" cy="338554"/>
          </a:xfrm>
          <a:prstGeom prst="rect">
            <a:avLst/>
          </a:prstGeom>
          <a:solidFill>
            <a:srgbClr val="003E3E"/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Récapitulatif : Total des citations</a:t>
            </a:r>
            <a:endParaRPr lang="fr-FR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912667" y="6454878"/>
            <a:ext cx="2374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i="1" dirty="0" smtClean="0"/>
              <a:t>(*) Total supérieur à 100, les interviewés ayant pu donner plusieurs réponses </a:t>
            </a:r>
            <a:endParaRPr lang="fr-FR" sz="1000" i="1" dirty="0"/>
          </a:p>
        </p:txBody>
      </p:sp>
    </p:spTree>
    <p:extLst>
      <p:ext uri="{BB962C8B-B14F-4D97-AF65-F5344CB8AC3E}">
        <p14:creationId xmlns:p14="http://schemas.microsoft.com/office/powerpoint/2010/main" val="67396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4035301"/>
              </p:ext>
            </p:extLst>
          </p:nvPr>
        </p:nvGraphicFramePr>
        <p:xfrm>
          <a:off x="268750" y="1849931"/>
          <a:ext cx="9451544" cy="4894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496329" y="204800"/>
            <a:ext cx="8664792" cy="657689"/>
          </a:xfrm>
        </p:spPr>
        <p:txBody>
          <a:bodyPr/>
          <a:lstStyle/>
          <a:p>
            <a:pPr algn="just"/>
            <a:r>
              <a:rPr lang="fr-FR" dirty="0"/>
              <a:t>Les principaux freins </a:t>
            </a:r>
            <a:r>
              <a:rPr lang="fr-FR" dirty="0" smtClean="0"/>
              <a:t>empêchant de devenir propriétaire</a:t>
            </a:r>
            <a:endParaRPr lang="fr-FR" dirty="0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68750" y="862489"/>
            <a:ext cx="10054763" cy="733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165021" rIns="330041" bIns="165021" anchor="t">
            <a:spAutoFit/>
          </a:bodyPr>
          <a:lstStyle/>
          <a:p>
            <a:pPr marL="900000" indent="-900000" algn="just"/>
            <a:r>
              <a:rPr lang="fr-FR" sz="1300" b="1" u="sng" dirty="0">
                <a:cs typeface="Times New Roman" pitchFamily="18" charset="0"/>
              </a:rPr>
              <a:t>QUESTION</a:t>
            </a:r>
            <a:r>
              <a:rPr lang="fr-FR" sz="1300" b="1" dirty="0">
                <a:cs typeface="Times New Roman" pitchFamily="18" charset="0"/>
              </a:rPr>
              <a:t> :	</a:t>
            </a:r>
            <a:r>
              <a:rPr lang="fr-FR" sz="1300" b="1" dirty="0" smtClean="0"/>
              <a:t>En </a:t>
            </a:r>
            <a:r>
              <a:rPr lang="fr-FR" sz="1300" b="1" dirty="0"/>
              <a:t>dehors des aspects financiers, quels sont selon vous les trois principaux freins qui empêchent de devenir propriétaire </a:t>
            </a:r>
            <a:r>
              <a:rPr lang="fr-FR" sz="1300" b="1" dirty="0" smtClean="0"/>
              <a:t>? En premier ? Et ensuite ?</a:t>
            </a:r>
            <a:endParaRPr lang="fr-FR" sz="1300" i="1" dirty="0"/>
          </a:p>
        </p:txBody>
      </p:sp>
      <p:sp>
        <p:nvSpPr>
          <p:cNvPr id="35" name="ZoneTexte 34"/>
          <p:cNvSpPr txBox="1"/>
          <p:nvPr/>
        </p:nvSpPr>
        <p:spPr>
          <a:xfrm>
            <a:off x="6997460" y="6544105"/>
            <a:ext cx="23932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i="1" dirty="0" smtClean="0"/>
              <a:t>(*) Total supérieur à 100, les interviewés ayant pu donner plusieurs réponses </a:t>
            </a:r>
            <a:endParaRPr lang="fr-FR" sz="1000" i="1" dirty="0"/>
          </a:p>
        </p:txBody>
      </p:sp>
      <p:sp>
        <p:nvSpPr>
          <p:cNvPr id="39" name="ZoneTexte 38"/>
          <p:cNvSpPr txBox="1"/>
          <p:nvPr/>
        </p:nvSpPr>
        <p:spPr>
          <a:xfrm>
            <a:off x="3467331" y="1395809"/>
            <a:ext cx="3657599" cy="338554"/>
          </a:xfrm>
          <a:prstGeom prst="rect">
            <a:avLst/>
          </a:prstGeom>
          <a:solidFill>
            <a:schemeClr val="accent2">
              <a:lumMod val="75000"/>
            </a:schemeClr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Récapitulatif : Total des citations</a:t>
            </a:r>
            <a:endParaRPr lang="fr-FR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50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6005653"/>
              </p:ext>
            </p:extLst>
          </p:nvPr>
        </p:nvGraphicFramePr>
        <p:xfrm>
          <a:off x="2338594" y="2118723"/>
          <a:ext cx="4666349" cy="4233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7342874" y="2118723"/>
            <a:ext cx="1470348" cy="584775"/>
          </a:xfrm>
          <a:prstGeom prst="rect">
            <a:avLst/>
          </a:prstGeom>
          <a:solidFill>
            <a:srgbClr val="336699">
              <a:alpha val="75000"/>
            </a:srgbClr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600" b="1" dirty="0">
                <a:solidFill>
                  <a:schemeClr val="bg1"/>
                </a:solidFill>
                <a:latin typeface="Calibri" pitchFamily="34" charset="0"/>
              </a:rPr>
              <a:t>TOTAL </a:t>
            </a: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Oui</a:t>
            </a:r>
            <a:b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45%</a:t>
            </a:r>
            <a:endParaRPr lang="fr-FR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970946" y="4448608"/>
            <a:ext cx="1367648" cy="584775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600" b="1" dirty="0">
                <a:solidFill>
                  <a:schemeClr val="bg1"/>
                </a:solidFill>
                <a:latin typeface="Calibri" pitchFamily="34" charset="0"/>
              </a:rPr>
              <a:t>TOTAL </a:t>
            </a: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Non</a:t>
            </a:r>
            <a:endParaRPr lang="fr-FR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55%</a:t>
            </a:r>
            <a:endParaRPr lang="fr-FR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496329" y="204800"/>
            <a:ext cx="8664792" cy="657689"/>
          </a:xfrm>
        </p:spPr>
        <p:txBody>
          <a:bodyPr/>
          <a:lstStyle/>
          <a:p>
            <a:pPr algn="just"/>
            <a:r>
              <a:rPr lang="fr-FR" dirty="0" smtClean="0"/>
              <a:t>L’estimation d’avoir les moyens financiers pour acquérir un bien immobilier</a:t>
            </a:r>
            <a:endParaRPr lang="fr-FR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194309" y="882677"/>
            <a:ext cx="9966811" cy="733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165021" rIns="330041" bIns="165021" anchor="t">
            <a:spAutoFit/>
          </a:bodyPr>
          <a:lstStyle/>
          <a:p>
            <a:pPr marL="900000" indent="-900000" algn="just"/>
            <a:r>
              <a:rPr lang="fr-FR" sz="1300" b="1" u="sng" dirty="0">
                <a:cs typeface="Times New Roman" pitchFamily="18" charset="0"/>
              </a:rPr>
              <a:t>QUESTION</a:t>
            </a:r>
            <a:r>
              <a:rPr lang="fr-FR" sz="1300" b="1" dirty="0">
                <a:cs typeface="Times New Roman" pitchFamily="18" charset="0"/>
              </a:rPr>
              <a:t> :	</a:t>
            </a:r>
            <a:r>
              <a:rPr lang="fr-FR" sz="1300" b="1" dirty="0" smtClean="0"/>
              <a:t>Pensez-vous avoir actuellement les moyens financiers suffisants pour acquérir un bien immobilier, que ce soit en finançant vous-même la totalité de cet achat ou en ayant recours à un prêt ?</a:t>
            </a:r>
            <a:endParaRPr lang="fr-FR" sz="1300" b="1" dirty="0"/>
          </a:p>
        </p:txBody>
      </p:sp>
    </p:spTree>
    <p:extLst>
      <p:ext uri="{BB962C8B-B14F-4D97-AF65-F5344CB8AC3E}">
        <p14:creationId xmlns:p14="http://schemas.microsoft.com/office/powerpoint/2010/main" val="18142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1196111"/>
              </p:ext>
            </p:extLst>
          </p:nvPr>
        </p:nvGraphicFramePr>
        <p:xfrm>
          <a:off x="885825" y="1766983"/>
          <a:ext cx="5182447" cy="4275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496329" y="204800"/>
            <a:ext cx="8664792" cy="657689"/>
          </a:xfrm>
        </p:spPr>
        <p:txBody>
          <a:bodyPr/>
          <a:lstStyle/>
          <a:p>
            <a:pPr algn="just"/>
            <a:r>
              <a:rPr lang="fr-FR" dirty="0"/>
              <a:t>La notoriété du prêt </a:t>
            </a:r>
            <a:r>
              <a:rPr lang="fr-FR" dirty="0" smtClean="0"/>
              <a:t>à </a:t>
            </a:r>
            <a:r>
              <a:rPr lang="fr-FR" dirty="0"/>
              <a:t>taux zéro 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43042" y="899433"/>
            <a:ext cx="7438883" cy="533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165021" rIns="330041" bIns="165021" anchor="t">
            <a:spAutoFit/>
          </a:bodyPr>
          <a:lstStyle/>
          <a:p>
            <a:pPr marL="900000" indent="-900000" algn="just"/>
            <a:r>
              <a:rPr lang="fr-FR" sz="1300" b="1" u="sng" dirty="0">
                <a:cs typeface="Times New Roman" pitchFamily="18" charset="0"/>
              </a:rPr>
              <a:t>QUESTION</a:t>
            </a:r>
            <a:r>
              <a:rPr lang="fr-FR" sz="1300" b="1" dirty="0">
                <a:cs typeface="Times New Roman" pitchFamily="18" charset="0"/>
              </a:rPr>
              <a:t> :	</a:t>
            </a:r>
            <a:r>
              <a:rPr lang="fr-FR" sz="1300" b="1" dirty="0" smtClean="0">
                <a:cs typeface="Times New Roman" pitchFamily="18" charset="0"/>
              </a:rPr>
              <a:t>Connaissez-vous le prêt à taux zéro (PTZ), dispositif d’aide à l’accession à la propriété </a:t>
            </a:r>
            <a:r>
              <a:rPr lang="fr-FR" sz="1300" b="1" dirty="0" smtClean="0"/>
              <a:t>? </a:t>
            </a:r>
            <a:endParaRPr lang="fr-FR" sz="13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5310258" y="3044659"/>
            <a:ext cx="1800000" cy="584775"/>
          </a:xfrm>
          <a:prstGeom prst="rect">
            <a:avLst/>
          </a:prstGeom>
          <a:solidFill>
            <a:srgbClr val="336699">
              <a:alpha val="80000"/>
            </a:srgbClr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600" b="1" dirty="0">
                <a:solidFill>
                  <a:schemeClr val="bg1"/>
                </a:solidFill>
                <a:latin typeface="Calibri" pitchFamily="34" charset="0"/>
              </a:rPr>
              <a:t>TOTAL </a:t>
            </a: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Oui </a:t>
            </a:r>
          </a:p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85%</a:t>
            </a:r>
            <a:endParaRPr lang="fr-FR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13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2341293"/>
              </p:ext>
            </p:extLst>
          </p:nvPr>
        </p:nvGraphicFramePr>
        <p:xfrm>
          <a:off x="7649876" y="4191271"/>
          <a:ext cx="2228040" cy="19090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Rectangle 15"/>
          <p:cNvSpPr/>
          <p:nvPr/>
        </p:nvSpPr>
        <p:spPr bwMode="auto">
          <a:xfrm>
            <a:off x="7637401" y="3904747"/>
            <a:ext cx="2240515" cy="2769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fr-FR" sz="11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Rappel Juin 2015</a:t>
            </a:r>
            <a:endParaRPr lang="fr-FR" sz="1100" b="1" i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4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3505822"/>
              </p:ext>
            </p:extLst>
          </p:nvPr>
        </p:nvGraphicFramePr>
        <p:xfrm>
          <a:off x="7662351" y="1720375"/>
          <a:ext cx="2228040" cy="19090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Rectangle 14"/>
          <p:cNvSpPr/>
          <p:nvPr/>
        </p:nvSpPr>
        <p:spPr bwMode="auto">
          <a:xfrm>
            <a:off x="7649876" y="1433851"/>
            <a:ext cx="2240515" cy="2769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fr-FR" sz="11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Rappel Juin 2016</a:t>
            </a:r>
            <a:endParaRPr lang="fr-FR" sz="1100" b="1" i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9237379" y="1694618"/>
            <a:ext cx="640537" cy="276999"/>
          </a:xfrm>
          <a:prstGeom prst="rect">
            <a:avLst/>
          </a:prstGeom>
          <a:solidFill>
            <a:srgbClr val="336699">
              <a:alpha val="80000"/>
            </a:srgbClr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200" b="1" i="1" dirty="0" smtClean="0">
                <a:solidFill>
                  <a:schemeClr val="bg1"/>
                </a:solidFill>
                <a:latin typeface="Calibri" pitchFamily="34" charset="0"/>
              </a:rPr>
              <a:t>85%</a:t>
            </a:r>
            <a:endParaRPr lang="fr-FR" sz="12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9237378" y="4198435"/>
            <a:ext cx="640537" cy="276999"/>
          </a:xfrm>
          <a:prstGeom prst="rect">
            <a:avLst/>
          </a:prstGeom>
          <a:solidFill>
            <a:srgbClr val="336699">
              <a:alpha val="80000"/>
            </a:srgbClr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200" b="1" i="1" dirty="0" smtClean="0">
                <a:solidFill>
                  <a:schemeClr val="bg1"/>
                </a:solidFill>
                <a:latin typeface="Calibri" pitchFamily="34" charset="0"/>
              </a:rPr>
              <a:t>90%</a:t>
            </a:r>
            <a:endParaRPr lang="fr-FR" sz="12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65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4363830"/>
              </p:ext>
            </p:extLst>
          </p:nvPr>
        </p:nvGraphicFramePr>
        <p:xfrm>
          <a:off x="2857500" y="2091442"/>
          <a:ext cx="4666349" cy="4233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6971399" y="2059513"/>
            <a:ext cx="1470348" cy="584775"/>
          </a:xfrm>
          <a:prstGeom prst="rect">
            <a:avLst/>
          </a:prstGeom>
          <a:solidFill>
            <a:srgbClr val="336699">
              <a:alpha val="75000"/>
            </a:srgbClr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600" b="1" dirty="0">
                <a:solidFill>
                  <a:schemeClr val="bg1"/>
                </a:solidFill>
                <a:latin typeface="Calibri" pitchFamily="34" charset="0"/>
              </a:rPr>
              <a:t>TOTAL </a:t>
            </a: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Oui</a:t>
            </a:r>
            <a:b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71%</a:t>
            </a:r>
            <a:endParaRPr lang="fr-FR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941477" y="3439027"/>
            <a:ext cx="1367648" cy="584775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600" b="1" dirty="0">
                <a:solidFill>
                  <a:schemeClr val="bg1"/>
                </a:solidFill>
                <a:latin typeface="Calibri" pitchFamily="34" charset="0"/>
              </a:rPr>
              <a:t>TOTAL </a:t>
            </a: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Non</a:t>
            </a:r>
            <a:endParaRPr lang="fr-FR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29%</a:t>
            </a:r>
            <a:endParaRPr lang="fr-FR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496329" y="204800"/>
            <a:ext cx="8664792" cy="657689"/>
          </a:xfrm>
        </p:spPr>
        <p:txBody>
          <a:bodyPr/>
          <a:lstStyle/>
          <a:p>
            <a:pPr algn="just"/>
            <a:r>
              <a:rPr lang="fr-FR" dirty="0" smtClean="0"/>
              <a:t>La perception des frais de notaire comme étant un frein pour acquérir un bien immobilier</a:t>
            </a:r>
            <a:endParaRPr lang="fr-FR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194309" y="882677"/>
            <a:ext cx="9966811" cy="533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165021" rIns="330041" bIns="165021" anchor="t">
            <a:spAutoFit/>
          </a:bodyPr>
          <a:lstStyle/>
          <a:p>
            <a:pPr marL="900000" indent="-900000" algn="just"/>
            <a:r>
              <a:rPr lang="fr-FR" sz="1300" b="1" u="sng" dirty="0">
                <a:cs typeface="Times New Roman" pitchFamily="18" charset="0"/>
              </a:rPr>
              <a:t>QUESTION</a:t>
            </a:r>
            <a:r>
              <a:rPr lang="fr-FR" sz="1300" b="1" dirty="0">
                <a:cs typeface="Times New Roman" pitchFamily="18" charset="0"/>
              </a:rPr>
              <a:t> :	</a:t>
            </a:r>
            <a:r>
              <a:rPr lang="fr-FR" sz="1300" b="1" dirty="0" smtClean="0"/>
              <a:t>Les frais de notaire constituent-ils pour vous un frein pour acquérir un bien immobilier ?</a:t>
            </a:r>
            <a:endParaRPr lang="fr-FR" sz="1300" b="1" dirty="0"/>
          </a:p>
        </p:txBody>
      </p:sp>
    </p:spTree>
    <p:extLst>
      <p:ext uri="{BB962C8B-B14F-4D97-AF65-F5344CB8AC3E}">
        <p14:creationId xmlns:p14="http://schemas.microsoft.com/office/powerpoint/2010/main" val="180044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24928" y="3214956"/>
            <a:ext cx="9323921" cy="1833293"/>
            <a:chOff x="422" y="2906"/>
            <a:chExt cx="5944" cy="1041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1506" y="3110"/>
              <a:ext cx="4860" cy="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fr-FR" sz="4000" b="1" dirty="0" smtClean="0">
                  <a:solidFill>
                    <a:srgbClr val="A50021"/>
                  </a:solidFill>
                  <a:latin typeface="Century Gothic" panose="020B0502020202020204" pitchFamily="34" charset="0"/>
                </a:rPr>
                <a:t>L’image des banques et des courtiers en prêt immobilier</a:t>
              </a:r>
              <a:endParaRPr lang="fr-FR" sz="4000" b="1" dirty="0">
                <a:solidFill>
                  <a:srgbClr val="A5002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422" y="2906"/>
              <a:ext cx="583" cy="1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fr-FR" sz="8000" b="1" dirty="0" smtClean="0">
                  <a:solidFill>
                    <a:srgbClr val="A50021"/>
                  </a:solidFill>
                  <a:latin typeface="Century Gothic" panose="020B0502020202020204" pitchFamily="34" charset="0"/>
                  <a:cs typeface="Times New Roman" pitchFamily="18" charset="0"/>
                </a:rPr>
                <a:t>C</a:t>
              </a:r>
              <a:endParaRPr lang="fr-FR" sz="8000" b="1" dirty="0">
                <a:solidFill>
                  <a:srgbClr val="A50021"/>
                </a:solidFill>
                <a:latin typeface="Century Gothic" panose="020B0502020202020204" pitchFamily="34" charset="0"/>
                <a:cs typeface="Times New Roman" pitchFamily="18" charset="0"/>
              </a:endParaRPr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1244" y="3223"/>
              <a:ext cx="0" cy="408"/>
            </a:xfrm>
            <a:prstGeom prst="line">
              <a:avLst/>
            </a:prstGeom>
            <a:noFill/>
            <a:ln w="1143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2000" dirty="0">
                <a:solidFill>
                  <a:srgbClr val="A50021"/>
                </a:solidFill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42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9214402"/>
              </p:ext>
            </p:extLst>
          </p:nvPr>
        </p:nvGraphicFramePr>
        <p:xfrm>
          <a:off x="2375452" y="1740665"/>
          <a:ext cx="5148397" cy="4583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6971398" y="2059513"/>
            <a:ext cx="2305951" cy="584775"/>
          </a:xfrm>
          <a:prstGeom prst="rect">
            <a:avLst/>
          </a:prstGeom>
          <a:solidFill>
            <a:srgbClr val="336699">
              <a:alpha val="75000"/>
            </a:srgbClr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600" b="1" dirty="0">
                <a:solidFill>
                  <a:schemeClr val="bg1"/>
                </a:solidFill>
                <a:latin typeface="Calibri" pitchFamily="34" charset="0"/>
              </a:rPr>
              <a:t>TOTAL </a:t>
            </a: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Bonne image</a:t>
            </a:r>
            <a:b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31%</a:t>
            </a:r>
            <a:endParaRPr lang="fr-FR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120000" y="4759090"/>
            <a:ext cx="2178345" cy="584775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600" b="1" dirty="0">
                <a:solidFill>
                  <a:schemeClr val="bg1"/>
                </a:solidFill>
                <a:latin typeface="Calibri" pitchFamily="34" charset="0"/>
              </a:rPr>
              <a:t>TOTAL </a:t>
            </a: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Mauvaise image</a:t>
            </a:r>
            <a:b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69%</a:t>
            </a:r>
            <a:endParaRPr lang="fr-FR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496329" y="204800"/>
            <a:ext cx="8664792" cy="657689"/>
          </a:xfrm>
        </p:spPr>
        <p:txBody>
          <a:bodyPr/>
          <a:lstStyle/>
          <a:p>
            <a:pPr algn="just"/>
            <a:r>
              <a:rPr lang="fr-FR" dirty="0" smtClean="0"/>
              <a:t>L’image actuelle des banques</a:t>
            </a:r>
            <a:endParaRPr lang="fr-FR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194309" y="882677"/>
            <a:ext cx="9966811" cy="533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165021" rIns="330041" bIns="165021" anchor="t">
            <a:spAutoFit/>
          </a:bodyPr>
          <a:lstStyle/>
          <a:p>
            <a:pPr marL="900000" indent="-900000" algn="just"/>
            <a:r>
              <a:rPr lang="fr-FR" sz="1300" b="1" u="sng" dirty="0">
                <a:cs typeface="Times New Roman" pitchFamily="18" charset="0"/>
              </a:rPr>
              <a:t>QUESTION</a:t>
            </a:r>
            <a:r>
              <a:rPr lang="fr-FR" sz="1300" b="1" dirty="0">
                <a:cs typeface="Times New Roman" pitchFamily="18" charset="0"/>
              </a:rPr>
              <a:t> :	</a:t>
            </a:r>
            <a:r>
              <a:rPr lang="fr-FR" sz="1300" b="1" dirty="0" smtClean="0"/>
              <a:t>De manière générale, quelle image avez-vous actuellement des banques ?</a:t>
            </a:r>
            <a:endParaRPr lang="fr-FR" sz="1300" b="1" dirty="0"/>
          </a:p>
        </p:txBody>
      </p:sp>
    </p:spTree>
    <p:extLst>
      <p:ext uri="{BB962C8B-B14F-4D97-AF65-F5344CB8AC3E}">
        <p14:creationId xmlns:p14="http://schemas.microsoft.com/office/powerpoint/2010/main" val="158492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542084" y="3085936"/>
            <a:ext cx="7510749" cy="1495066"/>
            <a:chOff x="422" y="2906"/>
            <a:chExt cx="5944" cy="1041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1506" y="3110"/>
              <a:ext cx="4860" cy="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fr-FR" sz="4000" b="1" dirty="0">
                  <a:solidFill>
                    <a:srgbClr val="A50021"/>
                  </a:solidFill>
                  <a:latin typeface="Century Gothic" panose="020B0502020202020204" pitchFamily="34" charset="0"/>
                </a:rPr>
                <a:t>La méthodologie</a:t>
              </a:r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422" y="2906"/>
              <a:ext cx="583" cy="1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fr-FR" sz="7200" b="1" dirty="0">
                  <a:solidFill>
                    <a:srgbClr val="A50021"/>
                  </a:solidFill>
                  <a:latin typeface="Century Gothic" panose="020B0502020202020204" pitchFamily="34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1244" y="3223"/>
              <a:ext cx="0" cy="408"/>
            </a:xfrm>
            <a:prstGeom prst="line">
              <a:avLst/>
            </a:prstGeom>
            <a:noFill/>
            <a:ln w="1143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2000" dirty="0">
                <a:solidFill>
                  <a:srgbClr val="A50021"/>
                </a:solidFill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95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0313151"/>
              </p:ext>
            </p:extLst>
          </p:nvPr>
        </p:nvGraphicFramePr>
        <p:xfrm>
          <a:off x="1965957" y="1834345"/>
          <a:ext cx="6515098" cy="4288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496329" y="204800"/>
            <a:ext cx="8664792" cy="657689"/>
          </a:xfrm>
        </p:spPr>
        <p:txBody>
          <a:bodyPr/>
          <a:lstStyle/>
          <a:p>
            <a:pPr algn="just"/>
            <a:r>
              <a:rPr lang="fr-FR" dirty="0" smtClean="0"/>
              <a:t>L’évolution de l’image des banques au cours des dernières années</a:t>
            </a:r>
            <a:endParaRPr lang="fr-FR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343042" y="941926"/>
            <a:ext cx="9760929" cy="733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165021" rIns="330041" bIns="165021" anchor="t">
            <a:spAutoFit/>
          </a:bodyPr>
          <a:lstStyle/>
          <a:p>
            <a:pPr marL="900000" indent="-900000" algn="just"/>
            <a:r>
              <a:rPr lang="fr-FR" sz="1300" b="1" u="sng" dirty="0">
                <a:cs typeface="Times New Roman" pitchFamily="18" charset="0"/>
              </a:rPr>
              <a:t>QUESTION</a:t>
            </a:r>
            <a:r>
              <a:rPr lang="fr-FR" sz="1300" b="1" dirty="0">
                <a:cs typeface="Times New Roman" pitchFamily="18" charset="0"/>
              </a:rPr>
              <a:t> :	</a:t>
            </a:r>
            <a:r>
              <a:rPr lang="fr-FR" sz="1300" b="1" dirty="0" smtClean="0"/>
              <a:t>Au cours des dernières années, diriez-vous que l’image que vous avez des banques s’est améliorée, s’est dégradée ou est restée la même ?</a:t>
            </a:r>
            <a:endParaRPr lang="fr-FR" sz="13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6271306" y="5589280"/>
            <a:ext cx="27195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C00000"/>
              </a:buClr>
              <a:buFont typeface="Wingdings 3" panose="05040102010807070707" pitchFamily="18" charset="2"/>
              <a:buChar char="p"/>
            </a:pPr>
            <a:r>
              <a:rPr lang="fr-FR" sz="1000" dirty="0" smtClean="0">
                <a:solidFill>
                  <a:schemeClr val="accent2">
                    <a:lumMod val="75000"/>
                  </a:schemeClr>
                </a:solidFill>
              </a:rPr>
              <a:t>50-65 ans (60%)</a:t>
            </a:r>
          </a:p>
          <a:p>
            <a:pPr marL="171450" indent="-171450">
              <a:buClr>
                <a:srgbClr val="C00000"/>
              </a:buClr>
              <a:buFont typeface="Wingdings 3" panose="05040102010807070707" pitchFamily="18" charset="2"/>
              <a:buChar char="p"/>
            </a:pPr>
            <a:r>
              <a:rPr lang="fr-FR" sz="1000" dirty="0" smtClean="0">
                <a:solidFill>
                  <a:schemeClr val="accent2">
                    <a:lumMod val="75000"/>
                  </a:schemeClr>
                </a:solidFill>
              </a:rPr>
              <a:t>Cadres et professions intellectuelles supérieures (59%)  </a:t>
            </a:r>
          </a:p>
        </p:txBody>
      </p:sp>
    </p:spTree>
    <p:extLst>
      <p:ext uri="{BB962C8B-B14F-4D97-AF65-F5344CB8AC3E}">
        <p14:creationId xmlns:p14="http://schemas.microsoft.com/office/powerpoint/2010/main" val="40372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7070692"/>
              </p:ext>
            </p:extLst>
          </p:nvPr>
        </p:nvGraphicFramePr>
        <p:xfrm>
          <a:off x="2857500" y="2091442"/>
          <a:ext cx="4666349" cy="4233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7275487" y="2149280"/>
            <a:ext cx="1676399" cy="584775"/>
          </a:xfrm>
          <a:prstGeom prst="rect">
            <a:avLst/>
          </a:prstGeom>
          <a:solidFill>
            <a:srgbClr val="336699">
              <a:alpha val="75000"/>
            </a:srgbClr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600" b="1" dirty="0">
                <a:solidFill>
                  <a:schemeClr val="bg1"/>
                </a:solidFill>
                <a:latin typeface="Calibri" pitchFamily="34" charset="0"/>
              </a:rPr>
              <a:t>TOTAL </a:t>
            </a: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ATTACHE</a:t>
            </a:r>
            <a:b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76%</a:t>
            </a:r>
            <a:endParaRPr lang="fr-FR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85399" y="4182398"/>
            <a:ext cx="2178345" cy="584775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600" b="1" dirty="0">
                <a:solidFill>
                  <a:schemeClr val="bg1"/>
                </a:solidFill>
                <a:latin typeface="Calibri" pitchFamily="34" charset="0"/>
              </a:rPr>
              <a:t>TOTAL </a:t>
            </a: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PAS ATTACHE 24%</a:t>
            </a:r>
            <a:endParaRPr lang="fr-FR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496329" y="204800"/>
            <a:ext cx="8664792" cy="657689"/>
          </a:xfrm>
        </p:spPr>
        <p:txBody>
          <a:bodyPr/>
          <a:lstStyle/>
          <a:p>
            <a:pPr algn="just"/>
            <a:r>
              <a:rPr lang="fr-FR" dirty="0" smtClean="0"/>
              <a:t>Le type de relation entretenue avec sa banque</a:t>
            </a:r>
            <a:endParaRPr lang="fr-FR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194309" y="882677"/>
            <a:ext cx="9966811" cy="733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165021" rIns="330041" bIns="165021" anchor="t">
            <a:spAutoFit/>
          </a:bodyPr>
          <a:lstStyle/>
          <a:p>
            <a:pPr marL="900000" indent="-900000" algn="just"/>
            <a:r>
              <a:rPr lang="fr-FR" sz="1300" b="1" u="sng" dirty="0">
                <a:cs typeface="Times New Roman" pitchFamily="18" charset="0"/>
              </a:rPr>
              <a:t>QUESTION</a:t>
            </a:r>
            <a:r>
              <a:rPr lang="fr-FR" sz="1300" b="1" dirty="0">
                <a:cs typeface="Times New Roman" pitchFamily="18" charset="0"/>
              </a:rPr>
              <a:t> :	</a:t>
            </a:r>
            <a:r>
              <a:rPr lang="fr-FR" sz="1300" b="1" dirty="0" smtClean="0"/>
              <a:t>Parmi les propositions suivantes, quelle est celle qui décrit le mieux la relation que vous entretenez avec votre banque principale ?</a:t>
            </a:r>
            <a:endParaRPr lang="fr-FR" sz="1300" b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7275487" y="2818173"/>
            <a:ext cx="29871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003366"/>
              </a:buClr>
              <a:buFont typeface="Wingdings 3" panose="05040102010807070707" pitchFamily="18" charset="2"/>
              <a:buChar char="p"/>
            </a:pPr>
            <a:r>
              <a:rPr lang="fr-FR" sz="1000" dirty="0" smtClean="0">
                <a:solidFill>
                  <a:srgbClr val="002060"/>
                </a:solidFill>
              </a:rPr>
              <a:t>50-64 ans (82%)</a:t>
            </a:r>
          </a:p>
          <a:p>
            <a:pPr marL="171450" indent="-171450">
              <a:buClr>
                <a:srgbClr val="003366"/>
              </a:buClr>
              <a:buFont typeface="Wingdings 3" panose="05040102010807070707" pitchFamily="18" charset="2"/>
              <a:buChar char="p"/>
            </a:pPr>
            <a:r>
              <a:rPr lang="fr-FR" sz="1000" dirty="0" smtClean="0">
                <a:solidFill>
                  <a:srgbClr val="002060"/>
                </a:solidFill>
              </a:rPr>
              <a:t>Propriétaire de puis moins de deux ans (84%)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829050" y="2102616"/>
            <a:ext cx="1867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3366"/>
              </a:buClr>
            </a:pPr>
            <a:r>
              <a:rPr lang="fr-FR" sz="1100" b="1" dirty="0" smtClean="0">
                <a:solidFill>
                  <a:srgbClr val="003E3E"/>
                </a:solidFill>
              </a:rPr>
              <a:t>Vous êtes </a:t>
            </a:r>
            <a:r>
              <a:rPr lang="fr-FR" sz="1100" b="1" u="sng" dirty="0" smtClean="0">
                <a:solidFill>
                  <a:srgbClr val="003E3E"/>
                </a:solidFill>
              </a:rPr>
              <a:t>très attaché </a:t>
            </a:r>
            <a:r>
              <a:rPr lang="fr-FR" sz="1100" b="1" dirty="0" smtClean="0">
                <a:solidFill>
                  <a:srgbClr val="003E3E"/>
                </a:solidFill>
              </a:rPr>
              <a:t>à votre banque principale et vous n’envisagez pas d’en changer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781300" y="5401845"/>
            <a:ext cx="186798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3366"/>
              </a:buClr>
            </a:pPr>
            <a:r>
              <a:rPr lang="fr-FR" sz="1100" b="1" dirty="0" smtClean="0">
                <a:solidFill>
                  <a:schemeClr val="accent2">
                    <a:lumMod val="75000"/>
                    <a:alpha val="62000"/>
                  </a:schemeClr>
                </a:solidFill>
              </a:rPr>
              <a:t>Vous n’êtes </a:t>
            </a:r>
            <a:r>
              <a:rPr lang="fr-FR" sz="1100" b="1" u="sng" dirty="0" smtClean="0">
                <a:solidFill>
                  <a:schemeClr val="accent2">
                    <a:lumMod val="75000"/>
                    <a:alpha val="62000"/>
                  </a:schemeClr>
                </a:solidFill>
              </a:rPr>
              <a:t>pas très </a:t>
            </a:r>
            <a:r>
              <a:rPr lang="fr-FR" sz="1100" b="1" dirty="0" smtClean="0">
                <a:solidFill>
                  <a:schemeClr val="accent2">
                    <a:lumMod val="75000"/>
                    <a:alpha val="62000"/>
                  </a:schemeClr>
                </a:solidFill>
              </a:rPr>
              <a:t>attaché à votre banque principale et vous n’envisagez de changer de banque principale prochainement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7091805" y="4382051"/>
            <a:ext cx="186798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3366"/>
              </a:buClr>
            </a:pPr>
            <a:r>
              <a:rPr lang="fr-FR" sz="1100" b="1" dirty="0" smtClean="0">
                <a:solidFill>
                  <a:srgbClr val="417B85"/>
                </a:solidFill>
              </a:rPr>
              <a:t>Vous êtes </a:t>
            </a:r>
            <a:r>
              <a:rPr lang="fr-FR" sz="1100" b="1" u="sng" dirty="0" smtClean="0">
                <a:solidFill>
                  <a:srgbClr val="417B85"/>
                </a:solidFill>
              </a:rPr>
              <a:t>assez attaché </a:t>
            </a:r>
            <a:r>
              <a:rPr lang="fr-FR" sz="1100" b="1" dirty="0" smtClean="0">
                <a:solidFill>
                  <a:srgbClr val="417B85"/>
                </a:solidFill>
              </a:rPr>
              <a:t>à votre banque principale mais vous pourriez en changer dans les trois prochaines années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2267662" y="2922917"/>
            <a:ext cx="18679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3366"/>
              </a:buClr>
            </a:pPr>
            <a:r>
              <a:rPr lang="fr-FR" sz="1100" b="1" dirty="0" smtClean="0">
                <a:solidFill>
                  <a:schemeClr val="accent2">
                    <a:lumMod val="75000"/>
                  </a:schemeClr>
                </a:solidFill>
              </a:rPr>
              <a:t>Vous n’êtes </a:t>
            </a:r>
            <a:r>
              <a:rPr lang="fr-FR" sz="1100" b="1" u="sng" dirty="0" smtClean="0">
                <a:solidFill>
                  <a:schemeClr val="accent2">
                    <a:lumMod val="75000"/>
                  </a:schemeClr>
                </a:solidFill>
              </a:rPr>
              <a:t>pas du tout </a:t>
            </a:r>
            <a:r>
              <a:rPr lang="fr-FR" sz="1100" b="1" dirty="0" smtClean="0">
                <a:solidFill>
                  <a:schemeClr val="accent2">
                    <a:lumMod val="75000"/>
                  </a:schemeClr>
                </a:solidFill>
              </a:rPr>
              <a:t>attaché à votre banque principale et vous envisagez de changer de banque principale le plus rapidement</a:t>
            </a:r>
          </a:p>
        </p:txBody>
      </p:sp>
    </p:spTree>
    <p:extLst>
      <p:ext uri="{BB962C8B-B14F-4D97-AF65-F5344CB8AC3E}">
        <p14:creationId xmlns:p14="http://schemas.microsoft.com/office/powerpoint/2010/main" val="137290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3910932"/>
              </p:ext>
            </p:extLst>
          </p:nvPr>
        </p:nvGraphicFramePr>
        <p:xfrm>
          <a:off x="430675" y="1895475"/>
          <a:ext cx="9451544" cy="461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496329" y="204800"/>
            <a:ext cx="8664792" cy="657689"/>
          </a:xfrm>
        </p:spPr>
        <p:txBody>
          <a:bodyPr/>
          <a:lstStyle/>
          <a:p>
            <a:pPr algn="just"/>
            <a:r>
              <a:rPr lang="fr-FR" dirty="0" smtClean="0"/>
              <a:t>Les principales raisons pour changer de banque principale</a:t>
            </a:r>
            <a:endParaRPr lang="fr-FR" dirty="0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68750" y="862489"/>
            <a:ext cx="10054763" cy="533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165021" rIns="330041" bIns="165021" anchor="t">
            <a:spAutoFit/>
          </a:bodyPr>
          <a:lstStyle/>
          <a:p>
            <a:pPr marL="900000" indent="-900000" algn="just"/>
            <a:r>
              <a:rPr lang="fr-FR" sz="1300" b="1" u="sng" dirty="0">
                <a:cs typeface="Times New Roman" pitchFamily="18" charset="0"/>
              </a:rPr>
              <a:t>QUESTION</a:t>
            </a:r>
            <a:r>
              <a:rPr lang="fr-FR" sz="1300" b="1" dirty="0">
                <a:cs typeface="Times New Roman" pitchFamily="18" charset="0"/>
              </a:rPr>
              <a:t> :	</a:t>
            </a:r>
            <a:r>
              <a:rPr lang="fr-FR" sz="1300" b="1" dirty="0" smtClean="0"/>
              <a:t>Et parmi les raisons suivantes, quelle est celle qui pourrait vous amener à changer un jour de banque principale ?</a:t>
            </a:r>
            <a:endParaRPr lang="fr-FR" sz="1300" i="1" dirty="0"/>
          </a:p>
        </p:txBody>
      </p:sp>
    </p:spTree>
    <p:extLst>
      <p:ext uri="{BB962C8B-B14F-4D97-AF65-F5344CB8AC3E}">
        <p14:creationId xmlns:p14="http://schemas.microsoft.com/office/powerpoint/2010/main" val="78623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9674404"/>
              </p:ext>
            </p:extLst>
          </p:nvPr>
        </p:nvGraphicFramePr>
        <p:xfrm>
          <a:off x="7787642" y="1696514"/>
          <a:ext cx="2316329" cy="1773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7251454"/>
              </p:ext>
            </p:extLst>
          </p:nvPr>
        </p:nvGraphicFramePr>
        <p:xfrm>
          <a:off x="343042" y="1436397"/>
          <a:ext cx="7213209" cy="4790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5297336" y="3448828"/>
            <a:ext cx="1332736" cy="584775"/>
          </a:xfrm>
          <a:prstGeom prst="rect">
            <a:avLst/>
          </a:prstGeom>
          <a:solidFill>
            <a:srgbClr val="003366">
              <a:alpha val="75000"/>
            </a:srgbClr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600" b="1" dirty="0">
                <a:solidFill>
                  <a:schemeClr val="bg1"/>
                </a:solidFill>
                <a:latin typeface="Calibri" pitchFamily="34" charset="0"/>
              </a:rPr>
              <a:t>TOTAL Oui</a:t>
            </a:r>
          </a:p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82%</a:t>
            </a:r>
            <a:endParaRPr lang="fr-FR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496329" y="204800"/>
            <a:ext cx="8664792" cy="657689"/>
          </a:xfrm>
        </p:spPr>
        <p:txBody>
          <a:bodyPr/>
          <a:lstStyle/>
          <a:p>
            <a:pPr algn="just"/>
            <a:r>
              <a:rPr lang="fr-FR" dirty="0"/>
              <a:t>La notoriété des courtiers en prêts immobiliers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43042" y="941926"/>
            <a:ext cx="9760929" cy="533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165021" rIns="330041" bIns="165021" anchor="t">
            <a:spAutoFit/>
          </a:bodyPr>
          <a:lstStyle/>
          <a:p>
            <a:pPr marL="900000" indent="-900000" algn="just"/>
            <a:r>
              <a:rPr lang="fr-FR" sz="1300" b="1" u="sng" dirty="0">
                <a:cs typeface="Times New Roman" pitchFamily="18" charset="0"/>
              </a:rPr>
              <a:t>QUESTION</a:t>
            </a:r>
            <a:r>
              <a:rPr lang="fr-FR" sz="1300" b="1" dirty="0">
                <a:cs typeface="Times New Roman" pitchFamily="18" charset="0"/>
              </a:rPr>
              <a:t> :	</a:t>
            </a:r>
            <a:r>
              <a:rPr lang="fr-FR" sz="1300" b="1" dirty="0"/>
              <a:t>Aviez-vous déjà entendu parler des courtiers en prêts immobiliers ?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5011540" y="4155525"/>
            <a:ext cx="2774426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003366"/>
              </a:buClr>
              <a:buFont typeface="Wingdings 3" panose="05040102010807070707" pitchFamily="18" charset="2"/>
              <a:buChar char="p"/>
            </a:pPr>
            <a:r>
              <a:rPr lang="fr-FR" sz="1000" dirty="0" smtClean="0">
                <a:solidFill>
                  <a:srgbClr val="002060"/>
                </a:solidFill>
              </a:rPr>
              <a:t>Primo accédant (87%)</a:t>
            </a:r>
          </a:p>
          <a:p>
            <a:pPr marL="171450" indent="-171450">
              <a:buClr>
                <a:srgbClr val="003366"/>
              </a:buClr>
              <a:buFont typeface="Wingdings 3" panose="05040102010807070707" pitchFamily="18" charset="2"/>
              <a:buChar char="p"/>
            </a:pPr>
            <a:r>
              <a:rPr lang="fr-FR" sz="1000" dirty="0" smtClean="0">
                <a:solidFill>
                  <a:srgbClr val="002060"/>
                </a:solidFill>
              </a:rPr>
              <a:t>Cadres et professions intellectuelles supérieures (90%)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9529718" y="1714471"/>
            <a:ext cx="574253" cy="276999"/>
          </a:xfrm>
          <a:prstGeom prst="rect">
            <a:avLst/>
          </a:prstGeom>
          <a:solidFill>
            <a:srgbClr val="003366">
              <a:alpha val="75000"/>
            </a:srgbClr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200" b="1" i="1" dirty="0" smtClean="0">
                <a:solidFill>
                  <a:schemeClr val="bg1"/>
                </a:solidFill>
                <a:latin typeface="Calibri" pitchFamily="34" charset="0"/>
              </a:rPr>
              <a:t>84%</a:t>
            </a:r>
            <a:endParaRPr lang="fr-FR" sz="12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7795491" y="1432036"/>
            <a:ext cx="2308480" cy="2769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fr-FR" sz="11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Rappel Juin 2016</a:t>
            </a:r>
            <a:endParaRPr lang="fr-FR" sz="1100" b="1" i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5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834072"/>
              </p:ext>
            </p:extLst>
          </p:nvPr>
        </p:nvGraphicFramePr>
        <p:xfrm>
          <a:off x="7795491" y="4155525"/>
          <a:ext cx="2316329" cy="1773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Rectangle 16"/>
          <p:cNvSpPr/>
          <p:nvPr/>
        </p:nvSpPr>
        <p:spPr bwMode="auto">
          <a:xfrm>
            <a:off x="7803340" y="3891047"/>
            <a:ext cx="2308480" cy="2769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fr-FR" sz="11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Rappel Juin 2015</a:t>
            </a:r>
            <a:endParaRPr lang="fr-FR" sz="1100" b="1" i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9528042" y="4188279"/>
            <a:ext cx="574253" cy="276999"/>
          </a:xfrm>
          <a:prstGeom prst="rect">
            <a:avLst/>
          </a:prstGeom>
          <a:solidFill>
            <a:srgbClr val="003366">
              <a:alpha val="75000"/>
            </a:srgbClr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200" b="1" i="1" dirty="0" smtClean="0">
                <a:solidFill>
                  <a:schemeClr val="bg1"/>
                </a:solidFill>
                <a:latin typeface="Calibri" pitchFamily="34" charset="0"/>
              </a:rPr>
              <a:t>79%</a:t>
            </a:r>
            <a:endParaRPr lang="fr-FR" sz="12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39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8354617"/>
              </p:ext>
            </p:extLst>
          </p:nvPr>
        </p:nvGraphicFramePr>
        <p:xfrm>
          <a:off x="683663" y="3082361"/>
          <a:ext cx="8219340" cy="4673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4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6597943"/>
              </p:ext>
            </p:extLst>
          </p:nvPr>
        </p:nvGraphicFramePr>
        <p:xfrm>
          <a:off x="683663" y="2815156"/>
          <a:ext cx="8219340" cy="4673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0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1928626"/>
              </p:ext>
            </p:extLst>
          </p:nvPr>
        </p:nvGraphicFramePr>
        <p:xfrm>
          <a:off x="683663" y="2274050"/>
          <a:ext cx="8219340" cy="4673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1" name="Text Box 41"/>
          <p:cNvSpPr txBox="1">
            <a:spLocks noChangeArrowheads="1"/>
          </p:cNvSpPr>
          <p:nvPr/>
        </p:nvSpPr>
        <p:spPr bwMode="auto">
          <a:xfrm>
            <a:off x="3989497" y="2826894"/>
            <a:ext cx="475200" cy="246221"/>
          </a:xfrm>
          <a:prstGeom prst="rect">
            <a:avLst/>
          </a:prstGeom>
          <a:solidFill>
            <a:schemeClr val="bg1"/>
          </a:solidFill>
          <a:ln w="190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algn="ctr" defTabSz="952500">
              <a:defRPr/>
            </a:pPr>
            <a:r>
              <a:rPr lang="fr-FR" sz="16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86%</a:t>
            </a:r>
            <a:endParaRPr lang="fr-FR" sz="16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320478" y="2105494"/>
            <a:ext cx="14728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Total </a:t>
            </a:r>
          </a:p>
          <a:p>
            <a:pPr algn="ctr"/>
            <a:r>
              <a:rPr lang="fr-FR" sz="1400" b="1" dirty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« </a:t>
            </a:r>
            <a:r>
              <a:rPr lang="fr-FR" sz="14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OUI</a:t>
            </a:r>
            <a:r>
              <a:rPr lang="fr-FR" sz="1400" b="1" dirty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 »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8419115" y="2105494"/>
            <a:ext cx="110450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Total  </a:t>
            </a:r>
            <a:br>
              <a:rPr lang="fr-FR" sz="14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fr-FR" sz="14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« </a:t>
            </a:r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NON »</a:t>
            </a:r>
            <a:endParaRPr lang="fr-FR" sz="14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2" name="Text Box 41"/>
          <p:cNvSpPr txBox="1">
            <a:spLocks noChangeArrowheads="1"/>
          </p:cNvSpPr>
          <p:nvPr/>
        </p:nvSpPr>
        <p:spPr bwMode="auto">
          <a:xfrm>
            <a:off x="8797063" y="2830275"/>
            <a:ext cx="475200" cy="24622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algn="ctr" defTabSz="952500">
              <a:defRPr/>
            </a:pPr>
            <a:r>
              <a:rPr lang="fr-FR" sz="1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14%</a:t>
            </a:r>
            <a:endParaRPr lang="fr-FR" sz="16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7" name="Text Box 41"/>
          <p:cNvSpPr txBox="1">
            <a:spLocks noChangeArrowheads="1"/>
          </p:cNvSpPr>
          <p:nvPr/>
        </p:nvSpPr>
        <p:spPr bwMode="auto">
          <a:xfrm>
            <a:off x="3989497" y="4219340"/>
            <a:ext cx="475200" cy="246221"/>
          </a:xfrm>
          <a:prstGeom prst="rect">
            <a:avLst/>
          </a:prstGeom>
          <a:solidFill>
            <a:schemeClr val="bg1"/>
          </a:solidFill>
          <a:ln w="190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algn="ctr" defTabSz="952500">
              <a:defRPr/>
            </a:pPr>
            <a:r>
              <a:rPr lang="fr-FR" sz="16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84%</a:t>
            </a:r>
            <a:endParaRPr lang="fr-FR" sz="16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8" name="Text Box 41"/>
          <p:cNvSpPr txBox="1">
            <a:spLocks noChangeArrowheads="1"/>
          </p:cNvSpPr>
          <p:nvPr/>
        </p:nvSpPr>
        <p:spPr bwMode="auto">
          <a:xfrm>
            <a:off x="8797063" y="4171760"/>
            <a:ext cx="475200" cy="24622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algn="ctr" defTabSz="952500">
              <a:defRPr/>
            </a:pPr>
            <a:r>
              <a:rPr lang="fr-FR" sz="1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16%</a:t>
            </a:r>
            <a:endParaRPr lang="fr-FR" sz="16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Text Box 41"/>
          <p:cNvSpPr txBox="1">
            <a:spLocks noChangeArrowheads="1"/>
          </p:cNvSpPr>
          <p:nvPr/>
        </p:nvSpPr>
        <p:spPr bwMode="auto">
          <a:xfrm>
            <a:off x="3989497" y="5620894"/>
            <a:ext cx="475200" cy="246221"/>
          </a:xfrm>
          <a:prstGeom prst="rect">
            <a:avLst/>
          </a:prstGeom>
          <a:solidFill>
            <a:schemeClr val="bg1"/>
          </a:solidFill>
          <a:ln w="190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algn="ctr" defTabSz="952500">
              <a:defRPr/>
            </a:pPr>
            <a:r>
              <a:rPr lang="fr-FR" sz="16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67%</a:t>
            </a:r>
            <a:endParaRPr lang="fr-FR" sz="16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Text Box 41"/>
          <p:cNvSpPr txBox="1">
            <a:spLocks noChangeArrowheads="1"/>
          </p:cNvSpPr>
          <p:nvPr/>
        </p:nvSpPr>
        <p:spPr bwMode="auto">
          <a:xfrm>
            <a:off x="8797063" y="5540510"/>
            <a:ext cx="475200" cy="24622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algn="ctr" defTabSz="952500">
              <a:defRPr/>
            </a:pPr>
            <a:r>
              <a:rPr lang="fr-FR" sz="1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33%</a:t>
            </a:r>
            <a:endParaRPr lang="fr-FR" sz="16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496329" y="204800"/>
            <a:ext cx="8664792" cy="657689"/>
          </a:xfrm>
        </p:spPr>
        <p:txBody>
          <a:bodyPr/>
          <a:lstStyle/>
          <a:p>
            <a:pPr algn="just"/>
            <a:r>
              <a:rPr lang="fr-FR" dirty="0"/>
              <a:t>La perception des prestations délivrées par les courtiers en prêts immobiliers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400192" y="1554288"/>
            <a:ext cx="9760929" cy="533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165021" rIns="330041" bIns="165021" anchor="t">
            <a:spAutoFit/>
          </a:bodyPr>
          <a:lstStyle/>
          <a:p>
            <a:pPr marL="900000" indent="-900000" algn="just"/>
            <a:r>
              <a:rPr lang="fr-FR" sz="1300" b="1" u="sng" dirty="0">
                <a:cs typeface="Times New Roman" pitchFamily="18" charset="0"/>
              </a:rPr>
              <a:t>QUESTION</a:t>
            </a:r>
            <a:r>
              <a:rPr lang="fr-FR" sz="1300" b="1" dirty="0">
                <a:cs typeface="Times New Roman" pitchFamily="18" charset="0"/>
              </a:rPr>
              <a:t> :	</a:t>
            </a:r>
            <a:r>
              <a:rPr lang="fr-FR" sz="1300" b="1" dirty="0"/>
              <a:t>D’après ce que vous en savez, comment décririez-vous le type de prestations </a:t>
            </a:r>
            <a:r>
              <a:rPr lang="fr-FR" sz="1300" b="1" dirty="0" smtClean="0"/>
              <a:t>délivré </a:t>
            </a:r>
            <a:r>
              <a:rPr lang="fr-FR" sz="1300" b="1" dirty="0"/>
              <a:t>par les courtiers ? Il s’agit…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36647" y="950764"/>
            <a:ext cx="9760929" cy="646331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[Mise à niveau, à tous] : Les courtiers en prêts immobiliers ont pour mission d’aider les futurs acquéreurs dans leurs démarches de recherche du meilleur emprunt immobilier possible. Les acquéreurs peuvent faire appel à un courtier qui se chargera de rechercher pour eux un crédit auprès des différents établissements financiers et d'obtenir les meilleures conditions sur le marché, compte tenu de leur situation financière. </a:t>
            </a:r>
            <a:endParaRPr lang="fr-FR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5" name="Text Box 41"/>
          <p:cNvSpPr txBox="1">
            <a:spLocks noChangeArrowheads="1"/>
          </p:cNvSpPr>
          <p:nvPr/>
        </p:nvSpPr>
        <p:spPr bwMode="auto">
          <a:xfrm>
            <a:off x="4155276" y="3424721"/>
            <a:ext cx="324000" cy="184666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algn="ctr" defTabSz="952500">
              <a:defRPr/>
            </a:pPr>
            <a:r>
              <a:rPr lang="fr-FR" sz="1200" b="1" i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87%</a:t>
            </a:r>
            <a:endParaRPr lang="fr-FR" sz="1200" b="1" i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8767879" y="3682341"/>
            <a:ext cx="324000" cy="184666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algn="ctr" defTabSz="952500">
              <a:defRPr/>
            </a:pPr>
            <a:r>
              <a:rPr lang="fr-FR" sz="1200" b="1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15%</a:t>
            </a:r>
            <a:endParaRPr lang="fr-FR" sz="1200" b="1" i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Text Box 41"/>
          <p:cNvSpPr txBox="1">
            <a:spLocks noChangeArrowheads="1"/>
          </p:cNvSpPr>
          <p:nvPr/>
        </p:nvSpPr>
        <p:spPr bwMode="auto">
          <a:xfrm>
            <a:off x="8767879" y="5075036"/>
            <a:ext cx="324000" cy="184666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algn="ctr" defTabSz="952500">
              <a:defRPr/>
            </a:pPr>
            <a:r>
              <a:rPr lang="fr-FR" sz="1200" b="1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18%</a:t>
            </a:r>
            <a:endParaRPr lang="fr-FR" sz="1200" b="1" i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Text Box 41"/>
          <p:cNvSpPr txBox="1">
            <a:spLocks noChangeArrowheads="1"/>
          </p:cNvSpPr>
          <p:nvPr/>
        </p:nvSpPr>
        <p:spPr bwMode="auto">
          <a:xfrm>
            <a:off x="8767879" y="6462529"/>
            <a:ext cx="324000" cy="184666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algn="ctr" defTabSz="952500">
              <a:defRPr/>
            </a:pPr>
            <a:r>
              <a:rPr lang="fr-FR" sz="1200" b="1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35%</a:t>
            </a:r>
            <a:endParaRPr lang="fr-FR" sz="1200" b="1" i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Text Box 41"/>
          <p:cNvSpPr txBox="1">
            <a:spLocks noChangeArrowheads="1"/>
          </p:cNvSpPr>
          <p:nvPr/>
        </p:nvSpPr>
        <p:spPr bwMode="auto">
          <a:xfrm>
            <a:off x="4155276" y="5047686"/>
            <a:ext cx="324000" cy="184666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algn="ctr" defTabSz="952500">
              <a:defRPr/>
            </a:pPr>
            <a:r>
              <a:rPr lang="fr-FR" sz="1200" b="1" i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82%</a:t>
            </a:r>
            <a:endParaRPr lang="fr-FR" sz="1200" b="1" i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Text Box 41"/>
          <p:cNvSpPr txBox="1">
            <a:spLocks noChangeArrowheads="1"/>
          </p:cNvSpPr>
          <p:nvPr/>
        </p:nvSpPr>
        <p:spPr bwMode="auto">
          <a:xfrm>
            <a:off x="4155276" y="6431085"/>
            <a:ext cx="324000" cy="184666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algn="ctr" defTabSz="952500">
              <a:defRPr/>
            </a:pPr>
            <a:r>
              <a:rPr lang="fr-FR" sz="1200" b="1" i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65%</a:t>
            </a:r>
            <a:endParaRPr lang="fr-FR" sz="1200" b="1" i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3000673" y="3426214"/>
            <a:ext cx="1080000" cy="18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fr-FR" sz="900" i="1" dirty="0" smtClean="0">
                <a:latin typeface="Calibri" pitchFamily="34" charset="0"/>
                <a:cs typeface="Calibri" pitchFamily="34" charset="0"/>
              </a:rPr>
              <a:t>Rappel Juin 2016</a:t>
            </a:r>
            <a:endParaRPr lang="fr-FR" sz="9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3000673" y="3662927"/>
            <a:ext cx="1080000" cy="18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fr-FR" sz="900" i="1" dirty="0" smtClean="0">
                <a:latin typeface="Calibri" pitchFamily="34" charset="0"/>
                <a:cs typeface="Calibri" pitchFamily="34" charset="0"/>
              </a:rPr>
              <a:t>Rappel Juin 2015</a:t>
            </a:r>
            <a:endParaRPr lang="fr-FR" sz="9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000673" y="4799906"/>
            <a:ext cx="1080000" cy="18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fr-FR" sz="900" i="1" dirty="0" smtClean="0">
                <a:latin typeface="Calibri" pitchFamily="34" charset="0"/>
                <a:cs typeface="Calibri" pitchFamily="34" charset="0"/>
              </a:rPr>
              <a:t>Rappel Juin 2016</a:t>
            </a:r>
            <a:endParaRPr lang="fr-FR" sz="9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3000673" y="5058612"/>
            <a:ext cx="1080000" cy="18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fr-FR" sz="900" i="1" dirty="0" smtClean="0">
                <a:latin typeface="Calibri" pitchFamily="34" charset="0"/>
                <a:cs typeface="Calibri" pitchFamily="34" charset="0"/>
              </a:rPr>
              <a:t>Rappel Juin 2015</a:t>
            </a:r>
            <a:endParaRPr lang="fr-FR" sz="9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3000673" y="6137531"/>
            <a:ext cx="1080000" cy="18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fr-FR" sz="900" i="1" dirty="0" smtClean="0">
                <a:latin typeface="Calibri" pitchFamily="34" charset="0"/>
                <a:cs typeface="Calibri" pitchFamily="34" charset="0"/>
              </a:rPr>
              <a:t>Rappel Juin 2016</a:t>
            </a:r>
            <a:endParaRPr lang="fr-FR" sz="9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3000673" y="6441412"/>
            <a:ext cx="1080000" cy="18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fr-FR" sz="900" i="1" dirty="0" smtClean="0">
                <a:latin typeface="Calibri" pitchFamily="34" charset="0"/>
                <a:cs typeface="Calibri" pitchFamily="34" charset="0"/>
              </a:rPr>
              <a:t>Rappel Juin 2015</a:t>
            </a:r>
            <a:endParaRPr lang="fr-FR" sz="9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4" name="Text Box 41"/>
          <p:cNvSpPr txBox="1">
            <a:spLocks noChangeArrowheads="1"/>
          </p:cNvSpPr>
          <p:nvPr/>
        </p:nvSpPr>
        <p:spPr bwMode="auto">
          <a:xfrm>
            <a:off x="4155276" y="3652332"/>
            <a:ext cx="324000" cy="184666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algn="ctr" defTabSz="952500">
              <a:defRPr/>
            </a:pPr>
            <a:r>
              <a:rPr lang="fr-FR" sz="1200" b="1" i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85%</a:t>
            </a:r>
            <a:endParaRPr lang="fr-FR" sz="1200" b="1" i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Text Box 41"/>
          <p:cNvSpPr txBox="1">
            <a:spLocks noChangeArrowheads="1"/>
          </p:cNvSpPr>
          <p:nvPr/>
        </p:nvSpPr>
        <p:spPr bwMode="auto">
          <a:xfrm>
            <a:off x="8767879" y="3427676"/>
            <a:ext cx="324000" cy="184666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algn="ctr" defTabSz="952500">
              <a:defRPr/>
            </a:pPr>
            <a:r>
              <a:rPr lang="fr-FR" sz="1200" b="1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13%</a:t>
            </a:r>
            <a:endParaRPr lang="fr-FR" sz="1200" b="1" i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Text Box 41"/>
          <p:cNvSpPr txBox="1">
            <a:spLocks noChangeArrowheads="1"/>
          </p:cNvSpPr>
          <p:nvPr/>
        </p:nvSpPr>
        <p:spPr bwMode="auto">
          <a:xfrm>
            <a:off x="4155276" y="4793168"/>
            <a:ext cx="324000" cy="184666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algn="ctr" defTabSz="952500">
              <a:defRPr/>
            </a:pPr>
            <a:r>
              <a:rPr lang="fr-FR" sz="1200" b="1" i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86%</a:t>
            </a:r>
            <a:endParaRPr lang="fr-FR" sz="1200" b="1" i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Text Box 41"/>
          <p:cNvSpPr txBox="1">
            <a:spLocks noChangeArrowheads="1"/>
          </p:cNvSpPr>
          <p:nvPr/>
        </p:nvSpPr>
        <p:spPr bwMode="auto">
          <a:xfrm>
            <a:off x="8767879" y="4835844"/>
            <a:ext cx="324000" cy="184666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algn="ctr" defTabSz="952500">
              <a:defRPr/>
            </a:pPr>
            <a:r>
              <a:rPr lang="fr-FR" sz="1200" b="1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14%</a:t>
            </a:r>
            <a:endParaRPr lang="fr-FR" sz="1200" b="1" i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Text Box 41"/>
          <p:cNvSpPr txBox="1">
            <a:spLocks noChangeArrowheads="1"/>
          </p:cNvSpPr>
          <p:nvPr/>
        </p:nvSpPr>
        <p:spPr bwMode="auto">
          <a:xfrm>
            <a:off x="4155276" y="6156066"/>
            <a:ext cx="324000" cy="184666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algn="ctr" defTabSz="952500">
              <a:defRPr/>
            </a:pPr>
            <a:r>
              <a:rPr lang="fr-FR" sz="1200" b="1" i="1" dirty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7</a:t>
            </a:r>
            <a:r>
              <a:rPr lang="fr-FR" sz="1200" b="1" i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0%</a:t>
            </a:r>
            <a:endParaRPr lang="fr-FR" sz="1200" b="1" i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9" name="Text Box 41"/>
          <p:cNvSpPr txBox="1">
            <a:spLocks noChangeArrowheads="1"/>
          </p:cNvSpPr>
          <p:nvPr/>
        </p:nvSpPr>
        <p:spPr bwMode="auto">
          <a:xfrm>
            <a:off x="8767879" y="6186727"/>
            <a:ext cx="324000" cy="184666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  <a:effectLst/>
        </p:spPr>
        <p:txBody>
          <a:bodyPr wrap="square" lIns="0" tIns="0" rIns="0" bIns="0" anchor="ctr" anchorCtr="0">
            <a:spAutoFit/>
          </a:bodyPr>
          <a:lstStyle/>
          <a:p>
            <a:pPr algn="ctr" defTabSz="952500">
              <a:defRPr/>
            </a:pPr>
            <a:r>
              <a:rPr lang="fr-FR" sz="1200" b="1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30%</a:t>
            </a:r>
            <a:endParaRPr lang="fr-FR" sz="1200" b="1" i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42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63029" y="3529282"/>
            <a:ext cx="8516316" cy="1938068"/>
            <a:chOff x="422" y="2906"/>
            <a:chExt cx="5944" cy="1041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1506" y="3110"/>
              <a:ext cx="4860" cy="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fr-FR" sz="4000" b="1" dirty="0" smtClean="0">
                  <a:solidFill>
                    <a:srgbClr val="A50021"/>
                  </a:solidFill>
                  <a:latin typeface="Century Gothic" panose="020B0502020202020204" pitchFamily="34" charset="0"/>
                </a:rPr>
                <a:t>L’élection présidentielle et les enjeux liés au logement en 2017</a:t>
              </a:r>
              <a:endParaRPr lang="fr-FR" sz="4000" b="1" dirty="0">
                <a:solidFill>
                  <a:srgbClr val="A5002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422" y="2906"/>
              <a:ext cx="583" cy="1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fr-FR" sz="8000" b="1" dirty="0" smtClean="0">
                  <a:solidFill>
                    <a:srgbClr val="A50021"/>
                  </a:solidFill>
                  <a:latin typeface="Century Gothic" panose="020B0502020202020204" pitchFamily="34" charset="0"/>
                  <a:cs typeface="Times New Roman" pitchFamily="18" charset="0"/>
                </a:rPr>
                <a:t>D</a:t>
              </a:r>
              <a:endParaRPr lang="fr-FR" sz="8000" b="1" dirty="0">
                <a:solidFill>
                  <a:srgbClr val="A50021"/>
                </a:solidFill>
                <a:latin typeface="Century Gothic" panose="020B0502020202020204" pitchFamily="34" charset="0"/>
                <a:cs typeface="Times New Roman" pitchFamily="18" charset="0"/>
              </a:endParaRPr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1244" y="3223"/>
              <a:ext cx="0" cy="408"/>
            </a:xfrm>
            <a:prstGeom prst="line">
              <a:avLst/>
            </a:prstGeom>
            <a:noFill/>
            <a:ln w="1143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2000" dirty="0">
                <a:solidFill>
                  <a:srgbClr val="A50021"/>
                </a:solidFill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892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9769601"/>
              </p:ext>
            </p:extLst>
          </p:nvPr>
        </p:nvGraphicFramePr>
        <p:xfrm>
          <a:off x="6560652" y="2505155"/>
          <a:ext cx="3322171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496329" y="204800"/>
            <a:ext cx="8664792" cy="657689"/>
          </a:xfrm>
        </p:spPr>
        <p:txBody>
          <a:bodyPr/>
          <a:lstStyle/>
          <a:p>
            <a:pPr algn="just"/>
            <a:r>
              <a:rPr lang="fr-FR" sz="1750" dirty="0" smtClean="0"/>
              <a:t>Le candidat à l’élection présidentielle de 2017 qui s’intéresse le plus aux enjeux liés au logement / qui défend le mieux les intérêts des personnes souhaitant accéder à la propriété</a:t>
            </a:r>
            <a:endParaRPr lang="fr-FR" sz="1750" dirty="0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40150" y="800131"/>
            <a:ext cx="4807607" cy="9334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165021" rIns="330041" bIns="165021" anchor="t">
            <a:spAutoFit/>
          </a:bodyPr>
          <a:lstStyle/>
          <a:p>
            <a:pPr marL="900000" indent="-900000" algn="just"/>
            <a:r>
              <a:rPr lang="fr-FR" sz="1300" b="1" u="sng" dirty="0">
                <a:cs typeface="Times New Roman" pitchFamily="18" charset="0"/>
              </a:rPr>
              <a:t>QUESTION</a:t>
            </a:r>
            <a:r>
              <a:rPr lang="fr-FR" sz="1300" b="1" dirty="0">
                <a:cs typeface="Times New Roman" pitchFamily="18" charset="0"/>
              </a:rPr>
              <a:t> :	</a:t>
            </a:r>
            <a:r>
              <a:rPr lang="fr-FR" sz="1300" b="1" dirty="0" smtClean="0"/>
              <a:t>Parmi les candidats à l’élection présidentielle de 2017, quel est selon vous celui qui s’intéresse le plus aux enjeux liés au logement ?</a:t>
            </a:r>
            <a:endParaRPr lang="fr-FR" sz="1300" i="1" dirty="0"/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5010149" y="800131"/>
            <a:ext cx="5313364" cy="9334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165021" rIns="330041" bIns="165021" anchor="t">
            <a:spAutoFit/>
          </a:bodyPr>
          <a:lstStyle/>
          <a:p>
            <a:pPr marL="900000" indent="-900000" algn="just"/>
            <a:r>
              <a:rPr lang="fr-FR" sz="1300" b="1" u="sng" dirty="0">
                <a:cs typeface="Times New Roman" pitchFamily="18" charset="0"/>
              </a:rPr>
              <a:t>QUESTION</a:t>
            </a:r>
            <a:r>
              <a:rPr lang="fr-FR" sz="1300" b="1" dirty="0">
                <a:cs typeface="Times New Roman" pitchFamily="18" charset="0"/>
              </a:rPr>
              <a:t> :	</a:t>
            </a:r>
            <a:r>
              <a:rPr lang="fr-FR" sz="1300" b="1" dirty="0"/>
              <a:t>Toujours parmi les candidats à l’élection présidentielle de 2017, quel est selon vous celui qui défend le mieux les intérêts des personnes souhaitant accéder à la propriété ?</a:t>
            </a:r>
            <a:endParaRPr lang="fr-FR" sz="1300" i="1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395199"/>
              </p:ext>
            </p:extLst>
          </p:nvPr>
        </p:nvGraphicFramePr>
        <p:xfrm>
          <a:off x="4298210" y="2495216"/>
          <a:ext cx="2082006" cy="43199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2006"/>
              </a:tblGrid>
              <a:tr h="39272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Marine Le Pen 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39272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Jean-Luc Mélenchon 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39272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Benoît Hamon 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39272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Emmanuel Macron 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39272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François Fillon 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39272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François Bayrou 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39272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Nathalie Arthaud 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39272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Yannick Jadot 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39272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Nicolas Dupont-Aignan 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39272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Philippe Poutou 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  <a:tr h="39272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Jacques Cheminade </a:t>
                      </a: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3803618"/>
              </p:ext>
            </p:extLst>
          </p:nvPr>
        </p:nvGraphicFramePr>
        <p:xfrm>
          <a:off x="477078" y="2505155"/>
          <a:ext cx="34671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7162885" y="1870444"/>
            <a:ext cx="252000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Défend les intérêts</a:t>
            </a:r>
            <a:endParaRPr lang="fr-FR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923549" y="1870444"/>
            <a:ext cx="2520000" cy="338554"/>
          </a:xfrm>
          <a:prstGeom prst="rect">
            <a:avLst/>
          </a:prstGeom>
          <a:solidFill>
            <a:srgbClr val="003E3E"/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600" b="1" dirty="0" smtClean="0">
                <a:solidFill>
                  <a:schemeClr val="bg1"/>
                </a:solidFill>
                <a:latin typeface="Calibri" pitchFamily="34" charset="0"/>
              </a:rPr>
              <a:t>S’intéresse aux enjeux</a:t>
            </a:r>
            <a:endParaRPr lang="fr-FR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65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9897349"/>
              </p:ext>
            </p:extLst>
          </p:nvPr>
        </p:nvGraphicFramePr>
        <p:xfrm>
          <a:off x="430675" y="1729409"/>
          <a:ext cx="9451544" cy="4929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496329" y="204800"/>
            <a:ext cx="8664792" cy="657689"/>
          </a:xfrm>
        </p:spPr>
        <p:txBody>
          <a:bodyPr/>
          <a:lstStyle/>
          <a:p>
            <a:pPr algn="just"/>
            <a:r>
              <a:rPr lang="fr-FR" dirty="0" smtClean="0"/>
              <a:t>La priorité souhaitée du prochain gouvernement en matière de logement</a:t>
            </a:r>
            <a:endParaRPr lang="fr-FR" dirty="0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68750" y="862489"/>
            <a:ext cx="10054763" cy="733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165021" rIns="330041" bIns="165021" anchor="t">
            <a:spAutoFit/>
          </a:bodyPr>
          <a:lstStyle/>
          <a:p>
            <a:pPr marL="900000" indent="-900000" algn="just"/>
            <a:r>
              <a:rPr lang="fr-FR" sz="1300" b="1" u="sng" dirty="0">
                <a:cs typeface="Times New Roman" pitchFamily="18" charset="0"/>
              </a:rPr>
              <a:t>QUESTION</a:t>
            </a:r>
            <a:r>
              <a:rPr lang="fr-FR" sz="1300" b="1" dirty="0">
                <a:cs typeface="Times New Roman" pitchFamily="18" charset="0"/>
              </a:rPr>
              <a:t> :	</a:t>
            </a:r>
            <a:r>
              <a:rPr lang="fr-FR" sz="1300" b="1" dirty="0" smtClean="0"/>
              <a:t>Enfin, parmi les propositions suivantes, quelle est celle qui devrait, pour vous personnellement, être la propriété de l’action du prochain gouvernement en matière de logement ?</a:t>
            </a:r>
            <a:endParaRPr lang="fr-FR" sz="1300" i="1" dirty="0"/>
          </a:p>
        </p:txBody>
      </p:sp>
    </p:spTree>
    <p:extLst>
      <p:ext uri="{BB962C8B-B14F-4D97-AF65-F5344CB8AC3E}">
        <p14:creationId xmlns:p14="http://schemas.microsoft.com/office/powerpoint/2010/main" val="379989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La méthodologie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243198"/>
              </p:ext>
            </p:extLst>
          </p:nvPr>
        </p:nvGraphicFramePr>
        <p:xfrm>
          <a:off x="582180" y="1007068"/>
          <a:ext cx="9284495" cy="441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3837"/>
                <a:gridCol w="297704"/>
                <a:gridCol w="3265140"/>
                <a:gridCol w="252465"/>
                <a:gridCol w="2785349"/>
              </a:tblGrid>
              <a:tr h="1080000">
                <a:tc gridSpan="5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dirty="0">
                          <a:solidFill>
                            <a:srgbClr val="A50021"/>
                          </a:solidFill>
                          <a:effectLst/>
                        </a:rPr>
                        <a:t>Etude réalisée par </a:t>
                      </a:r>
                      <a:r>
                        <a:rPr lang="fr-FR" sz="2000" dirty="0" err="1">
                          <a:solidFill>
                            <a:srgbClr val="A50021"/>
                          </a:solidFill>
                          <a:effectLst/>
                        </a:rPr>
                        <a:t>l'Ifop</a:t>
                      </a:r>
                      <a:r>
                        <a:rPr lang="fr-FR" sz="2000" dirty="0">
                          <a:solidFill>
                            <a:srgbClr val="A50021"/>
                          </a:solidFill>
                          <a:effectLst/>
                        </a:rPr>
                        <a:t> pour </a:t>
                      </a:r>
                      <a:r>
                        <a:rPr lang="fr-FR" sz="2000" dirty="0" smtClean="0">
                          <a:solidFill>
                            <a:srgbClr val="A50021"/>
                          </a:solidFill>
                          <a:effectLst/>
                        </a:rPr>
                        <a:t>CAFPI</a:t>
                      </a:r>
                      <a:endParaRPr lang="fr-FR" sz="1400" dirty="0">
                        <a:solidFill>
                          <a:srgbClr val="A5002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 anchor="ctr">
                    <a:lnB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9370" marR="39370" marT="0" marB="0" anchor="ctr"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9370" marR="39370" marT="0" marB="0" anchor="ctr"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9370" marR="39370" marT="0" marB="0" anchor="ctr"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9370" marR="39370" marT="0" marB="0" anchor="ctr"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9370" marR="39370" marT="0" marB="0" anchor="ctr">
                    <a:lnT w="381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Echantillon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effectLst/>
                        </a:rPr>
                        <a:t>Méthodologie</a:t>
                      </a:r>
                    </a:p>
                  </a:txBody>
                  <a:tcPr marL="39370" marR="3937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Mode de recueil</a:t>
                      </a:r>
                    </a:p>
                  </a:txBody>
                  <a:tcPr marL="39370" marR="3937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1440000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</a:rPr>
                        <a:t>L’enquête a été menée auprès d’un échantillon de </a:t>
                      </a:r>
                      <a:r>
                        <a:rPr lang="fr-FR" sz="1400" b="1" dirty="0" smtClean="0">
                          <a:solidFill>
                            <a:srgbClr val="A50021"/>
                          </a:solidFill>
                          <a:effectLst/>
                        </a:rPr>
                        <a:t>2006 </a:t>
                      </a: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</a:rPr>
                        <a:t>Français âgés</a:t>
                      </a: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de 25 à 65 ans</a:t>
                      </a: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</a:rPr>
                        <a:t>, représentatif de la population française.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</a:rPr>
                        <a:t>La représentativité de l’échantillon a été assurée par la</a:t>
                      </a:r>
                      <a:r>
                        <a:rPr lang="fr-FR" sz="14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méthode des quotas (sexe, âge, profession de la personne interrogée) après stratification par région et catégorie d’agglomération</a:t>
                      </a: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</a:rPr>
                        <a:t>Les interviews ont été réalisées par questionnaire auto-administré en ligne (CAWI - Computer </a:t>
                      </a:r>
                      <a:r>
                        <a:rPr lang="fr-FR" sz="1400" b="0" dirty="0" err="1" smtClean="0">
                          <a:solidFill>
                            <a:schemeClr val="tx1"/>
                          </a:solidFill>
                          <a:effectLst/>
                        </a:rPr>
                        <a:t>Assisted</a:t>
                      </a: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</a:rPr>
                        <a:t> Web </a:t>
                      </a:r>
                      <a:r>
                        <a:rPr lang="fr-FR" sz="1400" b="0" dirty="0" err="1" smtClean="0">
                          <a:solidFill>
                            <a:schemeClr val="tx1"/>
                          </a:solidFill>
                          <a:effectLst/>
                        </a:rPr>
                        <a:t>Interviewing</a:t>
                      </a:r>
                      <a:r>
                        <a:rPr lang="fr-FR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du 10 février au 16 </a:t>
                      </a:r>
                      <a:r>
                        <a:rPr lang="fr-FR" sz="1400" b="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février 2017.</a:t>
                      </a:r>
                      <a:endParaRPr lang="fr-FR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9370" marR="39370" marT="0" marB="0"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grpSp>
        <p:nvGrpSpPr>
          <p:cNvPr id="8" name="Groupe 7"/>
          <p:cNvGrpSpPr/>
          <p:nvPr/>
        </p:nvGrpSpPr>
        <p:grpSpPr>
          <a:xfrm>
            <a:off x="1506515" y="3063225"/>
            <a:ext cx="896650" cy="487940"/>
            <a:chOff x="1325366" y="3003406"/>
            <a:chExt cx="896650" cy="487940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5366" y="3003406"/>
              <a:ext cx="487940" cy="487940"/>
            </a:xfrm>
            <a:prstGeom prst="rect">
              <a:avLst/>
            </a:prstGeom>
          </p:spPr>
        </p:pic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9721" y="3003406"/>
              <a:ext cx="487940" cy="487940"/>
            </a:xfrm>
            <a:prstGeom prst="rect">
              <a:avLst/>
            </a:prstGeom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4076" y="3003406"/>
              <a:ext cx="487940" cy="487940"/>
            </a:xfrm>
            <a:prstGeom prst="rect">
              <a:avLst/>
            </a:prstGeom>
          </p:spPr>
        </p:pic>
      </p:grp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94570" y="3022235"/>
            <a:ext cx="569920" cy="569920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9823" y="2950026"/>
            <a:ext cx="714339" cy="71433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82180" y="5912497"/>
            <a:ext cx="8184716" cy="8617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pPr algn="just" defTabSz="914400">
              <a:spcBef>
                <a:spcPts val="600"/>
              </a:spcBef>
              <a:spcAft>
                <a:spcPts val="600"/>
              </a:spcAft>
              <a:defRPr/>
            </a:pPr>
            <a:r>
              <a:rPr lang="fr-FR" sz="1000" b="1" u="sng" dirty="0" smtClean="0"/>
              <a:t>Rappel méthodologique de la vague 1</a:t>
            </a:r>
            <a:r>
              <a:rPr lang="fr-FR" sz="1000" b="1" dirty="0" smtClean="0"/>
              <a:t> </a:t>
            </a:r>
            <a:r>
              <a:rPr lang="fr-FR" sz="1000" dirty="0" smtClean="0"/>
              <a:t>: </a:t>
            </a:r>
            <a:r>
              <a:rPr lang="fr-FR" sz="1000" i="1" dirty="0" smtClean="0"/>
              <a:t>l’enquête a été menée auprès d’un échantillon de 2001 Français, âgés de 25 à 65 ans par questionnaire auto-administré du 10 au 16 juin 2015</a:t>
            </a:r>
          </a:p>
          <a:p>
            <a:pPr algn="just" defTabSz="914400">
              <a:spcBef>
                <a:spcPts val="600"/>
              </a:spcBef>
              <a:spcAft>
                <a:spcPts val="600"/>
              </a:spcAft>
              <a:defRPr/>
            </a:pPr>
            <a:r>
              <a:rPr lang="fr-FR" sz="1000" b="1" u="sng" dirty="0"/>
              <a:t>Rappel méthodologique de la vague </a:t>
            </a:r>
            <a:r>
              <a:rPr lang="fr-FR" sz="1000" b="1" u="sng" dirty="0" smtClean="0"/>
              <a:t>2</a:t>
            </a:r>
            <a:r>
              <a:rPr lang="fr-FR" sz="1000" b="1" dirty="0" smtClean="0"/>
              <a:t> </a:t>
            </a:r>
            <a:r>
              <a:rPr lang="fr-FR" sz="1000" dirty="0"/>
              <a:t>: </a:t>
            </a:r>
            <a:r>
              <a:rPr lang="fr-FR" sz="1000" i="1" dirty="0"/>
              <a:t>l’enquête a été menée auprès d’un échantillon de </a:t>
            </a:r>
            <a:r>
              <a:rPr lang="fr-FR" sz="1000" i="1" dirty="0" smtClean="0"/>
              <a:t>2002 </a:t>
            </a:r>
            <a:r>
              <a:rPr lang="fr-FR" sz="1000" i="1" dirty="0"/>
              <a:t>Français, âgés de 25 à 65 ans par questionnaire auto-administré du </a:t>
            </a:r>
            <a:r>
              <a:rPr lang="fr-FR" sz="1000" i="1" dirty="0" smtClean="0"/>
              <a:t>27 mai au 2 juin 2016.</a:t>
            </a:r>
            <a:endParaRPr lang="fr-FR" sz="1000" i="1" dirty="0"/>
          </a:p>
        </p:txBody>
      </p:sp>
    </p:spTree>
    <p:extLst>
      <p:ext uri="{BB962C8B-B14F-4D97-AF65-F5344CB8AC3E}">
        <p14:creationId xmlns:p14="http://schemas.microsoft.com/office/powerpoint/2010/main" val="65258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542084" y="3085936"/>
            <a:ext cx="7510749" cy="1495066"/>
            <a:chOff x="422" y="2906"/>
            <a:chExt cx="5944" cy="1041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1506" y="3110"/>
              <a:ext cx="4860" cy="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fr-FR" sz="4000" b="1" dirty="0">
                  <a:solidFill>
                    <a:srgbClr val="A50021"/>
                  </a:solidFill>
                  <a:latin typeface="Century Gothic" panose="020B0502020202020204" pitchFamily="34" charset="0"/>
                </a:rPr>
                <a:t>Les résultats de l’étude</a:t>
              </a:r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422" y="2906"/>
              <a:ext cx="583" cy="1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fr-FR" sz="7200" b="1" dirty="0">
                  <a:solidFill>
                    <a:srgbClr val="A50021"/>
                  </a:solidFill>
                  <a:latin typeface="Century Gothic" panose="020B0502020202020204" pitchFamily="34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1244" y="3223"/>
              <a:ext cx="0" cy="408"/>
            </a:xfrm>
            <a:prstGeom prst="line">
              <a:avLst/>
            </a:prstGeom>
            <a:noFill/>
            <a:ln w="1143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2000" dirty="0">
                <a:solidFill>
                  <a:srgbClr val="A50021"/>
                </a:solidFill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784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191103" y="3695536"/>
            <a:ext cx="7510749" cy="1495066"/>
            <a:chOff x="422" y="2906"/>
            <a:chExt cx="5944" cy="1041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1506" y="3110"/>
              <a:ext cx="4860" cy="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fr-FR" sz="4000" b="1" dirty="0" smtClean="0">
                  <a:solidFill>
                    <a:srgbClr val="A50021"/>
                  </a:solidFill>
                  <a:latin typeface="Century Gothic" panose="020B0502020202020204" pitchFamily="34" charset="0"/>
                </a:rPr>
                <a:t>Le moral des Français</a:t>
              </a:r>
              <a:endParaRPr lang="fr-FR" sz="4000" b="1" dirty="0">
                <a:solidFill>
                  <a:srgbClr val="A5002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422" y="2906"/>
              <a:ext cx="583" cy="1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fr-FR" sz="8000" b="1" dirty="0" smtClean="0">
                  <a:solidFill>
                    <a:srgbClr val="A50021"/>
                  </a:solidFill>
                  <a:latin typeface="Century Gothic" panose="020B0502020202020204" pitchFamily="34" charset="0"/>
                  <a:cs typeface="Times New Roman" pitchFamily="18" charset="0"/>
                </a:rPr>
                <a:t>A</a:t>
              </a:r>
              <a:endParaRPr lang="fr-FR" sz="8000" b="1" dirty="0">
                <a:solidFill>
                  <a:srgbClr val="A50021"/>
                </a:solidFill>
                <a:latin typeface="Century Gothic" panose="020B0502020202020204" pitchFamily="34" charset="0"/>
                <a:cs typeface="Times New Roman" pitchFamily="18" charset="0"/>
              </a:endParaRPr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1244" y="3223"/>
              <a:ext cx="0" cy="408"/>
            </a:xfrm>
            <a:prstGeom prst="line">
              <a:avLst/>
            </a:prstGeom>
            <a:noFill/>
            <a:ln w="1143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2000" dirty="0">
                <a:solidFill>
                  <a:srgbClr val="A50021"/>
                </a:solidFill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90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2952366"/>
              </p:ext>
            </p:extLst>
          </p:nvPr>
        </p:nvGraphicFramePr>
        <p:xfrm>
          <a:off x="2260066" y="1645203"/>
          <a:ext cx="5033536" cy="3954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La perception de la situation économique actuelle (1/2)</a:t>
            </a:r>
            <a:endParaRPr lang="fr-FR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343042" y="941926"/>
            <a:ext cx="9760929" cy="533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165021" rIns="330041" bIns="165021" anchor="t">
            <a:spAutoFit/>
          </a:bodyPr>
          <a:lstStyle/>
          <a:p>
            <a:pPr marL="900000" indent="-900000" algn="just"/>
            <a:r>
              <a:rPr lang="fr-FR" sz="1300" b="1" u="sng" dirty="0">
                <a:cs typeface="Times New Roman" pitchFamily="18" charset="0"/>
              </a:rPr>
              <a:t>QUESTION</a:t>
            </a:r>
            <a:r>
              <a:rPr lang="fr-FR" sz="1300" b="1" dirty="0">
                <a:cs typeface="Times New Roman" pitchFamily="18" charset="0"/>
              </a:rPr>
              <a:t> :	</a:t>
            </a:r>
            <a:r>
              <a:rPr lang="fr-FR" sz="1300" b="1" dirty="0"/>
              <a:t>En pensant à la situation économique, diriez-vous que… ? 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2260066" y="5769186"/>
            <a:ext cx="6648988" cy="10525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fr-FR" sz="1200" b="1" dirty="0" smtClean="0">
                <a:solidFill>
                  <a:srgbClr val="CC0000"/>
                </a:solidFill>
                <a:sym typeface="Webdings" panose="05030102010509060703" pitchFamily="18" charset="2"/>
              </a:rPr>
              <a:t> </a:t>
            </a:r>
            <a:r>
              <a:rPr lang="fr-FR" sz="1200" b="1" dirty="0" smtClean="0">
                <a:solidFill>
                  <a:srgbClr val="C00000"/>
                </a:solidFill>
              </a:rPr>
              <a:t>Nous </a:t>
            </a:r>
            <a:r>
              <a:rPr lang="fr-FR" sz="1200" b="1" dirty="0">
                <a:solidFill>
                  <a:srgbClr val="C00000"/>
                </a:solidFill>
              </a:rPr>
              <a:t>sommes encore en pleine </a:t>
            </a:r>
            <a:r>
              <a:rPr lang="fr-FR" sz="1200" b="1" dirty="0" smtClean="0">
                <a:solidFill>
                  <a:srgbClr val="C00000"/>
                </a:solidFill>
              </a:rPr>
              <a:t>crise </a:t>
            </a:r>
          </a:p>
          <a:p>
            <a:pPr>
              <a:lnSpc>
                <a:spcPct val="130000"/>
              </a:lnSpc>
            </a:pPr>
            <a:r>
              <a:rPr lang="fr-FR" sz="1200" b="1" dirty="0" smtClean="0">
                <a:solidFill>
                  <a:srgbClr val="CC0000">
                    <a:alpha val="75000"/>
                  </a:srgbClr>
                </a:solidFill>
                <a:sym typeface="Webdings" panose="05030102010509060703" pitchFamily="18" charset="2"/>
              </a:rPr>
              <a:t> </a:t>
            </a:r>
            <a:r>
              <a:rPr lang="fr-FR" sz="1200" b="1" dirty="0">
                <a:solidFill>
                  <a:schemeClr val="accent2">
                    <a:lumMod val="75000"/>
                  </a:schemeClr>
                </a:solidFill>
              </a:rPr>
              <a:t>La situation demeure préoccupante même si le pire de la crise est maintenant derrière nous</a:t>
            </a:r>
          </a:p>
          <a:p>
            <a:pPr>
              <a:lnSpc>
                <a:spcPct val="130000"/>
              </a:lnSpc>
            </a:pPr>
            <a:r>
              <a:rPr lang="fr-FR" sz="1200" b="1" dirty="0" smtClean="0">
                <a:solidFill>
                  <a:srgbClr val="003366">
                    <a:alpha val="75000"/>
                  </a:srgbClr>
                </a:solidFill>
                <a:sym typeface="Webdings" panose="05030102010509060703" pitchFamily="18" charset="2"/>
              </a:rPr>
              <a:t> </a:t>
            </a:r>
            <a:r>
              <a:rPr lang="fr-FR" sz="1200" b="1" dirty="0" smtClean="0">
                <a:solidFill>
                  <a:srgbClr val="003366">
                    <a:alpha val="75000"/>
                  </a:srgbClr>
                </a:solidFill>
              </a:rPr>
              <a:t>La </a:t>
            </a:r>
            <a:r>
              <a:rPr lang="fr-FR" sz="1200" b="1" dirty="0">
                <a:solidFill>
                  <a:srgbClr val="003366">
                    <a:alpha val="75000"/>
                  </a:srgbClr>
                </a:solidFill>
              </a:rPr>
              <a:t>situation est difficile mais elle s’améliore progressivement </a:t>
            </a:r>
            <a:endParaRPr lang="fr-FR" sz="1200" b="1" dirty="0" smtClean="0">
              <a:solidFill>
                <a:srgbClr val="003366">
                  <a:alpha val="75000"/>
                </a:srgbClr>
              </a:solidFill>
            </a:endParaRPr>
          </a:p>
          <a:p>
            <a:pPr>
              <a:lnSpc>
                <a:spcPct val="130000"/>
              </a:lnSpc>
            </a:pPr>
            <a:r>
              <a:rPr lang="fr-FR" sz="1200" b="1" dirty="0" smtClean="0">
                <a:solidFill>
                  <a:srgbClr val="003366"/>
                </a:solidFill>
                <a:sym typeface="Webdings" panose="05030102010509060703" pitchFamily="18" charset="2"/>
              </a:rPr>
              <a:t> </a:t>
            </a:r>
            <a:r>
              <a:rPr lang="fr-FR" sz="1200" b="1" dirty="0">
                <a:solidFill>
                  <a:srgbClr val="002060"/>
                </a:solidFill>
              </a:rPr>
              <a:t>La situation est plus favorable et la crise est finie </a:t>
            </a:r>
          </a:p>
        </p:txBody>
      </p:sp>
    </p:spTree>
    <p:extLst>
      <p:ext uri="{BB962C8B-B14F-4D97-AF65-F5344CB8AC3E}">
        <p14:creationId xmlns:p14="http://schemas.microsoft.com/office/powerpoint/2010/main" val="181204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phique 2"/>
          <p:cNvGraphicFramePr/>
          <p:nvPr>
            <p:extLst>
              <p:ext uri="{D42A27DB-BD31-4B8C-83A1-F6EECF244321}">
                <p14:modId xmlns:p14="http://schemas.microsoft.com/office/powerpoint/2010/main" val="1676729926"/>
              </p:ext>
            </p:extLst>
          </p:nvPr>
        </p:nvGraphicFramePr>
        <p:xfrm>
          <a:off x="343041" y="1655554"/>
          <a:ext cx="9760929" cy="5537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1496329" y="204800"/>
            <a:ext cx="8664792" cy="657689"/>
          </a:xfrm>
        </p:spPr>
        <p:txBody>
          <a:bodyPr/>
          <a:lstStyle/>
          <a:p>
            <a:r>
              <a:rPr lang="fr-FR" dirty="0"/>
              <a:t>La perception de la situation économique actuelle </a:t>
            </a:r>
            <a:r>
              <a:rPr lang="fr-FR" dirty="0" smtClean="0"/>
              <a:t>(2/2</a:t>
            </a:r>
            <a:r>
              <a:rPr lang="fr-FR" dirty="0"/>
              <a:t>)</a:t>
            </a:r>
          </a:p>
          <a:p>
            <a:r>
              <a:rPr lang="fr-FR" i="1" dirty="0" smtClean="0"/>
              <a:t>évolution</a:t>
            </a:r>
            <a:endParaRPr lang="fr-FR" i="1" dirty="0"/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66842" y="873775"/>
            <a:ext cx="9760929" cy="533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165021" rIns="330041" bIns="165021" anchor="t">
            <a:spAutoFit/>
          </a:bodyPr>
          <a:lstStyle/>
          <a:p>
            <a:pPr marL="900000" indent="-900000" algn="just"/>
            <a:r>
              <a:rPr lang="fr-FR" sz="1300" b="1" u="sng" dirty="0">
                <a:cs typeface="Times New Roman" pitchFamily="18" charset="0"/>
              </a:rPr>
              <a:t>QUESTION</a:t>
            </a:r>
            <a:r>
              <a:rPr lang="fr-FR" sz="1300" b="1" dirty="0">
                <a:cs typeface="Times New Roman" pitchFamily="18" charset="0"/>
              </a:rPr>
              <a:t> :	</a:t>
            </a:r>
            <a:r>
              <a:rPr lang="fr-FR" sz="1300" b="1" dirty="0"/>
              <a:t>En pensant à la situation économique, diriez-vous que… ?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43042" y="1403591"/>
            <a:ext cx="66489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ym typeface="Webdings" panose="05030102010509060703" pitchFamily="18" charset="2"/>
              </a:rPr>
              <a:t>Avant 2016, enquêtes menées auprès d’échantillons de 18 ans et plus </a:t>
            </a:r>
            <a:endParaRPr lang="fr-FR" sz="1100" b="1" dirty="0"/>
          </a:p>
        </p:txBody>
      </p:sp>
    </p:spTree>
    <p:extLst>
      <p:ext uri="{BB962C8B-B14F-4D97-AF65-F5344CB8AC3E}">
        <p14:creationId xmlns:p14="http://schemas.microsoft.com/office/powerpoint/2010/main" val="167894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710299"/>
              </p:ext>
            </p:extLst>
          </p:nvPr>
        </p:nvGraphicFramePr>
        <p:xfrm>
          <a:off x="571502" y="1901938"/>
          <a:ext cx="6515098" cy="4288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496329" y="204800"/>
            <a:ext cx="8664792" cy="657689"/>
          </a:xfrm>
        </p:spPr>
        <p:txBody>
          <a:bodyPr/>
          <a:lstStyle/>
          <a:p>
            <a:pPr algn="just"/>
            <a:r>
              <a:rPr lang="fr-FR" dirty="0"/>
              <a:t>L’évolution de son état d’esprit général 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343042" y="941926"/>
            <a:ext cx="9760929" cy="533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3831" tIns="165021" rIns="330041" bIns="165021" anchor="t">
            <a:spAutoFit/>
          </a:bodyPr>
          <a:lstStyle/>
          <a:p>
            <a:pPr marL="900000" indent="-900000" algn="just"/>
            <a:r>
              <a:rPr lang="fr-FR" sz="1300" b="1" u="sng" dirty="0">
                <a:cs typeface="Times New Roman" pitchFamily="18" charset="0"/>
              </a:rPr>
              <a:t>QUESTION</a:t>
            </a:r>
            <a:r>
              <a:rPr lang="fr-FR" sz="1300" b="1" dirty="0">
                <a:cs typeface="Times New Roman" pitchFamily="18" charset="0"/>
              </a:rPr>
              <a:t> :	</a:t>
            </a:r>
            <a:r>
              <a:rPr lang="fr-FR" sz="1300" b="1" dirty="0" smtClean="0"/>
              <a:t>Par rapport à l’année dernière, diriez-vous que votre état d’esprit général … ?</a:t>
            </a:r>
            <a:endParaRPr lang="fr-FR" sz="1300" b="1" dirty="0"/>
          </a:p>
        </p:txBody>
      </p:sp>
      <p:graphicFrame>
        <p:nvGraphicFramePr>
          <p:cNvPr id="5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5991363"/>
              </p:ext>
            </p:extLst>
          </p:nvPr>
        </p:nvGraphicFramePr>
        <p:xfrm>
          <a:off x="7629525" y="2381249"/>
          <a:ext cx="2381250" cy="1952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7629525" y="2104250"/>
            <a:ext cx="2381250" cy="27699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fr-FR" sz="11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Rappel Juin 2016</a:t>
            </a:r>
            <a:endParaRPr lang="fr-FR" sz="1100" b="1" i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300615" y="2027306"/>
            <a:ext cx="20574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003E3E"/>
              </a:buClr>
              <a:buFont typeface="Wingdings 3" panose="05040102010807070707" pitchFamily="18" charset="2"/>
              <a:buChar char="p"/>
            </a:pPr>
            <a:r>
              <a:rPr lang="fr-FR" sz="1000" dirty="0" smtClean="0">
                <a:solidFill>
                  <a:srgbClr val="003E3E"/>
                </a:solidFill>
              </a:rPr>
              <a:t>25-34 ans (16%)</a:t>
            </a:r>
          </a:p>
          <a:p>
            <a:pPr marL="171450" indent="-171450">
              <a:buClr>
                <a:srgbClr val="003E3E"/>
              </a:buClr>
              <a:buFont typeface="Wingdings 3" panose="05040102010807070707" pitchFamily="18" charset="2"/>
              <a:buChar char="p"/>
            </a:pPr>
            <a:r>
              <a:rPr lang="fr-FR" sz="1000" dirty="0" smtClean="0">
                <a:solidFill>
                  <a:srgbClr val="003E3E"/>
                </a:solidFill>
              </a:rPr>
              <a:t>A l’intention de devenir propriétaire (17%)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384338" y="4610872"/>
            <a:ext cx="2719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C00000"/>
              </a:buClr>
              <a:buFont typeface="Wingdings 3" panose="05040102010807070707" pitchFamily="18" charset="2"/>
              <a:buChar char="p"/>
            </a:pPr>
            <a:r>
              <a:rPr lang="fr-FR" sz="1000" dirty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fr-FR" sz="1000" dirty="0" smtClean="0">
                <a:solidFill>
                  <a:schemeClr val="accent2">
                    <a:lumMod val="75000"/>
                  </a:schemeClr>
                </a:solidFill>
              </a:rPr>
              <a:t>ravailleurs indépendants (42%)</a:t>
            </a:r>
          </a:p>
        </p:txBody>
      </p:sp>
    </p:spTree>
    <p:extLst>
      <p:ext uri="{BB962C8B-B14F-4D97-AF65-F5344CB8AC3E}">
        <p14:creationId xmlns:p14="http://schemas.microsoft.com/office/powerpoint/2010/main" val="117209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801154" y="3162300"/>
            <a:ext cx="8466671" cy="1900148"/>
            <a:chOff x="422" y="2906"/>
            <a:chExt cx="5944" cy="1041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1506" y="3110"/>
              <a:ext cx="4860" cy="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fr-FR" sz="4000" b="1" dirty="0" smtClean="0">
                  <a:solidFill>
                    <a:srgbClr val="A50021"/>
                  </a:solidFill>
                  <a:latin typeface="Century Gothic" panose="020B0502020202020204" pitchFamily="34" charset="0"/>
                </a:rPr>
                <a:t>Le marché de l’immobilier en 2017</a:t>
              </a:r>
              <a:endParaRPr lang="fr-FR" sz="4000" b="1" dirty="0">
                <a:solidFill>
                  <a:srgbClr val="A5002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422" y="2906"/>
              <a:ext cx="583" cy="10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fr-FR" sz="8000" b="1" dirty="0" smtClean="0">
                  <a:solidFill>
                    <a:srgbClr val="A50021"/>
                  </a:solidFill>
                  <a:latin typeface="Century Gothic" panose="020B0502020202020204" pitchFamily="34" charset="0"/>
                  <a:cs typeface="Times New Roman" pitchFamily="18" charset="0"/>
                </a:rPr>
                <a:t>B</a:t>
              </a:r>
              <a:endParaRPr lang="fr-FR" sz="8000" b="1" dirty="0">
                <a:solidFill>
                  <a:srgbClr val="A50021"/>
                </a:solidFill>
                <a:latin typeface="Century Gothic" panose="020B0502020202020204" pitchFamily="34" charset="0"/>
                <a:cs typeface="Times New Roman" pitchFamily="18" charset="0"/>
              </a:endParaRPr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1244" y="3223"/>
              <a:ext cx="0" cy="408"/>
            </a:xfrm>
            <a:prstGeom prst="line">
              <a:avLst/>
            </a:prstGeom>
            <a:noFill/>
            <a:ln w="114300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2000" dirty="0">
                <a:solidFill>
                  <a:srgbClr val="A50021"/>
                </a:solidFill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550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7893</TotalTime>
  <Words>961</Words>
  <Application>Microsoft Office PowerPoint</Application>
  <PresentationFormat>Personnalisé</PresentationFormat>
  <Paragraphs>187</Paragraphs>
  <Slides>27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6" baseType="lpstr">
      <vt:lpstr>Arial</vt:lpstr>
      <vt:lpstr>Calibri</vt:lpstr>
      <vt:lpstr>Calibri Light</vt:lpstr>
      <vt:lpstr>Century Gothic</vt:lpstr>
      <vt:lpstr>Georgia</vt:lpstr>
      <vt:lpstr>Times New Roman</vt:lpstr>
      <vt:lpstr>Webdings</vt:lpstr>
      <vt:lpstr>Wingdings 3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Esteban Pratviel</dc:creator>
  <cp:lastModifiedBy>Lucile Belmont</cp:lastModifiedBy>
  <cp:revision>722</cp:revision>
  <cp:lastPrinted>2017-02-22T15:20:57Z</cp:lastPrinted>
  <dcterms:created xsi:type="dcterms:W3CDTF">2014-03-18T15:34:54Z</dcterms:created>
  <dcterms:modified xsi:type="dcterms:W3CDTF">2017-03-07T15:27:22Z</dcterms:modified>
</cp:coreProperties>
</file>