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13"/>
  </p:notesMasterIdLst>
  <p:handoutMasterIdLst>
    <p:handoutMasterId r:id="rId14"/>
  </p:handoutMasterIdLst>
  <p:sldIdLst>
    <p:sldId id="811" r:id="rId2"/>
    <p:sldId id="359" r:id="rId3"/>
    <p:sldId id="813" r:id="rId4"/>
    <p:sldId id="812" r:id="rId5"/>
    <p:sldId id="814" r:id="rId6"/>
    <p:sldId id="848" r:id="rId7"/>
    <p:sldId id="849" r:id="rId8"/>
    <p:sldId id="850" r:id="rId9"/>
    <p:sldId id="851" r:id="rId10"/>
    <p:sldId id="852" r:id="rId11"/>
    <p:sldId id="853" r:id="rId12"/>
  </p:sldIdLst>
  <p:sldSz cx="10080625" cy="6840538"/>
  <p:notesSz cx="6742113" cy="9872663"/>
  <p:defaultTextStyle>
    <a:defPPr>
      <a:defRPr lang="fr-FR"/>
    </a:defPPr>
    <a:lvl1pPr algn="l" rtl="0" fontAlgn="base">
      <a:spcBef>
        <a:spcPct val="0"/>
      </a:spcBef>
      <a:spcAft>
        <a:spcPct val="0"/>
      </a:spcAft>
      <a:defRPr sz="1382" kern="1200">
        <a:solidFill>
          <a:schemeClr val="tx1"/>
        </a:solidFill>
        <a:latin typeface="Tempus Sans ITC" pitchFamily="82" charset="0"/>
        <a:ea typeface="+mn-ea"/>
        <a:cs typeface="+mn-cs"/>
      </a:defRPr>
    </a:lvl1pPr>
    <a:lvl2pPr marL="451211" algn="l" rtl="0" fontAlgn="base">
      <a:spcBef>
        <a:spcPct val="0"/>
      </a:spcBef>
      <a:spcAft>
        <a:spcPct val="0"/>
      </a:spcAft>
      <a:defRPr sz="1382" kern="1200">
        <a:solidFill>
          <a:schemeClr val="tx1"/>
        </a:solidFill>
        <a:latin typeface="Tempus Sans ITC" pitchFamily="82" charset="0"/>
        <a:ea typeface="+mn-ea"/>
        <a:cs typeface="+mn-cs"/>
      </a:defRPr>
    </a:lvl2pPr>
    <a:lvl3pPr marL="902421" algn="l" rtl="0" fontAlgn="base">
      <a:spcBef>
        <a:spcPct val="0"/>
      </a:spcBef>
      <a:spcAft>
        <a:spcPct val="0"/>
      </a:spcAft>
      <a:defRPr sz="1382" kern="1200">
        <a:solidFill>
          <a:schemeClr val="tx1"/>
        </a:solidFill>
        <a:latin typeface="Tempus Sans ITC" pitchFamily="82" charset="0"/>
        <a:ea typeface="+mn-ea"/>
        <a:cs typeface="+mn-cs"/>
      </a:defRPr>
    </a:lvl3pPr>
    <a:lvl4pPr marL="1353632" algn="l" rtl="0" fontAlgn="base">
      <a:spcBef>
        <a:spcPct val="0"/>
      </a:spcBef>
      <a:spcAft>
        <a:spcPct val="0"/>
      </a:spcAft>
      <a:defRPr sz="1382" kern="1200">
        <a:solidFill>
          <a:schemeClr val="tx1"/>
        </a:solidFill>
        <a:latin typeface="Tempus Sans ITC" pitchFamily="82" charset="0"/>
        <a:ea typeface="+mn-ea"/>
        <a:cs typeface="+mn-cs"/>
      </a:defRPr>
    </a:lvl4pPr>
    <a:lvl5pPr marL="1804843" algn="l" rtl="0" fontAlgn="base">
      <a:spcBef>
        <a:spcPct val="0"/>
      </a:spcBef>
      <a:spcAft>
        <a:spcPct val="0"/>
      </a:spcAft>
      <a:defRPr sz="1382" kern="1200">
        <a:solidFill>
          <a:schemeClr val="tx1"/>
        </a:solidFill>
        <a:latin typeface="Tempus Sans ITC" pitchFamily="82" charset="0"/>
        <a:ea typeface="+mn-ea"/>
        <a:cs typeface="+mn-cs"/>
      </a:defRPr>
    </a:lvl5pPr>
    <a:lvl6pPr marL="2256053" algn="l" defTabSz="902421" rtl="0" eaLnBrk="1" latinLnBrk="0" hangingPunct="1">
      <a:defRPr sz="1382" kern="1200">
        <a:solidFill>
          <a:schemeClr val="tx1"/>
        </a:solidFill>
        <a:latin typeface="Tempus Sans ITC" pitchFamily="82" charset="0"/>
        <a:ea typeface="+mn-ea"/>
        <a:cs typeface="+mn-cs"/>
      </a:defRPr>
    </a:lvl6pPr>
    <a:lvl7pPr marL="2707264" algn="l" defTabSz="902421" rtl="0" eaLnBrk="1" latinLnBrk="0" hangingPunct="1">
      <a:defRPr sz="1382" kern="1200">
        <a:solidFill>
          <a:schemeClr val="tx1"/>
        </a:solidFill>
        <a:latin typeface="Tempus Sans ITC" pitchFamily="82" charset="0"/>
        <a:ea typeface="+mn-ea"/>
        <a:cs typeface="+mn-cs"/>
      </a:defRPr>
    </a:lvl7pPr>
    <a:lvl8pPr marL="3158475" algn="l" defTabSz="902421" rtl="0" eaLnBrk="1" latinLnBrk="0" hangingPunct="1">
      <a:defRPr sz="1382" kern="1200">
        <a:solidFill>
          <a:schemeClr val="tx1"/>
        </a:solidFill>
        <a:latin typeface="Tempus Sans ITC" pitchFamily="82" charset="0"/>
        <a:ea typeface="+mn-ea"/>
        <a:cs typeface="+mn-cs"/>
      </a:defRPr>
    </a:lvl8pPr>
    <a:lvl9pPr marL="3609685" algn="l" defTabSz="902421" rtl="0" eaLnBrk="1" latinLnBrk="0" hangingPunct="1">
      <a:defRPr sz="1382" kern="1200">
        <a:solidFill>
          <a:schemeClr val="tx1"/>
        </a:solidFill>
        <a:latin typeface="Tempus Sans ITC" pitchFamily="82" charset="0"/>
        <a:ea typeface="+mn-ea"/>
        <a:cs typeface="+mn-cs"/>
      </a:defRPr>
    </a:lvl9pPr>
  </p:defaultTextStyle>
  <p:extLst>
    <p:ext uri="{EFAFB233-063F-42B5-8137-9DF3F51BA10A}">
      <p15:sldGuideLst xmlns:p15="http://schemas.microsoft.com/office/powerpoint/2012/main">
        <p15:guide id="1" orient="horz" pos="2155" userDrawn="1">
          <p15:clr>
            <a:srgbClr val="A4A3A4"/>
          </p15:clr>
        </p15:guide>
        <p15:guide id="2" pos="3175" userDrawn="1">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3366CC"/>
    <a:srgbClr val="003399"/>
    <a:srgbClr val="7F7F7F"/>
    <a:srgbClr val="0099CC"/>
    <a:srgbClr val="66CCFF"/>
    <a:srgbClr val="99CCFF"/>
    <a:srgbClr val="800000"/>
    <a:srgbClr val="EF9819"/>
    <a:srgbClr val="A0947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9" autoAdjust="0"/>
    <p:restoredTop sz="99664" autoAdjust="0"/>
  </p:normalViewPr>
  <p:slideViewPr>
    <p:cSldViewPr snapToGrid="0">
      <p:cViewPr varScale="1">
        <p:scale>
          <a:sx n="85" d="100"/>
          <a:sy n="85" d="100"/>
        </p:scale>
        <p:origin x="492" y="90"/>
      </p:cViewPr>
      <p:guideLst>
        <p:guide orient="horz" pos="215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2" d="100"/>
        <a:sy n="42" d="100"/>
      </p:scale>
      <p:origin x="0" y="0"/>
    </p:cViewPr>
  </p:sorterViewPr>
  <p:notesViewPr>
    <p:cSldViewPr snapToGrid="0">
      <p:cViewPr>
        <p:scale>
          <a:sx n="100" d="100"/>
          <a:sy n="100" d="100"/>
        </p:scale>
        <p:origin x="-2070" y="-72"/>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de_calcul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de_calcul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de_calcul_Microsoft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de_calcul_Microsoft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Feuille_de_calcul_Microsoft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299073142633962"/>
          <c:y val="0.18284274883730356"/>
          <c:w val="0.6061061323889716"/>
          <c:h val="0.78777230452249192"/>
        </c:manualLayout>
      </c:layout>
      <c:pieChart>
        <c:varyColors val="1"/>
        <c:ser>
          <c:idx val="0"/>
          <c:order val="0"/>
          <c:tx>
            <c:strRef>
              <c:f>Feuil1!$B$1</c:f>
              <c:strCache>
                <c:ptCount val="1"/>
                <c:pt idx="0">
                  <c:v>Ensemble</c:v>
                </c:pt>
              </c:strCache>
            </c:strRef>
          </c:tx>
          <c:spPr>
            <a:solidFill>
              <a:srgbClr val="92D050"/>
            </a:solidFill>
            <a:ln>
              <a:solidFill>
                <a:schemeClr val="tx1">
                  <a:lumMod val="50000"/>
                  <a:lumOff val="50000"/>
                </a:schemeClr>
              </a:solidFill>
            </a:ln>
            <a:effectLst/>
          </c:spPr>
          <c:explosion val="3"/>
          <c:dPt>
            <c:idx val="0"/>
            <c:bubble3D val="0"/>
            <c:spPr>
              <a:solidFill>
                <a:srgbClr val="002060"/>
              </a:solidFill>
              <a:ln>
                <a:solidFill>
                  <a:schemeClr val="tx1">
                    <a:lumMod val="50000"/>
                    <a:lumOff val="50000"/>
                  </a:schemeClr>
                </a:solidFill>
              </a:ln>
              <a:effectLst/>
            </c:spPr>
          </c:dPt>
          <c:dPt>
            <c:idx val="1"/>
            <c:bubble3D val="0"/>
            <c:spPr>
              <a:solidFill>
                <a:srgbClr val="002060">
                  <a:alpha val="46000"/>
                </a:srgbClr>
              </a:solidFill>
              <a:ln>
                <a:solidFill>
                  <a:schemeClr val="tx1">
                    <a:lumMod val="50000"/>
                    <a:lumOff val="50000"/>
                  </a:schemeClr>
                </a:solidFill>
              </a:ln>
              <a:effectLst/>
            </c:spPr>
          </c:dPt>
          <c:dPt>
            <c:idx val="2"/>
            <c:bubble3D val="0"/>
            <c:explosion val="0"/>
            <c:spPr>
              <a:solidFill>
                <a:srgbClr val="FF0000"/>
              </a:solidFill>
              <a:ln>
                <a:solidFill>
                  <a:schemeClr val="tx1">
                    <a:lumMod val="50000"/>
                    <a:lumOff val="50000"/>
                  </a:schemeClr>
                </a:solidFill>
              </a:ln>
              <a:effectLst/>
            </c:spPr>
          </c:dPt>
          <c:dPt>
            <c:idx val="3"/>
            <c:bubble3D val="0"/>
            <c:spPr>
              <a:solidFill>
                <a:srgbClr val="C00000"/>
              </a:solidFill>
              <a:ln>
                <a:solidFill>
                  <a:schemeClr val="tx1">
                    <a:lumMod val="50000"/>
                    <a:lumOff val="50000"/>
                  </a:schemeClr>
                </a:solidFill>
              </a:ln>
              <a:effectLst/>
            </c:spPr>
          </c:dPt>
          <c:dLbls>
            <c:dLbl>
              <c:idx val="0"/>
              <c:layout>
                <c:manualLayout>
                  <c:x val="-3.916353912476965E-2"/>
                  <c:y val="4.927422786397645E-2"/>
                </c:manualLayout>
              </c:layout>
              <c:spPr/>
              <c:txPr>
                <a:bodyPr/>
                <a:lstStyle/>
                <a:p>
                  <a:pPr>
                    <a:defRPr sz="1200" b="1">
                      <a:solidFill>
                        <a:srgbClr val="00206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1"/>
              <c:layout>
                <c:manualLayout>
                  <c:x val="-1.4950637928861447E-2"/>
                  <c:y val="-8.8155324383659486E-2"/>
                </c:manualLayout>
              </c:layout>
              <c:spPr/>
              <c:txPr>
                <a:bodyPr/>
                <a:lstStyle/>
                <a:p>
                  <a:pPr>
                    <a:defRPr sz="1200" b="1">
                      <a:solidFill>
                        <a:srgbClr val="3366CC"/>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7.8594362055299641E-2"/>
                  <c:y val="-0.29695043463145104"/>
                </c:manualLayout>
              </c:layout>
              <c:spPr/>
              <c:txPr>
                <a:bodyPr/>
                <a:lstStyle/>
                <a:p>
                  <a:pPr>
                    <a:defRPr sz="1600" b="1">
                      <a:solidFill>
                        <a:schemeClr val="bg2">
                          <a:lumMod val="50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9.9104863319336753E-2"/>
                  <c:y val="-5.4007902180793932E-2"/>
                </c:manualLayout>
              </c:layout>
              <c:spPr/>
              <c:txPr>
                <a:bodyPr/>
                <a:lstStyle/>
                <a:p>
                  <a:pPr>
                    <a:defRPr sz="1200" b="1">
                      <a:solidFill>
                        <a:srgbClr val="C0000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1.6285679686534403E-2"/>
                  <c:y val="1.6688129820675305E-2"/>
                </c:manualLayout>
              </c:layout>
              <c:spPr/>
              <c:txPr>
                <a:bodyPr/>
                <a:lstStyle/>
                <a:p>
                  <a:pPr>
                    <a:defRPr sz="1200" b="1">
                      <a:solidFill>
                        <a:schemeClr val="bg1">
                          <a:lumMod val="75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5"/>
              <c:layout>
                <c:manualLayout>
                  <c:x val="-1.3236267372600898E-3"/>
                  <c:y val="-1.4307003127826299E-2"/>
                </c:manualLayout>
              </c:layout>
              <c:spPr/>
              <c:txPr>
                <a:bodyPr/>
                <a:lstStyle/>
                <a:p>
                  <a:pPr>
                    <a:defRPr sz="1200" b="1">
                      <a:solidFill>
                        <a:srgbClr val="C00000"/>
                      </a:solidFill>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txPr>
              <a:bodyPr/>
              <a:lstStyle/>
              <a:p>
                <a:pPr>
                  <a:defRPr sz="1200" b="1">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Feuil1!$A$2:$A$4</c:f>
              <c:strCache>
                <c:ptCount val="3"/>
                <c:pt idx="0">
                  <c:v>Oui, une personne</c:v>
                </c:pt>
                <c:pt idx="1">
                  <c:v>Oui, plusieurs personnes</c:v>
                </c:pt>
                <c:pt idx="2">
                  <c:v>Non </c:v>
                </c:pt>
              </c:strCache>
            </c:strRef>
          </c:cat>
          <c:val>
            <c:numRef>
              <c:f>Feuil1!$B$2:$B$4</c:f>
              <c:numCache>
                <c:formatCode>0%</c:formatCode>
                <c:ptCount val="3"/>
                <c:pt idx="0">
                  <c:v>0.35</c:v>
                </c:pt>
                <c:pt idx="1">
                  <c:v>0.18</c:v>
                </c:pt>
                <c:pt idx="2">
                  <c:v>0.47</c:v>
                </c:pt>
              </c:numCache>
            </c:numRef>
          </c:val>
        </c:ser>
        <c:dLbls>
          <c:showLegendKey val="0"/>
          <c:showVal val="0"/>
          <c:showCatName val="0"/>
          <c:showSerName val="0"/>
          <c:showPercent val="0"/>
          <c:showBubbleSize val="0"/>
          <c:showLeaderLines val="0"/>
        </c:dLbls>
        <c:firstSliceAng val="209"/>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45795917914812"/>
          <c:y val="9.6341815520250396E-2"/>
          <c:w val="0.5024945020221947"/>
          <c:h val="0.72930869287764799"/>
        </c:manualLayout>
      </c:layout>
      <c:pieChart>
        <c:varyColors val="1"/>
        <c:ser>
          <c:idx val="0"/>
          <c:order val="0"/>
          <c:tx>
            <c:strRef>
              <c:f>Feuil1!$B$1</c:f>
              <c:strCache>
                <c:ptCount val="1"/>
                <c:pt idx="0">
                  <c:v>Ensemble</c:v>
                </c:pt>
              </c:strCache>
            </c:strRef>
          </c:tx>
          <c:spPr>
            <a:solidFill>
              <a:srgbClr val="92D050"/>
            </a:solidFill>
            <a:ln>
              <a:solidFill>
                <a:schemeClr val="tx1">
                  <a:lumMod val="50000"/>
                  <a:lumOff val="50000"/>
                </a:schemeClr>
              </a:solidFill>
            </a:ln>
            <a:effectLst>
              <a:outerShdw blurRad="50800" dist="38100" dir="2700000" algn="tl" rotWithShape="0">
                <a:prstClr val="black">
                  <a:alpha val="40000"/>
                </a:prstClr>
              </a:outerShdw>
            </a:effectLst>
          </c:spPr>
          <c:explosion val="5"/>
          <c:dPt>
            <c:idx val="0"/>
            <c:bubble3D val="0"/>
            <c:explosion val="2"/>
            <c:spPr>
              <a:solidFill>
                <a:srgbClr val="002060"/>
              </a:solidFill>
              <a:ln>
                <a:solidFill>
                  <a:schemeClr val="tx1">
                    <a:lumMod val="50000"/>
                    <a:lumOff val="50000"/>
                  </a:schemeClr>
                </a:solidFill>
              </a:ln>
              <a:effectLst/>
            </c:spPr>
          </c:dPt>
          <c:dPt>
            <c:idx val="1"/>
            <c:bubble3D val="0"/>
            <c:explosion val="2"/>
            <c:spPr>
              <a:solidFill>
                <a:srgbClr val="002060">
                  <a:alpha val="48000"/>
                </a:srgbClr>
              </a:solidFill>
              <a:ln>
                <a:solidFill>
                  <a:schemeClr val="tx1">
                    <a:lumMod val="50000"/>
                    <a:lumOff val="50000"/>
                  </a:schemeClr>
                </a:solidFill>
              </a:ln>
              <a:effectLst/>
            </c:spPr>
          </c:dPt>
          <c:dPt>
            <c:idx val="2"/>
            <c:bubble3D val="0"/>
            <c:explosion val="2"/>
            <c:spPr>
              <a:solidFill>
                <a:srgbClr val="C00000">
                  <a:alpha val="50000"/>
                </a:srgbClr>
              </a:solidFill>
              <a:ln>
                <a:solidFill>
                  <a:schemeClr val="tx1">
                    <a:lumMod val="50000"/>
                    <a:lumOff val="50000"/>
                  </a:schemeClr>
                </a:solidFill>
              </a:ln>
              <a:effectLst/>
            </c:spPr>
          </c:dPt>
          <c:dPt>
            <c:idx val="3"/>
            <c:bubble3D val="0"/>
            <c:explosion val="2"/>
            <c:spPr>
              <a:solidFill>
                <a:srgbClr val="C00000"/>
              </a:solidFill>
              <a:ln>
                <a:solidFill>
                  <a:schemeClr val="tx1">
                    <a:lumMod val="50000"/>
                    <a:lumOff val="50000"/>
                  </a:schemeClr>
                </a:solidFill>
              </a:ln>
              <a:effectLst/>
            </c:spPr>
          </c:dPt>
          <c:dLbls>
            <c:dLbl>
              <c:idx val="0"/>
              <c:layout>
                <c:manualLayout>
                  <c:x val="-2.8800454884904774E-2"/>
                  <c:y val="-0.10970921368895134"/>
                </c:manualLayout>
              </c:layout>
              <c:spPr/>
              <c:txPr>
                <a:bodyPr/>
                <a:lstStyle/>
                <a:p>
                  <a:pPr>
                    <a:defRPr sz="1200" b="1">
                      <a:solidFill>
                        <a:srgbClr val="00206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1"/>
              <c:layout>
                <c:manualLayout>
                  <c:x val="2.2939060152668369E-3"/>
                  <c:y val="1.5007117018870215E-2"/>
                </c:manualLayout>
              </c:layout>
              <c:spPr/>
              <c:txPr>
                <a:bodyPr/>
                <a:lstStyle/>
                <a:p>
                  <a:pPr>
                    <a:defRPr sz="1200" b="1">
                      <a:solidFill>
                        <a:srgbClr val="3366CC"/>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3.2184057329435981E-2"/>
                  <c:y val="-1.167779582063652E-2"/>
                </c:manualLayout>
              </c:layout>
              <c:spPr/>
              <c:txPr>
                <a:bodyPr/>
                <a:lstStyle/>
                <a:p>
                  <a:pPr>
                    <a:defRPr sz="1200" b="1">
                      <a:solidFill>
                        <a:schemeClr val="accent4">
                          <a:lumMod val="60000"/>
                          <a:lumOff val="40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5.1855136897073578E-2"/>
                  <c:y val="1.1441941125518834E-2"/>
                </c:manualLayout>
              </c:layout>
              <c:spPr/>
              <c:txPr>
                <a:bodyPr/>
                <a:lstStyle/>
                <a:p>
                  <a:pPr>
                    <a:defRPr sz="1200" b="1">
                      <a:solidFill>
                        <a:srgbClr val="C0000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txPr>
              <a:bodyPr/>
              <a:lstStyle/>
              <a:p>
                <a:pPr>
                  <a:defRPr sz="1200" b="1">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Feuil1!$A$2:$A$5</c:f>
              <c:strCache>
                <c:ptCount val="4"/>
                <c:pt idx="0">
                  <c:v>Très importante</c:v>
                </c:pt>
                <c:pt idx="1">
                  <c:v>Assez importante</c:v>
                </c:pt>
                <c:pt idx="2">
                  <c:v>Pas très importante</c:v>
                </c:pt>
                <c:pt idx="3">
                  <c:v>Pas du tout importante</c:v>
                </c:pt>
              </c:strCache>
            </c:strRef>
          </c:cat>
          <c:val>
            <c:numRef>
              <c:f>Feuil1!$B$2:$B$5</c:f>
              <c:numCache>
                <c:formatCode>0%</c:formatCode>
                <c:ptCount val="4"/>
                <c:pt idx="0">
                  <c:v>0.3</c:v>
                </c:pt>
                <c:pt idx="1">
                  <c:v>0.52</c:v>
                </c:pt>
                <c:pt idx="2">
                  <c:v>0.17</c:v>
                </c:pt>
                <c:pt idx="3">
                  <c:v>0.01</c:v>
                </c:pt>
              </c:numCache>
            </c:numRef>
          </c:val>
        </c:ser>
        <c:dLbls>
          <c:showLegendKey val="0"/>
          <c:showVal val="0"/>
          <c:showCatName val="0"/>
          <c:showSerName val="0"/>
          <c:showPercent val="0"/>
          <c:showBubbleSize val="0"/>
          <c:showLeaderLines val="0"/>
        </c:dLbls>
        <c:firstSliceAng val="186"/>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45795917914812"/>
          <c:y val="9.6341815520250396E-2"/>
          <c:w val="0.5024945020221947"/>
          <c:h val="0.72930869287764799"/>
        </c:manualLayout>
      </c:layout>
      <c:pieChart>
        <c:varyColors val="1"/>
        <c:ser>
          <c:idx val="0"/>
          <c:order val="0"/>
          <c:tx>
            <c:strRef>
              <c:f>Feuil1!$B$1</c:f>
              <c:strCache>
                <c:ptCount val="1"/>
                <c:pt idx="0">
                  <c:v>Ensemble</c:v>
                </c:pt>
              </c:strCache>
            </c:strRef>
          </c:tx>
          <c:spPr>
            <a:solidFill>
              <a:srgbClr val="92D050"/>
            </a:solidFill>
            <a:ln>
              <a:solidFill>
                <a:schemeClr val="tx1">
                  <a:lumMod val="50000"/>
                  <a:lumOff val="50000"/>
                </a:schemeClr>
              </a:solidFill>
            </a:ln>
            <a:effectLst>
              <a:outerShdw blurRad="50800" dist="38100" dir="2700000" algn="tl" rotWithShape="0">
                <a:prstClr val="black">
                  <a:alpha val="40000"/>
                </a:prstClr>
              </a:outerShdw>
            </a:effectLst>
          </c:spPr>
          <c:explosion val="5"/>
          <c:dPt>
            <c:idx val="0"/>
            <c:bubble3D val="0"/>
            <c:explosion val="2"/>
            <c:spPr>
              <a:solidFill>
                <a:srgbClr val="002060"/>
              </a:solidFill>
              <a:ln>
                <a:solidFill>
                  <a:schemeClr val="tx1">
                    <a:lumMod val="50000"/>
                    <a:lumOff val="50000"/>
                  </a:schemeClr>
                </a:solidFill>
              </a:ln>
              <a:effectLst/>
            </c:spPr>
          </c:dPt>
          <c:dPt>
            <c:idx val="1"/>
            <c:bubble3D val="0"/>
            <c:explosion val="2"/>
            <c:spPr>
              <a:solidFill>
                <a:srgbClr val="002060">
                  <a:alpha val="48000"/>
                </a:srgbClr>
              </a:solidFill>
              <a:ln>
                <a:solidFill>
                  <a:schemeClr val="tx1">
                    <a:lumMod val="50000"/>
                    <a:lumOff val="50000"/>
                  </a:schemeClr>
                </a:solidFill>
              </a:ln>
              <a:effectLst/>
            </c:spPr>
          </c:dPt>
          <c:dPt>
            <c:idx val="2"/>
            <c:bubble3D val="0"/>
            <c:explosion val="2"/>
            <c:spPr>
              <a:solidFill>
                <a:srgbClr val="C00000">
                  <a:alpha val="50000"/>
                </a:srgbClr>
              </a:solidFill>
              <a:ln>
                <a:solidFill>
                  <a:schemeClr val="tx1">
                    <a:lumMod val="50000"/>
                    <a:lumOff val="50000"/>
                  </a:schemeClr>
                </a:solidFill>
              </a:ln>
              <a:effectLst/>
            </c:spPr>
          </c:dPt>
          <c:dPt>
            <c:idx val="3"/>
            <c:bubble3D val="0"/>
            <c:explosion val="2"/>
            <c:spPr>
              <a:solidFill>
                <a:srgbClr val="C00000"/>
              </a:solidFill>
              <a:ln>
                <a:solidFill>
                  <a:schemeClr val="tx1">
                    <a:lumMod val="50000"/>
                    <a:lumOff val="50000"/>
                  </a:schemeClr>
                </a:solidFill>
              </a:ln>
              <a:effectLst/>
            </c:spPr>
          </c:dPt>
          <c:dLbls>
            <c:dLbl>
              <c:idx val="0"/>
              <c:layout>
                <c:manualLayout>
                  <c:x val="-2.8800454884904774E-2"/>
                  <c:y val="-6.0078581451246581E-2"/>
                </c:manualLayout>
              </c:layout>
              <c:spPr/>
              <c:txPr>
                <a:bodyPr/>
                <a:lstStyle/>
                <a:p>
                  <a:pPr>
                    <a:defRPr sz="1200" b="1">
                      <a:solidFill>
                        <a:srgbClr val="00206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1"/>
              <c:layout>
                <c:manualLayout>
                  <c:x val="-8.0177740891412858E-2"/>
                  <c:y val="-1.4187372532720822E-2"/>
                </c:manualLayout>
              </c:layout>
              <c:spPr/>
              <c:txPr>
                <a:bodyPr/>
                <a:lstStyle/>
                <a:p>
                  <a:pPr>
                    <a:defRPr sz="1200" b="1">
                      <a:solidFill>
                        <a:srgbClr val="3366CC"/>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6.0345107492692463E-3"/>
                  <c:y val="-4.3791734327386547E-2"/>
                </c:manualLayout>
              </c:layout>
              <c:spPr/>
              <c:txPr>
                <a:bodyPr/>
                <a:lstStyle/>
                <a:p>
                  <a:pPr>
                    <a:defRPr sz="1200" b="1">
                      <a:solidFill>
                        <a:schemeClr val="accent4">
                          <a:lumMod val="60000"/>
                          <a:lumOff val="40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7.6020580690991076E-3"/>
                  <c:y val="2.3119736946155246E-2"/>
                </c:manualLayout>
              </c:layout>
              <c:spPr/>
              <c:txPr>
                <a:bodyPr/>
                <a:lstStyle/>
                <a:p>
                  <a:pPr>
                    <a:defRPr sz="1200" b="1">
                      <a:solidFill>
                        <a:srgbClr val="C0000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txPr>
              <a:bodyPr/>
              <a:lstStyle/>
              <a:p>
                <a:pPr>
                  <a:defRPr sz="1200" b="1">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Feuil1!$A$2:$A$5</c:f>
              <c:strCache>
                <c:ptCount val="4"/>
                <c:pt idx="0">
                  <c:v>Oui, beaucoup</c:v>
                </c:pt>
                <c:pt idx="1">
                  <c:v>Oui, un peu</c:v>
                </c:pt>
                <c:pt idx="2">
                  <c:v>Non, pas particulièrement</c:v>
                </c:pt>
                <c:pt idx="3">
                  <c:v>Non, pas du tout</c:v>
                </c:pt>
              </c:strCache>
            </c:strRef>
          </c:cat>
          <c:val>
            <c:numRef>
              <c:f>Feuil1!$B$2:$B$5</c:f>
              <c:numCache>
                <c:formatCode>0%</c:formatCode>
                <c:ptCount val="4"/>
                <c:pt idx="0">
                  <c:v>0.26</c:v>
                </c:pt>
                <c:pt idx="1">
                  <c:v>0.5</c:v>
                </c:pt>
                <c:pt idx="2">
                  <c:v>0.2</c:v>
                </c:pt>
                <c:pt idx="3">
                  <c:v>0.04</c:v>
                </c:pt>
              </c:numCache>
            </c:numRef>
          </c:val>
        </c:ser>
        <c:dLbls>
          <c:showLegendKey val="0"/>
          <c:showVal val="0"/>
          <c:showCatName val="0"/>
          <c:showSerName val="0"/>
          <c:showPercent val="0"/>
          <c:showBubbleSize val="0"/>
          <c:showLeaderLines val="0"/>
        </c:dLbls>
        <c:firstSliceAng val="186"/>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938110773239952"/>
          <c:y val="3.0473791472883923E-2"/>
          <c:w val="0.6061061323889716"/>
          <c:h val="0.78777230452249192"/>
        </c:manualLayout>
      </c:layout>
      <c:pieChart>
        <c:varyColors val="1"/>
        <c:ser>
          <c:idx val="0"/>
          <c:order val="0"/>
          <c:tx>
            <c:strRef>
              <c:f>Feuil1!$B$1</c:f>
              <c:strCache>
                <c:ptCount val="1"/>
                <c:pt idx="0">
                  <c:v>Ensemble</c:v>
                </c:pt>
              </c:strCache>
            </c:strRef>
          </c:tx>
          <c:spPr>
            <a:solidFill>
              <a:srgbClr val="92D050"/>
            </a:solidFill>
            <a:ln>
              <a:solidFill>
                <a:schemeClr val="tx1">
                  <a:lumMod val="50000"/>
                  <a:lumOff val="50000"/>
                </a:schemeClr>
              </a:solidFill>
            </a:ln>
            <a:effectLst/>
          </c:spPr>
          <c:explosion val="3"/>
          <c:dPt>
            <c:idx val="0"/>
            <c:bubble3D val="0"/>
            <c:spPr>
              <a:solidFill>
                <a:srgbClr val="002060"/>
              </a:solidFill>
              <a:ln>
                <a:solidFill>
                  <a:schemeClr val="tx1">
                    <a:lumMod val="50000"/>
                    <a:lumOff val="50000"/>
                  </a:schemeClr>
                </a:solidFill>
              </a:ln>
              <a:effectLst/>
            </c:spPr>
          </c:dPt>
          <c:dPt>
            <c:idx val="1"/>
            <c:bubble3D val="0"/>
            <c:spPr>
              <a:solidFill>
                <a:srgbClr val="002060">
                  <a:alpha val="46000"/>
                </a:srgbClr>
              </a:solidFill>
              <a:ln>
                <a:solidFill>
                  <a:schemeClr val="tx1">
                    <a:lumMod val="50000"/>
                    <a:lumOff val="50000"/>
                  </a:schemeClr>
                </a:solidFill>
              </a:ln>
              <a:effectLst/>
            </c:spPr>
          </c:dPt>
          <c:dPt>
            <c:idx val="2"/>
            <c:bubble3D val="0"/>
            <c:explosion val="0"/>
            <c:spPr>
              <a:solidFill>
                <a:srgbClr val="FF0000"/>
              </a:solidFill>
              <a:ln>
                <a:solidFill>
                  <a:schemeClr val="tx1">
                    <a:lumMod val="50000"/>
                    <a:lumOff val="50000"/>
                  </a:schemeClr>
                </a:solidFill>
              </a:ln>
              <a:effectLst/>
            </c:spPr>
          </c:dPt>
          <c:dPt>
            <c:idx val="3"/>
            <c:bubble3D val="0"/>
            <c:spPr>
              <a:solidFill>
                <a:srgbClr val="C00000"/>
              </a:solidFill>
              <a:ln>
                <a:solidFill>
                  <a:schemeClr val="tx1">
                    <a:lumMod val="50000"/>
                    <a:lumOff val="50000"/>
                  </a:schemeClr>
                </a:solidFill>
              </a:ln>
              <a:effectLst/>
            </c:spPr>
          </c:dPt>
          <c:dLbls>
            <c:dLbl>
              <c:idx val="0"/>
              <c:layout>
                <c:manualLayout>
                  <c:x val="-1.5717333939422783E-2"/>
                  <c:y val="-6.7719536606408717E-3"/>
                </c:manualLayout>
              </c:layout>
              <c:spPr/>
              <c:txPr>
                <a:bodyPr/>
                <a:lstStyle/>
                <a:p>
                  <a:pPr>
                    <a:defRPr sz="1200" b="1">
                      <a:solidFill>
                        <a:srgbClr val="00206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3397630507523331"/>
                      <c:h val="0.34486174016813642"/>
                    </c:manualLayout>
                  </c15:layout>
                </c:ext>
              </c:extLst>
            </c:dLbl>
            <c:dLbl>
              <c:idx val="1"/>
              <c:layout>
                <c:manualLayout>
                  <c:x val="6.8041472272228215E-4"/>
                  <c:y val="-3.7245745133524827E-2"/>
                </c:manualLayout>
              </c:layout>
              <c:spPr/>
              <c:txPr>
                <a:bodyPr/>
                <a:lstStyle/>
                <a:p>
                  <a:pPr>
                    <a:defRPr sz="1200" b="1">
                      <a:solidFill>
                        <a:srgbClr val="3366CC"/>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33306782731702034"/>
                      <c:h val="0.36856357798037942"/>
                    </c:manualLayout>
                  </c15:layout>
                </c:ext>
              </c:extLst>
            </c:dLbl>
            <c:dLbl>
              <c:idx val="2"/>
              <c:layout>
                <c:manualLayout>
                  <c:x val="0"/>
                  <c:y val="-0.23938882851600368"/>
                </c:manualLayout>
              </c:layout>
              <c:spPr/>
              <c:txPr>
                <a:bodyPr/>
                <a:lstStyle/>
                <a:p>
                  <a:pPr>
                    <a:defRPr sz="1600" b="1">
                      <a:solidFill>
                        <a:schemeClr val="bg2">
                          <a:lumMod val="50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9.9104863319336753E-2"/>
                  <c:y val="-5.4007902180793932E-2"/>
                </c:manualLayout>
              </c:layout>
              <c:spPr/>
              <c:txPr>
                <a:bodyPr/>
                <a:lstStyle/>
                <a:p>
                  <a:pPr>
                    <a:defRPr sz="1200" b="1">
                      <a:solidFill>
                        <a:srgbClr val="C0000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1.6285679686534403E-2"/>
                  <c:y val="1.6688129820675305E-2"/>
                </c:manualLayout>
              </c:layout>
              <c:spPr/>
              <c:txPr>
                <a:bodyPr/>
                <a:lstStyle/>
                <a:p>
                  <a:pPr>
                    <a:defRPr sz="1200" b="1">
                      <a:solidFill>
                        <a:schemeClr val="bg1">
                          <a:lumMod val="75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5"/>
              <c:layout>
                <c:manualLayout>
                  <c:x val="-1.3236267372600898E-3"/>
                  <c:y val="-1.4307003127826299E-2"/>
                </c:manualLayout>
              </c:layout>
              <c:spPr/>
              <c:txPr>
                <a:bodyPr/>
                <a:lstStyle/>
                <a:p>
                  <a:pPr>
                    <a:defRPr sz="1200" b="1">
                      <a:solidFill>
                        <a:srgbClr val="C00000"/>
                      </a:solidFill>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txPr>
              <a:bodyPr/>
              <a:lstStyle/>
              <a:p>
                <a:pPr>
                  <a:defRPr sz="1200" b="1">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Feuil1!$A$2:$A$4</c:f>
              <c:strCache>
                <c:ptCount val="3"/>
                <c:pt idx="0">
                  <c:v>Oui, et vous voyez précisément de quel type de plantes ou de compléments alimentaires il s'agit</c:v>
                </c:pt>
                <c:pt idx="1">
                  <c:v>Oui, mais vous ne voyez pas précisément de quel type de plantes ou complémentaires alimentaires il s'agit</c:v>
                </c:pt>
                <c:pt idx="2">
                  <c:v>Non </c:v>
                </c:pt>
              </c:strCache>
            </c:strRef>
          </c:cat>
          <c:val>
            <c:numRef>
              <c:f>Feuil1!$B$2:$B$4</c:f>
              <c:numCache>
                <c:formatCode>0%</c:formatCode>
                <c:ptCount val="3"/>
                <c:pt idx="0">
                  <c:v>0.09</c:v>
                </c:pt>
                <c:pt idx="1">
                  <c:v>0.27</c:v>
                </c:pt>
                <c:pt idx="2">
                  <c:v>0.64</c:v>
                </c:pt>
              </c:numCache>
            </c:numRef>
          </c:val>
        </c:ser>
        <c:dLbls>
          <c:showLegendKey val="0"/>
          <c:showVal val="0"/>
          <c:showCatName val="0"/>
          <c:showSerName val="0"/>
          <c:showPercent val="0"/>
          <c:showBubbleSize val="0"/>
          <c:showLeaderLines val="0"/>
        </c:dLbls>
        <c:firstSliceAng val="209"/>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45795917914812"/>
          <c:y val="9.6341815520250396E-2"/>
          <c:w val="0.5024945020221947"/>
          <c:h val="0.72930869287764799"/>
        </c:manualLayout>
      </c:layout>
      <c:pieChart>
        <c:varyColors val="1"/>
        <c:ser>
          <c:idx val="0"/>
          <c:order val="0"/>
          <c:tx>
            <c:strRef>
              <c:f>Feuil1!$B$1</c:f>
              <c:strCache>
                <c:ptCount val="1"/>
                <c:pt idx="0">
                  <c:v>Ensemble</c:v>
                </c:pt>
              </c:strCache>
            </c:strRef>
          </c:tx>
          <c:spPr>
            <a:solidFill>
              <a:srgbClr val="92D050"/>
            </a:solidFill>
            <a:ln>
              <a:solidFill>
                <a:schemeClr val="tx1">
                  <a:lumMod val="50000"/>
                  <a:lumOff val="50000"/>
                </a:schemeClr>
              </a:solidFill>
            </a:ln>
            <a:effectLst>
              <a:outerShdw blurRad="50800" dist="38100" dir="2700000" algn="tl" rotWithShape="0">
                <a:prstClr val="black">
                  <a:alpha val="40000"/>
                </a:prstClr>
              </a:outerShdw>
            </a:effectLst>
          </c:spPr>
          <c:explosion val="5"/>
          <c:dPt>
            <c:idx val="0"/>
            <c:bubble3D val="0"/>
            <c:explosion val="2"/>
            <c:spPr>
              <a:solidFill>
                <a:srgbClr val="002060"/>
              </a:solidFill>
              <a:ln>
                <a:solidFill>
                  <a:schemeClr val="tx1">
                    <a:lumMod val="50000"/>
                    <a:lumOff val="50000"/>
                  </a:schemeClr>
                </a:solidFill>
              </a:ln>
              <a:effectLst/>
            </c:spPr>
          </c:dPt>
          <c:dPt>
            <c:idx val="1"/>
            <c:bubble3D val="0"/>
            <c:explosion val="2"/>
            <c:spPr>
              <a:solidFill>
                <a:srgbClr val="002060">
                  <a:alpha val="48000"/>
                </a:srgbClr>
              </a:solidFill>
              <a:ln>
                <a:solidFill>
                  <a:schemeClr val="tx1">
                    <a:lumMod val="50000"/>
                    <a:lumOff val="50000"/>
                  </a:schemeClr>
                </a:solidFill>
              </a:ln>
              <a:effectLst/>
            </c:spPr>
          </c:dPt>
          <c:dPt>
            <c:idx val="2"/>
            <c:bubble3D val="0"/>
            <c:explosion val="2"/>
            <c:spPr>
              <a:solidFill>
                <a:srgbClr val="C00000">
                  <a:alpha val="50000"/>
                </a:srgbClr>
              </a:solidFill>
              <a:ln>
                <a:solidFill>
                  <a:schemeClr val="tx1">
                    <a:lumMod val="50000"/>
                    <a:lumOff val="50000"/>
                  </a:schemeClr>
                </a:solidFill>
              </a:ln>
              <a:effectLst/>
            </c:spPr>
          </c:dPt>
          <c:dPt>
            <c:idx val="3"/>
            <c:bubble3D val="0"/>
            <c:explosion val="2"/>
            <c:spPr>
              <a:solidFill>
                <a:srgbClr val="C00000"/>
              </a:solidFill>
              <a:ln>
                <a:solidFill>
                  <a:schemeClr val="tx1">
                    <a:lumMod val="50000"/>
                    <a:lumOff val="50000"/>
                  </a:schemeClr>
                </a:solidFill>
              </a:ln>
              <a:effectLst/>
            </c:spPr>
          </c:dPt>
          <c:dLbls>
            <c:dLbl>
              <c:idx val="0"/>
              <c:layout>
                <c:manualLayout>
                  <c:x val="-1.0696922637097036E-2"/>
                  <c:y val="-1.6286847123860037E-2"/>
                </c:manualLayout>
              </c:layout>
              <c:spPr/>
              <c:txPr>
                <a:bodyPr/>
                <a:lstStyle/>
                <a:p>
                  <a:pPr>
                    <a:defRPr sz="1200" b="1">
                      <a:solidFill>
                        <a:srgbClr val="00206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1"/>
              <c:layout>
                <c:manualLayout>
                  <c:x val="-4.1959172812707633E-2"/>
                  <c:y val="5.5469530148022958E-2"/>
                </c:manualLayout>
              </c:layout>
              <c:spPr/>
              <c:txPr>
                <a:bodyPr/>
                <a:lstStyle/>
                <a:p>
                  <a:pPr>
                    <a:defRPr sz="1200" b="1">
                      <a:solidFill>
                        <a:srgbClr val="3366CC"/>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6.0345107492692463E-3"/>
                  <c:y val="-0.19268363104050079"/>
                </c:manualLayout>
              </c:layout>
              <c:spPr/>
              <c:txPr>
                <a:bodyPr/>
                <a:lstStyle/>
                <a:p>
                  <a:pPr>
                    <a:defRPr sz="1200" b="1">
                      <a:solidFill>
                        <a:schemeClr val="accent4">
                          <a:lumMod val="60000"/>
                          <a:lumOff val="40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7.6020580690991076E-3"/>
                  <c:y val="2.3119736946155246E-2"/>
                </c:manualLayout>
              </c:layout>
              <c:spPr/>
              <c:txPr>
                <a:bodyPr/>
                <a:lstStyle/>
                <a:p>
                  <a:pPr>
                    <a:defRPr sz="1200" b="1">
                      <a:solidFill>
                        <a:srgbClr val="C0000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txPr>
              <a:bodyPr/>
              <a:lstStyle/>
              <a:p>
                <a:pPr>
                  <a:defRPr sz="1200" b="1">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Feuil1!$A$2:$A$5</c:f>
              <c:strCache>
                <c:ptCount val="4"/>
                <c:pt idx="0">
                  <c:v>Oui, certainement</c:v>
                </c:pt>
                <c:pt idx="1">
                  <c:v>Oui, probablement</c:v>
                </c:pt>
                <c:pt idx="2">
                  <c:v>Non, probablement pas</c:v>
                </c:pt>
                <c:pt idx="3">
                  <c:v>Non, pas du tout</c:v>
                </c:pt>
              </c:strCache>
            </c:strRef>
          </c:cat>
          <c:val>
            <c:numRef>
              <c:f>Feuil1!$B$2:$B$5</c:f>
              <c:numCache>
                <c:formatCode>0%</c:formatCode>
                <c:ptCount val="4"/>
                <c:pt idx="0">
                  <c:v>0.16</c:v>
                </c:pt>
                <c:pt idx="1">
                  <c:v>0.49</c:v>
                </c:pt>
                <c:pt idx="2">
                  <c:v>0.25</c:v>
                </c:pt>
                <c:pt idx="3">
                  <c:v>0.1</c:v>
                </c:pt>
              </c:numCache>
            </c:numRef>
          </c:val>
        </c:ser>
        <c:dLbls>
          <c:showLegendKey val="0"/>
          <c:showVal val="0"/>
          <c:showCatName val="0"/>
          <c:showSerName val="0"/>
          <c:showPercent val="0"/>
          <c:showBubbleSize val="0"/>
          <c:showLeaderLines val="0"/>
        </c:dLbls>
        <c:firstSliceAng val="186"/>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45795917914812"/>
          <c:y val="9.6341815520250396E-2"/>
          <c:w val="0.5024945020221947"/>
          <c:h val="0.72930869287764799"/>
        </c:manualLayout>
      </c:layout>
      <c:pieChart>
        <c:varyColors val="1"/>
        <c:ser>
          <c:idx val="0"/>
          <c:order val="0"/>
          <c:tx>
            <c:strRef>
              <c:f>Feuil1!$B$1</c:f>
              <c:strCache>
                <c:ptCount val="1"/>
                <c:pt idx="0">
                  <c:v>Ensemble</c:v>
                </c:pt>
              </c:strCache>
            </c:strRef>
          </c:tx>
          <c:spPr>
            <a:solidFill>
              <a:srgbClr val="92D050"/>
            </a:solidFill>
            <a:ln>
              <a:solidFill>
                <a:schemeClr val="tx1">
                  <a:lumMod val="50000"/>
                  <a:lumOff val="50000"/>
                </a:schemeClr>
              </a:solidFill>
            </a:ln>
            <a:effectLst>
              <a:outerShdw blurRad="50800" dist="38100" dir="2700000" algn="tl" rotWithShape="0">
                <a:prstClr val="black">
                  <a:alpha val="40000"/>
                </a:prstClr>
              </a:outerShdw>
            </a:effectLst>
          </c:spPr>
          <c:explosion val="5"/>
          <c:dPt>
            <c:idx val="0"/>
            <c:bubble3D val="0"/>
            <c:explosion val="2"/>
            <c:spPr>
              <a:solidFill>
                <a:srgbClr val="002060"/>
              </a:solidFill>
              <a:ln>
                <a:solidFill>
                  <a:schemeClr val="tx1">
                    <a:lumMod val="50000"/>
                    <a:lumOff val="50000"/>
                  </a:schemeClr>
                </a:solidFill>
              </a:ln>
              <a:effectLst/>
            </c:spPr>
          </c:dPt>
          <c:dPt>
            <c:idx val="1"/>
            <c:bubble3D val="0"/>
            <c:explosion val="2"/>
            <c:spPr>
              <a:solidFill>
                <a:srgbClr val="002060">
                  <a:alpha val="48000"/>
                </a:srgbClr>
              </a:solidFill>
              <a:ln>
                <a:solidFill>
                  <a:schemeClr val="tx1">
                    <a:lumMod val="50000"/>
                    <a:lumOff val="50000"/>
                  </a:schemeClr>
                </a:solidFill>
              </a:ln>
              <a:effectLst/>
            </c:spPr>
          </c:dPt>
          <c:dPt>
            <c:idx val="2"/>
            <c:bubble3D val="0"/>
            <c:explosion val="2"/>
            <c:spPr>
              <a:solidFill>
                <a:srgbClr val="C00000">
                  <a:alpha val="50000"/>
                </a:srgbClr>
              </a:solidFill>
              <a:ln>
                <a:solidFill>
                  <a:schemeClr val="tx1">
                    <a:lumMod val="50000"/>
                    <a:lumOff val="50000"/>
                  </a:schemeClr>
                </a:solidFill>
              </a:ln>
              <a:effectLst/>
            </c:spPr>
          </c:dPt>
          <c:dPt>
            <c:idx val="3"/>
            <c:bubble3D val="0"/>
            <c:explosion val="2"/>
            <c:spPr>
              <a:solidFill>
                <a:srgbClr val="C00000"/>
              </a:solidFill>
              <a:ln>
                <a:solidFill>
                  <a:schemeClr val="tx1">
                    <a:lumMod val="50000"/>
                    <a:lumOff val="50000"/>
                  </a:schemeClr>
                </a:solidFill>
              </a:ln>
              <a:effectLst/>
            </c:spPr>
          </c:dPt>
          <c:dLbls>
            <c:dLbl>
              <c:idx val="0"/>
              <c:layout>
                <c:manualLayout>
                  <c:x val="-1.0696922637097036E-2"/>
                  <c:y val="-1.6286847123860037E-2"/>
                </c:manualLayout>
              </c:layout>
              <c:spPr/>
              <c:txPr>
                <a:bodyPr/>
                <a:lstStyle/>
                <a:p>
                  <a:pPr>
                    <a:defRPr sz="1200" b="1">
                      <a:solidFill>
                        <a:srgbClr val="00206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4.1959172812707633E-2"/>
                  <c:y val="5.5469530148022958E-2"/>
                </c:manualLayout>
              </c:layout>
              <c:spPr/>
              <c:txPr>
                <a:bodyPr/>
                <a:lstStyle/>
                <a:p>
                  <a:pPr>
                    <a:defRPr sz="1200" b="1">
                      <a:solidFill>
                        <a:srgbClr val="3366CC"/>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2"/>
              <c:layout>
                <c:manualLayout>
                  <c:x val="6.0345107492692463E-3"/>
                  <c:y val="-0.19268363104050079"/>
                </c:manualLayout>
              </c:layout>
              <c:spPr/>
              <c:txPr>
                <a:bodyPr/>
                <a:lstStyle/>
                <a:p>
                  <a:pPr>
                    <a:defRPr sz="1200" b="1">
                      <a:solidFill>
                        <a:schemeClr val="accent4">
                          <a:lumMod val="60000"/>
                          <a:lumOff val="40000"/>
                        </a:schemeClr>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7.6020580690991076E-3"/>
                  <c:y val="2.3119736946155246E-2"/>
                </c:manualLayout>
              </c:layout>
              <c:spPr/>
              <c:txPr>
                <a:bodyPr/>
                <a:lstStyle/>
                <a:p>
                  <a:pPr>
                    <a:defRPr sz="1200" b="1">
                      <a:solidFill>
                        <a:srgbClr val="C00000"/>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txPr>
              <a:bodyPr/>
              <a:lstStyle/>
              <a:p>
                <a:pPr>
                  <a:defRPr sz="1200" b="1">
                    <a:latin typeface="Calibri" pitchFamily="34" charset="0"/>
                    <a:cs typeface="Calibri" pitchFamily="34" charset="0"/>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Feuil1!$A$2:$A$5</c:f>
              <c:strCache>
                <c:ptCount val="4"/>
                <c:pt idx="0">
                  <c:v>Oui, certainement</c:v>
                </c:pt>
                <c:pt idx="1">
                  <c:v>Oui, probablement</c:v>
                </c:pt>
                <c:pt idx="2">
                  <c:v>Non, probablement pas</c:v>
                </c:pt>
                <c:pt idx="3">
                  <c:v>Non, pas du tout</c:v>
                </c:pt>
              </c:strCache>
            </c:strRef>
          </c:cat>
          <c:val>
            <c:numRef>
              <c:f>Feuil1!$B$2:$B$5</c:f>
              <c:numCache>
                <c:formatCode>0%</c:formatCode>
                <c:ptCount val="4"/>
                <c:pt idx="0">
                  <c:v>0.14000000000000001</c:v>
                </c:pt>
                <c:pt idx="1">
                  <c:v>0.47</c:v>
                </c:pt>
                <c:pt idx="2">
                  <c:v>0.26</c:v>
                </c:pt>
                <c:pt idx="3">
                  <c:v>0.13</c:v>
                </c:pt>
              </c:numCache>
            </c:numRef>
          </c:val>
        </c:ser>
        <c:dLbls>
          <c:showLegendKey val="0"/>
          <c:showVal val="0"/>
          <c:showCatName val="0"/>
          <c:showSerName val="0"/>
          <c:showPercent val="0"/>
          <c:showBubbleSize val="0"/>
          <c:showLeaderLines val="0"/>
        </c:dLbls>
        <c:firstSliceAng val="186"/>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1" y="0"/>
            <a:ext cx="2920576" cy="494031"/>
          </a:xfrm>
          <a:prstGeom prst="rect">
            <a:avLst/>
          </a:prstGeom>
          <a:noFill/>
          <a:ln w="9525">
            <a:noFill/>
            <a:miter lim="800000"/>
            <a:headEnd/>
            <a:tailEnd/>
          </a:ln>
          <a:effectLst/>
        </p:spPr>
        <p:txBody>
          <a:bodyPr vert="horz" wrap="square" lIns="91813" tIns="45906" rIns="91813" bIns="45906" numCol="1" anchor="t" anchorCtr="0" compatLnSpc="1">
            <a:prstTxWarp prst="textNoShape">
              <a:avLst/>
            </a:prstTxWarp>
          </a:bodyPr>
          <a:lstStyle>
            <a:lvl1pPr algn="l" defTabSz="918217">
              <a:defRPr sz="1200">
                <a:latin typeface="Trebuchet MS" pitchFamily="34" charset="0"/>
              </a:defRPr>
            </a:lvl1pPr>
          </a:lstStyle>
          <a:p>
            <a:pPr>
              <a:defRPr/>
            </a:pPr>
            <a:endParaRPr lang="fr-FR" dirty="0"/>
          </a:p>
        </p:txBody>
      </p:sp>
      <p:sp>
        <p:nvSpPr>
          <p:cNvPr id="50179" name="Rectangle 3"/>
          <p:cNvSpPr>
            <a:spLocks noGrp="1" noChangeArrowheads="1"/>
          </p:cNvSpPr>
          <p:nvPr>
            <p:ph type="dt" sz="quarter" idx="1"/>
          </p:nvPr>
        </p:nvSpPr>
        <p:spPr bwMode="auto">
          <a:xfrm>
            <a:off x="3821538" y="0"/>
            <a:ext cx="2920576" cy="494031"/>
          </a:xfrm>
          <a:prstGeom prst="rect">
            <a:avLst/>
          </a:prstGeom>
          <a:noFill/>
          <a:ln w="9525">
            <a:noFill/>
            <a:miter lim="800000"/>
            <a:headEnd/>
            <a:tailEnd/>
          </a:ln>
          <a:effectLst/>
        </p:spPr>
        <p:txBody>
          <a:bodyPr vert="horz" wrap="square" lIns="91813" tIns="45906" rIns="91813" bIns="45906" numCol="1" anchor="t" anchorCtr="0" compatLnSpc="1">
            <a:prstTxWarp prst="textNoShape">
              <a:avLst/>
            </a:prstTxWarp>
          </a:bodyPr>
          <a:lstStyle>
            <a:lvl1pPr algn="r" defTabSz="918217">
              <a:defRPr sz="1200">
                <a:latin typeface="Trebuchet MS" pitchFamily="34" charset="0"/>
              </a:defRPr>
            </a:lvl1pPr>
          </a:lstStyle>
          <a:p>
            <a:pPr>
              <a:defRPr/>
            </a:pPr>
            <a:endParaRPr lang="fr-FR" dirty="0"/>
          </a:p>
        </p:txBody>
      </p:sp>
      <p:sp>
        <p:nvSpPr>
          <p:cNvPr id="50181" name="Rectangle 5"/>
          <p:cNvSpPr>
            <a:spLocks noGrp="1" noChangeArrowheads="1"/>
          </p:cNvSpPr>
          <p:nvPr>
            <p:ph type="sldNum" sz="quarter" idx="3"/>
          </p:nvPr>
        </p:nvSpPr>
        <p:spPr bwMode="auto">
          <a:xfrm>
            <a:off x="3821538" y="9378634"/>
            <a:ext cx="2920576" cy="494031"/>
          </a:xfrm>
          <a:prstGeom prst="rect">
            <a:avLst/>
          </a:prstGeom>
          <a:noFill/>
          <a:ln w="9525">
            <a:noFill/>
            <a:miter lim="800000"/>
            <a:headEnd/>
            <a:tailEnd/>
          </a:ln>
          <a:effectLst/>
        </p:spPr>
        <p:txBody>
          <a:bodyPr vert="horz" wrap="square" lIns="91813" tIns="45906" rIns="91813" bIns="45906" numCol="1" anchor="b" anchorCtr="0" compatLnSpc="1">
            <a:prstTxWarp prst="textNoShape">
              <a:avLst/>
            </a:prstTxWarp>
          </a:bodyPr>
          <a:lstStyle>
            <a:lvl1pPr algn="r" defTabSz="918217">
              <a:defRPr sz="1200">
                <a:latin typeface="Trebuchet MS" pitchFamily="34" charset="0"/>
              </a:defRPr>
            </a:lvl1pPr>
          </a:lstStyle>
          <a:p>
            <a:pPr>
              <a:defRPr/>
            </a:pPr>
            <a:fld id="{C9557C2F-B40E-4B9A-838B-9ECAA06E6C5C}" type="slidenum">
              <a:rPr lang="fr-FR"/>
              <a:pPr>
                <a:defRPr/>
              </a:pPr>
              <a:t>‹N°›</a:t>
            </a:fld>
            <a:endParaRPr lang="fr-FR" dirty="0"/>
          </a:p>
        </p:txBody>
      </p:sp>
    </p:spTree>
    <p:extLst>
      <p:ext uri="{BB962C8B-B14F-4D97-AF65-F5344CB8AC3E}">
        <p14:creationId xmlns:p14="http://schemas.microsoft.com/office/powerpoint/2010/main" val="4292302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1" y="0"/>
            <a:ext cx="2920576" cy="494031"/>
          </a:xfrm>
          <a:prstGeom prst="rect">
            <a:avLst/>
          </a:prstGeom>
          <a:noFill/>
          <a:ln w="9525">
            <a:noFill/>
            <a:miter lim="800000"/>
            <a:headEnd/>
            <a:tailEnd/>
          </a:ln>
          <a:effectLst/>
        </p:spPr>
        <p:txBody>
          <a:bodyPr vert="horz" wrap="square" lIns="91813" tIns="45906" rIns="91813" bIns="45906" numCol="1" anchor="t" anchorCtr="0" compatLnSpc="1">
            <a:prstTxWarp prst="textNoShape">
              <a:avLst/>
            </a:prstTxWarp>
          </a:bodyPr>
          <a:lstStyle>
            <a:lvl1pPr algn="l" defTabSz="918217">
              <a:defRPr sz="1200">
                <a:latin typeface="Trebuchet MS" pitchFamily="34" charset="0"/>
              </a:defRPr>
            </a:lvl1pPr>
          </a:lstStyle>
          <a:p>
            <a:pPr>
              <a:defRPr/>
            </a:pPr>
            <a:endParaRPr lang="fr-FR" dirty="0"/>
          </a:p>
        </p:txBody>
      </p:sp>
      <p:sp>
        <p:nvSpPr>
          <p:cNvPr id="45059" name="Rectangle 3"/>
          <p:cNvSpPr>
            <a:spLocks noGrp="1" noChangeArrowheads="1"/>
          </p:cNvSpPr>
          <p:nvPr>
            <p:ph type="dt" idx="1"/>
          </p:nvPr>
        </p:nvSpPr>
        <p:spPr bwMode="auto">
          <a:xfrm>
            <a:off x="3819949" y="0"/>
            <a:ext cx="2920576" cy="494031"/>
          </a:xfrm>
          <a:prstGeom prst="rect">
            <a:avLst/>
          </a:prstGeom>
          <a:noFill/>
          <a:ln w="9525">
            <a:noFill/>
            <a:miter lim="800000"/>
            <a:headEnd/>
            <a:tailEnd/>
          </a:ln>
          <a:effectLst/>
        </p:spPr>
        <p:txBody>
          <a:bodyPr vert="horz" wrap="square" lIns="91813" tIns="45906" rIns="91813" bIns="45906" numCol="1" anchor="t" anchorCtr="0" compatLnSpc="1">
            <a:prstTxWarp prst="textNoShape">
              <a:avLst/>
            </a:prstTxWarp>
          </a:bodyPr>
          <a:lstStyle>
            <a:lvl1pPr algn="r" defTabSz="918217">
              <a:defRPr sz="1200">
                <a:latin typeface="Trebuchet MS" pitchFamily="34" charset="0"/>
              </a:defRPr>
            </a:lvl1pPr>
          </a:lstStyle>
          <a:p>
            <a:pPr>
              <a:defRPr/>
            </a:pPr>
            <a:endParaRPr lang="fr-FR" dirty="0"/>
          </a:p>
        </p:txBody>
      </p:sp>
      <p:sp>
        <p:nvSpPr>
          <p:cNvPr id="55300" name="Rectangle 4"/>
          <p:cNvSpPr>
            <a:spLocks noGrp="1" noRot="1" noChangeAspect="1" noChangeArrowheads="1" noTextEdit="1"/>
          </p:cNvSpPr>
          <p:nvPr>
            <p:ph type="sldImg" idx="2"/>
          </p:nvPr>
        </p:nvSpPr>
        <p:spPr bwMode="auto">
          <a:xfrm>
            <a:off x="642938" y="739775"/>
            <a:ext cx="5459412" cy="3703638"/>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75326" y="4689316"/>
            <a:ext cx="5391465" cy="4443096"/>
          </a:xfrm>
          <a:prstGeom prst="rect">
            <a:avLst/>
          </a:prstGeom>
          <a:noFill/>
          <a:ln w="9525">
            <a:noFill/>
            <a:miter lim="800000"/>
            <a:headEnd/>
            <a:tailEnd/>
          </a:ln>
          <a:effectLst/>
        </p:spPr>
        <p:txBody>
          <a:bodyPr vert="horz" wrap="square" lIns="91813" tIns="45906" rIns="91813" bIns="45906" numCol="1" anchor="t" anchorCtr="0" compatLnSpc="1">
            <a:prstTxWarp prst="textNoShape">
              <a:avLst/>
            </a:prstTxWarp>
          </a:bodyPr>
          <a:lstStyle/>
          <a:p>
            <a:pPr lvl="0"/>
            <a:r>
              <a:rPr lang="fr-FR" noProof="0" dirty="0" smtClean="0"/>
              <a:t>Cliquez pour modifier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p>
        </p:txBody>
      </p:sp>
      <p:sp>
        <p:nvSpPr>
          <p:cNvPr id="45062" name="Rectangle 6"/>
          <p:cNvSpPr>
            <a:spLocks noGrp="1" noChangeArrowheads="1"/>
          </p:cNvSpPr>
          <p:nvPr>
            <p:ph type="ftr" sz="quarter" idx="4"/>
          </p:nvPr>
        </p:nvSpPr>
        <p:spPr bwMode="auto">
          <a:xfrm>
            <a:off x="1" y="9377044"/>
            <a:ext cx="2920576" cy="494030"/>
          </a:xfrm>
          <a:prstGeom prst="rect">
            <a:avLst/>
          </a:prstGeom>
          <a:noFill/>
          <a:ln w="9525">
            <a:noFill/>
            <a:miter lim="800000"/>
            <a:headEnd/>
            <a:tailEnd/>
          </a:ln>
          <a:effectLst/>
        </p:spPr>
        <p:txBody>
          <a:bodyPr vert="horz" wrap="square" lIns="91813" tIns="45906" rIns="91813" bIns="45906" numCol="1" anchor="b" anchorCtr="0" compatLnSpc="1">
            <a:prstTxWarp prst="textNoShape">
              <a:avLst/>
            </a:prstTxWarp>
          </a:bodyPr>
          <a:lstStyle>
            <a:lvl1pPr algn="l" defTabSz="918217">
              <a:defRPr sz="1200">
                <a:latin typeface="Trebuchet MS" pitchFamily="34" charset="0"/>
              </a:defRPr>
            </a:lvl1pPr>
          </a:lstStyle>
          <a:p>
            <a:pPr>
              <a:defRPr/>
            </a:pPr>
            <a:endParaRPr lang="fr-FR" dirty="0"/>
          </a:p>
        </p:txBody>
      </p:sp>
      <p:sp>
        <p:nvSpPr>
          <p:cNvPr id="45063" name="Rectangle 7"/>
          <p:cNvSpPr>
            <a:spLocks noGrp="1" noChangeArrowheads="1"/>
          </p:cNvSpPr>
          <p:nvPr>
            <p:ph type="sldNum" sz="quarter" idx="5"/>
          </p:nvPr>
        </p:nvSpPr>
        <p:spPr bwMode="auto">
          <a:xfrm>
            <a:off x="3819949" y="9377044"/>
            <a:ext cx="2920576" cy="494030"/>
          </a:xfrm>
          <a:prstGeom prst="rect">
            <a:avLst/>
          </a:prstGeom>
          <a:noFill/>
          <a:ln w="9525">
            <a:noFill/>
            <a:miter lim="800000"/>
            <a:headEnd/>
            <a:tailEnd/>
          </a:ln>
          <a:effectLst/>
        </p:spPr>
        <p:txBody>
          <a:bodyPr vert="horz" wrap="square" lIns="91813" tIns="45906" rIns="91813" bIns="45906" numCol="1" anchor="b" anchorCtr="0" compatLnSpc="1">
            <a:prstTxWarp prst="textNoShape">
              <a:avLst/>
            </a:prstTxWarp>
          </a:bodyPr>
          <a:lstStyle>
            <a:lvl1pPr algn="r" defTabSz="918217">
              <a:defRPr sz="1200">
                <a:latin typeface="Trebuchet MS" pitchFamily="34" charset="0"/>
              </a:defRPr>
            </a:lvl1pPr>
          </a:lstStyle>
          <a:p>
            <a:pPr>
              <a:defRPr/>
            </a:pPr>
            <a:fld id="{FF7049A3-4893-4453-BB27-AFEF394F3F28}" type="slidenum">
              <a:rPr lang="fr-FR"/>
              <a:pPr>
                <a:defRPr/>
              </a:pPr>
              <a:t>‹N°›</a:t>
            </a:fld>
            <a:endParaRPr lang="fr-FR" dirty="0"/>
          </a:p>
        </p:txBody>
      </p:sp>
    </p:spTree>
    <p:extLst>
      <p:ext uri="{BB962C8B-B14F-4D97-AF65-F5344CB8AC3E}">
        <p14:creationId xmlns:p14="http://schemas.microsoft.com/office/powerpoint/2010/main" val="3356462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84" kern="1200">
        <a:solidFill>
          <a:schemeClr val="tx1"/>
        </a:solidFill>
        <a:latin typeface="Trebuchet MS" pitchFamily="34" charset="0"/>
        <a:ea typeface="+mn-ea"/>
        <a:cs typeface="+mn-cs"/>
      </a:defRPr>
    </a:lvl1pPr>
    <a:lvl2pPr marL="451211" algn="l" rtl="0" eaLnBrk="0" fontAlgn="base" hangingPunct="0">
      <a:spcBef>
        <a:spcPct val="30000"/>
      </a:spcBef>
      <a:spcAft>
        <a:spcPct val="0"/>
      </a:spcAft>
      <a:defRPr sz="1184" kern="1200">
        <a:solidFill>
          <a:schemeClr val="tx1"/>
        </a:solidFill>
        <a:latin typeface="Trebuchet MS" pitchFamily="34" charset="0"/>
        <a:ea typeface="+mn-ea"/>
        <a:cs typeface="+mn-cs"/>
      </a:defRPr>
    </a:lvl2pPr>
    <a:lvl3pPr marL="902421" algn="l" rtl="0" eaLnBrk="0" fontAlgn="base" hangingPunct="0">
      <a:spcBef>
        <a:spcPct val="30000"/>
      </a:spcBef>
      <a:spcAft>
        <a:spcPct val="0"/>
      </a:spcAft>
      <a:defRPr sz="1184" kern="1200">
        <a:solidFill>
          <a:schemeClr val="tx1"/>
        </a:solidFill>
        <a:latin typeface="Trebuchet MS" pitchFamily="34" charset="0"/>
        <a:ea typeface="+mn-ea"/>
        <a:cs typeface="+mn-cs"/>
      </a:defRPr>
    </a:lvl3pPr>
    <a:lvl4pPr marL="1353632" algn="l" rtl="0" eaLnBrk="0" fontAlgn="base" hangingPunct="0">
      <a:spcBef>
        <a:spcPct val="30000"/>
      </a:spcBef>
      <a:spcAft>
        <a:spcPct val="0"/>
      </a:spcAft>
      <a:defRPr sz="1184" kern="1200">
        <a:solidFill>
          <a:schemeClr val="tx1"/>
        </a:solidFill>
        <a:latin typeface="Trebuchet MS" pitchFamily="34" charset="0"/>
        <a:ea typeface="+mn-ea"/>
        <a:cs typeface="+mn-cs"/>
      </a:defRPr>
    </a:lvl4pPr>
    <a:lvl5pPr marL="1804843" algn="l" rtl="0" eaLnBrk="0" fontAlgn="base" hangingPunct="0">
      <a:spcBef>
        <a:spcPct val="30000"/>
      </a:spcBef>
      <a:spcAft>
        <a:spcPct val="0"/>
      </a:spcAft>
      <a:defRPr sz="1184" kern="1200">
        <a:solidFill>
          <a:schemeClr val="tx1"/>
        </a:solidFill>
        <a:latin typeface="Trebuchet MS" pitchFamily="34" charset="0"/>
        <a:ea typeface="+mn-ea"/>
        <a:cs typeface="+mn-cs"/>
      </a:defRPr>
    </a:lvl5pPr>
    <a:lvl6pPr marL="2256053" algn="l" defTabSz="902421" rtl="0" eaLnBrk="1" latinLnBrk="0" hangingPunct="1">
      <a:defRPr sz="1184" kern="1200">
        <a:solidFill>
          <a:schemeClr val="tx1"/>
        </a:solidFill>
        <a:latin typeface="+mn-lt"/>
        <a:ea typeface="+mn-ea"/>
        <a:cs typeface="+mn-cs"/>
      </a:defRPr>
    </a:lvl6pPr>
    <a:lvl7pPr marL="2707264" algn="l" defTabSz="902421" rtl="0" eaLnBrk="1" latinLnBrk="0" hangingPunct="1">
      <a:defRPr sz="1184" kern="1200">
        <a:solidFill>
          <a:schemeClr val="tx1"/>
        </a:solidFill>
        <a:latin typeface="+mn-lt"/>
        <a:ea typeface="+mn-ea"/>
        <a:cs typeface="+mn-cs"/>
      </a:defRPr>
    </a:lvl7pPr>
    <a:lvl8pPr marL="3158475" algn="l" defTabSz="902421" rtl="0" eaLnBrk="1" latinLnBrk="0" hangingPunct="1">
      <a:defRPr sz="1184" kern="1200">
        <a:solidFill>
          <a:schemeClr val="tx1"/>
        </a:solidFill>
        <a:latin typeface="+mn-lt"/>
        <a:ea typeface="+mn-ea"/>
        <a:cs typeface="+mn-cs"/>
      </a:defRPr>
    </a:lvl8pPr>
    <a:lvl9pPr marL="3609685" algn="l" defTabSz="902421" rtl="0" eaLnBrk="1" latinLnBrk="0" hangingPunct="1">
      <a:defRPr sz="11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1</a:t>
            </a:fld>
            <a:endParaRPr lang="fr-FR" dirty="0"/>
          </a:p>
        </p:txBody>
      </p:sp>
    </p:spTree>
    <p:extLst>
      <p:ext uri="{BB962C8B-B14F-4D97-AF65-F5344CB8AC3E}">
        <p14:creationId xmlns:p14="http://schemas.microsoft.com/office/powerpoint/2010/main" val="1506293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pPr algn="just"/>
            <a:r>
              <a:rPr lang="fr-FR" b="1" dirty="0"/>
              <a:t>Ce positionnement somme toute plutôt classique du pharmacien, tel qu’il ressort de cette étude, ne condamne toutefois pas la possibilité, bien au contraire, d’envisager pour l’avenir le développement d’une posture davantage tournée vers le service.</a:t>
            </a:r>
            <a:endParaRPr lang="fr-FR" dirty="0"/>
          </a:p>
          <a:p>
            <a:pPr algn="just"/>
            <a:r>
              <a:rPr lang="fr-FR" dirty="0"/>
              <a:t> </a:t>
            </a:r>
          </a:p>
          <a:p>
            <a:pPr lvl="0" algn="just"/>
            <a:r>
              <a:rPr lang="fr-FR" b="1" dirty="0"/>
              <a:t>En effet, une majorité des personnes interrogées se prononce en faveur de la mise en place de nouveaux services proposés en pharmacie : 60% considèrent qu’il s’agit d’une évolution positive et que la pharmacie se doit d’aller au-delà de la simple délivrance de médicaments pour proposer également des services supplémentaires </a:t>
            </a:r>
            <a:r>
              <a:rPr lang="fr-FR" dirty="0"/>
              <a:t>(comme la mise en place de journées diététiques) et proposer davantage de conseils (avec une infirmière notamment). </a:t>
            </a:r>
            <a:r>
              <a:rPr lang="fr-FR" b="1" dirty="0"/>
              <a:t> </a:t>
            </a:r>
            <a:endParaRPr lang="fr-FR" dirty="0"/>
          </a:p>
          <a:p>
            <a:pPr algn="just"/>
            <a:r>
              <a:rPr lang="fr-FR" dirty="0"/>
              <a:t> </a:t>
            </a:r>
          </a:p>
          <a:p>
            <a:pPr algn="just"/>
            <a:r>
              <a:rPr lang="fr-FR" dirty="0"/>
              <a:t>Les jeunes âgés de 18 à 24 ans (72%), les employés (68%), les ouvriers (66%), les personnes avec un enfant de moins de 18 ans au sein de leur foyer (66%) ainsi que les sympathisants d’Europe Ecologie / les Verts comptent parmi les catégories de population qui affichent le plus leur soutien à cette évolution des pharmacies.</a:t>
            </a:r>
          </a:p>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10</a:t>
            </a:fld>
            <a:endParaRPr lang="fr-FR" dirty="0"/>
          </a:p>
        </p:txBody>
      </p:sp>
    </p:spTree>
    <p:extLst>
      <p:ext uri="{BB962C8B-B14F-4D97-AF65-F5344CB8AC3E}">
        <p14:creationId xmlns:p14="http://schemas.microsoft.com/office/powerpoint/2010/main" val="1523919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2</a:t>
            </a:fld>
            <a:endParaRPr lang="fr-FR" dirty="0"/>
          </a:p>
        </p:txBody>
      </p:sp>
    </p:spTree>
    <p:extLst>
      <p:ext uri="{BB962C8B-B14F-4D97-AF65-F5344CB8AC3E}">
        <p14:creationId xmlns:p14="http://schemas.microsoft.com/office/powerpoint/2010/main" val="3075846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3</a:t>
            </a:fld>
            <a:endParaRPr lang="fr-FR" dirty="0"/>
          </a:p>
        </p:txBody>
      </p:sp>
    </p:spTree>
    <p:extLst>
      <p:ext uri="{BB962C8B-B14F-4D97-AF65-F5344CB8AC3E}">
        <p14:creationId xmlns:p14="http://schemas.microsoft.com/office/powerpoint/2010/main" val="2742024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4</a:t>
            </a:fld>
            <a:endParaRPr lang="fr-FR" dirty="0"/>
          </a:p>
        </p:txBody>
      </p:sp>
    </p:spTree>
    <p:extLst>
      <p:ext uri="{BB962C8B-B14F-4D97-AF65-F5344CB8AC3E}">
        <p14:creationId xmlns:p14="http://schemas.microsoft.com/office/powerpoint/2010/main" val="3599384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pPr algn="just"/>
            <a:r>
              <a:rPr lang="fr-FR" sz="900" b="1" dirty="0"/>
              <a:t>De plus en plus attaqué, le monopole des pharmacies sur la vente de médicaments n’est pour autant pas totalement remis en cause pas les personnes interrogées. Les résultats de cette étude, confortés par ceux d’autres enquêtes récentes mettent en lumière les limites des offres alternatives de médicaments et produits de santé en vente libre, et rappellent à ce titre le rôle majeur de conseil du pharmacien dans le processus de médication (</a:t>
            </a:r>
            <a:r>
              <a:rPr lang="fr-FR" sz="900" i="1" dirty="0"/>
              <a:t>Etude réalisée par le Réseau Carte Blanche, octobre 2011</a:t>
            </a:r>
            <a:r>
              <a:rPr lang="fr-FR" sz="900" b="1" dirty="0"/>
              <a:t>).</a:t>
            </a:r>
            <a:endParaRPr lang="fr-FR" sz="900" dirty="0"/>
          </a:p>
          <a:p>
            <a:pPr algn="just"/>
            <a:r>
              <a:rPr lang="fr-FR" sz="900" b="1" dirty="0"/>
              <a:t> </a:t>
            </a:r>
            <a:endParaRPr lang="fr-FR" sz="900" dirty="0"/>
          </a:p>
          <a:p>
            <a:pPr algn="just"/>
            <a:r>
              <a:rPr lang="fr-FR" sz="900" b="1" dirty="0"/>
              <a:t>Quand 50% des Français déclarent être prêts (dont 23% « tout à fait prêts ») à acheter certains médicaments en grande surface, l’achat en ligne de médicaments est lui bien plus controversé, seuls 18% des interviewés affirmant être disposés à utiliser ce mode de consommation contre 82% qui partagent un avis contraire.</a:t>
            </a:r>
            <a:endParaRPr lang="fr-FR" sz="900" dirty="0"/>
          </a:p>
          <a:p>
            <a:pPr algn="just"/>
            <a:r>
              <a:rPr lang="fr-FR" sz="900" dirty="0"/>
              <a:t>L’attractivité de cette offre parallèle divise donc les Français. Des clivages importants se font jour à ce sujet d’une catégorie de personnes à une autre. Qu’il s’agisse de grande surface ou d’Internet, la mise en place d’alternatives aux pharmacies pour l’achat de médicaments séduit particulièrement trois catégories de population : les habitants de l’agglomération parisienne (respectivement 58% et 25% se déclarent prêt à acheter leur médicaments en dehors d’une pharmacie), les personnes ne disposant pas de mutuelle (61% en ce qui concerne les grandes surfaces et 29% pour ce qui est de l’achat en ligne) ainsi que les sympathisants de droite (respectivement 59% et 22%).</a:t>
            </a:r>
          </a:p>
          <a:p>
            <a:pPr algn="just"/>
            <a:r>
              <a:rPr lang="fr-FR" sz="900" dirty="0"/>
              <a:t> </a:t>
            </a:r>
          </a:p>
          <a:p>
            <a:pPr algn="just"/>
            <a:r>
              <a:rPr lang="fr-FR" sz="900" dirty="0"/>
              <a:t>Parmi les principaux avantages associés à l’achat de médicaments en ligne ou en grande surface, les consommateurs potentiels mettent en avant la dimension économique et l’aspect pratique de ce type d’achat.</a:t>
            </a:r>
          </a:p>
          <a:p>
            <a:pPr algn="just"/>
            <a:r>
              <a:rPr lang="fr-FR" sz="900" dirty="0"/>
              <a:t> </a:t>
            </a:r>
          </a:p>
          <a:p>
            <a:pPr algn="just"/>
            <a:r>
              <a:rPr lang="fr-FR" sz="900" dirty="0"/>
              <a:t>A l’inverse, l’absence de conseils liés au produit, engendrée par un achat en grande surface, et surtout sur Internet, constitue l’obstacle majeur à cette démarche. Ces chiffres viennent ainsi à nouveau souligner le rôle prépondérant du pharmacien pour les usagers en matière de médication.</a:t>
            </a:r>
          </a:p>
          <a:p>
            <a:endParaRPr lang="fr-FR" sz="900"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5</a:t>
            </a:fld>
            <a:endParaRPr lang="fr-FR" dirty="0"/>
          </a:p>
        </p:txBody>
      </p:sp>
    </p:spTree>
    <p:extLst>
      <p:ext uri="{BB962C8B-B14F-4D97-AF65-F5344CB8AC3E}">
        <p14:creationId xmlns:p14="http://schemas.microsoft.com/office/powerpoint/2010/main" val="2497304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pPr algn="just"/>
            <a:r>
              <a:rPr lang="fr-FR" b="1" dirty="0"/>
              <a:t>Ce positionnement somme toute plutôt classique du pharmacien, tel qu’il ressort de cette étude, ne condamne toutefois pas la possibilité, bien au contraire, d’envisager pour l’avenir le développement d’une posture davantage tournée vers le service.</a:t>
            </a:r>
            <a:endParaRPr lang="fr-FR" dirty="0"/>
          </a:p>
          <a:p>
            <a:pPr algn="just"/>
            <a:r>
              <a:rPr lang="fr-FR" dirty="0"/>
              <a:t> </a:t>
            </a:r>
          </a:p>
          <a:p>
            <a:pPr lvl="0" algn="just"/>
            <a:r>
              <a:rPr lang="fr-FR" b="1" dirty="0"/>
              <a:t>En effet, une majorité des personnes interrogées se prononce en faveur de la mise en place de nouveaux services proposés en pharmacie : 60% considèrent qu’il s’agit d’une évolution positive et que la pharmacie se doit d’aller au-delà de la simple délivrance de médicaments pour proposer également des services supplémentaires </a:t>
            </a:r>
            <a:r>
              <a:rPr lang="fr-FR" dirty="0"/>
              <a:t>(comme la mise en place de journées diététiques) et proposer davantage de conseils (avec une infirmière notamment). </a:t>
            </a:r>
            <a:r>
              <a:rPr lang="fr-FR" b="1" dirty="0"/>
              <a:t> </a:t>
            </a:r>
            <a:endParaRPr lang="fr-FR" dirty="0"/>
          </a:p>
          <a:p>
            <a:pPr algn="just"/>
            <a:r>
              <a:rPr lang="fr-FR" dirty="0"/>
              <a:t> </a:t>
            </a:r>
          </a:p>
          <a:p>
            <a:pPr algn="just"/>
            <a:r>
              <a:rPr lang="fr-FR" dirty="0"/>
              <a:t>Les jeunes âgés de 18 à 24 ans (72%), les employés (68%), les ouvriers (66%), les personnes avec un enfant de moins de 18 ans au sein de leur foyer (66%) ainsi que les sympathisants d’Europe Ecologie / les Verts comptent parmi les catégories de population qui affichent le plus leur soutien à cette évolution des pharmacies.</a:t>
            </a:r>
          </a:p>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6</a:t>
            </a:fld>
            <a:endParaRPr lang="fr-FR" dirty="0"/>
          </a:p>
        </p:txBody>
      </p:sp>
    </p:spTree>
    <p:extLst>
      <p:ext uri="{BB962C8B-B14F-4D97-AF65-F5344CB8AC3E}">
        <p14:creationId xmlns:p14="http://schemas.microsoft.com/office/powerpoint/2010/main" val="2210510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pPr algn="just"/>
            <a:r>
              <a:rPr lang="fr-FR" b="1" dirty="0"/>
              <a:t>Ce positionnement somme toute plutôt classique du pharmacien, tel qu’il ressort de cette étude, ne condamne toutefois pas la possibilité, bien au contraire, d’envisager pour l’avenir le développement d’une posture davantage tournée vers le service.</a:t>
            </a:r>
            <a:endParaRPr lang="fr-FR" dirty="0"/>
          </a:p>
          <a:p>
            <a:pPr algn="just"/>
            <a:r>
              <a:rPr lang="fr-FR" dirty="0"/>
              <a:t> </a:t>
            </a:r>
          </a:p>
          <a:p>
            <a:pPr lvl="0" algn="just"/>
            <a:r>
              <a:rPr lang="fr-FR" b="1" dirty="0"/>
              <a:t>En effet, une majorité des personnes interrogées se prononce en faveur de la mise en place de nouveaux services proposés en pharmacie : 60% considèrent qu’il s’agit d’une évolution positive et que la pharmacie se doit d’aller au-delà de la simple délivrance de médicaments pour proposer également des services supplémentaires </a:t>
            </a:r>
            <a:r>
              <a:rPr lang="fr-FR" dirty="0"/>
              <a:t>(comme la mise en place de journées diététiques) et proposer davantage de conseils (avec une infirmière notamment). </a:t>
            </a:r>
            <a:r>
              <a:rPr lang="fr-FR" b="1" dirty="0"/>
              <a:t> </a:t>
            </a:r>
            <a:endParaRPr lang="fr-FR" dirty="0"/>
          </a:p>
          <a:p>
            <a:pPr algn="just"/>
            <a:r>
              <a:rPr lang="fr-FR" dirty="0"/>
              <a:t> </a:t>
            </a:r>
          </a:p>
          <a:p>
            <a:pPr algn="just"/>
            <a:r>
              <a:rPr lang="fr-FR" dirty="0"/>
              <a:t>Les jeunes âgés de 18 à 24 ans (72%), les employés (68%), les ouvriers (66%), les personnes avec un enfant de moins de 18 ans au sein de leur foyer (66%) ainsi que les sympathisants d’Europe Ecologie / les Verts comptent parmi les catégories de population qui affichent le plus leur soutien à cette évolution des pharmacies.</a:t>
            </a:r>
          </a:p>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7</a:t>
            </a:fld>
            <a:endParaRPr lang="fr-FR" dirty="0"/>
          </a:p>
        </p:txBody>
      </p:sp>
    </p:spTree>
    <p:extLst>
      <p:ext uri="{BB962C8B-B14F-4D97-AF65-F5344CB8AC3E}">
        <p14:creationId xmlns:p14="http://schemas.microsoft.com/office/powerpoint/2010/main" val="1645483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pPr algn="just"/>
            <a:r>
              <a:rPr lang="fr-FR" sz="900" b="1" dirty="0"/>
              <a:t>De plus en plus attaqué, le monopole des pharmacies sur la vente de médicaments n’est pour autant pas totalement remis en cause pas les personnes interrogées. Les résultats de cette étude, confortés par ceux d’autres enquêtes récentes mettent en lumière les limites des offres alternatives de médicaments et produits de santé en vente libre, et rappellent à ce titre le rôle majeur de conseil du pharmacien dans le processus de médication (</a:t>
            </a:r>
            <a:r>
              <a:rPr lang="fr-FR" sz="900" i="1" dirty="0"/>
              <a:t>Etude réalisée par le Réseau Carte Blanche, octobre 2011</a:t>
            </a:r>
            <a:r>
              <a:rPr lang="fr-FR" sz="900" b="1" dirty="0"/>
              <a:t>).</a:t>
            </a:r>
            <a:endParaRPr lang="fr-FR" sz="900" dirty="0"/>
          </a:p>
          <a:p>
            <a:pPr algn="just"/>
            <a:r>
              <a:rPr lang="fr-FR" sz="900" b="1" dirty="0"/>
              <a:t> </a:t>
            </a:r>
            <a:endParaRPr lang="fr-FR" sz="900" dirty="0"/>
          </a:p>
          <a:p>
            <a:pPr algn="just"/>
            <a:r>
              <a:rPr lang="fr-FR" sz="900" b="1" dirty="0"/>
              <a:t>Quand 50% des Français déclarent être prêts (dont 23% « tout à fait prêts ») à acheter certains médicaments en grande surface, l’achat en ligne de médicaments est lui bien plus controversé, seuls 18% des interviewés affirmant être disposés à utiliser ce mode de consommation contre 82% qui partagent un avis contraire.</a:t>
            </a:r>
            <a:endParaRPr lang="fr-FR" sz="900" dirty="0"/>
          </a:p>
          <a:p>
            <a:pPr algn="just"/>
            <a:r>
              <a:rPr lang="fr-FR" sz="900" dirty="0"/>
              <a:t>L’attractivité de cette offre parallèle divise donc les Français. Des clivages importants se font jour à ce sujet d’une catégorie de personnes à une autre. Qu’il s’agisse de grande surface ou d’Internet, la mise en place d’alternatives aux pharmacies pour l’achat de médicaments séduit particulièrement trois catégories de population : les habitants de l’agglomération parisienne (respectivement 58% et 25% se déclarent prêt à acheter leur médicaments en dehors d’une pharmacie), les personnes ne disposant pas de mutuelle (61% en ce qui concerne les grandes surfaces et 29% pour ce qui est de l’achat en ligne) ainsi que les sympathisants de droite (respectivement 59% et 22%).</a:t>
            </a:r>
          </a:p>
          <a:p>
            <a:pPr algn="just"/>
            <a:r>
              <a:rPr lang="fr-FR" sz="900" dirty="0"/>
              <a:t> </a:t>
            </a:r>
          </a:p>
          <a:p>
            <a:pPr algn="just"/>
            <a:r>
              <a:rPr lang="fr-FR" sz="900" dirty="0"/>
              <a:t>Parmi les principaux avantages associés à l’achat de médicaments en ligne ou en grande surface, les consommateurs potentiels mettent en avant la dimension économique et l’aspect pratique de ce type d’achat.</a:t>
            </a:r>
          </a:p>
          <a:p>
            <a:pPr algn="just"/>
            <a:r>
              <a:rPr lang="fr-FR" sz="900" dirty="0"/>
              <a:t> </a:t>
            </a:r>
          </a:p>
          <a:p>
            <a:pPr algn="just"/>
            <a:r>
              <a:rPr lang="fr-FR" sz="900" dirty="0"/>
              <a:t>A l’inverse, l’absence de conseils liés au produit, engendrée par un achat en grande surface, et surtout sur Internet, constitue l’obstacle majeur à cette démarche. Ces chiffres viennent ainsi à nouveau souligner le rôle prépondérant du pharmacien pour les usagers en matière de médication.</a:t>
            </a:r>
          </a:p>
          <a:p>
            <a:endParaRPr lang="fr-FR" sz="900"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8</a:t>
            </a:fld>
            <a:endParaRPr lang="fr-FR" dirty="0"/>
          </a:p>
        </p:txBody>
      </p:sp>
    </p:spTree>
    <p:extLst>
      <p:ext uri="{BB962C8B-B14F-4D97-AF65-F5344CB8AC3E}">
        <p14:creationId xmlns:p14="http://schemas.microsoft.com/office/powerpoint/2010/main" val="1422152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2938" y="739775"/>
            <a:ext cx="5459412" cy="3703638"/>
          </a:xfrm>
        </p:spPr>
      </p:sp>
      <p:sp>
        <p:nvSpPr>
          <p:cNvPr id="3" name="Espace réservé des commentaires 2"/>
          <p:cNvSpPr>
            <a:spLocks noGrp="1"/>
          </p:cNvSpPr>
          <p:nvPr>
            <p:ph type="body" idx="1"/>
          </p:nvPr>
        </p:nvSpPr>
        <p:spPr/>
        <p:txBody>
          <a:bodyPr/>
          <a:lstStyle/>
          <a:p>
            <a:pPr algn="just"/>
            <a:r>
              <a:rPr lang="fr-FR" b="1" dirty="0"/>
              <a:t>Ce positionnement somme toute plutôt classique du pharmacien, tel qu’il ressort de cette étude, ne condamne toutefois pas la possibilité, bien au contraire, d’envisager pour l’avenir le développement d’une posture davantage tournée vers le service.</a:t>
            </a:r>
            <a:endParaRPr lang="fr-FR" dirty="0"/>
          </a:p>
          <a:p>
            <a:pPr algn="just"/>
            <a:r>
              <a:rPr lang="fr-FR" dirty="0"/>
              <a:t> </a:t>
            </a:r>
          </a:p>
          <a:p>
            <a:pPr lvl="0" algn="just"/>
            <a:r>
              <a:rPr lang="fr-FR" b="1" dirty="0"/>
              <a:t>En effet, une majorité des personnes interrogées se prononce en faveur de la mise en place de nouveaux services proposés en pharmacie : 60% considèrent qu’il s’agit d’une évolution positive et que la pharmacie se doit d’aller au-delà de la simple délivrance de médicaments pour proposer également des services supplémentaires </a:t>
            </a:r>
            <a:r>
              <a:rPr lang="fr-FR" dirty="0"/>
              <a:t>(comme la mise en place de journées diététiques) et proposer davantage de conseils (avec une infirmière notamment). </a:t>
            </a:r>
            <a:r>
              <a:rPr lang="fr-FR" b="1" dirty="0"/>
              <a:t> </a:t>
            </a:r>
            <a:endParaRPr lang="fr-FR" dirty="0"/>
          </a:p>
          <a:p>
            <a:pPr algn="just"/>
            <a:r>
              <a:rPr lang="fr-FR" dirty="0"/>
              <a:t> </a:t>
            </a:r>
          </a:p>
          <a:p>
            <a:pPr algn="just"/>
            <a:r>
              <a:rPr lang="fr-FR" dirty="0"/>
              <a:t>Les jeunes âgés de 18 à 24 ans (72%), les employés (68%), les ouvriers (66%), les personnes avec un enfant de moins de 18 ans au sein de leur foyer (66%) ainsi que les sympathisants d’Europe Ecologie / les Verts comptent parmi les catégories de population qui affichent le plus leur soutien à cette évolution des pharmacies.</a:t>
            </a:r>
          </a:p>
          <a:p>
            <a:endParaRPr lang="fr-FR" dirty="0"/>
          </a:p>
        </p:txBody>
      </p:sp>
      <p:sp>
        <p:nvSpPr>
          <p:cNvPr id="4" name="Espace réservé du numéro de diapositive 3"/>
          <p:cNvSpPr>
            <a:spLocks noGrp="1"/>
          </p:cNvSpPr>
          <p:nvPr>
            <p:ph type="sldNum" sz="quarter" idx="10"/>
          </p:nvPr>
        </p:nvSpPr>
        <p:spPr/>
        <p:txBody>
          <a:bodyPr/>
          <a:lstStyle/>
          <a:p>
            <a:pPr>
              <a:defRPr/>
            </a:pPr>
            <a:fld id="{FF7049A3-4893-4453-BB27-AFEF394F3F28}" type="slidenum">
              <a:rPr lang="fr-FR" smtClean="0"/>
              <a:pPr>
                <a:defRPr/>
              </a:pPr>
              <a:t>9</a:t>
            </a:fld>
            <a:endParaRPr lang="fr-FR" dirty="0"/>
          </a:p>
        </p:txBody>
      </p:sp>
    </p:spTree>
    <p:extLst>
      <p:ext uri="{BB962C8B-B14F-4D97-AF65-F5344CB8AC3E}">
        <p14:creationId xmlns:p14="http://schemas.microsoft.com/office/powerpoint/2010/main" val="64959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oxygen-rp.fr/" TargetMode="Externa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oxygen-rp.fr/" TargetMode="Externa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oxygen-rp.fr/" TargetMode="Externa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www.oxygen-rp.fr/" TargetMode="Externa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oxygen-rp.fr/"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_de_Garde_2">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788918" y="2045189"/>
            <a:ext cx="8458960" cy="1651546"/>
          </a:xfrm>
        </p:spPr>
        <p:txBody>
          <a:bodyPr anchor="ctr">
            <a:normAutofit/>
          </a:bodyPr>
          <a:lstStyle>
            <a:lvl1pPr marL="0" indent="0" algn="ctr">
              <a:buNone/>
              <a:defRPr sz="4389" b="1" i="1" cap="none" baseline="0">
                <a:solidFill>
                  <a:srgbClr val="A50021"/>
                </a:solidFill>
                <a:latin typeface="Georgia" panose="02040502050405020303" pitchFamily="18" charset="0"/>
              </a:defRPr>
            </a:lvl1pPr>
            <a:lvl2pPr marL="456057" indent="0" algn="ctr">
              <a:buNone/>
              <a:defRPr sz="1995"/>
            </a:lvl2pPr>
            <a:lvl3pPr marL="912114" indent="0" algn="ctr">
              <a:buNone/>
              <a:defRPr sz="1795"/>
            </a:lvl3pPr>
            <a:lvl4pPr marL="1368171" indent="0" algn="ctr">
              <a:buNone/>
              <a:defRPr sz="1596"/>
            </a:lvl4pPr>
            <a:lvl5pPr marL="1824228" indent="0" algn="ctr">
              <a:buNone/>
              <a:defRPr sz="1596"/>
            </a:lvl5pPr>
            <a:lvl6pPr marL="2280285" indent="0" algn="ctr">
              <a:buNone/>
              <a:defRPr sz="1596"/>
            </a:lvl6pPr>
            <a:lvl7pPr marL="2736342" indent="0" algn="ctr">
              <a:buNone/>
              <a:defRPr sz="1596"/>
            </a:lvl7pPr>
            <a:lvl8pPr marL="3192399" indent="0" algn="ctr">
              <a:buNone/>
              <a:defRPr sz="1596"/>
            </a:lvl8pPr>
            <a:lvl9pPr marL="3648456" indent="0" algn="ctr">
              <a:buNone/>
              <a:defRPr sz="1596"/>
            </a:lvl9pPr>
          </a:lstStyle>
          <a:p>
            <a:r>
              <a:rPr lang="fr-FR" dirty="0" smtClean="0"/>
              <a:t>Modifiez le style des titres du masque</a:t>
            </a:r>
            <a:endParaRPr lang="en-US" dirty="0"/>
          </a:p>
        </p:txBody>
      </p:sp>
      <p:sp>
        <p:nvSpPr>
          <p:cNvPr id="8" name="Rectangle 7"/>
          <p:cNvSpPr/>
          <p:nvPr userDrawn="1"/>
        </p:nvSpPr>
        <p:spPr>
          <a:xfrm>
            <a:off x="0" y="304026"/>
            <a:ext cx="10080625" cy="10442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79"/>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7260" y="162042"/>
            <a:ext cx="1954181" cy="1326073"/>
          </a:xfrm>
          <a:prstGeom prst="rect">
            <a:avLst/>
          </a:prstGeom>
        </p:spPr>
      </p:pic>
    </p:spTree>
    <p:extLst>
      <p:ext uri="{BB962C8B-B14F-4D97-AF65-F5344CB8AC3E}">
        <p14:creationId xmlns:p14="http://schemas.microsoft.com/office/powerpoint/2010/main" val="3821131565"/>
      </p:ext>
    </p:extLst>
  </p:cSld>
  <p:clrMapOvr>
    <a:masterClrMapping/>
  </p:clrMapOvr>
  <p:timing>
    <p:tnLst>
      <p:par>
        <p:cTn id="1" dur="indefinite" restart="never" nodeType="tmRoot"/>
      </p:par>
    </p:tnLst>
  </p:timing>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contenu">
    <p:spTree>
      <p:nvGrpSpPr>
        <p:cNvPr id="1" name=""/>
        <p:cNvGrpSpPr/>
        <p:nvPr/>
      </p:nvGrpSpPr>
      <p:grpSpPr>
        <a:xfrm>
          <a:off x="0" y="0"/>
          <a:ext cx="0" cy="0"/>
          <a:chOff x="0" y="0"/>
          <a:chExt cx="0" cy="0"/>
        </a:xfrm>
      </p:grpSpPr>
      <p:grpSp>
        <p:nvGrpSpPr>
          <p:cNvPr id="7" name="Groupe 6"/>
          <p:cNvGrpSpPr/>
          <p:nvPr userDrawn="1"/>
        </p:nvGrpSpPr>
        <p:grpSpPr>
          <a:xfrm>
            <a:off x="0" y="135606"/>
            <a:ext cx="10080626" cy="750029"/>
            <a:chOff x="0" y="135952"/>
            <a:chExt cx="9256941" cy="751944"/>
          </a:xfrm>
        </p:grpSpPr>
        <p:sp>
          <p:nvSpPr>
            <p:cNvPr id="8" name="Rectangle 7"/>
            <p:cNvSpPr/>
            <p:nvPr userDrawn="1"/>
          </p:nvSpPr>
          <p:spPr>
            <a:xfrm>
              <a:off x="0" y="194894"/>
              <a:ext cx="9256941" cy="62674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4"/>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216" y="135952"/>
              <a:ext cx="1002592" cy="751944"/>
            </a:xfrm>
            <a:prstGeom prst="rect">
              <a:avLst/>
            </a:prstGeom>
          </p:spPr>
        </p:pic>
      </p:grpSp>
      <p:sp>
        <p:nvSpPr>
          <p:cNvPr id="12" name="Espace réservé du texte 24"/>
          <p:cNvSpPr>
            <a:spLocks noGrp="1"/>
          </p:cNvSpPr>
          <p:nvPr>
            <p:ph type="body" sz="quarter" idx="10"/>
          </p:nvPr>
        </p:nvSpPr>
        <p:spPr>
          <a:xfrm>
            <a:off x="1298777" y="194766"/>
            <a:ext cx="8357700" cy="625465"/>
          </a:xfrm>
        </p:spPr>
        <p:txBody>
          <a:bodyPr anchor="ctr">
            <a:noAutofit/>
          </a:bodyPr>
          <a:lstStyle>
            <a:lvl1pPr marL="0" indent="0">
              <a:lnSpc>
                <a:spcPct val="100000"/>
              </a:lnSpc>
              <a:spcBef>
                <a:spcPts val="0"/>
              </a:spcBef>
              <a:buNone/>
              <a:defRPr sz="1960" b="1">
                <a:solidFill>
                  <a:schemeClr val="bg1"/>
                </a:solidFill>
              </a:defRPr>
            </a:lvl1pPr>
            <a:lvl2pPr>
              <a:defRPr sz="1568">
                <a:solidFill>
                  <a:schemeClr val="bg1"/>
                </a:solidFill>
              </a:defRPr>
            </a:lvl2pPr>
            <a:lvl3pPr>
              <a:defRPr sz="1568">
                <a:solidFill>
                  <a:schemeClr val="bg1"/>
                </a:solidFill>
              </a:defRPr>
            </a:lvl3pPr>
            <a:lvl4pPr>
              <a:defRPr sz="1568">
                <a:solidFill>
                  <a:schemeClr val="bg1"/>
                </a:solidFill>
              </a:defRPr>
            </a:lvl4pPr>
            <a:lvl5pPr>
              <a:defRPr sz="1568">
                <a:solidFill>
                  <a:schemeClr val="bg1"/>
                </a:solidFill>
              </a:defRPr>
            </a:lvl5pPr>
          </a:lstStyle>
          <a:p>
            <a:pPr lvl="0"/>
            <a:r>
              <a:rPr lang="fr-FR" dirty="0" smtClean="0"/>
              <a:t>Modifiez les styles du texte du masque</a:t>
            </a:r>
            <a:endParaRPr lang="fr-FR" dirty="0"/>
          </a:p>
        </p:txBody>
      </p:sp>
      <p:grpSp>
        <p:nvGrpSpPr>
          <p:cNvPr id="14" name="Groupe 13"/>
          <p:cNvGrpSpPr/>
          <p:nvPr userDrawn="1"/>
        </p:nvGrpSpPr>
        <p:grpSpPr>
          <a:xfrm>
            <a:off x="141187" y="6506195"/>
            <a:ext cx="8335150" cy="306638"/>
            <a:chOff x="215215" y="6454933"/>
            <a:chExt cx="7041244" cy="261610"/>
          </a:xfrm>
        </p:grpSpPr>
        <p:sp>
          <p:nvSpPr>
            <p:cNvPr id="15" name="ZoneTexte 14"/>
            <p:cNvSpPr txBox="1"/>
            <p:nvPr userDrawn="1"/>
          </p:nvSpPr>
          <p:spPr>
            <a:xfrm>
              <a:off x="215215" y="6454933"/>
              <a:ext cx="2411896" cy="261610"/>
            </a:xfrm>
            <a:prstGeom prst="rect">
              <a:avLst/>
            </a:prstGeom>
            <a:noFill/>
          </p:spPr>
          <p:txBody>
            <a:bodyPr wrap="square" rtlCol="0">
              <a:spAutoFit/>
            </a:bodyPr>
            <a:lstStyle/>
            <a:p>
              <a:r>
                <a:rPr lang="fr-FR" sz="1078" i="1" dirty="0" smtClean="0">
                  <a:solidFill>
                    <a:srgbClr val="A50021"/>
                  </a:solidFill>
                  <a:latin typeface="Century Gothic" panose="020B0502020202020204" pitchFamily="34" charset="0"/>
                </a:rPr>
                <a:t>Connection creates value</a:t>
              </a:r>
              <a:endParaRPr lang="fr-FR" sz="1078" i="1" dirty="0">
                <a:solidFill>
                  <a:srgbClr val="A50021"/>
                </a:solidFill>
                <a:latin typeface="Century Gothic" panose="020B0502020202020204" pitchFamily="34" charset="0"/>
              </a:endParaRPr>
            </a:p>
          </p:txBody>
        </p:sp>
        <p:cxnSp>
          <p:nvCxnSpPr>
            <p:cNvPr id="16" name="Connecteur droit 15"/>
            <p:cNvCxnSpPr/>
            <p:nvPr userDrawn="1"/>
          </p:nvCxnSpPr>
          <p:spPr>
            <a:xfrm flipV="1">
              <a:off x="1924909" y="6583607"/>
              <a:ext cx="5331550" cy="2131"/>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grpSp>
      <p:sp>
        <p:nvSpPr>
          <p:cNvPr id="17" name="ZoneTexte 16"/>
          <p:cNvSpPr txBox="1"/>
          <p:nvPr userDrawn="1"/>
        </p:nvSpPr>
        <p:spPr>
          <a:xfrm>
            <a:off x="9471885" y="6566612"/>
            <a:ext cx="598993" cy="246221"/>
          </a:xfrm>
          <a:prstGeom prst="rect">
            <a:avLst/>
          </a:prstGeom>
          <a:noFill/>
        </p:spPr>
        <p:txBody>
          <a:bodyPr wrap="square" rtlCol="0">
            <a:spAutoFit/>
          </a:bodyPr>
          <a:lstStyle/>
          <a:p>
            <a:pPr algn="ctr"/>
            <a:fld id="{EB4F3BBD-0DB5-40C1-BCD4-0C1429F62FEA}" type="slidenum">
              <a:rPr lang="fr-FR" sz="1000" smtClean="0">
                <a:solidFill>
                  <a:srgbClr val="A50021"/>
                </a:solidFill>
              </a:rPr>
              <a:pPr algn="ctr"/>
              <a:t>‹N°›</a:t>
            </a:fld>
            <a:endParaRPr lang="fr-FR" sz="1000" dirty="0">
              <a:solidFill>
                <a:srgbClr val="A50021"/>
              </a:solidFill>
            </a:endParaRPr>
          </a:p>
        </p:txBody>
      </p:sp>
      <p:pic>
        <p:nvPicPr>
          <p:cNvPr id="18" name="Image 17" descr="oxygen">
            <a:hlinkClick r:id="rId3"/>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751885" y="6030685"/>
            <a:ext cx="720000" cy="720000"/>
          </a:xfrm>
          <a:prstGeom prst="rect">
            <a:avLst/>
          </a:prstGeom>
          <a:noFill/>
          <a:ln>
            <a:noFill/>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Contenu_1">
    <p:spTree>
      <p:nvGrpSpPr>
        <p:cNvPr id="1" name=""/>
        <p:cNvGrpSpPr/>
        <p:nvPr/>
      </p:nvGrpSpPr>
      <p:grpSpPr>
        <a:xfrm>
          <a:off x="0" y="0"/>
          <a:ext cx="0" cy="0"/>
          <a:chOff x="0" y="0"/>
          <a:chExt cx="0" cy="0"/>
        </a:xfrm>
      </p:grpSpPr>
      <p:grpSp>
        <p:nvGrpSpPr>
          <p:cNvPr id="11" name="Groupe 10"/>
          <p:cNvGrpSpPr/>
          <p:nvPr userDrawn="1"/>
        </p:nvGrpSpPr>
        <p:grpSpPr>
          <a:xfrm>
            <a:off x="0" y="135606"/>
            <a:ext cx="10080625" cy="750029"/>
            <a:chOff x="0" y="135952"/>
            <a:chExt cx="9144000" cy="751944"/>
          </a:xfrm>
        </p:grpSpPr>
        <p:sp>
          <p:nvSpPr>
            <p:cNvPr id="12" name="Rectangle 11"/>
            <p:cNvSpPr/>
            <p:nvPr userDrawn="1"/>
          </p:nvSpPr>
          <p:spPr>
            <a:xfrm>
              <a:off x="0" y="194894"/>
              <a:ext cx="9144000" cy="62674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4"/>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216" y="135952"/>
              <a:ext cx="1002592" cy="751944"/>
            </a:xfrm>
            <a:prstGeom prst="rect">
              <a:avLst/>
            </a:prstGeom>
          </p:spPr>
        </p:pic>
      </p:grpSp>
      <p:sp>
        <p:nvSpPr>
          <p:cNvPr id="19" name="Espace réservé du texte 24"/>
          <p:cNvSpPr>
            <a:spLocks noGrp="1"/>
          </p:cNvSpPr>
          <p:nvPr>
            <p:ph type="body" sz="quarter" idx="10"/>
          </p:nvPr>
        </p:nvSpPr>
        <p:spPr>
          <a:xfrm>
            <a:off x="1298777" y="194766"/>
            <a:ext cx="8357700" cy="625465"/>
          </a:xfrm>
        </p:spPr>
        <p:txBody>
          <a:bodyPr anchor="ctr">
            <a:noAutofit/>
          </a:bodyPr>
          <a:lstStyle>
            <a:lvl1pPr marL="0" indent="0">
              <a:lnSpc>
                <a:spcPct val="100000"/>
              </a:lnSpc>
              <a:spcBef>
                <a:spcPts val="0"/>
              </a:spcBef>
              <a:buNone/>
              <a:defRPr sz="1960" b="1">
                <a:solidFill>
                  <a:schemeClr val="bg1"/>
                </a:solidFill>
              </a:defRPr>
            </a:lvl1pPr>
            <a:lvl2pPr>
              <a:defRPr sz="1568">
                <a:solidFill>
                  <a:schemeClr val="bg1"/>
                </a:solidFill>
              </a:defRPr>
            </a:lvl2pPr>
            <a:lvl3pPr>
              <a:defRPr sz="1568">
                <a:solidFill>
                  <a:schemeClr val="bg1"/>
                </a:solidFill>
              </a:defRPr>
            </a:lvl3pPr>
            <a:lvl4pPr>
              <a:defRPr sz="1568">
                <a:solidFill>
                  <a:schemeClr val="bg1"/>
                </a:solidFill>
              </a:defRPr>
            </a:lvl4pPr>
            <a:lvl5pPr>
              <a:defRPr sz="1568">
                <a:solidFill>
                  <a:schemeClr val="bg1"/>
                </a:solidFill>
              </a:defRPr>
            </a:lvl5pPr>
          </a:lstStyle>
          <a:p>
            <a:pPr lvl="0"/>
            <a:r>
              <a:rPr lang="fr-FR" dirty="0" smtClean="0"/>
              <a:t>Modifiez les styles du texte du masque</a:t>
            </a:r>
            <a:endParaRPr lang="fr-FR" dirty="0"/>
          </a:p>
        </p:txBody>
      </p:sp>
      <p:grpSp>
        <p:nvGrpSpPr>
          <p:cNvPr id="14" name="Groupe 13"/>
          <p:cNvGrpSpPr/>
          <p:nvPr userDrawn="1"/>
        </p:nvGrpSpPr>
        <p:grpSpPr>
          <a:xfrm>
            <a:off x="141187" y="6506195"/>
            <a:ext cx="8335150" cy="306638"/>
            <a:chOff x="215215" y="6454933"/>
            <a:chExt cx="7041244" cy="261610"/>
          </a:xfrm>
        </p:grpSpPr>
        <p:sp>
          <p:nvSpPr>
            <p:cNvPr id="15" name="ZoneTexte 14"/>
            <p:cNvSpPr txBox="1"/>
            <p:nvPr userDrawn="1"/>
          </p:nvSpPr>
          <p:spPr>
            <a:xfrm>
              <a:off x="215215" y="6454933"/>
              <a:ext cx="2411896" cy="261610"/>
            </a:xfrm>
            <a:prstGeom prst="rect">
              <a:avLst/>
            </a:prstGeom>
            <a:noFill/>
          </p:spPr>
          <p:txBody>
            <a:bodyPr wrap="square" rtlCol="0">
              <a:spAutoFit/>
            </a:bodyPr>
            <a:lstStyle/>
            <a:p>
              <a:r>
                <a:rPr lang="fr-FR" sz="1078" i="1" dirty="0" smtClean="0">
                  <a:solidFill>
                    <a:srgbClr val="A50021"/>
                  </a:solidFill>
                  <a:latin typeface="Century Gothic" panose="020B0502020202020204" pitchFamily="34" charset="0"/>
                </a:rPr>
                <a:t>Connection creates value</a:t>
              </a:r>
              <a:endParaRPr lang="fr-FR" sz="1078" i="1" dirty="0">
                <a:solidFill>
                  <a:srgbClr val="A50021"/>
                </a:solidFill>
                <a:latin typeface="Century Gothic" panose="020B0502020202020204" pitchFamily="34" charset="0"/>
              </a:endParaRPr>
            </a:p>
          </p:txBody>
        </p:sp>
        <p:cxnSp>
          <p:nvCxnSpPr>
            <p:cNvPr id="16" name="Connecteur droit 15"/>
            <p:cNvCxnSpPr/>
            <p:nvPr userDrawn="1"/>
          </p:nvCxnSpPr>
          <p:spPr>
            <a:xfrm flipV="1">
              <a:off x="1924909" y="6583607"/>
              <a:ext cx="5331550" cy="2131"/>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grpSp>
      <p:sp>
        <p:nvSpPr>
          <p:cNvPr id="17" name="ZoneTexte 16"/>
          <p:cNvSpPr txBox="1"/>
          <p:nvPr userDrawn="1"/>
        </p:nvSpPr>
        <p:spPr>
          <a:xfrm>
            <a:off x="9471885" y="6566612"/>
            <a:ext cx="598993" cy="246221"/>
          </a:xfrm>
          <a:prstGeom prst="rect">
            <a:avLst/>
          </a:prstGeom>
          <a:noFill/>
        </p:spPr>
        <p:txBody>
          <a:bodyPr wrap="square" rtlCol="0">
            <a:spAutoFit/>
          </a:bodyPr>
          <a:lstStyle/>
          <a:p>
            <a:pPr algn="ctr"/>
            <a:fld id="{EB4F3BBD-0DB5-40C1-BCD4-0C1429F62FEA}" type="slidenum">
              <a:rPr lang="fr-FR" sz="1000" smtClean="0">
                <a:solidFill>
                  <a:srgbClr val="A50021"/>
                </a:solidFill>
              </a:rPr>
              <a:pPr algn="ctr"/>
              <a:t>‹N°›</a:t>
            </a:fld>
            <a:endParaRPr lang="fr-FR" sz="1000" dirty="0">
              <a:solidFill>
                <a:srgbClr val="A50021"/>
              </a:solidFill>
            </a:endParaRPr>
          </a:p>
        </p:txBody>
      </p:sp>
      <p:pic>
        <p:nvPicPr>
          <p:cNvPr id="18" name="Image 17" descr="oxygen">
            <a:hlinkClick r:id="rId3"/>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751885" y="6030685"/>
            <a:ext cx="720000" cy="720000"/>
          </a:xfrm>
          <a:prstGeom prst="rect">
            <a:avLst/>
          </a:prstGeom>
          <a:noFill/>
          <a:ln>
            <a:noFill/>
          </a:ln>
        </p:spPr>
      </p:pic>
    </p:spTree>
    <p:extLst>
      <p:ext uri="{BB962C8B-B14F-4D97-AF65-F5344CB8AC3E}">
        <p14:creationId xmlns:p14="http://schemas.microsoft.com/office/powerpoint/2010/main" val="37874959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ntenu_1">
    <p:spTree>
      <p:nvGrpSpPr>
        <p:cNvPr id="1" name=""/>
        <p:cNvGrpSpPr/>
        <p:nvPr/>
      </p:nvGrpSpPr>
      <p:grpSpPr>
        <a:xfrm>
          <a:off x="0" y="0"/>
          <a:ext cx="0" cy="0"/>
          <a:chOff x="0" y="0"/>
          <a:chExt cx="0" cy="0"/>
        </a:xfrm>
      </p:grpSpPr>
      <p:grpSp>
        <p:nvGrpSpPr>
          <p:cNvPr id="11" name="Groupe 10"/>
          <p:cNvGrpSpPr/>
          <p:nvPr userDrawn="1"/>
        </p:nvGrpSpPr>
        <p:grpSpPr>
          <a:xfrm>
            <a:off x="0" y="135606"/>
            <a:ext cx="10080626" cy="750029"/>
            <a:chOff x="0" y="135952"/>
            <a:chExt cx="9256941" cy="751944"/>
          </a:xfrm>
        </p:grpSpPr>
        <p:sp>
          <p:nvSpPr>
            <p:cNvPr id="12" name="Rectangle 11"/>
            <p:cNvSpPr/>
            <p:nvPr userDrawn="1"/>
          </p:nvSpPr>
          <p:spPr>
            <a:xfrm>
              <a:off x="0" y="194894"/>
              <a:ext cx="9256941" cy="62674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4"/>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216" y="135952"/>
              <a:ext cx="1002592" cy="751944"/>
            </a:xfrm>
            <a:prstGeom prst="rect">
              <a:avLst/>
            </a:prstGeom>
          </p:spPr>
        </p:pic>
      </p:grpSp>
      <p:sp>
        <p:nvSpPr>
          <p:cNvPr id="19" name="Espace réservé du texte 24"/>
          <p:cNvSpPr>
            <a:spLocks noGrp="1"/>
          </p:cNvSpPr>
          <p:nvPr>
            <p:ph type="body" sz="quarter" idx="10"/>
          </p:nvPr>
        </p:nvSpPr>
        <p:spPr>
          <a:xfrm>
            <a:off x="1298777" y="194766"/>
            <a:ext cx="8357700" cy="625465"/>
          </a:xfrm>
        </p:spPr>
        <p:txBody>
          <a:bodyPr anchor="ctr">
            <a:noAutofit/>
          </a:bodyPr>
          <a:lstStyle>
            <a:lvl1pPr marL="0" indent="0">
              <a:lnSpc>
                <a:spcPct val="100000"/>
              </a:lnSpc>
              <a:spcBef>
                <a:spcPts val="0"/>
              </a:spcBef>
              <a:buNone/>
              <a:defRPr sz="1960" b="1">
                <a:solidFill>
                  <a:schemeClr val="bg1"/>
                </a:solidFill>
              </a:defRPr>
            </a:lvl1pPr>
            <a:lvl2pPr>
              <a:defRPr sz="1568">
                <a:solidFill>
                  <a:schemeClr val="bg1"/>
                </a:solidFill>
              </a:defRPr>
            </a:lvl2pPr>
            <a:lvl3pPr>
              <a:defRPr sz="1568">
                <a:solidFill>
                  <a:schemeClr val="bg1"/>
                </a:solidFill>
              </a:defRPr>
            </a:lvl3pPr>
            <a:lvl4pPr>
              <a:defRPr sz="1568">
                <a:solidFill>
                  <a:schemeClr val="bg1"/>
                </a:solidFill>
              </a:defRPr>
            </a:lvl4pPr>
            <a:lvl5pPr>
              <a:defRPr sz="1568">
                <a:solidFill>
                  <a:schemeClr val="bg1"/>
                </a:solidFill>
              </a:defRPr>
            </a:lvl5pPr>
          </a:lstStyle>
          <a:p>
            <a:pPr lvl="0"/>
            <a:r>
              <a:rPr lang="fr-FR" dirty="0" smtClean="0"/>
              <a:t>Modifiez les styles du texte du masque</a:t>
            </a:r>
            <a:endParaRPr lang="fr-FR" dirty="0"/>
          </a:p>
        </p:txBody>
      </p:sp>
      <p:grpSp>
        <p:nvGrpSpPr>
          <p:cNvPr id="14" name="Groupe 13"/>
          <p:cNvGrpSpPr/>
          <p:nvPr userDrawn="1"/>
        </p:nvGrpSpPr>
        <p:grpSpPr>
          <a:xfrm>
            <a:off x="141187" y="6506195"/>
            <a:ext cx="8335150" cy="306638"/>
            <a:chOff x="215215" y="6454933"/>
            <a:chExt cx="7041244" cy="261610"/>
          </a:xfrm>
        </p:grpSpPr>
        <p:sp>
          <p:nvSpPr>
            <p:cNvPr id="15" name="ZoneTexte 14"/>
            <p:cNvSpPr txBox="1"/>
            <p:nvPr userDrawn="1"/>
          </p:nvSpPr>
          <p:spPr>
            <a:xfrm>
              <a:off x="215215" y="6454933"/>
              <a:ext cx="2411896" cy="261610"/>
            </a:xfrm>
            <a:prstGeom prst="rect">
              <a:avLst/>
            </a:prstGeom>
            <a:noFill/>
          </p:spPr>
          <p:txBody>
            <a:bodyPr wrap="square" rtlCol="0">
              <a:spAutoFit/>
            </a:bodyPr>
            <a:lstStyle/>
            <a:p>
              <a:r>
                <a:rPr lang="fr-FR" sz="1078" i="1" dirty="0" smtClean="0">
                  <a:solidFill>
                    <a:srgbClr val="A50021"/>
                  </a:solidFill>
                  <a:latin typeface="Century Gothic" panose="020B0502020202020204" pitchFamily="34" charset="0"/>
                </a:rPr>
                <a:t>Connection creates value</a:t>
              </a:r>
              <a:endParaRPr lang="fr-FR" sz="1078" i="1" dirty="0">
                <a:solidFill>
                  <a:srgbClr val="A50021"/>
                </a:solidFill>
                <a:latin typeface="Century Gothic" panose="020B0502020202020204" pitchFamily="34" charset="0"/>
              </a:endParaRPr>
            </a:p>
          </p:txBody>
        </p:sp>
        <p:cxnSp>
          <p:nvCxnSpPr>
            <p:cNvPr id="16" name="Connecteur droit 15"/>
            <p:cNvCxnSpPr/>
            <p:nvPr userDrawn="1"/>
          </p:nvCxnSpPr>
          <p:spPr>
            <a:xfrm flipV="1">
              <a:off x="1924909" y="6583607"/>
              <a:ext cx="5331550" cy="2131"/>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grpSp>
      <p:sp>
        <p:nvSpPr>
          <p:cNvPr id="17" name="ZoneTexte 16"/>
          <p:cNvSpPr txBox="1"/>
          <p:nvPr userDrawn="1"/>
        </p:nvSpPr>
        <p:spPr>
          <a:xfrm>
            <a:off x="9471885" y="6566612"/>
            <a:ext cx="598993" cy="246221"/>
          </a:xfrm>
          <a:prstGeom prst="rect">
            <a:avLst/>
          </a:prstGeom>
          <a:noFill/>
        </p:spPr>
        <p:txBody>
          <a:bodyPr wrap="square" rtlCol="0">
            <a:spAutoFit/>
          </a:bodyPr>
          <a:lstStyle/>
          <a:p>
            <a:pPr algn="ctr"/>
            <a:fld id="{EB4F3BBD-0DB5-40C1-BCD4-0C1429F62FEA}" type="slidenum">
              <a:rPr lang="fr-FR" sz="1000" smtClean="0">
                <a:solidFill>
                  <a:srgbClr val="A50021"/>
                </a:solidFill>
              </a:rPr>
              <a:pPr algn="ctr"/>
              <a:t>‹N°›</a:t>
            </a:fld>
            <a:endParaRPr lang="fr-FR" sz="1000" dirty="0">
              <a:solidFill>
                <a:srgbClr val="A50021"/>
              </a:solidFill>
            </a:endParaRPr>
          </a:p>
        </p:txBody>
      </p:sp>
      <p:pic>
        <p:nvPicPr>
          <p:cNvPr id="18" name="Image 17" descr="oxygen">
            <a:hlinkClick r:id="rId3"/>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751885" y="6030685"/>
            <a:ext cx="720000" cy="720000"/>
          </a:xfrm>
          <a:prstGeom prst="rect">
            <a:avLst/>
          </a:prstGeom>
          <a:noFill/>
          <a:ln>
            <a:noFill/>
          </a:ln>
        </p:spPr>
      </p:pic>
    </p:spTree>
    <p:extLst>
      <p:ext uri="{BB962C8B-B14F-4D97-AF65-F5344CB8AC3E}">
        <p14:creationId xmlns:p14="http://schemas.microsoft.com/office/powerpoint/2010/main" val="18595867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re seul">
    <p:spTree>
      <p:nvGrpSpPr>
        <p:cNvPr id="1" name=""/>
        <p:cNvGrpSpPr/>
        <p:nvPr/>
      </p:nvGrpSpPr>
      <p:grpSpPr>
        <a:xfrm>
          <a:off x="0" y="0"/>
          <a:ext cx="0" cy="0"/>
          <a:chOff x="0" y="0"/>
          <a:chExt cx="0" cy="0"/>
        </a:xfrm>
      </p:grpSpPr>
      <p:grpSp>
        <p:nvGrpSpPr>
          <p:cNvPr id="7" name="Groupe 6"/>
          <p:cNvGrpSpPr/>
          <p:nvPr userDrawn="1"/>
        </p:nvGrpSpPr>
        <p:grpSpPr>
          <a:xfrm>
            <a:off x="0" y="135606"/>
            <a:ext cx="10080626" cy="750029"/>
            <a:chOff x="0" y="135952"/>
            <a:chExt cx="9256941" cy="751944"/>
          </a:xfrm>
        </p:grpSpPr>
        <p:sp>
          <p:nvSpPr>
            <p:cNvPr id="8" name="Rectangle 7"/>
            <p:cNvSpPr/>
            <p:nvPr userDrawn="1"/>
          </p:nvSpPr>
          <p:spPr>
            <a:xfrm>
              <a:off x="0" y="194894"/>
              <a:ext cx="9256941" cy="62674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4"/>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216" y="135952"/>
              <a:ext cx="1002592" cy="751944"/>
            </a:xfrm>
            <a:prstGeom prst="rect">
              <a:avLst/>
            </a:prstGeom>
          </p:spPr>
        </p:pic>
      </p:grpSp>
      <p:sp>
        <p:nvSpPr>
          <p:cNvPr id="10" name="Espace réservé du texte 24"/>
          <p:cNvSpPr>
            <a:spLocks noGrp="1"/>
          </p:cNvSpPr>
          <p:nvPr>
            <p:ph type="body" sz="quarter" idx="10"/>
          </p:nvPr>
        </p:nvSpPr>
        <p:spPr>
          <a:xfrm>
            <a:off x="1298777" y="194766"/>
            <a:ext cx="8357700" cy="625465"/>
          </a:xfrm>
        </p:spPr>
        <p:txBody>
          <a:bodyPr anchor="ctr">
            <a:noAutofit/>
          </a:bodyPr>
          <a:lstStyle>
            <a:lvl1pPr marL="0" indent="0">
              <a:lnSpc>
                <a:spcPct val="100000"/>
              </a:lnSpc>
              <a:spcBef>
                <a:spcPts val="0"/>
              </a:spcBef>
              <a:buNone/>
              <a:defRPr sz="1960" b="1">
                <a:solidFill>
                  <a:schemeClr val="bg1"/>
                </a:solidFill>
              </a:defRPr>
            </a:lvl1pPr>
            <a:lvl2pPr>
              <a:defRPr sz="1568">
                <a:solidFill>
                  <a:schemeClr val="bg1"/>
                </a:solidFill>
              </a:defRPr>
            </a:lvl2pPr>
            <a:lvl3pPr>
              <a:defRPr sz="1568">
                <a:solidFill>
                  <a:schemeClr val="bg1"/>
                </a:solidFill>
              </a:defRPr>
            </a:lvl3pPr>
            <a:lvl4pPr>
              <a:defRPr sz="1568">
                <a:solidFill>
                  <a:schemeClr val="bg1"/>
                </a:solidFill>
              </a:defRPr>
            </a:lvl4pPr>
            <a:lvl5pPr>
              <a:defRPr sz="1568">
                <a:solidFill>
                  <a:schemeClr val="bg1"/>
                </a:solidFill>
              </a:defRPr>
            </a:lvl5pPr>
          </a:lstStyle>
          <a:p>
            <a:pPr lvl="0"/>
            <a:r>
              <a:rPr lang="fr-FR" dirty="0" smtClean="0"/>
              <a:t>Modifiez les styles du texte du masque</a:t>
            </a:r>
            <a:endParaRPr lang="fr-FR" dirty="0"/>
          </a:p>
        </p:txBody>
      </p:sp>
      <p:grpSp>
        <p:nvGrpSpPr>
          <p:cNvPr id="16" name="Groupe 15"/>
          <p:cNvGrpSpPr/>
          <p:nvPr userDrawn="1"/>
        </p:nvGrpSpPr>
        <p:grpSpPr>
          <a:xfrm>
            <a:off x="141187" y="6506195"/>
            <a:ext cx="8335150" cy="306638"/>
            <a:chOff x="215215" y="6454933"/>
            <a:chExt cx="7041244" cy="261610"/>
          </a:xfrm>
        </p:grpSpPr>
        <p:sp>
          <p:nvSpPr>
            <p:cNvPr id="17" name="ZoneTexte 16"/>
            <p:cNvSpPr txBox="1"/>
            <p:nvPr userDrawn="1"/>
          </p:nvSpPr>
          <p:spPr>
            <a:xfrm>
              <a:off x="215215" y="6454933"/>
              <a:ext cx="2411896" cy="261610"/>
            </a:xfrm>
            <a:prstGeom prst="rect">
              <a:avLst/>
            </a:prstGeom>
            <a:noFill/>
          </p:spPr>
          <p:txBody>
            <a:bodyPr wrap="square" rtlCol="0">
              <a:spAutoFit/>
            </a:bodyPr>
            <a:lstStyle/>
            <a:p>
              <a:r>
                <a:rPr lang="fr-FR" sz="1078" i="1" dirty="0" smtClean="0">
                  <a:solidFill>
                    <a:srgbClr val="A50021"/>
                  </a:solidFill>
                  <a:latin typeface="Century Gothic" panose="020B0502020202020204" pitchFamily="34" charset="0"/>
                </a:rPr>
                <a:t>Connection creates value</a:t>
              </a:r>
              <a:endParaRPr lang="fr-FR" sz="1078" i="1" dirty="0">
                <a:solidFill>
                  <a:srgbClr val="A50021"/>
                </a:solidFill>
                <a:latin typeface="Century Gothic" panose="020B0502020202020204" pitchFamily="34" charset="0"/>
              </a:endParaRPr>
            </a:p>
          </p:txBody>
        </p:sp>
        <p:cxnSp>
          <p:nvCxnSpPr>
            <p:cNvPr id="18" name="Connecteur droit 17"/>
            <p:cNvCxnSpPr/>
            <p:nvPr userDrawn="1"/>
          </p:nvCxnSpPr>
          <p:spPr>
            <a:xfrm flipV="1">
              <a:off x="1924909" y="6583607"/>
              <a:ext cx="5331550" cy="2131"/>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grpSp>
      <p:sp>
        <p:nvSpPr>
          <p:cNvPr id="19" name="ZoneTexte 18"/>
          <p:cNvSpPr txBox="1"/>
          <p:nvPr userDrawn="1"/>
        </p:nvSpPr>
        <p:spPr>
          <a:xfrm>
            <a:off x="9471885" y="6566612"/>
            <a:ext cx="598993" cy="246221"/>
          </a:xfrm>
          <a:prstGeom prst="rect">
            <a:avLst/>
          </a:prstGeom>
          <a:noFill/>
        </p:spPr>
        <p:txBody>
          <a:bodyPr wrap="square" rtlCol="0">
            <a:spAutoFit/>
          </a:bodyPr>
          <a:lstStyle/>
          <a:p>
            <a:pPr algn="ctr"/>
            <a:fld id="{EB4F3BBD-0DB5-40C1-BCD4-0C1429F62FEA}" type="slidenum">
              <a:rPr lang="fr-FR" sz="1000" smtClean="0">
                <a:solidFill>
                  <a:srgbClr val="A50021"/>
                </a:solidFill>
              </a:rPr>
              <a:pPr algn="ctr"/>
              <a:t>‹N°›</a:t>
            </a:fld>
            <a:endParaRPr lang="fr-FR" sz="1000" dirty="0">
              <a:solidFill>
                <a:srgbClr val="A50021"/>
              </a:solidFill>
            </a:endParaRPr>
          </a:p>
        </p:txBody>
      </p:sp>
      <p:pic>
        <p:nvPicPr>
          <p:cNvPr id="20" name="Image 19" descr="oxygen">
            <a:hlinkClick r:id="rId3"/>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751885" y="6030685"/>
            <a:ext cx="720000" cy="720000"/>
          </a:xfrm>
          <a:prstGeom prst="rect">
            <a:avLst/>
          </a:prstGeom>
          <a:noFill/>
          <a:ln>
            <a:noFill/>
          </a:ln>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7" name="Groupe 6"/>
          <p:cNvGrpSpPr/>
          <p:nvPr userDrawn="1"/>
        </p:nvGrpSpPr>
        <p:grpSpPr>
          <a:xfrm>
            <a:off x="141187" y="6506195"/>
            <a:ext cx="8335150" cy="306638"/>
            <a:chOff x="215215" y="6454933"/>
            <a:chExt cx="7041244" cy="261610"/>
          </a:xfrm>
        </p:grpSpPr>
        <p:sp>
          <p:nvSpPr>
            <p:cNvPr id="8" name="ZoneTexte 7"/>
            <p:cNvSpPr txBox="1"/>
            <p:nvPr userDrawn="1"/>
          </p:nvSpPr>
          <p:spPr>
            <a:xfrm>
              <a:off x="215215" y="6454933"/>
              <a:ext cx="2411896" cy="261610"/>
            </a:xfrm>
            <a:prstGeom prst="rect">
              <a:avLst/>
            </a:prstGeom>
            <a:noFill/>
          </p:spPr>
          <p:txBody>
            <a:bodyPr wrap="square" rtlCol="0">
              <a:spAutoFit/>
            </a:bodyPr>
            <a:lstStyle/>
            <a:p>
              <a:r>
                <a:rPr lang="fr-FR" sz="1078" i="1" dirty="0" smtClean="0">
                  <a:solidFill>
                    <a:srgbClr val="A50021"/>
                  </a:solidFill>
                  <a:latin typeface="Century Gothic" panose="020B0502020202020204" pitchFamily="34" charset="0"/>
                </a:rPr>
                <a:t>Connection creates value</a:t>
              </a:r>
              <a:endParaRPr lang="fr-FR" sz="1078" i="1" dirty="0">
                <a:solidFill>
                  <a:srgbClr val="A50021"/>
                </a:solidFill>
                <a:latin typeface="Century Gothic" panose="020B0502020202020204" pitchFamily="34" charset="0"/>
              </a:endParaRPr>
            </a:p>
          </p:txBody>
        </p:sp>
        <p:cxnSp>
          <p:nvCxnSpPr>
            <p:cNvPr id="9" name="Connecteur droit 8"/>
            <p:cNvCxnSpPr/>
            <p:nvPr userDrawn="1"/>
          </p:nvCxnSpPr>
          <p:spPr>
            <a:xfrm flipV="1">
              <a:off x="1924909" y="6583607"/>
              <a:ext cx="5331550" cy="2131"/>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grpSp>
      <p:sp>
        <p:nvSpPr>
          <p:cNvPr id="10" name="ZoneTexte 9"/>
          <p:cNvSpPr txBox="1"/>
          <p:nvPr userDrawn="1"/>
        </p:nvSpPr>
        <p:spPr>
          <a:xfrm>
            <a:off x="9471885" y="6566612"/>
            <a:ext cx="598993" cy="246221"/>
          </a:xfrm>
          <a:prstGeom prst="rect">
            <a:avLst/>
          </a:prstGeom>
          <a:noFill/>
        </p:spPr>
        <p:txBody>
          <a:bodyPr wrap="square" rtlCol="0">
            <a:spAutoFit/>
          </a:bodyPr>
          <a:lstStyle/>
          <a:p>
            <a:pPr algn="ctr"/>
            <a:fld id="{EB4F3BBD-0DB5-40C1-BCD4-0C1429F62FEA}" type="slidenum">
              <a:rPr lang="fr-FR" sz="1000" smtClean="0">
                <a:solidFill>
                  <a:srgbClr val="A50021"/>
                </a:solidFill>
              </a:rPr>
              <a:pPr algn="ctr"/>
              <a:t>‹N°›</a:t>
            </a:fld>
            <a:endParaRPr lang="fr-FR" sz="1000" dirty="0">
              <a:solidFill>
                <a:srgbClr val="A50021"/>
              </a:solidFill>
            </a:endParaRPr>
          </a:p>
        </p:txBody>
      </p:sp>
      <p:pic>
        <p:nvPicPr>
          <p:cNvPr id="11" name="Image 10" descr="oxygen">
            <a:hlinkClick r:id="rId2"/>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751885" y="6030685"/>
            <a:ext cx="720000" cy="720000"/>
          </a:xfrm>
          <a:prstGeom prst="rect">
            <a:avLst/>
          </a:prstGeom>
          <a:noFill/>
          <a:ln>
            <a:noFill/>
          </a:ln>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4"/>
          <p:cNvSpPr>
            <a:spLocks noGrp="1" noChangeArrowheads="1"/>
          </p:cNvSpPr>
          <p:nvPr>
            <p:ph type="body" idx="1"/>
          </p:nvPr>
        </p:nvSpPr>
        <p:spPr bwMode="auto">
          <a:xfrm>
            <a:off x="1512094" y="1520119"/>
            <a:ext cx="8232510" cy="47883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Taille 28 ou 24 minimum</a:t>
            </a:r>
          </a:p>
          <a:p>
            <a:pPr lvl="1"/>
            <a:r>
              <a:rPr lang="fr-FR" smtClean="0"/>
              <a:t>Taille 28 ou 24 minimum</a:t>
            </a:r>
          </a:p>
          <a:p>
            <a:pPr lvl="2"/>
            <a:r>
              <a:rPr lang="fr-FR" smtClean="0"/>
              <a:t>Taille 24</a:t>
            </a:r>
          </a:p>
        </p:txBody>
      </p:sp>
      <p:sp>
        <p:nvSpPr>
          <p:cNvPr id="5" name="Rectangle 4"/>
          <p:cNvSpPr/>
          <p:nvPr userDrawn="1"/>
        </p:nvSpPr>
        <p:spPr>
          <a:xfrm>
            <a:off x="0" y="304027"/>
            <a:ext cx="10080625" cy="10442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72"/>
          </a:p>
        </p:txBody>
      </p:sp>
      <p:pic>
        <p:nvPicPr>
          <p:cNvPr id="6" name="Image 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37261" y="162042"/>
            <a:ext cx="1954180" cy="1326073"/>
          </a:xfrm>
          <a:prstGeom prst="rect">
            <a:avLst/>
          </a:prstGeom>
        </p:spPr>
      </p:pic>
    </p:spTree>
  </p:cSld>
  <p:clrMap bg1="lt1" tx1="dk1" bg2="lt2" tx2="dk2" accent1="accent1" accent2="accent2" accent3="accent3" accent4="accent4" accent5="accent5" accent6="accent6" hlink="hlink" folHlink="folHlink"/>
  <p:sldLayoutIdLst>
    <p:sldLayoutId id="2147483795" r:id="rId1"/>
    <p:sldLayoutId id="2147483787" r:id="rId2"/>
    <p:sldLayoutId id="2147483793" r:id="rId3"/>
    <p:sldLayoutId id="2147483794" r:id="rId4"/>
    <p:sldLayoutId id="2147483781" r:id="rId5"/>
    <p:sldLayoutId id="2147483788" r:id="rId6"/>
  </p:sldLayoutIdLst>
  <p:timing>
    <p:tnLst>
      <p:par>
        <p:cTn id="1" dur="indefinite" restart="never" nodeType="tmRoot"/>
      </p:par>
    </p:tnLst>
  </p:timing>
  <p:hf hdr="0" dt="0"/>
  <p:txStyles>
    <p:title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p:titleStyle>
    <p:bodyStyle>
      <a:lvl1pPr marL="336008" indent="-336008" algn="just" rtl="0" eaLnBrk="0" fontAlgn="base" hangingPunct="0">
        <a:spcBef>
          <a:spcPct val="20000"/>
        </a:spcBef>
        <a:spcAft>
          <a:spcPct val="0"/>
        </a:spcAft>
        <a:buBlip>
          <a:blip r:embed="rId9"/>
        </a:buBlip>
        <a:defRPr sz="2744">
          <a:solidFill>
            <a:schemeClr val="tx1"/>
          </a:solidFill>
          <a:latin typeface="Trebuchet MS" pitchFamily="34" charset="0"/>
          <a:ea typeface="+mn-ea"/>
          <a:cs typeface="+mn-cs"/>
        </a:defRPr>
      </a:lvl1pPr>
      <a:lvl2pPr marL="728017" indent="-280006" algn="just" rtl="0" eaLnBrk="0" fontAlgn="base" hangingPunct="0">
        <a:spcBef>
          <a:spcPct val="20000"/>
        </a:spcBef>
        <a:spcAft>
          <a:spcPct val="0"/>
        </a:spcAft>
        <a:buBlip>
          <a:blip r:embed="rId10"/>
        </a:buBlip>
        <a:defRPr sz="2744">
          <a:solidFill>
            <a:schemeClr val="tx1"/>
          </a:solidFill>
          <a:latin typeface="Trebuchet MS" pitchFamily="34" charset="0"/>
        </a:defRPr>
      </a:lvl2pPr>
      <a:lvl3pPr marL="1120026" indent="-224005" algn="just" rtl="0" eaLnBrk="0" fontAlgn="base" hangingPunct="0">
        <a:spcBef>
          <a:spcPct val="20000"/>
        </a:spcBef>
        <a:spcAft>
          <a:spcPct val="0"/>
        </a:spcAft>
        <a:buChar char="•"/>
        <a:defRPr sz="2352">
          <a:solidFill>
            <a:schemeClr val="tx1"/>
          </a:solidFill>
          <a:latin typeface="Trebuchet MS" pitchFamily="34" charset="0"/>
        </a:defRPr>
      </a:lvl3pPr>
      <a:lvl4pPr marL="1568036" indent="-224005" algn="l" rtl="0" eaLnBrk="0" fontAlgn="base" hangingPunct="0">
        <a:spcBef>
          <a:spcPct val="20000"/>
        </a:spcBef>
        <a:spcAft>
          <a:spcPct val="0"/>
        </a:spcAft>
        <a:buChar char="–"/>
        <a:defRPr sz="1960">
          <a:solidFill>
            <a:schemeClr val="tx1"/>
          </a:solidFill>
          <a:latin typeface="Times New Roman" charset="0"/>
        </a:defRPr>
      </a:lvl4pPr>
      <a:lvl5pPr marL="2016046" indent="-224005" algn="l" rtl="0" eaLnBrk="0" fontAlgn="base" hangingPunct="0">
        <a:spcBef>
          <a:spcPct val="20000"/>
        </a:spcBef>
        <a:spcAft>
          <a:spcPct val="0"/>
        </a:spcAft>
        <a:buChar char="»"/>
        <a:defRPr sz="1960">
          <a:solidFill>
            <a:schemeClr val="tx1"/>
          </a:solidFill>
          <a:latin typeface="Times New Roman" charset="0"/>
        </a:defRPr>
      </a:lvl5pPr>
      <a:lvl6pPr marL="2464057" indent="-224005" algn="l" rtl="0" fontAlgn="base">
        <a:spcBef>
          <a:spcPct val="20000"/>
        </a:spcBef>
        <a:spcAft>
          <a:spcPct val="0"/>
        </a:spcAft>
        <a:buChar char="»"/>
        <a:defRPr sz="1960">
          <a:solidFill>
            <a:schemeClr val="tx1"/>
          </a:solidFill>
          <a:latin typeface="Times New Roman" charset="0"/>
        </a:defRPr>
      </a:lvl6pPr>
      <a:lvl7pPr marL="2912067" indent="-224005" algn="l" rtl="0" fontAlgn="base">
        <a:spcBef>
          <a:spcPct val="20000"/>
        </a:spcBef>
        <a:spcAft>
          <a:spcPct val="0"/>
        </a:spcAft>
        <a:buChar char="»"/>
        <a:defRPr sz="1960">
          <a:solidFill>
            <a:schemeClr val="tx1"/>
          </a:solidFill>
          <a:latin typeface="Times New Roman" charset="0"/>
        </a:defRPr>
      </a:lvl7pPr>
      <a:lvl8pPr marL="3360077" indent="-224005" algn="l" rtl="0" fontAlgn="base">
        <a:spcBef>
          <a:spcPct val="20000"/>
        </a:spcBef>
        <a:spcAft>
          <a:spcPct val="0"/>
        </a:spcAft>
        <a:buChar char="»"/>
        <a:defRPr sz="1960">
          <a:solidFill>
            <a:schemeClr val="tx1"/>
          </a:solidFill>
          <a:latin typeface="Times New Roman" charset="0"/>
        </a:defRPr>
      </a:lvl8pPr>
      <a:lvl9pPr marL="3808087" indent="-224005" algn="l" rtl="0" fontAlgn="base">
        <a:spcBef>
          <a:spcPct val="20000"/>
        </a:spcBef>
        <a:spcAft>
          <a:spcPct val="0"/>
        </a:spcAft>
        <a:buChar char="»"/>
        <a:defRPr sz="1960">
          <a:solidFill>
            <a:schemeClr val="tx1"/>
          </a:solidFill>
          <a:latin typeface="Times New Roman" charset="0"/>
        </a:defRPr>
      </a:lvl9pPr>
    </p:bodyStyle>
    <p:otherStyle>
      <a:defPPr>
        <a:defRPr lang="fr-FR"/>
      </a:defPPr>
      <a:lvl1pPr marL="0" algn="l" defTabSz="896021" rtl="0" eaLnBrk="1" latinLnBrk="0" hangingPunct="1">
        <a:defRPr sz="1764" kern="1200">
          <a:solidFill>
            <a:schemeClr val="tx1"/>
          </a:solidFill>
          <a:latin typeface="+mn-lt"/>
          <a:ea typeface="+mn-ea"/>
          <a:cs typeface="+mn-cs"/>
        </a:defRPr>
      </a:lvl1pPr>
      <a:lvl2pPr marL="448010" algn="l" defTabSz="896021" rtl="0" eaLnBrk="1" latinLnBrk="0" hangingPunct="1">
        <a:defRPr sz="1764" kern="1200">
          <a:solidFill>
            <a:schemeClr val="tx1"/>
          </a:solidFill>
          <a:latin typeface="+mn-lt"/>
          <a:ea typeface="+mn-ea"/>
          <a:cs typeface="+mn-cs"/>
        </a:defRPr>
      </a:lvl2pPr>
      <a:lvl3pPr marL="896021" algn="l" defTabSz="896021" rtl="0" eaLnBrk="1" latinLnBrk="0" hangingPunct="1">
        <a:defRPr sz="1764" kern="1200">
          <a:solidFill>
            <a:schemeClr val="tx1"/>
          </a:solidFill>
          <a:latin typeface="+mn-lt"/>
          <a:ea typeface="+mn-ea"/>
          <a:cs typeface="+mn-cs"/>
        </a:defRPr>
      </a:lvl3pPr>
      <a:lvl4pPr marL="1344031" algn="l" defTabSz="896021" rtl="0" eaLnBrk="1" latinLnBrk="0" hangingPunct="1">
        <a:defRPr sz="1764" kern="1200">
          <a:solidFill>
            <a:schemeClr val="tx1"/>
          </a:solidFill>
          <a:latin typeface="+mn-lt"/>
          <a:ea typeface="+mn-ea"/>
          <a:cs typeface="+mn-cs"/>
        </a:defRPr>
      </a:lvl4pPr>
      <a:lvl5pPr marL="1792041" algn="l" defTabSz="896021" rtl="0" eaLnBrk="1" latinLnBrk="0" hangingPunct="1">
        <a:defRPr sz="1764" kern="1200">
          <a:solidFill>
            <a:schemeClr val="tx1"/>
          </a:solidFill>
          <a:latin typeface="+mn-lt"/>
          <a:ea typeface="+mn-ea"/>
          <a:cs typeface="+mn-cs"/>
        </a:defRPr>
      </a:lvl5pPr>
      <a:lvl6pPr marL="2240051" algn="l" defTabSz="896021" rtl="0" eaLnBrk="1" latinLnBrk="0" hangingPunct="1">
        <a:defRPr sz="1764" kern="1200">
          <a:solidFill>
            <a:schemeClr val="tx1"/>
          </a:solidFill>
          <a:latin typeface="+mn-lt"/>
          <a:ea typeface="+mn-ea"/>
          <a:cs typeface="+mn-cs"/>
        </a:defRPr>
      </a:lvl6pPr>
      <a:lvl7pPr marL="2688062" algn="l" defTabSz="896021" rtl="0" eaLnBrk="1" latinLnBrk="0" hangingPunct="1">
        <a:defRPr sz="1764" kern="1200">
          <a:solidFill>
            <a:schemeClr val="tx1"/>
          </a:solidFill>
          <a:latin typeface="+mn-lt"/>
          <a:ea typeface="+mn-ea"/>
          <a:cs typeface="+mn-cs"/>
        </a:defRPr>
      </a:lvl7pPr>
      <a:lvl8pPr marL="3136072" algn="l" defTabSz="896021" rtl="0" eaLnBrk="1" latinLnBrk="0" hangingPunct="1">
        <a:defRPr sz="1764" kern="1200">
          <a:solidFill>
            <a:schemeClr val="tx1"/>
          </a:solidFill>
          <a:latin typeface="+mn-lt"/>
          <a:ea typeface="+mn-ea"/>
          <a:cs typeface="+mn-cs"/>
        </a:defRPr>
      </a:lvl8pPr>
      <a:lvl9pPr marL="3584082" algn="l" defTabSz="896021" rtl="0" eaLnBrk="1" latinLnBrk="0" hangingPunct="1">
        <a:defRPr sz="17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oxygen-rp.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851525" y="1765308"/>
            <a:ext cx="8843058" cy="1740814"/>
          </a:xfrm>
        </p:spPr>
        <p:txBody>
          <a:bodyPr>
            <a:normAutofit/>
          </a:bodyPr>
          <a:lstStyle/>
          <a:p>
            <a:r>
              <a:rPr lang="fr-FR" sz="3600" i="0" dirty="0" smtClean="0">
                <a:solidFill>
                  <a:schemeClr val="tx1">
                    <a:lumMod val="65000"/>
                    <a:lumOff val="35000"/>
                  </a:schemeClr>
                </a:solidFill>
                <a:latin typeface="Century Gothic" panose="020B0502020202020204" pitchFamily="34" charset="0"/>
              </a:rPr>
              <a:t>Les Français et les troubles de la fonction cognitive</a:t>
            </a:r>
            <a:endParaRPr lang="fr-FR" sz="3600" i="0" dirty="0">
              <a:solidFill>
                <a:schemeClr val="tx1">
                  <a:lumMod val="65000"/>
                  <a:lumOff val="35000"/>
                </a:schemeClr>
              </a:solidFill>
              <a:latin typeface="Century Gothic" panose="020B0502020202020204" pitchFamily="34" charset="0"/>
            </a:endParaRPr>
          </a:p>
        </p:txBody>
      </p:sp>
      <p:sp>
        <p:nvSpPr>
          <p:cNvPr id="3" name="ZoneTexte 2"/>
          <p:cNvSpPr txBox="1"/>
          <p:nvPr/>
        </p:nvSpPr>
        <p:spPr>
          <a:xfrm>
            <a:off x="3391832" y="4788845"/>
            <a:ext cx="3991044" cy="337692"/>
          </a:xfrm>
          <a:prstGeom prst="rect">
            <a:avLst/>
          </a:prstGeom>
          <a:noFill/>
        </p:spPr>
        <p:txBody>
          <a:bodyPr wrap="square" rtlCol="0">
            <a:spAutoFit/>
          </a:bodyPr>
          <a:lstStyle/>
          <a:p>
            <a:pPr algn="ctr"/>
            <a:r>
              <a:rPr lang="fr-FR" sz="1596" dirty="0" smtClean="0">
                <a:solidFill>
                  <a:schemeClr val="tx1">
                    <a:lumMod val="50000"/>
                    <a:lumOff val="50000"/>
                  </a:schemeClr>
                </a:solidFill>
                <a:latin typeface="Calibri" panose="020F0502020204030204" pitchFamily="34" charset="0"/>
                <a:cs typeface="Calibri" panose="020F0502020204030204" pitchFamily="34" charset="0"/>
              </a:rPr>
              <a:t>Mars 2017</a:t>
            </a:r>
            <a:endParaRPr lang="fr-FR" sz="1596"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4" name="Rectangle 3"/>
          <p:cNvSpPr/>
          <p:nvPr/>
        </p:nvSpPr>
        <p:spPr>
          <a:xfrm>
            <a:off x="311197" y="5725290"/>
            <a:ext cx="2795641" cy="923330"/>
          </a:xfrm>
          <a:prstGeom prst="rect">
            <a:avLst/>
          </a:prstGeom>
          <a:ln>
            <a:noFill/>
            <a:prstDash val="solid"/>
          </a:ln>
        </p:spPr>
        <p:txBody>
          <a:bodyPr wrap="square" anchor="b">
            <a:spAutoFit/>
          </a:bodyPr>
          <a:lstStyle/>
          <a:p>
            <a:pPr>
              <a:spcAft>
                <a:spcPts val="0"/>
              </a:spcAft>
              <a:tabLst>
                <a:tab pos="-502296" algn="l"/>
                <a:tab pos="-323674" algn="l"/>
                <a:tab pos="142518" algn="l"/>
                <a:tab pos="358511" algn="l"/>
                <a:tab pos="1076801" algn="l"/>
                <a:tab pos="1795091" algn="l"/>
                <a:tab pos="2513381" algn="l"/>
                <a:tab pos="2871892" algn="l"/>
                <a:tab pos="3231671" algn="l"/>
                <a:tab pos="3590182" algn="l"/>
                <a:tab pos="3949960" algn="l"/>
                <a:tab pos="4308472" algn="l"/>
                <a:tab pos="4668250" algn="l"/>
                <a:tab pos="5026762" algn="l"/>
                <a:tab pos="5386540" algn="l"/>
              </a:tabLst>
            </a:pPr>
            <a:r>
              <a:rPr lang="fr-FR" sz="800" dirty="0" smtClean="0">
                <a:solidFill>
                  <a:srgbClr val="A50021"/>
                </a:solidFill>
                <a:latin typeface="Calibri" panose="020F0502020204030204" pitchFamily="34" charset="0"/>
                <a:ea typeface="Calibri" panose="020F0502020204030204" pitchFamily="34" charset="0"/>
              </a:rPr>
              <a:t>N° 114542</a:t>
            </a:r>
          </a:p>
          <a:p>
            <a:pPr>
              <a:spcAft>
                <a:spcPts val="0"/>
              </a:spcAft>
              <a:tabLst>
                <a:tab pos="-502296" algn="l"/>
                <a:tab pos="-323674" algn="l"/>
                <a:tab pos="142518" algn="l"/>
                <a:tab pos="358511" algn="l"/>
                <a:tab pos="1076801" algn="l"/>
                <a:tab pos="1795091" algn="l"/>
                <a:tab pos="2513381" algn="l"/>
                <a:tab pos="2871892" algn="l"/>
                <a:tab pos="3231671" algn="l"/>
                <a:tab pos="3590182" algn="l"/>
                <a:tab pos="3949960" algn="l"/>
                <a:tab pos="4308472" algn="l"/>
                <a:tab pos="4668250" algn="l"/>
                <a:tab pos="5026762" algn="l"/>
                <a:tab pos="5386540" algn="l"/>
              </a:tabLst>
            </a:pPr>
            <a:r>
              <a:rPr lang="fr-FR" sz="900" u="sng" dirty="0" smtClean="0">
                <a:solidFill>
                  <a:srgbClr val="A50021"/>
                </a:solidFill>
                <a:latin typeface="Calibri" panose="020F0502020204030204" pitchFamily="34" charset="0"/>
                <a:ea typeface="Calibri" panose="020F0502020204030204" pitchFamily="34" charset="0"/>
              </a:rPr>
              <a:t>Contacts</a:t>
            </a:r>
            <a:r>
              <a:rPr lang="fr-FR" sz="900" u="sng" dirty="0">
                <a:solidFill>
                  <a:srgbClr val="A50021"/>
                </a:solidFill>
                <a:latin typeface="Calibri" panose="020F0502020204030204" pitchFamily="34" charset="0"/>
                <a:ea typeface="Calibri" panose="020F0502020204030204" pitchFamily="34" charset="0"/>
              </a:rPr>
              <a:t> Ifop</a:t>
            </a:r>
            <a:r>
              <a:rPr lang="fr-FR" sz="900" dirty="0">
                <a:solidFill>
                  <a:srgbClr val="A50021"/>
                </a:solidFill>
                <a:latin typeface="Calibri" panose="020F0502020204030204" pitchFamily="34" charset="0"/>
                <a:ea typeface="Calibri" panose="020F0502020204030204" pitchFamily="34" charset="0"/>
              </a:rPr>
              <a:t> : </a:t>
            </a:r>
          </a:p>
          <a:p>
            <a:pPr>
              <a:spcAft>
                <a:spcPts val="0"/>
              </a:spcAft>
              <a:tabLst>
                <a:tab pos="-502296" algn="l"/>
                <a:tab pos="-323674" algn="l"/>
                <a:tab pos="142518" algn="l"/>
                <a:tab pos="358511" algn="l"/>
                <a:tab pos="1076801" algn="l"/>
                <a:tab pos="1795091" algn="l"/>
                <a:tab pos="2513381" algn="l"/>
                <a:tab pos="2871892" algn="l"/>
                <a:tab pos="3231671" algn="l"/>
                <a:tab pos="3590182" algn="l"/>
                <a:tab pos="3949960" algn="l"/>
                <a:tab pos="4308472" algn="l"/>
                <a:tab pos="4668250" algn="l"/>
                <a:tab pos="5026762" algn="l"/>
                <a:tab pos="5386540" algn="l"/>
              </a:tabLst>
            </a:pPr>
            <a:r>
              <a:rPr lang="fr-FR" sz="900" dirty="0" smtClean="0">
                <a:solidFill>
                  <a:srgbClr val="A50021"/>
                </a:solidFill>
                <a:latin typeface="Calibri" panose="020F0502020204030204" pitchFamily="34" charset="0"/>
                <a:ea typeface="Calibri" panose="020F0502020204030204" pitchFamily="34" charset="0"/>
              </a:rPr>
              <a:t>Romain Bendavid – Delphine </a:t>
            </a:r>
            <a:r>
              <a:rPr lang="fr-FR" sz="900" dirty="0" err="1" smtClean="0">
                <a:solidFill>
                  <a:srgbClr val="A50021"/>
                </a:solidFill>
                <a:latin typeface="Calibri" panose="020F0502020204030204" pitchFamily="34" charset="0"/>
                <a:ea typeface="Calibri" panose="020F0502020204030204" pitchFamily="34" charset="0"/>
              </a:rPr>
              <a:t>Poët</a:t>
            </a:r>
            <a:endParaRPr lang="fr-FR" sz="900" dirty="0">
              <a:solidFill>
                <a:srgbClr val="A50021"/>
              </a:solidFill>
              <a:latin typeface="Calibri" panose="020F0502020204030204" pitchFamily="34" charset="0"/>
              <a:ea typeface="Calibri" panose="020F0502020204030204" pitchFamily="34" charset="0"/>
            </a:endParaRPr>
          </a:p>
          <a:p>
            <a:pPr>
              <a:spcAft>
                <a:spcPts val="0"/>
              </a:spcAft>
              <a:tabLst>
                <a:tab pos="-502296" algn="l"/>
                <a:tab pos="-323674" algn="l"/>
                <a:tab pos="142518" algn="l"/>
                <a:tab pos="358511" algn="l"/>
                <a:tab pos="1076801" algn="l"/>
                <a:tab pos="1795091" algn="l"/>
                <a:tab pos="2513381" algn="l"/>
                <a:tab pos="2871892" algn="l"/>
                <a:tab pos="3231671" algn="l"/>
                <a:tab pos="3590182" algn="l"/>
                <a:tab pos="3949960" algn="l"/>
                <a:tab pos="4308472" algn="l"/>
                <a:tab pos="4668250" algn="l"/>
                <a:tab pos="5026762" algn="l"/>
                <a:tab pos="5386540" algn="l"/>
              </a:tabLst>
            </a:pPr>
            <a:r>
              <a:rPr lang="fr-FR" sz="900" dirty="0">
                <a:solidFill>
                  <a:srgbClr val="A50021"/>
                </a:solidFill>
                <a:latin typeface="Calibri" panose="020F0502020204030204" pitchFamily="34" charset="0"/>
                <a:ea typeface="Calibri" panose="020F0502020204030204" pitchFamily="34" charset="0"/>
              </a:rPr>
              <a:t>Département Opinion et Stratégies d’Entreprise</a:t>
            </a:r>
            <a:endParaRPr lang="fr-FR" sz="900" dirty="0">
              <a:latin typeface="Calibri" panose="020F0502020204030204" pitchFamily="34" charset="0"/>
              <a:ea typeface="Calibri" panose="020F0502020204030204" pitchFamily="34" charset="0"/>
            </a:endParaRPr>
          </a:p>
          <a:p>
            <a:pPr>
              <a:spcAft>
                <a:spcPts val="0"/>
              </a:spcAft>
              <a:tabLst>
                <a:tab pos="-502296" algn="l"/>
                <a:tab pos="-323674" algn="l"/>
                <a:tab pos="142518" algn="l"/>
                <a:tab pos="358511" algn="l"/>
                <a:tab pos="1076801" algn="l"/>
                <a:tab pos="1795091" algn="l"/>
                <a:tab pos="2513381" algn="l"/>
                <a:tab pos="2871892" algn="l"/>
                <a:tab pos="3231671" algn="l"/>
                <a:tab pos="3590182" algn="l"/>
                <a:tab pos="3949960" algn="l"/>
                <a:tab pos="4308472" algn="l"/>
                <a:tab pos="4668250" algn="l"/>
                <a:tab pos="5026762" algn="l"/>
                <a:tab pos="5386540" algn="l"/>
              </a:tabLst>
            </a:pPr>
            <a:r>
              <a:rPr lang="fr-FR" sz="900" dirty="0">
                <a:solidFill>
                  <a:srgbClr val="A50021"/>
                </a:solidFill>
                <a:latin typeface="Calibri" panose="020F0502020204030204" pitchFamily="34" charset="0"/>
                <a:ea typeface="Calibri" panose="020F0502020204030204" pitchFamily="34" charset="0"/>
              </a:rPr>
              <a:t>01 45 84 14 44 / 06 16 97 06 01</a:t>
            </a:r>
          </a:p>
          <a:p>
            <a:pPr>
              <a:spcAft>
                <a:spcPts val="0"/>
              </a:spcAft>
              <a:tabLst>
                <a:tab pos="-502296" algn="l"/>
                <a:tab pos="-323674" algn="l"/>
                <a:tab pos="142518" algn="l"/>
                <a:tab pos="358511" algn="l"/>
                <a:tab pos="1076801" algn="l"/>
                <a:tab pos="1795091" algn="l"/>
                <a:tab pos="2513381" algn="l"/>
                <a:tab pos="2871892" algn="l"/>
                <a:tab pos="3231671" algn="l"/>
                <a:tab pos="3590182" algn="l"/>
                <a:tab pos="3949960" algn="l"/>
                <a:tab pos="4308472" algn="l"/>
                <a:tab pos="4668250" algn="l"/>
                <a:tab pos="5026762" algn="l"/>
                <a:tab pos="5386540" algn="l"/>
              </a:tabLst>
            </a:pPr>
            <a:r>
              <a:rPr lang="fr-FR" sz="900" u="sng" dirty="0" smtClean="0">
                <a:solidFill>
                  <a:srgbClr val="A50021"/>
                </a:solidFill>
                <a:latin typeface="Calibri" panose="020F0502020204030204" pitchFamily="34" charset="0"/>
                <a:ea typeface="Calibri" panose="020F0502020204030204" pitchFamily="34" charset="0"/>
              </a:rPr>
              <a:t>Prenom.nom@ifop.com</a:t>
            </a:r>
            <a:r>
              <a:rPr lang="fr-FR" sz="900" dirty="0" smtClean="0">
                <a:solidFill>
                  <a:srgbClr val="A50021"/>
                </a:solidFill>
                <a:latin typeface="Calibri" panose="020F0502020204030204" pitchFamily="34" charset="0"/>
                <a:ea typeface="Calibri" panose="020F0502020204030204" pitchFamily="34" charset="0"/>
              </a:rPr>
              <a:t> </a:t>
            </a:r>
            <a:endParaRPr lang="fr-FR" sz="900" dirty="0">
              <a:latin typeface="Calibri" panose="020F0502020204030204" pitchFamily="34" charset="0"/>
              <a:ea typeface="Calibri" panose="020F0502020204030204" pitchFamily="34" charset="0"/>
            </a:endParaRPr>
          </a:p>
        </p:txBody>
      </p:sp>
      <p:sp>
        <p:nvSpPr>
          <p:cNvPr id="7" name="Subtitle 2"/>
          <p:cNvSpPr txBox="1">
            <a:spLocks/>
          </p:cNvSpPr>
          <p:nvPr/>
        </p:nvSpPr>
        <p:spPr>
          <a:xfrm>
            <a:off x="786376" y="3312130"/>
            <a:ext cx="8680677" cy="1215655"/>
          </a:xfrm>
          <a:prstGeom prst="rect">
            <a:avLst/>
          </a:prstGeom>
        </p:spPr>
        <p:txBody>
          <a:bodyPr vert="horz" lIns="91207" tIns="45604" rIns="91207" bIns="45604"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400" b="1" i="1" kern="1200" cap="none" baseline="0">
                <a:solidFill>
                  <a:srgbClr val="A50021"/>
                </a:solidFill>
                <a:latin typeface="Georgia" panose="020405020504050203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800" b="0" i="0" dirty="0">
                <a:latin typeface="Century Gothic" panose="020B0502020202020204" pitchFamily="34" charset="0"/>
              </a:rPr>
              <a:t>Sondage Ifop pour </a:t>
            </a:r>
            <a:r>
              <a:rPr lang="fr-FR" sz="2800" i="0" dirty="0" err="1" smtClean="0">
                <a:latin typeface="Century Gothic" panose="020B0502020202020204" pitchFamily="34" charset="0"/>
              </a:rPr>
              <a:t>Oxygen</a:t>
            </a:r>
            <a:endParaRPr lang="en-US" sz="2800" i="0" dirty="0">
              <a:latin typeface="Century Gothic" panose="020B0502020202020204" pitchFamily="34" charset="0"/>
            </a:endParaRPr>
          </a:p>
        </p:txBody>
      </p:sp>
      <p:cxnSp>
        <p:nvCxnSpPr>
          <p:cNvPr id="8" name="Connecteur droit 7"/>
          <p:cNvCxnSpPr/>
          <p:nvPr/>
        </p:nvCxnSpPr>
        <p:spPr>
          <a:xfrm>
            <a:off x="1316018" y="3398553"/>
            <a:ext cx="7476909" cy="0"/>
          </a:xfrm>
          <a:prstGeom prst="line">
            <a:avLst/>
          </a:prstGeom>
          <a:ln>
            <a:solidFill>
              <a:schemeClr val="tx1">
                <a:lumMod val="65000"/>
                <a:lumOff val="35000"/>
              </a:schemeClr>
            </a:solidFill>
          </a:ln>
          <a:effectLst/>
        </p:spPr>
        <p:style>
          <a:lnRef idx="3">
            <a:schemeClr val="dk1"/>
          </a:lnRef>
          <a:fillRef idx="0">
            <a:schemeClr val="dk1"/>
          </a:fillRef>
          <a:effectRef idx="2">
            <a:schemeClr val="dk1"/>
          </a:effectRef>
          <a:fontRef idx="minor">
            <a:schemeClr val="tx1"/>
          </a:fontRef>
        </p:style>
      </p:cxnSp>
      <p:pic>
        <p:nvPicPr>
          <p:cNvPr id="10" name="Image 9" descr="oxygen">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686821" y="5052944"/>
            <a:ext cx="1527517" cy="1470948"/>
          </a:xfrm>
          <a:prstGeom prst="rect">
            <a:avLst/>
          </a:prstGeom>
          <a:noFill/>
          <a:ln>
            <a:noFill/>
          </a:ln>
        </p:spPr>
      </p:pic>
    </p:spTree>
    <p:extLst>
      <p:ext uri="{BB962C8B-B14F-4D97-AF65-F5344CB8AC3E}">
        <p14:creationId xmlns:p14="http://schemas.microsoft.com/office/powerpoint/2010/main" val="1509800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Graphique 15"/>
          <p:cNvGraphicFramePr>
            <a:graphicFrameLocks/>
          </p:cNvGraphicFramePr>
          <p:nvPr>
            <p:extLst>
              <p:ext uri="{D42A27DB-BD31-4B8C-83A1-F6EECF244321}">
                <p14:modId xmlns:p14="http://schemas.microsoft.com/office/powerpoint/2010/main" val="237923068"/>
              </p:ext>
            </p:extLst>
          </p:nvPr>
        </p:nvGraphicFramePr>
        <p:xfrm>
          <a:off x="2158419" y="1576178"/>
          <a:ext cx="6313685" cy="4350136"/>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p:cNvSpPr txBox="1"/>
          <p:nvPr/>
        </p:nvSpPr>
        <p:spPr>
          <a:xfrm>
            <a:off x="902076" y="3587397"/>
            <a:ext cx="2653552" cy="954107"/>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Travailleur indépendant (73%)</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Dirigeant d’entreprise (71%)</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Agent de la fonction publique (73%)</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Région parisienne (73%)</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Connaît une personne </a:t>
            </a:r>
            <a:r>
              <a:rPr lang="fr-FR" sz="800" dirty="0">
                <a:solidFill>
                  <a:srgbClr val="002060"/>
                </a:solidFill>
                <a:latin typeface="Calibri" pitchFamily="34" charset="0"/>
                <a:cs typeface="Calibri" pitchFamily="34" charset="0"/>
              </a:rPr>
              <a:t>ayant connu une baisse de mémoire (</a:t>
            </a:r>
            <a:r>
              <a:rPr lang="fr-FR" sz="800" dirty="0" smtClean="0">
                <a:solidFill>
                  <a:srgbClr val="002060"/>
                </a:solidFill>
                <a:latin typeface="Calibri" pitchFamily="34" charset="0"/>
                <a:cs typeface="Calibri" pitchFamily="34" charset="0"/>
              </a:rPr>
              <a:t>74%)</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Beaucoup de crainte d’être affecté (75%)</a:t>
            </a:r>
            <a:endParaRPr lang="fr-FR" sz="800" dirty="0">
              <a:solidFill>
                <a:srgbClr val="002060"/>
              </a:solidFill>
              <a:latin typeface="Calibri" pitchFamily="34" charset="0"/>
              <a:cs typeface="Calibri" pitchFamily="34" charset="0"/>
            </a:endParaRPr>
          </a:p>
        </p:txBody>
      </p:sp>
      <p:sp>
        <p:nvSpPr>
          <p:cNvPr id="17" name="ZoneTexte 7"/>
          <p:cNvSpPr txBox="1"/>
          <p:nvPr/>
        </p:nvSpPr>
        <p:spPr>
          <a:xfrm>
            <a:off x="7058887" y="4708062"/>
            <a:ext cx="2380430" cy="707886"/>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25-34 ans (46%)</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Chômeur (43%)</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Ne connaît pas de personne ayant </a:t>
            </a:r>
            <a:r>
              <a:rPr lang="fr-FR" sz="800" dirty="0">
                <a:solidFill>
                  <a:srgbClr val="800000"/>
                </a:solidFill>
                <a:latin typeface="Calibri" pitchFamily="34" charset="0"/>
                <a:cs typeface="Calibri" pitchFamily="34" charset="0"/>
              </a:rPr>
              <a:t>connu une baisse de mémoire (</a:t>
            </a:r>
            <a:r>
              <a:rPr lang="fr-FR" sz="800" dirty="0" smtClean="0">
                <a:solidFill>
                  <a:srgbClr val="800000"/>
                </a:solidFill>
                <a:latin typeface="Calibri" pitchFamily="34" charset="0"/>
                <a:cs typeface="Calibri" pitchFamily="34" charset="0"/>
              </a:rPr>
              <a:t>43%)</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Ne craint pas du tout d’être affecté (75%)</a:t>
            </a:r>
            <a:endParaRPr lang="fr-FR" sz="800" dirty="0">
              <a:solidFill>
                <a:srgbClr val="800000"/>
              </a:solidFill>
              <a:latin typeface="Calibri" pitchFamily="34" charset="0"/>
              <a:cs typeface="Calibri" pitchFamily="34" charset="0"/>
            </a:endParaRPr>
          </a:p>
        </p:txBody>
      </p:sp>
      <p:sp>
        <p:nvSpPr>
          <p:cNvPr id="12" name="ZoneTexte 11"/>
          <p:cNvSpPr txBox="1"/>
          <p:nvPr/>
        </p:nvSpPr>
        <p:spPr>
          <a:xfrm>
            <a:off x="980840" y="2843297"/>
            <a:ext cx="1904499" cy="584775"/>
          </a:xfrm>
          <a:prstGeom prst="rect">
            <a:avLst/>
          </a:prstGeom>
          <a:solidFill>
            <a:srgbClr val="336699"/>
          </a:solidFill>
          <a:effectLst/>
        </p:spPr>
        <p:txBody>
          <a:bodyPr wrap="square">
            <a:spAutoFit/>
          </a:bodyPr>
          <a:lstStyle/>
          <a:p>
            <a:pPr algn="ctr">
              <a:defRPr/>
            </a:pPr>
            <a:r>
              <a:rPr lang="fr-FR" sz="1600" b="1" dirty="0" smtClean="0">
                <a:solidFill>
                  <a:schemeClr val="bg1"/>
                </a:solidFill>
                <a:latin typeface="Calibri" pitchFamily="34" charset="0"/>
                <a:cs typeface="Calibri" pitchFamily="34" charset="0"/>
              </a:rPr>
              <a:t>TOTAL  Oui</a:t>
            </a:r>
            <a:endParaRPr lang="fr-FR" sz="1600" b="1" dirty="0">
              <a:solidFill>
                <a:schemeClr val="bg1"/>
              </a:solidFill>
              <a:latin typeface="Calibri" pitchFamily="34" charset="0"/>
              <a:cs typeface="Calibri" pitchFamily="34" charset="0"/>
            </a:endParaRPr>
          </a:p>
          <a:p>
            <a:pPr algn="ctr">
              <a:defRPr/>
            </a:pPr>
            <a:r>
              <a:rPr lang="fr-FR" sz="1600" b="1" dirty="0" smtClean="0">
                <a:solidFill>
                  <a:schemeClr val="bg1"/>
                </a:solidFill>
                <a:latin typeface="Calibri" pitchFamily="34" charset="0"/>
                <a:cs typeface="Calibri" pitchFamily="34" charset="0"/>
              </a:rPr>
              <a:t>65%</a:t>
            </a:r>
            <a:endParaRPr lang="fr-FR" sz="1600" b="1" dirty="0">
              <a:solidFill>
                <a:schemeClr val="bg1"/>
              </a:solidFill>
              <a:latin typeface="Calibri" pitchFamily="34" charset="0"/>
              <a:cs typeface="Calibri" pitchFamily="34" charset="0"/>
            </a:endParaRPr>
          </a:p>
        </p:txBody>
      </p:sp>
      <p:sp>
        <p:nvSpPr>
          <p:cNvPr id="13" name="ZoneTexte 12"/>
          <p:cNvSpPr txBox="1"/>
          <p:nvPr/>
        </p:nvSpPr>
        <p:spPr>
          <a:xfrm>
            <a:off x="7058887" y="4071683"/>
            <a:ext cx="1638546" cy="584775"/>
          </a:xfrm>
          <a:prstGeom prst="rect">
            <a:avLst/>
          </a:prstGeom>
          <a:solidFill>
            <a:srgbClr val="C00000"/>
          </a:solidFill>
          <a:effectLst/>
        </p:spPr>
        <p:txBody>
          <a:bodyPr wrap="square">
            <a:spAutoFit/>
          </a:bodyPr>
          <a:lstStyle/>
          <a:p>
            <a:pPr algn="ctr">
              <a:defRPr/>
            </a:pPr>
            <a:r>
              <a:rPr lang="fr-FR" sz="1600" b="1" dirty="0">
                <a:solidFill>
                  <a:schemeClr val="bg1"/>
                </a:solidFill>
                <a:latin typeface="Calibri" panose="020F0502020204030204" pitchFamily="34" charset="0"/>
                <a:cs typeface="Calibri" panose="020F0502020204030204" pitchFamily="34" charset="0"/>
              </a:rPr>
              <a:t>TOTAL </a:t>
            </a:r>
            <a:r>
              <a:rPr lang="fr-FR" sz="1600" b="1" dirty="0" smtClean="0">
                <a:solidFill>
                  <a:schemeClr val="bg1"/>
                </a:solidFill>
                <a:latin typeface="Calibri" panose="020F0502020204030204" pitchFamily="34" charset="0"/>
                <a:cs typeface="Calibri" panose="020F0502020204030204" pitchFamily="34" charset="0"/>
              </a:rPr>
              <a:t>Non</a:t>
            </a:r>
            <a:endParaRPr lang="fr-FR" sz="1600" b="1" dirty="0">
              <a:solidFill>
                <a:schemeClr val="bg1"/>
              </a:solidFill>
              <a:latin typeface="Calibri" panose="020F0502020204030204" pitchFamily="34" charset="0"/>
              <a:cs typeface="Calibri" panose="020F0502020204030204" pitchFamily="34" charset="0"/>
            </a:endParaRPr>
          </a:p>
          <a:p>
            <a:pPr algn="ctr">
              <a:defRPr/>
            </a:pPr>
            <a:r>
              <a:rPr lang="fr-FR" sz="1600" b="1" dirty="0" smtClean="0">
                <a:solidFill>
                  <a:schemeClr val="bg1"/>
                </a:solidFill>
                <a:latin typeface="Calibri" panose="020F0502020204030204" pitchFamily="34" charset="0"/>
                <a:cs typeface="Calibri" panose="020F0502020204030204" pitchFamily="34" charset="0"/>
              </a:rPr>
              <a:t>35%</a:t>
            </a:r>
            <a:endParaRPr lang="fr-FR" sz="1600" b="1" dirty="0">
              <a:solidFill>
                <a:schemeClr val="bg1"/>
              </a:solidFill>
              <a:latin typeface="Calibri" panose="020F0502020204030204" pitchFamily="34" charset="0"/>
              <a:cs typeface="Calibri" panose="020F0502020204030204" pitchFamily="34" charset="0"/>
            </a:endParaRPr>
          </a:p>
        </p:txBody>
      </p:sp>
      <p:sp>
        <p:nvSpPr>
          <p:cNvPr id="11" name="Titre 2"/>
          <p:cNvSpPr txBox="1">
            <a:spLocks/>
          </p:cNvSpPr>
          <p:nvPr/>
        </p:nvSpPr>
        <p:spPr>
          <a:xfrm>
            <a:off x="1354456" y="199820"/>
            <a:ext cx="8674053" cy="614561"/>
          </a:xfrm>
          <a:prstGeom prst="rect">
            <a:avLst/>
          </a:prstGeom>
        </p:spPr>
        <p:txBody>
          <a:bodyPr anchor="ctr"/>
          <a:lst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a:lstStyle>
          <a:p>
            <a:pPr algn="l"/>
            <a:r>
              <a:rPr lang="fr-FR" sz="2000" b="1" kern="0" dirty="0" smtClean="0">
                <a:solidFill>
                  <a:schemeClr val="bg1"/>
                </a:solidFill>
                <a:latin typeface="Calibri" pitchFamily="34" charset="0"/>
                <a:cs typeface="Calibri" pitchFamily="34" charset="0"/>
              </a:rPr>
              <a:t>L’intérêt pour les compléments alimentaires maintenant la performance du cerveau</a:t>
            </a:r>
            <a:endParaRPr lang="fr-FR" sz="2000" b="1" kern="0" dirty="0">
              <a:solidFill>
                <a:schemeClr val="bg1"/>
              </a:solidFill>
              <a:latin typeface="Calibri" pitchFamily="34" charset="0"/>
              <a:cs typeface="Calibri"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404404812"/>
              </p:ext>
            </p:extLst>
          </p:nvPr>
        </p:nvGraphicFramePr>
        <p:xfrm>
          <a:off x="237168" y="939799"/>
          <a:ext cx="9636593" cy="678720"/>
        </p:xfrm>
        <a:graphic>
          <a:graphicData uri="http://schemas.openxmlformats.org/drawingml/2006/table">
            <a:tbl>
              <a:tblPr firstRow="1" bandRow="1">
                <a:tableStyleId>{2D5ABB26-0587-4C30-8999-92F81FD0307C}</a:tableStyleId>
              </a:tblPr>
              <a:tblGrid>
                <a:gridCol w="9636593"/>
              </a:tblGrid>
              <a:tr h="252000">
                <a:tc>
                  <a:txBody>
                    <a:bodyPr/>
                    <a:lstStyle/>
                    <a:p>
                      <a:pPr marL="809625" marR="0" indent="-809625" algn="just" defTabSz="914400" rtl="0" eaLnBrk="1" fontAlgn="auto" latinLnBrk="0" hangingPunct="1">
                        <a:lnSpc>
                          <a:spcPct val="100000"/>
                        </a:lnSpc>
                        <a:spcBef>
                          <a:spcPts val="0"/>
                        </a:spcBef>
                        <a:spcAft>
                          <a:spcPts val="0"/>
                        </a:spcAft>
                        <a:buClrTx/>
                        <a:buSzTx/>
                        <a:buFontTx/>
                        <a:buNone/>
                        <a:tabLst/>
                        <a:defRPr/>
                      </a:pPr>
                      <a:r>
                        <a:rPr lang="fr-FR" sz="1100" b="1" u="sng" dirty="0" smtClean="0">
                          <a:solidFill>
                            <a:schemeClr val="tx1"/>
                          </a:solidFill>
                          <a:latin typeface="Calibri" panose="020F0502020204030204" pitchFamily="34" charset="0"/>
                          <a:cs typeface="Calibri" panose="020F0502020204030204" pitchFamily="34" charset="0"/>
                        </a:rPr>
                        <a:t>QUESTION</a:t>
                      </a:r>
                      <a:r>
                        <a:rPr lang="fr-FR" sz="1100" b="1" dirty="0" smtClean="0">
                          <a:solidFill>
                            <a:schemeClr val="tx1"/>
                          </a:solidFill>
                          <a:latin typeface="Calibri" panose="020F0502020204030204" pitchFamily="34" charset="0"/>
                          <a:cs typeface="Calibri" panose="020F0502020204030204" pitchFamily="34" charset="0"/>
                        </a:rPr>
                        <a:t> :	Si vous aviez connaissance d’un complément</a:t>
                      </a:r>
                      <a:r>
                        <a:rPr lang="fr-FR" sz="1100" b="1" baseline="0" dirty="0" smtClean="0">
                          <a:solidFill>
                            <a:schemeClr val="tx1"/>
                          </a:solidFill>
                          <a:latin typeface="Calibri" panose="020F0502020204030204" pitchFamily="34" charset="0"/>
                          <a:cs typeface="Calibri" panose="020F0502020204030204" pitchFamily="34" charset="0"/>
                        </a:rPr>
                        <a:t> alimentaire pour maintenir la performance du cerveau ou les fonctions liées à la mémoire, seriez-vous intéressé pour le prendre ?</a:t>
                      </a:r>
                      <a:endParaRPr lang="fr-FR" sz="1100" b="1" dirty="0" smtClean="0">
                        <a:solidFill>
                          <a:schemeClr val="tx1"/>
                        </a:solidFill>
                        <a:latin typeface="Calibri" panose="020F0502020204030204" pitchFamily="34" charset="0"/>
                        <a:cs typeface="Calibri" panose="020F0502020204030204" pitchFamily="34" charset="0"/>
                      </a:endParaRPr>
                    </a:p>
                  </a:txBody>
                  <a:tcPr anchor="ctr"/>
                </a:tc>
              </a:tr>
              <a:tr h="252000">
                <a:tc>
                  <a:txBody>
                    <a:bodyPr/>
                    <a:lstStyle/>
                    <a:p>
                      <a:pPr marL="1080000" marR="0" indent="0" algn="just" defTabSz="914400" rtl="0" eaLnBrk="1" fontAlgn="auto" latinLnBrk="0" hangingPunct="1">
                        <a:lnSpc>
                          <a:spcPct val="100000"/>
                        </a:lnSpc>
                        <a:spcBef>
                          <a:spcPts val="0"/>
                        </a:spcBef>
                        <a:spcAft>
                          <a:spcPts val="0"/>
                        </a:spcAft>
                        <a:buClrTx/>
                        <a:buSzTx/>
                        <a:buFontTx/>
                        <a:buNone/>
                        <a:tabLst/>
                        <a:defRPr/>
                      </a:pPr>
                      <a:endParaRPr lang="fr-FR" sz="1050" i="1" dirty="0" smtClean="0">
                        <a:solidFill>
                          <a:schemeClr val="tx1">
                            <a:lumMod val="65000"/>
                            <a:lumOff val="35000"/>
                          </a:schemeClr>
                        </a:solidFill>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4175459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Graphique 15"/>
          <p:cNvGraphicFramePr>
            <a:graphicFrameLocks/>
          </p:cNvGraphicFramePr>
          <p:nvPr>
            <p:extLst>
              <p:ext uri="{D42A27DB-BD31-4B8C-83A1-F6EECF244321}">
                <p14:modId xmlns:p14="http://schemas.microsoft.com/office/powerpoint/2010/main" val="2462269192"/>
              </p:ext>
            </p:extLst>
          </p:nvPr>
        </p:nvGraphicFramePr>
        <p:xfrm>
          <a:off x="2158419" y="1576178"/>
          <a:ext cx="6313685" cy="4350136"/>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p:cNvSpPr txBox="1"/>
          <p:nvPr/>
        </p:nvSpPr>
        <p:spPr>
          <a:xfrm>
            <a:off x="902076" y="3587397"/>
            <a:ext cx="2653552" cy="830997"/>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Salarié du secteur public (72%)</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Agent de la fonction publique (73%)</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Région Sud ouest (66%)</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Connaît une ou plusieurs personnes </a:t>
            </a:r>
            <a:r>
              <a:rPr lang="fr-FR" sz="800" dirty="0">
                <a:solidFill>
                  <a:srgbClr val="002060"/>
                </a:solidFill>
                <a:latin typeface="Calibri" pitchFamily="34" charset="0"/>
                <a:cs typeface="Calibri" pitchFamily="34" charset="0"/>
              </a:rPr>
              <a:t>ayant connu une baisse de </a:t>
            </a:r>
            <a:r>
              <a:rPr lang="fr-FR" sz="800" dirty="0" smtClean="0">
                <a:solidFill>
                  <a:srgbClr val="002060"/>
                </a:solidFill>
                <a:latin typeface="Calibri" pitchFamily="34" charset="0"/>
                <a:cs typeface="Calibri" pitchFamily="34" charset="0"/>
              </a:rPr>
              <a:t>mémoire (</a:t>
            </a:r>
            <a:r>
              <a:rPr lang="fr-FR" sz="800" dirty="0">
                <a:solidFill>
                  <a:srgbClr val="002060"/>
                </a:solidFill>
                <a:latin typeface="Calibri" pitchFamily="34" charset="0"/>
                <a:cs typeface="Calibri" pitchFamily="34" charset="0"/>
              </a:rPr>
              <a:t>69</a:t>
            </a:r>
            <a:r>
              <a:rPr lang="fr-FR" sz="800" dirty="0" smtClean="0">
                <a:solidFill>
                  <a:srgbClr val="002060"/>
                </a:solidFill>
                <a:latin typeface="Calibri" pitchFamily="34" charset="0"/>
                <a:cs typeface="Calibri" pitchFamily="34" charset="0"/>
              </a:rPr>
              <a:t>%)</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Beaucoup de crainte d’être affecté (72%)</a:t>
            </a:r>
            <a:endParaRPr lang="fr-FR" sz="800" dirty="0">
              <a:solidFill>
                <a:srgbClr val="002060"/>
              </a:solidFill>
              <a:latin typeface="Calibri" pitchFamily="34" charset="0"/>
              <a:cs typeface="Calibri" pitchFamily="34" charset="0"/>
            </a:endParaRPr>
          </a:p>
        </p:txBody>
      </p:sp>
      <p:sp>
        <p:nvSpPr>
          <p:cNvPr id="17" name="ZoneTexte 7"/>
          <p:cNvSpPr txBox="1"/>
          <p:nvPr/>
        </p:nvSpPr>
        <p:spPr>
          <a:xfrm>
            <a:off x="7058887" y="4708062"/>
            <a:ext cx="2380430" cy="707886"/>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25-34 ans (47%)</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Chômeur (43%)</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Ne connaît pas de personne </a:t>
            </a:r>
            <a:r>
              <a:rPr lang="fr-FR" sz="800" dirty="0">
                <a:solidFill>
                  <a:srgbClr val="800000"/>
                </a:solidFill>
                <a:latin typeface="Calibri" pitchFamily="34" charset="0"/>
                <a:cs typeface="Calibri" pitchFamily="34" charset="0"/>
              </a:rPr>
              <a:t>ayant connu une baisse de mémoire (</a:t>
            </a:r>
            <a:r>
              <a:rPr lang="fr-FR" sz="800" dirty="0" smtClean="0">
                <a:solidFill>
                  <a:srgbClr val="800000"/>
                </a:solidFill>
                <a:latin typeface="Calibri" pitchFamily="34" charset="0"/>
                <a:cs typeface="Calibri" pitchFamily="34" charset="0"/>
              </a:rPr>
              <a:t>47%)</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Ne craint pas du tout d’être affecté (74%)</a:t>
            </a:r>
            <a:endParaRPr lang="fr-FR" sz="800" dirty="0">
              <a:solidFill>
                <a:srgbClr val="800000"/>
              </a:solidFill>
              <a:latin typeface="Calibri" pitchFamily="34" charset="0"/>
              <a:cs typeface="Calibri" pitchFamily="34" charset="0"/>
            </a:endParaRPr>
          </a:p>
        </p:txBody>
      </p:sp>
      <p:sp>
        <p:nvSpPr>
          <p:cNvPr id="12" name="ZoneTexte 11"/>
          <p:cNvSpPr txBox="1"/>
          <p:nvPr/>
        </p:nvSpPr>
        <p:spPr>
          <a:xfrm>
            <a:off x="980840" y="2843297"/>
            <a:ext cx="1904499" cy="584775"/>
          </a:xfrm>
          <a:prstGeom prst="rect">
            <a:avLst/>
          </a:prstGeom>
          <a:solidFill>
            <a:srgbClr val="336699"/>
          </a:solidFill>
          <a:effectLst/>
        </p:spPr>
        <p:txBody>
          <a:bodyPr wrap="square">
            <a:spAutoFit/>
          </a:bodyPr>
          <a:lstStyle/>
          <a:p>
            <a:pPr algn="ctr">
              <a:defRPr/>
            </a:pPr>
            <a:r>
              <a:rPr lang="fr-FR" sz="1600" b="1" dirty="0" smtClean="0">
                <a:solidFill>
                  <a:schemeClr val="bg1"/>
                </a:solidFill>
                <a:latin typeface="Calibri" pitchFamily="34" charset="0"/>
                <a:cs typeface="Calibri" pitchFamily="34" charset="0"/>
              </a:rPr>
              <a:t>TOTAL  Oui</a:t>
            </a:r>
            <a:endParaRPr lang="fr-FR" sz="1600" b="1" dirty="0">
              <a:solidFill>
                <a:schemeClr val="bg1"/>
              </a:solidFill>
              <a:latin typeface="Calibri" pitchFamily="34" charset="0"/>
              <a:cs typeface="Calibri" pitchFamily="34" charset="0"/>
            </a:endParaRPr>
          </a:p>
          <a:p>
            <a:pPr algn="ctr">
              <a:defRPr/>
            </a:pPr>
            <a:r>
              <a:rPr lang="fr-FR" sz="1600" b="1" dirty="0" smtClean="0">
                <a:solidFill>
                  <a:schemeClr val="bg1"/>
                </a:solidFill>
                <a:latin typeface="Calibri" pitchFamily="34" charset="0"/>
                <a:cs typeface="Calibri" pitchFamily="34" charset="0"/>
              </a:rPr>
              <a:t>61%</a:t>
            </a:r>
            <a:endParaRPr lang="fr-FR" sz="1600" b="1" dirty="0">
              <a:solidFill>
                <a:schemeClr val="bg1"/>
              </a:solidFill>
              <a:latin typeface="Calibri" pitchFamily="34" charset="0"/>
              <a:cs typeface="Calibri" pitchFamily="34" charset="0"/>
            </a:endParaRPr>
          </a:p>
        </p:txBody>
      </p:sp>
      <p:sp>
        <p:nvSpPr>
          <p:cNvPr id="13" name="ZoneTexte 12"/>
          <p:cNvSpPr txBox="1"/>
          <p:nvPr/>
        </p:nvSpPr>
        <p:spPr>
          <a:xfrm>
            <a:off x="7058887" y="4071683"/>
            <a:ext cx="1638546" cy="584775"/>
          </a:xfrm>
          <a:prstGeom prst="rect">
            <a:avLst/>
          </a:prstGeom>
          <a:solidFill>
            <a:srgbClr val="C00000"/>
          </a:solidFill>
          <a:effectLst/>
        </p:spPr>
        <p:txBody>
          <a:bodyPr wrap="square">
            <a:spAutoFit/>
          </a:bodyPr>
          <a:lstStyle/>
          <a:p>
            <a:pPr algn="ctr">
              <a:defRPr/>
            </a:pPr>
            <a:r>
              <a:rPr lang="fr-FR" sz="1600" b="1" dirty="0">
                <a:solidFill>
                  <a:schemeClr val="bg1"/>
                </a:solidFill>
                <a:latin typeface="Calibri" panose="020F0502020204030204" pitchFamily="34" charset="0"/>
                <a:cs typeface="Calibri" panose="020F0502020204030204" pitchFamily="34" charset="0"/>
              </a:rPr>
              <a:t>TOTAL </a:t>
            </a:r>
            <a:r>
              <a:rPr lang="fr-FR" sz="1600" b="1" dirty="0" smtClean="0">
                <a:solidFill>
                  <a:schemeClr val="bg1"/>
                </a:solidFill>
                <a:latin typeface="Calibri" panose="020F0502020204030204" pitchFamily="34" charset="0"/>
                <a:cs typeface="Calibri" panose="020F0502020204030204" pitchFamily="34" charset="0"/>
              </a:rPr>
              <a:t>Non</a:t>
            </a:r>
            <a:endParaRPr lang="fr-FR" sz="1600" b="1" dirty="0">
              <a:solidFill>
                <a:schemeClr val="bg1"/>
              </a:solidFill>
              <a:latin typeface="Calibri" panose="020F0502020204030204" pitchFamily="34" charset="0"/>
              <a:cs typeface="Calibri" panose="020F0502020204030204" pitchFamily="34" charset="0"/>
            </a:endParaRPr>
          </a:p>
          <a:p>
            <a:pPr algn="ctr">
              <a:defRPr/>
            </a:pPr>
            <a:r>
              <a:rPr lang="fr-FR" sz="1600" b="1" dirty="0" smtClean="0">
                <a:solidFill>
                  <a:schemeClr val="bg1"/>
                </a:solidFill>
                <a:latin typeface="Calibri" panose="020F0502020204030204" pitchFamily="34" charset="0"/>
                <a:cs typeface="Calibri" panose="020F0502020204030204" pitchFamily="34" charset="0"/>
              </a:rPr>
              <a:t>39%</a:t>
            </a:r>
            <a:endParaRPr lang="fr-FR" sz="1600" b="1" dirty="0">
              <a:solidFill>
                <a:schemeClr val="bg1"/>
              </a:solidFill>
              <a:latin typeface="Calibri" panose="020F0502020204030204" pitchFamily="34" charset="0"/>
              <a:cs typeface="Calibri" panose="020F0502020204030204" pitchFamily="34" charset="0"/>
            </a:endParaRPr>
          </a:p>
        </p:txBody>
      </p:sp>
      <p:sp>
        <p:nvSpPr>
          <p:cNvPr id="11" name="Titre 2"/>
          <p:cNvSpPr txBox="1">
            <a:spLocks/>
          </p:cNvSpPr>
          <p:nvPr/>
        </p:nvSpPr>
        <p:spPr>
          <a:xfrm>
            <a:off x="1354456" y="199820"/>
            <a:ext cx="8674053" cy="614561"/>
          </a:xfrm>
          <a:prstGeom prst="rect">
            <a:avLst/>
          </a:prstGeom>
        </p:spPr>
        <p:txBody>
          <a:bodyPr anchor="ctr"/>
          <a:lst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a:lstStyle>
          <a:p>
            <a:pPr algn="l"/>
            <a:r>
              <a:rPr lang="fr-FR" sz="2000" b="1" kern="0" dirty="0" smtClean="0">
                <a:solidFill>
                  <a:schemeClr val="bg1"/>
                </a:solidFill>
                <a:latin typeface="Calibri" pitchFamily="34" charset="0"/>
                <a:cs typeface="Calibri" pitchFamily="34" charset="0"/>
              </a:rPr>
              <a:t>L’intention de recommandation de ce complément alimentaire à des proches</a:t>
            </a:r>
            <a:endParaRPr lang="fr-FR" sz="2000" b="1" kern="0" dirty="0">
              <a:solidFill>
                <a:schemeClr val="bg1"/>
              </a:solidFill>
              <a:latin typeface="Calibri" pitchFamily="34" charset="0"/>
              <a:cs typeface="Calibri"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4159312486"/>
              </p:ext>
            </p:extLst>
          </p:nvPr>
        </p:nvGraphicFramePr>
        <p:xfrm>
          <a:off x="237168" y="939799"/>
          <a:ext cx="9636593" cy="511080"/>
        </p:xfrm>
        <a:graphic>
          <a:graphicData uri="http://schemas.openxmlformats.org/drawingml/2006/table">
            <a:tbl>
              <a:tblPr firstRow="1" bandRow="1">
                <a:tableStyleId>{2D5ABB26-0587-4C30-8999-92F81FD0307C}</a:tableStyleId>
              </a:tblPr>
              <a:tblGrid>
                <a:gridCol w="9636593"/>
              </a:tblGrid>
              <a:tr h="252000">
                <a:tc>
                  <a:txBody>
                    <a:bodyPr/>
                    <a:lstStyle/>
                    <a:p>
                      <a:pPr marL="809625" marR="0" indent="-809625" algn="just" defTabSz="914400" rtl="0" eaLnBrk="1" fontAlgn="auto" latinLnBrk="0" hangingPunct="1">
                        <a:lnSpc>
                          <a:spcPct val="100000"/>
                        </a:lnSpc>
                        <a:spcBef>
                          <a:spcPts val="0"/>
                        </a:spcBef>
                        <a:spcAft>
                          <a:spcPts val="0"/>
                        </a:spcAft>
                        <a:buClrTx/>
                        <a:buSzTx/>
                        <a:buFontTx/>
                        <a:buNone/>
                        <a:tabLst/>
                        <a:defRPr/>
                      </a:pPr>
                      <a:r>
                        <a:rPr lang="fr-FR" sz="1100" b="1" u="sng" dirty="0" smtClean="0">
                          <a:solidFill>
                            <a:schemeClr val="tx1"/>
                          </a:solidFill>
                          <a:latin typeface="Calibri" panose="020F0502020204030204" pitchFamily="34" charset="0"/>
                          <a:cs typeface="Calibri" panose="020F0502020204030204" pitchFamily="34" charset="0"/>
                        </a:rPr>
                        <a:t>QUESTION</a:t>
                      </a:r>
                      <a:r>
                        <a:rPr lang="fr-FR" sz="1100" b="1" dirty="0" smtClean="0">
                          <a:solidFill>
                            <a:schemeClr val="tx1"/>
                          </a:solidFill>
                          <a:latin typeface="Calibri" panose="020F0502020204030204" pitchFamily="34" charset="0"/>
                          <a:cs typeface="Calibri" panose="020F0502020204030204" pitchFamily="34" charset="0"/>
                        </a:rPr>
                        <a:t> :	Et seriez-vous prêt</a:t>
                      </a:r>
                      <a:r>
                        <a:rPr lang="fr-FR" sz="1100" b="1" baseline="0" dirty="0" smtClean="0">
                          <a:solidFill>
                            <a:schemeClr val="tx1"/>
                          </a:solidFill>
                          <a:latin typeface="Calibri" panose="020F0502020204030204" pitchFamily="34" charset="0"/>
                          <a:cs typeface="Calibri" panose="020F0502020204030204" pitchFamily="34" charset="0"/>
                        </a:rPr>
                        <a:t> à recommander ce complément alimentaire à des personnes de votre entourage ?</a:t>
                      </a:r>
                      <a:endParaRPr lang="fr-FR" sz="1100" b="1" dirty="0" smtClean="0">
                        <a:solidFill>
                          <a:schemeClr val="tx1"/>
                        </a:solidFill>
                        <a:latin typeface="Calibri" panose="020F0502020204030204" pitchFamily="34" charset="0"/>
                        <a:cs typeface="Calibri" panose="020F0502020204030204" pitchFamily="34" charset="0"/>
                      </a:endParaRPr>
                    </a:p>
                  </a:txBody>
                  <a:tcPr anchor="ctr"/>
                </a:tc>
              </a:tr>
              <a:tr h="252000">
                <a:tc>
                  <a:txBody>
                    <a:bodyPr/>
                    <a:lstStyle/>
                    <a:p>
                      <a:pPr marL="1080000" marR="0" indent="0" algn="just" defTabSz="914400" rtl="0" eaLnBrk="1" fontAlgn="auto" latinLnBrk="0" hangingPunct="1">
                        <a:lnSpc>
                          <a:spcPct val="100000"/>
                        </a:lnSpc>
                        <a:spcBef>
                          <a:spcPts val="0"/>
                        </a:spcBef>
                        <a:spcAft>
                          <a:spcPts val="0"/>
                        </a:spcAft>
                        <a:buClrTx/>
                        <a:buSzTx/>
                        <a:buFontTx/>
                        <a:buNone/>
                        <a:tabLst/>
                        <a:defRPr/>
                      </a:pPr>
                      <a:endParaRPr lang="fr-FR" sz="1050" i="1" dirty="0" smtClean="0">
                        <a:solidFill>
                          <a:schemeClr val="tx1">
                            <a:lumMod val="65000"/>
                            <a:lumOff val="35000"/>
                          </a:schemeClr>
                        </a:solidFill>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1952810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592537" y="936103"/>
            <a:ext cx="8674556" cy="5162308"/>
            <a:chOff x="-76206" y="1509089"/>
            <a:chExt cx="9396497" cy="4368184"/>
          </a:xfrm>
        </p:grpSpPr>
        <p:sp>
          <p:nvSpPr>
            <p:cNvPr id="8" name="Espace réservé du contenu 1"/>
            <p:cNvSpPr txBox="1">
              <a:spLocks/>
            </p:cNvSpPr>
            <p:nvPr/>
          </p:nvSpPr>
          <p:spPr>
            <a:xfrm>
              <a:off x="-76206" y="2249869"/>
              <a:ext cx="9396497" cy="3627404"/>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r>
                <a:rPr lang="fr-FR" sz="2000" b="1" dirty="0" smtClean="0">
                  <a:solidFill>
                    <a:srgbClr val="A50021"/>
                  </a:solidFill>
                  <a:latin typeface="Century Gothic" panose="020B0502020202020204" pitchFamily="34" charset="0"/>
                  <a:ea typeface="+mj-ea"/>
                  <a:cs typeface="+mj-cs"/>
                </a:rPr>
                <a:t>1 - La méthodologie</a:t>
              </a:r>
              <a:endParaRPr lang="fr-FR" sz="2000" b="1" dirty="0" smtClean="0">
                <a:solidFill>
                  <a:srgbClr val="A50021"/>
                </a:solidFill>
                <a:latin typeface="Century Gothic" panose="020B0502020202020204" pitchFamily="34" charset="0"/>
              </a:endParaRPr>
            </a:p>
            <a:p>
              <a:pPr marL="0" indent="0">
                <a:spcBef>
                  <a:spcPct val="0"/>
                </a:spcBef>
                <a:buNone/>
              </a:pPr>
              <a:endParaRPr lang="fr-FR" sz="2000" b="1" dirty="0" smtClean="0">
                <a:solidFill>
                  <a:srgbClr val="A50021"/>
                </a:solidFill>
                <a:latin typeface="Century Gothic" panose="020B0502020202020204" pitchFamily="34" charset="0"/>
                <a:ea typeface="+mj-ea"/>
                <a:cs typeface="+mj-cs"/>
              </a:endParaRPr>
            </a:p>
            <a:p>
              <a:pPr marL="0" indent="0">
                <a:spcBef>
                  <a:spcPct val="0"/>
                </a:spcBef>
                <a:buNone/>
              </a:pPr>
              <a:r>
                <a:rPr lang="fr-FR" sz="2000" b="1" dirty="0" smtClean="0">
                  <a:solidFill>
                    <a:srgbClr val="A50021"/>
                  </a:solidFill>
                  <a:latin typeface="Century Gothic" panose="020B0502020202020204" pitchFamily="34" charset="0"/>
                  <a:ea typeface="+mj-ea"/>
                  <a:cs typeface="+mj-cs"/>
                </a:rPr>
                <a:t>2 - Les résultats de l’étude</a:t>
              </a:r>
              <a:endParaRPr lang="fr-FR" sz="800" b="1" dirty="0" smtClean="0">
                <a:solidFill>
                  <a:srgbClr val="A50021"/>
                </a:solidFill>
                <a:latin typeface="Century Gothic" panose="020B0502020202020204" pitchFamily="34" charset="0"/>
                <a:ea typeface="+mj-ea"/>
                <a:cs typeface="+mj-cs"/>
              </a:endParaRPr>
            </a:p>
            <a:p>
              <a:pPr marL="0" indent="0" algn="just">
                <a:lnSpc>
                  <a:spcPct val="120000"/>
                </a:lnSpc>
                <a:spcBef>
                  <a:spcPts val="600"/>
                </a:spcBef>
                <a:buNone/>
              </a:pPr>
              <a:r>
                <a:rPr lang="fr-FR" sz="800" dirty="0" smtClean="0">
                  <a:latin typeface="Century Gothic" panose="020B0502020202020204" pitchFamily="34" charset="0"/>
                </a:rPr>
                <a:t>	</a:t>
              </a:r>
            </a:p>
            <a:p>
              <a:pPr marL="360363" indent="0" algn="just">
                <a:lnSpc>
                  <a:spcPct val="120000"/>
                </a:lnSpc>
                <a:spcBef>
                  <a:spcPts val="600"/>
                </a:spcBef>
                <a:buNone/>
                <a:tabLst>
                  <a:tab pos="358775" algn="l"/>
                </a:tabLst>
              </a:pPr>
              <a:r>
                <a:rPr lang="fr-FR" sz="1400" dirty="0" smtClean="0">
                  <a:latin typeface="Century Gothic" panose="020B0502020202020204" pitchFamily="34" charset="0"/>
                </a:rPr>
                <a:t>L’existence d’un proche ayant connu une baisse de la mémoire susceptible d’affecter sa concentration au quotidien</a:t>
              </a:r>
            </a:p>
            <a:p>
              <a:pPr marL="360363" indent="0" algn="just">
                <a:lnSpc>
                  <a:spcPct val="120000"/>
                </a:lnSpc>
                <a:spcBef>
                  <a:spcPts val="600"/>
                </a:spcBef>
                <a:buNone/>
                <a:tabLst>
                  <a:tab pos="358775" algn="l"/>
                </a:tabLst>
              </a:pPr>
              <a:r>
                <a:rPr lang="fr-FR" sz="1400" dirty="0" smtClean="0">
                  <a:latin typeface="Century Gothic" panose="020B0502020202020204" pitchFamily="34" charset="0"/>
                </a:rPr>
                <a:t>L’intensité de cette baisse de mémoire</a:t>
              </a:r>
            </a:p>
            <a:p>
              <a:pPr marL="360363" indent="0" algn="just">
                <a:lnSpc>
                  <a:spcPct val="120000"/>
                </a:lnSpc>
                <a:spcBef>
                  <a:spcPts val="600"/>
                </a:spcBef>
                <a:buNone/>
                <a:tabLst>
                  <a:tab pos="358775" algn="l"/>
                </a:tabLst>
              </a:pPr>
              <a:r>
                <a:rPr lang="fr-FR" sz="1400" dirty="0" smtClean="0">
                  <a:latin typeface="Century Gothic" panose="020B0502020202020204" pitchFamily="34" charset="0"/>
                </a:rPr>
                <a:t>La crainte d’être touché par une baisse de la mémoire susceptible d’affecter sa concentration au quotidien</a:t>
              </a:r>
              <a:endParaRPr lang="fr-FR" sz="1400" dirty="0">
                <a:latin typeface="Century Gothic" panose="020B0502020202020204" pitchFamily="34" charset="0"/>
              </a:endParaRPr>
            </a:p>
            <a:p>
              <a:pPr marL="360363" indent="0" algn="just">
                <a:lnSpc>
                  <a:spcPct val="120000"/>
                </a:lnSpc>
                <a:spcBef>
                  <a:spcPts val="600"/>
                </a:spcBef>
                <a:buNone/>
                <a:tabLst>
                  <a:tab pos="358775" algn="l"/>
                </a:tabLst>
              </a:pPr>
              <a:r>
                <a:rPr lang="fr-FR" sz="1400" dirty="0" smtClean="0">
                  <a:latin typeface="Century Gothic" panose="020B0502020202020204" pitchFamily="34" charset="0"/>
                </a:rPr>
                <a:t>La notoriété des plantes et compléments alimentaires contribuant au maintien de la performance du cerveau</a:t>
              </a:r>
              <a:endParaRPr lang="fr-FR" sz="1400" dirty="0">
                <a:latin typeface="Century Gothic" panose="020B0502020202020204" pitchFamily="34" charset="0"/>
              </a:endParaRPr>
            </a:p>
            <a:p>
              <a:pPr marL="360363" indent="0" algn="just">
                <a:lnSpc>
                  <a:spcPct val="120000"/>
                </a:lnSpc>
                <a:spcBef>
                  <a:spcPts val="600"/>
                </a:spcBef>
                <a:buNone/>
                <a:tabLst>
                  <a:tab pos="358775" algn="l"/>
                </a:tabLst>
              </a:pPr>
              <a:r>
                <a:rPr lang="fr-FR" sz="1400" dirty="0" smtClean="0">
                  <a:latin typeface="Century Gothic" panose="020B0502020202020204" pitchFamily="34" charset="0"/>
                </a:rPr>
                <a:t>L’intérêt pour les compléments alimentaires maintenant la performance du cerveau</a:t>
              </a:r>
            </a:p>
            <a:p>
              <a:pPr marL="360363" indent="0" algn="just">
                <a:lnSpc>
                  <a:spcPct val="120000"/>
                </a:lnSpc>
                <a:spcBef>
                  <a:spcPts val="600"/>
                </a:spcBef>
                <a:buNone/>
                <a:tabLst>
                  <a:tab pos="358775" algn="l"/>
                </a:tabLst>
              </a:pPr>
              <a:r>
                <a:rPr lang="fr-FR" sz="1400" dirty="0" smtClean="0">
                  <a:latin typeface="Century Gothic" panose="020B0502020202020204" pitchFamily="34" charset="0"/>
                </a:rPr>
                <a:t>L’intention de recommandation de ce complément alimentaire</a:t>
              </a:r>
              <a:endParaRPr lang="fr-FR" sz="2000" dirty="0" smtClean="0">
                <a:latin typeface="Century Gothic" panose="020B0502020202020204" pitchFamily="34" charset="0"/>
              </a:endParaRPr>
            </a:p>
          </p:txBody>
        </p:sp>
        <p:sp>
          <p:nvSpPr>
            <p:cNvPr id="9" name="Titre 3"/>
            <p:cNvSpPr txBox="1">
              <a:spLocks/>
            </p:cNvSpPr>
            <p:nvPr/>
          </p:nvSpPr>
          <p:spPr>
            <a:xfrm>
              <a:off x="539552" y="1509089"/>
              <a:ext cx="8301707" cy="740781"/>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800" i="1" dirty="0" smtClean="0">
                  <a:solidFill>
                    <a:schemeClr val="tx1">
                      <a:lumMod val="65000"/>
                      <a:lumOff val="35000"/>
                    </a:schemeClr>
                  </a:solidFill>
                  <a:latin typeface="Century Gothic" panose="020B0502020202020204" pitchFamily="34" charset="0"/>
                </a:rPr>
                <a:t>Sommaire</a:t>
              </a:r>
              <a:endParaRPr lang="fr-FR" sz="2800" i="1" dirty="0">
                <a:solidFill>
                  <a:schemeClr val="tx1">
                    <a:lumMod val="65000"/>
                    <a:lumOff val="35000"/>
                  </a:schemeClr>
                </a:solidFill>
                <a:latin typeface="Century Gothic" panose="020B0502020202020204" pitchFamily="34"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p:cNvGrpSpPr>
            <a:grpSpLocks/>
          </p:cNvGrpSpPr>
          <p:nvPr/>
        </p:nvGrpSpPr>
        <p:grpSpPr bwMode="auto">
          <a:xfrm>
            <a:off x="952327" y="1692331"/>
            <a:ext cx="7510749" cy="1495066"/>
            <a:chOff x="422" y="2906"/>
            <a:chExt cx="5944" cy="1041"/>
          </a:xfrm>
        </p:grpSpPr>
        <p:sp>
          <p:nvSpPr>
            <p:cNvPr id="6" name="Rectangle 5"/>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600" b="1" dirty="0">
                  <a:solidFill>
                    <a:srgbClr val="A50021"/>
                  </a:solidFill>
                  <a:latin typeface="Century Gothic" panose="020B0502020202020204" pitchFamily="34" charset="0"/>
                </a:rPr>
                <a:t>La méthodologie</a:t>
              </a:r>
            </a:p>
          </p:txBody>
        </p:sp>
        <p:sp>
          <p:nvSpPr>
            <p:cNvPr id="10" name="Rectangle 9"/>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1</a:t>
              </a:r>
            </a:p>
          </p:txBody>
        </p:sp>
        <p:sp>
          <p:nvSpPr>
            <p:cNvPr id="11"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1400" dirty="0">
                <a:solidFill>
                  <a:srgbClr val="A50021"/>
                </a:solidFill>
                <a:latin typeface="Century Gothic" panose="020B0502020202020204" pitchFamily="34" charset="0"/>
              </a:endParaRPr>
            </a:p>
          </p:txBody>
        </p:sp>
      </p:grpSp>
      <p:pic>
        <p:nvPicPr>
          <p:cNvPr id="12" name="Image 11"/>
          <p:cNvPicPr>
            <a:picLocks noChangeAspect="1"/>
          </p:cNvPicPr>
          <p:nvPr/>
        </p:nvPicPr>
        <p:blipFill rotWithShape="1">
          <a:blip r:embed="rId3" cstate="print">
            <a:extLst>
              <a:ext uri="{28A0092B-C50C-407E-A947-70E740481C1C}">
                <a14:useLocalDpi xmlns:a14="http://schemas.microsoft.com/office/drawing/2010/main" val="0"/>
              </a:ext>
            </a:extLst>
          </a:blip>
          <a:srcRect t="6218" b="40601"/>
          <a:stretch/>
        </p:blipFill>
        <p:spPr>
          <a:xfrm>
            <a:off x="2447255" y="2924944"/>
            <a:ext cx="5889883" cy="20882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73445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015590711"/>
              </p:ext>
            </p:extLst>
          </p:nvPr>
        </p:nvGraphicFramePr>
        <p:xfrm>
          <a:off x="462987" y="967153"/>
          <a:ext cx="9213448" cy="4217394"/>
        </p:xfrm>
        <a:graphic>
          <a:graphicData uri="http://schemas.openxmlformats.org/drawingml/2006/table">
            <a:tbl>
              <a:tblPr firstRow="1" firstCol="1" bandRow="1">
                <a:tableStyleId>{5C22544A-7EE6-4342-B048-85BDC9FD1C3A}</a:tableStyleId>
              </a:tblPr>
              <a:tblGrid>
                <a:gridCol w="2764034"/>
                <a:gridCol w="460673"/>
                <a:gridCol w="2764034"/>
                <a:gridCol w="460673"/>
                <a:gridCol w="2764034"/>
              </a:tblGrid>
              <a:tr h="1076143">
                <a:tc gridSpan="5">
                  <a:txBody>
                    <a:bodyPr/>
                    <a:lstStyle/>
                    <a:p>
                      <a:pPr algn="l">
                        <a:spcBef>
                          <a:spcPts val="600"/>
                        </a:spcBef>
                        <a:spcAft>
                          <a:spcPts val="600"/>
                        </a:spcAft>
                      </a:pPr>
                      <a:r>
                        <a:rPr lang="fr-FR" sz="2000" dirty="0">
                          <a:solidFill>
                            <a:srgbClr val="A50021"/>
                          </a:solidFill>
                          <a:effectLst/>
                          <a:latin typeface="Calibri" panose="020F0502020204030204" pitchFamily="34" charset="0"/>
                          <a:cs typeface="Calibri" panose="020F0502020204030204" pitchFamily="34" charset="0"/>
                        </a:rPr>
                        <a:t>Etude réalisée par l'Ifop pour </a:t>
                      </a:r>
                      <a:r>
                        <a:rPr lang="fr-FR" sz="2000" dirty="0" err="1" smtClean="0">
                          <a:solidFill>
                            <a:srgbClr val="A50021"/>
                          </a:solidFill>
                          <a:effectLst/>
                          <a:latin typeface="Calibri" panose="020F0502020204030204" pitchFamily="34" charset="0"/>
                          <a:cs typeface="Calibri" panose="020F0502020204030204" pitchFamily="34" charset="0"/>
                        </a:rPr>
                        <a:t>Oxygen</a:t>
                      </a:r>
                      <a:endParaRPr lang="fr-FR" sz="1400" dirty="0">
                        <a:solidFill>
                          <a:srgbClr val="A5002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B w="38100" cap="flat" cmpd="sng" algn="ctr">
                      <a:solidFill>
                        <a:schemeClr val="tx1">
                          <a:lumMod val="65000"/>
                          <a:lumOff val="35000"/>
                        </a:schemeClr>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49028">
                <a:tc>
                  <a:txBody>
                    <a:bodyPr/>
                    <a:lstStyle/>
                    <a:p>
                      <a:pPr algn="just">
                        <a:spcBef>
                          <a:spcPts val="600"/>
                        </a:spcBef>
                        <a:spcAft>
                          <a:spcPts val="600"/>
                        </a:spcAft>
                      </a:pPr>
                      <a:endParaRPr lang="fr-FR" sz="1100" dirty="0">
                        <a:solidFill>
                          <a:schemeClr val="tx1"/>
                        </a:solidFill>
                        <a:effectLst/>
                        <a:latin typeface="Calibri" panose="020F0502020204030204" pitchFamily="34" charset="0"/>
                        <a:cs typeface="Calibri" panose="020F0502020204030204" pitchFamily="34" charset="0"/>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latin typeface="Calibri" panose="020F0502020204030204" pitchFamily="34" charset="0"/>
                        <a:cs typeface="Calibri" panose="020F0502020204030204" pitchFamily="34" charset="0"/>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latin typeface="Calibri" panose="020F0502020204030204" pitchFamily="34" charset="0"/>
                        <a:cs typeface="Calibri" panose="020F0502020204030204" pitchFamily="34" charset="0"/>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latin typeface="Calibri" panose="020F0502020204030204" pitchFamily="34" charset="0"/>
                        <a:cs typeface="Calibri" panose="020F0502020204030204" pitchFamily="34" charset="0"/>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latin typeface="Calibri" panose="020F0502020204030204" pitchFamily="34" charset="0"/>
                        <a:cs typeface="Calibri" panose="020F0502020204030204" pitchFamily="34" charset="0"/>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r>
              <a:tr h="349028">
                <a:tc>
                  <a:txBody>
                    <a:bodyPr/>
                    <a:lstStyle/>
                    <a:p>
                      <a:pPr algn="ctr">
                        <a:lnSpc>
                          <a:spcPct val="130000"/>
                        </a:lnSpc>
                        <a:spcBef>
                          <a:spcPts val="600"/>
                        </a:spcBef>
                        <a:spcAft>
                          <a:spcPts val="600"/>
                        </a:spcAft>
                      </a:pPr>
                      <a:r>
                        <a:rPr lang="fr-FR" sz="1400" b="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Echantillon</a:t>
                      </a:r>
                      <a:endParaRPr lang="fr-FR"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lnSpc>
                          <a:spcPct val="130000"/>
                        </a:lnSpc>
                        <a:spcBef>
                          <a:spcPts val="600"/>
                        </a:spcBef>
                        <a:spcAft>
                          <a:spcPts val="600"/>
                        </a:spcAft>
                      </a:pPr>
                      <a:endParaRPr lang="fr-FR"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r>
                        <a:rPr lang="fr-FR" sz="1400" b="1" dirty="0" smtClean="0">
                          <a:solidFill>
                            <a:schemeClr val="tx1"/>
                          </a:solidFill>
                          <a:effectLst/>
                          <a:latin typeface="Calibri" panose="020F0502020204030204" pitchFamily="34" charset="0"/>
                          <a:cs typeface="Calibri" panose="020F0502020204030204" pitchFamily="34" charset="0"/>
                        </a:rPr>
                        <a:t>Méthodologie</a:t>
                      </a: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lnSpc>
                          <a:spcPct val="130000"/>
                        </a:lnSpc>
                        <a:spcBef>
                          <a:spcPts val="600"/>
                        </a:spcBef>
                        <a:spcAft>
                          <a:spcPts val="600"/>
                        </a:spcAft>
                      </a:pPr>
                      <a:endParaRPr lang="fr-FR"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r>
                        <a:rPr lang="fr-FR" sz="1400" b="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Mode de recueil</a:t>
                      </a: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r>
              <a:tr h="349028">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smtClean="0">
                        <a:solidFill>
                          <a:schemeClr val="tx1"/>
                        </a:solidFill>
                        <a:effectLst/>
                        <a:latin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r>
              <a:tr h="349028">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smtClean="0">
                        <a:solidFill>
                          <a:schemeClr val="tx1"/>
                        </a:solidFill>
                        <a:effectLst/>
                        <a:latin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r>
              <a:tr h="349028">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smtClean="0">
                        <a:solidFill>
                          <a:schemeClr val="tx1"/>
                        </a:solidFill>
                        <a:effectLst/>
                        <a:latin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r>
              <a:tr h="1396111">
                <a:tc>
                  <a:txBody>
                    <a:bodyPr/>
                    <a:lstStyle/>
                    <a:p>
                      <a:pPr algn="just">
                        <a:lnSpc>
                          <a:spcPct val="130000"/>
                        </a:lnSpc>
                        <a:spcBef>
                          <a:spcPts val="600"/>
                        </a:spcBef>
                        <a:spcAft>
                          <a:spcPts val="600"/>
                        </a:spcAft>
                      </a:pPr>
                      <a:r>
                        <a:rPr lang="fr-FR" sz="1400" b="0" dirty="0" smtClean="0">
                          <a:solidFill>
                            <a:schemeClr val="tx1"/>
                          </a:solidFill>
                          <a:effectLst/>
                          <a:latin typeface="Calibri" panose="020F0502020204030204" pitchFamily="34" charset="0"/>
                          <a:cs typeface="Calibri" panose="020F0502020204030204" pitchFamily="34" charset="0"/>
                        </a:rPr>
                        <a:t>Echantillon de </a:t>
                      </a:r>
                      <a:r>
                        <a:rPr lang="fr-FR" sz="1400" b="1" dirty="0" smtClean="0">
                          <a:solidFill>
                            <a:srgbClr val="800000"/>
                          </a:solidFill>
                          <a:effectLst/>
                          <a:latin typeface="Calibri" panose="020F0502020204030204" pitchFamily="34" charset="0"/>
                          <a:cs typeface="Calibri" panose="020F0502020204030204" pitchFamily="34" charset="0"/>
                        </a:rPr>
                        <a:t>1001 </a:t>
                      </a:r>
                      <a:r>
                        <a:rPr lang="fr-FR" sz="1400" b="0" dirty="0" smtClean="0">
                          <a:solidFill>
                            <a:schemeClr val="tx1"/>
                          </a:solidFill>
                          <a:effectLst/>
                          <a:latin typeface="Calibri" panose="020F0502020204030204" pitchFamily="34" charset="0"/>
                          <a:cs typeface="Calibri" panose="020F0502020204030204" pitchFamily="34" charset="0"/>
                        </a:rPr>
                        <a:t>personnes, représentatif de la population française âgée de 25 ans et plus. </a:t>
                      </a:r>
                    </a:p>
                    <a:p>
                      <a:pPr algn="just">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tc>
                  <a:txBody>
                    <a:bodyPr/>
                    <a:lstStyle/>
                    <a:p>
                      <a:pPr algn="just">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dirty="0" smtClean="0">
                          <a:solidFill>
                            <a:schemeClr val="tx1"/>
                          </a:solidFill>
                          <a:effectLst/>
                          <a:latin typeface="Calibri" panose="020F0502020204030204" pitchFamily="34" charset="0"/>
                          <a:cs typeface="Calibri" panose="020F0502020204030204" pitchFamily="34" charset="0"/>
                        </a:rPr>
                        <a:t>La représentativité de l’échantillon a été assurée par la méthode des quotas (sexe, âge, profession de l’individu) après stratification par région et catégorie d’agglomération. </a:t>
                      </a:r>
                    </a:p>
                  </a:txBody>
                  <a:tcPr marL="39370" marR="39370" marT="0" marB="0">
                    <a:lnT w="38100" cap="flat" cmpd="sng" algn="ctr">
                      <a:noFill/>
                      <a:prstDash val="solid"/>
                      <a:round/>
                      <a:headEnd type="none" w="med" len="med"/>
                      <a:tailEnd type="none" w="med" len="med"/>
                    </a:lnT>
                    <a:noFill/>
                  </a:tcPr>
                </a:tc>
                <a:tc>
                  <a:txBody>
                    <a:bodyPr/>
                    <a:lstStyle/>
                    <a:p>
                      <a:pPr algn="just">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dirty="0" smtClean="0">
                          <a:solidFill>
                            <a:schemeClr val="tx1"/>
                          </a:solidFill>
                          <a:effectLst/>
                          <a:latin typeface="Calibri" panose="020F0502020204030204" pitchFamily="34" charset="0"/>
                          <a:cs typeface="Calibri" panose="020F0502020204030204" pitchFamily="34" charset="0"/>
                        </a:rPr>
                        <a:t>Les interviews ont eu lieu par questionnaire auto-administré en ligne (CAWI - Computer </a:t>
                      </a:r>
                      <a:r>
                        <a:rPr lang="fr-FR" sz="1400" b="0" dirty="0" err="1" smtClean="0">
                          <a:solidFill>
                            <a:schemeClr val="tx1"/>
                          </a:solidFill>
                          <a:effectLst/>
                          <a:latin typeface="Calibri" panose="020F0502020204030204" pitchFamily="34" charset="0"/>
                          <a:cs typeface="Calibri" panose="020F0502020204030204" pitchFamily="34" charset="0"/>
                        </a:rPr>
                        <a:t>Assisted</a:t>
                      </a:r>
                      <a:r>
                        <a:rPr lang="fr-FR" sz="1400" b="0" dirty="0" smtClean="0">
                          <a:solidFill>
                            <a:schemeClr val="tx1"/>
                          </a:solidFill>
                          <a:effectLst/>
                          <a:latin typeface="Calibri" panose="020F0502020204030204" pitchFamily="34" charset="0"/>
                          <a:cs typeface="Calibri" panose="020F0502020204030204" pitchFamily="34" charset="0"/>
                        </a:rPr>
                        <a:t> Web </a:t>
                      </a:r>
                      <a:r>
                        <a:rPr lang="fr-FR" sz="1400" b="0" dirty="0" err="1" smtClean="0">
                          <a:solidFill>
                            <a:schemeClr val="tx1"/>
                          </a:solidFill>
                          <a:effectLst/>
                          <a:latin typeface="Calibri" panose="020F0502020204030204" pitchFamily="34" charset="0"/>
                          <a:cs typeface="Calibri" panose="020F0502020204030204" pitchFamily="34" charset="0"/>
                        </a:rPr>
                        <a:t>Interviewing</a:t>
                      </a:r>
                      <a:r>
                        <a:rPr lang="fr-FR" sz="1400" b="0" dirty="0" smtClean="0">
                          <a:solidFill>
                            <a:schemeClr val="tx1"/>
                          </a:solidFill>
                          <a:effectLst/>
                          <a:latin typeface="Calibri" panose="020F0502020204030204" pitchFamily="34" charset="0"/>
                          <a:cs typeface="Calibri" panose="020F0502020204030204" pitchFamily="34" charset="0"/>
                        </a:rPr>
                        <a:t>) du 01</a:t>
                      </a:r>
                      <a:r>
                        <a:rPr lang="fr-FR" sz="1400" b="0" baseline="0" dirty="0" smtClean="0">
                          <a:solidFill>
                            <a:schemeClr val="tx1"/>
                          </a:solidFill>
                          <a:effectLst/>
                          <a:latin typeface="Calibri" panose="020F0502020204030204" pitchFamily="34" charset="0"/>
                          <a:cs typeface="Calibri" panose="020F0502020204030204" pitchFamily="34" charset="0"/>
                        </a:rPr>
                        <a:t> au 04 mars 2017</a:t>
                      </a:r>
                      <a:r>
                        <a:rPr lang="fr-FR" sz="1400" b="0" dirty="0" smtClean="0">
                          <a:solidFill>
                            <a:schemeClr val="tx1"/>
                          </a:solidFill>
                          <a:effectLst/>
                          <a:latin typeface="Calibri" panose="020F0502020204030204" pitchFamily="34" charset="0"/>
                          <a:cs typeface="Calibri" panose="020F0502020204030204" pitchFamily="34" charset="0"/>
                        </a:rPr>
                        <a:t>. </a:t>
                      </a:r>
                    </a:p>
                  </a:txBody>
                  <a:tcPr marL="39370" marR="39370" marT="0" marB="0">
                    <a:lnT w="38100" cap="flat" cmpd="sng" algn="ctr">
                      <a:noFill/>
                      <a:prstDash val="solid"/>
                      <a:round/>
                      <a:headEnd type="none" w="med" len="med"/>
                      <a:tailEnd type="none" w="med" len="med"/>
                    </a:lnT>
                    <a:noFill/>
                  </a:tcPr>
                </a:tc>
              </a:tr>
            </a:tbl>
          </a:graphicData>
        </a:graphic>
      </p:graphicFrame>
      <p:grpSp>
        <p:nvGrpSpPr>
          <p:cNvPr id="5" name="Groupe 4"/>
          <p:cNvGrpSpPr/>
          <p:nvPr/>
        </p:nvGrpSpPr>
        <p:grpSpPr>
          <a:xfrm>
            <a:off x="1325366" y="2984027"/>
            <a:ext cx="896650" cy="487940"/>
            <a:chOff x="1325366" y="3003406"/>
            <a:chExt cx="896650" cy="487940"/>
          </a:xfrm>
        </p:grpSpPr>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5366" y="3003406"/>
              <a:ext cx="487940" cy="487940"/>
            </a:xfrm>
            <a:prstGeom prst="rect">
              <a:avLst/>
            </a:prstGeom>
          </p:spPr>
        </p:pic>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9721" y="3003406"/>
              <a:ext cx="487940" cy="487940"/>
            </a:xfrm>
            <a:prstGeom prst="rect">
              <a:avLst/>
            </a:prstGeom>
          </p:spPr>
        </p:pic>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4076" y="3003406"/>
              <a:ext cx="487940" cy="487940"/>
            </a:xfrm>
            <a:prstGeom prst="rect">
              <a:avLst/>
            </a:prstGeom>
          </p:spPr>
        </p:pic>
      </p:grpSp>
      <p:grpSp>
        <p:nvGrpSpPr>
          <p:cNvPr id="9" name="Groupe 8"/>
          <p:cNvGrpSpPr/>
          <p:nvPr/>
        </p:nvGrpSpPr>
        <p:grpSpPr>
          <a:xfrm>
            <a:off x="7694427" y="2943037"/>
            <a:ext cx="1088289" cy="569920"/>
            <a:chOff x="6476293" y="2943261"/>
            <a:chExt cx="1189690" cy="623022"/>
          </a:xfrm>
        </p:grpSpPr>
        <p:pic>
          <p:nvPicPr>
            <p:cNvPr id="10" name="Imag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476293" y="2943261"/>
              <a:ext cx="566666" cy="566666"/>
            </a:xfrm>
            <a:prstGeom prst="rect">
              <a:avLst/>
            </a:prstGeom>
          </p:spPr>
        </p:pic>
        <p:pic>
          <p:nvPicPr>
            <p:cNvPr id="11" name="Imag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7042961" y="2943261"/>
              <a:ext cx="623022" cy="623022"/>
            </a:xfrm>
            <a:prstGeom prst="rect">
              <a:avLst/>
            </a:prstGeom>
          </p:spPr>
        </p:pic>
      </p:grpSp>
      <p:pic>
        <p:nvPicPr>
          <p:cNvPr id="12" name="Imag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70947" y="2870828"/>
            <a:ext cx="714339" cy="714339"/>
          </a:xfrm>
          <a:prstGeom prst="rect">
            <a:avLst/>
          </a:prstGeom>
        </p:spPr>
      </p:pic>
      <p:sp>
        <p:nvSpPr>
          <p:cNvPr id="13" name="Espace réservé du texte 1"/>
          <p:cNvSpPr>
            <a:spLocks noGrp="1"/>
          </p:cNvSpPr>
          <p:nvPr>
            <p:ph type="body" sz="quarter" idx="10"/>
          </p:nvPr>
        </p:nvSpPr>
        <p:spPr>
          <a:xfrm>
            <a:off x="1325366" y="195263"/>
            <a:ext cx="7674796" cy="627062"/>
          </a:xfrm>
        </p:spPr>
        <p:txBody>
          <a:bodyPr/>
          <a:lstStyle/>
          <a:p>
            <a:r>
              <a:rPr lang="fr-FR" dirty="0" smtClean="0"/>
              <a:t>La méthodologie</a:t>
            </a:r>
            <a:endParaRPr lang="fr-FR" dirty="0"/>
          </a:p>
        </p:txBody>
      </p:sp>
    </p:spTree>
    <p:extLst>
      <p:ext uri="{BB962C8B-B14F-4D97-AF65-F5344CB8AC3E}">
        <p14:creationId xmlns:p14="http://schemas.microsoft.com/office/powerpoint/2010/main" val="3081361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952327" y="1692331"/>
            <a:ext cx="7510749" cy="1495066"/>
            <a:chOff x="422" y="2906"/>
            <a:chExt cx="5944" cy="1041"/>
          </a:xfrm>
        </p:grpSpPr>
        <p:sp>
          <p:nvSpPr>
            <p:cNvPr id="8"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600" b="1" dirty="0" smtClean="0">
                  <a:solidFill>
                    <a:srgbClr val="A50021"/>
                  </a:solidFill>
                  <a:latin typeface="Century Gothic" panose="020B0502020202020204" pitchFamily="34" charset="0"/>
                </a:rPr>
                <a:t>Les</a:t>
              </a:r>
              <a:r>
                <a:rPr lang="fr-FR" sz="3600" b="1" baseline="0" dirty="0" smtClean="0">
                  <a:solidFill>
                    <a:srgbClr val="A50021"/>
                  </a:solidFill>
                  <a:latin typeface="Century Gothic" panose="020B0502020202020204" pitchFamily="34" charset="0"/>
                </a:rPr>
                <a:t> résultats de l’étude</a:t>
              </a:r>
              <a:endParaRPr lang="fr-FR" sz="3600" b="1" dirty="0">
                <a:solidFill>
                  <a:srgbClr val="A50021"/>
                </a:solidFill>
                <a:latin typeface="Century Gothic" panose="020B0502020202020204" pitchFamily="34" charset="0"/>
              </a:endParaRPr>
            </a:p>
          </p:txBody>
        </p:sp>
        <p:sp>
          <p:nvSpPr>
            <p:cNvPr id="9"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smtClean="0">
                  <a:solidFill>
                    <a:srgbClr val="A50021"/>
                  </a:solidFill>
                  <a:latin typeface="Century Gothic" panose="020B0502020202020204" pitchFamily="34" charset="0"/>
                  <a:cs typeface="Times New Roman" pitchFamily="18" charset="0"/>
                </a:rPr>
                <a:t>2</a:t>
              </a:r>
              <a:endParaRPr lang="fr-FR" sz="7200" b="1" dirty="0">
                <a:solidFill>
                  <a:srgbClr val="A50021"/>
                </a:solidFill>
                <a:latin typeface="Century Gothic" panose="020B0502020202020204" pitchFamily="34" charset="0"/>
                <a:cs typeface="Times New Roman" pitchFamily="18" charset="0"/>
              </a:endParaRPr>
            </a:p>
          </p:txBody>
        </p:sp>
        <p:sp>
          <p:nvSpPr>
            <p:cNvPr id="13"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1400" dirty="0">
                <a:solidFill>
                  <a:srgbClr val="A50021"/>
                </a:solidFill>
                <a:latin typeface="Century Gothic" panose="020B0502020202020204" pitchFamily="34" charset="0"/>
              </a:endParaRPr>
            </a:p>
          </p:txBody>
        </p:sp>
      </p:grpSp>
      <p:pic>
        <p:nvPicPr>
          <p:cNvPr id="14" name="Image 13"/>
          <p:cNvPicPr>
            <a:picLocks noChangeAspect="1"/>
          </p:cNvPicPr>
          <p:nvPr/>
        </p:nvPicPr>
        <p:blipFill rotWithShape="1">
          <a:blip r:embed="rId3" cstate="print">
            <a:extLst>
              <a:ext uri="{28A0092B-C50C-407E-A947-70E740481C1C}">
                <a14:useLocalDpi xmlns:a14="http://schemas.microsoft.com/office/drawing/2010/main" val="0"/>
              </a:ext>
            </a:extLst>
          </a:blip>
          <a:srcRect l="156" t="24197" r="5305" b="25155"/>
          <a:stretch/>
        </p:blipFill>
        <p:spPr>
          <a:xfrm>
            <a:off x="2445292" y="2908216"/>
            <a:ext cx="5884772" cy="210175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95728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aphique 6"/>
          <p:cNvGraphicFramePr>
            <a:graphicFrameLocks/>
          </p:cNvGraphicFramePr>
          <p:nvPr>
            <p:extLst>
              <p:ext uri="{D42A27DB-BD31-4B8C-83A1-F6EECF244321}">
                <p14:modId xmlns:p14="http://schemas.microsoft.com/office/powerpoint/2010/main" val="3061569439"/>
              </p:ext>
            </p:extLst>
          </p:nvPr>
        </p:nvGraphicFramePr>
        <p:xfrm>
          <a:off x="2438571" y="2050051"/>
          <a:ext cx="4874968" cy="3750764"/>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p:cNvSpPr txBox="1"/>
          <p:nvPr/>
        </p:nvSpPr>
        <p:spPr>
          <a:xfrm>
            <a:off x="6558168" y="4393358"/>
            <a:ext cx="1915272" cy="461665"/>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FF0000"/>
                </a:solidFill>
                <a:latin typeface="Calibri" pitchFamily="34" charset="0"/>
                <a:cs typeface="Calibri" pitchFamily="34" charset="0"/>
              </a:rPr>
              <a:t>25-34 ans (56%)</a:t>
            </a:r>
          </a:p>
          <a:p>
            <a:pPr marL="168004" indent="-168004">
              <a:buFont typeface="Wingdings 3" panose="05040102010807070707" pitchFamily="18" charset="2"/>
              <a:buChar char=""/>
            </a:pPr>
            <a:r>
              <a:rPr lang="fr-FR" sz="800" dirty="0" smtClean="0">
                <a:solidFill>
                  <a:srgbClr val="FF0000"/>
                </a:solidFill>
                <a:latin typeface="Calibri" pitchFamily="34" charset="0"/>
                <a:cs typeface="Calibri" pitchFamily="34" charset="0"/>
              </a:rPr>
              <a:t>Ouvrier (56%)</a:t>
            </a:r>
          </a:p>
          <a:p>
            <a:pPr marL="168004" indent="-168004">
              <a:buFont typeface="Wingdings 3" panose="05040102010807070707" pitchFamily="18" charset="2"/>
              <a:buChar char=""/>
            </a:pPr>
            <a:r>
              <a:rPr lang="fr-FR" sz="800" dirty="0" smtClean="0">
                <a:solidFill>
                  <a:srgbClr val="FF0000"/>
                </a:solidFill>
                <a:latin typeface="Calibri" pitchFamily="34" charset="0"/>
                <a:cs typeface="Calibri" pitchFamily="34" charset="0"/>
              </a:rPr>
              <a:t>Région Nord ouest (52%)</a:t>
            </a:r>
          </a:p>
        </p:txBody>
      </p:sp>
      <p:sp>
        <p:nvSpPr>
          <p:cNvPr id="14" name="ZoneTexte 13"/>
          <p:cNvSpPr txBox="1"/>
          <p:nvPr/>
        </p:nvSpPr>
        <p:spPr>
          <a:xfrm>
            <a:off x="1816667" y="2768040"/>
            <a:ext cx="1942449" cy="461665"/>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65 ans et plus (59%)</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Travailleur indépendant (60%)</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En cours d’études (76%)</a:t>
            </a:r>
            <a:endParaRPr lang="fr-FR" sz="800" dirty="0">
              <a:solidFill>
                <a:srgbClr val="002060"/>
              </a:solidFill>
              <a:latin typeface="Calibri" pitchFamily="34" charset="0"/>
              <a:cs typeface="Calibri" pitchFamily="34" charset="0"/>
            </a:endParaRPr>
          </a:p>
        </p:txBody>
      </p:sp>
      <p:sp>
        <p:nvSpPr>
          <p:cNvPr id="19" name="ZoneTexte 18"/>
          <p:cNvSpPr txBox="1"/>
          <p:nvPr/>
        </p:nvSpPr>
        <p:spPr>
          <a:xfrm>
            <a:off x="2044099" y="2012588"/>
            <a:ext cx="1260000" cy="584775"/>
          </a:xfrm>
          <a:prstGeom prst="rect">
            <a:avLst/>
          </a:prstGeom>
          <a:solidFill>
            <a:srgbClr val="336699"/>
          </a:solidFill>
          <a:effectLst/>
        </p:spPr>
        <p:txBody>
          <a:bodyPr wrap="square">
            <a:spAutoFit/>
          </a:bodyPr>
          <a:lstStyle/>
          <a:p>
            <a:pPr algn="ctr">
              <a:defRPr/>
            </a:pPr>
            <a:r>
              <a:rPr lang="fr-FR" sz="1600" b="1" dirty="0">
                <a:solidFill>
                  <a:schemeClr val="bg1"/>
                </a:solidFill>
                <a:latin typeface="Calibri" panose="020F0502020204030204" pitchFamily="34" charset="0"/>
                <a:cs typeface="Calibri" panose="020F0502020204030204" pitchFamily="34" charset="0"/>
              </a:rPr>
              <a:t>TOTAL Oui </a:t>
            </a:r>
          </a:p>
          <a:p>
            <a:pPr algn="ctr">
              <a:defRPr/>
            </a:pPr>
            <a:r>
              <a:rPr lang="fr-FR" sz="1600" b="1" dirty="0" smtClean="0">
                <a:solidFill>
                  <a:schemeClr val="bg1"/>
                </a:solidFill>
                <a:latin typeface="Calibri" panose="020F0502020204030204" pitchFamily="34" charset="0"/>
                <a:cs typeface="Calibri" panose="020F0502020204030204" pitchFamily="34" charset="0"/>
              </a:rPr>
              <a:t>53%</a:t>
            </a:r>
            <a:endParaRPr lang="fr-FR" sz="1600" b="1" dirty="0">
              <a:solidFill>
                <a:schemeClr val="bg1"/>
              </a:solidFill>
              <a:latin typeface="Calibri" panose="020F0502020204030204" pitchFamily="34" charset="0"/>
              <a:cs typeface="Calibri" panose="020F0502020204030204" pitchFamily="34" charset="0"/>
            </a:endParaRPr>
          </a:p>
        </p:txBody>
      </p:sp>
      <p:sp>
        <p:nvSpPr>
          <p:cNvPr id="20" name="Titre 2"/>
          <p:cNvSpPr txBox="1">
            <a:spLocks/>
          </p:cNvSpPr>
          <p:nvPr/>
        </p:nvSpPr>
        <p:spPr>
          <a:xfrm>
            <a:off x="1354456" y="199820"/>
            <a:ext cx="8674053" cy="614561"/>
          </a:xfrm>
          <a:prstGeom prst="rect">
            <a:avLst/>
          </a:prstGeom>
        </p:spPr>
        <p:txBody>
          <a:bodyPr anchor="ctr"/>
          <a:lst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a:lstStyle>
          <a:p>
            <a:pPr algn="l"/>
            <a:r>
              <a:rPr lang="fr-FR" sz="2000" b="1" kern="0" dirty="0" smtClean="0">
                <a:solidFill>
                  <a:schemeClr val="bg1"/>
                </a:solidFill>
                <a:latin typeface="Calibri" pitchFamily="34" charset="0"/>
                <a:cs typeface="Calibri" pitchFamily="34" charset="0"/>
              </a:rPr>
              <a:t>L’existence d’un proche ayant connu une baisse de la mémoire susceptible d’affecter sa concentration au quotidien</a:t>
            </a:r>
            <a:endParaRPr lang="fr-FR" sz="2000" b="1" kern="0" dirty="0">
              <a:solidFill>
                <a:schemeClr val="bg1"/>
              </a:solidFill>
              <a:latin typeface="Calibri" pitchFamily="34" charset="0"/>
              <a:cs typeface="Calibri" pitchFamily="34" charset="0"/>
            </a:endParaRPr>
          </a:p>
        </p:txBody>
      </p:sp>
      <p:graphicFrame>
        <p:nvGraphicFramePr>
          <p:cNvPr id="18" name="Tableau 17"/>
          <p:cNvGraphicFramePr>
            <a:graphicFrameLocks noGrp="1"/>
          </p:cNvGraphicFramePr>
          <p:nvPr>
            <p:extLst>
              <p:ext uri="{D42A27DB-BD31-4B8C-83A1-F6EECF244321}">
                <p14:modId xmlns:p14="http://schemas.microsoft.com/office/powerpoint/2010/main" val="449055012"/>
              </p:ext>
            </p:extLst>
          </p:nvPr>
        </p:nvGraphicFramePr>
        <p:xfrm>
          <a:off x="237168" y="939799"/>
          <a:ext cx="9636593" cy="426720"/>
        </p:xfrm>
        <a:graphic>
          <a:graphicData uri="http://schemas.openxmlformats.org/drawingml/2006/table">
            <a:tbl>
              <a:tblPr firstRow="1" bandRow="1">
                <a:tableStyleId>{2D5ABB26-0587-4C30-8999-92F81FD0307C}</a:tableStyleId>
              </a:tblPr>
              <a:tblGrid>
                <a:gridCol w="9636593"/>
              </a:tblGrid>
              <a:tr h="252000">
                <a:tc>
                  <a:txBody>
                    <a:bodyPr/>
                    <a:lstStyle/>
                    <a:p>
                      <a:pPr marL="809625" marR="0" indent="-809625" algn="just" defTabSz="914400" rtl="0" eaLnBrk="1" fontAlgn="auto" latinLnBrk="0" hangingPunct="1">
                        <a:lnSpc>
                          <a:spcPct val="100000"/>
                        </a:lnSpc>
                        <a:spcBef>
                          <a:spcPts val="0"/>
                        </a:spcBef>
                        <a:spcAft>
                          <a:spcPts val="0"/>
                        </a:spcAft>
                        <a:buClrTx/>
                        <a:buSzTx/>
                        <a:buFontTx/>
                        <a:buNone/>
                        <a:tabLst/>
                        <a:defRPr/>
                      </a:pPr>
                      <a:r>
                        <a:rPr lang="fr-FR" sz="1100" b="1" u="sng" dirty="0" smtClean="0">
                          <a:solidFill>
                            <a:schemeClr val="tx1"/>
                          </a:solidFill>
                          <a:latin typeface="Calibri" panose="020F0502020204030204" pitchFamily="34" charset="0"/>
                          <a:cs typeface="Calibri" panose="020F0502020204030204" pitchFamily="34" charset="0"/>
                        </a:rPr>
                        <a:t>QUESTION</a:t>
                      </a:r>
                      <a:r>
                        <a:rPr lang="fr-FR" sz="1100" b="1" dirty="0" smtClean="0">
                          <a:solidFill>
                            <a:schemeClr val="tx1"/>
                          </a:solidFill>
                          <a:latin typeface="Calibri" panose="020F0502020204030204" pitchFamily="34" charset="0"/>
                          <a:cs typeface="Calibri" panose="020F0502020204030204" pitchFamily="34" charset="0"/>
                        </a:rPr>
                        <a:t> :	Connaissez-vous au moins une personne de votre entourage proche ayant</a:t>
                      </a:r>
                      <a:r>
                        <a:rPr lang="fr-FR" sz="1100" b="1" baseline="0" dirty="0" smtClean="0">
                          <a:solidFill>
                            <a:schemeClr val="tx1"/>
                          </a:solidFill>
                          <a:latin typeface="Calibri" panose="020F0502020204030204" pitchFamily="34" charset="0"/>
                          <a:cs typeface="Calibri" panose="020F0502020204030204" pitchFamily="34" charset="0"/>
                        </a:rPr>
                        <a:t> connu une baisse de mémoire susceptible d’affecter sa concentration au quotidien </a:t>
                      </a:r>
                      <a:r>
                        <a:rPr lang="fr-FR" sz="1100" b="1" dirty="0" smtClean="0">
                          <a:solidFill>
                            <a:schemeClr val="tx1"/>
                          </a:solidFill>
                          <a:latin typeface="Calibri" panose="020F0502020204030204" pitchFamily="34" charset="0"/>
                          <a:cs typeface="Calibri" panose="020F0502020204030204" pitchFamily="34" charset="0"/>
                        </a:rPr>
                        <a:t>?</a:t>
                      </a:r>
                    </a:p>
                  </a:txBody>
                  <a:tcPr anchor="ctr"/>
                </a:tc>
              </a:tr>
            </a:tbl>
          </a:graphicData>
        </a:graphic>
      </p:graphicFrame>
    </p:spTree>
    <p:extLst>
      <p:ext uri="{BB962C8B-B14F-4D97-AF65-F5344CB8AC3E}">
        <p14:creationId xmlns:p14="http://schemas.microsoft.com/office/powerpoint/2010/main" val="2402618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Graphique 15"/>
          <p:cNvGraphicFramePr>
            <a:graphicFrameLocks/>
          </p:cNvGraphicFramePr>
          <p:nvPr>
            <p:extLst>
              <p:ext uri="{D42A27DB-BD31-4B8C-83A1-F6EECF244321}">
                <p14:modId xmlns:p14="http://schemas.microsoft.com/office/powerpoint/2010/main" val="3673706132"/>
              </p:ext>
            </p:extLst>
          </p:nvPr>
        </p:nvGraphicFramePr>
        <p:xfrm>
          <a:off x="2074336" y="1817916"/>
          <a:ext cx="6313685" cy="4350136"/>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p:cNvSpPr txBox="1"/>
          <p:nvPr/>
        </p:nvSpPr>
        <p:spPr>
          <a:xfrm>
            <a:off x="810491" y="3164726"/>
            <a:ext cx="2054267" cy="584775"/>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Cadre et profession intermédiaire (92%)</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En cours d’études (88%)</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Agglomération parisienne (86%)</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Région Sud ouest (86%)</a:t>
            </a:r>
            <a:endParaRPr lang="fr-FR" sz="800" dirty="0">
              <a:solidFill>
                <a:srgbClr val="002060"/>
              </a:solidFill>
              <a:latin typeface="Calibri" pitchFamily="34" charset="0"/>
              <a:cs typeface="Calibri" pitchFamily="34" charset="0"/>
            </a:endParaRPr>
          </a:p>
        </p:txBody>
      </p:sp>
      <p:sp>
        <p:nvSpPr>
          <p:cNvPr id="17" name="ZoneTexte 7"/>
          <p:cNvSpPr txBox="1"/>
          <p:nvPr/>
        </p:nvSpPr>
        <p:spPr>
          <a:xfrm>
            <a:off x="7200025" y="5165753"/>
            <a:ext cx="2155771" cy="215444"/>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Chômeur (28%)</a:t>
            </a:r>
          </a:p>
        </p:txBody>
      </p:sp>
      <p:sp>
        <p:nvSpPr>
          <p:cNvPr id="12" name="ZoneTexte 11"/>
          <p:cNvSpPr txBox="1"/>
          <p:nvPr/>
        </p:nvSpPr>
        <p:spPr>
          <a:xfrm>
            <a:off x="890071" y="2476038"/>
            <a:ext cx="1904499" cy="584775"/>
          </a:xfrm>
          <a:prstGeom prst="rect">
            <a:avLst/>
          </a:prstGeom>
          <a:solidFill>
            <a:srgbClr val="336699"/>
          </a:solidFill>
          <a:effectLst/>
        </p:spPr>
        <p:txBody>
          <a:bodyPr wrap="square">
            <a:spAutoFit/>
          </a:bodyPr>
          <a:lstStyle/>
          <a:p>
            <a:pPr algn="ctr">
              <a:defRPr/>
            </a:pPr>
            <a:r>
              <a:rPr lang="fr-FR" sz="1600" b="1" dirty="0" smtClean="0">
                <a:solidFill>
                  <a:schemeClr val="bg1"/>
                </a:solidFill>
                <a:latin typeface="Calibri" pitchFamily="34" charset="0"/>
                <a:cs typeface="Calibri" pitchFamily="34" charset="0"/>
              </a:rPr>
              <a:t>TOTAL Important</a:t>
            </a:r>
            <a:endParaRPr lang="fr-FR" sz="1600" b="1" dirty="0">
              <a:solidFill>
                <a:schemeClr val="bg1"/>
              </a:solidFill>
              <a:latin typeface="Calibri" pitchFamily="34" charset="0"/>
              <a:cs typeface="Calibri" pitchFamily="34" charset="0"/>
            </a:endParaRPr>
          </a:p>
          <a:p>
            <a:pPr algn="ctr">
              <a:defRPr/>
            </a:pPr>
            <a:r>
              <a:rPr lang="fr-FR" sz="1600" b="1" dirty="0" smtClean="0">
                <a:solidFill>
                  <a:schemeClr val="bg1"/>
                </a:solidFill>
                <a:latin typeface="Calibri" pitchFamily="34" charset="0"/>
                <a:cs typeface="Calibri" pitchFamily="34" charset="0"/>
              </a:rPr>
              <a:t>82%</a:t>
            </a:r>
            <a:endParaRPr lang="fr-FR" sz="1600" b="1" dirty="0">
              <a:solidFill>
                <a:schemeClr val="bg1"/>
              </a:solidFill>
              <a:latin typeface="Calibri" pitchFamily="34" charset="0"/>
              <a:cs typeface="Calibri" pitchFamily="34" charset="0"/>
            </a:endParaRPr>
          </a:p>
        </p:txBody>
      </p:sp>
      <p:sp>
        <p:nvSpPr>
          <p:cNvPr id="13" name="ZoneTexte 12"/>
          <p:cNvSpPr txBox="1"/>
          <p:nvPr/>
        </p:nvSpPr>
        <p:spPr>
          <a:xfrm>
            <a:off x="7266700" y="4255789"/>
            <a:ext cx="1638546" cy="830997"/>
          </a:xfrm>
          <a:prstGeom prst="rect">
            <a:avLst/>
          </a:prstGeom>
          <a:solidFill>
            <a:srgbClr val="C00000"/>
          </a:solidFill>
          <a:effectLst/>
        </p:spPr>
        <p:txBody>
          <a:bodyPr wrap="square">
            <a:spAutoFit/>
          </a:bodyPr>
          <a:lstStyle/>
          <a:p>
            <a:pPr algn="ctr">
              <a:defRPr/>
            </a:pPr>
            <a:r>
              <a:rPr lang="fr-FR" sz="1600" b="1" dirty="0">
                <a:solidFill>
                  <a:schemeClr val="bg1"/>
                </a:solidFill>
                <a:latin typeface="Calibri" panose="020F0502020204030204" pitchFamily="34" charset="0"/>
                <a:cs typeface="Calibri" panose="020F0502020204030204" pitchFamily="34" charset="0"/>
              </a:rPr>
              <a:t>TOTAL </a:t>
            </a:r>
            <a:r>
              <a:rPr lang="fr-FR" sz="1600" b="1" dirty="0" smtClean="0">
                <a:solidFill>
                  <a:schemeClr val="bg1"/>
                </a:solidFill>
                <a:latin typeface="Calibri" panose="020F0502020204030204" pitchFamily="34" charset="0"/>
                <a:cs typeface="Calibri" panose="020F0502020204030204" pitchFamily="34" charset="0"/>
              </a:rPr>
              <a:t>Pas important</a:t>
            </a:r>
            <a:endParaRPr lang="fr-FR" sz="1600" b="1" dirty="0">
              <a:solidFill>
                <a:schemeClr val="bg1"/>
              </a:solidFill>
              <a:latin typeface="Calibri" panose="020F0502020204030204" pitchFamily="34" charset="0"/>
              <a:cs typeface="Calibri" panose="020F0502020204030204" pitchFamily="34" charset="0"/>
            </a:endParaRPr>
          </a:p>
          <a:p>
            <a:pPr algn="ctr">
              <a:defRPr/>
            </a:pPr>
            <a:r>
              <a:rPr lang="fr-FR" sz="1600" b="1" dirty="0" smtClean="0">
                <a:solidFill>
                  <a:schemeClr val="bg1"/>
                </a:solidFill>
                <a:latin typeface="Calibri" panose="020F0502020204030204" pitchFamily="34" charset="0"/>
                <a:cs typeface="Calibri" panose="020F0502020204030204" pitchFamily="34" charset="0"/>
              </a:rPr>
              <a:t>18%</a:t>
            </a:r>
            <a:endParaRPr lang="fr-FR" sz="1600" b="1" dirty="0">
              <a:solidFill>
                <a:schemeClr val="bg1"/>
              </a:solidFill>
              <a:latin typeface="Calibri" panose="020F0502020204030204" pitchFamily="34" charset="0"/>
              <a:cs typeface="Calibri" panose="020F0502020204030204" pitchFamily="34" charset="0"/>
            </a:endParaRPr>
          </a:p>
        </p:txBody>
      </p:sp>
      <p:sp>
        <p:nvSpPr>
          <p:cNvPr id="11" name="Titre 2"/>
          <p:cNvSpPr txBox="1">
            <a:spLocks/>
          </p:cNvSpPr>
          <p:nvPr/>
        </p:nvSpPr>
        <p:spPr>
          <a:xfrm>
            <a:off x="1354456" y="199820"/>
            <a:ext cx="8674053" cy="614561"/>
          </a:xfrm>
          <a:prstGeom prst="rect">
            <a:avLst/>
          </a:prstGeom>
        </p:spPr>
        <p:txBody>
          <a:bodyPr anchor="ctr"/>
          <a:lst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a:lstStyle>
          <a:p>
            <a:pPr algn="l"/>
            <a:r>
              <a:rPr lang="fr-FR" sz="2000" b="1" kern="0" dirty="0" smtClean="0">
                <a:solidFill>
                  <a:schemeClr val="bg1"/>
                </a:solidFill>
                <a:latin typeface="Calibri" pitchFamily="34" charset="0"/>
                <a:cs typeface="Calibri" pitchFamily="34" charset="0"/>
              </a:rPr>
              <a:t>L’intensité de cette baisse de mémoire</a:t>
            </a:r>
            <a:endParaRPr lang="fr-FR" sz="2000" b="1" kern="0" dirty="0">
              <a:solidFill>
                <a:schemeClr val="bg1"/>
              </a:solidFill>
              <a:latin typeface="Calibri" pitchFamily="34" charset="0"/>
              <a:cs typeface="Calibri" pitchFamily="34"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3498060438"/>
              </p:ext>
            </p:extLst>
          </p:nvPr>
        </p:nvGraphicFramePr>
        <p:xfrm>
          <a:off x="237168" y="939799"/>
          <a:ext cx="9636593" cy="678720"/>
        </p:xfrm>
        <a:graphic>
          <a:graphicData uri="http://schemas.openxmlformats.org/drawingml/2006/table">
            <a:tbl>
              <a:tblPr firstRow="1" bandRow="1">
                <a:tableStyleId>{2D5ABB26-0587-4C30-8999-92F81FD0307C}</a:tableStyleId>
              </a:tblPr>
              <a:tblGrid>
                <a:gridCol w="9636593"/>
              </a:tblGrid>
              <a:tr h="252000">
                <a:tc>
                  <a:txBody>
                    <a:bodyPr/>
                    <a:lstStyle/>
                    <a:p>
                      <a:pPr marL="809625" marR="0" indent="-809625" algn="just" defTabSz="914400" rtl="0" eaLnBrk="1" fontAlgn="auto" latinLnBrk="0" hangingPunct="1">
                        <a:lnSpc>
                          <a:spcPct val="100000"/>
                        </a:lnSpc>
                        <a:spcBef>
                          <a:spcPts val="0"/>
                        </a:spcBef>
                        <a:spcAft>
                          <a:spcPts val="0"/>
                        </a:spcAft>
                        <a:buClrTx/>
                        <a:buSzTx/>
                        <a:buFontTx/>
                        <a:buNone/>
                        <a:tabLst/>
                        <a:defRPr/>
                      </a:pPr>
                      <a:r>
                        <a:rPr lang="fr-FR" sz="1100" b="1" u="sng" dirty="0" smtClean="0">
                          <a:solidFill>
                            <a:schemeClr val="tx1"/>
                          </a:solidFill>
                          <a:latin typeface="Calibri" panose="020F0502020204030204" pitchFamily="34" charset="0"/>
                          <a:cs typeface="Calibri" panose="020F0502020204030204" pitchFamily="34" charset="0"/>
                        </a:rPr>
                        <a:t>QUESTION</a:t>
                      </a:r>
                      <a:r>
                        <a:rPr lang="fr-FR" sz="1100" b="1" dirty="0" smtClean="0">
                          <a:solidFill>
                            <a:schemeClr val="tx1"/>
                          </a:solidFill>
                          <a:latin typeface="Calibri" panose="020F0502020204030204" pitchFamily="34" charset="0"/>
                          <a:cs typeface="Calibri" panose="020F0502020204030204" pitchFamily="34" charset="0"/>
                        </a:rPr>
                        <a:t> :	Quelle était selon vous l’intensité</a:t>
                      </a:r>
                      <a:r>
                        <a:rPr lang="fr-FR" sz="1100" b="1" baseline="0" dirty="0" smtClean="0">
                          <a:solidFill>
                            <a:schemeClr val="tx1"/>
                          </a:solidFill>
                          <a:latin typeface="Calibri" panose="020F0502020204030204" pitchFamily="34" charset="0"/>
                          <a:cs typeface="Calibri" panose="020F0502020204030204" pitchFamily="34" charset="0"/>
                        </a:rPr>
                        <a:t> de cette baisse de mémoire concernant cette personne/la personne la plus proche de votre entourage concernée par cette baisse de mémoire ?</a:t>
                      </a:r>
                      <a:endParaRPr lang="fr-FR" sz="1100" b="1" dirty="0" smtClean="0">
                        <a:solidFill>
                          <a:schemeClr val="tx1"/>
                        </a:solidFill>
                        <a:latin typeface="Calibri" panose="020F0502020204030204" pitchFamily="34" charset="0"/>
                        <a:cs typeface="Calibri" panose="020F0502020204030204" pitchFamily="34" charset="0"/>
                      </a:endParaRPr>
                    </a:p>
                  </a:txBody>
                  <a:tcPr anchor="ctr"/>
                </a:tc>
              </a:tr>
              <a:tr h="252000">
                <a:tc>
                  <a:txBody>
                    <a:bodyPr/>
                    <a:lstStyle/>
                    <a:p>
                      <a:pPr marL="1080000" marR="0" indent="0" algn="just" defTabSz="914400" rtl="0" eaLnBrk="1" fontAlgn="auto" latinLnBrk="0" hangingPunct="1">
                        <a:lnSpc>
                          <a:spcPct val="100000"/>
                        </a:lnSpc>
                        <a:spcBef>
                          <a:spcPts val="0"/>
                        </a:spcBef>
                        <a:spcAft>
                          <a:spcPts val="0"/>
                        </a:spcAft>
                        <a:buClrTx/>
                        <a:buSzTx/>
                        <a:buFontTx/>
                        <a:buNone/>
                        <a:tabLst/>
                        <a:defRPr/>
                      </a:pPr>
                      <a:r>
                        <a:rPr lang="fr-FR" sz="1050" i="1" dirty="0" smtClean="0">
                          <a:solidFill>
                            <a:schemeClr val="tx1">
                              <a:lumMod val="65000"/>
                              <a:lumOff val="35000"/>
                            </a:schemeClr>
                          </a:solidFill>
                          <a:latin typeface="Calibri" panose="020F0502020204030204" pitchFamily="34" charset="0"/>
                          <a:cs typeface="Calibri" panose="020F0502020204030204" pitchFamily="34" charset="0"/>
                        </a:rPr>
                        <a:t>Base : A ceux</a:t>
                      </a:r>
                      <a:r>
                        <a:rPr lang="fr-FR" sz="1050" i="1" baseline="0" dirty="0" smtClean="0">
                          <a:solidFill>
                            <a:schemeClr val="tx1">
                              <a:lumMod val="65000"/>
                              <a:lumOff val="35000"/>
                            </a:schemeClr>
                          </a:solidFill>
                          <a:latin typeface="Calibri" panose="020F0502020204030204" pitchFamily="34" charset="0"/>
                          <a:cs typeface="Calibri" panose="020F0502020204030204" pitchFamily="34" charset="0"/>
                        </a:rPr>
                        <a:t> qui ont dans leur proche entourage une ou plusieurs personnes atteinte d’une baisse de mémoire, soit </a:t>
                      </a:r>
                      <a:r>
                        <a:rPr lang="fr-FR" sz="1050" b="1" i="1" baseline="0" dirty="0" smtClean="0">
                          <a:solidFill>
                            <a:schemeClr val="tx1">
                              <a:lumMod val="65000"/>
                              <a:lumOff val="35000"/>
                            </a:schemeClr>
                          </a:solidFill>
                          <a:latin typeface="Calibri" panose="020F0502020204030204" pitchFamily="34" charset="0"/>
                          <a:cs typeface="Calibri" panose="020F0502020204030204" pitchFamily="34" charset="0"/>
                        </a:rPr>
                        <a:t>53%</a:t>
                      </a:r>
                      <a:r>
                        <a:rPr lang="fr-FR" sz="1050" i="1" baseline="0" dirty="0" smtClean="0">
                          <a:solidFill>
                            <a:schemeClr val="tx1">
                              <a:lumMod val="65000"/>
                              <a:lumOff val="35000"/>
                            </a:schemeClr>
                          </a:solidFill>
                          <a:latin typeface="Calibri" panose="020F0502020204030204" pitchFamily="34" charset="0"/>
                          <a:cs typeface="Calibri" panose="020F0502020204030204" pitchFamily="34" charset="0"/>
                        </a:rPr>
                        <a:t> de l’échantillon</a:t>
                      </a:r>
                      <a:endParaRPr lang="fr-FR" sz="1050" i="1" dirty="0" smtClean="0">
                        <a:solidFill>
                          <a:schemeClr val="tx1">
                            <a:lumMod val="65000"/>
                            <a:lumOff val="35000"/>
                          </a:schemeClr>
                        </a:solidFill>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3610593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Graphique 15"/>
          <p:cNvGraphicFramePr>
            <a:graphicFrameLocks/>
          </p:cNvGraphicFramePr>
          <p:nvPr>
            <p:extLst>
              <p:ext uri="{D42A27DB-BD31-4B8C-83A1-F6EECF244321}">
                <p14:modId xmlns:p14="http://schemas.microsoft.com/office/powerpoint/2010/main" val="1710306469"/>
              </p:ext>
            </p:extLst>
          </p:nvPr>
        </p:nvGraphicFramePr>
        <p:xfrm>
          <a:off x="2158419" y="1576178"/>
          <a:ext cx="6313685" cy="4350136"/>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p:cNvSpPr txBox="1"/>
          <p:nvPr/>
        </p:nvSpPr>
        <p:spPr>
          <a:xfrm>
            <a:off x="430307" y="3164726"/>
            <a:ext cx="2653552" cy="584775"/>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Retraité (80%)</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Agglomération parisienne (81%)</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Connaît une ou plusieurs personnes ayant connu une baisse de mémoire (88%)</a:t>
            </a:r>
            <a:endParaRPr lang="fr-FR" sz="800" dirty="0">
              <a:solidFill>
                <a:srgbClr val="002060"/>
              </a:solidFill>
              <a:latin typeface="Calibri" pitchFamily="34" charset="0"/>
              <a:cs typeface="Calibri" pitchFamily="34" charset="0"/>
            </a:endParaRPr>
          </a:p>
        </p:txBody>
      </p:sp>
      <p:sp>
        <p:nvSpPr>
          <p:cNvPr id="17" name="ZoneTexte 7"/>
          <p:cNvSpPr txBox="1"/>
          <p:nvPr/>
        </p:nvSpPr>
        <p:spPr>
          <a:xfrm>
            <a:off x="7648079" y="4831904"/>
            <a:ext cx="2380430" cy="707886"/>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25-34 ans (31%)</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Ouvrier (31%)</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Communes rurales (31%)</a:t>
            </a:r>
          </a:p>
          <a:p>
            <a:pPr marL="168004" indent="-168004">
              <a:buFont typeface="Wingdings 3" panose="05040102010807070707" pitchFamily="18" charset="2"/>
              <a:buChar char=""/>
            </a:pPr>
            <a:r>
              <a:rPr lang="fr-FR" sz="800" dirty="0" smtClean="0">
                <a:solidFill>
                  <a:srgbClr val="800000"/>
                </a:solidFill>
                <a:latin typeface="Calibri" pitchFamily="34" charset="0"/>
                <a:cs typeface="Calibri" pitchFamily="34" charset="0"/>
              </a:rPr>
              <a:t>Ne connaît pas de personnes ayant connu une baisse de mémoire (37%)</a:t>
            </a:r>
            <a:endParaRPr lang="fr-FR" sz="800" dirty="0">
              <a:solidFill>
                <a:srgbClr val="800000"/>
              </a:solidFill>
              <a:latin typeface="Calibri" pitchFamily="34" charset="0"/>
              <a:cs typeface="Calibri" pitchFamily="34" charset="0"/>
            </a:endParaRPr>
          </a:p>
        </p:txBody>
      </p:sp>
      <p:sp>
        <p:nvSpPr>
          <p:cNvPr id="12" name="ZoneTexte 11"/>
          <p:cNvSpPr txBox="1"/>
          <p:nvPr/>
        </p:nvSpPr>
        <p:spPr>
          <a:xfrm>
            <a:off x="890071" y="2476038"/>
            <a:ext cx="1904499" cy="584775"/>
          </a:xfrm>
          <a:prstGeom prst="rect">
            <a:avLst/>
          </a:prstGeom>
          <a:solidFill>
            <a:srgbClr val="336699"/>
          </a:solidFill>
          <a:effectLst/>
        </p:spPr>
        <p:txBody>
          <a:bodyPr wrap="square">
            <a:spAutoFit/>
          </a:bodyPr>
          <a:lstStyle/>
          <a:p>
            <a:pPr algn="ctr">
              <a:defRPr/>
            </a:pPr>
            <a:r>
              <a:rPr lang="fr-FR" sz="1600" b="1" dirty="0" smtClean="0">
                <a:solidFill>
                  <a:schemeClr val="bg1"/>
                </a:solidFill>
                <a:latin typeface="Calibri" pitchFamily="34" charset="0"/>
                <a:cs typeface="Calibri" pitchFamily="34" charset="0"/>
              </a:rPr>
              <a:t>TOTAL  Oui</a:t>
            </a:r>
            <a:endParaRPr lang="fr-FR" sz="1600" b="1" dirty="0">
              <a:solidFill>
                <a:schemeClr val="bg1"/>
              </a:solidFill>
              <a:latin typeface="Calibri" pitchFamily="34" charset="0"/>
              <a:cs typeface="Calibri" pitchFamily="34" charset="0"/>
            </a:endParaRPr>
          </a:p>
          <a:p>
            <a:pPr algn="ctr">
              <a:defRPr/>
            </a:pPr>
            <a:r>
              <a:rPr lang="fr-FR" sz="1600" b="1" dirty="0" smtClean="0">
                <a:solidFill>
                  <a:schemeClr val="bg1"/>
                </a:solidFill>
                <a:latin typeface="Calibri" pitchFamily="34" charset="0"/>
                <a:cs typeface="Calibri" pitchFamily="34" charset="0"/>
              </a:rPr>
              <a:t>76%</a:t>
            </a:r>
            <a:endParaRPr lang="fr-FR" sz="1600" b="1" dirty="0">
              <a:solidFill>
                <a:schemeClr val="bg1"/>
              </a:solidFill>
              <a:latin typeface="Calibri" pitchFamily="34" charset="0"/>
              <a:cs typeface="Calibri" pitchFamily="34" charset="0"/>
            </a:endParaRPr>
          </a:p>
        </p:txBody>
      </p:sp>
      <p:sp>
        <p:nvSpPr>
          <p:cNvPr id="13" name="ZoneTexte 12"/>
          <p:cNvSpPr txBox="1"/>
          <p:nvPr/>
        </p:nvSpPr>
        <p:spPr>
          <a:xfrm>
            <a:off x="7792218" y="4162218"/>
            <a:ext cx="1638546" cy="584775"/>
          </a:xfrm>
          <a:prstGeom prst="rect">
            <a:avLst/>
          </a:prstGeom>
          <a:solidFill>
            <a:srgbClr val="C00000"/>
          </a:solidFill>
          <a:effectLst/>
        </p:spPr>
        <p:txBody>
          <a:bodyPr wrap="square">
            <a:spAutoFit/>
          </a:bodyPr>
          <a:lstStyle/>
          <a:p>
            <a:pPr algn="ctr">
              <a:defRPr/>
            </a:pPr>
            <a:r>
              <a:rPr lang="fr-FR" sz="1600" b="1" dirty="0">
                <a:solidFill>
                  <a:schemeClr val="bg1"/>
                </a:solidFill>
                <a:latin typeface="Calibri" panose="020F0502020204030204" pitchFamily="34" charset="0"/>
                <a:cs typeface="Calibri" panose="020F0502020204030204" pitchFamily="34" charset="0"/>
              </a:rPr>
              <a:t>TOTAL </a:t>
            </a:r>
            <a:r>
              <a:rPr lang="fr-FR" sz="1600" b="1" dirty="0" smtClean="0">
                <a:solidFill>
                  <a:schemeClr val="bg1"/>
                </a:solidFill>
                <a:latin typeface="Calibri" panose="020F0502020204030204" pitchFamily="34" charset="0"/>
                <a:cs typeface="Calibri" panose="020F0502020204030204" pitchFamily="34" charset="0"/>
              </a:rPr>
              <a:t>Non</a:t>
            </a:r>
            <a:endParaRPr lang="fr-FR" sz="1600" b="1" dirty="0">
              <a:solidFill>
                <a:schemeClr val="bg1"/>
              </a:solidFill>
              <a:latin typeface="Calibri" panose="020F0502020204030204" pitchFamily="34" charset="0"/>
              <a:cs typeface="Calibri" panose="020F0502020204030204" pitchFamily="34" charset="0"/>
            </a:endParaRPr>
          </a:p>
          <a:p>
            <a:pPr algn="ctr">
              <a:defRPr/>
            </a:pPr>
            <a:r>
              <a:rPr lang="fr-FR" sz="1600" b="1" dirty="0" smtClean="0">
                <a:solidFill>
                  <a:schemeClr val="bg1"/>
                </a:solidFill>
                <a:latin typeface="Calibri" panose="020F0502020204030204" pitchFamily="34" charset="0"/>
                <a:cs typeface="Calibri" panose="020F0502020204030204" pitchFamily="34" charset="0"/>
              </a:rPr>
              <a:t>24%</a:t>
            </a:r>
            <a:endParaRPr lang="fr-FR" sz="1600" b="1" dirty="0">
              <a:solidFill>
                <a:schemeClr val="bg1"/>
              </a:solidFill>
              <a:latin typeface="Calibri" panose="020F0502020204030204" pitchFamily="34" charset="0"/>
              <a:cs typeface="Calibri" panose="020F0502020204030204" pitchFamily="34" charset="0"/>
            </a:endParaRPr>
          </a:p>
        </p:txBody>
      </p:sp>
      <p:sp>
        <p:nvSpPr>
          <p:cNvPr id="11" name="Titre 2"/>
          <p:cNvSpPr txBox="1">
            <a:spLocks/>
          </p:cNvSpPr>
          <p:nvPr/>
        </p:nvSpPr>
        <p:spPr>
          <a:xfrm>
            <a:off x="1354456" y="199820"/>
            <a:ext cx="8674053" cy="614561"/>
          </a:xfrm>
          <a:prstGeom prst="rect">
            <a:avLst/>
          </a:prstGeom>
        </p:spPr>
        <p:txBody>
          <a:bodyPr anchor="ctr"/>
          <a:lst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a:lstStyle>
          <a:p>
            <a:pPr algn="l"/>
            <a:r>
              <a:rPr lang="fr-FR" sz="2000" b="1" kern="0" dirty="0" smtClean="0">
                <a:solidFill>
                  <a:schemeClr val="bg1"/>
                </a:solidFill>
                <a:latin typeface="Calibri" pitchFamily="34" charset="0"/>
                <a:cs typeface="Calibri" pitchFamily="34" charset="0"/>
              </a:rPr>
              <a:t>La crainte d’être touché par une baisse de la mémoire susceptible d’affecter sa concentration au quotidien</a:t>
            </a:r>
            <a:endParaRPr lang="fr-FR" sz="2000" b="1" kern="0" dirty="0">
              <a:solidFill>
                <a:schemeClr val="bg1"/>
              </a:solidFill>
              <a:latin typeface="Calibri" pitchFamily="34" charset="0"/>
              <a:cs typeface="Calibri" pitchFamily="34"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20489542"/>
              </p:ext>
            </p:extLst>
          </p:nvPr>
        </p:nvGraphicFramePr>
        <p:xfrm>
          <a:off x="237168" y="939799"/>
          <a:ext cx="9636593" cy="259080"/>
        </p:xfrm>
        <a:graphic>
          <a:graphicData uri="http://schemas.openxmlformats.org/drawingml/2006/table">
            <a:tbl>
              <a:tblPr firstRow="1" bandRow="1">
                <a:tableStyleId>{2D5ABB26-0587-4C30-8999-92F81FD0307C}</a:tableStyleId>
              </a:tblPr>
              <a:tblGrid>
                <a:gridCol w="9636593"/>
              </a:tblGrid>
              <a:tr h="252000">
                <a:tc>
                  <a:txBody>
                    <a:bodyPr/>
                    <a:lstStyle/>
                    <a:p>
                      <a:pPr marL="809625" marR="0" indent="-809625" algn="just" defTabSz="914400" rtl="0" eaLnBrk="1" fontAlgn="auto" latinLnBrk="0" hangingPunct="1">
                        <a:lnSpc>
                          <a:spcPct val="100000"/>
                        </a:lnSpc>
                        <a:spcBef>
                          <a:spcPts val="0"/>
                        </a:spcBef>
                        <a:spcAft>
                          <a:spcPts val="0"/>
                        </a:spcAft>
                        <a:buClrTx/>
                        <a:buSzTx/>
                        <a:buFontTx/>
                        <a:buNone/>
                        <a:tabLst/>
                        <a:defRPr/>
                      </a:pPr>
                      <a:r>
                        <a:rPr lang="fr-FR" sz="1100" b="1" u="sng" dirty="0" smtClean="0">
                          <a:solidFill>
                            <a:schemeClr val="tx1"/>
                          </a:solidFill>
                          <a:latin typeface="Calibri" panose="020F0502020204030204" pitchFamily="34" charset="0"/>
                          <a:cs typeface="Calibri" panose="020F0502020204030204" pitchFamily="34" charset="0"/>
                        </a:rPr>
                        <a:t>QUESTION</a:t>
                      </a:r>
                      <a:r>
                        <a:rPr lang="fr-FR" sz="1100" b="1" dirty="0" smtClean="0">
                          <a:solidFill>
                            <a:schemeClr val="tx1"/>
                          </a:solidFill>
                          <a:latin typeface="Calibri" panose="020F0502020204030204" pitchFamily="34" charset="0"/>
                          <a:cs typeface="Calibri" panose="020F0502020204030204" pitchFamily="34" charset="0"/>
                        </a:rPr>
                        <a:t> :	Craignez-vous un jour d’être vous-même</a:t>
                      </a:r>
                      <a:r>
                        <a:rPr lang="fr-FR" sz="1100" b="1" baseline="0" dirty="0" smtClean="0">
                          <a:solidFill>
                            <a:schemeClr val="tx1"/>
                          </a:solidFill>
                          <a:latin typeface="Calibri" panose="020F0502020204030204" pitchFamily="34" charset="0"/>
                          <a:cs typeface="Calibri" panose="020F0502020204030204" pitchFamily="34" charset="0"/>
                        </a:rPr>
                        <a:t> concerné par une baisse de mémoire susceptible d’affecter votre concentration au quotidien ?</a:t>
                      </a:r>
                      <a:endParaRPr lang="fr-FR" sz="1100" b="1" dirty="0" smtClean="0">
                        <a:solidFill>
                          <a:schemeClr val="tx1"/>
                        </a:solidFill>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3080523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aphique 6"/>
          <p:cNvGraphicFramePr>
            <a:graphicFrameLocks/>
          </p:cNvGraphicFramePr>
          <p:nvPr>
            <p:extLst>
              <p:ext uri="{D42A27DB-BD31-4B8C-83A1-F6EECF244321}">
                <p14:modId xmlns:p14="http://schemas.microsoft.com/office/powerpoint/2010/main" val="1161320799"/>
              </p:ext>
            </p:extLst>
          </p:nvPr>
        </p:nvGraphicFramePr>
        <p:xfrm>
          <a:off x="3263397" y="1954994"/>
          <a:ext cx="4874968" cy="3750764"/>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p:cNvSpPr txBox="1"/>
          <p:nvPr/>
        </p:nvSpPr>
        <p:spPr>
          <a:xfrm>
            <a:off x="7815405" y="3180144"/>
            <a:ext cx="2213104" cy="338554"/>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FF0000"/>
                </a:solidFill>
                <a:latin typeface="Calibri" pitchFamily="34" charset="0"/>
                <a:cs typeface="Calibri" pitchFamily="34" charset="0"/>
              </a:rPr>
              <a:t>Ouvrier (74%)</a:t>
            </a:r>
          </a:p>
          <a:p>
            <a:pPr marL="168004" indent="-168004">
              <a:buFont typeface="Wingdings 3" panose="05040102010807070707" pitchFamily="18" charset="2"/>
              <a:buChar char=""/>
            </a:pPr>
            <a:r>
              <a:rPr lang="fr-FR" sz="800" dirty="0" smtClean="0">
                <a:solidFill>
                  <a:srgbClr val="FF0000"/>
                </a:solidFill>
                <a:latin typeface="Calibri" pitchFamily="34" charset="0"/>
                <a:cs typeface="Calibri" pitchFamily="34" charset="0"/>
              </a:rPr>
              <a:t>Ne craint pas du tout d’être affecté (82%)</a:t>
            </a:r>
            <a:endParaRPr lang="fr-FR" sz="800" dirty="0">
              <a:solidFill>
                <a:srgbClr val="FF0000"/>
              </a:solidFill>
              <a:latin typeface="Calibri" pitchFamily="34" charset="0"/>
              <a:cs typeface="Calibri" pitchFamily="34" charset="0"/>
            </a:endParaRPr>
          </a:p>
        </p:txBody>
      </p:sp>
      <p:sp>
        <p:nvSpPr>
          <p:cNvPr id="14" name="ZoneTexte 13"/>
          <p:cNvSpPr txBox="1"/>
          <p:nvPr/>
        </p:nvSpPr>
        <p:spPr>
          <a:xfrm>
            <a:off x="507802" y="4113639"/>
            <a:ext cx="2318405" cy="707886"/>
          </a:xfrm>
          <a:prstGeom prst="rect">
            <a:avLst/>
          </a:prstGeom>
          <a:noFill/>
        </p:spPr>
        <p:txBody>
          <a:bodyPr wrap="square" rtlCol="0">
            <a:spAutoFit/>
          </a:bodyPr>
          <a:lstStyle/>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Dirigeant d’entreprise (44%)</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Agent de la fonction publique (44%)</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Communes rurales (44%)</a:t>
            </a:r>
          </a:p>
          <a:p>
            <a:pPr marL="168004" indent="-168004">
              <a:buFont typeface="Wingdings 3" panose="05040102010807070707" pitchFamily="18" charset="2"/>
              <a:buChar char=""/>
            </a:pPr>
            <a:r>
              <a:rPr lang="fr-FR" sz="800" dirty="0" smtClean="0">
                <a:solidFill>
                  <a:srgbClr val="002060"/>
                </a:solidFill>
                <a:latin typeface="Calibri" pitchFamily="34" charset="0"/>
                <a:cs typeface="Calibri" pitchFamily="34" charset="0"/>
              </a:rPr>
              <a:t>Connaît plusieurs personnes ayant connu une baisse de mémoire (47%)</a:t>
            </a:r>
            <a:endParaRPr lang="fr-FR" sz="800" dirty="0">
              <a:solidFill>
                <a:srgbClr val="002060"/>
              </a:solidFill>
              <a:latin typeface="Calibri" pitchFamily="34" charset="0"/>
              <a:cs typeface="Calibri" pitchFamily="34" charset="0"/>
            </a:endParaRPr>
          </a:p>
        </p:txBody>
      </p:sp>
      <p:sp>
        <p:nvSpPr>
          <p:cNvPr id="19" name="ZoneTexte 18"/>
          <p:cNvSpPr txBox="1"/>
          <p:nvPr/>
        </p:nvSpPr>
        <p:spPr>
          <a:xfrm>
            <a:off x="724456" y="3418047"/>
            <a:ext cx="1260000" cy="584775"/>
          </a:xfrm>
          <a:prstGeom prst="rect">
            <a:avLst/>
          </a:prstGeom>
          <a:solidFill>
            <a:srgbClr val="336699"/>
          </a:solidFill>
          <a:effectLst/>
        </p:spPr>
        <p:txBody>
          <a:bodyPr wrap="square">
            <a:spAutoFit/>
          </a:bodyPr>
          <a:lstStyle/>
          <a:p>
            <a:pPr algn="ctr">
              <a:defRPr/>
            </a:pPr>
            <a:r>
              <a:rPr lang="fr-FR" sz="1600" b="1" dirty="0">
                <a:solidFill>
                  <a:schemeClr val="bg1"/>
                </a:solidFill>
                <a:latin typeface="Calibri" panose="020F0502020204030204" pitchFamily="34" charset="0"/>
                <a:cs typeface="Calibri" panose="020F0502020204030204" pitchFamily="34" charset="0"/>
              </a:rPr>
              <a:t>TOTAL Oui </a:t>
            </a:r>
          </a:p>
          <a:p>
            <a:pPr algn="ctr">
              <a:defRPr/>
            </a:pPr>
            <a:r>
              <a:rPr lang="fr-FR" sz="1600" b="1" dirty="0" smtClean="0">
                <a:solidFill>
                  <a:schemeClr val="bg1"/>
                </a:solidFill>
                <a:latin typeface="Calibri" panose="020F0502020204030204" pitchFamily="34" charset="0"/>
                <a:cs typeface="Calibri" panose="020F0502020204030204" pitchFamily="34" charset="0"/>
              </a:rPr>
              <a:t>36%</a:t>
            </a:r>
            <a:endParaRPr lang="fr-FR" sz="1600" b="1" dirty="0">
              <a:solidFill>
                <a:schemeClr val="bg1"/>
              </a:solidFill>
              <a:latin typeface="Calibri" panose="020F0502020204030204" pitchFamily="34" charset="0"/>
              <a:cs typeface="Calibri" panose="020F0502020204030204" pitchFamily="34" charset="0"/>
            </a:endParaRPr>
          </a:p>
        </p:txBody>
      </p:sp>
      <p:sp>
        <p:nvSpPr>
          <p:cNvPr id="20" name="Titre 2"/>
          <p:cNvSpPr txBox="1">
            <a:spLocks/>
          </p:cNvSpPr>
          <p:nvPr/>
        </p:nvSpPr>
        <p:spPr>
          <a:xfrm>
            <a:off x="1354456" y="199820"/>
            <a:ext cx="8674053" cy="614561"/>
          </a:xfrm>
          <a:prstGeom prst="rect">
            <a:avLst/>
          </a:prstGeom>
        </p:spPr>
        <p:txBody>
          <a:bodyPr anchor="ctr"/>
          <a:lstStyle>
            <a:lvl1pPr algn="ctr" rtl="0" eaLnBrk="0" fontAlgn="base" hangingPunct="0">
              <a:spcBef>
                <a:spcPct val="0"/>
              </a:spcBef>
              <a:spcAft>
                <a:spcPct val="0"/>
              </a:spcAft>
              <a:defRPr sz="3920">
                <a:solidFill>
                  <a:srgbClr val="800000"/>
                </a:solidFill>
                <a:latin typeface="+mj-lt"/>
                <a:ea typeface="+mj-ea"/>
                <a:cs typeface="+mj-cs"/>
              </a:defRPr>
            </a:lvl1pPr>
            <a:lvl2pPr algn="ctr" rtl="0" eaLnBrk="0" fontAlgn="base" hangingPunct="0">
              <a:spcBef>
                <a:spcPct val="0"/>
              </a:spcBef>
              <a:spcAft>
                <a:spcPct val="0"/>
              </a:spcAft>
              <a:defRPr sz="3920">
                <a:solidFill>
                  <a:srgbClr val="800000"/>
                </a:solidFill>
                <a:latin typeface="Verdana" pitchFamily="34" charset="0"/>
              </a:defRPr>
            </a:lvl2pPr>
            <a:lvl3pPr algn="ctr" rtl="0" eaLnBrk="0" fontAlgn="base" hangingPunct="0">
              <a:spcBef>
                <a:spcPct val="0"/>
              </a:spcBef>
              <a:spcAft>
                <a:spcPct val="0"/>
              </a:spcAft>
              <a:defRPr sz="3920">
                <a:solidFill>
                  <a:srgbClr val="800000"/>
                </a:solidFill>
                <a:latin typeface="Verdana" pitchFamily="34" charset="0"/>
              </a:defRPr>
            </a:lvl3pPr>
            <a:lvl4pPr algn="ctr" rtl="0" eaLnBrk="0" fontAlgn="base" hangingPunct="0">
              <a:spcBef>
                <a:spcPct val="0"/>
              </a:spcBef>
              <a:spcAft>
                <a:spcPct val="0"/>
              </a:spcAft>
              <a:defRPr sz="3920">
                <a:solidFill>
                  <a:srgbClr val="800000"/>
                </a:solidFill>
                <a:latin typeface="Verdana" pitchFamily="34" charset="0"/>
              </a:defRPr>
            </a:lvl4pPr>
            <a:lvl5pPr algn="ctr" rtl="0" eaLnBrk="0" fontAlgn="base" hangingPunct="0">
              <a:spcBef>
                <a:spcPct val="0"/>
              </a:spcBef>
              <a:spcAft>
                <a:spcPct val="0"/>
              </a:spcAft>
              <a:defRPr sz="3920">
                <a:solidFill>
                  <a:srgbClr val="800000"/>
                </a:solidFill>
                <a:latin typeface="Verdana" pitchFamily="34" charset="0"/>
              </a:defRPr>
            </a:lvl5pPr>
            <a:lvl6pPr marL="448010" algn="ctr" rtl="0" fontAlgn="base">
              <a:spcBef>
                <a:spcPct val="0"/>
              </a:spcBef>
              <a:spcAft>
                <a:spcPct val="0"/>
              </a:spcAft>
              <a:defRPr sz="3920">
                <a:solidFill>
                  <a:srgbClr val="800000"/>
                </a:solidFill>
                <a:latin typeface="Verdana" pitchFamily="34" charset="0"/>
              </a:defRPr>
            </a:lvl6pPr>
            <a:lvl7pPr marL="896021" algn="ctr" rtl="0" fontAlgn="base">
              <a:spcBef>
                <a:spcPct val="0"/>
              </a:spcBef>
              <a:spcAft>
                <a:spcPct val="0"/>
              </a:spcAft>
              <a:defRPr sz="3920">
                <a:solidFill>
                  <a:srgbClr val="800000"/>
                </a:solidFill>
                <a:latin typeface="Verdana" pitchFamily="34" charset="0"/>
              </a:defRPr>
            </a:lvl7pPr>
            <a:lvl8pPr marL="1344031" algn="ctr" rtl="0" fontAlgn="base">
              <a:spcBef>
                <a:spcPct val="0"/>
              </a:spcBef>
              <a:spcAft>
                <a:spcPct val="0"/>
              </a:spcAft>
              <a:defRPr sz="3920">
                <a:solidFill>
                  <a:srgbClr val="800000"/>
                </a:solidFill>
                <a:latin typeface="Verdana" pitchFamily="34" charset="0"/>
              </a:defRPr>
            </a:lvl8pPr>
            <a:lvl9pPr marL="1792041" algn="ctr" rtl="0" fontAlgn="base">
              <a:spcBef>
                <a:spcPct val="0"/>
              </a:spcBef>
              <a:spcAft>
                <a:spcPct val="0"/>
              </a:spcAft>
              <a:defRPr sz="3920">
                <a:solidFill>
                  <a:srgbClr val="800000"/>
                </a:solidFill>
                <a:latin typeface="Verdana" pitchFamily="34" charset="0"/>
              </a:defRPr>
            </a:lvl9pPr>
          </a:lstStyle>
          <a:p>
            <a:pPr algn="l"/>
            <a:r>
              <a:rPr lang="fr-FR" sz="2000" b="1" kern="0" dirty="0" smtClean="0">
                <a:solidFill>
                  <a:schemeClr val="bg1"/>
                </a:solidFill>
                <a:latin typeface="Calibri" pitchFamily="34" charset="0"/>
                <a:cs typeface="Calibri" pitchFamily="34" charset="0"/>
              </a:rPr>
              <a:t>La notoriété des plantes et compléments alimentaires contribuant au maintien de la performance du cerveau</a:t>
            </a:r>
            <a:endParaRPr lang="fr-FR" sz="2000" b="1" kern="0" dirty="0">
              <a:solidFill>
                <a:schemeClr val="bg1"/>
              </a:solidFill>
              <a:latin typeface="Calibri" pitchFamily="34" charset="0"/>
              <a:cs typeface="Calibri" pitchFamily="34" charset="0"/>
            </a:endParaRPr>
          </a:p>
        </p:txBody>
      </p:sp>
      <p:graphicFrame>
        <p:nvGraphicFramePr>
          <p:cNvPr id="18" name="Tableau 17"/>
          <p:cNvGraphicFramePr>
            <a:graphicFrameLocks noGrp="1"/>
          </p:cNvGraphicFramePr>
          <p:nvPr>
            <p:extLst>
              <p:ext uri="{D42A27DB-BD31-4B8C-83A1-F6EECF244321}">
                <p14:modId xmlns:p14="http://schemas.microsoft.com/office/powerpoint/2010/main" val="1422462259"/>
              </p:ext>
            </p:extLst>
          </p:nvPr>
        </p:nvGraphicFramePr>
        <p:xfrm>
          <a:off x="237168" y="939799"/>
          <a:ext cx="9636593" cy="426720"/>
        </p:xfrm>
        <a:graphic>
          <a:graphicData uri="http://schemas.openxmlformats.org/drawingml/2006/table">
            <a:tbl>
              <a:tblPr firstRow="1" bandRow="1">
                <a:tableStyleId>{2D5ABB26-0587-4C30-8999-92F81FD0307C}</a:tableStyleId>
              </a:tblPr>
              <a:tblGrid>
                <a:gridCol w="9636593"/>
              </a:tblGrid>
              <a:tr h="252000">
                <a:tc>
                  <a:txBody>
                    <a:bodyPr/>
                    <a:lstStyle/>
                    <a:p>
                      <a:pPr marL="809625" marR="0" indent="-809625" algn="just" defTabSz="914400" rtl="0" eaLnBrk="1" fontAlgn="auto" latinLnBrk="0" hangingPunct="1">
                        <a:lnSpc>
                          <a:spcPct val="100000"/>
                        </a:lnSpc>
                        <a:spcBef>
                          <a:spcPts val="0"/>
                        </a:spcBef>
                        <a:spcAft>
                          <a:spcPts val="0"/>
                        </a:spcAft>
                        <a:buClrTx/>
                        <a:buSzTx/>
                        <a:buFontTx/>
                        <a:buNone/>
                        <a:tabLst/>
                        <a:defRPr/>
                      </a:pPr>
                      <a:r>
                        <a:rPr lang="fr-FR" sz="1100" b="1" u="sng" dirty="0" smtClean="0">
                          <a:solidFill>
                            <a:schemeClr val="tx1"/>
                          </a:solidFill>
                          <a:latin typeface="Calibri" panose="020F0502020204030204" pitchFamily="34" charset="0"/>
                          <a:cs typeface="Calibri" panose="020F0502020204030204" pitchFamily="34" charset="0"/>
                        </a:rPr>
                        <a:t>QUESTION</a:t>
                      </a:r>
                      <a:r>
                        <a:rPr lang="fr-FR" sz="1100" b="1" dirty="0" smtClean="0">
                          <a:solidFill>
                            <a:schemeClr val="tx1"/>
                          </a:solidFill>
                          <a:latin typeface="Calibri" panose="020F0502020204030204" pitchFamily="34" charset="0"/>
                          <a:cs typeface="Calibri" panose="020F0502020204030204" pitchFamily="34" charset="0"/>
                        </a:rPr>
                        <a:t> :	Connaissez-vous des plantes ou des compléments alimentaires</a:t>
                      </a:r>
                      <a:r>
                        <a:rPr lang="fr-FR" sz="1100" b="1" baseline="0" dirty="0" smtClean="0">
                          <a:solidFill>
                            <a:schemeClr val="tx1"/>
                          </a:solidFill>
                          <a:latin typeface="Calibri" panose="020F0502020204030204" pitchFamily="34" charset="0"/>
                          <a:cs typeface="Calibri" panose="020F0502020204030204" pitchFamily="34" charset="0"/>
                        </a:rPr>
                        <a:t> qui contribuent au maintien de la performance du cerveau et des fonctions liées à la mémoire ?</a:t>
                      </a:r>
                      <a:r>
                        <a:rPr lang="fr-FR" sz="1100" b="1" dirty="0" smtClean="0">
                          <a:solidFill>
                            <a:schemeClr val="tx1"/>
                          </a:solidFill>
                          <a:latin typeface="Calibri" panose="020F0502020204030204" pitchFamily="34" charset="0"/>
                          <a:cs typeface="Calibri" panose="020F0502020204030204" pitchFamily="34" charset="0"/>
                        </a:rPr>
                        <a:t> </a:t>
                      </a:r>
                    </a:p>
                  </a:txBody>
                  <a:tcPr anchor="ctr"/>
                </a:tc>
              </a:tr>
            </a:tbl>
          </a:graphicData>
        </a:graphic>
      </p:graphicFrame>
    </p:spTree>
    <p:extLst>
      <p:ext uri="{BB962C8B-B14F-4D97-AF65-F5344CB8AC3E}">
        <p14:creationId xmlns:p14="http://schemas.microsoft.com/office/powerpoint/2010/main" val="3084073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 de titre">
  <a:themeElements>
    <a:clrScheme name="Personnalisé 1">
      <a:dk1>
        <a:sysClr val="windowText" lastClr="000000"/>
      </a:dk1>
      <a:lt1>
        <a:sysClr val="window" lastClr="FFFFFF"/>
      </a:lt1>
      <a:dk2>
        <a:srgbClr val="FFC000"/>
      </a:dk2>
      <a:lt2>
        <a:srgbClr val="FFF3F3"/>
      </a:lt2>
      <a:accent1>
        <a:srgbClr val="800000"/>
      </a:accent1>
      <a:accent2>
        <a:srgbClr val="C00000"/>
      </a:accent2>
      <a:accent3>
        <a:srgbClr val="FF9900"/>
      </a:accent3>
      <a:accent4>
        <a:srgbClr val="FF0000"/>
      </a:accent4>
      <a:accent5>
        <a:srgbClr val="0000BF"/>
      </a:accent5>
      <a:accent6>
        <a:srgbClr val="6699FF"/>
      </a:accent6>
      <a:hlink>
        <a:srgbClr val="C00000"/>
      </a:hlink>
      <a:folHlink>
        <a:srgbClr val="008000"/>
      </a:folHlink>
    </a:clrScheme>
    <a:fontScheme name="Blank">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4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noFill/>
        <a:ln w="9525"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400" b="0" i="0" u="none" strike="noStrike" cap="none" normalizeH="0" baseline="0" smtClean="0">
            <a:ln>
              <a:noFill/>
            </a:ln>
            <a:solidFill>
              <a:schemeClr val="tx1"/>
            </a:solidFill>
            <a:effectLst/>
            <a:latin typeface="Tempus Sans ITC" pitchFamily="82" charset="0"/>
          </a:defRPr>
        </a:defPPr>
      </a:lstStyle>
    </a:lnDef>
    <a:txDef>
      <a:spPr>
        <a:noFill/>
      </a:spPr>
      <a:bodyPr wrap="square" rtlCol="0">
        <a:spAutoFit/>
      </a:bodyPr>
      <a:lstStyle>
        <a:defPPr algn="l">
          <a:defRPr dirty="0" err="1" smtClean="0">
            <a:latin typeface="Trebuchet MS" pitchFamily="34" charset="0"/>
          </a:defRPr>
        </a:defPPr>
      </a:lstStyle>
    </a:txDef>
  </a:objectDefaults>
  <a:extraClrSchemeLst>
    <a:extraClrScheme>
      <a:clrScheme name="Blank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22955</TotalTime>
  <Words>931</Words>
  <Application>Microsoft Office PowerPoint</Application>
  <PresentationFormat>Personnalisé</PresentationFormat>
  <Paragraphs>158</Paragraphs>
  <Slides>11</Slides>
  <Notes>10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Arial</vt:lpstr>
      <vt:lpstr>Calibri</vt:lpstr>
      <vt:lpstr>Century Gothic</vt:lpstr>
      <vt:lpstr>Georgia</vt:lpstr>
      <vt:lpstr>Tempus Sans ITC</vt:lpstr>
      <vt:lpstr>Times New Roman</vt:lpstr>
      <vt:lpstr>Trebuchet MS</vt:lpstr>
      <vt:lpstr>Verdana</vt:lpstr>
      <vt:lpstr>Wingdings 3</vt:lpstr>
      <vt:lpstr>Page de titre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ifop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Ifop</dc:title>
  <dc:creator>Florence Puis</dc:creator>
  <cp:lastModifiedBy>Delphine Poet</cp:lastModifiedBy>
  <cp:revision>3502</cp:revision>
  <cp:lastPrinted>2017-03-10T10:22:19Z</cp:lastPrinted>
  <dcterms:created xsi:type="dcterms:W3CDTF">2007-09-17T11:07:09Z</dcterms:created>
  <dcterms:modified xsi:type="dcterms:W3CDTF">2017-04-06T08:39:49Z</dcterms:modified>
</cp:coreProperties>
</file>