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5"/>
  </p:notesMasterIdLst>
  <p:sldIdLst>
    <p:sldId id="330" r:id="rId2"/>
    <p:sldId id="328" r:id="rId3"/>
    <p:sldId id="323" r:id="rId4"/>
    <p:sldId id="331" r:id="rId5"/>
    <p:sldId id="564" r:id="rId6"/>
    <p:sldId id="566" r:id="rId7"/>
    <p:sldId id="577" r:id="rId8"/>
    <p:sldId id="568" r:id="rId9"/>
    <p:sldId id="570" r:id="rId10"/>
    <p:sldId id="571" r:id="rId11"/>
    <p:sldId id="574" r:id="rId12"/>
    <p:sldId id="578" r:id="rId13"/>
    <p:sldId id="580" r:id="rId14"/>
  </p:sldIdLst>
  <p:sldSz cx="10323513" cy="7192963"/>
  <p:notesSz cx="6742113" cy="9872663"/>
  <p:defaultTextStyle>
    <a:defPPr>
      <a:defRPr lang="fr-FR"/>
    </a:defPPr>
    <a:lvl1pPr marL="0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1pPr>
    <a:lvl2pPr marL="500451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2pPr>
    <a:lvl3pPr marL="1000902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3pPr>
    <a:lvl4pPr marL="1501353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4pPr>
    <a:lvl5pPr marL="2001804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5pPr>
    <a:lvl6pPr marL="2502256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6pPr>
    <a:lvl7pPr marL="3002707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7pPr>
    <a:lvl8pPr marL="3503158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8pPr>
    <a:lvl9pPr marL="4003609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6" userDrawn="1">
          <p15:clr>
            <a:srgbClr val="A4A3A4"/>
          </p15:clr>
        </p15:guide>
        <p15:guide id="2" pos="32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7C3D7C"/>
    <a:srgbClr val="A50021"/>
    <a:srgbClr val="003366"/>
    <a:srgbClr val="CC0000"/>
    <a:srgbClr val="417B85"/>
    <a:srgbClr val="522852"/>
    <a:srgbClr val="653165"/>
    <a:srgbClr val="EEEEEE"/>
    <a:srgbClr val="A03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30" y="84"/>
      </p:cViewPr>
      <p:guideLst>
        <p:guide orient="horz" pos="2266"/>
        <p:guide pos="325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22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7.xlsx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80804496477415"/>
          <c:y val="8.3291707677165358E-2"/>
          <c:w val="0.5366382615002071"/>
          <c:h val="0.84967724737532802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explosion val="1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7C3D7C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522852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9.5054540394187374E-8"/>
                  <c:y val="-0.1384848979620347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5">
                          <a:lumMod val="75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9319312059676"/>
                      <c:h val="0.1827046423884514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4094747202652301E-2"/>
                  <c:y val="-1.1653748359580052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7C3D7C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5524136439005967E-2"/>
                  <c:y val="-5.4101120309027202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rgbClr val="522852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98842208868626"/>
                      <c:h val="0.1865364583333333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800080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Seul(e) </c:v>
                </c:pt>
                <c:pt idx="1">
                  <c:v>A deux</c:v>
                </c:pt>
                <c:pt idx="2">
                  <c:v>A plus de deux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0.38</c:v>
                </c:pt>
                <c:pt idx="1">
                  <c:v>0.61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2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158853130448254"/>
          <c:y val="1.9651094954237062E-2"/>
          <c:w val="0.51841146869551735"/>
          <c:h val="0.978986004790579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Colonne2</c:v>
                </c:pt>
              </c:strCache>
            </c:strRef>
          </c:tx>
          <c:spPr>
            <a:solidFill>
              <a:srgbClr val="7C3D7C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7"/>
            <c:invertIfNegative val="0"/>
            <c:bubble3D val="0"/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fr-FR"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fr-FR" sz="1400" b="1" i="0" u="none" strike="noStrike" kern="1200" baseline="0">
                    <a:solidFill>
                      <a:srgbClr val="7C3D7C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Avec votre partenaire</c:v>
                </c:pt>
                <c:pt idx="1">
                  <c:v>Avec votre/vos animaux de compagnie</c:v>
                </c:pt>
                <c:pt idx="2">
                  <c:v>Avec votre/vos enfants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0.98</c:v>
                </c:pt>
                <c:pt idx="1">
                  <c:v>0.01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70438184"/>
        <c:axId val="470438576"/>
      </c:barChart>
      <c:catAx>
        <c:axId val="4704381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latin typeface="Calibri" pitchFamily="34" charset="0"/>
                <a:cs typeface="Calibri" pitchFamily="34" charset="0"/>
              </a:defRPr>
            </a:pPr>
            <a:endParaRPr lang="fr-FR"/>
          </a:p>
        </c:txPr>
        <c:crossAx val="470438576"/>
        <c:crosses val="autoZero"/>
        <c:auto val="1"/>
        <c:lblAlgn val="ctr"/>
        <c:lblOffset val="100"/>
        <c:noMultiLvlLbl val="0"/>
      </c:catAx>
      <c:valAx>
        <c:axId val="47043857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4704381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400">
          <a:latin typeface="+mj-lt"/>
        </a:defRPr>
      </a:pPr>
      <a:endParaRPr lang="fr-F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3199883701544373E-3"/>
          <c:w val="1"/>
          <c:h val="0.9966799368885059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rgbClr val="003366"/>
            </a:solidFill>
            <a:ln w="9525">
              <a:solidFill>
                <a:schemeClr val="bg1"/>
              </a:solidFill>
            </a:ln>
            <a:effectLst>
              <a:softEdge rad="0"/>
            </a:effectLst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numFmt formatCode="#,##0%;[White]#,##0%" sourceLinked="0"/>
            <c:spPr>
              <a:noFill/>
              <a:ln w="28044">
                <a:noFill/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Calibri"/>
                    <a:cs typeface="Calibri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Feuil1!$A$2:$A$7</c:f>
              <c:strCache>
                <c:ptCount val="6"/>
                <c:pt idx="0">
                  <c:v>Mangé </c:v>
                </c:pt>
                <c:pt idx="1">
                  <c:v>Travaillé </c:v>
                </c:pt>
                <c:pt idx="2">
                  <c:v>Effectué une activité artistique (comme dessiner, peindre, faire de la musique…) </c:v>
                </c:pt>
                <c:pt idx="3">
                  <c:v>Effectué une activité « Do It Yourself » (comme du tricot, des activités de décoration…) </c:v>
                </c:pt>
                <c:pt idx="4">
                  <c:v>Joué à des  jeux vidéo </c:v>
                </c:pt>
                <c:pt idx="5">
                  <c:v>Fait du e-shopping </c:v>
                </c:pt>
              </c:strCache>
            </c:strRef>
          </c:cat>
          <c:val>
            <c:numRef>
              <c:f>Feuil1!$B$2:$B$7</c:f>
              <c:numCache>
                <c:formatCode>0%</c:formatCode>
                <c:ptCount val="6"/>
                <c:pt idx="0">
                  <c:v>-0.36</c:v>
                </c:pt>
                <c:pt idx="1">
                  <c:v>-0.32</c:v>
                </c:pt>
                <c:pt idx="2">
                  <c:v>-0.3</c:v>
                </c:pt>
                <c:pt idx="3">
                  <c:v>-0.28999999999999998</c:v>
                </c:pt>
                <c:pt idx="4">
                  <c:v>-0.12</c:v>
                </c:pt>
                <c:pt idx="5">
                  <c:v>-0.11</c:v>
                </c:pt>
              </c:numCache>
            </c:numRef>
          </c:val>
          <c:extLst/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rgbClr val="CC0000"/>
            </a:solidFill>
            <a:ln>
              <a:solidFill>
                <a:schemeClr val="bg1"/>
              </a:solidFill>
            </a:ln>
            <a:effectLst>
              <a:softEdge rad="0"/>
            </a:effectLst>
          </c:spPr>
          <c:invertIfNegative val="0"/>
          <c:dLbls>
            <c:dLbl>
              <c:idx val="0"/>
              <c:layout>
                <c:manualLayout>
                  <c:x val="8.8859595541907095E-3"/>
                  <c:y val="8.1329245183275499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%;[White]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400" b="1" i="0" u="none" strike="noStrike" kern="1200" baseline="0">
                    <a:solidFill>
                      <a:schemeClr val="bg1"/>
                    </a:solidFill>
                    <a:latin typeface="Calibri"/>
                    <a:ea typeface="+mn-ea"/>
                    <a:cs typeface="Calibri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Feuil1!$A$2:$A$7</c:f>
              <c:strCache>
                <c:ptCount val="6"/>
                <c:pt idx="0">
                  <c:v>Mangé </c:v>
                </c:pt>
                <c:pt idx="1">
                  <c:v>Travaillé </c:v>
                </c:pt>
                <c:pt idx="2">
                  <c:v>Effectué une activité artistique (comme dessiner, peindre, faire de la musique…) </c:v>
                </c:pt>
                <c:pt idx="3">
                  <c:v>Effectué une activité « Do It Yourself » (comme du tricot, des activités de décoration…) </c:v>
                </c:pt>
                <c:pt idx="4">
                  <c:v>Joué à des  jeux vidéo </c:v>
                </c:pt>
                <c:pt idx="5">
                  <c:v>Fait du e-shopping </c:v>
                </c:pt>
              </c:strCache>
            </c:strRef>
          </c:cat>
          <c:val>
            <c:numRef>
              <c:f>Feuil1!$C$2:$C$7</c:f>
              <c:numCache>
                <c:formatCode>0%</c:formatCode>
                <c:ptCount val="6"/>
                <c:pt idx="0">
                  <c:v>0.64</c:v>
                </c:pt>
                <c:pt idx="1">
                  <c:v>0.68</c:v>
                </c:pt>
                <c:pt idx="2">
                  <c:v>0.7</c:v>
                </c:pt>
                <c:pt idx="3">
                  <c:v>0.71</c:v>
                </c:pt>
                <c:pt idx="4">
                  <c:v>0.88</c:v>
                </c:pt>
                <c:pt idx="5">
                  <c:v>0.89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70440536"/>
        <c:axId val="470440928"/>
      </c:barChart>
      <c:catAx>
        <c:axId val="470440536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low"/>
        <c:crossAx val="470440928"/>
        <c:crosses val="autoZero"/>
        <c:auto val="1"/>
        <c:lblAlgn val="ctr"/>
        <c:lblOffset val="1000"/>
        <c:noMultiLvlLbl val="0"/>
      </c:catAx>
      <c:valAx>
        <c:axId val="470440928"/>
        <c:scaling>
          <c:orientation val="minMax"/>
          <c:max val="1"/>
          <c:min val="-1"/>
        </c:scaling>
        <c:delete val="1"/>
        <c:axPos val="t"/>
        <c:numFmt formatCode="0%" sourceLinked="1"/>
        <c:majorTickMark val="out"/>
        <c:minorTickMark val="none"/>
        <c:tickLblPos val="nextTo"/>
        <c:crossAx val="47044053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2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49445550350154"/>
          <c:y val="0.15574394259014651"/>
          <c:w val="0.51555385846948254"/>
          <c:h val="0.61178065177532881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dPt>
            <c:idx val="0"/>
            <c:bubble3D val="0"/>
            <c:spPr>
              <a:solidFill>
                <a:srgbClr val="00336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CC0000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2.1615049375328772E-2"/>
                  <c:y val="-0.33414723103917354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003366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316637587607532"/>
                      <c:h val="0.2380961299607673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2295754106626787E-2"/>
                  <c:y val="0.40910484395639057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CC0000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97283560838546"/>
                      <c:h val="0.2613948964638001"/>
                    </c:manualLayout>
                  </c15:layout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Feuil1!$A$2:$A$3</c:f>
              <c:strCache>
                <c:ptCount val="2"/>
                <c:pt idx="0">
                  <c:v>Au moins une activité</c:v>
                </c:pt>
                <c:pt idx="1">
                  <c:v>Aucune activité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0.57999999999999996</c:v>
                </c:pt>
                <c:pt idx="1">
                  <c:v>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6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286843487978377E-2"/>
          <c:y val="8.2116911736022632E-2"/>
          <c:w val="0.91971315651202157"/>
          <c:h val="0.858859163157954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rgbClr val="CC0000"/>
            </a:solidFill>
            <a:ln w="9525"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FR" sz="1400" b="1" i="0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Arial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0%</c:formatCode>
                <c:ptCount val="7"/>
                <c:pt idx="0">
                  <c:v>0.24</c:v>
                </c:pt>
                <c:pt idx="1">
                  <c:v>0.39</c:v>
                </c:pt>
                <c:pt idx="2">
                  <c:v>0.4</c:v>
                </c:pt>
                <c:pt idx="3">
                  <c:v>0.46</c:v>
                </c:pt>
                <c:pt idx="4">
                  <c:v>0.49</c:v>
                </c:pt>
                <c:pt idx="5">
                  <c:v>0.5</c:v>
                </c:pt>
                <c:pt idx="6">
                  <c:v>0.63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Oui, parfois</c:v>
                </c:pt>
              </c:strCache>
            </c:strRef>
          </c:tx>
          <c:spPr>
            <a:solidFill>
              <a:srgbClr val="003366">
                <a:alpha val="50000"/>
              </a:srgbClr>
            </a:solidFill>
            <a:ln w="9525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2875322F-D108-48FB-BB30-87F203C93338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9F1EF5A-2BC5-4523-9214-809A199E4757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C8EF178-6919-4D0B-B72E-FBE44E782ECF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#,##0%;[White]#,##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FR" sz="1400" b="1" i="0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Trebuchet MS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Sheet1!$C$2:$C$8</c:f>
              <c:numCache>
                <c:formatCode>0%</c:formatCode>
                <c:ptCount val="7"/>
                <c:pt idx="0">
                  <c:v>-0.43</c:v>
                </c:pt>
                <c:pt idx="1">
                  <c:v>-0.44</c:v>
                </c:pt>
                <c:pt idx="2">
                  <c:v>-0.41</c:v>
                </c:pt>
                <c:pt idx="3">
                  <c:v>-0.23</c:v>
                </c:pt>
                <c:pt idx="4">
                  <c:v>-0.3</c:v>
                </c:pt>
                <c:pt idx="5">
                  <c:v>-0.32</c:v>
                </c:pt>
                <c:pt idx="6">
                  <c:v>-0.25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Oui, souvent </c:v>
                </c:pt>
              </c:strCache>
            </c:strRef>
          </c:tx>
          <c:spPr>
            <a:solidFill>
              <a:srgbClr val="003366"/>
            </a:solidFill>
            <a:ln w="9525">
              <a:solidFill>
                <a:schemeClr val="bg1"/>
              </a:solidFill>
            </a:ln>
            <a:effectLst/>
          </c:spPr>
          <c:invertIfNegative val="0"/>
          <c:dLbls>
            <c:numFmt formatCode="#,##0%;[White]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Sheet1!$D$2:$D$8</c:f>
              <c:numCache>
                <c:formatCode>0%</c:formatCode>
                <c:ptCount val="7"/>
                <c:pt idx="0">
                  <c:v>-0.33</c:v>
                </c:pt>
                <c:pt idx="1">
                  <c:v>-0.17</c:v>
                </c:pt>
                <c:pt idx="2">
                  <c:v>-0.19</c:v>
                </c:pt>
                <c:pt idx="3">
                  <c:v>-0.31</c:v>
                </c:pt>
                <c:pt idx="4">
                  <c:v>-0.21</c:v>
                </c:pt>
                <c:pt idx="5">
                  <c:v>-0.18</c:v>
                </c:pt>
                <c:pt idx="6">
                  <c:v>-0.12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2"/>
        <c:overlap val="100"/>
        <c:axId val="470442104"/>
        <c:axId val="470442496"/>
      </c:barChart>
      <c:catAx>
        <c:axId val="47044210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470442496"/>
        <c:crosses val="autoZero"/>
        <c:auto val="1"/>
        <c:lblAlgn val="ctr"/>
        <c:lblOffset val="100"/>
        <c:noMultiLvlLbl val="0"/>
      </c:catAx>
      <c:valAx>
        <c:axId val="470442496"/>
        <c:scaling>
          <c:orientation val="minMax"/>
          <c:max val="0.8"/>
          <c:min val="-0.8"/>
        </c:scaling>
        <c:delete val="1"/>
        <c:axPos val="t"/>
        <c:numFmt formatCode="0%" sourceLinked="1"/>
        <c:majorTickMark val="out"/>
        <c:minorTickMark val="none"/>
        <c:tickLblPos val="nextTo"/>
        <c:crossAx val="470442104"/>
        <c:crosses val="autoZero"/>
        <c:crossBetween val="between"/>
      </c:valAx>
      <c:spPr>
        <a:noFill/>
        <a:ln w="2538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286843487978377E-2"/>
          <c:y val="8.2116911736022632E-2"/>
          <c:w val="0.91971315651202157"/>
          <c:h val="0.858859163157954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rgbClr val="CC0000"/>
            </a:solidFill>
            <a:ln w="9525"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FR" sz="1400" b="1" i="0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Arial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0%</c:formatCode>
                <c:ptCount val="7"/>
                <c:pt idx="0">
                  <c:v>0.41</c:v>
                </c:pt>
                <c:pt idx="1">
                  <c:v>0.44</c:v>
                </c:pt>
                <c:pt idx="2">
                  <c:v>0.56000000000000005</c:v>
                </c:pt>
                <c:pt idx="3">
                  <c:v>0.59</c:v>
                </c:pt>
                <c:pt idx="4">
                  <c:v>0.83</c:v>
                </c:pt>
                <c:pt idx="5">
                  <c:v>0.84</c:v>
                </c:pt>
                <c:pt idx="6">
                  <c:v>0.88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Oui, parfois</c:v>
                </c:pt>
              </c:strCache>
            </c:strRef>
          </c:tx>
          <c:spPr>
            <a:solidFill>
              <a:srgbClr val="003366">
                <a:alpha val="50000"/>
              </a:srgbClr>
            </a:solidFill>
            <a:ln w="9525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2875322F-D108-48FB-BB30-87F203C93338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9F1EF5A-2BC5-4523-9214-809A199E4757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C8EF178-6919-4D0B-B72E-FBE44E782ECF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#,##0%;[White]#,##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FR" sz="1400" b="1" i="0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Trebuchet MS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Sheet1!$C$2:$C$8</c:f>
              <c:numCache>
                <c:formatCode>0%</c:formatCode>
                <c:ptCount val="7"/>
                <c:pt idx="0">
                  <c:v>-0.35</c:v>
                </c:pt>
                <c:pt idx="1">
                  <c:v>-0.41</c:v>
                </c:pt>
                <c:pt idx="2">
                  <c:v>-0.28999999999999998</c:v>
                </c:pt>
                <c:pt idx="3">
                  <c:v>-0.17</c:v>
                </c:pt>
                <c:pt idx="4">
                  <c:v>-7.0000000000000007E-2</c:v>
                </c:pt>
                <c:pt idx="5">
                  <c:v>-7.0000000000000007E-2</c:v>
                </c:pt>
                <c:pt idx="6">
                  <c:v>-0.06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Oui, souvent </c:v>
                </c:pt>
              </c:strCache>
            </c:strRef>
          </c:tx>
          <c:spPr>
            <a:solidFill>
              <a:srgbClr val="003366"/>
            </a:solidFill>
            <a:ln w="9525">
              <a:solidFill>
                <a:schemeClr val="bg1"/>
              </a:solidFill>
            </a:ln>
            <a:effectLst/>
          </c:spPr>
          <c:invertIfNegative val="0"/>
          <c:dLbls>
            <c:numFmt formatCode="#,##0%;[White]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Sheet1!$D$2:$D$8</c:f>
              <c:numCache>
                <c:formatCode>0%</c:formatCode>
                <c:ptCount val="7"/>
                <c:pt idx="0">
                  <c:v>-0.24</c:v>
                </c:pt>
                <c:pt idx="1">
                  <c:v>-0.15</c:v>
                </c:pt>
                <c:pt idx="2">
                  <c:v>-0.15</c:v>
                </c:pt>
                <c:pt idx="3">
                  <c:v>-0.24</c:v>
                </c:pt>
                <c:pt idx="4">
                  <c:v>-0.1</c:v>
                </c:pt>
                <c:pt idx="5">
                  <c:v>-0.09</c:v>
                </c:pt>
                <c:pt idx="6">
                  <c:v>-0.06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2"/>
        <c:overlap val="100"/>
        <c:axId val="470443672"/>
        <c:axId val="470444064"/>
      </c:barChart>
      <c:catAx>
        <c:axId val="470443672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470444064"/>
        <c:crosses val="autoZero"/>
        <c:auto val="1"/>
        <c:lblAlgn val="ctr"/>
        <c:lblOffset val="100"/>
        <c:noMultiLvlLbl val="0"/>
      </c:catAx>
      <c:valAx>
        <c:axId val="470444064"/>
        <c:scaling>
          <c:orientation val="minMax"/>
          <c:max val="0.8"/>
          <c:min val="-0.8"/>
        </c:scaling>
        <c:delete val="1"/>
        <c:axPos val="t"/>
        <c:numFmt formatCode="0%" sourceLinked="1"/>
        <c:majorTickMark val="out"/>
        <c:minorTickMark val="none"/>
        <c:tickLblPos val="nextTo"/>
        <c:crossAx val="470443672"/>
        <c:crosses val="autoZero"/>
        <c:crossBetween val="between"/>
      </c:valAx>
      <c:spPr>
        <a:noFill/>
        <a:ln w="2538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158853152155956"/>
          <c:y val="1.9651188689994548E-2"/>
          <c:w val="0.51841146869551735"/>
          <c:h val="0.978986004790579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Colonne2</c:v>
                </c:pt>
              </c:strCache>
            </c:strRef>
          </c:tx>
          <c:spPr>
            <a:solidFill>
              <a:srgbClr val="003366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rgbClr val="CC0000"/>
              </a:solidFill>
              <a:ln>
                <a:solidFill>
                  <a:sysClr val="window" lastClr="FFFFFF"/>
                </a:solidFill>
              </a:ln>
              <a:effectLst/>
            </c:spPr>
          </c:dPt>
          <c:dPt>
            <c:idx val="7"/>
            <c:invertIfNegative val="0"/>
            <c:bubble3D val="0"/>
          </c:dPt>
          <c:dLbls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fr-FR"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fr-FR" sz="1600" b="1" i="0" u="none" strike="noStrike" kern="1200" baseline="0">
                    <a:solidFill>
                      <a:srgbClr val="000066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Feuil1!$A$2:$A$7</c:f>
              <c:strCache>
                <c:ptCount val="6"/>
                <c:pt idx="0">
                  <c:v>Prendre le petit-déjeuner au lit  </c:v>
                </c:pt>
                <c:pt idx="1">
                  <c:v>Prendre le thé au lit  </c:v>
                </c:pt>
                <c:pt idx="2">
                  <c:v>« Bruncher », déjeuner au lit  </c:v>
                </c:pt>
                <c:pt idx="3">
                  <c:v>Dîner au lit  </c:v>
                </c:pt>
                <c:pt idx="4">
                  <c:v>Prendre l’apéritif au lit  </c:v>
                </c:pt>
                <c:pt idx="5">
                  <c:v>Aucune de ces activités  </c:v>
                </c:pt>
              </c:strCache>
            </c:strRef>
          </c:cat>
          <c:val>
            <c:numRef>
              <c:f>Feuil1!$B$2:$B$7</c:f>
              <c:numCache>
                <c:formatCode>0%</c:formatCode>
                <c:ptCount val="6"/>
                <c:pt idx="0">
                  <c:v>0.19</c:v>
                </c:pt>
                <c:pt idx="1">
                  <c:v>0.04</c:v>
                </c:pt>
                <c:pt idx="2">
                  <c:v>0.02</c:v>
                </c:pt>
                <c:pt idx="3">
                  <c:v>0.02</c:v>
                </c:pt>
                <c:pt idx="4">
                  <c:v>0.01</c:v>
                </c:pt>
                <c:pt idx="5">
                  <c:v>0.72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70446416"/>
        <c:axId val="470446808"/>
      </c:barChart>
      <c:catAx>
        <c:axId val="47044641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0">
                <a:latin typeface="Calibri" pitchFamily="34" charset="0"/>
                <a:cs typeface="Calibri" pitchFamily="34" charset="0"/>
              </a:defRPr>
            </a:pPr>
            <a:endParaRPr lang="fr-FR"/>
          </a:p>
        </c:txPr>
        <c:crossAx val="470446808"/>
        <c:crosses val="autoZero"/>
        <c:auto val="1"/>
        <c:lblAlgn val="ctr"/>
        <c:lblOffset val="100"/>
        <c:noMultiLvlLbl val="0"/>
      </c:catAx>
      <c:valAx>
        <c:axId val="47044680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4704464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400">
          <a:latin typeface="+mj-lt"/>
        </a:defRPr>
      </a:pPr>
      <a:endParaRPr lang="fr-FR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69384856407109"/>
          <c:y val="0.15157084508115817"/>
          <c:w val="0.40302198453294413"/>
          <c:h val="0.66953282237366418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dPt>
            <c:idx val="0"/>
            <c:bubble3D val="0"/>
            <c:explosion val="1"/>
            <c:spPr>
              <a:solidFill>
                <a:srgbClr val="00336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CC0000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c:spPr>
          </c:dPt>
          <c:dLbls>
            <c:dLbl>
              <c:idx val="0"/>
              <c:layout/>
              <c:spPr/>
              <c:txPr>
                <a:bodyPr vertOverflow="overflow" horzOverflow="overflow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pPr/>
              <c:txPr>
                <a:bodyPr vertOverflow="overflow" horzOverflow="overflow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 vertOverflow="overflow" horzOverflow="overflow">
                  <a:spAutoFit/>
                </a:bodyPr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Feuil1!$A$2:$A$3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2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619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619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C3960808-9575-44E8-BC75-342BFA114DD1}" type="datetimeFigureOut">
              <a:rPr lang="fr-FR" smtClean="0"/>
              <a:t>19/04/2017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35075"/>
            <a:ext cx="47799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735" y="4751269"/>
            <a:ext cx="5394644" cy="3887112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7044"/>
            <a:ext cx="2922165" cy="495619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8359" y="9377044"/>
            <a:ext cx="2922164" cy="495619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E5525D33-3E80-4259-93C9-9AE7460C1B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11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1pPr>
    <a:lvl2pPr marL="500451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2pPr>
    <a:lvl3pPr marL="1000902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3pPr>
    <a:lvl4pPr marL="1501353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4pPr>
    <a:lvl5pPr marL="2001804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5pPr>
    <a:lvl6pPr marL="2502256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6pPr>
    <a:lvl7pPr marL="3002707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7pPr>
    <a:lvl8pPr marL="3503158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8pPr>
    <a:lvl9pPr marL="4003609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_de_Gar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7927" y="2150557"/>
            <a:ext cx="8662774" cy="173663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 b="1" i="1" cap="none" baseline="0">
                <a:solidFill>
                  <a:srgbClr val="A5002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titres du masque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19689"/>
            <a:ext cx="10323513" cy="10980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7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77" y="170391"/>
            <a:ext cx="2001266" cy="139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37027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éthodolo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 userDrawn="1"/>
        </p:nvGrpSpPr>
        <p:grpSpPr>
          <a:xfrm>
            <a:off x="0" y="142592"/>
            <a:ext cx="10323513" cy="788671"/>
            <a:chOff x="0" y="135952"/>
            <a:chExt cx="9144000" cy="751944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94894"/>
              <a:ext cx="9144000" cy="62674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970"/>
            </a:p>
          </p:txBody>
        </p:sp>
        <p:pic>
          <p:nvPicPr>
            <p:cNvPr id="8" name="Imag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216" y="135952"/>
              <a:ext cx="1002592" cy="751944"/>
            </a:xfrm>
            <a:prstGeom prst="rect">
              <a:avLst/>
            </a:prstGeom>
          </p:spPr>
        </p:pic>
      </p:grpSp>
      <p:sp>
        <p:nvSpPr>
          <p:cNvPr id="25" name="Espace réservé du texte 24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  <a:endParaRPr lang="fr-FR" dirty="0"/>
          </a:p>
        </p:txBody>
      </p:sp>
      <p:grpSp>
        <p:nvGrpSpPr>
          <p:cNvPr id="21" name="Groupe 20"/>
          <p:cNvGrpSpPr/>
          <p:nvPr userDrawn="1"/>
        </p:nvGrpSpPr>
        <p:grpSpPr>
          <a:xfrm>
            <a:off x="242976" y="6870799"/>
            <a:ext cx="8314967" cy="261610"/>
            <a:chOff x="242976" y="6870799"/>
            <a:chExt cx="8314967" cy="261610"/>
          </a:xfrm>
        </p:grpSpPr>
        <p:sp>
          <p:nvSpPr>
            <p:cNvPr id="22" name="ZoneTexte 21"/>
            <p:cNvSpPr txBox="1"/>
            <p:nvPr userDrawn="1"/>
          </p:nvSpPr>
          <p:spPr>
            <a:xfrm>
              <a:off x="242976" y="6870799"/>
              <a:ext cx="27230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i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Connection creates value</a:t>
              </a:r>
              <a:endParaRPr lang="fr-FR" sz="1100" i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23" name="Connecteur droit 22"/>
            <p:cNvCxnSpPr/>
            <p:nvPr userDrawn="1"/>
          </p:nvCxnSpPr>
          <p:spPr>
            <a:xfrm flipV="1">
              <a:off x="2538658" y="7009300"/>
              <a:ext cx="6019285" cy="9000"/>
            </a:xfrm>
            <a:prstGeom prst="line">
              <a:avLst/>
            </a:prstGeom>
            <a:ln>
              <a:solidFill>
                <a:srgbClr val="A50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ZoneTexte 10"/>
          <p:cNvSpPr txBox="1"/>
          <p:nvPr userDrawn="1"/>
        </p:nvSpPr>
        <p:spPr>
          <a:xfrm>
            <a:off x="8705103" y="6855410"/>
            <a:ext cx="543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B4F3BBD-0DB5-40C1-BCD4-0C1429F62FEA}" type="slidenum">
              <a:rPr lang="fr-FR" sz="1200" smtClean="0">
                <a:solidFill>
                  <a:srgbClr val="A50021"/>
                </a:solidFill>
              </a:rPr>
              <a:pPr algn="ctr"/>
              <a:t>‹N°›</a:t>
            </a:fld>
            <a:endParaRPr lang="fr-FR" sz="1200" dirty="0">
              <a:solidFill>
                <a:srgbClr val="A50021"/>
              </a:solidFill>
            </a:endParaRPr>
          </a:p>
        </p:txBody>
      </p:sp>
      <p:pic>
        <p:nvPicPr>
          <p:cNvPr id="12" name="Image 11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2" b="8544"/>
          <a:stretch/>
        </p:blipFill>
        <p:spPr bwMode="auto">
          <a:xfrm>
            <a:off x="9386830" y="6342352"/>
            <a:ext cx="903339" cy="8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79569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 userDrawn="1"/>
        </p:nvGrpSpPr>
        <p:grpSpPr>
          <a:xfrm>
            <a:off x="0" y="142592"/>
            <a:ext cx="10323513" cy="788671"/>
            <a:chOff x="0" y="135952"/>
            <a:chExt cx="9144000" cy="751944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94894"/>
              <a:ext cx="9144000" cy="62674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970"/>
            </a:p>
          </p:txBody>
        </p:sp>
        <p:pic>
          <p:nvPicPr>
            <p:cNvPr id="8" name="Imag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216" y="135952"/>
              <a:ext cx="1002592" cy="751944"/>
            </a:xfrm>
            <a:prstGeom prst="rect">
              <a:avLst/>
            </a:prstGeom>
          </p:spPr>
        </p:pic>
      </p:grpSp>
      <p:sp>
        <p:nvSpPr>
          <p:cNvPr id="25" name="Espace réservé du texte 24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  <a:endParaRPr lang="fr-FR" dirty="0"/>
          </a:p>
        </p:txBody>
      </p:sp>
      <p:grpSp>
        <p:nvGrpSpPr>
          <p:cNvPr id="12" name="Groupe 11"/>
          <p:cNvGrpSpPr/>
          <p:nvPr userDrawn="1"/>
        </p:nvGrpSpPr>
        <p:grpSpPr>
          <a:xfrm>
            <a:off x="242976" y="6870799"/>
            <a:ext cx="8314967" cy="261610"/>
            <a:chOff x="242976" y="6870799"/>
            <a:chExt cx="8314967" cy="261610"/>
          </a:xfrm>
        </p:grpSpPr>
        <p:sp>
          <p:nvSpPr>
            <p:cNvPr id="13" name="ZoneTexte 12"/>
            <p:cNvSpPr txBox="1"/>
            <p:nvPr userDrawn="1"/>
          </p:nvSpPr>
          <p:spPr>
            <a:xfrm>
              <a:off x="242976" y="6870799"/>
              <a:ext cx="27230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i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Connection creates value</a:t>
              </a:r>
              <a:endParaRPr lang="fr-FR" sz="1100" i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4" name="Connecteur droit 13"/>
            <p:cNvCxnSpPr/>
            <p:nvPr userDrawn="1"/>
          </p:nvCxnSpPr>
          <p:spPr>
            <a:xfrm flipV="1">
              <a:off x="2538658" y="7009300"/>
              <a:ext cx="6019285" cy="9000"/>
            </a:xfrm>
            <a:prstGeom prst="line">
              <a:avLst/>
            </a:prstGeom>
            <a:ln>
              <a:solidFill>
                <a:srgbClr val="A50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oneTexte 17"/>
          <p:cNvSpPr txBox="1"/>
          <p:nvPr userDrawn="1"/>
        </p:nvSpPr>
        <p:spPr>
          <a:xfrm>
            <a:off x="8705103" y="6855410"/>
            <a:ext cx="543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B4F3BBD-0DB5-40C1-BCD4-0C1429F62FEA}" type="slidenum">
              <a:rPr lang="fr-FR" sz="1200" smtClean="0">
                <a:solidFill>
                  <a:srgbClr val="A50021"/>
                </a:solidFill>
              </a:rPr>
              <a:pPr algn="ctr"/>
              <a:t>‹N°›</a:t>
            </a:fld>
            <a:endParaRPr lang="fr-FR" sz="1200" dirty="0">
              <a:solidFill>
                <a:srgbClr val="A50021"/>
              </a:solidFill>
            </a:endParaRPr>
          </a:p>
        </p:txBody>
      </p:sp>
      <p:pic>
        <p:nvPicPr>
          <p:cNvPr id="19" name="Image 18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2" b="8544"/>
          <a:stretch/>
        </p:blipFill>
        <p:spPr bwMode="auto">
          <a:xfrm>
            <a:off x="9386830" y="6342352"/>
            <a:ext cx="903339" cy="8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080618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319689"/>
            <a:ext cx="10323513" cy="10980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7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77" y="170391"/>
            <a:ext cx="2001266" cy="1394392"/>
          </a:xfrm>
          <a:prstGeom prst="rect">
            <a:avLst/>
          </a:prstGeom>
        </p:spPr>
      </p:pic>
      <p:sp>
        <p:nvSpPr>
          <p:cNvPr id="16" name="Espace réservé du texte 24"/>
          <p:cNvSpPr>
            <a:spLocks noGrp="1"/>
          </p:cNvSpPr>
          <p:nvPr>
            <p:ph type="body" sz="quarter" idx="10"/>
          </p:nvPr>
        </p:nvSpPr>
        <p:spPr>
          <a:xfrm>
            <a:off x="2377888" y="319688"/>
            <a:ext cx="7783233" cy="109805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  <a:endParaRPr lang="fr-FR" dirty="0"/>
          </a:p>
        </p:txBody>
      </p:sp>
      <p:grpSp>
        <p:nvGrpSpPr>
          <p:cNvPr id="11" name="Groupe 10"/>
          <p:cNvGrpSpPr/>
          <p:nvPr userDrawn="1"/>
        </p:nvGrpSpPr>
        <p:grpSpPr>
          <a:xfrm>
            <a:off x="242976" y="6870799"/>
            <a:ext cx="8314967" cy="261610"/>
            <a:chOff x="242976" y="6870799"/>
            <a:chExt cx="8314967" cy="261610"/>
          </a:xfrm>
        </p:grpSpPr>
        <p:sp>
          <p:nvSpPr>
            <p:cNvPr id="12" name="ZoneTexte 11"/>
            <p:cNvSpPr txBox="1"/>
            <p:nvPr userDrawn="1"/>
          </p:nvSpPr>
          <p:spPr>
            <a:xfrm>
              <a:off x="242976" y="6870799"/>
              <a:ext cx="27230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i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Connection creates value</a:t>
              </a:r>
              <a:endParaRPr lang="fr-FR" sz="1100" i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3" name="Connecteur droit 12"/>
            <p:cNvCxnSpPr/>
            <p:nvPr userDrawn="1"/>
          </p:nvCxnSpPr>
          <p:spPr>
            <a:xfrm flipV="1">
              <a:off x="2538658" y="7009300"/>
              <a:ext cx="6019285" cy="9000"/>
            </a:xfrm>
            <a:prstGeom prst="line">
              <a:avLst/>
            </a:prstGeom>
            <a:ln>
              <a:solidFill>
                <a:srgbClr val="A50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ZoneTexte 16"/>
          <p:cNvSpPr txBox="1"/>
          <p:nvPr userDrawn="1"/>
        </p:nvSpPr>
        <p:spPr>
          <a:xfrm>
            <a:off x="8705103" y="6855410"/>
            <a:ext cx="543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B4F3BBD-0DB5-40C1-BCD4-0C1429F62FEA}" type="slidenum">
              <a:rPr lang="fr-FR" sz="1200" smtClean="0">
                <a:solidFill>
                  <a:srgbClr val="A50021"/>
                </a:solidFill>
              </a:rPr>
              <a:pPr algn="ctr"/>
              <a:t>‹N°›</a:t>
            </a:fld>
            <a:endParaRPr lang="fr-FR" sz="1200" dirty="0">
              <a:solidFill>
                <a:srgbClr val="A50021"/>
              </a:solidFill>
            </a:endParaRPr>
          </a:p>
        </p:txBody>
      </p:sp>
      <p:pic>
        <p:nvPicPr>
          <p:cNvPr id="21" name="Image 2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2" b="8544"/>
          <a:stretch/>
        </p:blipFill>
        <p:spPr bwMode="auto">
          <a:xfrm>
            <a:off x="9386830" y="6342352"/>
            <a:ext cx="903339" cy="8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109936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9742" y="382960"/>
            <a:ext cx="8904030" cy="139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742" y="1914793"/>
            <a:ext cx="8904030" cy="4563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742" y="6666812"/>
            <a:ext cx="2322790" cy="382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49127-B741-4BB8-8545-0D8993A7A2C6}" type="datetimeFigureOut">
              <a:rPr lang="fr-FR" smtClean="0"/>
              <a:t>19/04/2017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664" y="6666812"/>
            <a:ext cx="3484186" cy="382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90981" y="6666812"/>
            <a:ext cx="2322790" cy="382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C08EA-83EE-4DF7-9CA3-8629361064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3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75" r:id="rId4"/>
  </p:sldLayoutIdLst>
  <p:txStyles>
    <p:titleStyle>
      <a:lvl1pPr algn="l" defTabSz="959023" rtl="0" eaLnBrk="1" latinLnBrk="0" hangingPunct="1">
        <a:lnSpc>
          <a:spcPct val="90000"/>
        </a:lnSpc>
        <a:spcBef>
          <a:spcPct val="0"/>
        </a:spcBef>
        <a:buNone/>
        <a:defRPr sz="46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756" indent="-239756" algn="l" defTabSz="959023" rtl="0" eaLnBrk="1" latinLnBrk="0" hangingPunct="1">
        <a:lnSpc>
          <a:spcPct val="90000"/>
        </a:lnSpc>
        <a:spcBef>
          <a:spcPts val="1049"/>
        </a:spcBef>
        <a:buFont typeface="Arial" panose="020B0604020202020204" pitchFamily="34" charset="0"/>
        <a:buChar char="•"/>
        <a:defRPr sz="2937" kern="1200">
          <a:solidFill>
            <a:schemeClr val="tx1"/>
          </a:solidFill>
          <a:latin typeface="+mn-lt"/>
          <a:ea typeface="+mn-ea"/>
          <a:cs typeface="+mn-cs"/>
        </a:defRPr>
      </a:lvl1pPr>
      <a:lvl2pPr marL="719267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2517" kern="1200">
          <a:solidFill>
            <a:schemeClr val="tx1"/>
          </a:solidFill>
          <a:latin typeface="+mn-lt"/>
          <a:ea typeface="+mn-ea"/>
          <a:cs typeface="+mn-cs"/>
        </a:defRPr>
      </a:lvl2pPr>
      <a:lvl3pPr marL="1198778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2098" kern="1200">
          <a:solidFill>
            <a:schemeClr val="tx1"/>
          </a:solidFill>
          <a:latin typeface="+mn-lt"/>
          <a:ea typeface="+mn-ea"/>
          <a:cs typeface="+mn-cs"/>
        </a:defRPr>
      </a:lvl3pPr>
      <a:lvl4pPr marL="1678290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4pPr>
      <a:lvl5pPr marL="2157801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5pPr>
      <a:lvl6pPr marL="2637312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6pPr>
      <a:lvl7pPr marL="3116824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7pPr>
      <a:lvl8pPr marL="3596335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8pPr>
      <a:lvl9pPr marL="4075847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1pPr>
      <a:lvl2pPr marL="479511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959023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3pPr>
      <a:lvl4pPr marL="1438534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4pPr>
      <a:lvl5pPr marL="1918045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5pPr>
      <a:lvl6pPr marL="2397557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6pPr>
      <a:lvl7pPr marL="2877068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7pPr>
      <a:lvl8pPr marL="3356580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8pPr>
      <a:lvl9pPr marL="3836091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674370" y="1482436"/>
            <a:ext cx="8830787" cy="2194439"/>
          </a:xfrm>
        </p:spPr>
        <p:txBody>
          <a:bodyPr>
            <a:normAutofit/>
          </a:bodyPr>
          <a:lstStyle/>
          <a:p>
            <a:r>
              <a:rPr lang="fr-FR" i="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Les Français </a:t>
            </a:r>
            <a:r>
              <a:rPr lang="fr-FR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fr-FR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fr-FR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et </a:t>
            </a:r>
            <a:r>
              <a:rPr lang="fr-FR" i="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leurs habitudes au lit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141261" y="6154936"/>
            <a:ext cx="400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Avril 2017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802320" y="3488066"/>
            <a:ext cx="8702837" cy="12187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i="1" kern="1200" cap="none" baseline="0">
                <a:solidFill>
                  <a:srgbClr val="A5002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0" i="0" dirty="0">
                <a:latin typeface="Century Gothic" panose="020B0502020202020204" pitchFamily="34" charset="0"/>
              </a:rPr>
              <a:t>Sondage Ifop pour HOPSCOTCH </a:t>
            </a:r>
            <a:endParaRPr lang="en-US" sz="2800" b="0" i="0" dirty="0">
              <a:latin typeface="Century Gothic" panose="020B0502020202020204" pitchFamily="34" charset="0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560070" y="3574710"/>
            <a:ext cx="9144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3093" y="5527954"/>
            <a:ext cx="3620236" cy="1255728"/>
          </a:xfrm>
          <a:prstGeom prst="rect">
            <a:avLst/>
          </a:prstGeom>
          <a:ln>
            <a:noFill/>
            <a:prstDash val="solid"/>
          </a:ln>
        </p:spPr>
        <p:txBody>
          <a:bodyPr wrap="square" anchor="b">
            <a:spAutoFit/>
          </a:bodyPr>
          <a:lstStyle/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800" dirty="0" smtClean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N° 114638</a:t>
            </a:r>
          </a:p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1050" u="sng" dirty="0" smtClean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Contacts</a:t>
            </a:r>
            <a:r>
              <a:rPr lang="fr-FR" sz="1050" u="sng" dirty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Ifop</a:t>
            </a:r>
            <a:r>
              <a:rPr lang="fr-FR" sz="1050" dirty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: </a:t>
            </a:r>
          </a:p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1050" dirty="0" smtClean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Romain Bendavid / Lucile Belmont</a:t>
            </a:r>
          </a:p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1050" dirty="0" smtClean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Département </a:t>
            </a:r>
            <a:r>
              <a:rPr lang="fr-FR" sz="1050" dirty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Opinion et Stratégies d’Entreprise</a:t>
            </a:r>
            <a:endParaRPr lang="fr-FR" sz="105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1050" dirty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01 45 84 14 </a:t>
            </a:r>
            <a:r>
              <a:rPr lang="fr-FR" sz="1050" dirty="0" smtClean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44</a:t>
            </a:r>
            <a:endParaRPr lang="fr-FR" sz="1050" dirty="0">
              <a:solidFill>
                <a:srgbClr val="A5002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1050" u="sng" dirty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prenom.nom@ifop.com</a:t>
            </a:r>
            <a:endParaRPr lang="fr-FR" sz="105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" name="Image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2" b="8544"/>
          <a:stretch/>
        </p:blipFill>
        <p:spPr bwMode="auto">
          <a:xfrm>
            <a:off x="7705567" y="5053944"/>
            <a:ext cx="2160000" cy="180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8511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/>
            <a:r>
              <a:rPr lang="fr-FR" dirty="0"/>
              <a:t>Le souvenir d’avoir appris un évènement marquant au lit</a:t>
            </a:r>
          </a:p>
        </p:txBody>
      </p:sp>
      <p:graphicFrame>
        <p:nvGraphicFramePr>
          <p:cNvPr id="2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114903"/>
              </p:ext>
            </p:extLst>
          </p:nvPr>
        </p:nvGraphicFramePr>
        <p:xfrm>
          <a:off x="940790" y="1729789"/>
          <a:ext cx="8565431" cy="5155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43042" y="926694"/>
            <a:ext cx="9760929" cy="4420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36000" rIns="330041" bIns="36000" anchor="t">
            <a:spAutoFit/>
          </a:bodyPr>
          <a:lstStyle/>
          <a:p>
            <a:pPr marL="900000" indent="-900000" algn="just"/>
            <a:r>
              <a:rPr lang="fr-FR" sz="1200" b="1" u="sng" dirty="0">
                <a:cs typeface="Times New Roman" pitchFamily="18" charset="0"/>
              </a:rPr>
              <a:t>QUESTION</a:t>
            </a:r>
            <a:r>
              <a:rPr lang="fr-FR" sz="1200" b="1" dirty="0">
                <a:cs typeface="Times New Roman" pitchFamily="18" charset="0"/>
              </a:rPr>
              <a:t> :	</a:t>
            </a:r>
            <a:r>
              <a:rPr lang="fr-FR" sz="1200" b="1" dirty="0"/>
              <a:t>Vous souvenez-vous avoir appris un évènement marquant alors que vous étiez dans votre lit (par exemple un évènement d’ordre personnel, d’actualité, politique, sportif…) 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197302" y="3617356"/>
            <a:ext cx="200309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Se lève tard et se couche tôt (54%)</a:t>
            </a:r>
          </a:p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Bourgogne, Franche-Comté (53%) </a:t>
            </a:r>
          </a:p>
        </p:txBody>
      </p:sp>
    </p:spTree>
    <p:extLst>
      <p:ext uri="{BB962C8B-B14F-4D97-AF65-F5344CB8AC3E}">
        <p14:creationId xmlns:p14="http://schemas.microsoft.com/office/powerpoint/2010/main" val="2346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42084" y="3085936"/>
            <a:ext cx="7510749" cy="1495066"/>
            <a:chOff x="422" y="2906"/>
            <a:chExt cx="5944" cy="104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506" y="3110"/>
              <a:ext cx="4860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fr-FR" sz="3200" b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Synthèse</a:t>
              </a:r>
              <a:endParaRPr lang="fr-FR" sz="3200" b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22" y="2906"/>
              <a:ext cx="583" cy="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7200" b="1" dirty="0">
                  <a:solidFill>
                    <a:srgbClr val="A5002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244" y="3223"/>
              <a:ext cx="0" cy="408"/>
            </a:xfrm>
            <a:prstGeom prst="line">
              <a:avLst/>
            </a:prstGeom>
            <a:noFill/>
            <a:ln w="1143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2000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195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Ce qu’il faut retenir…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24962" y="854191"/>
            <a:ext cx="9745151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b="1" dirty="0" smtClean="0"/>
          </a:p>
          <a:p>
            <a:r>
              <a:rPr lang="fr-FR" sz="1400" b="1" dirty="0">
                <a:solidFill>
                  <a:srgbClr val="A50021"/>
                </a:solidFill>
                <a:latin typeface="Calibri" panose="020F0502020204030204" pitchFamily="34" charset="0"/>
              </a:rPr>
              <a:t>Plus de 6 Français sur 10 partagent leur lit avec au moins une personne, qui est dans 98% des cas leur partenaire. </a:t>
            </a:r>
          </a:p>
          <a:p>
            <a:r>
              <a:rPr lang="fr-FR" sz="1200" dirty="0" smtClean="0"/>
              <a:t>Ils </a:t>
            </a:r>
            <a:r>
              <a:rPr lang="fr-FR" sz="1200" dirty="0"/>
              <a:t>sont 68% parmi les 25-34 ans. En miroir, les plus jeunes (18-24 ans) et les plus âgés (65 ans et plus) sont plus nombreux à dormir seuls (respectivement 48% et 44</a:t>
            </a:r>
            <a:r>
              <a:rPr lang="fr-FR" sz="1200" dirty="0" smtClean="0"/>
              <a:t>%). Phénomène </a:t>
            </a:r>
            <a:r>
              <a:rPr lang="fr-FR" sz="1200" dirty="0"/>
              <a:t>plus atypique compte tenu de l’aspect marginal de cette </a:t>
            </a:r>
            <a:r>
              <a:rPr lang="fr-FR" sz="1200" dirty="0" smtClean="0"/>
              <a:t>pratique, </a:t>
            </a:r>
            <a:r>
              <a:rPr lang="fr-FR" sz="1200" dirty="0"/>
              <a:t>une proportion non négligeable d’enfants vivant chez leurs parents et de célibataires partagent leur lit avec leurs animaux de compagnie (respectivement 10% et 12%, contre 1% en moyenne</a:t>
            </a:r>
            <a:r>
              <a:rPr lang="fr-FR" sz="1200" dirty="0" smtClean="0"/>
              <a:t>).</a:t>
            </a:r>
          </a:p>
          <a:p>
            <a:endParaRPr lang="fr-FR" sz="1200" dirty="0"/>
          </a:p>
          <a:p>
            <a:r>
              <a:rPr lang="fr-FR" sz="1400" b="1" dirty="0">
                <a:solidFill>
                  <a:srgbClr val="A50021"/>
                </a:solidFill>
                <a:latin typeface="Calibri" panose="020F0502020204030204" pitchFamily="34" charset="0"/>
              </a:rPr>
              <a:t>Près de 6 Français sur 10 (58%) ont déjà effectué une activité de la vie quotidienne ou de loisir dans leur lit. </a:t>
            </a:r>
          </a:p>
          <a:p>
            <a:r>
              <a:rPr lang="fr-FR" sz="1200" b="1" dirty="0"/>
              <a:t>Cette proportion est quasi unanime chez les plus jeunes (94% pour les 18-24 ans). </a:t>
            </a:r>
            <a:r>
              <a:rPr lang="fr-FR" sz="1200" dirty="0"/>
              <a:t>Elle est également élevée chez</a:t>
            </a:r>
            <a:r>
              <a:rPr lang="fr-FR" sz="1200" b="1" dirty="0"/>
              <a:t> </a:t>
            </a:r>
            <a:r>
              <a:rPr lang="fr-FR" sz="1200" dirty="0"/>
              <a:t>les grands dormeurs (75%), les  foyers avec au moins un enfant (71%) et les catégories socioprofessionnelles supérieures (73%). Les activités les plus citées parmi celles qui sont proposées sont le fait de manger (36% dont 74% des 18-24 ans), jouer à des jeux vidéo (32% dont 62% des 18-24 ans), faire du e-shoping (30% dont 61% des 18-24 ans) et travailler (29% dont 71% des 18-24 ans). </a:t>
            </a:r>
          </a:p>
          <a:p>
            <a:r>
              <a:rPr lang="fr-FR" sz="1400" b="1" dirty="0"/>
              <a:t> </a:t>
            </a:r>
          </a:p>
          <a:p>
            <a:endParaRPr lang="fr-FR" sz="600" dirty="0"/>
          </a:p>
          <a:p>
            <a:r>
              <a:rPr lang="fr-FR" sz="1400" b="1" dirty="0">
                <a:solidFill>
                  <a:srgbClr val="A50021"/>
                </a:solidFill>
                <a:latin typeface="Calibri" panose="020F0502020204030204" pitchFamily="34" charset="0"/>
              </a:rPr>
              <a:t>Le lit est davantage mis à profit pour des activités de détente que pour du travail </a:t>
            </a:r>
          </a:p>
          <a:p>
            <a:r>
              <a:rPr lang="fr-FR" sz="1200" b="1" dirty="0"/>
              <a:t>La lecture est la première activité réalisée au lit : une large majorité des Français lisent dans leur lit</a:t>
            </a:r>
            <a:r>
              <a:rPr lang="fr-FR" sz="1200" dirty="0"/>
              <a:t>, que ce soit des livres (76% dont 33% régulièrement) ou des journaux et magazines (61%, dont 17% régulièrement). Une majorité également utilise ce lieu privilégié pour écouter de la musique (60% dont 19% régulièrement), à un degré moindre la radio (50% dont 18% régulièrement), ou encore pour regarder la télévision (54% dont 31% régulièrement) ou des vidéos (51% dont 21% régulièrement). </a:t>
            </a:r>
            <a:r>
              <a:rPr lang="fr-FR" sz="1200" b="1" dirty="0"/>
              <a:t>Le travail est la seule activité qui n’est jamais réalisée au lit par une majorité (63%). </a:t>
            </a:r>
          </a:p>
          <a:p>
            <a:endParaRPr lang="fr-FR" sz="1200" dirty="0"/>
          </a:p>
          <a:p>
            <a:r>
              <a:rPr lang="fr-FR" sz="1200" dirty="0"/>
              <a:t>Les moins de 35 ans ont des habitudes au lit légèrement différentes puisqu’ils sont plus nombreux à y regarder régulièrement la télévision (44%, +13 points), des vidéos (62%, +41 points), à y écouter de la musique (49%, +30 points) ou encore à y travailler (41%, +29 points</a:t>
            </a:r>
            <a:r>
              <a:rPr lang="fr-FR" sz="1200" dirty="0" smtClean="0"/>
              <a:t>).</a:t>
            </a:r>
          </a:p>
          <a:p>
            <a:endParaRPr lang="fr-FR" sz="1200" dirty="0"/>
          </a:p>
          <a:p>
            <a:r>
              <a:rPr lang="fr-FR" sz="1400" b="1" dirty="0">
                <a:solidFill>
                  <a:srgbClr val="A50021"/>
                </a:solidFill>
                <a:latin typeface="Calibri" panose="020F0502020204030204" pitchFamily="34" charset="0"/>
              </a:rPr>
              <a:t>Le lit est un lieu de sociabilité très important pour les jeunes.</a:t>
            </a:r>
          </a:p>
          <a:p>
            <a:r>
              <a:rPr lang="fr-FR" sz="1200" b="1" dirty="0" smtClean="0"/>
              <a:t>Les </a:t>
            </a:r>
            <a:r>
              <a:rPr lang="fr-FR" sz="1200" b="1" dirty="0"/>
              <a:t>utilisations plus traditionnelles à savoir envoyer des SMS (59%) ou téléphoner (56%) sont les seules à être pratiquées régulièrement ou de temps en temps au lit par une majorité de français. </a:t>
            </a:r>
            <a:r>
              <a:rPr lang="fr-FR" sz="1200" dirty="0"/>
              <a:t>Mis à part Facebook (44%), les réseaux sociaux sont peu consultés au lit, que ce soit </a:t>
            </a:r>
            <a:r>
              <a:rPr lang="fr-FR" sz="1200" dirty="0" err="1"/>
              <a:t>Snapchat</a:t>
            </a:r>
            <a:r>
              <a:rPr lang="fr-FR" sz="1200" dirty="0"/>
              <a:t> (17%), Instagram (16%) ou encore Twitter (12%). </a:t>
            </a:r>
          </a:p>
          <a:p>
            <a:endParaRPr lang="fr-FR" sz="1200" b="1" dirty="0"/>
          </a:p>
          <a:p>
            <a:r>
              <a:rPr lang="fr-FR" sz="1200" b="1" dirty="0"/>
              <a:t>Le phénomène générationnel est en revanche beaucoup plus pour ce type de pratiques. Les moins de 35 ans sont ainsi largement plus nombreux à communiquer au lit, </a:t>
            </a:r>
            <a:r>
              <a:rPr lang="fr-FR" sz="1200" dirty="0"/>
              <a:t>que ce soit à travers les modes de communications traditionnels ou les réseaux sociaux. Plus de 9 jeunes sur 10 envoient des SMS au lit (92%), pratique qui irrigue l’ensemble des 18-24 ans (97%). Près des trois quarts des moins de 35 ans vont sur Facebook et téléphonent (74% dans les deux cas). Dans une proportion moindre, ils sont également plus régulièrement présents sur les autres réseaux sociaux : </a:t>
            </a:r>
            <a:r>
              <a:rPr lang="fr-FR" sz="1200" dirty="0" err="1"/>
              <a:t>Snapchat</a:t>
            </a:r>
            <a:r>
              <a:rPr lang="fr-FR" sz="1200" dirty="0"/>
              <a:t> (+21 points), Instagram (+14 points) et Twitter(+7 points). </a:t>
            </a:r>
          </a:p>
          <a:p>
            <a:endParaRPr lang="fr-FR" sz="1200" dirty="0"/>
          </a:p>
          <a:p>
            <a:endParaRPr lang="fr-FR" sz="1200" dirty="0"/>
          </a:p>
          <a:p>
            <a:endParaRPr lang="fr-FR" sz="1400" dirty="0"/>
          </a:p>
          <a:p>
            <a:endParaRPr lang="fr-FR" sz="1400" b="1" dirty="0" smtClean="0">
              <a:solidFill>
                <a:srgbClr val="A50021"/>
              </a:solidFill>
              <a:latin typeface="Calibri" panose="020F0502020204030204" pitchFamily="34" charset="0"/>
            </a:endParaRPr>
          </a:p>
          <a:p>
            <a:r>
              <a:rPr lang="fr-FR" sz="1400" b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38147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Ce qu’il faut retenir…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4962" y="1258791"/>
            <a:ext cx="974515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endParaRPr lang="fr-FR" sz="1200" dirty="0"/>
          </a:p>
          <a:p>
            <a:r>
              <a:rPr lang="fr-FR" sz="1400" b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Le </a:t>
            </a:r>
            <a:r>
              <a:rPr lang="fr-FR" sz="1400" b="1" dirty="0">
                <a:solidFill>
                  <a:srgbClr val="A50021"/>
                </a:solidFill>
                <a:latin typeface="Calibri" panose="020F0502020204030204" pitchFamily="34" charset="0"/>
              </a:rPr>
              <a:t>petit déjeuner est </a:t>
            </a:r>
            <a:r>
              <a:rPr lang="fr-FR" sz="1400" b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la </a:t>
            </a:r>
            <a:r>
              <a:rPr lang="fr-FR" sz="1400" b="1" dirty="0">
                <a:solidFill>
                  <a:srgbClr val="A50021"/>
                </a:solidFill>
                <a:latin typeface="Calibri" panose="020F0502020204030204" pitchFamily="34" charset="0"/>
              </a:rPr>
              <a:t>pratique </a:t>
            </a:r>
            <a:r>
              <a:rPr lang="fr-FR" sz="1400" b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culinaire la plus ancrée au </a:t>
            </a:r>
            <a:r>
              <a:rPr lang="fr-FR" sz="1400" b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lit </a:t>
            </a:r>
          </a:p>
          <a:p>
            <a:r>
              <a:rPr lang="fr-FR" sz="1200" b="1" dirty="0">
                <a:solidFill>
                  <a:prstClr val="black"/>
                </a:solidFill>
              </a:rPr>
              <a:t>19% da la population </a:t>
            </a:r>
            <a:r>
              <a:rPr lang="fr-FR" sz="1200" b="1" dirty="0" smtClean="0">
                <a:solidFill>
                  <a:prstClr val="black"/>
                </a:solidFill>
              </a:rPr>
              <a:t>plébiscitent </a:t>
            </a:r>
            <a:r>
              <a:rPr lang="fr-FR" sz="1200" b="1" dirty="0">
                <a:solidFill>
                  <a:prstClr val="black"/>
                </a:solidFill>
              </a:rPr>
              <a:t>cette habitude</a:t>
            </a:r>
            <a:r>
              <a:rPr lang="fr-FR" sz="1200" b="1" dirty="0" smtClean="0">
                <a:solidFill>
                  <a:prstClr val="black"/>
                </a:solidFill>
              </a:rPr>
              <a:t>. </a:t>
            </a:r>
            <a:r>
              <a:rPr lang="fr-FR" sz="1200" dirty="0" smtClean="0">
                <a:solidFill>
                  <a:prstClr val="black"/>
                </a:solidFill>
              </a:rPr>
              <a:t>Cette proportion augmente auprès des cibles les plus dynamiques, laissant penser que cette pratique peut s’inscrire dans une logique utilitaire. C’est en effet le cas pour les jeunes (27% des moins de 35 ans préfèrent prendre leur petit-déjeuner au lit) et les CSP+ (31%), plus pressés au regard du temps passé au travail. </a:t>
            </a:r>
            <a:endParaRPr lang="fr-FR" sz="1200" dirty="0" smtClean="0">
              <a:solidFill>
                <a:prstClr val="black"/>
              </a:solidFill>
            </a:endParaRPr>
          </a:p>
          <a:p>
            <a:endParaRPr lang="fr-FR" sz="1400" b="1" dirty="0">
              <a:solidFill>
                <a:srgbClr val="A50021"/>
              </a:solidFill>
              <a:latin typeface="Calibri" panose="020F0502020204030204" pitchFamily="34" charset="0"/>
            </a:endParaRPr>
          </a:p>
          <a:p>
            <a:pPr lvl="0"/>
            <a:r>
              <a:rPr lang="fr-FR" sz="1400" b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Le lit est aussi un lieu de souvenir éveillé </a:t>
            </a:r>
            <a:endParaRPr lang="fr-FR" sz="1400" b="1" dirty="0">
              <a:solidFill>
                <a:srgbClr val="A50021"/>
              </a:solidFill>
              <a:latin typeface="Calibri" panose="020F0502020204030204" pitchFamily="34" charset="0"/>
            </a:endParaRPr>
          </a:p>
          <a:p>
            <a:pPr lvl="0"/>
            <a:r>
              <a:rPr lang="fr-FR" sz="1200" b="1" dirty="0" smtClean="0">
                <a:solidFill>
                  <a:prstClr val="black"/>
                </a:solidFill>
              </a:rPr>
              <a:t>40% de la population a appris un souvenir marquant alors qu’elle se trouvait dans son lit. </a:t>
            </a:r>
            <a:r>
              <a:rPr lang="fr-FR" sz="1200" dirty="0" smtClean="0">
                <a:solidFill>
                  <a:prstClr val="black"/>
                </a:solidFill>
              </a:rPr>
              <a:t>Cette proportion est relativement homogène selon les différentes cibles. A signaler toutefois que plus de la moitié des habitants de Bourgogne Franche Comté (53%) se sont déjà trouvé dans ce cas de figure. Les « grands dormeurs » qui passent plus de temps au lit sont aussi naturellement davantage exposé à y apprendre un évènement marquant (54%).  </a:t>
            </a:r>
            <a:endParaRPr lang="fr-FR" sz="1400" dirty="0">
              <a:solidFill>
                <a:srgbClr val="A50021"/>
              </a:solidFill>
              <a:latin typeface="Calibri" panose="020F0502020204030204" pitchFamily="34" charset="0"/>
            </a:endParaRPr>
          </a:p>
          <a:p>
            <a:pPr lvl="0"/>
            <a:endParaRPr lang="fr-FR" sz="1400" b="1" dirty="0">
              <a:solidFill>
                <a:srgbClr val="A50021"/>
              </a:solidFill>
              <a:latin typeface="Calibri" panose="020F0502020204030204" pitchFamily="34" charset="0"/>
            </a:endParaRPr>
          </a:p>
          <a:p>
            <a:pPr lvl="0"/>
            <a:r>
              <a:rPr lang="fr-FR" sz="1400" b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endParaRPr lang="fr-FR" sz="1400" b="1" dirty="0">
              <a:solidFill>
                <a:srgbClr val="A5002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02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42084" y="3085936"/>
            <a:ext cx="7510749" cy="1495066"/>
            <a:chOff x="422" y="2906"/>
            <a:chExt cx="5944" cy="104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506" y="3110"/>
              <a:ext cx="4860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fr-FR" sz="3200" b="1" dirty="0">
                  <a:solidFill>
                    <a:srgbClr val="A50021"/>
                  </a:solidFill>
                  <a:latin typeface="Century Gothic" panose="020B0502020202020204" pitchFamily="34" charset="0"/>
                </a:rPr>
                <a:t>La méthodologie</a:t>
              </a: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22" y="2906"/>
              <a:ext cx="583" cy="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7200" b="1" dirty="0">
                  <a:solidFill>
                    <a:srgbClr val="A5002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244" y="3223"/>
              <a:ext cx="0" cy="408"/>
            </a:xfrm>
            <a:prstGeom prst="line">
              <a:avLst/>
            </a:prstGeom>
            <a:noFill/>
            <a:ln w="1143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2000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5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La méthodologie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930490"/>
              </p:ext>
            </p:extLst>
          </p:nvPr>
        </p:nvGraphicFramePr>
        <p:xfrm>
          <a:off x="771525" y="1002186"/>
          <a:ext cx="8929689" cy="4685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8907"/>
                <a:gridCol w="446484"/>
                <a:gridCol w="2678907"/>
                <a:gridCol w="446484"/>
                <a:gridCol w="2678907"/>
              </a:tblGrid>
              <a:tr h="1080000">
                <a:tc gridSpan="5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rgbClr val="A50021"/>
                          </a:solidFill>
                          <a:effectLst/>
                        </a:rPr>
                        <a:t>Etude réalisée par l'Ifop pour </a:t>
                      </a:r>
                      <a:r>
                        <a:rPr lang="fr-FR" sz="2000" dirty="0" err="1" smtClean="0">
                          <a:solidFill>
                            <a:srgbClr val="A50021"/>
                          </a:solidFill>
                          <a:effectLst/>
                        </a:rPr>
                        <a:t>Hopscotch</a:t>
                      </a:r>
                      <a:endParaRPr lang="fr-FR" sz="1400" dirty="0">
                        <a:solidFill>
                          <a:srgbClr val="A5002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 anchor="ctr"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 anchor="ctr"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 anchor="ctr"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 anchor="ctr"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 anchor="ctr"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 anchor="ctr"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Echantillon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Méthodologie</a:t>
                      </a:r>
                    </a:p>
                  </a:txBody>
                  <a:tcPr marL="39370" marR="3937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Mode de recueil</a:t>
                      </a:r>
                    </a:p>
                  </a:txBody>
                  <a:tcPr marL="39370" marR="3937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52372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1569713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Echantillon de </a:t>
                      </a:r>
                      <a:r>
                        <a:rPr lang="fr-FR" sz="1600" b="1" dirty="0" smtClean="0">
                          <a:solidFill>
                            <a:srgbClr val="A50021"/>
                          </a:solidFill>
                          <a:effectLst/>
                        </a:rPr>
                        <a:t>1001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personnes, représentatif de la population française âgée de 18 ans et plus.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La représentativité de l’échantillon a été assurée par la méthode des quotas (sexe, âge, profession du chef de famille) après stratification par région et catégorie d’agglomération.</a:t>
                      </a: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Les interviews ont eu lieu par questionnaire auto-administré en ligne (CAWI - Computer </a:t>
                      </a:r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Assisted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Web </a:t>
                      </a:r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Interviewing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) du 3 au 5 avril 2017.</a:t>
                      </a: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pSp>
        <p:nvGrpSpPr>
          <p:cNvPr id="8" name="Groupe 7"/>
          <p:cNvGrpSpPr/>
          <p:nvPr/>
        </p:nvGrpSpPr>
        <p:grpSpPr>
          <a:xfrm>
            <a:off x="1658915" y="3227802"/>
            <a:ext cx="896650" cy="487940"/>
            <a:chOff x="1325366" y="3003406"/>
            <a:chExt cx="896650" cy="48794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366" y="3003406"/>
              <a:ext cx="487940" cy="487940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9721" y="3003406"/>
              <a:ext cx="487940" cy="487940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4076" y="3003406"/>
              <a:ext cx="487940" cy="487940"/>
            </a:xfrm>
            <a:prstGeom prst="rect">
              <a:avLst/>
            </a:prstGeom>
          </p:spPr>
        </p:pic>
      </p:grpSp>
      <p:grpSp>
        <p:nvGrpSpPr>
          <p:cNvPr id="14" name="Groupe 13"/>
          <p:cNvGrpSpPr/>
          <p:nvPr/>
        </p:nvGrpSpPr>
        <p:grpSpPr>
          <a:xfrm>
            <a:off x="7953176" y="3145822"/>
            <a:ext cx="1088289" cy="569920"/>
            <a:chOff x="6476293" y="2943261"/>
            <a:chExt cx="1189690" cy="623022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476293" y="2943261"/>
              <a:ext cx="566666" cy="566666"/>
            </a:xfrm>
            <a:prstGeom prst="rect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042961" y="2943261"/>
              <a:ext cx="623022" cy="623022"/>
            </a:xfrm>
            <a:prstGeom prst="rect">
              <a:avLst/>
            </a:prstGeom>
          </p:spPr>
        </p:pic>
      </p:grpSp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223" y="3100350"/>
            <a:ext cx="714339" cy="71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58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42084" y="3085936"/>
            <a:ext cx="7510749" cy="1495066"/>
            <a:chOff x="422" y="2906"/>
            <a:chExt cx="5944" cy="104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506" y="3110"/>
              <a:ext cx="4860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fr-FR" sz="3200" b="1" dirty="0">
                  <a:solidFill>
                    <a:srgbClr val="A50021"/>
                  </a:solidFill>
                  <a:latin typeface="Century Gothic" panose="020B0502020202020204" pitchFamily="34" charset="0"/>
                </a:rPr>
                <a:t>Les résultats de l’étude</a:t>
              </a: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22" y="2906"/>
              <a:ext cx="583" cy="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7200" b="1" dirty="0">
                  <a:solidFill>
                    <a:srgbClr val="A5002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244" y="3223"/>
              <a:ext cx="0" cy="408"/>
            </a:xfrm>
            <a:prstGeom prst="line">
              <a:avLst/>
            </a:prstGeom>
            <a:noFill/>
            <a:ln w="1143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2000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78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/>
            <a:r>
              <a:rPr lang="fr-FR" dirty="0"/>
              <a:t>Les personnes ou animaux de compagnie avec qui l’on dort dans son lit</a:t>
            </a:r>
          </a:p>
        </p:txBody>
      </p:sp>
      <p:sp>
        <p:nvSpPr>
          <p:cNvPr id="26" name="Arc 25"/>
          <p:cNvSpPr/>
          <p:nvPr/>
        </p:nvSpPr>
        <p:spPr bwMode="auto">
          <a:xfrm>
            <a:off x="5654993" y="2927632"/>
            <a:ext cx="494440" cy="252625"/>
          </a:xfrm>
          <a:prstGeom prst="arc">
            <a:avLst>
              <a:gd name="adj1" fmla="val 16200000"/>
              <a:gd name="adj2" fmla="val 11740936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endParaRPr lang="fr-FR" sz="2100">
              <a:latin typeface="Georgia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0" y="923836"/>
            <a:ext cx="5101794" cy="4420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36000" rIns="330041" bIns="36000" anchor="t">
            <a:spAutoFit/>
          </a:bodyPr>
          <a:lstStyle/>
          <a:p>
            <a:pPr marL="900000" indent="-900000" algn="just"/>
            <a:r>
              <a:rPr lang="fr-FR" sz="1200" b="1" u="sng" dirty="0">
                <a:cs typeface="Times New Roman" pitchFamily="18" charset="0"/>
              </a:rPr>
              <a:t>QUESTION</a:t>
            </a:r>
            <a:r>
              <a:rPr lang="fr-FR" sz="1200" b="1" dirty="0">
                <a:cs typeface="Times New Roman" pitchFamily="18" charset="0"/>
              </a:rPr>
              <a:t> :	</a:t>
            </a:r>
            <a:r>
              <a:rPr lang="fr-FR" sz="1200" b="1" dirty="0"/>
              <a:t>Le plus souvent, diriez-vous que vous dormez dans votre lit… </a:t>
            </a:r>
            <a:r>
              <a:rPr lang="fr-FR" sz="1200" b="1" dirty="0" smtClean="0"/>
              <a:t>?</a:t>
            </a:r>
            <a:endParaRPr lang="fr-FR" sz="1200" b="1" dirty="0"/>
          </a:p>
        </p:txBody>
      </p:sp>
      <p:graphicFrame>
        <p:nvGraphicFramePr>
          <p:cNvPr id="8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575874"/>
              </p:ext>
            </p:extLst>
          </p:nvPr>
        </p:nvGraphicFramePr>
        <p:xfrm>
          <a:off x="118256" y="1364537"/>
          <a:ext cx="5260138" cy="4581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2674583249"/>
              </p:ext>
            </p:extLst>
          </p:nvPr>
        </p:nvGraphicFramePr>
        <p:xfrm>
          <a:off x="5101794" y="1695888"/>
          <a:ext cx="5059327" cy="4426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34000" y="923836"/>
            <a:ext cx="5101794" cy="2573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36000" rIns="330041" bIns="36000" anchor="t">
            <a:spAutoFit/>
          </a:bodyPr>
          <a:lstStyle/>
          <a:p>
            <a:pPr marL="900000" indent="-900000" algn="just"/>
            <a:r>
              <a:rPr lang="fr-FR" sz="1200" b="1" u="sng" dirty="0">
                <a:cs typeface="Times New Roman" pitchFamily="18" charset="0"/>
              </a:rPr>
              <a:t>QUESTION</a:t>
            </a:r>
            <a:r>
              <a:rPr lang="fr-FR" sz="1200" b="1" dirty="0">
                <a:cs typeface="Times New Roman" pitchFamily="18" charset="0"/>
              </a:rPr>
              <a:t> :	</a:t>
            </a:r>
            <a:r>
              <a:rPr lang="fr-FR" sz="1200" b="1" dirty="0"/>
              <a:t>Et le plus souvent, avec qui dormez-vous le plus ?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442828" y="1195260"/>
            <a:ext cx="4411074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 anchor="t">
            <a:spAutoFit/>
          </a:bodyPr>
          <a:lstStyle/>
          <a:p>
            <a:pPr algn="just"/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Base : A ceux qui dorment au moins à 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deux, soit 62%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l’échantillon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4918364" y="923836"/>
            <a:ext cx="0" cy="575405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35637" y="4240847"/>
            <a:ext cx="1240971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18-24 ans (48%)</a:t>
            </a:r>
          </a:p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65 ans et plus (44%)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769108" y="2927632"/>
            <a:ext cx="1240971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25-34 ans (</a:t>
            </a:r>
            <a:r>
              <a:rPr lang="fr-FR" sz="8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8%)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962465" y="3740014"/>
            <a:ext cx="206327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Enfants vivant chez ses parents (10%)</a:t>
            </a:r>
          </a:p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Célibataire (12%)</a:t>
            </a:r>
          </a:p>
        </p:txBody>
      </p:sp>
    </p:spTree>
    <p:extLst>
      <p:ext uri="{BB962C8B-B14F-4D97-AF65-F5344CB8AC3E}">
        <p14:creationId xmlns:p14="http://schemas.microsoft.com/office/powerpoint/2010/main" val="234674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020683"/>
              </p:ext>
            </p:extLst>
          </p:nvPr>
        </p:nvGraphicFramePr>
        <p:xfrm>
          <a:off x="400050" y="1732060"/>
          <a:ext cx="5352469" cy="4487154"/>
        </p:xfrm>
        <a:graphic>
          <a:graphicData uri="http://schemas.openxmlformats.org/drawingml/2006/table">
            <a:tbl>
              <a:tblPr/>
              <a:tblGrid>
                <a:gridCol w="5352469"/>
              </a:tblGrid>
              <a:tr h="747859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Mangé </a:t>
                      </a:r>
                    </a:p>
                  </a:txBody>
                  <a:tcPr marL="171450" marR="9525" marT="9525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7859">
                <a:tc>
                  <a:txBody>
                    <a:bodyPr/>
                    <a:lstStyle/>
                    <a:p>
                      <a:pPr marL="0" marR="0" indent="0" algn="r" defTabSz="95902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Joué à des  jeux vidéo </a:t>
                      </a:r>
                    </a:p>
                  </a:txBody>
                  <a:tcPr marL="171450" marR="9525" marT="9525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7859">
                <a:tc>
                  <a:txBody>
                    <a:bodyPr/>
                    <a:lstStyle/>
                    <a:p>
                      <a:pPr marL="0" marR="0" indent="0" algn="r" defTabSz="95902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Fait du e-shopping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7859">
                <a:tc>
                  <a:txBody>
                    <a:bodyPr/>
                    <a:lstStyle/>
                    <a:p>
                      <a:pPr marL="0" marR="0" indent="0" algn="r" defTabSz="95902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Travaillé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7859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Effectué une activité artistique (comme dessiner, peindre, faire de la musique…)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7859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Effectué une activité « Do It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Yourself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» (comme du tricot, des activités de décoration…)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5752520" y="6335328"/>
            <a:ext cx="2830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003366"/>
                </a:solidFill>
                <a:sym typeface="Webdings" panose="05030102010509060703" pitchFamily="18" charset="2"/>
              </a:rPr>
              <a:t> </a:t>
            </a:r>
            <a:r>
              <a:rPr lang="fr-FR" sz="1200" b="1" dirty="0">
                <a:solidFill>
                  <a:srgbClr val="003366"/>
                </a:solidFill>
              </a:rPr>
              <a:t>Oui         </a:t>
            </a:r>
            <a:r>
              <a:rPr lang="fr-FR" sz="1200" b="1" dirty="0" smtClean="0">
                <a:solidFill>
                  <a:srgbClr val="003366"/>
                </a:solidFill>
              </a:rPr>
              <a:t>	  </a:t>
            </a:r>
            <a:r>
              <a:rPr lang="fr-FR" sz="1200" b="1" dirty="0" smtClean="0">
                <a:solidFill>
                  <a:srgbClr val="003366">
                    <a:alpha val="75000"/>
                  </a:srgbClr>
                </a:solidFill>
                <a:sym typeface="Webdings" panose="05030102010509060703" pitchFamily="18" charset="2"/>
              </a:rPr>
              <a:t> </a:t>
            </a:r>
            <a:r>
              <a:rPr lang="fr-FR" sz="1200" b="1" dirty="0">
                <a:solidFill>
                  <a:srgbClr val="CC0000"/>
                </a:solidFill>
                <a:sym typeface="Webdings" panose="05030102010509060703" pitchFamily="18" charset="2"/>
              </a:rPr>
              <a:t> </a:t>
            </a:r>
            <a:r>
              <a:rPr lang="fr-FR" sz="1200" b="1" dirty="0">
                <a:solidFill>
                  <a:srgbClr val="CC0000"/>
                </a:solidFill>
              </a:rPr>
              <a:t>Non</a:t>
            </a:r>
          </a:p>
        </p:txBody>
      </p:sp>
      <p:graphicFrame>
        <p:nvGraphicFramePr>
          <p:cNvPr id="22" name="Graphique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361300"/>
              </p:ext>
            </p:extLst>
          </p:nvPr>
        </p:nvGraphicFramePr>
        <p:xfrm>
          <a:off x="4314636" y="1768595"/>
          <a:ext cx="5823774" cy="4450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4" name="Connecteur droit 23"/>
          <p:cNvCxnSpPr/>
          <p:nvPr/>
        </p:nvCxnSpPr>
        <p:spPr>
          <a:xfrm>
            <a:off x="7221024" y="1732063"/>
            <a:ext cx="0" cy="448715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/>
              <a:t>Les activités réalisées au lit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43042" y="926694"/>
            <a:ext cx="9760929" cy="2573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36000" rIns="330041" bIns="36000" anchor="t">
            <a:spAutoFit/>
          </a:bodyPr>
          <a:lstStyle/>
          <a:p>
            <a:pPr marL="900000" indent="-900000" algn="just"/>
            <a:r>
              <a:rPr lang="fr-FR" sz="1200" b="1" u="sng" dirty="0">
                <a:cs typeface="Times New Roman" pitchFamily="18" charset="0"/>
              </a:rPr>
              <a:t>QUESTION</a:t>
            </a:r>
            <a:r>
              <a:rPr lang="fr-FR" sz="1200" b="1" dirty="0">
                <a:cs typeface="Times New Roman" pitchFamily="18" charset="0"/>
              </a:rPr>
              <a:t> :	</a:t>
            </a:r>
            <a:r>
              <a:rPr lang="fr-FR" sz="1200" b="1" dirty="0"/>
              <a:t>Dans votre lit, avez-vous au moins une fois… ?</a:t>
            </a:r>
          </a:p>
        </p:txBody>
      </p:sp>
      <p:graphicFrame>
        <p:nvGraphicFramePr>
          <p:cNvPr id="11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836085"/>
              </p:ext>
            </p:extLst>
          </p:nvPr>
        </p:nvGraphicFramePr>
        <p:xfrm>
          <a:off x="227753" y="1410486"/>
          <a:ext cx="3611419" cy="3043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76284" y="1184063"/>
            <a:ext cx="2313649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18-24 ans (94%)</a:t>
            </a:r>
          </a:p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18-34 ans (86%)</a:t>
            </a:r>
          </a:p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PCS + (73%)</a:t>
            </a:r>
          </a:p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Au moins un enfant dans le foyer (71%)</a:t>
            </a:r>
          </a:p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Se lève tard et se couche tôt (75%)</a:t>
            </a:r>
          </a:p>
        </p:txBody>
      </p:sp>
    </p:spTree>
    <p:extLst>
      <p:ext uri="{BB962C8B-B14F-4D97-AF65-F5344CB8AC3E}">
        <p14:creationId xmlns:p14="http://schemas.microsoft.com/office/powerpoint/2010/main" val="293617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/>
            <a:r>
              <a:rPr lang="fr-FR" dirty="0"/>
              <a:t>La fréquence des activités de loisirs ou de travail réalisées au lit</a:t>
            </a:r>
          </a:p>
        </p:txBody>
      </p:sp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4006974" y="3357595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60%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 Box 41"/>
          <p:cNvSpPr txBox="1">
            <a:spLocks noChangeArrowheads="1"/>
          </p:cNvSpPr>
          <p:nvPr/>
        </p:nvSpPr>
        <p:spPr bwMode="auto">
          <a:xfrm>
            <a:off x="4006974" y="2754307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61%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41"/>
          <p:cNvSpPr txBox="1">
            <a:spLocks noChangeArrowheads="1"/>
          </p:cNvSpPr>
          <p:nvPr/>
        </p:nvSpPr>
        <p:spPr bwMode="auto">
          <a:xfrm>
            <a:off x="4006974" y="2094173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76%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307380" y="2063581"/>
            <a:ext cx="0" cy="42874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603894" y="6457931"/>
            <a:ext cx="5769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003366"/>
                </a:solidFill>
                <a:sym typeface="Webdings" panose="05030102010509060703" pitchFamily="18" charset="2"/>
              </a:rPr>
              <a:t>Régulièrement </a:t>
            </a:r>
            <a:r>
              <a:rPr lang="fr-FR" sz="1100" b="1" dirty="0" smtClean="0">
                <a:solidFill>
                  <a:srgbClr val="003366">
                    <a:alpha val="75000"/>
                  </a:srgbClr>
                </a:solidFill>
                <a:sym typeface="Webdings" panose="05030102010509060703" pitchFamily="18" charset="2"/>
              </a:rPr>
              <a:t> De temps en temps</a:t>
            </a:r>
            <a:r>
              <a:rPr lang="fr-FR" sz="1100" b="1" dirty="0" smtClean="0">
                <a:solidFill>
                  <a:srgbClr val="003366">
                    <a:alpha val="75000"/>
                  </a:srgbClr>
                </a:solidFill>
              </a:rPr>
              <a:t>           </a:t>
            </a:r>
            <a:r>
              <a:rPr lang="fr-FR" sz="1100" b="1" dirty="0">
                <a:solidFill>
                  <a:srgbClr val="CC0000"/>
                </a:solidFill>
                <a:sym typeface="Webdings" panose="05030102010509060703" pitchFamily="18" charset="2"/>
              </a:rPr>
              <a:t> </a:t>
            </a:r>
            <a:r>
              <a:rPr lang="fr-FR" sz="1100" b="1" dirty="0" smtClean="0">
                <a:solidFill>
                  <a:srgbClr val="CC0000"/>
                </a:solidFill>
                <a:sym typeface="Webdings" panose="05030102010509060703" pitchFamily="18" charset="2"/>
              </a:rPr>
              <a:t>Jamais</a:t>
            </a:r>
            <a:endParaRPr lang="fr-FR" sz="1100" b="1" dirty="0">
              <a:solidFill>
                <a:srgbClr val="CC0000"/>
              </a:solidFill>
            </a:endParaRPr>
          </a:p>
        </p:txBody>
      </p:sp>
      <p:graphicFrame>
        <p:nvGraphicFramePr>
          <p:cNvPr id="30" name="Tableau 29"/>
          <p:cNvGraphicFramePr>
            <a:graphicFrameLocks noGrp="1"/>
          </p:cNvGraphicFramePr>
          <p:nvPr>
            <p:extLst/>
          </p:nvPr>
        </p:nvGraphicFramePr>
        <p:xfrm>
          <a:off x="193965" y="2006350"/>
          <a:ext cx="3607660" cy="4269760"/>
        </p:xfrm>
        <a:graphic>
          <a:graphicData uri="http://schemas.openxmlformats.org/drawingml/2006/table">
            <a:tbl>
              <a:tblPr/>
              <a:tblGrid>
                <a:gridCol w="3607660"/>
              </a:tblGrid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Lire un livre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Lire un journal ou un magazine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2766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Ecouter de la musique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Regarder la télévision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Regarder des vidéos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Ecouter la radio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Travailler que ce soit sur votre ordinateur ou à partir d’un autre support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Text Box 41"/>
          <p:cNvSpPr txBox="1">
            <a:spLocks noChangeArrowheads="1"/>
          </p:cNvSpPr>
          <p:nvPr/>
        </p:nvSpPr>
        <p:spPr bwMode="auto">
          <a:xfrm>
            <a:off x="4006974" y="3977323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54</a:t>
            </a:r>
            <a:r>
              <a:rPr lang="fr-FR" sz="16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%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43042" y="926694"/>
            <a:ext cx="9760929" cy="2573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36000" rIns="330041" bIns="36000" anchor="t">
            <a:spAutoFit/>
          </a:bodyPr>
          <a:lstStyle/>
          <a:p>
            <a:pPr marL="900000" indent="-900000" algn="just"/>
            <a:r>
              <a:rPr lang="fr-FR" sz="1200" b="1" u="sng" dirty="0">
                <a:cs typeface="Times New Roman" pitchFamily="18" charset="0"/>
              </a:rPr>
              <a:t>QUESTION</a:t>
            </a:r>
            <a:r>
              <a:rPr lang="fr-FR" sz="1200" b="1" dirty="0">
                <a:cs typeface="Times New Roman" pitchFamily="18" charset="0"/>
              </a:rPr>
              <a:t> :	</a:t>
            </a:r>
            <a:r>
              <a:rPr lang="fr-FR" sz="1200" b="1" dirty="0" smtClean="0"/>
              <a:t>Dans </a:t>
            </a:r>
            <a:r>
              <a:rPr lang="fr-FR" sz="1200" b="1" dirty="0"/>
              <a:t>votre lit, à quelle fréquence vous arrive-t-il de… ? </a:t>
            </a:r>
          </a:p>
        </p:txBody>
      </p:sp>
      <p:sp>
        <p:nvSpPr>
          <p:cNvPr id="15" name="Text Box 41"/>
          <p:cNvSpPr txBox="1">
            <a:spLocks noChangeArrowheads="1"/>
          </p:cNvSpPr>
          <p:nvPr/>
        </p:nvSpPr>
        <p:spPr bwMode="auto">
          <a:xfrm>
            <a:off x="4006974" y="5163823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50%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 Box 41"/>
          <p:cNvSpPr txBox="1">
            <a:spLocks noChangeArrowheads="1"/>
          </p:cNvSpPr>
          <p:nvPr/>
        </p:nvSpPr>
        <p:spPr bwMode="auto">
          <a:xfrm>
            <a:off x="4006974" y="4560535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51%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 Box 41"/>
          <p:cNvSpPr txBox="1">
            <a:spLocks noChangeArrowheads="1"/>
          </p:cNvSpPr>
          <p:nvPr/>
        </p:nvSpPr>
        <p:spPr bwMode="auto">
          <a:xfrm>
            <a:off x="4006974" y="5783551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37%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386508" y="1288863"/>
            <a:ext cx="17161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Total </a:t>
            </a:r>
          </a:p>
          <a:p>
            <a:pPr algn="ctr"/>
            <a:r>
              <a:rPr lang="fr-FR" sz="13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« </a:t>
            </a:r>
            <a:r>
              <a:rPr lang="fr-FR" sz="13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Régulièrement / de temps en temps</a:t>
            </a:r>
            <a:r>
              <a:rPr lang="fr-FR" sz="13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 »</a:t>
            </a:r>
          </a:p>
        </p:txBody>
      </p:sp>
      <p:graphicFrame>
        <p:nvGraphicFramePr>
          <p:cNvPr id="19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431326"/>
              </p:ext>
            </p:extLst>
          </p:nvPr>
        </p:nvGraphicFramePr>
        <p:xfrm>
          <a:off x="3971350" y="1613580"/>
          <a:ext cx="6189771" cy="5042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8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/>
            <a:r>
              <a:rPr lang="fr-FR" dirty="0"/>
              <a:t>La fréquence de communication via différents supports utilisées au lit</a:t>
            </a:r>
          </a:p>
        </p:txBody>
      </p:sp>
      <p:graphicFrame>
        <p:nvGraphicFramePr>
          <p:cNvPr id="5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604029"/>
              </p:ext>
            </p:extLst>
          </p:nvPr>
        </p:nvGraphicFramePr>
        <p:xfrm>
          <a:off x="3260151" y="1574701"/>
          <a:ext cx="6189771" cy="5042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3665226" y="3357595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44%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 Box 41"/>
          <p:cNvSpPr txBox="1">
            <a:spLocks noChangeArrowheads="1"/>
          </p:cNvSpPr>
          <p:nvPr/>
        </p:nvSpPr>
        <p:spPr bwMode="auto">
          <a:xfrm>
            <a:off x="3665226" y="2754307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56%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41"/>
          <p:cNvSpPr txBox="1">
            <a:spLocks noChangeArrowheads="1"/>
          </p:cNvSpPr>
          <p:nvPr/>
        </p:nvSpPr>
        <p:spPr bwMode="auto">
          <a:xfrm>
            <a:off x="3665226" y="2094173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59%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017050" y="1281546"/>
            <a:ext cx="17161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Total </a:t>
            </a:r>
          </a:p>
          <a:p>
            <a:pPr algn="ctr"/>
            <a:r>
              <a:rPr lang="fr-FR" sz="13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« </a:t>
            </a:r>
            <a:r>
              <a:rPr lang="fr-FR" sz="13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Régulièrement / de temps en temps</a:t>
            </a:r>
            <a:r>
              <a:rPr lang="fr-FR" sz="13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 »</a:t>
            </a:r>
          </a:p>
        </p:txBody>
      </p:sp>
      <p:cxnSp>
        <p:nvCxnSpPr>
          <p:cNvPr id="31" name="Connecteur droit 30"/>
          <p:cNvCxnSpPr/>
          <p:nvPr/>
        </p:nvCxnSpPr>
        <p:spPr>
          <a:xfrm>
            <a:off x="6592891" y="2063581"/>
            <a:ext cx="0" cy="42874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892695" y="6457931"/>
            <a:ext cx="5769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003366"/>
                </a:solidFill>
                <a:sym typeface="Webdings" panose="05030102010509060703" pitchFamily="18" charset="2"/>
              </a:rPr>
              <a:t>Régulièrement </a:t>
            </a:r>
            <a:r>
              <a:rPr lang="fr-FR" sz="1100" b="1" dirty="0" smtClean="0">
                <a:solidFill>
                  <a:srgbClr val="003366">
                    <a:alpha val="75000"/>
                  </a:srgbClr>
                </a:solidFill>
                <a:sym typeface="Webdings" panose="05030102010509060703" pitchFamily="18" charset="2"/>
              </a:rPr>
              <a:t> De temps en temps</a:t>
            </a:r>
            <a:r>
              <a:rPr lang="fr-FR" sz="1100" b="1" dirty="0" smtClean="0">
                <a:solidFill>
                  <a:srgbClr val="003366">
                    <a:alpha val="75000"/>
                  </a:srgbClr>
                </a:solidFill>
              </a:rPr>
              <a:t>           </a:t>
            </a:r>
            <a:r>
              <a:rPr lang="fr-FR" sz="1100" b="1" dirty="0">
                <a:solidFill>
                  <a:srgbClr val="CC0000"/>
                </a:solidFill>
                <a:sym typeface="Webdings" panose="05030102010509060703" pitchFamily="18" charset="2"/>
              </a:rPr>
              <a:t> </a:t>
            </a:r>
            <a:r>
              <a:rPr lang="fr-FR" sz="1100" b="1" dirty="0" smtClean="0">
                <a:solidFill>
                  <a:srgbClr val="CC0000"/>
                </a:solidFill>
                <a:sym typeface="Webdings" panose="05030102010509060703" pitchFamily="18" charset="2"/>
              </a:rPr>
              <a:t>Jamais</a:t>
            </a:r>
            <a:endParaRPr lang="fr-FR" sz="1100" b="1" dirty="0">
              <a:solidFill>
                <a:srgbClr val="CC0000"/>
              </a:solidFill>
            </a:endParaRPr>
          </a:p>
        </p:txBody>
      </p:sp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9354"/>
              </p:ext>
            </p:extLst>
          </p:nvPr>
        </p:nvGraphicFramePr>
        <p:xfrm>
          <a:off x="665018" y="2006350"/>
          <a:ext cx="2425408" cy="4269760"/>
        </p:xfrm>
        <a:graphic>
          <a:graphicData uri="http://schemas.openxmlformats.org/drawingml/2006/table">
            <a:tbl>
              <a:tblPr/>
              <a:tblGrid>
                <a:gridCol w="2425408"/>
              </a:tblGrid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Envoyer des SMS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Téléphoner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2766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Envoyer des mails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Aller sur Facebook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Aller sur Snapchat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Aller sur Instagram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9499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0970" algn="l"/>
                          <a:tab pos="3105785" algn="r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Aller sur Twitter </a:t>
                      </a:r>
                    </a:p>
                  </a:txBody>
                  <a:tcPr marL="39370" marR="39370" marT="0" marB="0" anchor="ctr">
                    <a:lnL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Text Box 41"/>
          <p:cNvSpPr txBox="1">
            <a:spLocks noChangeArrowheads="1"/>
          </p:cNvSpPr>
          <p:nvPr/>
        </p:nvSpPr>
        <p:spPr bwMode="auto">
          <a:xfrm>
            <a:off x="3665226" y="3977323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41%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04498" y="1008023"/>
            <a:ext cx="9760929" cy="2573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36000" rIns="330041" bIns="36000" anchor="t">
            <a:spAutoFit/>
          </a:bodyPr>
          <a:lstStyle/>
          <a:p>
            <a:pPr marL="900000" indent="-900000" algn="just"/>
            <a:r>
              <a:rPr lang="fr-FR" sz="1200" b="1" u="sng" dirty="0">
                <a:cs typeface="Times New Roman" pitchFamily="18" charset="0"/>
              </a:rPr>
              <a:t>QUESTION</a:t>
            </a:r>
            <a:r>
              <a:rPr lang="fr-FR" sz="1200" b="1" dirty="0">
                <a:cs typeface="Times New Roman" pitchFamily="18" charset="0"/>
              </a:rPr>
              <a:t> :	</a:t>
            </a:r>
            <a:r>
              <a:rPr lang="fr-FR" sz="1200" b="1" dirty="0"/>
              <a:t>Et, au lit, à quelle fréquence vous arrive-t-il de… ? </a:t>
            </a:r>
          </a:p>
        </p:txBody>
      </p:sp>
      <p:sp>
        <p:nvSpPr>
          <p:cNvPr id="15" name="Text Box 41"/>
          <p:cNvSpPr txBox="1">
            <a:spLocks noChangeArrowheads="1"/>
          </p:cNvSpPr>
          <p:nvPr/>
        </p:nvSpPr>
        <p:spPr bwMode="auto">
          <a:xfrm>
            <a:off x="3665226" y="5163823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16%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 Box 41"/>
          <p:cNvSpPr txBox="1">
            <a:spLocks noChangeArrowheads="1"/>
          </p:cNvSpPr>
          <p:nvPr/>
        </p:nvSpPr>
        <p:spPr bwMode="auto">
          <a:xfrm>
            <a:off x="3665226" y="4560535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17%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 Box 41"/>
          <p:cNvSpPr txBox="1">
            <a:spLocks noChangeArrowheads="1"/>
          </p:cNvSpPr>
          <p:nvPr/>
        </p:nvSpPr>
        <p:spPr bwMode="auto">
          <a:xfrm>
            <a:off x="3665226" y="5783551"/>
            <a:ext cx="475200" cy="327152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40074" rIns="0" bIns="40074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12%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57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/>
            <a:r>
              <a:rPr lang="fr-FR" dirty="0"/>
              <a:t>Le repas préféré au lit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343042" y="926694"/>
            <a:ext cx="9760929" cy="2573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36000" rIns="330041" bIns="36000" anchor="t">
            <a:spAutoFit/>
          </a:bodyPr>
          <a:lstStyle/>
          <a:p>
            <a:pPr marL="900000" indent="-900000" algn="just"/>
            <a:r>
              <a:rPr lang="fr-FR" sz="1200" b="1" u="sng" dirty="0">
                <a:cs typeface="Times New Roman" pitchFamily="18" charset="0"/>
              </a:rPr>
              <a:t>QUESTION</a:t>
            </a:r>
            <a:r>
              <a:rPr lang="fr-FR" sz="1200" b="1" dirty="0">
                <a:cs typeface="Times New Roman" pitchFamily="18" charset="0"/>
              </a:rPr>
              <a:t> :	</a:t>
            </a:r>
            <a:r>
              <a:rPr lang="fr-FR" sz="1200" b="1" dirty="0"/>
              <a:t>Parmi les activités suivantes, laquelle préférez-vous ? </a:t>
            </a:r>
          </a:p>
        </p:txBody>
      </p:sp>
      <p:graphicFrame>
        <p:nvGraphicFramePr>
          <p:cNvPr id="17" name="Graphique 16"/>
          <p:cNvGraphicFramePr/>
          <p:nvPr>
            <p:extLst>
              <p:ext uri="{D42A27DB-BD31-4B8C-83A1-F6EECF244321}">
                <p14:modId xmlns:p14="http://schemas.microsoft.com/office/powerpoint/2010/main" val="2519160409"/>
              </p:ext>
            </p:extLst>
          </p:nvPr>
        </p:nvGraphicFramePr>
        <p:xfrm>
          <a:off x="721733" y="1754909"/>
          <a:ext cx="8540139" cy="4312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619352" y="1945476"/>
            <a:ext cx="200309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CSP + (31%)</a:t>
            </a:r>
          </a:p>
          <a:p>
            <a:pPr marL="168004" indent="-168004">
              <a:buFont typeface="Wingdings 3" panose="05040102010807070707" pitchFamily="18" charset="2"/>
              <a:buChar char=""/>
            </a:pPr>
            <a:r>
              <a:rPr lang="fr-FR" sz="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18-34 ans (27%)</a:t>
            </a:r>
          </a:p>
        </p:txBody>
      </p:sp>
    </p:spTree>
    <p:extLst>
      <p:ext uri="{BB962C8B-B14F-4D97-AF65-F5344CB8AC3E}">
        <p14:creationId xmlns:p14="http://schemas.microsoft.com/office/powerpoint/2010/main" val="233752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fop couleurs vives">
    <a:dk1>
      <a:srgbClr val="2A2A2C"/>
    </a:dk1>
    <a:lt1>
      <a:sysClr val="window" lastClr="FFFFFF"/>
    </a:lt1>
    <a:dk2>
      <a:srgbClr val="A1202E"/>
    </a:dk2>
    <a:lt2>
      <a:srgbClr val="C7C0B0"/>
    </a:lt2>
    <a:accent1>
      <a:srgbClr val="F5BD44"/>
    </a:accent1>
    <a:accent2>
      <a:srgbClr val="4C276F"/>
    </a:accent2>
    <a:accent3>
      <a:srgbClr val="912F78"/>
    </a:accent3>
    <a:accent4>
      <a:srgbClr val="D74725"/>
    </a:accent4>
    <a:accent5>
      <a:srgbClr val="6EB651"/>
    </a:accent5>
    <a:accent6>
      <a:srgbClr val="215091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ifop couleurs vives">
    <a:dk1>
      <a:srgbClr val="2A2A2C"/>
    </a:dk1>
    <a:lt1>
      <a:sysClr val="window" lastClr="FFFFFF"/>
    </a:lt1>
    <a:dk2>
      <a:srgbClr val="A1202E"/>
    </a:dk2>
    <a:lt2>
      <a:srgbClr val="C7C0B0"/>
    </a:lt2>
    <a:accent1>
      <a:srgbClr val="F5BD44"/>
    </a:accent1>
    <a:accent2>
      <a:srgbClr val="4C276F"/>
    </a:accent2>
    <a:accent3>
      <a:srgbClr val="912F78"/>
    </a:accent3>
    <a:accent4>
      <a:srgbClr val="D74725"/>
    </a:accent4>
    <a:accent5>
      <a:srgbClr val="6EB651"/>
    </a:accent5>
    <a:accent6>
      <a:srgbClr val="215091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6796</TotalTime>
  <Words>1249</Words>
  <Application>Microsoft Office PowerPoint</Application>
  <PresentationFormat>Personnalisé</PresentationFormat>
  <Paragraphs>140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Georgia</vt:lpstr>
      <vt:lpstr>Times New Roman</vt:lpstr>
      <vt:lpstr>Trebuchet MS</vt:lpstr>
      <vt:lpstr>Webdings</vt:lpstr>
      <vt:lpstr>Wingdings 3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Esteban Pratviel</dc:creator>
  <cp:lastModifiedBy>Romain Bendavid</cp:lastModifiedBy>
  <cp:revision>499</cp:revision>
  <cp:lastPrinted>2017-04-19T12:44:52Z</cp:lastPrinted>
  <dcterms:created xsi:type="dcterms:W3CDTF">2014-03-18T15:34:54Z</dcterms:created>
  <dcterms:modified xsi:type="dcterms:W3CDTF">2017-04-20T13:12:12Z</dcterms:modified>
</cp:coreProperties>
</file>