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2">
  <p:sldMasterIdLst>
    <p:sldMasterId id="2147483648" r:id="rId1"/>
  </p:sldMasterIdLst>
  <p:notesMasterIdLst>
    <p:notesMasterId r:id="rId18"/>
  </p:notesMasterIdLst>
  <p:handoutMasterIdLst>
    <p:handoutMasterId r:id="rId19"/>
  </p:handoutMasterIdLst>
  <p:sldIdLst>
    <p:sldId id="1912" r:id="rId2"/>
    <p:sldId id="1913" r:id="rId3"/>
    <p:sldId id="2507" r:id="rId4"/>
    <p:sldId id="1915" r:id="rId5"/>
    <p:sldId id="1948" r:id="rId6"/>
    <p:sldId id="2388" r:id="rId7"/>
    <p:sldId id="2448" r:id="rId8"/>
    <p:sldId id="2449" r:id="rId9"/>
    <p:sldId id="2451" r:id="rId10"/>
    <p:sldId id="2467" r:id="rId11"/>
    <p:sldId id="2485" r:id="rId12"/>
    <p:sldId id="2486" r:id="rId13"/>
    <p:sldId id="2487" r:id="rId14"/>
    <p:sldId id="2489" r:id="rId15"/>
    <p:sldId id="1823" r:id="rId16"/>
    <p:sldId id="1824" r:id="rId17"/>
  </p:sldIdLst>
  <p:sldSz cx="9906000" cy="6858000" type="A4"/>
  <p:notesSz cx="6735763" cy="9866313"/>
  <p:defaultTextStyle>
    <a:defPPr>
      <a:defRPr lang="fr-FR"/>
    </a:defPPr>
    <a:lvl1pPr algn="l" defTabSz="979488" rtl="0" fontAlgn="base">
      <a:spcBef>
        <a:spcPct val="0"/>
      </a:spcBef>
      <a:spcAft>
        <a:spcPct val="0"/>
      </a:spcAft>
      <a:defRPr sz="1900" kern="1200">
        <a:solidFill>
          <a:schemeClr val="tx1"/>
        </a:solidFill>
        <a:latin typeface="Arial" pitchFamily="34" charset="0"/>
        <a:ea typeface="+mn-ea"/>
        <a:cs typeface="+mn-cs"/>
      </a:defRPr>
    </a:lvl1pPr>
    <a:lvl2pPr marL="488950" indent="-31750" algn="l" defTabSz="979488" rtl="0" fontAlgn="base">
      <a:spcBef>
        <a:spcPct val="0"/>
      </a:spcBef>
      <a:spcAft>
        <a:spcPct val="0"/>
      </a:spcAft>
      <a:defRPr sz="1900" kern="1200">
        <a:solidFill>
          <a:schemeClr val="tx1"/>
        </a:solidFill>
        <a:latin typeface="Arial" pitchFamily="34" charset="0"/>
        <a:ea typeface="+mn-ea"/>
        <a:cs typeface="+mn-cs"/>
      </a:defRPr>
    </a:lvl2pPr>
    <a:lvl3pPr marL="979488" indent="-65088" algn="l" defTabSz="979488" rtl="0" fontAlgn="base">
      <a:spcBef>
        <a:spcPct val="0"/>
      </a:spcBef>
      <a:spcAft>
        <a:spcPct val="0"/>
      </a:spcAft>
      <a:defRPr sz="1900" kern="1200">
        <a:solidFill>
          <a:schemeClr val="tx1"/>
        </a:solidFill>
        <a:latin typeface="Arial" pitchFamily="34" charset="0"/>
        <a:ea typeface="+mn-ea"/>
        <a:cs typeface="+mn-cs"/>
      </a:defRPr>
    </a:lvl3pPr>
    <a:lvl4pPr marL="1468438" indent="-96838" algn="l" defTabSz="979488" rtl="0" fontAlgn="base">
      <a:spcBef>
        <a:spcPct val="0"/>
      </a:spcBef>
      <a:spcAft>
        <a:spcPct val="0"/>
      </a:spcAft>
      <a:defRPr sz="1900" kern="1200">
        <a:solidFill>
          <a:schemeClr val="tx1"/>
        </a:solidFill>
        <a:latin typeface="Arial" pitchFamily="34" charset="0"/>
        <a:ea typeface="+mn-ea"/>
        <a:cs typeface="+mn-cs"/>
      </a:defRPr>
    </a:lvl4pPr>
    <a:lvl5pPr marL="1958975" indent="-130175" algn="l" defTabSz="979488"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 uri="{2D200454-40CA-4A62-9FC3-DE9A4176ACB9}">
      <p15:notesGuideLst xmlns:p15="http://schemas.microsoft.com/office/powerpoint/2012/main">
        <p15:guide id="1" orient="horz" pos="2923" userDrawn="1">
          <p15:clr>
            <a:srgbClr val="A4A3A4"/>
          </p15:clr>
        </p15:guide>
        <p15:guide id="2" pos="1941" userDrawn="1">
          <p15:clr>
            <a:srgbClr val="A4A3A4"/>
          </p15:clr>
        </p15:guide>
        <p15:guide id="3" orient="horz" pos="2941" userDrawn="1">
          <p15:clr>
            <a:srgbClr val="A4A3A4"/>
          </p15:clr>
        </p15:guide>
        <p15:guide id="4" pos="1959" userDrawn="1">
          <p15:clr>
            <a:srgbClr val="A4A3A4"/>
          </p15:clr>
        </p15:guide>
        <p15:guide id="5" orient="horz" pos="2960" userDrawn="1">
          <p15:clr>
            <a:srgbClr val="A4A3A4"/>
          </p15:clr>
        </p15:guide>
        <p15:guide id="6" pos="1977" userDrawn="1">
          <p15:clr>
            <a:srgbClr val="A4A3A4"/>
          </p15:clr>
        </p15:guide>
        <p15:guide id="7" orient="horz" pos="2978" userDrawn="1">
          <p15:clr>
            <a:srgbClr val="A4A3A4"/>
          </p15:clr>
        </p15:guide>
        <p15:guide id="8" pos="1995" userDrawn="1">
          <p15:clr>
            <a:srgbClr val="A4A3A4"/>
          </p15:clr>
        </p15:guide>
        <p15:guide id="9" orient="horz" pos="2996" userDrawn="1">
          <p15:clr>
            <a:srgbClr val="A4A3A4"/>
          </p15:clr>
        </p15:guide>
        <p15:guide id="10" pos="2013" userDrawn="1">
          <p15:clr>
            <a:srgbClr val="A4A3A4"/>
          </p15:clr>
        </p15:guide>
        <p15:guide id="11" orient="horz" pos="3032" userDrawn="1">
          <p15:clr>
            <a:srgbClr val="A4A3A4"/>
          </p15:clr>
        </p15:guide>
        <p15:guide id="12" orient="horz" pos="3051" userDrawn="1">
          <p15:clr>
            <a:srgbClr val="A4A3A4"/>
          </p15:clr>
        </p15:guide>
        <p15:guide id="13" orient="horz" pos="3070" userDrawn="1">
          <p15:clr>
            <a:srgbClr val="A4A3A4"/>
          </p15:clr>
        </p15:guide>
        <p15:guide id="14" orient="horz" pos="3089" userDrawn="1">
          <p15:clr>
            <a:srgbClr val="A4A3A4"/>
          </p15:clr>
        </p15:guide>
        <p15:guide id="15" orient="horz" pos="3108" userDrawn="1">
          <p15:clr>
            <a:srgbClr val="A4A3A4"/>
          </p15:clr>
        </p15:guide>
        <p15:guide id="16" pos="2046" userDrawn="1">
          <p15:clr>
            <a:srgbClr val="A4A3A4"/>
          </p15:clr>
        </p15:guide>
        <p15:guide id="17" pos="2065" userDrawn="1">
          <p15:clr>
            <a:srgbClr val="A4A3A4"/>
          </p15:clr>
        </p15:guide>
        <p15:guide id="18" pos="2084" userDrawn="1">
          <p15:clr>
            <a:srgbClr val="A4A3A4"/>
          </p15:clr>
        </p15:guide>
        <p15:guide id="19" pos="2103" userDrawn="1">
          <p15:clr>
            <a:srgbClr val="A4A3A4"/>
          </p15:clr>
        </p15:guide>
        <p15:guide id="20"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an-Marc Jaumouillé" initials="JMJ"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C925"/>
    <a:srgbClr val="A3E165"/>
    <a:srgbClr val="52AA28"/>
    <a:srgbClr val="4FC54F"/>
    <a:srgbClr val="003300"/>
    <a:srgbClr val="006600"/>
    <a:srgbClr val="C00000"/>
    <a:srgbClr val="E95C23"/>
    <a:srgbClr val="A50021"/>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0" autoAdjust="0"/>
    <p:restoredTop sz="95179" autoAdjust="0"/>
  </p:normalViewPr>
  <p:slideViewPr>
    <p:cSldViewPr>
      <p:cViewPr varScale="1">
        <p:scale>
          <a:sx n="88" d="100"/>
          <a:sy n="88" d="100"/>
        </p:scale>
        <p:origin x="1260" y="90"/>
      </p:cViewPr>
      <p:guideLst>
        <p:guide orient="horz" pos="2160"/>
        <p:guide pos="3121"/>
      </p:guideLst>
    </p:cSldViewPr>
  </p:slideViewPr>
  <p:notesTextViewPr>
    <p:cViewPr>
      <p:scale>
        <a:sx n="300" d="100"/>
        <a:sy n="300" d="100"/>
      </p:scale>
      <p:origin x="0" y="0"/>
    </p:cViewPr>
  </p:notesTextViewPr>
  <p:sorterViewPr>
    <p:cViewPr varScale="1">
      <p:scale>
        <a:sx n="1" d="1"/>
        <a:sy n="1" d="1"/>
      </p:scale>
      <p:origin x="0" y="-3480"/>
    </p:cViewPr>
  </p:sorterViewPr>
  <p:notesViewPr>
    <p:cSldViewPr>
      <p:cViewPr varScale="1">
        <p:scale>
          <a:sx n="70" d="100"/>
          <a:sy n="70" d="100"/>
        </p:scale>
        <p:origin x="-2250" y="-120"/>
      </p:cViewPr>
      <p:guideLst>
        <p:guide orient="horz" pos="2923"/>
        <p:guide pos="1941"/>
        <p:guide orient="horz" pos="2941"/>
        <p:guide pos="1959"/>
        <p:guide orient="horz" pos="2960"/>
        <p:guide pos="1977"/>
        <p:guide orient="horz" pos="2978"/>
        <p:guide pos="1995"/>
        <p:guide orient="horz" pos="2996"/>
        <p:guide pos="2013"/>
        <p:guide orient="horz" pos="3032"/>
        <p:guide orient="horz" pos="3051"/>
        <p:guide orient="horz" pos="3070"/>
        <p:guide orient="horz" pos="3089"/>
        <p:guide orient="horz" pos="3108"/>
        <p:guide pos="2046"/>
        <p:guide pos="2065"/>
        <p:guide pos="2084"/>
        <p:guide pos="2103"/>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Feuille_de_calcul_Microsoft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Feuille_de_calcul_Microsoft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Feuille_de_calcul_Microsoft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Feuille_de_calcul_Microsoft_Excel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Feuille_de_calcul_Microsoft_Excel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Feuille_de_calcul_Microsoft_Excel14.xlsx"/></Relationships>
</file>

<file path=ppt/charts/_rels/chart2.xml.rels><?xml version="1.0" encoding="UTF-8" standalone="yes"?>
<Relationships xmlns="http://schemas.openxmlformats.org/package/2006/relationships"><Relationship Id="rId2" Type="http://schemas.openxmlformats.org/officeDocument/2006/relationships/package" Target="../embeddings/Feuille_de_calcul_Microsoft_Excel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de_calcul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de_calcul_Microsoft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de_calcul_Microsoft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Feuille_de_calcul_Microsoft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Feuille_de_calcul_Microsoft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Feuille_de_calcul_Microsoft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Feuille_de_calcul_Microsoft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8765432098766498"/>
          <c:y val="2.1077283372366099E-2"/>
        </c:manualLayout>
      </c:layout>
      <c:overlay val="0"/>
    </c:title>
    <c:autoTitleDeleted val="0"/>
    <c:plotArea>
      <c:layout>
        <c:manualLayout>
          <c:layoutTarget val="inner"/>
          <c:xMode val="edge"/>
          <c:yMode val="edge"/>
          <c:x val="0"/>
          <c:y val="0.104380963536958"/>
          <c:w val="1"/>
          <c:h val="0.73147627062966802"/>
        </c:manualLayout>
      </c:layout>
      <c:pieChart>
        <c:varyColors val="1"/>
        <c:ser>
          <c:idx val="1"/>
          <c:order val="0"/>
          <c:tx>
            <c:strRef>
              <c:f>Sheet1!$A$2</c:f>
              <c:strCache>
                <c:ptCount val="1"/>
              </c:strCache>
            </c:strRef>
          </c:tx>
          <c:spPr>
            <a:solidFill>
              <a:srgbClr val="FF9900"/>
            </a:solidFill>
            <a:ln w="8900">
              <a:solidFill>
                <a:schemeClr val="tx1"/>
              </a:solidFill>
              <a:prstDash val="solid"/>
            </a:ln>
          </c:spPr>
          <c:explosion val="10"/>
          <c:dPt>
            <c:idx val="0"/>
            <c:bubble3D val="0"/>
            <c:spPr>
              <a:gradFill rotWithShape="0">
                <a:gsLst>
                  <a:gs pos="0">
                    <a:srgbClr val="8C1419"/>
                  </a:gs>
                  <a:gs pos="70000">
                    <a:srgbClr val="E32B29"/>
                  </a:gs>
                </a:gsLst>
                <a:lin ang="2700000" scaled="1"/>
              </a:gradFill>
              <a:ln w="17801">
                <a:noFill/>
              </a:ln>
            </c:spPr>
          </c:dPt>
          <c:dLbls>
            <c:dLbl>
              <c:idx val="0"/>
              <c:delete val="1"/>
              <c:extLst>
                <c:ext xmlns:c15="http://schemas.microsoft.com/office/drawing/2012/chart" uri="{CE6537A1-D6FC-4f65-9D91-7224C49458BB}"/>
              </c:extLst>
            </c:dLbl>
            <c:dLbl>
              <c:idx val="1"/>
              <c:layout>
                <c:manualLayout>
                  <c:x val="-9.4258347746775703E-2"/>
                  <c:y val="0.10547485575370701"/>
                </c:manualLayout>
              </c:layout>
              <c:spPr>
                <a:noFill/>
                <a:ln w="17801">
                  <a:noFill/>
                </a:ln>
              </c:spPr>
              <c:txPr>
                <a:bodyPr/>
                <a:lstStyle/>
                <a:p>
                  <a:pPr>
                    <a:defRPr sz="988" b="1" i="0" u="none" strike="noStrike" baseline="0">
                      <a:solidFill>
                        <a:srgbClr val="FFFFFF"/>
                      </a:solidFill>
                      <a:latin typeface="Trebuchet MS"/>
                      <a:ea typeface="Trebuchet MS"/>
                      <a:cs typeface="Trebuchet MS"/>
                    </a:defRPr>
                  </a:pPr>
                  <a:endParaRPr lang="fr-FR"/>
                </a:p>
              </c:txPr>
              <c:dLblPos val="bestFit"/>
              <c:showLegendKey val="0"/>
              <c:showVal val="1"/>
              <c:showCatName val="0"/>
              <c:showSerName val="0"/>
              <c:showPercent val="0"/>
              <c:showBubbleSize val="0"/>
              <c:extLst>
                <c:ext xmlns:c15="http://schemas.microsoft.com/office/drawing/2012/chart" uri="{CE6537A1-D6FC-4f65-9D91-7224C49458BB}"/>
              </c:extLst>
            </c:dLbl>
            <c:spPr>
              <a:noFill/>
              <a:ln w="17801">
                <a:noFill/>
              </a:ln>
            </c:spPr>
            <c:txPr>
              <a:bodyPr/>
              <a:lstStyle/>
              <a:p>
                <a:pPr>
                  <a:defRPr sz="981" b="1" i="0" u="none" strike="noStrike" baseline="0">
                    <a:solidFill>
                      <a:schemeClr val="tx1"/>
                    </a:solidFill>
                    <a:latin typeface="Trebuchet MS"/>
                    <a:ea typeface="Trebuchet MS"/>
                    <a:cs typeface="Trebuchet M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Sheet1!$B$1:$B$1</c:f>
              <c:strCache>
                <c:ptCount val="1"/>
                <c:pt idx="0">
                  <c:v>10 à 19 salariés</c:v>
                </c:pt>
              </c:strCache>
            </c:strRef>
          </c:cat>
          <c:val>
            <c:numRef>
              <c:f>Sheet1!$B$2:$B$2</c:f>
              <c:numCache>
                <c:formatCode>General</c:formatCode>
                <c:ptCount val="1"/>
                <c:pt idx="0">
                  <c:v>98</c:v>
                </c:pt>
              </c:numCache>
            </c:numRef>
          </c:val>
        </c:ser>
        <c:dLbls>
          <c:showLegendKey val="0"/>
          <c:showVal val="0"/>
          <c:showCatName val="0"/>
          <c:showSerName val="0"/>
          <c:showPercent val="0"/>
          <c:showBubbleSize val="0"/>
          <c:showLeaderLines val="0"/>
        </c:dLbls>
        <c:firstSliceAng val="0"/>
      </c:pieChart>
      <c:spPr>
        <a:noFill/>
        <a:ln w="18058">
          <a:noFill/>
        </a:ln>
      </c:spPr>
    </c:plotArea>
    <c:plotVisOnly val="1"/>
    <c:dispBlanksAs val="zero"/>
    <c:showDLblsOverMax val="0"/>
  </c:chart>
  <c:spPr>
    <a:noFill/>
    <a:ln>
      <a:noFill/>
    </a:ln>
  </c:spPr>
  <c:txPr>
    <a:bodyPr/>
    <a:lstStyle/>
    <a:p>
      <a:pPr>
        <a:defRPr sz="1260" b="1" i="0" u="none" strike="noStrike" baseline="0">
          <a:solidFill>
            <a:schemeClr val="tx1"/>
          </a:solidFill>
          <a:latin typeface="Arial"/>
          <a:ea typeface="Arial"/>
          <a:cs typeface="Arial"/>
        </a:defRPr>
      </a:pPr>
      <a:endParaRPr lang="fr-FR"/>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939209147678201"/>
          <c:y val="2.8923371492031901E-2"/>
          <c:w val="0.57956231373316802"/>
          <c:h val="0.942153257015936"/>
        </c:manualLayout>
      </c:layout>
      <c:barChart>
        <c:barDir val="bar"/>
        <c:grouping val="clustered"/>
        <c:varyColors val="0"/>
        <c:ser>
          <c:idx val="0"/>
          <c:order val="0"/>
          <c:tx>
            <c:strRef>
              <c:f>Feuil1!$B$1</c:f>
              <c:strCache>
                <c:ptCount val="1"/>
                <c:pt idx="0">
                  <c:v>Colonne1</c:v>
                </c:pt>
              </c:strCache>
            </c:strRef>
          </c:tx>
          <c:spPr>
            <a:gradFill rotWithShape="0">
              <a:gsLst>
                <a:gs pos="0">
                  <a:srgbClr val="0070C0"/>
                </a:gs>
                <a:gs pos="50000">
                  <a:srgbClr val="3399FF"/>
                </a:gs>
                <a:gs pos="100000">
                  <a:srgbClr val="00B0F0"/>
                </a:gs>
              </a:gsLst>
              <a:lin ang="5400000" scaled="1"/>
            </a:gradFill>
            <a:ln w="3174">
              <a:solidFill>
                <a:srgbClr val="FFFFFF"/>
              </a:solidFill>
              <a:prstDash val="solid"/>
            </a:ln>
          </c:spPr>
          <c:invertIfNegative val="0"/>
          <c:dPt>
            <c:idx val="0"/>
            <c:invertIfNegative val="0"/>
            <c:bubble3D val="0"/>
            <c:spPr>
              <a:gradFill rotWithShape="0">
                <a:gsLst>
                  <a:gs pos="0">
                    <a:srgbClr val="004923">
                      <a:lumMod val="100000"/>
                    </a:srgbClr>
                  </a:gs>
                  <a:gs pos="80000">
                    <a:srgbClr val="52AA28"/>
                  </a:gs>
                  <a:gs pos="100000">
                    <a:srgbClr val="52AA28"/>
                  </a:gs>
                </a:gsLst>
                <a:lin ang="5400000" scaled="1"/>
              </a:gradFill>
              <a:ln w="3174">
                <a:solidFill>
                  <a:srgbClr val="FFFFFF"/>
                </a:solidFill>
                <a:prstDash val="solid"/>
              </a:ln>
            </c:spPr>
          </c:dPt>
          <c:dPt>
            <c:idx val="1"/>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2"/>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3"/>
            <c:invertIfNegative val="0"/>
            <c:bubble3D val="0"/>
            <c:spPr>
              <a:gradFill rotWithShape="0">
                <a:gsLst>
                  <a:gs pos="0">
                    <a:srgbClr val="8C1419">
                      <a:lumMod val="98000"/>
                      <a:lumOff val="2000"/>
                    </a:srgbClr>
                  </a:gs>
                  <a:gs pos="70000">
                    <a:srgbClr val="E32B29"/>
                  </a:gs>
                  <a:gs pos="100000">
                    <a:srgbClr val="E32B29"/>
                  </a:gs>
                </a:gsLst>
                <a:lin ang="5400000" scaled="1"/>
              </a:gradFill>
              <a:ln w="3174">
                <a:solidFill>
                  <a:srgbClr val="FFFFFF"/>
                </a:solidFill>
                <a:prstDash val="solid"/>
              </a:ln>
            </c:spPr>
          </c:dPt>
          <c:dPt>
            <c:idx val="4"/>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5"/>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6"/>
            <c:invertIfNegative val="0"/>
            <c:bubble3D val="0"/>
            <c:spPr>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5400000" scaled="1"/>
                <a:tileRect/>
              </a:gradFill>
              <a:ln w="3174">
                <a:solidFill>
                  <a:srgbClr val="FFFFFF"/>
                </a:solidFill>
                <a:prstDash val="solid"/>
              </a:ln>
            </c:spPr>
          </c:dPt>
          <c:dLbls>
            <c:dLbl>
              <c:idx val="0"/>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dLbl>
              <c:idx val="3"/>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spPr>
              <a:noFill/>
              <a:ln>
                <a:noFill/>
              </a:ln>
              <a:effectLst/>
            </c:spPr>
            <c:txPr>
              <a:bodyPr/>
              <a:lstStyle/>
              <a:p>
                <a:pPr>
                  <a:defRPr sz="1160" b="0">
                    <a:latin typeface="Arial" pitchFamily="34" charset="0"/>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Feuil1!$A$2:$A$8</c:f>
              <c:strCache>
                <c:ptCount val="7"/>
                <c:pt idx="0">
                  <c:v>TOTAL Bien </c:v>
                </c:pt>
                <c:pt idx="1">
                  <c:v>Très bien </c:v>
                </c:pt>
                <c:pt idx="2">
                  <c:v>Assez bien </c:v>
                </c:pt>
                <c:pt idx="3">
                  <c:v>TOTAL Mal</c:v>
                </c:pt>
                <c:pt idx="4">
                  <c:v>Assez mal </c:v>
                </c:pt>
                <c:pt idx="5">
                  <c:v>Très mal </c:v>
                </c:pt>
                <c:pt idx="6">
                  <c:v>Ne se prononcent pas</c:v>
                </c:pt>
              </c:strCache>
            </c:strRef>
          </c:cat>
          <c:val>
            <c:numRef>
              <c:f>Feuil1!$B$2:$B$8</c:f>
              <c:numCache>
                <c:formatCode>0%</c:formatCode>
                <c:ptCount val="7"/>
                <c:pt idx="0">
                  <c:v>0.26</c:v>
                </c:pt>
                <c:pt idx="1">
                  <c:v>0.03</c:v>
                </c:pt>
                <c:pt idx="2">
                  <c:v>0.23</c:v>
                </c:pt>
                <c:pt idx="3">
                  <c:v>0.73000000000000098</c:v>
                </c:pt>
                <c:pt idx="4">
                  <c:v>0.39000000000000101</c:v>
                </c:pt>
                <c:pt idx="5">
                  <c:v>0.34</c:v>
                </c:pt>
                <c:pt idx="6">
                  <c:v>0.01</c:v>
                </c:pt>
              </c:numCache>
            </c:numRef>
          </c:val>
        </c:ser>
        <c:dLbls>
          <c:showLegendKey val="0"/>
          <c:showVal val="0"/>
          <c:showCatName val="0"/>
          <c:showSerName val="0"/>
          <c:showPercent val="0"/>
          <c:showBubbleSize val="0"/>
        </c:dLbls>
        <c:gapWidth val="56"/>
        <c:axId val="415111824"/>
        <c:axId val="415111432"/>
      </c:barChart>
      <c:catAx>
        <c:axId val="415111824"/>
        <c:scaling>
          <c:orientation val="maxMin"/>
        </c:scaling>
        <c:delete val="0"/>
        <c:axPos val="l"/>
        <c:numFmt formatCode="General" sourceLinked="1"/>
        <c:majorTickMark val="out"/>
        <c:minorTickMark val="none"/>
        <c:tickLblPos val="nextTo"/>
        <c:spPr>
          <a:ln>
            <a:noFill/>
          </a:ln>
        </c:spPr>
        <c:txPr>
          <a:bodyPr/>
          <a:lstStyle/>
          <a:p>
            <a:pPr>
              <a:defRPr sz="1160">
                <a:latin typeface="Arial" pitchFamily="34" charset="0"/>
                <a:cs typeface="Arial" pitchFamily="34" charset="0"/>
              </a:defRPr>
            </a:pPr>
            <a:endParaRPr lang="fr-FR"/>
          </a:p>
        </c:txPr>
        <c:crossAx val="415111432"/>
        <c:crosses val="autoZero"/>
        <c:auto val="1"/>
        <c:lblAlgn val="ctr"/>
        <c:lblOffset val="100"/>
        <c:noMultiLvlLbl val="0"/>
      </c:catAx>
      <c:valAx>
        <c:axId val="415111432"/>
        <c:scaling>
          <c:orientation val="minMax"/>
        </c:scaling>
        <c:delete val="1"/>
        <c:axPos val="t"/>
        <c:numFmt formatCode="0%" sourceLinked="1"/>
        <c:majorTickMark val="out"/>
        <c:minorTickMark val="none"/>
        <c:tickLblPos val="none"/>
        <c:crossAx val="415111824"/>
        <c:crosses val="autoZero"/>
        <c:crossBetween val="between"/>
      </c:valAx>
      <c:spPr>
        <a:noFill/>
        <a:ln w="25391">
          <a:noFill/>
        </a:ln>
      </c:spPr>
    </c:plotArea>
    <c:plotVisOnly val="1"/>
    <c:dispBlanksAs val="gap"/>
    <c:showDLblsOverMax val="0"/>
  </c:chart>
  <c:txPr>
    <a:bodyPr/>
    <a:lstStyle/>
    <a:p>
      <a:pPr>
        <a:defRPr sz="1490"/>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1508250366084998"/>
          <c:y val="3.32220655425556E-2"/>
          <c:w val="0.57879201089500298"/>
          <c:h val="0.85977400175916596"/>
        </c:manualLayout>
      </c:layout>
      <c:barChart>
        <c:barDir val="bar"/>
        <c:grouping val="stacked"/>
        <c:varyColors val="0"/>
        <c:ser>
          <c:idx val="0"/>
          <c:order val="0"/>
          <c:tx>
            <c:strRef>
              <c:f>Feuil1!$B$1</c:f>
              <c:strCache>
                <c:ptCount val="1"/>
                <c:pt idx="0">
                  <c:v>Très positif</c:v>
                </c:pt>
              </c:strCache>
            </c:strRef>
          </c:tx>
          <c:spPr>
            <a:gradFill rotWithShape="0">
              <a:gsLst>
                <a:gs pos="0">
                  <a:srgbClr val="004923">
                    <a:lumMod val="100000"/>
                  </a:srgbClr>
                </a:gs>
                <a:gs pos="80000">
                  <a:srgbClr val="52AA28"/>
                </a:gs>
                <a:gs pos="100000">
                  <a:srgbClr val="52AA28"/>
                </a:gs>
              </a:gsLst>
              <a:lin ang="5400000" scaled="1"/>
            </a:gradFill>
            <a:ln w="3173">
              <a:solidFill>
                <a:srgbClr val="FFFFFF"/>
              </a:solidFill>
              <a:prstDash val="solid"/>
            </a:ln>
          </c:spPr>
          <c:invertIfNegative val="1"/>
          <c:dPt>
            <c:idx val="0"/>
            <c:invertIfNegative val="1"/>
            <c:bubble3D val="0"/>
          </c:dPt>
          <c:dPt>
            <c:idx val="1"/>
            <c:invertIfNegative val="1"/>
            <c:bubble3D val="0"/>
          </c:dPt>
          <c:dLbls>
            <c:dLbl>
              <c:idx val="0"/>
              <c:layout>
                <c:manualLayout>
                  <c:x val="7.41047533122784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7.41047533122784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925703974733795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8.8925703974734194E-3"/>
                  <c:y val="1.9002619510490398E-2"/>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nchorCtr="0">
                <a:spAutoFit/>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Feuil1!$A$2:$A$4</c:f>
              <c:strCache>
                <c:ptCount val="3"/>
                <c:pt idx="0">
                  <c:v>Sur l’économie française </c:v>
                </c:pt>
                <c:pt idx="1">
                  <c:v>Sur votre entreprise </c:v>
                </c:pt>
                <c:pt idx="2">
                  <c:v>Sur votre secteur d’activité </c:v>
                </c:pt>
              </c:strCache>
            </c:strRef>
          </c:cat>
          <c:val>
            <c:numRef>
              <c:f>Feuil1!$B$2:$B$4</c:f>
              <c:numCache>
                <c:formatCode>0%</c:formatCode>
                <c:ptCount val="3"/>
                <c:pt idx="0">
                  <c:v>0.01</c:v>
                </c:pt>
                <c:pt idx="1">
                  <c:v>0.01</c:v>
                </c:pt>
                <c:pt idx="2">
                  <c:v>0.02</c:v>
                </c:pt>
              </c:numCache>
            </c:numRef>
          </c:val>
        </c:ser>
        <c:ser>
          <c:idx val="1"/>
          <c:order val="1"/>
          <c:tx>
            <c:strRef>
              <c:f>Feuil1!$C$1</c:f>
              <c:strCache>
                <c:ptCount val="1"/>
                <c:pt idx="0">
                  <c:v>Plutôt positif</c:v>
                </c:pt>
              </c:strCache>
            </c:strRef>
          </c:tx>
          <c:spPr>
            <a:gradFill rotWithShape="0">
              <a:gsLst>
                <a:gs pos="0">
                  <a:srgbClr val="52AA28">
                    <a:lumMod val="100000"/>
                  </a:srgbClr>
                </a:gs>
                <a:gs pos="80000">
                  <a:srgbClr val="DCDC36"/>
                </a:gs>
                <a:gs pos="100000">
                  <a:srgbClr val="DCDC36"/>
                </a:gs>
              </a:gsLst>
              <a:lin ang="5400000" scaled="1"/>
            </a:gradFill>
            <a:ln w="12692">
              <a:solidFill>
                <a:srgbClr val="FFFFFF"/>
              </a:solidFill>
              <a:prstDash val="solid"/>
            </a:ln>
          </c:spPr>
          <c:invertIfNegative val="0"/>
          <c:dLbls>
            <c:dLbl>
              <c:idx val="3"/>
              <c:layout>
                <c:manualLayout>
                  <c:x val="-1.0868571597801099E-16"/>
                  <c:y val="-2.4431664548756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Sur l’économie française </c:v>
                </c:pt>
                <c:pt idx="1">
                  <c:v>Sur votre entreprise </c:v>
                </c:pt>
                <c:pt idx="2">
                  <c:v>Sur votre secteur d’activité </c:v>
                </c:pt>
              </c:strCache>
            </c:strRef>
          </c:cat>
          <c:val>
            <c:numRef>
              <c:f>Feuil1!$C$2:$C$4</c:f>
              <c:numCache>
                <c:formatCode>0%</c:formatCode>
                <c:ptCount val="3"/>
                <c:pt idx="0">
                  <c:v>0.26</c:v>
                </c:pt>
                <c:pt idx="1">
                  <c:v>0.24</c:v>
                </c:pt>
                <c:pt idx="2">
                  <c:v>0.22</c:v>
                </c:pt>
              </c:numCache>
            </c:numRef>
          </c:val>
        </c:ser>
        <c:ser>
          <c:idx val="2"/>
          <c:order val="2"/>
          <c:tx>
            <c:strRef>
              <c:f>Feuil1!$D$1</c:f>
              <c:strCache>
                <c:ptCount val="1"/>
                <c:pt idx="0">
                  <c:v>Plutôt négatif</c:v>
                </c:pt>
              </c:strCache>
            </c:strRef>
          </c:tx>
          <c:spPr>
            <a:gradFill rotWithShape="0">
              <a:gsLst>
                <a:gs pos="0">
                  <a:srgbClr val="E35E28"/>
                </a:gs>
                <a:gs pos="80000">
                  <a:srgbClr val="EBA038"/>
                </a:gs>
                <a:gs pos="100000">
                  <a:srgbClr val="EBA038"/>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Sur l’économie française </c:v>
                </c:pt>
                <c:pt idx="1">
                  <c:v>Sur votre entreprise </c:v>
                </c:pt>
                <c:pt idx="2">
                  <c:v>Sur votre secteur d’activité </c:v>
                </c:pt>
              </c:strCache>
            </c:strRef>
          </c:cat>
          <c:val>
            <c:numRef>
              <c:f>Feuil1!$D$2:$D$4</c:f>
              <c:numCache>
                <c:formatCode>0%</c:formatCode>
                <c:ptCount val="3"/>
                <c:pt idx="0">
                  <c:v>0.5</c:v>
                </c:pt>
                <c:pt idx="1">
                  <c:v>0.39000000000000101</c:v>
                </c:pt>
                <c:pt idx="2">
                  <c:v>0.44</c:v>
                </c:pt>
              </c:numCache>
            </c:numRef>
          </c:val>
        </c:ser>
        <c:ser>
          <c:idx val="3"/>
          <c:order val="3"/>
          <c:tx>
            <c:strRef>
              <c:f>Feuil1!$E$1</c:f>
              <c:strCache>
                <c:ptCount val="1"/>
                <c:pt idx="0">
                  <c:v>Très négatif</c:v>
                </c:pt>
              </c:strCache>
            </c:strRef>
          </c:tx>
          <c:spPr>
            <a:gradFill rotWithShape="0">
              <a:gsLst>
                <a:gs pos="0">
                  <a:srgbClr val="8C1419">
                    <a:lumMod val="100000"/>
                  </a:srgbClr>
                </a:gs>
                <a:gs pos="70000">
                  <a:srgbClr val="E32B29"/>
                </a:gs>
                <a:gs pos="100000">
                  <a:srgbClr val="E32B29"/>
                </a:gs>
              </a:gsLst>
              <a:lin ang="5400000" scaled="1"/>
            </a:gradFill>
            <a:ln w="12692">
              <a:solidFill>
                <a:srgbClr val="FFFFFF"/>
              </a:solidFill>
              <a:prstDash val="solid"/>
            </a:ln>
          </c:spPr>
          <c:invertIfNegative val="0"/>
          <c:dLbls>
            <c:dLbl>
              <c:idx val="0"/>
              <c:layout>
                <c:manualLayout>
                  <c:x val="6.9929846598143297E-3"/>
                  <c:y val="-2.4352949794188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Sur l’économie française </c:v>
                </c:pt>
                <c:pt idx="1">
                  <c:v>Sur votre entreprise </c:v>
                </c:pt>
                <c:pt idx="2">
                  <c:v>Sur votre secteur d’activité </c:v>
                </c:pt>
              </c:strCache>
            </c:strRef>
          </c:cat>
          <c:val>
            <c:numRef>
              <c:f>Feuil1!$E$2:$E$4</c:f>
              <c:numCache>
                <c:formatCode>0%</c:formatCode>
                <c:ptCount val="3"/>
                <c:pt idx="0">
                  <c:v>0.14000000000000001</c:v>
                </c:pt>
                <c:pt idx="1">
                  <c:v>0.1</c:v>
                </c:pt>
                <c:pt idx="2">
                  <c:v>0.11</c:v>
                </c:pt>
              </c:numCache>
            </c:numRef>
          </c:val>
        </c:ser>
        <c:ser>
          <c:idx val="4"/>
          <c:order val="4"/>
          <c:tx>
            <c:strRef>
              <c:f>Feuil1!$F$1</c:f>
              <c:strCache>
                <c:ptCount val="1"/>
                <c:pt idx="0">
                  <c:v>Aucun impact : non suggéré</c:v>
                </c:pt>
              </c:strCache>
            </c:strRef>
          </c:tx>
          <c:spPr>
            <a:solidFill>
              <a:schemeClr val="tx1">
                <a:lumMod val="75000"/>
                <a:lumOff val="25000"/>
              </a:schemeClr>
            </a:solidFill>
            <a:ln>
              <a:solidFill>
                <a:schemeClr val="bg1"/>
              </a:solidFill>
            </a:ln>
          </c:spPr>
          <c:invertIfNegative val="0"/>
          <c:dLbls>
            <c:spPr>
              <a:noFill/>
              <a:ln>
                <a:noFill/>
              </a:ln>
              <a:effectLst/>
            </c:spPr>
            <c:txPr>
              <a:bodyPr wrap="square" lIns="38100" tIns="19050" rIns="38100" bIns="19050" anchor="ctr" anchorCtr="0">
                <a:spAutoFit/>
              </a:bodyPr>
              <a:lstStyle/>
              <a:p>
                <a:pPr algn="ctr">
                  <a:defRPr lang="fr-FR" sz="1000" b="1" i="0" u="none" strike="noStrike" kern="1200" baseline="0">
                    <a:solidFill>
                      <a:schemeClr val="bg1"/>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Feuil1!$A$2:$A$4</c:f>
              <c:strCache>
                <c:ptCount val="3"/>
                <c:pt idx="0">
                  <c:v>Sur l’économie française </c:v>
                </c:pt>
                <c:pt idx="1">
                  <c:v>Sur votre entreprise </c:v>
                </c:pt>
                <c:pt idx="2">
                  <c:v>Sur votre secteur d’activité </c:v>
                </c:pt>
              </c:strCache>
            </c:strRef>
          </c:cat>
          <c:val>
            <c:numRef>
              <c:f>Feuil1!$F$2:$F$4</c:f>
              <c:numCache>
                <c:formatCode>0%</c:formatCode>
                <c:ptCount val="3"/>
                <c:pt idx="0">
                  <c:v>0.04</c:v>
                </c:pt>
                <c:pt idx="1">
                  <c:v>0.23</c:v>
                </c:pt>
                <c:pt idx="2">
                  <c:v>0.15</c:v>
                </c:pt>
              </c:numCache>
            </c:numRef>
          </c:val>
        </c:ser>
        <c:ser>
          <c:idx val="5"/>
          <c:order val="5"/>
          <c:tx>
            <c:strRef>
              <c:f>Feuil1!$G$1</c:f>
              <c:strCache>
                <c:ptCount val="1"/>
                <c:pt idx="0">
                  <c:v>Ne se prononcent pas</c:v>
                </c:pt>
              </c:strCache>
            </c:strRef>
          </c:tx>
          <c:spPr>
            <a:gradFill>
              <a:gsLst>
                <a:gs pos="0">
                  <a:sysClr val="window" lastClr="FFFFFF">
                    <a:lumMod val="75000"/>
                    <a:shade val="30000"/>
                    <a:satMod val="115000"/>
                  </a:sysClr>
                </a:gs>
                <a:gs pos="50000">
                  <a:sysClr val="window" lastClr="FFFFFF">
                    <a:lumMod val="75000"/>
                    <a:shade val="67500"/>
                    <a:satMod val="115000"/>
                  </a:sysClr>
                </a:gs>
                <a:gs pos="100000">
                  <a:sysClr val="window" lastClr="FFFFFF">
                    <a:lumMod val="75000"/>
                    <a:shade val="100000"/>
                    <a:satMod val="115000"/>
                  </a:sysClr>
                </a:gs>
              </a:gsLst>
              <a:lin ang="5400000" scaled="0"/>
            </a:gradFill>
            <a:ln>
              <a:solidFill>
                <a:schemeClr val="bg1"/>
              </a:solidFill>
            </a:ln>
          </c:spPr>
          <c:invertIfNegative val="0"/>
          <c:dLbls>
            <c:spPr>
              <a:noFill/>
              <a:ln>
                <a:noFill/>
              </a:ln>
              <a:effectLst/>
            </c:spPr>
            <c:txPr>
              <a:bodyPr wrap="square" lIns="38100" tIns="19050" rIns="38100" bIns="19050" anchor="ctr" anchorCtr="0">
                <a:spAutoFit/>
              </a:bodyPr>
              <a:lstStyle/>
              <a:p>
                <a:pPr algn="ctr">
                  <a:defRPr lang="fr-FR" sz="1000" b="0" i="0" u="none" strike="noStrike" kern="1200" baseline="0">
                    <a:solidFill>
                      <a:schemeClr val="tx1"/>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Feuil1!$A$2:$A$4</c:f>
              <c:strCache>
                <c:ptCount val="3"/>
                <c:pt idx="0">
                  <c:v>Sur l’économie française </c:v>
                </c:pt>
                <c:pt idx="1">
                  <c:v>Sur votre entreprise </c:v>
                </c:pt>
                <c:pt idx="2">
                  <c:v>Sur votre secteur d’activité </c:v>
                </c:pt>
              </c:strCache>
            </c:strRef>
          </c:cat>
          <c:val>
            <c:numRef>
              <c:f>Feuil1!$G$2:$G$4</c:f>
              <c:numCache>
                <c:formatCode>0%</c:formatCode>
                <c:ptCount val="3"/>
                <c:pt idx="0">
                  <c:v>0.05</c:v>
                </c:pt>
                <c:pt idx="1">
                  <c:v>0.03</c:v>
                </c:pt>
                <c:pt idx="2">
                  <c:v>0.06</c:v>
                </c:pt>
              </c:numCache>
            </c:numRef>
          </c:val>
        </c:ser>
        <c:dLbls>
          <c:showLegendKey val="0"/>
          <c:showVal val="0"/>
          <c:showCatName val="0"/>
          <c:showSerName val="0"/>
          <c:showPercent val="0"/>
          <c:showBubbleSize val="0"/>
        </c:dLbls>
        <c:gapWidth val="80"/>
        <c:overlap val="100"/>
        <c:axId val="415108688"/>
        <c:axId val="415109080"/>
      </c:barChart>
      <c:catAx>
        <c:axId val="415108688"/>
        <c:scaling>
          <c:orientation val="maxMin"/>
        </c:scaling>
        <c:delete val="0"/>
        <c:axPos val="l"/>
        <c:numFmt formatCode="General" sourceLinked="1"/>
        <c:majorTickMark val="out"/>
        <c:minorTickMark val="none"/>
        <c:tickLblPos val="nextTo"/>
        <c:spPr>
          <a:ln w="8669">
            <a:noFill/>
          </a:ln>
        </c:spPr>
        <c:txPr>
          <a:bodyPr rot="0" vert="horz"/>
          <a:lstStyle/>
          <a:p>
            <a:pPr>
              <a:defRPr sz="1099" b="0" i="0" u="none" strike="noStrike" baseline="0">
                <a:solidFill>
                  <a:srgbClr val="000000"/>
                </a:solidFill>
                <a:latin typeface="Arial" pitchFamily="34" charset="0"/>
                <a:ea typeface="Trebuchet MS"/>
                <a:cs typeface="Arial" pitchFamily="34" charset="0"/>
              </a:defRPr>
            </a:pPr>
            <a:endParaRPr lang="fr-FR"/>
          </a:p>
        </c:txPr>
        <c:crossAx val="415109080"/>
        <c:crosses val="autoZero"/>
        <c:auto val="1"/>
        <c:lblAlgn val="ctr"/>
        <c:lblOffset val="500"/>
        <c:noMultiLvlLbl val="0"/>
      </c:catAx>
      <c:valAx>
        <c:axId val="415109080"/>
        <c:scaling>
          <c:orientation val="minMax"/>
          <c:max val="1.05"/>
          <c:min val="0"/>
        </c:scaling>
        <c:delete val="1"/>
        <c:axPos val="t"/>
        <c:numFmt formatCode="0%" sourceLinked="1"/>
        <c:majorTickMark val="out"/>
        <c:minorTickMark val="none"/>
        <c:tickLblPos val="none"/>
        <c:crossAx val="415108688"/>
        <c:crosses val="autoZero"/>
        <c:crossBetween val="between"/>
      </c:valAx>
      <c:spPr>
        <a:noFill/>
        <a:ln w="25384">
          <a:noFill/>
        </a:ln>
      </c:spPr>
    </c:plotArea>
    <c:legend>
      <c:legendPos val="b"/>
      <c:layout>
        <c:manualLayout>
          <c:xMode val="edge"/>
          <c:yMode val="edge"/>
          <c:x val="2.55979991016403E-2"/>
          <c:y val="0.93184816586696295"/>
          <c:w val="0.97440200089835904"/>
          <c:h val="6.8151732820617497E-2"/>
        </c:manualLayout>
      </c:layout>
      <c:overlay val="0"/>
      <c:txPr>
        <a:bodyPr/>
        <a:lstStyle/>
        <a:p>
          <a:pPr>
            <a:defRPr sz="989" b="0">
              <a:latin typeface="Arial" pitchFamily="34" charset="0"/>
              <a:cs typeface="Arial" pitchFamily="34" charset="0"/>
            </a:defRPr>
          </a:pPr>
          <a:endParaRPr lang="fr-FR"/>
        </a:p>
      </c:txPr>
    </c:legend>
    <c:plotVisOnly val="1"/>
    <c:dispBlanksAs val="gap"/>
    <c:showDLblsOverMax val="0"/>
  </c:chart>
  <c:spPr>
    <a:noFill/>
    <a:ln>
      <a:noFill/>
    </a:ln>
  </c:spPr>
  <c:txPr>
    <a:bodyPr/>
    <a:lstStyle/>
    <a:p>
      <a:pPr>
        <a:defRPr sz="1486"/>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1508250366084998"/>
          <c:y val="3.32220655425556E-2"/>
          <c:w val="0.57879201089500298"/>
          <c:h val="0.85977400175916596"/>
        </c:manualLayout>
      </c:layout>
      <c:barChart>
        <c:barDir val="bar"/>
        <c:grouping val="stacked"/>
        <c:varyColors val="0"/>
        <c:ser>
          <c:idx val="0"/>
          <c:order val="0"/>
          <c:tx>
            <c:strRef>
              <c:f>Feuil1!$B$1</c:f>
              <c:strCache>
                <c:ptCount val="1"/>
                <c:pt idx="0">
                  <c:v>Oui, tout à fait</c:v>
                </c:pt>
              </c:strCache>
            </c:strRef>
          </c:tx>
          <c:spPr>
            <a:gradFill rotWithShape="0">
              <a:gsLst>
                <a:gs pos="0">
                  <a:srgbClr val="004923">
                    <a:lumMod val="100000"/>
                  </a:srgbClr>
                </a:gs>
                <a:gs pos="80000">
                  <a:srgbClr val="52AA28"/>
                </a:gs>
                <a:gs pos="100000">
                  <a:srgbClr val="52AA28"/>
                </a:gs>
              </a:gsLst>
              <a:lin ang="5400000" scaled="1"/>
            </a:gradFill>
            <a:ln w="3173">
              <a:solidFill>
                <a:srgbClr val="FFFFFF"/>
              </a:solidFill>
              <a:prstDash val="solid"/>
            </a:ln>
          </c:spPr>
          <c:invertIfNegative val="1"/>
          <c:dPt>
            <c:idx val="0"/>
            <c:invertIfNegative val="1"/>
            <c:bubble3D val="0"/>
          </c:dPt>
          <c:dPt>
            <c:idx val="1"/>
            <c:invertIfNegative val="1"/>
            <c:bubble3D val="0"/>
          </c:dPt>
          <c:dLbls>
            <c:dLbl>
              <c:idx val="3"/>
              <c:layout>
                <c:manualLayout>
                  <c:x val="4.4462851987367097E-3"/>
                  <c:y val="-2.7146293943063398E-3"/>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nchorCtr="0">
                <a:spAutoFit/>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Feuil1!$A$2:$A$4</c:f>
              <c:strCache>
                <c:ptCount val="3"/>
                <c:pt idx="0">
                  <c:v>Cette réforme va dans le bon sens </c:v>
                </c:pt>
                <c:pt idx="1">
                  <c:v>Cette réforme va favoriser l’emploi dans les petites entreprises comme la vôtre </c:v>
                </c:pt>
                <c:pt idx="2">
                  <c:v>Vous vous sentez bien informé sur cette réforme </c:v>
                </c:pt>
              </c:strCache>
            </c:strRef>
          </c:cat>
          <c:val>
            <c:numRef>
              <c:f>Feuil1!$B$2:$B$4</c:f>
              <c:numCache>
                <c:formatCode>0%</c:formatCode>
                <c:ptCount val="3"/>
                <c:pt idx="0">
                  <c:v>0.18</c:v>
                </c:pt>
                <c:pt idx="1">
                  <c:v>0.11</c:v>
                </c:pt>
                <c:pt idx="2">
                  <c:v>0.06</c:v>
                </c:pt>
              </c:numCache>
            </c:numRef>
          </c:val>
        </c:ser>
        <c:ser>
          <c:idx val="1"/>
          <c:order val="1"/>
          <c:tx>
            <c:strRef>
              <c:f>Feuil1!$C$1</c:f>
              <c:strCache>
                <c:ptCount val="1"/>
                <c:pt idx="0">
                  <c:v>Oui, plutôt</c:v>
                </c:pt>
              </c:strCache>
            </c:strRef>
          </c:tx>
          <c:spPr>
            <a:gradFill rotWithShape="0">
              <a:gsLst>
                <a:gs pos="0">
                  <a:srgbClr val="52AA28">
                    <a:lumMod val="100000"/>
                  </a:srgbClr>
                </a:gs>
                <a:gs pos="80000">
                  <a:srgbClr val="DCDC36"/>
                </a:gs>
                <a:gs pos="100000">
                  <a:srgbClr val="DCDC36"/>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Cette réforme va dans le bon sens </c:v>
                </c:pt>
                <c:pt idx="1">
                  <c:v>Cette réforme va favoriser l’emploi dans les petites entreprises comme la vôtre </c:v>
                </c:pt>
                <c:pt idx="2">
                  <c:v>Vous vous sentez bien informé sur cette réforme </c:v>
                </c:pt>
              </c:strCache>
            </c:strRef>
          </c:cat>
          <c:val>
            <c:numRef>
              <c:f>Feuil1!$C$2:$C$4</c:f>
              <c:numCache>
                <c:formatCode>0%</c:formatCode>
                <c:ptCount val="3"/>
                <c:pt idx="0">
                  <c:v>0.46</c:v>
                </c:pt>
                <c:pt idx="1">
                  <c:v>0.36</c:v>
                </c:pt>
                <c:pt idx="2">
                  <c:v>0.18</c:v>
                </c:pt>
              </c:numCache>
            </c:numRef>
          </c:val>
        </c:ser>
        <c:ser>
          <c:idx val="2"/>
          <c:order val="2"/>
          <c:tx>
            <c:strRef>
              <c:f>Feuil1!$D$1</c:f>
              <c:strCache>
                <c:ptCount val="1"/>
                <c:pt idx="0">
                  <c:v>Non, plutôt pas</c:v>
                </c:pt>
              </c:strCache>
            </c:strRef>
          </c:tx>
          <c:spPr>
            <a:gradFill rotWithShape="0">
              <a:gsLst>
                <a:gs pos="0">
                  <a:srgbClr val="E35E28"/>
                </a:gs>
                <a:gs pos="80000">
                  <a:srgbClr val="EBA038"/>
                </a:gs>
                <a:gs pos="100000">
                  <a:srgbClr val="EBA038"/>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Cette réforme va dans le bon sens </c:v>
                </c:pt>
                <c:pt idx="1">
                  <c:v>Cette réforme va favoriser l’emploi dans les petites entreprises comme la vôtre </c:v>
                </c:pt>
                <c:pt idx="2">
                  <c:v>Vous vous sentez bien informé sur cette réforme </c:v>
                </c:pt>
              </c:strCache>
            </c:strRef>
          </c:cat>
          <c:val>
            <c:numRef>
              <c:f>Feuil1!$D$2:$D$4</c:f>
              <c:numCache>
                <c:formatCode>0%</c:formatCode>
                <c:ptCount val="3"/>
                <c:pt idx="0">
                  <c:v>0.17</c:v>
                </c:pt>
                <c:pt idx="1">
                  <c:v>0.23</c:v>
                </c:pt>
                <c:pt idx="2">
                  <c:v>0.44</c:v>
                </c:pt>
              </c:numCache>
            </c:numRef>
          </c:val>
        </c:ser>
        <c:ser>
          <c:idx val="3"/>
          <c:order val="3"/>
          <c:tx>
            <c:strRef>
              <c:f>Feuil1!$E$1</c:f>
              <c:strCache>
                <c:ptCount val="1"/>
                <c:pt idx="0">
                  <c:v>Non, pas du tout</c:v>
                </c:pt>
              </c:strCache>
            </c:strRef>
          </c:tx>
          <c:spPr>
            <a:gradFill rotWithShape="0">
              <a:gsLst>
                <a:gs pos="0">
                  <a:srgbClr val="8C1419">
                    <a:lumMod val="100000"/>
                  </a:srgbClr>
                </a:gs>
                <a:gs pos="70000">
                  <a:srgbClr val="E32B29"/>
                </a:gs>
                <a:gs pos="100000">
                  <a:srgbClr val="E32B29"/>
                </a:gs>
              </a:gsLst>
              <a:lin ang="5400000" scaled="1"/>
            </a:gradFill>
            <a:ln w="12692">
              <a:solidFill>
                <a:srgbClr val="FFFFFF"/>
              </a:solidFill>
              <a:prstDash val="solid"/>
            </a:ln>
          </c:spPr>
          <c:invertIfNegative val="0"/>
          <c:dLbls>
            <c:dLbl>
              <c:idx val="0"/>
              <c:layout>
                <c:manualLayout>
                  <c:x val="6.9929846598143297E-3"/>
                  <c:y val="-2.4352949794188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Cette réforme va dans le bon sens </c:v>
                </c:pt>
                <c:pt idx="1">
                  <c:v>Cette réforme va favoriser l’emploi dans les petites entreprises comme la vôtre </c:v>
                </c:pt>
                <c:pt idx="2">
                  <c:v>Vous vous sentez bien informé sur cette réforme </c:v>
                </c:pt>
              </c:strCache>
            </c:strRef>
          </c:cat>
          <c:val>
            <c:numRef>
              <c:f>Feuil1!$E$2:$E$4</c:f>
              <c:numCache>
                <c:formatCode>0%</c:formatCode>
                <c:ptCount val="3"/>
                <c:pt idx="0">
                  <c:v>0.13</c:v>
                </c:pt>
                <c:pt idx="1">
                  <c:v>0.25</c:v>
                </c:pt>
                <c:pt idx="2">
                  <c:v>0.310000000000001</c:v>
                </c:pt>
              </c:numCache>
            </c:numRef>
          </c:val>
        </c:ser>
        <c:ser>
          <c:idx val="4"/>
          <c:order val="4"/>
          <c:tx>
            <c:strRef>
              <c:f>Feuil1!$F$1</c:f>
              <c:strCache>
                <c:ptCount val="1"/>
                <c:pt idx="0">
                  <c:v>Ne se prononcent pas</c:v>
                </c:pt>
              </c:strCache>
            </c:strRef>
          </c:tx>
          <c:spPr>
            <a:gradFill>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5400000" scaled="0"/>
            </a:gradFill>
            <a:ln>
              <a:solidFill>
                <a:schemeClr val="bg1"/>
              </a:solidFill>
            </a:ln>
          </c:spPr>
          <c:invertIfNegative val="0"/>
          <c:dLbls>
            <c:spPr>
              <a:noFill/>
              <a:ln>
                <a:noFill/>
              </a:ln>
              <a:effectLst/>
            </c:spPr>
            <c:txPr>
              <a:bodyPr wrap="square" lIns="38100" tIns="19050" rIns="38100" bIns="19050" anchor="ctr" anchorCtr="0">
                <a:spAutoFit/>
              </a:bodyPr>
              <a:lstStyle/>
              <a:p>
                <a:pPr algn="ctr">
                  <a:defRPr lang="fr-FR" sz="1000" b="0"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Feuil1!$A$2:$A$4</c:f>
              <c:strCache>
                <c:ptCount val="3"/>
                <c:pt idx="0">
                  <c:v>Cette réforme va dans le bon sens </c:v>
                </c:pt>
                <c:pt idx="1">
                  <c:v>Cette réforme va favoriser l’emploi dans les petites entreprises comme la vôtre </c:v>
                </c:pt>
                <c:pt idx="2">
                  <c:v>Vous vous sentez bien informé sur cette réforme </c:v>
                </c:pt>
              </c:strCache>
            </c:strRef>
          </c:cat>
          <c:val>
            <c:numRef>
              <c:f>Feuil1!$F$2:$F$4</c:f>
              <c:numCache>
                <c:formatCode>0%</c:formatCode>
                <c:ptCount val="3"/>
                <c:pt idx="0">
                  <c:v>0.06</c:v>
                </c:pt>
                <c:pt idx="1">
                  <c:v>0.05</c:v>
                </c:pt>
                <c:pt idx="2">
                  <c:v>0.01</c:v>
                </c:pt>
              </c:numCache>
            </c:numRef>
          </c:val>
        </c:ser>
        <c:dLbls>
          <c:showLegendKey val="0"/>
          <c:showVal val="0"/>
          <c:showCatName val="0"/>
          <c:showSerName val="0"/>
          <c:showPercent val="0"/>
          <c:showBubbleSize val="0"/>
        </c:dLbls>
        <c:gapWidth val="80"/>
        <c:overlap val="100"/>
        <c:axId val="415109472"/>
        <c:axId val="415108296"/>
      </c:barChart>
      <c:catAx>
        <c:axId val="415109472"/>
        <c:scaling>
          <c:orientation val="maxMin"/>
        </c:scaling>
        <c:delete val="0"/>
        <c:axPos val="l"/>
        <c:numFmt formatCode="General" sourceLinked="1"/>
        <c:majorTickMark val="out"/>
        <c:minorTickMark val="none"/>
        <c:tickLblPos val="nextTo"/>
        <c:spPr>
          <a:ln w="8669">
            <a:noFill/>
          </a:ln>
        </c:spPr>
        <c:txPr>
          <a:bodyPr rot="0" vert="horz"/>
          <a:lstStyle/>
          <a:p>
            <a:pPr>
              <a:defRPr sz="1099" b="0" i="0" u="none" strike="noStrike" baseline="0">
                <a:solidFill>
                  <a:srgbClr val="000000"/>
                </a:solidFill>
                <a:latin typeface="Arial" pitchFamily="34" charset="0"/>
                <a:ea typeface="Trebuchet MS"/>
                <a:cs typeface="Arial" pitchFamily="34" charset="0"/>
              </a:defRPr>
            </a:pPr>
            <a:endParaRPr lang="fr-FR"/>
          </a:p>
        </c:txPr>
        <c:crossAx val="415108296"/>
        <c:crosses val="autoZero"/>
        <c:auto val="1"/>
        <c:lblAlgn val="ctr"/>
        <c:lblOffset val="500"/>
        <c:noMultiLvlLbl val="0"/>
      </c:catAx>
      <c:valAx>
        <c:axId val="415108296"/>
        <c:scaling>
          <c:orientation val="minMax"/>
          <c:max val="1.05"/>
          <c:min val="0"/>
        </c:scaling>
        <c:delete val="1"/>
        <c:axPos val="t"/>
        <c:numFmt formatCode="0%" sourceLinked="1"/>
        <c:majorTickMark val="out"/>
        <c:minorTickMark val="none"/>
        <c:tickLblPos val="none"/>
        <c:crossAx val="415109472"/>
        <c:crosses val="autoZero"/>
        <c:crossBetween val="between"/>
      </c:valAx>
      <c:spPr>
        <a:noFill/>
        <a:ln w="25384">
          <a:noFill/>
        </a:ln>
      </c:spPr>
    </c:plotArea>
    <c:legend>
      <c:legendPos val="b"/>
      <c:layout>
        <c:manualLayout>
          <c:xMode val="edge"/>
          <c:yMode val="edge"/>
          <c:x val="7.8128583066935497E-3"/>
          <c:y val="0.93184816586696295"/>
          <c:w val="0.99218714169330602"/>
          <c:h val="4.7422430890049501E-2"/>
        </c:manualLayout>
      </c:layout>
      <c:overlay val="0"/>
      <c:txPr>
        <a:bodyPr/>
        <a:lstStyle/>
        <a:p>
          <a:pPr>
            <a:defRPr sz="989" b="0">
              <a:latin typeface="Arial" pitchFamily="34" charset="0"/>
              <a:cs typeface="Arial" pitchFamily="34" charset="0"/>
            </a:defRPr>
          </a:pPr>
          <a:endParaRPr lang="fr-FR"/>
        </a:p>
      </c:txPr>
    </c:legend>
    <c:plotVisOnly val="1"/>
    <c:dispBlanksAs val="gap"/>
    <c:showDLblsOverMax val="0"/>
  </c:chart>
  <c:spPr>
    <a:noFill/>
    <a:ln>
      <a:noFill/>
    </a:ln>
  </c:spPr>
  <c:txPr>
    <a:bodyPr/>
    <a:lstStyle/>
    <a:p>
      <a:pPr>
        <a:defRPr sz="1486"/>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8765432098766298"/>
          <c:y val="2.1077283372366001E-2"/>
        </c:manualLayout>
      </c:layout>
      <c:overlay val="0"/>
    </c:title>
    <c:autoTitleDeleted val="0"/>
    <c:plotArea>
      <c:layout>
        <c:manualLayout>
          <c:layoutTarget val="inner"/>
          <c:xMode val="edge"/>
          <c:yMode val="edge"/>
          <c:x val="6.5868263473053898E-2"/>
          <c:y val="0.18777292576419199"/>
          <c:w val="0.86826347305390195"/>
          <c:h val="0.633187772925764"/>
        </c:manualLayout>
      </c:layout>
      <c:pieChart>
        <c:varyColors val="1"/>
        <c:ser>
          <c:idx val="1"/>
          <c:order val="0"/>
          <c:tx>
            <c:strRef>
              <c:f>Sheet1!$A$2</c:f>
              <c:strCache>
                <c:ptCount val="1"/>
              </c:strCache>
            </c:strRef>
          </c:tx>
          <c:spPr>
            <a:solidFill>
              <a:srgbClr val="FF9900"/>
            </a:solidFill>
            <a:ln w="8900">
              <a:solidFill>
                <a:schemeClr val="tx1"/>
              </a:solidFill>
              <a:prstDash val="solid"/>
            </a:ln>
          </c:spPr>
          <c:explosion val="5"/>
          <c:dPt>
            <c:idx val="0"/>
            <c:bubble3D val="0"/>
            <c:spPr>
              <a:gradFill rotWithShape="0">
                <a:gsLst>
                  <a:gs pos="0">
                    <a:srgbClr val="8C1419"/>
                  </a:gs>
                  <a:gs pos="70000">
                    <a:srgbClr val="E32B29"/>
                  </a:gs>
                </a:gsLst>
                <a:lin ang="2700000" scaled="1"/>
              </a:gradFill>
              <a:ln w="17801">
                <a:noFill/>
              </a:ln>
            </c:spPr>
          </c:dPt>
          <c:dPt>
            <c:idx val="1"/>
            <c:bubble3D val="0"/>
            <c:spPr>
              <a:gradFill rotWithShape="0">
                <a:gsLst>
                  <a:gs pos="0">
                    <a:srgbClr val="E35E28"/>
                  </a:gs>
                  <a:gs pos="80000">
                    <a:srgbClr val="EBA038"/>
                  </a:gs>
                </a:gsLst>
                <a:lin ang="2700000" scaled="1"/>
              </a:gradFill>
              <a:ln w="17801">
                <a:noFill/>
              </a:ln>
            </c:spPr>
          </c:dPt>
          <c:dPt>
            <c:idx val="2"/>
            <c:bubble3D val="0"/>
            <c:spPr>
              <a:gradFill rotWithShape="0">
                <a:gsLst>
                  <a:gs pos="0">
                    <a:srgbClr val="FF8C3D"/>
                  </a:gs>
                  <a:gs pos="80000">
                    <a:srgbClr val="FFCC00"/>
                  </a:gs>
                </a:gsLst>
                <a:lin ang="2700000" scaled="1"/>
              </a:gradFill>
              <a:ln w="17801">
                <a:noFill/>
              </a:ln>
            </c:spPr>
          </c:dPt>
          <c:dPt>
            <c:idx val="3"/>
            <c:bubble3D val="0"/>
            <c:spPr>
              <a:gradFill rotWithShape="0">
                <a:gsLst>
                  <a:gs pos="0">
                    <a:srgbClr val="52AA28"/>
                  </a:gs>
                  <a:gs pos="80000">
                    <a:srgbClr val="DCDC36"/>
                  </a:gs>
                </a:gsLst>
                <a:lin ang="2700000" scaled="1"/>
              </a:gradFill>
              <a:ln w="17801">
                <a:noFill/>
              </a:ln>
            </c:spPr>
          </c:dPt>
          <c:dPt>
            <c:idx val="4"/>
            <c:bubble3D val="0"/>
            <c:spPr>
              <a:gradFill rotWithShape="0">
                <a:gsLst>
                  <a:gs pos="0">
                    <a:srgbClr val="004923"/>
                  </a:gs>
                  <a:gs pos="80000">
                    <a:srgbClr val="52AA28"/>
                  </a:gs>
                </a:gsLst>
                <a:lin ang="2700000" scaled="1"/>
              </a:gradFill>
              <a:ln w="17801">
                <a:noFill/>
              </a:ln>
            </c:spPr>
          </c:dPt>
          <c:dLbls>
            <c:dLbl>
              <c:idx val="0"/>
              <c:layout>
                <c:manualLayout>
                  <c:x val="-1.52986787175608E-2"/>
                  <c:y val="9.4979447447475898E-2"/>
                </c:manualLayout>
              </c:layout>
              <c:spPr>
                <a:noFill/>
                <a:ln w="17801">
                  <a:noFill/>
                </a:ln>
              </c:spPr>
              <c:txPr>
                <a:bodyPr/>
                <a:lstStyle/>
                <a:p>
                  <a:pPr>
                    <a:defRPr sz="988" b="1" i="0" u="none" strike="noStrike" baseline="0">
                      <a:solidFill>
                        <a:srgbClr val="FFFFFF"/>
                      </a:solidFill>
                      <a:latin typeface="Trebuchet MS"/>
                      <a:ea typeface="Trebuchet MS"/>
                      <a:cs typeface="Trebuchet MS"/>
                    </a:defRPr>
                  </a:pPr>
                  <a:endParaRPr lang="fr-FR"/>
                </a:p>
              </c:txPr>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9.4258347746775203E-2"/>
                  <c:y val="0.10547485575370701"/>
                </c:manualLayout>
              </c:layout>
              <c:spPr>
                <a:noFill/>
                <a:ln w="17801">
                  <a:noFill/>
                </a:ln>
              </c:spPr>
              <c:txPr>
                <a:bodyPr/>
                <a:lstStyle/>
                <a:p>
                  <a:pPr>
                    <a:defRPr sz="988" b="1" i="0" u="none" strike="noStrike" baseline="0">
                      <a:solidFill>
                        <a:srgbClr val="FFFFFF"/>
                      </a:solidFill>
                      <a:latin typeface="Trebuchet MS"/>
                      <a:ea typeface="Trebuchet MS"/>
                      <a:cs typeface="Trebuchet MS"/>
                    </a:defRPr>
                  </a:pPr>
                  <a:endParaRPr lang="fr-FR"/>
                </a:p>
              </c:txPr>
              <c:dLblPos val="bestFi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33856415006948"/>
                  <c:y val="9.0512153871976003E-2"/>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12827234830940301"/>
                  <c:y val="-4.83101328665154E-2"/>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spPr>
              <a:noFill/>
              <a:ln w="17801">
                <a:noFill/>
              </a:ln>
            </c:spPr>
            <c:txPr>
              <a:bodyPr/>
              <a:lstStyle/>
              <a:p>
                <a:pPr>
                  <a:defRPr sz="981" b="1" i="0" u="none" strike="noStrike" baseline="0">
                    <a:solidFill>
                      <a:schemeClr val="tx1"/>
                    </a:solidFill>
                    <a:latin typeface="Trebuchet MS"/>
                    <a:ea typeface="Trebuchet MS"/>
                    <a:cs typeface="Trebuchet MS"/>
                  </a:defRPr>
                </a:pPr>
                <a:endParaRPr lang="fr-FR"/>
              </a:p>
            </c:txPr>
            <c:dLblPos val="ct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Sheet1!$B$1:$F$1</c:f>
              <c:strCache>
                <c:ptCount val="5"/>
                <c:pt idx="0">
                  <c:v>10 à 19 salariés</c:v>
                </c:pt>
                <c:pt idx="1">
                  <c:v>6 à 9 salariés </c:v>
                </c:pt>
                <c:pt idx="2">
                  <c:v>3 à 5 salariés </c:v>
                </c:pt>
                <c:pt idx="3">
                  <c:v>1 à 2 salariés </c:v>
                </c:pt>
                <c:pt idx="4">
                  <c:v>0 salarié </c:v>
                </c:pt>
              </c:strCache>
            </c:strRef>
          </c:cat>
          <c:val>
            <c:numRef>
              <c:f>Sheet1!$B$2:$F$2</c:f>
              <c:numCache>
                <c:formatCode>General</c:formatCode>
                <c:ptCount val="5"/>
                <c:pt idx="0">
                  <c:v>4</c:v>
                </c:pt>
                <c:pt idx="1">
                  <c:v>5</c:v>
                </c:pt>
                <c:pt idx="2">
                  <c:v>10</c:v>
                </c:pt>
                <c:pt idx="3">
                  <c:v>20</c:v>
                </c:pt>
                <c:pt idx="4">
                  <c:v>62</c:v>
                </c:pt>
              </c:numCache>
            </c:numRef>
          </c:val>
        </c:ser>
        <c:dLbls>
          <c:showLegendKey val="0"/>
          <c:showVal val="0"/>
          <c:showCatName val="0"/>
          <c:showSerName val="0"/>
          <c:showPercent val="0"/>
          <c:showBubbleSize val="0"/>
          <c:showLeaderLines val="1"/>
        </c:dLbls>
        <c:firstSliceAng val="0"/>
      </c:pieChart>
      <c:spPr>
        <a:noFill/>
        <a:ln w="18058">
          <a:noFill/>
        </a:ln>
      </c:spPr>
    </c:plotArea>
    <c:plotVisOnly val="1"/>
    <c:dispBlanksAs val="zero"/>
    <c:showDLblsOverMax val="0"/>
  </c:chart>
  <c:spPr>
    <a:noFill/>
    <a:ln>
      <a:noFill/>
    </a:ln>
  </c:spPr>
  <c:txPr>
    <a:bodyPr/>
    <a:lstStyle/>
    <a:p>
      <a:pPr>
        <a:defRPr sz="1260" b="1" i="0" u="none" strike="noStrike" baseline="0">
          <a:solidFill>
            <a:schemeClr val="tx1"/>
          </a:solidFill>
          <a:latin typeface="Arial"/>
          <a:ea typeface="Arial"/>
          <a:cs typeface="Arial"/>
        </a:defRPr>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8363636363636398"/>
          <c:y val="2.0887728459530401E-2"/>
        </c:manualLayout>
      </c:layout>
      <c:overlay val="0"/>
    </c:title>
    <c:autoTitleDeleted val="0"/>
    <c:plotArea>
      <c:layout>
        <c:manualLayout>
          <c:layoutTarget val="inner"/>
          <c:xMode val="edge"/>
          <c:yMode val="edge"/>
          <c:x val="0"/>
          <c:y val="0.181236673773987"/>
          <c:w val="1"/>
          <c:h val="0.70575692963752701"/>
        </c:manualLayout>
      </c:layout>
      <c:pieChart>
        <c:varyColors val="1"/>
        <c:ser>
          <c:idx val="1"/>
          <c:order val="0"/>
          <c:tx>
            <c:strRef>
              <c:f>Sheet1!$A$2</c:f>
              <c:strCache>
                <c:ptCount val="1"/>
              </c:strCache>
            </c:strRef>
          </c:tx>
          <c:spPr>
            <a:solidFill>
              <a:srgbClr val="FF9900"/>
            </a:solidFill>
            <a:ln w="8124">
              <a:solidFill>
                <a:schemeClr val="tx1"/>
              </a:solidFill>
              <a:prstDash val="solid"/>
            </a:ln>
          </c:spPr>
          <c:explosion val="11"/>
          <c:dPt>
            <c:idx val="0"/>
            <c:bubble3D val="0"/>
            <c:spPr>
              <a:gradFill rotWithShape="0">
                <a:gsLst>
                  <a:gs pos="0">
                    <a:srgbClr val="FF8C3D">
                      <a:lumMod val="100000"/>
                    </a:srgbClr>
                  </a:gs>
                  <a:gs pos="80000">
                    <a:srgbClr val="FFCC00"/>
                  </a:gs>
                </a:gsLst>
                <a:lin ang="2700000" scaled="1"/>
              </a:gradFill>
              <a:ln w="16249">
                <a:noFill/>
              </a:ln>
            </c:spPr>
          </c:dPt>
          <c:dPt>
            <c:idx val="1"/>
            <c:bubble3D val="0"/>
            <c:spPr>
              <a:gradFill rotWithShape="0">
                <a:gsLst>
                  <a:gs pos="0">
                    <a:srgbClr val="E35E28">
                      <a:lumMod val="100000"/>
                    </a:srgbClr>
                  </a:gs>
                  <a:gs pos="80000">
                    <a:srgbClr val="EBA038"/>
                  </a:gs>
                </a:gsLst>
                <a:lin ang="2700000" scaled="1"/>
              </a:gradFill>
              <a:ln w="16249">
                <a:noFill/>
              </a:ln>
            </c:spPr>
          </c:dPt>
          <c:dPt>
            <c:idx val="2"/>
            <c:bubble3D val="0"/>
            <c:spPr>
              <a:gradFill rotWithShape="0">
                <a:gsLst>
                  <a:gs pos="0">
                    <a:srgbClr val="8C1419"/>
                  </a:gs>
                  <a:gs pos="70000">
                    <a:srgbClr val="E32B29"/>
                  </a:gs>
                </a:gsLst>
                <a:lin ang="2700000" scaled="1"/>
              </a:gradFill>
              <a:ln w="16249">
                <a:noFill/>
              </a:ln>
            </c:spPr>
          </c:dPt>
          <c:dPt>
            <c:idx val="3"/>
            <c:bubble3D val="0"/>
            <c:spPr>
              <a:gradFill rotWithShape="0">
                <a:gsLst>
                  <a:gs pos="0">
                    <a:srgbClr val="0D3082">
                      <a:lumMod val="100000"/>
                    </a:srgbClr>
                  </a:gs>
                  <a:gs pos="80000">
                    <a:srgbClr val="008CEB"/>
                  </a:gs>
                </a:gsLst>
                <a:lin ang="2700000" scaled="1"/>
              </a:gradFill>
              <a:ln w="16249">
                <a:noFill/>
              </a:ln>
            </c:spPr>
          </c:dPt>
          <c:dPt>
            <c:idx val="4"/>
            <c:bubble3D val="0"/>
            <c:spPr>
              <a:gradFill rotWithShape="0">
                <a:gsLst>
                  <a:gs pos="0">
                    <a:srgbClr val="004923"/>
                  </a:gs>
                  <a:gs pos="80000">
                    <a:srgbClr val="52AA28"/>
                  </a:gs>
                </a:gsLst>
                <a:lin ang="2700000" scaled="1"/>
              </a:gradFill>
              <a:ln w="16249">
                <a:noFill/>
              </a:ln>
            </c:spPr>
          </c:dPt>
          <c:dPt>
            <c:idx val="5"/>
            <c:bubble3D val="0"/>
            <c:spPr>
              <a:gradFill rotWithShape="0">
                <a:gsLst>
                  <a:gs pos="0">
                    <a:srgbClr val="52AA28"/>
                  </a:gs>
                  <a:gs pos="80000">
                    <a:srgbClr val="DCDC36"/>
                  </a:gs>
                </a:gsLst>
                <a:lin ang="2700000" scaled="1"/>
              </a:gradFill>
              <a:ln w="16249">
                <a:noFill/>
              </a:ln>
            </c:spPr>
          </c:dPt>
          <c:dLbls>
            <c:dLbl>
              <c:idx val="3"/>
              <c:spPr>
                <a:noFill/>
                <a:ln w="16249">
                  <a:noFill/>
                </a:ln>
              </c:spPr>
              <c:txPr>
                <a:bodyPr/>
                <a:lstStyle/>
                <a:p>
                  <a:pPr>
                    <a:defRPr sz="960" b="1" i="0" u="none" strike="noStrike" baseline="0">
                      <a:solidFill>
                        <a:schemeClr val="bg1"/>
                      </a:solidFill>
                      <a:latin typeface="Trebuchet MS"/>
                      <a:ea typeface="Trebuchet MS"/>
                      <a:cs typeface="Trebuchet MS"/>
                    </a:defRPr>
                  </a:pPr>
                  <a:endParaRPr lang="fr-FR"/>
                </a:p>
              </c:txPr>
              <c:dLblPos val="ctr"/>
              <c:showLegendKey val="0"/>
              <c:showVal val="1"/>
              <c:showCatName val="0"/>
              <c:showSerName val="0"/>
              <c:showPercent val="0"/>
              <c:showBubbleSize val="0"/>
            </c:dLbl>
            <c:dLbl>
              <c:idx val="4"/>
              <c:layout/>
              <c:spPr>
                <a:noFill/>
                <a:ln w="16249">
                  <a:noFill/>
                </a:ln>
              </c:spPr>
              <c:txPr>
                <a:bodyPr/>
                <a:lstStyle/>
                <a:p>
                  <a:pPr>
                    <a:defRPr sz="960" b="1" i="0" u="none" strike="noStrike" baseline="0">
                      <a:solidFill>
                        <a:srgbClr val="FFFFFF"/>
                      </a:solidFill>
                      <a:latin typeface="Trebuchet MS"/>
                      <a:ea typeface="Trebuchet MS"/>
                      <a:cs typeface="Trebuchet MS"/>
                    </a:defRPr>
                  </a:pPr>
                  <a:endParaRPr lang="fr-FR"/>
                </a:p>
              </c:txPr>
              <c:dLblPos val="bestFit"/>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pPr>
                      <a:defRPr sz="960" b="1" i="0" u="none" strike="noStrike" baseline="0">
                        <a:solidFill>
                          <a:srgbClr val="FFFFFF"/>
                        </a:solidFill>
                        <a:latin typeface="Trebuchet MS"/>
                        <a:ea typeface="Trebuchet MS"/>
                        <a:cs typeface="Trebuchet MS"/>
                      </a:defRPr>
                    </a:pPr>
                    <a:r>
                      <a:rPr lang="en-US" dirty="0" smtClean="0"/>
                      <a:t>21</a:t>
                    </a:r>
                    <a:endParaRPr lang="en-US" dirty="0"/>
                  </a:p>
                </c:rich>
              </c:tx>
              <c:spPr>
                <a:noFill/>
                <a:ln w="16249">
                  <a:noFill/>
                </a:ln>
              </c:spPr>
              <c:dLblPos val="bestFit"/>
              <c:showLegendKey val="0"/>
              <c:showVal val="0"/>
              <c:showCatName val="0"/>
              <c:showSerName val="0"/>
              <c:showPercent val="0"/>
              <c:showBubbleSize val="0"/>
              <c:extLst>
                <c:ext xmlns:c15="http://schemas.microsoft.com/office/drawing/2012/chart" uri="{CE6537A1-D6FC-4f65-9D91-7224C49458BB}">
                  <c15:layout/>
                </c:ext>
              </c:extLst>
            </c:dLbl>
            <c:spPr>
              <a:noFill/>
              <a:ln w="16249">
                <a:noFill/>
              </a:ln>
            </c:spPr>
            <c:txPr>
              <a:bodyPr/>
              <a:lstStyle/>
              <a:p>
                <a:pPr>
                  <a:defRPr sz="960" b="1" i="0" u="none" strike="noStrike" baseline="0">
                    <a:solidFill>
                      <a:schemeClr val="tx1"/>
                    </a:solidFill>
                    <a:latin typeface="Trebuchet MS"/>
                    <a:ea typeface="Trebuchet MS"/>
                    <a:cs typeface="Trebuchet MS"/>
                  </a:defRPr>
                </a:pPr>
                <a:endParaRPr lang="fr-FR"/>
              </a:p>
            </c:txPr>
            <c:dLblPos val="ct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Sheet1!$B$1:$G$1</c:f>
              <c:strCache>
                <c:ptCount val="6"/>
                <c:pt idx="0">
                  <c:v>Café, Hôtellerie, Restaurant</c:v>
                </c:pt>
                <c:pt idx="1">
                  <c:v>Industrie</c:v>
                </c:pt>
                <c:pt idx="2">
                  <c:v>BTP </c:v>
                </c:pt>
                <c:pt idx="3">
                  <c:v>Services aux entreprises </c:v>
                </c:pt>
                <c:pt idx="4">
                  <c:v>Services aux particuliers (dont Immobilier et éducation)</c:v>
                </c:pt>
                <c:pt idx="5">
                  <c:v>Commerce </c:v>
                </c:pt>
              </c:strCache>
            </c:strRef>
          </c:cat>
          <c:val>
            <c:numRef>
              <c:f>Sheet1!$B$2:$G$2</c:f>
              <c:numCache>
                <c:formatCode>General</c:formatCode>
                <c:ptCount val="6"/>
                <c:pt idx="0">
                  <c:v>8</c:v>
                </c:pt>
                <c:pt idx="1">
                  <c:v>6</c:v>
                </c:pt>
                <c:pt idx="2">
                  <c:v>14</c:v>
                </c:pt>
                <c:pt idx="3">
                  <c:v>23</c:v>
                </c:pt>
                <c:pt idx="4">
                  <c:v>28</c:v>
                </c:pt>
                <c:pt idx="5">
                  <c:v>21</c:v>
                </c:pt>
              </c:numCache>
            </c:numRef>
          </c:val>
        </c:ser>
        <c:dLbls>
          <c:showLegendKey val="0"/>
          <c:showVal val="0"/>
          <c:showCatName val="0"/>
          <c:showSerName val="0"/>
          <c:showPercent val="0"/>
          <c:showBubbleSize val="0"/>
          <c:showLeaderLines val="1"/>
        </c:dLbls>
        <c:firstSliceAng val="0"/>
      </c:pieChart>
      <c:spPr>
        <a:noFill/>
        <a:ln w="18063">
          <a:noFill/>
        </a:ln>
      </c:spPr>
    </c:plotArea>
    <c:plotVisOnly val="1"/>
    <c:dispBlanksAs val="zero"/>
    <c:showDLblsOverMax val="0"/>
  </c:chart>
  <c:spPr>
    <a:noFill/>
    <a:ln>
      <a:noFill/>
    </a:ln>
  </c:spPr>
  <c:txPr>
    <a:bodyPr/>
    <a:lstStyle/>
    <a:p>
      <a:pPr>
        <a:defRPr sz="1152" b="1" i="0" u="none" strike="noStrike" baseline="0">
          <a:solidFill>
            <a:schemeClr val="tx1"/>
          </a:solidFill>
          <a:latin typeface="Arial"/>
          <a:ea typeface="Arial"/>
          <a:cs typeface="Aria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48765432098766498"/>
          <c:y val="2.1077283372366001E-2"/>
        </c:manualLayout>
      </c:layout>
      <c:overlay val="0"/>
    </c:title>
    <c:autoTitleDeleted val="0"/>
    <c:plotArea>
      <c:layout>
        <c:manualLayout>
          <c:layoutTarget val="inner"/>
          <c:xMode val="edge"/>
          <c:yMode val="edge"/>
          <c:x val="6.5868263473053898E-2"/>
          <c:y val="0.18777292576419199"/>
          <c:w val="0.86826347305390195"/>
          <c:h val="0.633187772925764"/>
        </c:manualLayout>
      </c:layout>
      <c:pieChart>
        <c:varyColors val="1"/>
        <c:ser>
          <c:idx val="1"/>
          <c:order val="0"/>
          <c:tx>
            <c:strRef>
              <c:f>Sheet1!$A$2</c:f>
              <c:strCache>
                <c:ptCount val="1"/>
              </c:strCache>
            </c:strRef>
          </c:tx>
          <c:spPr>
            <a:gradFill flip="none" rotWithShape="1">
              <a:gsLst>
                <a:gs pos="72000">
                  <a:srgbClr val="F79646">
                    <a:lumMod val="75000"/>
                  </a:srgbClr>
                </a:gs>
                <a:gs pos="46000">
                  <a:srgbClr val="FFC000">
                    <a:alpha val="86000"/>
                  </a:srgbClr>
                </a:gs>
                <a:gs pos="0">
                  <a:srgbClr val="FFC000"/>
                </a:gs>
                <a:gs pos="0">
                  <a:srgbClr val="FFC000"/>
                </a:gs>
              </a:gsLst>
              <a:path path="circle">
                <a:fillToRect l="100000" t="100000"/>
              </a:path>
              <a:tileRect r="-100000" b="-100000"/>
            </a:gradFill>
            <a:ln w="8900">
              <a:solidFill>
                <a:schemeClr val="tx1"/>
              </a:solidFill>
              <a:prstDash val="solid"/>
            </a:ln>
          </c:spPr>
          <c:explosion val="5"/>
          <c:dPt>
            <c:idx val="0"/>
            <c:bubble3D val="0"/>
            <c:spPr>
              <a:gradFill flip="none" rotWithShape="1">
                <a:gsLst>
                  <a:gs pos="72000">
                    <a:srgbClr val="F79646">
                      <a:lumMod val="75000"/>
                    </a:srgbClr>
                  </a:gs>
                  <a:gs pos="46000">
                    <a:srgbClr val="FFC000">
                      <a:alpha val="86000"/>
                    </a:srgbClr>
                  </a:gs>
                  <a:gs pos="0">
                    <a:srgbClr val="FFC000"/>
                  </a:gs>
                  <a:gs pos="0">
                    <a:srgbClr val="FFC000"/>
                  </a:gs>
                </a:gsLst>
                <a:path path="circle">
                  <a:fillToRect l="100000" t="100000"/>
                </a:path>
                <a:tileRect r="-100000" b="-100000"/>
              </a:gradFill>
              <a:ln w="17801">
                <a:noFill/>
              </a:ln>
            </c:spPr>
          </c:dPt>
          <c:dLbls>
            <c:dLbl>
              <c:idx val="0"/>
              <c:delete val="1"/>
              <c:extLst>
                <c:ext xmlns:c15="http://schemas.microsoft.com/office/drawing/2012/chart" uri="{CE6537A1-D6FC-4f65-9D91-7224C49458BB}"/>
              </c:extLst>
            </c:dLbl>
            <c:dLbl>
              <c:idx val="1"/>
              <c:layout>
                <c:manualLayout>
                  <c:x val="-9.4258347746775203E-2"/>
                  <c:y val="0.10547485575370701"/>
                </c:manualLayout>
              </c:layout>
              <c:spPr>
                <a:noFill/>
                <a:ln w="17801">
                  <a:noFill/>
                </a:ln>
              </c:spPr>
              <c:txPr>
                <a:bodyPr/>
                <a:lstStyle/>
                <a:p>
                  <a:pPr>
                    <a:defRPr sz="988" b="1" i="0" u="none" strike="noStrike" baseline="0">
                      <a:solidFill>
                        <a:srgbClr val="FFFFFF"/>
                      </a:solidFill>
                      <a:latin typeface="Trebuchet MS"/>
                      <a:ea typeface="Trebuchet MS"/>
                      <a:cs typeface="Trebuchet MS"/>
                    </a:defRPr>
                  </a:pPr>
                  <a:endParaRPr lang="fr-FR"/>
                </a:p>
              </c:txPr>
              <c:dLblPos val="bestFit"/>
              <c:showLegendKey val="0"/>
              <c:showVal val="1"/>
              <c:showCatName val="0"/>
              <c:showSerName val="0"/>
              <c:showPercent val="0"/>
              <c:showBubbleSize val="0"/>
              <c:extLst>
                <c:ext xmlns:c15="http://schemas.microsoft.com/office/drawing/2012/chart" uri="{CE6537A1-D6FC-4f65-9D91-7224C49458BB}"/>
              </c:extLst>
            </c:dLbl>
            <c:spPr>
              <a:noFill/>
              <a:ln w="17801">
                <a:noFill/>
              </a:ln>
            </c:spPr>
            <c:txPr>
              <a:bodyPr/>
              <a:lstStyle/>
              <a:p>
                <a:pPr>
                  <a:defRPr sz="981" b="1" i="0" u="none" strike="noStrike" baseline="0">
                    <a:solidFill>
                      <a:schemeClr val="tx1"/>
                    </a:solidFill>
                    <a:latin typeface="Trebuchet MS"/>
                    <a:ea typeface="Trebuchet MS"/>
                    <a:cs typeface="Trebuchet M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Sheet1!$B$1:$D$1</c:f>
              <c:strCache>
                <c:ptCount val="1"/>
                <c:pt idx="0">
                  <c:v>3 à 5 salariés </c:v>
                </c:pt>
              </c:strCache>
            </c:strRef>
          </c:cat>
          <c:val>
            <c:numRef>
              <c:f>Sheet1!$B$2:$D$2</c:f>
              <c:numCache>
                <c:formatCode>General</c:formatCode>
                <c:ptCount val="1"/>
                <c:pt idx="0">
                  <c:v>11</c:v>
                </c:pt>
              </c:numCache>
            </c:numRef>
          </c:val>
        </c:ser>
        <c:dLbls>
          <c:showLegendKey val="0"/>
          <c:showVal val="0"/>
          <c:showCatName val="0"/>
          <c:showSerName val="0"/>
          <c:showPercent val="0"/>
          <c:showBubbleSize val="0"/>
          <c:showLeaderLines val="0"/>
        </c:dLbls>
        <c:firstSliceAng val="0"/>
      </c:pieChart>
      <c:spPr>
        <a:noFill/>
        <a:ln w="18058">
          <a:noFill/>
        </a:ln>
      </c:spPr>
    </c:plotArea>
    <c:plotVisOnly val="1"/>
    <c:dispBlanksAs val="zero"/>
    <c:showDLblsOverMax val="0"/>
  </c:chart>
  <c:spPr>
    <a:noFill/>
    <a:ln>
      <a:noFill/>
    </a:ln>
  </c:spPr>
  <c:txPr>
    <a:bodyPr/>
    <a:lstStyle/>
    <a:p>
      <a:pPr>
        <a:defRPr sz="1260" b="1" i="0" u="none" strike="noStrike" baseline="0">
          <a:solidFill>
            <a:schemeClr val="tx1"/>
          </a:solidFill>
          <a:latin typeface="Arial"/>
          <a:ea typeface="Arial"/>
          <a:cs typeface="Arial"/>
        </a:defRPr>
      </a:pPr>
      <a:endParaRPr lang="fr-F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8363636363636398"/>
          <c:y val="2.0887728459530401E-2"/>
        </c:manualLayout>
      </c:layout>
      <c:overlay val="0"/>
    </c:title>
    <c:autoTitleDeleted val="0"/>
    <c:plotArea>
      <c:layout>
        <c:manualLayout>
          <c:layoutTarget val="inner"/>
          <c:xMode val="edge"/>
          <c:yMode val="edge"/>
          <c:x val="0"/>
          <c:y val="0.181236673773987"/>
          <c:w val="1"/>
          <c:h val="0.70575692963752701"/>
        </c:manualLayout>
      </c:layout>
      <c:pieChart>
        <c:varyColors val="1"/>
        <c:ser>
          <c:idx val="1"/>
          <c:order val="0"/>
          <c:tx>
            <c:strRef>
              <c:f>Sheet1!$A$2</c:f>
              <c:strCache>
                <c:ptCount val="1"/>
              </c:strCache>
            </c:strRef>
          </c:tx>
          <c:spPr>
            <a:gradFill flip="none" rotWithShape="1">
              <a:gsLst>
                <a:gs pos="54000">
                  <a:srgbClr val="009DDF"/>
                </a:gs>
                <a:gs pos="18000">
                  <a:srgbClr val="BEE1E6">
                    <a:alpha val="56000"/>
                  </a:srgbClr>
                </a:gs>
                <a:gs pos="100000">
                  <a:srgbClr val="4F81BD">
                    <a:tint val="23500"/>
                    <a:satMod val="160000"/>
                  </a:srgbClr>
                </a:gs>
              </a:gsLst>
              <a:path path="circle">
                <a:fillToRect l="100000" t="100000"/>
              </a:path>
              <a:tileRect r="-100000" b="-100000"/>
            </a:gradFill>
            <a:ln w="8124">
              <a:solidFill>
                <a:schemeClr val="tx1"/>
              </a:solidFill>
              <a:prstDash val="solid"/>
            </a:ln>
          </c:spPr>
          <c:explosion val="11"/>
          <c:dPt>
            <c:idx val="0"/>
            <c:bubble3D val="0"/>
            <c:spPr>
              <a:gradFill flip="none" rotWithShape="1">
                <a:gsLst>
                  <a:gs pos="54000">
                    <a:srgbClr val="009DDF"/>
                  </a:gs>
                  <a:gs pos="18000">
                    <a:srgbClr val="BEE1E6">
                      <a:alpha val="56000"/>
                    </a:srgbClr>
                  </a:gs>
                  <a:gs pos="100000">
                    <a:srgbClr val="4F81BD">
                      <a:tint val="23500"/>
                      <a:satMod val="160000"/>
                    </a:srgbClr>
                  </a:gs>
                </a:gsLst>
                <a:path path="circle">
                  <a:fillToRect l="100000" t="100000"/>
                </a:path>
                <a:tileRect r="-100000" b="-100000"/>
              </a:gradFill>
              <a:ln w="16249">
                <a:noFill/>
              </a:ln>
            </c:spPr>
          </c:dPt>
          <c:cat>
            <c:strRef>
              <c:f>Sheet1!$B$1:$B$1</c:f>
              <c:strCache>
                <c:ptCount val="1"/>
                <c:pt idx="0">
                  <c:v>Café, Hôtellerie, Restaurant</c:v>
                </c:pt>
              </c:strCache>
            </c:strRef>
          </c:cat>
          <c:val>
            <c:numRef>
              <c:f>Sheet1!$B$2:$B$2</c:f>
              <c:numCache>
                <c:formatCode>General</c:formatCode>
                <c:ptCount val="1"/>
                <c:pt idx="0">
                  <c:v>8</c:v>
                </c:pt>
              </c:numCache>
            </c:numRef>
          </c:val>
        </c:ser>
        <c:dLbls>
          <c:showLegendKey val="0"/>
          <c:showVal val="0"/>
          <c:showCatName val="0"/>
          <c:showSerName val="0"/>
          <c:showPercent val="0"/>
          <c:showBubbleSize val="0"/>
          <c:showLeaderLines val="1"/>
        </c:dLbls>
        <c:firstSliceAng val="0"/>
      </c:pieChart>
      <c:spPr>
        <a:noFill/>
        <a:ln w="18063">
          <a:noFill/>
        </a:ln>
      </c:spPr>
    </c:plotArea>
    <c:plotVisOnly val="1"/>
    <c:dispBlanksAs val="zero"/>
    <c:showDLblsOverMax val="0"/>
  </c:chart>
  <c:spPr>
    <a:noFill/>
    <a:ln>
      <a:noFill/>
    </a:ln>
  </c:spPr>
  <c:txPr>
    <a:bodyPr/>
    <a:lstStyle/>
    <a:p>
      <a:pPr>
        <a:defRPr sz="1152" b="1" i="0" u="none" strike="noStrike" baseline="0">
          <a:solidFill>
            <a:schemeClr val="tx1"/>
          </a:solidFill>
          <a:latin typeface="Arial"/>
          <a:ea typeface="Arial"/>
          <a:cs typeface="Arial"/>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8363636363636398"/>
          <c:y val="2.0887728459530401E-2"/>
        </c:manualLayout>
      </c:layout>
      <c:overlay val="0"/>
    </c:title>
    <c:autoTitleDeleted val="0"/>
    <c:plotArea>
      <c:layout>
        <c:manualLayout>
          <c:layoutTarget val="inner"/>
          <c:xMode val="edge"/>
          <c:yMode val="edge"/>
          <c:x val="0"/>
          <c:y val="0.181236673773987"/>
          <c:w val="1"/>
          <c:h val="0.70575692963752701"/>
        </c:manualLayout>
      </c:layout>
      <c:pieChart>
        <c:varyColors val="1"/>
        <c:ser>
          <c:idx val="1"/>
          <c:order val="0"/>
          <c:tx>
            <c:strRef>
              <c:f>Sheet1!$A$2</c:f>
              <c:strCache>
                <c:ptCount val="1"/>
              </c:strCache>
            </c:strRef>
          </c:tx>
          <c:explosion val="1"/>
          <c:dPt>
            <c:idx val="1"/>
            <c:bubble3D val="0"/>
            <c:spPr>
              <a:gradFill>
                <a:gsLst>
                  <a:gs pos="72000">
                    <a:srgbClr val="E46C0A"/>
                  </a:gs>
                  <a:gs pos="46000">
                    <a:srgbClr val="FFC000">
                      <a:alpha val="85882"/>
                    </a:srgbClr>
                  </a:gs>
                </a:gsLst>
                <a:path path="circle">
                  <a:fillToRect l="100000" t="100000"/>
                </a:path>
              </a:gradFill>
            </c:spPr>
          </c:dPt>
          <c:dPt>
            <c:idx val="2"/>
            <c:bubble3D val="0"/>
            <c:explosion val="3"/>
            <c:spPr>
              <a:gradFill flip="none" rotWithShape="1">
                <a:gsLst>
                  <a:gs pos="0">
                    <a:srgbClr val="8C1419"/>
                  </a:gs>
                  <a:gs pos="69000">
                    <a:srgbClr val="E32B29"/>
                  </a:gs>
                </a:gsLst>
                <a:lin ang="2700000" scaled="1"/>
                <a:tileRect/>
              </a:gradFill>
            </c:spPr>
          </c:dPt>
          <c:dPt>
            <c:idx val="3"/>
            <c:bubble3D val="0"/>
            <c:explosion val="3"/>
            <c:spPr>
              <a:gradFill flip="none" rotWithShape="1">
                <a:gsLst>
                  <a:gs pos="54000">
                    <a:srgbClr val="009DDF"/>
                  </a:gs>
                  <a:gs pos="18000">
                    <a:srgbClr val="BEE1E6">
                      <a:alpha val="56000"/>
                    </a:srgbClr>
                  </a:gs>
                  <a:gs pos="100000">
                    <a:srgbClr val="4F81BD">
                      <a:tint val="23500"/>
                      <a:satMod val="160000"/>
                    </a:srgbClr>
                  </a:gs>
                </a:gsLst>
                <a:path path="circle">
                  <a:fillToRect l="100000" t="100000"/>
                </a:path>
                <a:tileRect r="-100000" b="-100000"/>
              </a:gradFill>
            </c:spPr>
          </c:dPt>
          <c:dLbls>
            <c:dLbl>
              <c:idx val="0"/>
              <c:layout>
                <c:manualLayout>
                  <c:x val="0.12499726596675501"/>
                  <c:y val="0.20415419908424601"/>
                </c:manualLayout>
              </c:layout>
              <c:tx>
                <c:rich>
                  <a:bodyPr/>
                  <a:lstStyle/>
                  <a:p>
                    <a:r>
                      <a:rPr lang="en-US" sz="1200" dirty="0" smtClean="0">
                        <a:solidFill>
                          <a:schemeClr val="bg1"/>
                        </a:solidFill>
                        <a:latin typeface="Arial" pitchFamily="34" charset="0"/>
                        <a:cs typeface="Arial" pitchFamily="34" charset="0"/>
                      </a:rPr>
                      <a:t>19</a:t>
                    </a:r>
                    <a:endParaRPr lang="en-US" sz="1200" dirty="0">
                      <a:solidFill>
                        <a:schemeClr val="bg1"/>
                      </a:solidFill>
                      <a:latin typeface="Arial" pitchFamily="34" charset="0"/>
                      <a:cs typeface="Arial" pitchFamily="34" charset="0"/>
                    </a:endParaRPr>
                  </a:p>
                </c:rich>
              </c:tx>
              <c:dLblPos val="bestFit"/>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spPr>
                <a:noFill/>
                <a:ln w="16249">
                  <a:noFill/>
                </a:ln>
              </c:spPr>
              <c:txPr>
                <a:bodyPr/>
                <a:lstStyle/>
                <a:p>
                  <a:pPr>
                    <a:defRPr sz="1200" b="1" i="0" u="none" strike="noStrike" baseline="0">
                      <a:solidFill>
                        <a:schemeClr val="bg1"/>
                      </a:solidFill>
                      <a:latin typeface="Arial" pitchFamily="34" charset="0"/>
                      <a:ea typeface="Trebuchet MS"/>
                      <a:cs typeface="Arial" pitchFamily="34" charset="0"/>
                    </a:defRPr>
                  </a:pPr>
                  <a:endParaRPr lang="fr-FR"/>
                </a:p>
              </c:txPr>
              <c:dLblPos val="ctr"/>
              <c:showLegendKey val="0"/>
              <c:showVal val="1"/>
              <c:showCatName val="0"/>
              <c:showSerName val="0"/>
              <c:showPercent val="0"/>
              <c:showBubbleSize val="0"/>
            </c:dLbl>
            <c:dLbl>
              <c:idx val="3"/>
              <c:tx>
                <c:rich>
                  <a:bodyPr/>
                  <a:lstStyle/>
                  <a:p>
                    <a:r>
                      <a:rPr lang="en-US" dirty="0" smtClean="0">
                        <a:solidFill>
                          <a:schemeClr val="bg1"/>
                        </a:solidFill>
                      </a:rPr>
                      <a:t>52</a:t>
                    </a:r>
                    <a:endParaRPr lang="en-US" dirty="0">
                      <a:solidFill>
                        <a:schemeClr val="bg1"/>
                      </a:solidFill>
                    </a:endParaRPr>
                  </a:p>
                </c:rich>
              </c:tx>
              <c:dLblPos val="ctr"/>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spPr>
              <a:noFill/>
              <a:ln w="16249">
                <a:noFill/>
              </a:ln>
            </c:spPr>
            <c:txPr>
              <a:bodyPr/>
              <a:lstStyle/>
              <a:p>
                <a:pPr>
                  <a:defRPr sz="1200" b="1" i="0" u="none" strike="noStrike" baseline="0">
                    <a:solidFill>
                      <a:schemeClr val="tx1"/>
                    </a:solidFill>
                    <a:latin typeface="Arial" pitchFamily="34" charset="0"/>
                    <a:ea typeface="Trebuchet MS"/>
                    <a:cs typeface="Arial"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extLst>
          </c:dLbls>
          <c:cat>
            <c:strRef>
              <c:f>Sheet1!$B$1:$G$1</c:f>
              <c:strCache>
                <c:ptCount val="4"/>
                <c:pt idx="1">
                  <c:v>20 à 249 salariés</c:v>
                </c:pt>
                <c:pt idx="2">
                  <c:v>0 à 19 salariés</c:v>
                </c:pt>
                <c:pt idx="3">
                  <c:v>250 salariés et plus</c:v>
                </c:pt>
              </c:strCache>
            </c:strRef>
          </c:cat>
          <c:val>
            <c:numRef>
              <c:f>Sheet1!$B$2:$G$2</c:f>
              <c:numCache>
                <c:formatCode>General</c:formatCode>
                <c:ptCount val="6"/>
                <c:pt idx="1">
                  <c:v>19</c:v>
                </c:pt>
                <c:pt idx="2">
                  <c:v>29</c:v>
                </c:pt>
                <c:pt idx="3">
                  <c:v>52</c:v>
                </c:pt>
              </c:numCache>
            </c:numRef>
          </c:val>
        </c:ser>
        <c:dLbls>
          <c:showLegendKey val="0"/>
          <c:showVal val="0"/>
          <c:showCatName val="0"/>
          <c:showSerName val="0"/>
          <c:showPercent val="0"/>
          <c:showBubbleSize val="0"/>
          <c:showLeaderLines val="0"/>
        </c:dLbls>
        <c:firstSliceAng val="0"/>
      </c:pieChart>
      <c:spPr>
        <a:noFill/>
        <a:ln w="18063">
          <a:noFill/>
        </a:ln>
      </c:spPr>
    </c:plotArea>
    <c:plotVisOnly val="1"/>
    <c:dispBlanksAs val="zero"/>
    <c:showDLblsOverMax val="0"/>
  </c:chart>
  <c:spPr>
    <a:noFill/>
    <a:ln>
      <a:noFill/>
    </a:ln>
  </c:spPr>
  <c:txPr>
    <a:bodyPr/>
    <a:lstStyle/>
    <a:p>
      <a:pPr>
        <a:defRPr sz="1152" b="1" i="0" u="none" strike="noStrike" baseline="0">
          <a:solidFill>
            <a:schemeClr val="tx1"/>
          </a:solidFill>
          <a:latin typeface="Arial"/>
          <a:ea typeface="Arial"/>
          <a:cs typeface="Arial"/>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939209147678201"/>
          <c:y val="2.8923371492031901E-2"/>
          <c:w val="0.57956231373316802"/>
          <c:h val="0.942153257015936"/>
        </c:manualLayout>
      </c:layout>
      <c:barChart>
        <c:barDir val="bar"/>
        <c:grouping val="clustered"/>
        <c:varyColors val="0"/>
        <c:ser>
          <c:idx val="0"/>
          <c:order val="0"/>
          <c:tx>
            <c:strRef>
              <c:f>Feuil1!$B$1</c:f>
              <c:strCache>
                <c:ptCount val="1"/>
                <c:pt idx="0">
                  <c:v>Colonne1</c:v>
                </c:pt>
              </c:strCache>
            </c:strRef>
          </c:tx>
          <c:spPr>
            <a:gradFill rotWithShape="0">
              <a:gsLst>
                <a:gs pos="0">
                  <a:srgbClr val="0070C0"/>
                </a:gs>
                <a:gs pos="50000">
                  <a:srgbClr val="3399FF"/>
                </a:gs>
                <a:gs pos="100000">
                  <a:srgbClr val="00B0F0"/>
                </a:gs>
              </a:gsLst>
              <a:lin ang="5400000" scaled="1"/>
            </a:gradFill>
            <a:ln w="3174">
              <a:solidFill>
                <a:srgbClr val="FFFFFF"/>
              </a:solidFill>
              <a:prstDash val="solid"/>
            </a:ln>
          </c:spPr>
          <c:invertIfNegative val="0"/>
          <c:dPt>
            <c:idx val="0"/>
            <c:invertIfNegative val="0"/>
            <c:bubble3D val="0"/>
            <c:spPr>
              <a:gradFill rotWithShape="0">
                <a:gsLst>
                  <a:gs pos="0">
                    <a:srgbClr val="004923">
                      <a:lumMod val="100000"/>
                    </a:srgbClr>
                  </a:gs>
                  <a:gs pos="80000">
                    <a:srgbClr val="52AA28"/>
                  </a:gs>
                  <a:gs pos="100000">
                    <a:srgbClr val="52AA28"/>
                  </a:gs>
                </a:gsLst>
                <a:lin ang="5400000" scaled="1"/>
              </a:gradFill>
              <a:ln w="3174">
                <a:solidFill>
                  <a:srgbClr val="FFFFFF"/>
                </a:solidFill>
                <a:prstDash val="solid"/>
              </a:ln>
            </c:spPr>
          </c:dPt>
          <c:dPt>
            <c:idx val="1"/>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2"/>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3"/>
            <c:invertIfNegative val="0"/>
            <c:bubble3D val="0"/>
            <c:spPr>
              <a:gradFill rotWithShape="0">
                <a:gsLst>
                  <a:gs pos="0">
                    <a:srgbClr val="8C1419">
                      <a:lumMod val="98000"/>
                      <a:lumOff val="2000"/>
                    </a:srgbClr>
                  </a:gs>
                  <a:gs pos="70000">
                    <a:srgbClr val="E32B29"/>
                  </a:gs>
                  <a:gs pos="100000">
                    <a:srgbClr val="E32B29"/>
                  </a:gs>
                </a:gsLst>
                <a:lin ang="5400000" scaled="1"/>
              </a:gradFill>
              <a:ln w="3174">
                <a:solidFill>
                  <a:srgbClr val="FFFFFF"/>
                </a:solidFill>
                <a:prstDash val="solid"/>
              </a:ln>
            </c:spPr>
          </c:dPt>
          <c:dPt>
            <c:idx val="4"/>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5"/>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Lbls>
            <c:dLbl>
              <c:idx val="0"/>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dLbl>
              <c:idx val="3"/>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spPr>
              <a:noFill/>
              <a:ln>
                <a:noFill/>
              </a:ln>
              <a:effectLst/>
            </c:spPr>
            <c:txPr>
              <a:bodyPr/>
              <a:lstStyle/>
              <a:p>
                <a:pPr>
                  <a:defRPr sz="1160" b="0">
                    <a:latin typeface="Arial" pitchFamily="34" charset="0"/>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Feuil1!$A$2:$A$7</c:f>
              <c:strCache>
                <c:ptCount val="6"/>
                <c:pt idx="0">
                  <c:v>TOTAL Bien </c:v>
                </c:pt>
                <c:pt idx="1">
                  <c:v>Très bien </c:v>
                </c:pt>
                <c:pt idx="2">
                  <c:v>Assez bien </c:v>
                </c:pt>
                <c:pt idx="3">
                  <c:v>TOTAL Mal</c:v>
                </c:pt>
                <c:pt idx="4">
                  <c:v>Assez mal </c:v>
                </c:pt>
                <c:pt idx="5">
                  <c:v>Très mal </c:v>
                </c:pt>
              </c:strCache>
            </c:strRef>
          </c:cat>
          <c:val>
            <c:numRef>
              <c:f>Feuil1!$B$2:$B$7</c:f>
              <c:numCache>
                <c:formatCode>0%</c:formatCode>
                <c:ptCount val="6"/>
                <c:pt idx="0">
                  <c:v>0.22</c:v>
                </c:pt>
                <c:pt idx="1">
                  <c:v>0.01</c:v>
                </c:pt>
                <c:pt idx="2">
                  <c:v>0.21</c:v>
                </c:pt>
                <c:pt idx="3">
                  <c:v>0.78</c:v>
                </c:pt>
                <c:pt idx="4">
                  <c:v>0.46</c:v>
                </c:pt>
                <c:pt idx="5">
                  <c:v>0.32000000000000101</c:v>
                </c:pt>
              </c:numCache>
            </c:numRef>
          </c:val>
        </c:ser>
        <c:dLbls>
          <c:showLegendKey val="0"/>
          <c:showVal val="0"/>
          <c:showCatName val="0"/>
          <c:showSerName val="0"/>
          <c:showPercent val="0"/>
          <c:showBubbleSize val="0"/>
        </c:dLbls>
        <c:gapWidth val="56"/>
        <c:axId val="405851248"/>
        <c:axId val="405844192"/>
      </c:barChart>
      <c:catAx>
        <c:axId val="405851248"/>
        <c:scaling>
          <c:orientation val="maxMin"/>
        </c:scaling>
        <c:delete val="0"/>
        <c:axPos val="l"/>
        <c:numFmt formatCode="General" sourceLinked="1"/>
        <c:majorTickMark val="out"/>
        <c:minorTickMark val="none"/>
        <c:tickLblPos val="nextTo"/>
        <c:spPr>
          <a:ln>
            <a:noFill/>
          </a:ln>
        </c:spPr>
        <c:txPr>
          <a:bodyPr/>
          <a:lstStyle/>
          <a:p>
            <a:pPr>
              <a:defRPr sz="1160">
                <a:latin typeface="Arial" pitchFamily="34" charset="0"/>
                <a:cs typeface="Arial" pitchFamily="34" charset="0"/>
              </a:defRPr>
            </a:pPr>
            <a:endParaRPr lang="fr-FR"/>
          </a:p>
        </c:txPr>
        <c:crossAx val="405844192"/>
        <c:crosses val="autoZero"/>
        <c:auto val="1"/>
        <c:lblAlgn val="ctr"/>
        <c:lblOffset val="100"/>
        <c:noMultiLvlLbl val="0"/>
      </c:catAx>
      <c:valAx>
        <c:axId val="405844192"/>
        <c:scaling>
          <c:orientation val="minMax"/>
        </c:scaling>
        <c:delete val="1"/>
        <c:axPos val="t"/>
        <c:numFmt formatCode="0%" sourceLinked="1"/>
        <c:majorTickMark val="out"/>
        <c:minorTickMark val="none"/>
        <c:tickLblPos val="none"/>
        <c:crossAx val="405851248"/>
        <c:crosses val="autoZero"/>
        <c:crossBetween val="between"/>
      </c:valAx>
      <c:spPr>
        <a:noFill/>
        <a:ln w="25391">
          <a:noFill/>
        </a:ln>
      </c:spPr>
    </c:plotArea>
    <c:plotVisOnly val="1"/>
    <c:dispBlanksAs val="gap"/>
    <c:showDLblsOverMax val="0"/>
  </c:chart>
  <c:txPr>
    <a:bodyPr/>
    <a:lstStyle/>
    <a:p>
      <a:pPr>
        <a:defRPr sz="1490"/>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953019978888802"/>
          <c:y val="3.32220655425556E-2"/>
          <c:w val="0.62012433401119804"/>
          <c:h val="0.85977400175916596"/>
        </c:manualLayout>
      </c:layout>
      <c:barChart>
        <c:barDir val="bar"/>
        <c:grouping val="stacked"/>
        <c:varyColors val="0"/>
        <c:ser>
          <c:idx val="0"/>
          <c:order val="0"/>
          <c:tx>
            <c:strRef>
              <c:f>Feuil1!$B$1</c:f>
              <c:strCache>
                <c:ptCount val="1"/>
                <c:pt idx="0">
                  <c:v>Très satisfait </c:v>
                </c:pt>
              </c:strCache>
            </c:strRef>
          </c:tx>
          <c:spPr>
            <a:gradFill rotWithShape="0">
              <a:gsLst>
                <a:gs pos="0">
                  <a:srgbClr val="004923">
                    <a:lumMod val="100000"/>
                  </a:srgbClr>
                </a:gs>
                <a:gs pos="80000">
                  <a:srgbClr val="52AA28"/>
                </a:gs>
                <a:gs pos="100000">
                  <a:srgbClr val="52AA28"/>
                </a:gs>
              </a:gsLst>
              <a:lin ang="5400000" scaled="1"/>
            </a:gradFill>
            <a:ln w="3173">
              <a:solidFill>
                <a:srgbClr val="FFFFFF"/>
              </a:solidFill>
              <a:prstDash val="solid"/>
            </a:ln>
          </c:spPr>
          <c:invertIfNegative val="1"/>
          <c:dPt>
            <c:idx val="0"/>
            <c:invertIfNegative val="1"/>
            <c:bubble3D val="0"/>
          </c:dPt>
          <c:dPt>
            <c:idx val="1"/>
            <c:invertIfNegative val="1"/>
            <c:bubble3D val="0"/>
          </c:dPt>
          <c:dLbls>
            <c:dLbl>
              <c:idx val="3"/>
              <c:layout>
                <c:manualLayout>
                  <c:x val="4.4462851987367097E-3"/>
                  <c:y val="-2.7146293943063398E-3"/>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nchorCtr="0">
                <a:spAutoFit/>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Feuil1!$A$2:$A$3</c:f>
              <c:strCache>
                <c:ptCount val="2"/>
                <c:pt idx="0">
                  <c:v>De l’élection d’Emmanuel Macron à la présidence de la République </c:v>
                </c:pt>
                <c:pt idx="1">
                  <c:v>De l’action d’Emmanuel Macron et du gouvernement d’Edouard Philippe depuis le début de leur mandat </c:v>
                </c:pt>
              </c:strCache>
            </c:strRef>
          </c:cat>
          <c:val>
            <c:numRef>
              <c:f>Feuil1!$B$2:$B$3</c:f>
              <c:numCache>
                <c:formatCode>0%</c:formatCode>
                <c:ptCount val="2"/>
                <c:pt idx="0">
                  <c:v>0.13</c:v>
                </c:pt>
                <c:pt idx="1">
                  <c:v>0.05</c:v>
                </c:pt>
              </c:numCache>
            </c:numRef>
          </c:val>
        </c:ser>
        <c:ser>
          <c:idx val="1"/>
          <c:order val="1"/>
          <c:tx>
            <c:strRef>
              <c:f>Feuil1!$C$1</c:f>
              <c:strCache>
                <c:ptCount val="1"/>
                <c:pt idx="0">
                  <c:v>Assez satisfait</c:v>
                </c:pt>
              </c:strCache>
            </c:strRef>
          </c:tx>
          <c:spPr>
            <a:gradFill rotWithShape="0">
              <a:gsLst>
                <a:gs pos="0">
                  <a:srgbClr val="52AA28">
                    <a:lumMod val="100000"/>
                  </a:srgbClr>
                </a:gs>
                <a:gs pos="80000">
                  <a:srgbClr val="DCDC36"/>
                </a:gs>
                <a:gs pos="100000">
                  <a:srgbClr val="DCDC36"/>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De l’élection d’Emmanuel Macron à la présidence de la République </c:v>
                </c:pt>
                <c:pt idx="1">
                  <c:v>De l’action d’Emmanuel Macron et du gouvernement d’Edouard Philippe depuis le début de leur mandat </c:v>
                </c:pt>
              </c:strCache>
            </c:strRef>
          </c:cat>
          <c:val>
            <c:numRef>
              <c:f>Feuil1!$C$2:$C$3</c:f>
              <c:numCache>
                <c:formatCode>0%</c:formatCode>
                <c:ptCount val="2"/>
                <c:pt idx="0">
                  <c:v>0.49</c:v>
                </c:pt>
                <c:pt idx="1">
                  <c:v>0.54</c:v>
                </c:pt>
              </c:numCache>
            </c:numRef>
          </c:val>
        </c:ser>
        <c:ser>
          <c:idx val="2"/>
          <c:order val="2"/>
          <c:tx>
            <c:strRef>
              <c:f>Feuil1!$D$1</c:f>
              <c:strCache>
                <c:ptCount val="1"/>
                <c:pt idx="0">
                  <c:v>Plutôt pas satisfait </c:v>
                </c:pt>
              </c:strCache>
            </c:strRef>
          </c:tx>
          <c:spPr>
            <a:gradFill rotWithShape="0">
              <a:gsLst>
                <a:gs pos="0">
                  <a:srgbClr val="E35E28"/>
                </a:gs>
                <a:gs pos="80000">
                  <a:srgbClr val="EBA038"/>
                </a:gs>
                <a:gs pos="100000">
                  <a:srgbClr val="EBA038"/>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De l’élection d’Emmanuel Macron à la présidence de la République </c:v>
                </c:pt>
                <c:pt idx="1">
                  <c:v>De l’action d’Emmanuel Macron et du gouvernement d’Edouard Philippe depuis le début de leur mandat </c:v>
                </c:pt>
              </c:strCache>
            </c:strRef>
          </c:cat>
          <c:val>
            <c:numRef>
              <c:f>Feuil1!$D$2:$D$3</c:f>
              <c:numCache>
                <c:formatCode>0%</c:formatCode>
                <c:ptCount val="2"/>
                <c:pt idx="0">
                  <c:v>0.23</c:v>
                </c:pt>
                <c:pt idx="1">
                  <c:v>0.28000000000000003</c:v>
                </c:pt>
              </c:numCache>
            </c:numRef>
          </c:val>
        </c:ser>
        <c:ser>
          <c:idx val="3"/>
          <c:order val="3"/>
          <c:tx>
            <c:strRef>
              <c:f>Feuil1!$E$1</c:f>
              <c:strCache>
                <c:ptCount val="1"/>
                <c:pt idx="0">
                  <c:v>Pas du tout satisfait</c:v>
                </c:pt>
              </c:strCache>
            </c:strRef>
          </c:tx>
          <c:spPr>
            <a:gradFill rotWithShape="0">
              <a:gsLst>
                <a:gs pos="0">
                  <a:srgbClr val="8C1419">
                    <a:lumMod val="100000"/>
                  </a:srgbClr>
                </a:gs>
                <a:gs pos="70000">
                  <a:srgbClr val="E32B29"/>
                </a:gs>
                <a:gs pos="100000">
                  <a:srgbClr val="E32B29"/>
                </a:gs>
              </a:gsLst>
              <a:lin ang="5400000" scaled="1"/>
            </a:gradFill>
            <a:ln w="12692">
              <a:solidFill>
                <a:srgbClr val="FFFFFF"/>
              </a:solidFill>
              <a:prstDash val="solid"/>
            </a:ln>
          </c:spPr>
          <c:invertIfNegative val="0"/>
          <c:dLbls>
            <c:dLbl>
              <c:idx val="0"/>
              <c:layout>
                <c:manualLayout>
                  <c:x val="6.9929846598143297E-3"/>
                  <c:y val="-2.4352949794188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De l’élection d’Emmanuel Macron à la présidence de la République </c:v>
                </c:pt>
                <c:pt idx="1">
                  <c:v>De l’action d’Emmanuel Macron et du gouvernement d’Edouard Philippe depuis le début de leur mandat </c:v>
                </c:pt>
              </c:strCache>
            </c:strRef>
          </c:cat>
          <c:val>
            <c:numRef>
              <c:f>Feuil1!$E$2:$E$3</c:f>
              <c:numCache>
                <c:formatCode>0%</c:formatCode>
                <c:ptCount val="2"/>
                <c:pt idx="0">
                  <c:v>0.14000000000000001</c:v>
                </c:pt>
                <c:pt idx="1">
                  <c:v>0.11</c:v>
                </c:pt>
              </c:numCache>
            </c:numRef>
          </c:val>
        </c:ser>
        <c:ser>
          <c:idx val="4"/>
          <c:order val="4"/>
          <c:tx>
            <c:strRef>
              <c:f>Feuil1!$F$1</c:f>
              <c:strCache>
                <c:ptCount val="1"/>
                <c:pt idx="0">
                  <c:v>Ne se prononcent pas</c:v>
                </c:pt>
              </c:strCache>
            </c:strRef>
          </c:tx>
          <c:spPr>
            <a:gradFill>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5400000" scaled="0"/>
            </a:gradFill>
            <a:ln>
              <a:solidFill>
                <a:schemeClr val="bg1"/>
              </a:solidFill>
            </a:ln>
          </c:spPr>
          <c:invertIfNegative val="0"/>
          <c:dLbls>
            <c:spPr>
              <a:noFill/>
              <a:ln>
                <a:noFill/>
              </a:ln>
              <a:effectLst/>
            </c:spPr>
            <c:txPr>
              <a:bodyPr wrap="square" lIns="38100" tIns="19050" rIns="38100" bIns="19050" anchor="ctr" anchorCtr="0">
                <a:spAutoFit/>
              </a:bodyPr>
              <a:lstStyle/>
              <a:p>
                <a:pPr algn="ctr">
                  <a:defRPr lang="fr-FR" sz="1000" b="0"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Feuil1!$A$2:$A$3</c:f>
              <c:strCache>
                <c:ptCount val="2"/>
                <c:pt idx="0">
                  <c:v>De l’élection d’Emmanuel Macron à la présidence de la République </c:v>
                </c:pt>
                <c:pt idx="1">
                  <c:v>De l’action d’Emmanuel Macron et du gouvernement d’Edouard Philippe depuis le début de leur mandat </c:v>
                </c:pt>
              </c:strCache>
            </c:strRef>
          </c:cat>
          <c:val>
            <c:numRef>
              <c:f>Feuil1!$F$2:$F$3</c:f>
              <c:numCache>
                <c:formatCode>0%</c:formatCode>
                <c:ptCount val="2"/>
                <c:pt idx="0">
                  <c:v>0.01</c:v>
                </c:pt>
                <c:pt idx="1">
                  <c:v>0.02</c:v>
                </c:pt>
              </c:numCache>
            </c:numRef>
          </c:val>
        </c:ser>
        <c:dLbls>
          <c:showLegendKey val="0"/>
          <c:showVal val="0"/>
          <c:showCatName val="0"/>
          <c:showSerName val="0"/>
          <c:showPercent val="0"/>
          <c:showBubbleSize val="0"/>
        </c:dLbls>
        <c:gapWidth val="80"/>
        <c:overlap val="100"/>
        <c:axId val="405844584"/>
        <c:axId val="405852424"/>
      </c:barChart>
      <c:catAx>
        <c:axId val="405844584"/>
        <c:scaling>
          <c:orientation val="maxMin"/>
        </c:scaling>
        <c:delete val="0"/>
        <c:axPos val="l"/>
        <c:numFmt formatCode="General" sourceLinked="1"/>
        <c:majorTickMark val="out"/>
        <c:minorTickMark val="none"/>
        <c:tickLblPos val="nextTo"/>
        <c:spPr>
          <a:ln w="8669">
            <a:noFill/>
          </a:ln>
        </c:spPr>
        <c:txPr>
          <a:bodyPr rot="0" vert="horz"/>
          <a:lstStyle/>
          <a:p>
            <a:pPr>
              <a:defRPr sz="1099" b="0" i="0" u="none" strike="noStrike" baseline="0">
                <a:solidFill>
                  <a:srgbClr val="000000"/>
                </a:solidFill>
                <a:latin typeface="Arial" pitchFamily="34" charset="0"/>
                <a:ea typeface="Trebuchet MS"/>
                <a:cs typeface="Arial" pitchFamily="34" charset="0"/>
              </a:defRPr>
            </a:pPr>
            <a:endParaRPr lang="fr-FR"/>
          </a:p>
        </c:txPr>
        <c:crossAx val="405852424"/>
        <c:crosses val="autoZero"/>
        <c:auto val="1"/>
        <c:lblAlgn val="ctr"/>
        <c:lblOffset val="500"/>
        <c:noMultiLvlLbl val="0"/>
      </c:catAx>
      <c:valAx>
        <c:axId val="405852424"/>
        <c:scaling>
          <c:orientation val="minMax"/>
          <c:max val="1.05"/>
          <c:min val="0"/>
        </c:scaling>
        <c:delete val="1"/>
        <c:axPos val="t"/>
        <c:numFmt formatCode="0%" sourceLinked="1"/>
        <c:majorTickMark val="out"/>
        <c:minorTickMark val="none"/>
        <c:tickLblPos val="none"/>
        <c:crossAx val="405844584"/>
        <c:crosses val="autoZero"/>
        <c:crossBetween val="between"/>
      </c:valAx>
      <c:spPr>
        <a:noFill/>
        <a:ln w="25384">
          <a:noFill/>
        </a:ln>
      </c:spPr>
    </c:plotArea>
    <c:legend>
      <c:legendPos val="b"/>
      <c:layout>
        <c:manualLayout>
          <c:xMode val="edge"/>
          <c:yMode val="edge"/>
          <c:x val="0.27458994389805202"/>
          <c:y val="0.93184816586696295"/>
          <c:w val="0.72541005610195097"/>
          <c:h val="4.7422430890049501E-2"/>
        </c:manualLayout>
      </c:layout>
      <c:overlay val="0"/>
      <c:txPr>
        <a:bodyPr/>
        <a:lstStyle/>
        <a:p>
          <a:pPr>
            <a:defRPr sz="989" b="0">
              <a:latin typeface="Arial" pitchFamily="34" charset="0"/>
              <a:cs typeface="Arial" pitchFamily="34" charset="0"/>
            </a:defRPr>
          </a:pPr>
          <a:endParaRPr lang="fr-FR"/>
        </a:p>
      </c:txPr>
    </c:legend>
    <c:plotVisOnly val="1"/>
    <c:dispBlanksAs val="gap"/>
    <c:showDLblsOverMax val="0"/>
  </c:chart>
  <c:spPr>
    <a:noFill/>
    <a:ln>
      <a:noFill/>
    </a:ln>
  </c:spPr>
  <c:txPr>
    <a:bodyPr/>
    <a:lstStyle/>
    <a:p>
      <a:pPr>
        <a:defRPr sz="1486"/>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1508250366084998"/>
          <c:y val="3.32220655425556E-2"/>
          <c:w val="0.57879201089500298"/>
          <c:h val="0.85977400175916596"/>
        </c:manualLayout>
      </c:layout>
      <c:barChart>
        <c:barDir val="bar"/>
        <c:grouping val="stacked"/>
        <c:varyColors val="0"/>
        <c:ser>
          <c:idx val="0"/>
          <c:order val="0"/>
          <c:tx>
            <c:strRef>
              <c:f>Feuil1!$B$1</c:f>
              <c:strCache>
                <c:ptCount val="1"/>
                <c:pt idx="0">
                  <c:v>Oui, tout à fait </c:v>
                </c:pt>
              </c:strCache>
            </c:strRef>
          </c:tx>
          <c:spPr>
            <a:gradFill rotWithShape="0">
              <a:gsLst>
                <a:gs pos="0">
                  <a:srgbClr val="004923">
                    <a:lumMod val="100000"/>
                  </a:srgbClr>
                </a:gs>
                <a:gs pos="80000">
                  <a:srgbClr val="52AA28"/>
                </a:gs>
                <a:gs pos="100000">
                  <a:srgbClr val="52AA28"/>
                </a:gs>
              </a:gsLst>
              <a:lin ang="5400000" scaled="1"/>
            </a:gradFill>
            <a:ln w="3173">
              <a:solidFill>
                <a:srgbClr val="FFFFFF"/>
              </a:solidFill>
              <a:prstDash val="solid"/>
            </a:ln>
          </c:spPr>
          <c:invertIfNegative val="1"/>
          <c:dPt>
            <c:idx val="0"/>
            <c:invertIfNegative val="1"/>
            <c:bubble3D val="0"/>
          </c:dPt>
          <c:dPt>
            <c:idx val="1"/>
            <c:invertIfNegative val="1"/>
            <c:bubble3D val="0"/>
          </c:dPt>
          <c:dLbls>
            <c:dLbl>
              <c:idx val="3"/>
              <c:layout>
                <c:manualLayout>
                  <c:x val="4.4462851987367097E-3"/>
                  <c:y val="-2.7146293943063398E-3"/>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nchorCtr="0">
                <a:spAutoFit/>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Feuil1!$A$2:$A$3</c:f>
              <c:strCache>
                <c:ptCount val="2"/>
                <c:pt idx="0">
                  <c:v>Pour améliorer la situation de la France  </c:v>
                </c:pt>
                <c:pt idx="1">
                  <c:v>Pour favoriser le développement des petites et moyennes entreprises </c:v>
                </c:pt>
              </c:strCache>
            </c:strRef>
          </c:cat>
          <c:val>
            <c:numRef>
              <c:f>Feuil1!$B$2:$B$3</c:f>
              <c:numCache>
                <c:formatCode>0%</c:formatCode>
                <c:ptCount val="2"/>
                <c:pt idx="0">
                  <c:v>0.09</c:v>
                </c:pt>
                <c:pt idx="1">
                  <c:v>0.09</c:v>
                </c:pt>
              </c:numCache>
            </c:numRef>
          </c:val>
        </c:ser>
        <c:ser>
          <c:idx val="1"/>
          <c:order val="1"/>
          <c:tx>
            <c:strRef>
              <c:f>Feuil1!$C$1</c:f>
              <c:strCache>
                <c:ptCount val="1"/>
                <c:pt idx="0">
                  <c:v>Oui, plutôt </c:v>
                </c:pt>
              </c:strCache>
            </c:strRef>
          </c:tx>
          <c:spPr>
            <a:gradFill rotWithShape="0">
              <a:gsLst>
                <a:gs pos="0">
                  <a:srgbClr val="52AA28">
                    <a:lumMod val="100000"/>
                  </a:srgbClr>
                </a:gs>
                <a:gs pos="80000">
                  <a:srgbClr val="DCDC36"/>
                </a:gs>
                <a:gs pos="100000">
                  <a:srgbClr val="DCDC36"/>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Pour améliorer la situation de la France  </c:v>
                </c:pt>
                <c:pt idx="1">
                  <c:v>Pour favoriser le développement des petites et moyennes entreprises </c:v>
                </c:pt>
              </c:strCache>
            </c:strRef>
          </c:cat>
          <c:val>
            <c:numRef>
              <c:f>Feuil1!$C$2:$C$3</c:f>
              <c:numCache>
                <c:formatCode>0%</c:formatCode>
                <c:ptCount val="2"/>
                <c:pt idx="0">
                  <c:v>0.56999999999999995</c:v>
                </c:pt>
                <c:pt idx="1">
                  <c:v>0.52</c:v>
                </c:pt>
              </c:numCache>
            </c:numRef>
          </c:val>
        </c:ser>
        <c:ser>
          <c:idx val="2"/>
          <c:order val="2"/>
          <c:tx>
            <c:strRef>
              <c:f>Feuil1!$D$1</c:f>
              <c:strCache>
                <c:ptCount val="1"/>
                <c:pt idx="0">
                  <c:v>Non, plutôt pas </c:v>
                </c:pt>
              </c:strCache>
            </c:strRef>
          </c:tx>
          <c:spPr>
            <a:gradFill rotWithShape="0">
              <a:gsLst>
                <a:gs pos="0">
                  <a:srgbClr val="E35E28"/>
                </a:gs>
                <a:gs pos="80000">
                  <a:srgbClr val="EBA038"/>
                </a:gs>
                <a:gs pos="100000">
                  <a:srgbClr val="EBA038"/>
                </a:gs>
              </a:gsLst>
              <a:lin ang="5400000" scaled="1"/>
            </a:gradFill>
            <a:ln w="12692">
              <a:solidFill>
                <a:srgbClr val="FFFFFF"/>
              </a:solidFill>
              <a:prstDash val="solid"/>
            </a:ln>
          </c:spPr>
          <c:invertIfNegative val="0"/>
          <c:dLbls>
            <c:spPr>
              <a:noFill/>
              <a:ln>
                <a:noFill/>
              </a:ln>
              <a:effectLst/>
            </c:spPr>
            <c:txPr>
              <a:bodyPr/>
              <a:lstStyle/>
              <a:p>
                <a:pPr algn="ctr">
                  <a:defRPr lang="fr-FR" sz="1100" b="1"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Pour améliorer la situation de la France  </c:v>
                </c:pt>
                <c:pt idx="1">
                  <c:v>Pour favoriser le développement des petites et moyennes entreprises </c:v>
                </c:pt>
              </c:strCache>
            </c:strRef>
          </c:cat>
          <c:val>
            <c:numRef>
              <c:f>Feuil1!$D$2:$D$3</c:f>
              <c:numCache>
                <c:formatCode>0%</c:formatCode>
                <c:ptCount val="2"/>
                <c:pt idx="0">
                  <c:v>0.19</c:v>
                </c:pt>
                <c:pt idx="1">
                  <c:v>0.21</c:v>
                </c:pt>
              </c:numCache>
            </c:numRef>
          </c:val>
        </c:ser>
        <c:ser>
          <c:idx val="3"/>
          <c:order val="3"/>
          <c:tx>
            <c:strRef>
              <c:f>Feuil1!$E$1</c:f>
              <c:strCache>
                <c:ptCount val="1"/>
                <c:pt idx="0">
                  <c:v>Non, pas du tout</c:v>
                </c:pt>
              </c:strCache>
            </c:strRef>
          </c:tx>
          <c:spPr>
            <a:gradFill rotWithShape="0">
              <a:gsLst>
                <a:gs pos="0">
                  <a:srgbClr val="8C1419">
                    <a:lumMod val="100000"/>
                  </a:srgbClr>
                </a:gs>
                <a:gs pos="70000">
                  <a:srgbClr val="E32B29"/>
                </a:gs>
                <a:gs pos="100000">
                  <a:srgbClr val="E32B29"/>
                </a:gs>
              </a:gsLst>
              <a:lin ang="5400000" scaled="1"/>
            </a:gradFill>
            <a:ln w="12692">
              <a:solidFill>
                <a:srgbClr val="FFFFFF"/>
              </a:solidFill>
              <a:prstDash val="solid"/>
            </a:ln>
          </c:spPr>
          <c:invertIfNegative val="0"/>
          <c:dLbls>
            <c:dLbl>
              <c:idx val="0"/>
              <c:layout>
                <c:manualLayout>
                  <c:x val="6.9929846598143297E-3"/>
                  <c:y val="-2.4352949794188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lgn="ctr">
                  <a:defRPr lang="fr-FR" sz="1100" b="1" i="0" u="none" strike="noStrike" kern="1200" baseline="0">
                    <a:solidFill>
                      <a:schemeClr val="bg1"/>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Pour améliorer la situation de la France  </c:v>
                </c:pt>
                <c:pt idx="1">
                  <c:v>Pour favoriser le développement des petites et moyennes entreprises </c:v>
                </c:pt>
              </c:strCache>
            </c:strRef>
          </c:cat>
          <c:val>
            <c:numRef>
              <c:f>Feuil1!$E$2:$E$3</c:f>
              <c:numCache>
                <c:formatCode>0%</c:formatCode>
                <c:ptCount val="2"/>
                <c:pt idx="0">
                  <c:v>0.13</c:v>
                </c:pt>
                <c:pt idx="1">
                  <c:v>0.17</c:v>
                </c:pt>
              </c:numCache>
            </c:numRef>
          </c:val>
        </c:ser>
        <c:ser>
          <c:idx val="4"/>
          <c:order val="4"/>
          <c:tx>
            <c:strRef>
              <c:f>Feuil1!$F$1</c:f>
              <c:strCache>
                <c:ptCount val="1"/>
                <c:pt idx="0">
                  <c:v>Ne se prononcent pas</c:v>
                </c:pt>
              </c:strCache>
            </c:strRef>
          </c:tx>
          <c:spPr>
            <a:gradFill>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5400000" scaled="0"/>
            </a:gradFill>
            <a:ln>
              <a:solidFill>
                <a:schemeClr val="bg1"/>
              </a:solidFill>
            </a:ln>
          </c:spPr>
          <c:invertIfNegative val="0"/>
          <c:dLbls>
            <c:spPr>
              <a:noFill/>
              <a:ln>
                <a:noFill/>
              </a:ln>
              <a:effectLst/>
            </c:spPr>
            <c:txPr>
              <a:bodyPr wrap="square" lIns="38100" tIns="19050" rIns="38100" bIns="19050" anchor="ctr" anchorCtr="0">
                <a:spAutoFit/>
              </a:bodyPr>
              <a:lstStyle/>
              <a:p>
                <a:pPr algn="ctr">
                  <a:defRPr lang="fr-FR" sz="1000" b="0" i="0" u="none" strike="noStrike" kern="1200" baseline="0">
                    <a:solidFill>
                      <a:srgbClr val="000000"/>
                    </a:solidFill>
                    <a:latin typeface="Arial" pitchFamily="34" charset="0"/>
                    <a:ea typeface="+mn-ea"/>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Feuil1!$A$2:$A$3</c:f>
              <c:strCache>
                <c:ptCount val="2"/>
                <c:pt idx="0">
                  <c:v>Pour améliorer la situation de la France  </c:v>
                </c:pt>
                <c:pt idx="1">
                  <c:v>Pour favoriser le développement des petites et moyennes entreprises </c:v>
                </c:pt>
              </c:strCache>
            </c:strRef>
          </c:cat>
          <c:val>
            <c:numRef>
              <c:f>Feuil1!$F$2:$F$3</c:f>
              <c:numCache>
                <c:formatCode>0%</c:formatCode>
                <c:ptCount val="2"/>
                <c:pt idx="0">
                  <c:v>0.02</c:v>
                </c:pt>
                <c:pt idx="1">
                  <c:v>0.01</c:v>
                </c:pt>
              </c:numCache>
            </c:numRef>
          </c:val>
        </c:ser>
        <c:dLbls>
          <c:showLegendKey val="0"/>
          <c:showVal val="0"/>
          <c:showCatName val="0"/>
          <c:showSerName val="0"/>
          <c:showPercent val="0"/>
          <c:showBubbleSize val="0"/>
        </c:dLbls>
        <c:gapWidth val="80"/>
        <c:overlap val="100"/>
        <c:axId val="405850464"/>
        <c:axId val="275284488"/>
      </c:barChart>
      <c:catAx>
        <c:axId val="405850464"/>
        <c:scaling>
          <c:orientation val="maxMin"/>
        </c:scaling>
        <c:delete val="0"/>
        <c:axPos val="l"/>
        <c:numFmt formatCode="General" sourceLinked="1"/>
        <c:majorTickMark val="out"/>
        <c:minorTickMark val="none"/>
        <c:tickLblPos val="nextTo"/>
        <c:spPr>
          <a:ln w="8669">
            <a:noFill/>
          </a:ln>
        </c:spPr>
        <c:txPr>
          <a:bodyPr rot="0" vert="horz"/>
          <a:lstStyle/>
          <a:p>
            <a:pPr>
              <a:defRPr sz="1099" b="0" i="0" u="none" strike="noStrike" baseline="0">
                <a:solidFill>
                  <a:srgbClr val="000000"/>
                </a:solidFill>
                <a:latin typeface="Arial" pitchFamily="34" charset="0"/>
                <a:ea typeface="Trebuchet MS"/>
                <a:cs typeface="Arial" pitchFamily="34" charset="0"/>
              </a:defRPr>
            </a:pPr>
            <a:endParaRPr lang="fr-FR"/>
          </a:p>
        </c:txPr>
        <c:crossAx val="275284488"/>
        <c:crosses val="autoZero"/>
        <c:auto val="1"/>
        <c:lblAlgn val="ctr"/>
        <c:lblOffset val="500"/>
        <c:noMultiLvlLbl val="0"/>
      </c:catAx>
      <c:valAx>
        <c:axId val="275284488"/>
        <c:scaling>
          <c:orientation val="minMax"/>
          <c:max val="1.05"/>
          <c:min val="0"/>
        </c:scaling>
        <c:delete val="1"/>
        <c:axPos val="t"/>
        <c:numFmt formatCode="0%" sourceLinked="1"/>
        <c:majorTickMark val="out"/>
        <c:minorTickMark val="none"/>
        <c:tickLblPos val="none"/>
        <c:crossAx val="405850464"/>
        <c:crosses val="autoZero"/>
        <c:crossBetween val="between"/>
      </c:valAx>
      <c:spPr>
        <a:noFill/>
        <a:ln w="25384">
          <a:noFill/>
        </a:ln>
      </c:spPr>
    </c:plotArea>
    <c:legend>
      <c:legendPos val="b"/>
      <c:layout>
        <c:manualLayout>
          <c:xMode val="edge"/>
          <c:yMode val="edge"/>
          <c:x val="0.27458994389805202"/>
          <c:y val="0.93184816586696295"/>
          <c:w val="0.72541005610195097"/>
          <c:h val="4.7422430890049501E-2"/>
        </c:manualLayout>
      </c:layout>
      <c:overlay val="0"/>
      <c:txPr>
        <a:bodyPr/>
        <a:lstStyle/>
        <a:p>
          <a:pPr>
            <a:defRPr sz="989" b="0">
              <a:latin typeface="Arial" pitchFamily="34" charset="0"/>
              <a:cs typeface="Arial" pitchFamily="34" charset="0"/>
            </a:defRPr>
          </a:pPr>
          <a:endParaRPr lang="fr-FR"/>
        </a:p>
      </c:txPr>
    </c:legend>
    <c:plotVisOnly val="1"/>
    <c:dispBlanksAs val="gap"/>
    <c:showDLblsOverMax val="0"/>
  </c:chart>
  <c:spPr>
    <a:noFill/>
    <a:ln>
      <a:noFill/>
    </a:ln>
  </c:spPr>
  <c:txPr>
    <a:bodyPr/>
    <a:lstStyle/>
    <a:p>
      <a:pPr>
        <a:defRPr sz="1486"/>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939209147678201"/>
          <c:y val="2.8923371492031901E-2"/>
          <c:w val="0.57956231373316802"/>
          <c:h val="0.942153257015936"/>
        </c:manualLayout>
      </c:layout>
      <c:barChart>
        <c:barDir val="bar"/>
        <c:grouping val="clustered"/>
        <c:varyColors val="0"/>
        <c:ser>
          <c:idx val="0"/>
          <c:order val="0"/>
          <c:tx>
            <c:strRef>
              <c:f>Feuil1!$B$1</c:f>
              <c:strCache>
                <c:ptCount val="1"/>
                <c:pt idx="0">
                  <c:v>Colonne1</c:v>
                </c:pt>
              </c:strCache>
            </c:strRef>
          </c:tx>
          <c:spPr>
            <a:gradFill rotWithShape="0">
              <a:gsLst>
                <a:gs pos="0">
                  <a:srgbClr val="0070C0"/>
                </a:gs>
                <a:gs pos="50000">
                  <a:srgbClr val="3399FF"/>
                </a:gs>
                <a:gs pos="100000">
                  <a:srgbClr val="00B0F0"/>
                </a:gs>
              </a:gsLst>
              <a:lin ang="5400000" scaled="1"/>
            </a:gradFill>
            <a:ln w="3174">
              <a:solidFill>
                <a:srgbClr val="FFFFFF"/>
              </a:solidFill>
              <a:prstDash val="solid"/>
            </a:ln>
          </c:spPr>
          <c:invertIfNegative val="0"/>
          <c:dPt>
            <c:idx val="0"/>
            <c:invertIfNegative val="0"/>
            <c:bubble3D val="0"/>
            <c:spPr>
              <a:gradFill rotWithShape="0">
                <a:gsLst>
                  <a:gs pos="0">
                    <a:srgbClr val="004923">
                      <a:lumMod val="100000"/>
                    </a:srgbClr>
                  </a:gs>
                  <a:gs pos="80000">
                    <a:srgbClr val="52AA28"/>
                  </a:gs>
                  <a:gs pos="100000">
                    <a:srgbClr val="52AA28"/>
                  </a:gs>
                </a:gsLst>
                <a:lin ang="5400000" scaled="1"/>
              </a:gradFill>
              <a:ln w="3174">
                <a:solidFill>
                  <a:srgbClr val="FFFFFF"/>
                </a:solidFill>
                <a:prstDash val="solid"/>
              </a:ln>
            </c:spPr>
          </c:dPt>
          <c:dPt>
            <c:idx val="1"/>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2"/>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3"/>
            <c:invertIfNegative val="0"/>
            <c:bubble3D val="0"/>
            <c:spPr>
              <a:gradFill rotWithShape="0">
                <a:gsLst>
                  <a:gs pos="0">
                    <a:srgbClr val="8C1419">
                      <a:lumMod val="98000"/>
                      <a:lumOff val="2000"/>
                    </a:srgbClr>
                  </a:gs>
                  <a:gs pos="70000">
                    <a:srgbClr val="E32B29"/>
                  </a:gs>
                  <a:gs pos="100000">
                    <a:srgbClr val="E32B29"/>
                  </a:gs>
                </a:gsLst>
                <a:lin ang="5400000" scaled="1"/>
              </a:gradFill>
              <a:ln w="3174">
                <a:solidFill>
                  <a:srgbClr val="FFFFFF"/>
                </a:solidFill>
                <a:prstDash val="solid"/>
              </a:ln>
            </c:spPr>
          </c:dPt>
          <c:dPt>
            <c:idx val="4"/>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5"/>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6"/>
            <c:invertIfNegative val="0"/>
            <c:bubble3D val="0"/>
            <c:spPr>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5400000" scaled="1"/>
                <a:tileRect/>
              </a:gradFill>
              <a:ln w="3174">
                <a:solidFill>
                  <a:srgbClr val="FFFFFF"/>
                </a:solidFill>
                <a:prstDash val="solid"/>
              </a:ln>
            </c:spPr>
          </c:dPt>
          <c:dLbls>
            <c:dLbl>
              <c:idx val="0"/>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dLbl>
              <c:idx val="3"/>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dLbl>
              <c:idx val="6"/>
              <c:layout/>
              <c:tx>
                <c:rich>
                  <a:bodyPr/>
                  <a:lstStyle/>
                  <a:p>
                    <a:r>
                      <a:rPr lang="en-US" smtClean="0"/>
                      <a:t>-</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160" b="0">
                    <a:latin typeface="Arial" pitchFamily="34" charset="0"/>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Feuil1!$A$2:$A$8</c:f>
              <c:strCache>
                <c:ptCount val="7"/>
                <c:pt idx="0">
                  <c:v>TOTAL Facilement </c:v>
                </c:pt>
                <c:pt idx="1">
                  <c:v>Très facilement </c:v>
                </c:pt>
                <c:pt idx="2">
                  <c:v>Facilement </c:v>
                </c:pt>
                <c:pt idx="3">
                  <c:v>TOTAL Difficilement</c:v>
                </c:pt>
                <c:pt idx="4">
                  <c:v>Difficilement </c:v>
                </c:pt>
                <c:pt idx="5">
                  <c:v>Très difficilement  </c:v>
                </c:pt>
                <c:pt idx="6">
                  <c:v>Ne se prononcent pas</c:v>
                </c:pt>
              </c:strCache>
            </c:strRef>
          </c:cat>
          <c:val>
            <c:numRef>
              <c:f>Feuil1!$B$2:$B$8</c:f>
              <c:numCache>
                <c:formatCode>0%</c:formatCode>
                <c:ptCount val="7"/>
                <c:pt idx="0">
                  <c:v>0.17</c:v>
                </c:pt>
                <c:pt idx="1">
                  <c:v>0.01</c:v>
                </c:pt>
                <c:pt idx="2">
                  <c:v>0.16</c:v>
                </c:pt>
                <c:pt idx="3">
                  <c:v>0.83000000000000096</c:v>
                </c:pt>
                <c:pt idx="4">
                  <c:v>0.630000000000001</c:v>
                </c:pt>
                <c:pt idx="5">
                  <c:v>0.2</c:v>
                </c:pt>
                <c:pt idx="6">
                  <c:v>0</c:v>
                </c:pt>
              </c:numCache>
            </c:numRef>
          </c:val>
        </c:ser>
        <c:dLbls>
          <c:showLegendKey val="0"/>
          <c:showVal val="0"/>
          <c:showCatName val="0"/>
          <c:showSerName val="0"/>
          <c:showPercent val="0"/>
          <c:showBubbleSize val="0"/>
        </c:dLbls>
        <c:gapWidth val="56"/>
        <c:axId val="275288408"/>
        <c:axId val="275304088"/>
      </c:barChart>
      <c:catAx>
        <c:axId val="275288408"/>
        <c:scaling>
          <c:orientation val="maxMin"/>
        </c:scaling>
        <c:delete val="0"/>
        <c:axPos val="l"/>
        <c:numFmt formatCode="General" sourceLinked="1"/>
        <c:majorTickMark val="out"/>
        <c:minorTickMark val="none"/>
        <c:tickLblPos val="nextTo"/>
        <c:spPr>
          <a:ln>
            <a:noFill/>
          </a:ln>
        </c:spPr>
        <c:txPr>
          <a:bodyPr/>
          <a:lstStyle/>
          <a:p>
            <a:pPr>
              <a:defRPr sz="1160">
                <a:latin typeface="Arial" pitchFamily="34" charset="0"/>
                <a:cs typeface="Arial" pitchFamily="34" charset="0"/>
              </a:defRPr>
            </a:pPr>
            <a:endParaRPr lang="fr-FR"/>
          </a:p>
        </c:txPr>
        <c:crossAx val="275304088"/>
        <c:crosses val="autoZero"/>
        <c:auto val="1"/>
        <c:lblAlgn val="ctr"/>
        <c:lblOffset val="100"/>
        <c:noMultiLvlLbl val="0"/>
      </c:catAx>
      <c:valAx>
        <c:axId val="275304088"/>
        <c:scaling>
          <c:orientation val="minMax"/>
        </c:scaling>
        <c:delete val="1"/>
        <c:axPos val="t"/>
        <c:numFmt formatCode="0%" sourceLinked="1"/>
        <c:majorTickMark val="out"/>
        <c:minorTickMark val="none"/>
        <c:tickLblPos val="none"/>
        <c:crossAx val="275288408"/>
        <c:crosses val="autoZero"/>
        <c:crossBetween val="between"/>
      </c:valAx>
      <c:spPr>
        <a:noFill/>
        <a:ln w="25391">
          <a:noFill/>
        </a:ln>
      </c:spPr>
    </c:plotArea>
    <c:plotVisOnly val="1"/>
    <c:dispBlanksAs val="gap"/>
    <c:showDLblsOverMax val="0"/>
  </c:chart>
  <c:txPr>
    <a:bodyPr/>
    <a:lstStyle/>
    <a:p>
      <a:pPr>
        <a:defRPr sz="1490"/>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939209147678201"/>
          <c:y val="2.8923371492031901E-2"/>
          <c:w val="0.57956231373316802"/>
          <c:h val="0.942153257015936"/>
        </c:manualLayout>
      </c:layout>
      <c:barChart>
        <c:barDir val="bar"/>
        <c:grouping val="clustered"/>
        <c:varyColors val="0"/>
        <c:ser>
          <c:idx val="0"/>
          <c:order val="0"/>
          <c:tx>
            <c:strRef>
              <c:f>Feuil1!$B$1</c:f>
              <c:strCache>
                <c:ptCount val="1"/>
                <c:pt idx="0">
                  <c:v>Colonne1</c:v>
                </c:pt>
              </c:strCache>
            </c:strRef>
          </c:tx>
          <c:spPr>
            <a:gradFill rotWithShape="0">
              <a:gsLst>
                <a:gs pos="0">
                  <a:srgbClr val="0070C0"/>
                </a:gs>
                <a:gs pos="50000">
                  <a:srgbClr val="3399FF"/>
                </a:gs>
                <a:gs pos="100000">
                  <a:srgbClr val="00B0F0"/>
                </a:gs>
              </a:gsLst>
              <a:lin ang="5400000" scaled="1"/>
            </a:gradFill>
            <a:ln w="3174">
              <a:solidFill>
                <a:srgbClr val="FFFFFF"/>
              </a:solidFill>
              <a:prstDash val="solid"/>
            </a:ln>
          </c:spPr>
          <c:invertIfNegative val="0"/>
          <c:dPt>
            <c:idx val="0"/>
            <c:invertIfNegative val="0"/>
            <c:bubble3D val="0"/>
            <c:spPr>
              <a:gradFill rotWithShape="0">
                <a:gsLst>
                  <a:gs pos="0">
                    <a:srgbClr val="8C1419">
                      <a:lumMod val="98000"/>
                      <a:lumOff val="2000"/>
                    </a:srgbClr>
                  </a:gs>
                  <a:gs pos="70000">
                    <a:srgbClr val="E32B29"/>
                  </a:gs>
                  <a:gs pos="100000">
                    <a:srgbClr val="E32B29"/>
                  </a:gs>
                </a:gsLst>
                <a:lin ang="5400000" scaled="1"/>
              </a:gradFill>
              <a:ln w="3174">
                <a:solidFill>
                  <a:srgbClr val="FFFFFF"/>
                </a:solidFill>
                <a:prstDash val="solid"/>
              </a:ln>
            </c:spPr>
          </c:dPt>
          <c:dPt>
            <c:idx val="1"/>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2"/>
            <c:invertIfNegative val="0"/>
            <c:bubble3D val="0"/>
            <c:spPr>
              <a:gradFill rotWithShape="0">
                <a:gsLst>
                  <a:gs pos="0">
                    <a:srgbClr val="E35E28">
                      <a:lumMod val="100000"/>
                    </a:srgbClr>
                  </a:gs>
                  <a:gs pos="80000">
                    <a:srgbClr val="EBA038"/>
                  </a:gs>
                  <a:gs pos="100000">
                    <a:srgbClr val="EBA038"/>
                  </a:gs>
                </a:gsLst>
                <a:lin ang="5400000" scaled="1"/>
              </a:gradFill>
              <a:ln w="3174">
                <a:solidFill>
                  <a:srgbClr val="FFFFFF"/>
                </a:solidFill>
                <a:prstDash val="solid"/>
              </a:ln>
            </c:spPr>
          </c:dPt>
          <c:dPt>
            <c:idx val="3"/>
            <c:invertIfNegative val="0"/>
            <c:bubble3D val="0"/>
            <c:spPr>
              <a:gradFill rotWithShape="0">
                <a:gsLst>
                  <a:gs pos="0">
                    <a:srgbClr val="004923">
                      <a:lumMod val="100000"/>
                    </a:srgbClr>
                  </a:gs>
                  <a:gs pos="80000">
                    <a:srgbClr val="52AA28"/>
                  </a:gs>
                  <a:gs pos="100000">
                    <a:srgbClr val="52AA28"/>
                  </a:gs>
                </a:gsLst>
                <a:lin ang="5400000" scaled="1"/>
              </a:gradFill>
              <a:ln w="3174">
                <a:solidFill>
                  <a:srgbClr val="FFFFFF"/>
                </a:solidFill>
                <a:prstDash val="solid"/>
              </a:ln>
            </c:spPr>
          </c:dPt>
          <c:dPt>
            <c:idx val="4"/>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Pt>
            <c:idx val="5"/>
            <c:invertIfNegative val="0"/>
            <c:bubble3D val="0"/>
            <c:spPr>
              <a:gradFill rotWithShape="0">
                <a:gsLst>
                  <a:gs pos="0">
                    <a:srgbClr val="52AA28">
                      <a:lumMod val="100000"/>
                    </a:srgbClr>
                  </a:gs>
                  <a:gs pos="80000">
                    <a:srgbClr val="DCDC36"/>
                  </a:gs>
                  <a:gs pos="100000">
                    <a:srgbClr val="DCDC36"/>
                  </a:gs>
                </a:gsLst>
                <a:lin ang="5400000" scaled="1"/>
              </a:gradFill>
              <a:ln w="3174">
                <a:solidFill>
                  <a:srgbClr val="FFFFFF"/>
                </a:solidFill>
                <a:prstDash val="solid"/>
              </a:ln>
            </c:spPr>
          </c:dPt>
          <c:dLbls>
            <c:dLbl>
              <c:idx val="0"/>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dLbl>
              <c:idx val="3"/>
              <c:spPr/>
              <c:txPr>
                <a:bodyPr/>
                <a:lstStyle/>
                <a:p>
                  <a:pPr>
                    <a:defRPr sz="1160" b="1">
                      <a:latin typeface="Arial" pitchFamily="34" charset="0"/>
                      <a:cs typeface="Arial" pitchFamily="34" charset="0"/>
                    </a:defRPr>
                  </a:pPr>
                  <a:endParaRPr lang="fr-FR"/>
                </a:p>
              </c:txPr>
              <c:showLegendKey val="0"/>
              <c:showVal val="1"/>
              <c:showCatName val="0"/>
              <c:showSerName val="0"/>
              <c:showPercent val="0"/>
              <c:showBubbleSize val="0"/>
            </c:dLbl>
            <c:spPr>
              <a:noFill/>
              <a:ln>
                <a:noFill/>
              </a:ln>
              <a:effectLst/>
            </c:spPr>
            <c:txPr>
              <a:bodyPr/>
              <a:lstStyle/>
              <a:p>
                <a:pPr>
                  <a:defRPr sz="1160" b="0">
                    <a:latin typeface="Arial" pitchFamily="34" charset="0"/>
                    <a:cs typeface="Arial"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Feuil1!$A$2:$A$7</c:f>
              <c:strCache>
                <c:ptCount val="6"/>
                <c:pt idx="0">
                  <c:v>TOTAL Oui</c:v>
                </c:pt>
                <c:pt idx="1">
                  <c:v>Oui, certainement </c:v>
                </c:pt>
                <c:pt idx="2">
                  <c:v>Oui, probablement </c:v>
                </c:pt>
                <c:pt idx="3">
                  <c:v>TOTAL Non</c:v>
                </c:pt>
                <c:pt idx="4">
                  <c:v>Non, probablement pas </c:v>
                </c:pt>
                <c:pt idx="5">
                  <c:v>Non certainement pas </c:v>
                </c:pt>
              </c:strCache>
            </c:strRef>
          </c:cat>
          <c:val>
            <c:numRef>
              <c:f>Feuil1!$B$2:$B$7</c:f>
              <c:numCache>
                <c:formatCode>0%</c:formatCode>
                <c:ptCount val="6"/>
                <c:pt idx="0">
                  <c:v>0.81</c:v>
                </c:pt>
                <c:pt idx="1">
                  <c:v>0.380000000000001</c:v>
                </c:pt>
                <c:pt idx="2">
                  <c:v>0.43</c:v>
                </c:pt>
                <c:pt idx="3">
                  <c:v>0.19</c:v>
                </c:pt>
                <c:pt idx="4">
                  <c:v>0.16</c:v>
                </c:pt>
                <c:pt idx="5">
                  <c:v>0.03</c:v>
                </c:pt>
              </c:numCache>
            </c:numRef>
          </c:val>
        </c:ser>
        <c:dLbls>
          <c:showLegendKey val="0"/>
          <c:showVal val="0"/>
          <c:showCatName val="0"/>
          <c:showSerName val="0"/>
          <c:showPercent val="0"/>
          <c:showBubbleSize val="0"/>
        </c:dLbls>
        <c:gapWidth val="56"/>
        <c:axId val="415113784"/>
        <c:axId val="415117312"/>
      </c:barChart>
      <c:catAx>
        <c:axId val="415113784"/>
        <c:scaling>
          <c:orientation val="maxMin"/>
        </c:scaling>
        <c:delete val="0"/>
        <c:axPos val="l"/>
        <c:numFmt formatCode="General" sourceLinked="1"/>
        <c:majorTickMark val="out"/>
        <c:minorTickMark val="none"/>
        <c:tickLblPos val="nextTo"/>
        <c:spPr>
          <a:ln>
            <a:noFill/>
          </a:ln>
        </c:spPr>
        <c:txPr>
          <a:bodyPr/>
          <a:lstStyle/>
          <a:p>
            <a:pPr>
              <a:defRPr sz="1160">
                <a:latin typeface="Arial" pitchFamily="34" charset="0"/>
                <a:cs typeface="Arial" pitchFamily="34" charset="0"/>
              </a:defRPr>
            </a:pPr>
            <a:endParaRPr lang="fr-FR"/>
          </a:p>
        </c:txPr>
        <c:crossAx val="415117312"/>
        <c:crosses val="autoZero"/>
        <c:auto val="1"/>
        <c:lblAlgn val="ctr"/>
        <c:lblOffset val="100"/>
        <c:noMultiLvlLbl val="0"/>
      </c:catAx>
      <c:valAx>
        <c:axId val="415117312"/>
        <c:scaling>
          <c:orientation val="minMax"/>
        </c:scaling>
        <c:delete val="1"/>
        <c:axPos val="t"/>
        <c:numFmt formatCode="0%" sourceLinked="1"/>
        <c:majorTickMark val="out"/>
        <c:minorTickMark val="none"/>
        <c:tickLblPos val="none"/>
        <c:crossAx val="415113784"/>
        <c:crosses val="autoZero"/>
        <c:crossBetween val="between"/>
      </c:valAx>
      <c:spPr>
        <a:noFill/>
        <a:ln w="25391">
          <a:noFill/>
        </a:ln>
      </c:spPr>
    </c:plotArea>
    <c:plotVisOnly val="1"/>
    <c:dispBlanksAs val="gap"/>
    <c:showDLblsOverMax val="0"/>
  </c:chart>
  <c:txPr>
    <a:bodyPr/>
    <a:lstStyle/>
    <a:p>
      <a:pPr>
        <a:defRPr sz="1490"/>
      </a:pPr>
      <a:endParaRPr lang="fr-FR"/>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0.35</cdr:x>
      <cdr:y>0.4366</cdr:y>
    </cdr:from>
    <cdr:to>
      <cdr:x>0.7</cdr:x>
      <cdr:y>0.56394</cdr:y>
    </cdr:to>
    <cdr:sp macro="" textlink="">
      <cdr:nvSpPr>
        <cdr:cNvPr id="2" name="ZoneTexte 1"/>
        <cdr:cNvSpPr txBox="1"/>
      </cdr:nvSpPr>
      <cdr:spPr>
        <a:xfrm xmlns:a="http://schemas.openxmlformats.org/drawingml/2006/main">
          <a:off x="1000131" y="1714512"/>
          <a:ext cx="1000132" cy="500063"/>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fr-FR" sz="2000" b="1" dirty="0" smtClean="0">
              <a:solidFill>
                <a:schemeClr val="bg1"/>
              </a:solidFill>
              <a:latin typeface="Arial" pitchFamily="34" charset="0"/>
              <a:cs typeface="Arial" pitchFamily="34" charset="0"/>
            </a:rPr>
            <a:t>97,3%</a:t>
          </a:r>
          <a:endParaRPr lang="fr-FR" sz="2000" b="1" dirty="0">
            <a:solidFill>
              <a:schemeClr val="bg1"/>
            </a:solidFill>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9"/>
            <a:ext cx="2918136" cy="493867"/>
          </a:xfrm>
          <a:prstGeom prst="rect">
            <a:avLst/>
          </a:prstGeom>
        </p:spPr>
        <p:txBody>
          <a:bodyPr vert="horz" lIns="90976" tIns="45490" rIns="90976" bIns="45490" rtlCol="0"/>
          <a:lstStyle>
            <a:lvl1pPr algn="l" defTabSz="974809"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16024" y="9"/>
            <a:ext cx="2918136" cy="493867"/>
          </a:xfrm>
          <a:prstGeom prst="rect">
            <a:avLst/>
          </a:prstGeom>
        </p:spPr>
        <p:txBody>
          <a:bodyPr vert="horz" lIns="90976" tIns="45490" rIns="90976" bIns="45490" rtlCol="0"/>
          <a:lstStyle>
            <a:lvl1pPr algn="r" defTabSz="974809" fontAlgn="auto">
              <a:spcBef>
                <a:spcPts val="0"/>
              </a:spcBef>
              <a:spcAft>
                <a:spcPts val="0"/>
              </a:spcAft>
              <a:defRPr sz="1200">
                <a:latin typeface="+mn-lt"/>
              </a:defRPr>
            </a:lvl1pPr>
          </a:lstStyle>
          <a:p>
            <a:pPr>
              <a:defRPr/>
            </a:pPr>
            <a:fld id="{66BCEE0D-F661-41D8-BD5D-7D5CBD554504}" type="datetimeFigureOut">
              <a:rPr lang="fr-FR"/>
              <a:pPr>
                <a:defRPr/>
              </a:pPr>
              <a:t>07/08/2017</a:t>
            </a:fld>
            <a:endParaRPr lang="fr-FR"/>
          </a:p>
        </p:txBody>
      </p:sp>
      <p:sp>
        <p:nvSpPr>
          <p:cNvPr id="5" name="Espace réservé du numéro de diapositive 4"/>
          <p:cNvSpPr>
            <a:spLocks noGrp="1"/>
          </p:cNvSpPr>
          <p:nvPr>
            <p:ph type="sldNum" sz="quarter" idx="3"/>
          </p:nvPr>
        </p:nvSpPr>
        <p:spPr>
          <a:xfrm>
            <a:off x="3816024" y="9370870"/>
            <a:ext cx="2918136" cy="493866"/>
          </a:xfrm>
          <a:prstGeom prst="rect">
            <a:avLst/>
          </a:prstGeom>
        </p:spPr>
        <p:txBody>
          <a:bodyPr vert="horz" lIns="90976" tIns="45490" rIns="90976" bIns="45490" rtlCol="0" anchor="b"/>
          <a:lstStyle>
            <a:lvl1pPr algn="r" defTabSz="974809" fontAlgn="auto">
              <a:spcBef>
                <a:spcPts val="0"/>
              </a:spcBef>
              <a:spcAft>
                <a:spcPts val="0"/>
              </a:spcAft>
              <a:defRPr sz="1200">
                <a:latin typeface="+mn-lt"/>
              </a:defRPr>
            </a:lvl1pPr>
          </a:lstStyle>
          <a:p>
            <a:pPr>
              <a:defRPr/>
            </a:pPr>
            <a:fld id="{11C75CE6-5417-44CC-8DEA-5365382240C1}" type="slidenum">
              <a:rPr lang="fr-FR"/>
              <a:pPr>
                <a:defRPr/>
              </a:pPr>
              <a:t>‹N°›</a:t>
            </a:fld>
            <a:endParaRPr lang="fr-FR"/>
          </a:p>
        </p:txBody>
      </p:sp>
    </p:spTree>
    <p:extLst>
      <p:ext uri="{BB962C8B-B14F-4D97-AF65-F5344CB8AC3E}">
        <p14:creationId xmlns:p14="http://schemas.microsoft.com/office/powerpoint/2010/main" val="4269444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9"/>
            <a:ext cx="2918136" cy="493867"/>
          </a:xfrm>
          <a:prstGeom prst="rect">
            <a:avLst/>
          </a:prstGeom>
        </p:spPr>
        <p:txBody>
          <a:bodyPr vert="horz" lIns="90976" tIns="45490" rIns="90976" bIns="45490" rtlCol="0"/>
          <a:lstStyle>
            <a:lvl1pPr algn="l" defTabSz="974809"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16024" y="9"/>
            <a:ext cx="2918136" cy="493867"/>
          </a:xfrm>
          <a:prstGeom prst="rect">
            <a:avLst/>
          </a:prstGeom>
        </p:spPr>
        <p:txBody>
          <a:bodyPr vert="horz" lIns="90976" tIns="45490" rIns="90976" bIns="45490" rtlCol="0"/>
          <a:lstStyle>
            <a:lvl1pPr algn="r" defTabSz="974809" fontAlgn="auto">
              <a:spcBef>
                <a:spcPts val="0"/>
              </a:spcBef>
              <a:spcAft>
                <a:spcPts val="0"/>
              </a:spcAft>
              <a:defRPr sz="1200">
                <a:latin typeface="+mn-lt"/>
              </a:defRPr>
            </a:lvl1pPr>
          </a:lstStyle>
          <a:p>
            <a:pPr>
              <a:defRPr/>
            </a:pPr>
            <a:fld id="{12D58F5D-B08C-453D-AB8C-1AE689311579}" type="datetimeFigureOut">
              <a:rPr lang="fr-FR"/>
              <a:pPr>
                <a:defRPr/>
              </a:pPr>
              <a:t>07/08/2017</a:t>
            </a:fld>
            <a:endParaRPr lang="fr-FR"/>
          </a:p>
        </p:txBody>
      </p:sp>
      <p:sp>
        <p:nvSpPr>
          <p:cNvPr id="4" name="Espace réservé de l'image des diapositives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0976" tIns="45490" rIns="90976" bIns="45490" rtlCol="0" anchor="ctr"/>
          <a:lstStyle/>
          <a:p>
            <a:pPr lvl="0"/>
            <a:endParaRPr lang="fr-FR" noProof="0"/>
          </a:p>
        </p:txBody>
      </p:sp>
      <p:sp>
        <p:nvSpPr>
          <p:cNvPr id="5" name="Espace réservé des commentaires 4"/>
          <p:cNvSpPr>
            <a:spLocks noGrp="1"/>
          </p:cNvSpPr>
          <p:nvPr>
            <p:ph type="body" sz="quarter" idx="3"/>
          </p:nvPr>
        </p:nvSpPr>
        <p:spPr>
          <a:xfrm>
            <a:off x="673418" y="4686231"/>
            <a:ext cx="5388931" cy="4440077"/>
          </a:xfrm>
          <a:prstGeom prst="rect">
            <a:avLst/>
          </a:prstGeom>
        </p:spPr>
        <p:txBody>
          <a:bodyPr vert="horz" lIns="90976" tIns="45490" rIns="90976" bIns="4549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1" y="9370870"/>
            <a:ext cx="2918136" cy="493866"/>
          </a:xfrm>
          <a:prstGeom prst="rect">
            <a:avLst/>
          </a:prstGeom>
        </p:spPr>
        <p:txBody>
          <a:bodyPr vert="horz" lIns="90976" tIns="45490" rIns="90976" bIns="45490" rtlCol="0" anchor="b"/>
          <a:lstStyle>
            <a:lvl1pPr algn="l" defTabSz="974809"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16024" y="9370870"/>
            <a:ext cx="2918136" cy="493866"/>
          </a:xfrm>
          <a:prstGeom prst="rect">
            <a:avLst/>
          </a:prstGeom>
        </p:spPr>
        <p:txBody>
          <a:bodyPr vert="horz" lIns="90976" tIns="45490" rIns="90976" bIns="45490" rtlCol="0" anchor="b"/>
          <a:lstStyle>
            <a:lvl1pPr algn="r" defTabSz="974809" fontAlgn="auto">
              <a:spcBef>
                <a:spcPts val="0"/>
              </a:spcBef>
              <a:spcAft>
                <a:spcPts val="0"/>
              </a:spcAft>
              <a:defRPr sz="1200">
                <a:latin typeface="+mn-lt"/>
              </a:defRPr>
            </a:lvl1pPr>
          </a:lstStyle>
          <a:p>
            <a:pPr>
              <a:defRPr/>
            </a:pPr>
            <a:fld id="{601DE540-00E5-440B-86AF-32D4A1E102B5}" type="slidenum">
              <a:rPr lang="fr-FR"/>
              <a:pPr>
                <a:defRPr/>
              </a:pPr>
              <a:t>‹N°›</a:t>
            </a:fld>
            <a:endParaRPr lang="fr-FR"/>
          </a:p>
        </p:txBody>
      </p:sp>
    </p:spTree>
    <p:extLst>
      <p:ext uri="{BB962C8B-B14F-4D97-AF65-F5344CB8AC3E}">
        <p14:creationId xmlns:p14="http://schemas.microsoft.com/office/powerpoint/2010/main" val="1535317946"/>
      </p:ext>
    </p:extLst>
  </p:cSld>
  <p:clrMap bg1="lt1" tx1="dk1" bg2="lt2" tx2="dk2" accent1="accent1" accent2="accent2" accent3="accent3" accent4="accent4" accent5="accent5" accent6="accent6" hlink="hlink" folHlink="folHlink"/>
  <p:notesStyle>
    <a:lvl1pPr algn="l" defTabSz="979488" rtl="0" eaLnBrk="0" fontAlgn="base" hangingPunct="0">
      <a:spcBef>
        <a:spcPct val="30000"/>
      </a:spcBef>
      <a:spcAft>
        <a:spcPct val="0"/>
      </a:spcAft>
      <a:defRPr sz="1300" kern="1200">
        <a:solidFill>
          <a:schemeClr val="tx1"/>
        </a:solidFill>
        <a:latin typeface="+mn-lt"/>
        <a:ea typeface="+mn-ea"/>
        <a:cs typeface="+mn-cs"/>
      </a:defRPr>
    </a:lvl1pPr>
    <a:lvl2pPr marL="488950" algn="l" defTabSz="979488" rtl="0" eaLnBrk="0" fontAlgn="base" hangingPunct="0">
      <a:spcBef>
        <a:spcPct val="30000"/>
      </a:spcBef>
      <a:spcAft>
        <a:spcPct val="0"/>
      </a:spcAft>
      <a:defRPr sz="1300" kern="1200">
        <a:solidFill>
          <a:schemeClr val="tx1"/>
        </a:solidFill>
        <a:latin typeface="+mn-lt"/>
        <a:ea typeface="+mn-ea"/>
        <a:cs typeface="+mn-cs"/>
      </a:defRPr>
    </a:lvl2pPr>
    <a:lvl3pPr marL="979488" algn="l" defTabSz="979488" rtl="0" eaLnBrk="0" fontAlgn="base" hangingPunct="0">
      <a:spcBef>
        <a:spcPct val="30000"/>
      </a:spcBef>
      <a:spcAft>
        <a:spcPct val="0"/>
      </a:spcAft>
      <a:defRPr sz="1300" kern="1200">
        <a:solidFill>
          <a:schemeClr val="tx1"/>
        </a:solidFill>
        <a:latin typeface="+mn-lt"/>
        <a:ea typeface="+mn-ea"/>
        <a:cs typeface="+mn-cs"/>
      </a:defRPr>
    </a:lvl3pPr>
    <a:lvl4pPr marL="1468438" algn="l" defTabSz="979488" rtl="0" eaLnBrk="0" fontAlgn="base" hangingPunct="0">
      <a:spcBef>
        <a:spcPct val="30000"/>
      </a:spcBef>
      <a:spcAft>
        <a:spcPct val="0"/>
      </a:spcAft>
      <a:defRPr sz="1300" kern="1200">
        <a:solidFill>
          <a:schemeClr val="tx1"/>
        </a:solidFill>
        <a:latin typeface="+mn-lt"/>
        <a:ea typeface="+mn-ea"/>
        <a:cs typeface="+mn-cs"/>
      </a:defRPr>
    </a:lvl4pPr>
    <a:lvl5pPr marL="1958975" algn="l" defTabSz="979488" rtl="0" eaLnBrk="0" fontAlgn="base" hangingPunct="0">
      <a:spcBef>
        <a:spcPct val="30000"/>
      </a:spcBef>
      <a:spcAft>
        <a:spcPct val="0"/>
      </a:spcAft>
      <a:defRPr sz="1300" kern="1200">
        <a:solidFill>
          <a:schemeClr val="tx1"/>
        </a:solidFill>
        <a:latin typeface="+mn-lt"/>
        <a:ea typeface="+mn-ea"/>
        <a:cs typeface="+mn-cs"/>
      </a:defRPr>
    </a:lvl5pPr>
    <a:lvl6pPr marL="2449449" algn="l" defTabSz="979780" rtl="0" eaLnBrk="1" latinLnBrk="0" hangingPunct="1">
      <a:defRPr sz="1300" kern="1200">
        <a:solidFill>
          <a:schemeClr val="tx1"/>
        </a:solidFill>
        <a:latin typeface="+mn-lt"/>
        <a:ea typeface="+mn-ea"/>
        <a:cs typeface="+mn-cs"/>
      </a:defRPr>
    </a:lvl6pPr>
    <a:lvl7pPr marL="2939339" algn="l" defTabSz="979780" rtl="0" eaLnBrk="1" latinLnBrk="0" hangingPunct="1">
      <a:defRPr sz="1300" kern="1200">
        <a:solidFill>
          <a:schemeClr val="tx1"/>
        </a:solidFill>
        <a:latin typeface="+mn-lt"/>
        <a:ea typeface="+mn-ea"/>
        <a:cs typeface="+mn-cs"/>
      </a:defRPr>
    </a:lvl7pPr>
    <a:lvl8pPr marL="3429229" algn="l" defTabSz="979780" rtl="0" eaLnBrk="1" latinLnBrk="0" hangingPunct="1">
      <a:defRPr sz="1300" kern="1200">
        <a:solidFill>
          <a:schemeClr val="tx1"/>
        </a:solidFill>
        <a:latin typeface="+mn-lt"/>
        <a:ea typeface="+mn-ea"/>
        <a:cs typeface="+mn-cs"/>
      </a:defRPr>
    </a:lvl8pPr>
    <a:lvl9pPr marL="3919118" algn="l" defTabSz="97978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Espace réservé de l'image des diapositives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3971"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dirty="0" smtClean="0"/>
          </a:p>
        </p:txBody>
      </p:sp>
      <p:sp>
        <p:nvSpPr>
          <p:cNvPr id="1741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74520" fontAlgn="base">
              <a:spcBef>
                <a:spcPct val="0"/>
              </a:spcBef>
              <a:spcAft>
                <a:spcPct val="0"/>
              </a:spcAft>
              <a:defRPr/>
            </a:pPr>
            <a:fld id="{B977C5BB-1AC2-4FE7-A0E4-C9FF8CAE8ABB}" type="slidenum">
              <a:rPr lang="fr-FR"/>
              <a:pPr defTabSz="974520" fontAlgn="base">
                <a:spcBef>
                  <a:spcPct val="0"/>
                </a:spcBef>
                <a:spcAft>
                  <a:spcPct val="0"/>
                </a:spcAft>
                <a:defRPr/>
              </a:pPr>
              <a:t>0</a:t>
            </a:fld>
            <a:endParaRPr lang="fr-FR" dirty="0"/>
          </a:p>
        </p:txBody>
      </p:sp>
    </p:spTree>
    <p:extLst>
      <p:ext uri="{BB962C8B-B14F-4D97-AF65-F5344CB8AC3E}">
        <p14:creationId xmlns:p14="http://schemas.microsoft.com/office/powerpoint/2010/main" val="2510299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Espace réservé de l'image des diapositives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4995"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fr-FR" dirty="0" smtClean="0"/>
          </a:p>
        </p:txBody>
      </p:sp>
      <p:sp>
        <p:nvSpPr>
          <p:cNvPr id="19459"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06601" fontAlgn="base">
              <a:spcBef>
                <a:spcPct val="0"/>
              </a:spcBef>
              <a:spcAft>
                <a:spcPct val="0"/>
              </a:spcAft>
              <a:defRPr/>
            </a:pPr>
            <a:fld id="{065BFF06-82AB-4995-961E-CC9813A87653}" type="slidenum">
              <a:rPr lang="fr-FR"/>
              <a:pPr defTabSz="906601" fontAlgn="base">
                <a:spcBef>
                  <a:spcPct val="0"/>
                </a:spcBef>
                <a:spcAft>
                  <a:spcPct val="0"/>
                </a:spcAft>
                <a:defRPr/>
              </a:pPr>
              <a:t>1</a:t>
            </a:fld>
            <a:endParaRPr lang="fr-FR" dirty="0"/>
          </a:p>
        </p:txBody>
      </p:sp>
    </p:spTree>
    <p:extLst>
      <p:ext uri="{BB962C8B-B14F-4D97-AF65-F5344CB8AC3E}">
        <p14:creationId xmlns:p14="http://schemas.microsoft.com/office/powerpoint/2010/main" val="3604537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Espace réservé de l'image des diapositives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6019"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dirty="0" smtClean="0"/>
          </a:p>
        </p:txBody>
      </p:sp>
      <p:sp>
        <p:nvSpPr>
          <p:cNvPr id="2150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74520" fontAlgn="base">
              <a:spcBef>
                <a:spcPct val="0"/>
              </a:spcBef>
              <a:spcAft>
                <a:spcPct val="0"/>
              </a:spcAft>
              <a:defRPr/>
            </a:pPr>
            <a:fld id="{A7115721-1412-46F8-9BEF-33AEFD533FFD}" type="slidenum">
              <a:rPr lang="fr-FR"/>
              <a:pPr defTabSz="974520" fontAlgn="base">
                <a:spcBef>
                  <a:spcPct val="0"/>
                </a:spcBef>
                <a:spcAft>
                  <a:spcPct val="0"/>
                </a:spcAft>
                <a:defRPr/>
              </a:pPr>
              <a:t>2</a:t>
            </a:fld>
            <a:endParaRPr lang="fr-FR" dirty="0"/>
          </a:p>
        </p:txBody>
      </p:sp>
    </p:spTree>
    <p:extLst>
      <p:ext uri="{BB962C8B-B14F-4D97-AF65-F5344CB8AC3E}">
        <p14:creationId xmlns:p14="http://schemas.microsoft.com/office/powerpoint/2010/main" val="444213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defTabSz="932204" fontAlgn="base">
              <a:spcBef>
                <a:spcPct val="0"/>
              </a:spcBef>
              <a:spcAft>
                <a:spcPct val="0"/>
              </a:spcAft>
              <a:defRPr/>
            </a:pPr>
            <a:fld id="{D292D177-876D-49FD-9A98-6C31B2103C9D}" type="slidenum">
              <a:rPr lang="fr-FR"/>
              <a:pPr defTabSz="932204" fontAlgn="base">
                <a:spcBef>
                  <a:spcPct val="0"/>
                </a:spcBef>
                <a:spcAft>
                  <a:spcPct val="0"/>
                </a:spcAft>
                <a:defRPr/>
              </a:pPr>
              <a:t>3</a:t>
            </a:fld>
            <a:endParaRPr lang="fr-FR" dirty="0"/>
          </a:p>
        </p:txBody>
      </p:sp>
      <p:sp>
        <p:nvSpPr>
          <p:cNvPr id="87043" name="Rectangle 2"/>
          <p:cNvSpPr>
            <a:spLocks noGrp="1" noRot="1" noChangeAspect="1" noChangeArrowheads="1" noTextEdit="1"/>
          </p:cNvSpPr>
          <p:nvPr>
            <p:ph type="sldImg"/>
          </p:nvPr>
        </p:nvSpPr>
        <p:spPr bwMode="auto">
          <a:xfrm>
            <a:off x="728663" y="766763"/>
            <a:ext cx="5326062" cy="368935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7044" name="Rectangle 3"/>
          <p:cNvSpPr>
            <a:spLocks noGrp="1" noChangeArrowheads="1"/>
          </p:cNvSpPr>
          <p:nvPr>
            <p:ph type="body" idx="1"/>
          </p:nvPr>
        </p:nvSpPr>
        <p:spPr bwMode="auto">
          <a:xfrm>
            <a:off x="925146" y="4683071"/>
            <a:ext cx="4930366" cy="4447966"/>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smtClean="0"/>
          </a:p>
        </p:txBody>
      </p:sp>
    </p:spTree>
    <p:extLst>
      <p:ext uri="{BB962C8B-B14F-4D97-AF65-F5344CB8AC3E}">
        <p14:creationId xmlns:p14="http://schemas.microsoft.com/office/powerpoint/2010/main" val="3310372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812825" y="9375601"/>
            <a:ext cx="2922947" cy="490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375" tIns="46188" rIns="92375" bIns="46188" anchor="b"/>
          <a:lstStyle>
            <a:lvl1pPr defTabSz="928688" eaLnBrk="0" hangingPunct="0">
              <a:defRPr sz="1900">
                <a:solidFill>
                  <a:schemeClr val="tx1"/>
                </a:solidFill>
                <a:latin typeface="Arial" pitchFamily="34" charset="0"/>
              </a:defRPr>
            </a:lvl1pPr>
            <a:lvl2pPr marL="742950" indent="-285750" defTabSz="928688" eaLnBrk="0" hangingPunct="0">
              <a:defRPr sz="1900">
                <a:solidFill>
                  <a:schemeClr val="tx1"/>
                </a:solidFill>
                <a:latin typeface="Arial" pitchFamily="34" charset="0"/>
              </a:defRPr>
            </a:lvl2pPr>
            <a:lvl3pPr marL="1143000" indent="-228600" defTabSz="928688" eaLnBrk="0" hangingPunct="0">
              <a:defRPr sz="1900">
                <a:solidFill>
                  <a:schemeClr val="tx1"/>
                </a:solidFill>
                <a:latin typeface="Arial" pitchFamily="34" charset="0"/>
              </a:defRPr>
            </a:lvl3pPr>
            <a:lvl4pPr marL="1600200" indent="-228600" defTabSz="928688" eaLnBrk="0" hangingPunct="0">
              <a:defRPr sz="1900">
                <a:solidFill>
                  <a:schemeClr val="tx1"/>
                </a:solidFill>
                <a:latin typeface="Arial" pitchFamily="34" charset="0"/>
              </a:defRPr>
            </a:lvl4pPr>
            <a:lvl5pPr marL="2057400" indent="-228600" defTabSz="928688" eaLnBrk="0" hangingPunct="0">
              <a:defRPr sz="1900">
                <a:solidFill>
                  <a:schemeClr val="tx1"/>
                </a:solidFill>
                <a:latin typeface="Arial" pitchFamily="34" charset="0"/>
              </a:defRPr>
            </a:lvl5pPr>
            <a:lvl6pPr marL="2514600" indent="-228600" defTabSz="928688" eaLnBrk="0" fontAlgn="base" hangingPunct="0">
              <a:spcBef>
                <a:spcPct val="0"/>
              </a:spcBef>
              <a:spcAft>
                <a:spcPct val="0"/>
              </a:spcAft>
              <a:defRPr sz="1900">
                <a:solidFill>
                  <a:schemeClr val="tx1"/>
                </a:solidFill>
                <a:latin typeface="Arial" pitchFamily="34" charset="0"/>
              </a:defRPr>
            </a:lvl6pPr>
            <a:lvl7pPr marL="2971800" indent="-228600" defTabSz="928688" eaLnBrk="0" fontAlgn="base" hangingPunct="0">
              <a:spcBef>
                <a:spcPct val="0"/>
              </a:spcBef>
              <a:spcAft>
                <a:spcPct val="0"/>
              </a:spcAft>
              <a:defRPr sz="1900">
                <a:solidFill>
                  <a:schemeClr val="tx1"/>
                </a:solidFill>
                <a:latin typeface="Arial" pitchFamily="34" charset="0"/>
              </a:defRPr>
            </a:lvl7pPr>
            <a:lvl8pPr marL="3429000" indent="-228600" defTabSz="928688" eaLnBrk="0" fontAlgn="base" hangingPunct="0">
              <a:spcBef>
                <a:spcPct val="0"/>
              </a:spcBef>
              <a:spcAft>
                <a:spcPct val="0"/>
              </a:spcAft>
              <a:defRPr sz="1900">
                <a:solidFill>
                  <a:schemeClr val="tx1"/>
                </a:solidFill>
                <a:latin typeface="Arial" pitchFamily="34" charset="0"/>
              </a:defRPr>
            </a:lvl8pPr>
            <a:lvl9pPr marL="3886200" indent="-228600" defTabSz="928688" eaLnBrk="0" fontAlgn="base" hangingPunct="0">
              <a:spcBef>
                <a:spcPct val="0"/>
              </a:spcBef>
              <a:spcAft>
                <a:spcPct val="0"/>
              </a:spcAft>
              <a:defRPr sz="1900">
                <a:solidFill>
                  <a:schemeClr val="tx1"/>
                </a:solidFill>
                <a:latin typeface="Arial" pitchFamily="34" charset="0"/>
              </a:defRPr>
            </a:lvl9pPr>
          </a:lstStyle>
          <a:p>
            <a:pPr algn="r" eaLnBrk="1" hangingPunct="1"/>
            <a:fld id="{E8B6604E-1BEF-4FDB-99EE-B92B4C667F5F}" type="slidenum">
              <a:rPr lang="fr-FR" altLang="fr-FR" sz="1100">
                <a:latin typeface="Times New Roman" pitchFamily="18" charset="0"/>
              </a:rPr>
              <a:pPr algn="r" eaLnBrk="1" hangingPunct="1"/>
              <a:t>14</a:t>
            </a:fld>
            <a:endParaRPr lang="fr-FR" altLang="fr-FR" sz="1100" dirty="0">
              <a:latin typeface="Times New Roman" pitchFamily="18" charset="0"/>
            </a:endParaRPr>
          </a:p>
        </p:txBody>
      </p:sp>
      <p:sp>
        <p:nvSpPr>
          <p:cNvPr id="96259" name="Rectangle 2"/>
          <p:cNvSpPr>
            <a:spLocks noGrp="1" noRot="1" noChangeAspect="1" noChangeArrowheads="1" noTextEdit="1"/>
          </p:cNvSpPr>
          <p:nvPr>
            <p:ph type="sldImg"/>
          </p:nvPr>
        </p:nvSpPr>
        <p:spPr bwMode="auto">
          <a:xfrm>
            <a:off x="704850" y="738188"/>
            <a:ext cx="5348288" cy="3703637"/>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6260" name="Rectangle 3"/>
          <p:cNvSpPr>
            <a:spLocks noGrp="1" noChangeArrowheads="1"/>
          </p:cNvSpPr>
          <p:nvPr>
            <p:ph type="body" idx="1"/>
          </p:nvPr>
        </p:nvSpPr>
        <p:spPr bwMode="auto">
          <a:xfrm>
            <a:off x="901097" y="4683068"/>
            <a:ext cx="4933573" cy="4446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573" tIns="46284" rIns="92573" bIns="46284" numCol="1" anchor="t" anchorCtr="0" compatLnSpc="1">
            <a:prstTxWarp prst="textNoShape">
              <a:avLst/>
            </a:prstTxWarp>
          </a:bodyPr>
          <a:lstStyle/>
          <a:p>
            <a:pPr eaLnBrk="1" hangingPunct="1"/>
            <a:endParaRPr lang="fr-FR" altLang="fr-FR" smtClean="0"/>
          </a:p>
        </p:txBody>
      </p:sp>
    </p:spTree>
    <p:extLst>
      <p:ext uri="{BB962C8B-B14F-4D97-AF65-F5344CB8AC3E}">
        <p14:creationId xmlns:p14="http://schemas.microsoft.com/office/powerpoint/2010/main" val="4038900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fr-FR" smtClean="0"/>
          </a:p>
        </p:txBody>
      </p:sp>
      <p:sp>
        <p:nvSpPr>
          <p:cNvPr id="97284" name="Espace réservé du numéro de diapositive 3"/>
          <p:cNvSpPr txBox="1">
            <a:spLocks noGrp="1"/>
          </p:cNvSpPr>
          <p:nvPr/>
        </p:nvSpPr>
        <p:spPr bwMode="auto">
          <a:xfrm>
            <a:off x="3812825" y="9375601"/>
            <a:ext cx="2922947" cy="490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375" tIns="46188" rIns="92375" bIns="46188" anchor="b"/>
          <a:lstStyle>
            <a:lvl1pPr defTabSz="928688" eaLnBrk="0" hangingPunct="0">
              <a:defRPr sz="1900">
                <a:solidFill>
                  <a:schemeClr val="tx1"/>
                </a:solidFill>
                <a:latin typeface="Arial" pitchFamily="34" charset="0"/>
              </a:defRPr>
            </a:lvl1pPr>
            <a:lvl2pPr marL="742950" indent="-285750" defTabSz="928688" eaLnBrk="0" hangingPunct="0">
              <a:defRPr sz="1900">
                <a:solidFill>
                  <a:schemeClr val="tx1"/>
                </a:solidFill>
                <a:latin typeface="Arial" pitchFamily="34" charset="0"/>
              </a:defRPr>
            </a:lvl2pPr>
            <a:lvl3pPr marL="1143000" indent="-228600" defTabSz="928688" eaLnBrk="0" hangingPunct="0">
              <a:defRPr sz="1900">
                <a:solidFill>
                  <a:schemeClr val="tx1"/>
                </a:solidFill>
                <a:latin typeface="Arial" pitchFamily="34" charset="0"/>
              </a:defRPr>
            </a:lvl3pPr>
            <a:lvl4pPr marL="1600200" indent="-228600" defTabSz="928688" eaLnBrk="0" hangingPunct="0">
              <a:defRPr sz="1900">
                <a:solidFill>
                  <a:schemeClr val="tx1"/>
                </a:solidFill>
                <a:latin typeface="Arial" pitchFamily="34" charset="0"/>
              </a:defRPr>
            </a:lvl4pPr>
            <a:lvl5pPr marL="2057400" indent="-228600" defTabSz="928688" eaLnBrk="0" hangingPunct="0">
              <a:defRPr sz="1900">
                <a:solidFill>
                  <a:schemeClr val="tx1"/>
                </a:solidFill>
                <a:latin typeface="Arial" pitchFamily="34" charset="0"/>
              </a:defRPr>
            </a:lvl5pPr>
            <a:lvl6pPr marL="2514600" indent="-228600" defTabSz="928688" eaLnBrk="0" fontAlgn="base" hangingPunct="0">
              <a:spcBef>
                <a:spcPct val="0"/>
              </a:spcBef>
              <a:spcAft>
                <a:spcPct val="0"/>
              </a:spcAft>
              <a:defRPr sz="1900">
                <a:solidFill>
                  <a:schemeClr val="tx1"/>
                </a:solidFill>
                <a:latin typeface="Arial" pitchFamily="34" charset="0"/>
              </a:defRPr>
            </a:lvl6pPr>
            <a:lvl7pPr marL="2971800" indent="-228600" defTabSz="928688" eaLnBrk="0" fontAlgn="base" hangingPunct="0">
              <a:spcBef>
                <a:spcPct val="0"/>
              </a:spcBef>
              <a:spcAft>
                <a:spcPct val="0"/>
              </a:spcAft>
              <a:defRPr sz="1900">
                <a:solidFill>
                  <a:schemeClr val="tx1"/>
                </a:solidFill>
                <a:latin typeface="Arial" pitchFamily="34" charset="0"/>
              </a:defRPr>
            </a:lvl7pPr>
            <a:lvl8pPr marL="3429000" indent="-228600" defTabSz="928688" eaLnBrk="0" fontAlgn="base" hangingPunct="0">
              <a:spcBef>
                <a:spcPct val="0"/>
              </a:spcBef>
              <a:spcAft>
                <a:spcPct val="0"/>
              </a:spcAft>
              <a:defRPr sz="1900">
                <a:solidFill>
                  <a:schemeClr val="tx1"/>
                </a:solidFill>
                <a:latin typeface="Arial" pitchFamily="34" charset="0"/>
              </a:defRPr>
            </a:lvl8pPr>
            <a:lvl9pPr marL="3886200" indent="-228600" defTabSz="928688" eaLnBrk="0" fontAlgn="base" hangingPunct="0">
              <a:spcBef>
                <a:spcPct val="0"/>
              </a:spcBef>
              <a:spcAft>
                <a:spcPct val="0"/>
              </a:spcAft>
              <a:defRPr sz="1900">
                <a:solidFill>
                  <a:schemeClr val="tx1"/>
                </a:solidFill>
                <a:latin typeface="Arial" pitchFamily="34" charset="0"/>
              </a:defRPr>
            </a:lvl9pPr>
          </a:lstStyle>
          <a:p>
            <a:pPr algn="r" eaLnBrk="1" hangingPunct="1"/>
            <a:fld id="{29031C9E-A7FE-4D73-BBB5-A2FBDF6207CD}" type="slidenum">
              <a:rPr lang="fr-FR" altLang="fr-FR" sz="1100">
                <a:latin typeface="Times New Roman" pitchFamily="18" charset="0"/>
              </a:rPr>
              <a:pPr algn="r" eaLnBrk="1" hangingPunct="1"/>
              <a:t>15</a:t>
            </a:fld>
            <a:endParaRPr lang="fr-FR" altLang="fr-FR" sz="1100" dirty="0">
              <a:latin typeface="Times New Roman" pitchFamily="18" charset="0"/>
            </a:endParaRPr>
          </a:p>
        </p:txBody>
      </p:sp>
    </p:spTree>
    <p:extLst>
      <p:ext uri="{BB962C8B-B14F-4D97-AF65-F5344CB8AC3E}">
        <p14:creationId xmlns:p14="http://schemas.microsoft.com/office/powerpoint/2010/main" val="1046725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71525" y="2130921"/>
            <a:ext cx="8743950" cy="147036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43051" y="3887100"/>
            <a:ext cx="7200900" cy="1753006"/>
          </a:xfrm>
        </p:spPr>
        <p:txBody>
          <a:bodyPr/>
          <a:lstStyle>
            <a:lvl1pPr marL="0" indent="0" algn="ctr">
              <a:buNone/>
              <a:defRPr>
                <a:solidFill>
                  <a:schemeClr val="tx1">
                    <a:tint val="75000"/>
                  </a:schemeClr>
                </a:solidFill>
              </a:defRPr>
            </a:lvl1pPr>
            <a:lvl2pPr marL="489890" indent="0" algn="ctr">
              <a:buNone/>
              <a:defRPr>
                <a:solidFill>
                  <a:schemeClr val="tx1">
                    <a:tint val="75000"/>
                  </a:schemeClr>
                </a:solidFill>
              </a:defRPr>
            </a:lvl2pPr>
            <a:lvl3pPr marL="979780" indent="0" algn="ctr">
              <a:buNone/>
              <a:defRPr>
                <a:solidFill>
                  <a:schemeClr val="tx1">
                    <a:tint val="75000"/>
                  </a:schemeClr>
                </a:solidFill>
              </a:defRPr>
            </a:lvl3pPr>
            <a:lvl4pPr marL="1469669" indent="0" algn="ctr">
              <a:buNone/>
              <a:defRPr>
                <a:solidFill>
                  <a:schemeClr val="tx1">
                    <a:tint val="75000"/>
                  </a:schemeClr>
                </a:solidFill>
              </a:defRPr>
            </a:lvl4pPr>
            <a:lvl5pPr marL="1959559" indent="0" algn="ctr">
              <a:buNone/>
              <a:defRPr>
                <a:solidFill>
                  <a:schemeClr val="tx1">
                    <a:tint val="75000"/>
                  </a:schemeClr>
                </a:solidFill>
              </a:defRPr>
            </a:lvl5pPr>
            <a:lvl6pPr marL="2449449" indent="0" algn="ctr">
              <a:buNone/>
              <a:defRPr>
                <a:solidFill>
                  <a:schemeClr val="tx1">
                    <a:tint val="75000"/>
                  </a:schemeClr>
                </a:solidFill>
              </a:defRPr>
            </a:lvl6pPr>
            <a:lvl7pPr marL="2939339" indent="0" algn="ctr">
              <a:buNone/>
              <a:defRPr>
                <a:solidFill>
                  <a:schemeClr val="tx1">
                    <a:tint val="75000"/>
                  </a:schemeClr>
                </a:solidFill>
              </a:defRPr>
            </a:lvl7pPr>
            <a:lvl8pPr marL="3429229" indent="0" algn="ctr">
              <a:buNone/>
              <a:defRPr>
                <a:solidFill>
                  <a:schemeClr val="tx1">
                    <a:tint val="75000"/>
                  </a:schemeClr>
                </a:solidFill>
              </a:defRPr>
            </a:lvl8pPr>
            <a:lvl9pPr marL="3919118" indent="0" algn="ctr">
              <a:buNone/>
              <a:defRPr>
                <a:solidFill>
                  <a:schemeClr val="tx1">
                    <a:tint val="75000"/>
                  </a:schemeClr>
                </a:solidFill>
              </a:defRPr>
            </a:lvl9pPr>
          </a:lstStyle>
          <a:p>
            <a:r>
              <a:rPr lang="fr-FR" smtClean="0"/>
              <a:t>Cliquez pour modifier le style des sous-titres du masque</a:t>
            </a:r>
            <a:endParaRPr lang="fr-FR"/>
          </a:p>
        </p:txBody>
      </p:sp>
    </p:spTree>
    <p:extLst>
      <p:ext uri="{BB962C8B-B14F-4D97-AF65-F5344CB8AC3E}">
        <p14:creationId xmlns:p14="http://schemas.microsoft.com/office/powerpoint/2010/main" val="1015155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39006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458076" y="274702"/>
            <a:ext cx="2314575" cy="585288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14351" y="274702"/>
            <a:ext cx="6772275" cy="585288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503965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re et tableau">
    <p:spTree>
      <p:nvGrpSpPr>
        <p:cNvPr id="1" name=""/>
        <p:cNvGrpSpPr/>
        <p:nvPr/>
      </p:nvGrpSpPr>
      <p:grpSpPr>
        <a:xfrm>
          <a:off x="0" y="0"/>
          <a:ext cx="0" cy="0"/>
          <a:chOff x="0" y="0"/>
          <a:chExt cx="0" cy="0"/>
        </a:xfrm>
      </p:grpSpPr>
      <p:pic>
        <p:nvPicPr>
          <p:cNvPr id="4" name="Picture 69" descr="Bandeaudia200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1031875" cy="6856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Espace réservé du numéro de diapositive 2"/>
          <p:cNvSpPr txBox="1">
            <a:spLocks noGrp="1"/>
          </p:cNvSpPr>
          <p:nvPr userDrawn="1"/>
        </p:nvSpPr>
        <p:spPr bwMode="auto">
          <a:xfrm>
            <a:off x="7789863" y="6657977"/>
            <a:ext cx="1987551" cy="138499"/>
          </a:xfrm>
          <a:prstGeom prst="rect">
            <a:avLst/>
          </a:prstGeom>
          <a:noFill/>
          <a:ln w="9525">
            <a:noFill/>
            <a:miter lim="800000"/>
            <a:headEnd/>
            <a:tailEnd/>
          </a:ln>
        </p:spPr>
        <p:txBody>
          <a:bodyPr lIns="0" tIns="0" rIns="0" bIns="0">
            <a:spAutoFit/>
          </a:bodyPr>
          <a:lstStyle/>
          <a:p>
            <a:pPr algn="r" defTabSz="914400" eaLnBrk="0" hangingPunct="0">
              <a:defRPr/>
            </a:pPr>
            <a:fld id="{5FCF7368-16C2-47BB-BF71-FCA8FC307263}" type="slidenum">
              <a:rPr lang="fr-FR" sz="900">
                <a:latin typeface="Arial" charset="0"/>
              </a:rPr>
              <a:pPr algn="r" defTabSz="914400" eaLnBrk="0" hangingPunct="0">
                <a:defRPr/>
              </a:pPr>
              <a:t>‹N°›</a:t>
            </a:fld>
            <a:endParaRPr lang="fr-FR" sz="900">
              <a:latin typeface="Arial" charset="0"/>
            </a:endParaRPr>
          </a:p>
        </p:txBody>
      </p:sp>
      <p:sp>
        <p:nvSpPr>
          <p:cNvPr id="2" name="Titre 1"/>
          <p:cNvSpPr>
            <a:spLocks noGrp="1"/>
          </p:cNvSpPr>
          <p:nvPr>
            <p:ph type="title"/>
          </p:nvPr>
        </p:nvSpPr>
        <p:spPr>
          <a:xfrm>
            <a:off x="514351" y="274702"/>
            <a:ext cx="9258300" cy="1143265"/>
          </a:xfrm>
          <a:prstGeom prst="rect">
            <a:avLst/>
          </a:prstGeo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1543050" y="1524353"/>
            <a:ext cx="8401050" cy="4801712"/>
          </a:xfrm>
        </p:spPr>
        <p:txBody>
          <a:bodyPr vert="horz" lIns="97978" tIns="48989" rIns="97978" bIns="48989" rtlCol="0">
            <a:normAutofit/>
          </a:bodyPr>
          <a:lstStyle/>
          <a:p>
            <a:pPr lvl="0"/>
            <a:endParaRPr lang="fr-FR" noProof="0" smtClean="0"/>
          </a:p>
        </p:txBody>
      </p:sp>
    </p:spTree>
    <p:extLst>
      <p:ext uri="{BB962C8B-B14F-4D97-AF65-F5344CB8AC3E}">
        <p14:creationId xmlns:p14="http://schemas.microsoft.com/office/powerpoint/2010/main" val="293750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090964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12602" y="4407921"/>
            <a:ext cx="8743950" cy="1362390"/>
          </a:xfrm>
        </p:spPr>
        <p:txBody>
          <a:bodyPr anchor="t"/>
          <a:lstStyle>
            <a:lvl1pPr algn="l">
              <a:defRPr sz="43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12602" y="2907387"/>
            <a:ext cx="8743950" cy="1500534"/>
          </a:xfrm>
        </p:spPr>
        <p:txBody>
          <a:bodyPr anchor="b"/>
          <a:lstStyle>
            <a:lvl1pPr marL="0" indent="0">
              <a:buNone/>
              <a:defRPr sz="2100">
                <a:solidFill>
                  <a:schemeClr val="tx1">
                    <a:tint val="75000"/>
                  </a:schemeClr>
                </a:solidFill>
              </a:defRPr>
            </a:lvl1pPr>
            <a:lvl2pPr marL="489890" indent="0">
              <a:buNone/>
              <a:defRPr sz="1900">
                <a:solidFill>
                  <a:schemeClr val="tx1">
                    <a:tint val="75000"/>
                  </a:schemeClr>
                </a:solidFill>
              </a:defRPr>
            </a:lvl2pPr>
            <a:lvl3pPr marL="979780" indent="0">
              <a:buNone/>
              <a:defRPr sz="1700">
                <a:solidFill>
                  <a:schemeClr val="tx1">
                    <a:tint val="75000"/>
                  </a:schemeClr>
                </a:solidFill>
              </a:defRPr>
            </a:lvl3pPr>
            <a:lvl4pPr marL="1469669" indent="0">
              <a:buNone/>
              <a:defRPr sz="1500">
                <a:solidFill>
                  <a:schemeClr val="tx1">
                    <a:tint val="75000"/>
                  </a:schemeClr>
                </a:solidFill>
              </a:defRPr>
            </a:lvl4pPr>
            <a:lvl5pPr marL="1959559" indent="0">
              <a:buNone/>
              <a:defRPr sz="1500">
                <a:solidFill>
                  <a:schemeClr val="tx1">
                    <a:tint val="75000"/>
                  </a:schemeClr>
                </a:solidFill>
              </a:defRPr>
            </a:lvl5pPr>
            <a:lvl6pPr marL="2449449" indent="0">
              <a:buNone/>
              <a:defRPr sz="1500">
                <a:solidFill>
                  <a:schemeClr val="tx1">
                    <a:tint val="75000"/>
                  </a:schemeClr>
                </a:solidFill>
              </a:defRPr>
            </a:lvl6pPr>
            <a:lvl7pPr marL="2939339" indent="0">
              <a:buNone/>
              <a:defRPr sz="1500">
                <a:solidFill>
                  <a:schemeClr val="tx1">
                    <a:tint val="75000"/>
                  </a:schemeClr>
                </a:solidFill>
              </a:defRPr>
            </a:lvl7pPr>
            <a:lvl8pPr marL="3429229" indent="0">
              <a:buNone/>
              <a:defRPr sz="1500">
                <a:solidFill>
                  <a:schemeClr val="tx1">
                    <a:tint val="75000"/>
                  </a:schemeClr>
                </a:solidFill>
              </a:defRPr>
            </a:lvl8pPr>
            <a:lvl9pPr marL="3919118" indent="0">
              <a:buNone/>
              <a:defRPr sz="1500">
                <a:solidFill>
                  <a:schemeClr val="tx1">
                    <a:tint val="75000"/>
                  </a:schemeClr>
                </a:solidFill>
              </a:defRPr>
            </a:lvl9pPr>
          </a:lstStyle>
          <a:p>
            <a:pPr lvl="0"/>
            <a:r>
              <a:rPr lang="fr-FR" smtClean="0"/>
              <a:t>Cliquez pour modifier les styles du texte du masque</a:t>
            </a:r>
          </a:p>
        </p:txBody>
      </p:sp>
    </p:spTree>
    <p:extLst>
      <p:ext uri="{BB962C8B-B14F-4D97-AF65-F5344CB8AC3E}">
        <p14:creationId xmlns:p14="http://schemas.microsoft.com/office/powerpoint/2010/main" val="1647084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14351" y="1600573"/>
            <a:ext cx="4543425" cy="4527011"/>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229226" y="1600573"/>
            <a:ext cx="4543425" cy="4527011"/>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70829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14350" y="1535469"/>
            <a:ext cx="4545212" cy="639910"/>
          </a:xfrm>
        </p:spPr>
        <p:txBody>
          <a:bodyPr anchor="b"/>
          <a:lstStyle>
            <a:lvl1pPr marL="0" indent="0">
              <a:buNone/>
              <a:defRPr sz="2600" b="1"/>
            </a:lvl1pPr>
            <a:lvl2pPr marL="489890" indent="0">
              <a:buNone/>
              <a:defRPr sz="2100" b="1"/>
            </a:lvl2pPr>
            <a:lvl3pPr marL="979780" indent="0">
              <a:buNone/>
              <a:defRPr sz="1900" b="1"/>
            </a:lvl3pPr>
            <a:lvl4pPr marL="1469669" indent="0">
              <a:buNone/>
              <a:defRPr sz="1700" b="1"/>
            </a:lvl4pPr>
            <a:lvl5pPr marL="1959559" indent="0">
              <a:buNone/>
              <a:defRPr sz="1700" b="1"/>
            </a:lvl5pPr>
            <a:lvl6pPr marL="2449449" indent="0">
              <a:buNone/>
              <a:defRPr sz="1700" b="1"/>
            </a:lvl6pPr>
            <a:lvl7pPr marL="2939339" indent="0">
              <a:buNone/>
              <a:defRPr sz="1700" b="1"/>
            </a:lvl7pPr>
            <a:lvl8pPr marL="3429229" indent="0">
              <a:buNone/>
              <a:defRPr sz="1700" b="1"/>
            </a:lvl8pPr>
            <a:lvl9pPr marL="3919118" indent="0">
              <a:buNone/>
              <a:defRPr sz="17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14350" y="2175381"/>
            <a:ext cx="4545212" cy="395220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225654" y="1535469"/>
            <a:ext cx="4546997" cy="639910"/>
          </a:xfrm>
        </p:spPr>
        <p:txBody>
          <a:bodyPr anchor="b"/>
          <a:lstStyle>
            <a:lvl1pPr marL="0" indent="0">
              <a:buNone/>
              <a:defRPr sz="2600" b="1"/>
            </a:lvl1pPr>
            <a:lvl2pPr marL="489890" indent="0">
              <a:buNone/>
              <a:defRPr sz="2100" b="1"/>
            </a:lvl2pPr>
            <a:lvl3pPr marL="979780" indent="0">
              <a:buNone/>
              <a:defRPr sz="1900" b="1"/>
            </a:lvl3pPr>
            <a:lvl4pPr marL="1469669" indent="0">
              <a:buNone/>
              <a:defRPr sz="1700" b="1"/>
            </a:lvl4pPr>
            <a:lvl5pPr marL="1959559" indent="0">
              <a:buNone/>
              <a:defRPr sz="1700" b="1"/>
            </a:lvl5pPr>
            <a:lvl6pPr marL="2449449" indent="0">
              <a:buNone/>
              <a:defRPr sz="1700" b="1"/>
            </a:lvl6pPr>
            <a:lvl7pPr marL="2939339" indent="0">
              <a:buNone/>
              <a:defRPr sz="1700" b="1"/>
            </a:lvl7pPr>
            <a:lvl8pPr marL="3429229" indent="0">
              <a:buNone/>
              <a:defRPr sz="1700" b="1"/>
            </a:lvl8pPr>
            <a:lvl9pPr marL="3919118" indent="0">
              <a:buNone/>
              <a:defRPr sz="17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225654" y="2175381"/>
            <a:ext cx="4546997" cy="395220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7545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extLst>
      <p:ext uri="{BB962C8B-B14F-4D97-AF65-F5344CB8AC3E}">
        <p14:creationId xmlns:p14="http://schemas.microsoft.com/office/powerpoint/2010/main" val="225913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396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14352" y="273114"/>
            <a:ext cx="3384352" cy="1162319"/>
          </a:xfrm>
        </p:spPr>
        <p:txBody>
          <a:bodyPr anchor="b"/>
          <a:lstStyle>
            <a:lvl1pPr algn="l">
              <a:defRPr sz="2100" b="1"/>
            </a:lvl1pPr>
          </a:lstStyle>
          <a:p>
            <a:r>
              <a:rPr lang="fr-FR" smtClean="0"/>
              <a:t>Cliquez pour modifier le style du titre</a:t>
            </a:r>
            <a:endParaRPr lang="fr-FR"/>
          </a:p>
        </p:txBody>
      </p:sp>
      <p:sp>
        <p:nvSpPr>
          <p:cNvPr id="3" name="Espace réservé du contenu 2"/>
          <p:cNvSpPr>
            <a:spLocks noGrp="1"/>
          </p:cNvSpPr>
          <p:nvPr>
            <p:ph idx="1"/>
          </p:nvPr>
        </p:nvSpPr>
        <p:spPr>
          <a:xfrm>
            <a:off x="4021931" y="273114"/>
            <a:ext cx="5750719" cy="5854468"/>
          </a:xfrm>
        </p:spPr>
        <p:txBody>
          <a:bodyPr/>
          <a:lstStyle>
            <a:lvl1pPr>
              <a:defRPr sz="3400"/>
            </a:lvl1pPr>
            <a:lvl2pPr>
              <a:defRPr sz="3000"/>
            </a:lvl2pPr>
            <a:lvl3pPr>
              <a:defRPr sz="26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14352" y="1435434"/>
            <a:ext cx="3384352" cy="4692149"/>
          </a:xfrm>
        </p:spPr>
        <p:txBody>
          <a:bodyPr/>
          <a:lstStyle>
            <a:lvl1pPr marL="0" indent="0">
              <a:buNone/>
              <a:defRPr sz="1500"/>
            </a:lvl1pPr>
            <a:lvl2pPr marL="489890" indent="0">
              <a:buNone/>
              <a:defRPr sz="1300"/>
            </a:lvl2pPr>
            <a:lvl3pPr marL="979780" indent="0">
              <a:buNone/>
              <a:defRPr sz="1100"/>
            </a:lvl3pPr>
            <a:lvl4pPr marL="1469669" indent="0">
              <a:buNone/>
              <a:defRPr sz="1000"/>
            </a:lvl4pPr>
            <a:lvl5pPr marL="1959559" indent="0">
              <a:buNone/>
              <a:defRPr sz="1000"/>
            </a:lvl5pPr>
            <a:lvl6pPr marL="2449449" indent="0">
              <a:buNone/>
              <a:defRPr sz="1000"/>
            </a:lvl6pPr>
            <a:lvl7pPr marL="2939339" indent="0">
              <a:buNone/>
              <a:defRPr sz="1000"/>
            </a:lvl7pPr>
            <a:lvl8pPr marL="3429229" indent="0">
              <a:buNone/>
              <a:defRPr sz="1000"/>
            </a:lvl8pPr>
            <a:lvl9pPr marL="3919118" indent="0">
              <a:buNone/>
              <a:defRPr sz="1000"/>
            </a:lvl9pPr>
          </a:lstStyle>
          <a:p>
            <a:pPr lvl="0"/>
            <a:r>
              <a:rPr lang="fr-FR" smtClean="0"/>
              <a:t>Cliquez pour modifier les styles du texte du masque</a:t>
            </a:r>
          </a:p>
        </p:txBody>
      </p:sp>
    </p:spTree>
    <p:extLst>
      <p:ext uri="{BB962C8B-B14F-4D97-AF65-F5344CB8AC3E}">
        <p14:creationId xmlns:p14="http://schemas.microsoft.com/office/powerpoint/2010/main" val="138225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16324" y="4801714"/>
            <a:ext cx="6172200" cy="566869"/>
          </a:xfrm>
        </p:spPr>
        <p:txBody>
          <a:bodyPr anchor="b"/>
          <a:lstStyle>
            <a:lvl1pPr algn="l">
              <a:defRPr sz="21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16324" y="612918"/>
            <a:ext cx="6172200" cy="4115753"/>
          </a:xfrm>
        </p:spPr>
        <p:txBody>
          <a:bodyPr vert="horz" lIns="97978" tIns="48989" rIns="97978" bIns="48989" rtlCol="0">
            <a:normAutofit/>
          </a:bodyPr>
          <a:lstStyle>
            <a:lvl1pPr marL="0" indent="0">
              <a:buNone/>
              <a:defRPr sz="3400"/>
            </a:lvl1pPr>
            <a:lvl2pPr marL="489890" indent="0">
              <a:buNone/>
              <a:defRPr sz="3000"/>
            </a:lvl2pPr>
            <a:lvl3pPr marL="979780" indent="0">
              <a:buNone/>
              <a:defRPr sz="2600"/>
            </a:lvl3pPr>
            <a:lvl4pPr marL="1469669" indent="0">
              <a:buNone/>
              <a:defRPr sz="2100"/>
            </a:lvl4pPr>
            <a:lvl5pPr marL="1959559" indent="0">
              <a:buNone/>
              <a:defRPr sz="2100"/>
            </a:lvl5pPr>
            <a:lvl6pPr marL="2449449" indent="0">
              <a:buNone/>
              <a:defRPr sz="2100"/>
            </a:lvl6pPr>
            <a:lvl7pPr marL="2939339" indent="0">
              <a:buNone/>
              <a:defRPr sz="2100"/>
            </a:lvl7pPr>
            <a:lvl8pPr marL="3429229" indent="0">
              <a:buNone/>
              <a:defRPr sz="2100"/>
            </a:lvl8pPr>
            <a:lvl9pPr marL="3919118" indent="0">
              <a:buNone/>
              <a:defRPr sz="2100"/>
            </a:lvl9pPr>
          </a:lstStyle>
          <a:p>
            <a:pPr lvl="0"/>
            <a:endParaRPr lang="fr-FR" noProof="0"/>
          </a:p>
        </p:txBody>
      </p:sp>
      <p:sp>
        <p:nvSpPr>
          <p:cNvPr id="4" name="Espace réservé du texte 3"/>
          <p:cNvSpPr>
            <a:spLocks noGrp="1"/>
          </p:cNvSpPr>
          <p:nvPr>
            <p:ph type="body" sz="half" idx="2"/>
          </p:nvPr>
        </p:nvSpPr>
        <p:spPr>
          <a:xfrm>
            <a:off x="2016324" y="5368581"/>
            <a:ext cx="6172200" cy="805048"/>
          </a:xfrm>
        </p:spPr>
        <p:txBody>
          <a:bodyPr/>
          <a:lstStyle>
            <a:lvl1pPr marL="0" indent="0">
              <a:buNone/>
              <a:defRPr sz="1500"/>
            </a:lvl1pPr>
            <a:lvl2pPr marL="489890" indent="0">
              <a:buNone/>
              <a:defRPr sz="1300"/>
            </a:lvl2pPr>
            <a:lvl3pPr marL="979780" indent="0">
              <a:buNone/>
              <a:defRPr sz="1100"/>
            </a:lvl3pPr>
            <a:lvl4pPr marL="1469669" indent="0">
              <a:buNone/>
              <a:defRPr sz="1000"/>
            </a:lvl4pPr>
            <a:lvl5pPr marL="1959559" indent="0">
              <a:buNone/>
              <a:defRPr sz="1000"/>
            </a:lvl5pPr>
            <a:lvl6pPr marL="2449449" indent="0">
              <a:buNone/>
              <a:defRPr sz="1000"/>
            </a:lvl6pPr>
            <a:lvl7pPr marL="2939339" indent="0">
              <a:buNone/>
              <a:defRPr sz="1000"/>
            </a:lvl7pPr>
            <a:lvl8pPr marL="3429229" indent="0">
              <a:buNone/>
              <a:defRPr sz="1000"/>
            </a:lvl8pPr>
            <a:lvl9pPr marL="3919118" indent="0">
              <a:buNone/>
              <a:defRPr sz="1000"/>
            </a:lvl9pPr>
          </a:lstStyle>
          <a:p>
            <a:pPr lvl="0"/>
            <a:r>
              <a:rPr lang="fr-FR" smtClean="0"/>
              <a:t>Cliquez pour modifier les styles du texte du masque</a:t>
            </a:r>
          </a:p>
        </p:txBody>
      </p:sp>
    </p:spTree>
    <p:extLst>
      <p:ext uri="{BB962C8B-B14F-4D97-AF65-F5344CB8AC3E}">
        <p14:creationId xmlns:p14="http://schemas.microsoft.com/office/powerpoint/2010/main" val="265837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69" descr="Bandeaudia2006"/>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1"/>
            <a:ext cx="1031875" cy="6856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608" name="Espace réservé du numéro de diapositive 2"/>
          <p:cNvSpPr txBox="1">
            <a:spLocks noGrp="1"/>
          </p:cNvSpPr>
          <p:nvPr/>
        </p:nvSpPr>
        <p:spPr bwMode="auto">
          <a:xfrm>
            <a:off x="7789863" y="6657977"/>
            <a:ext cx="1987551" cy="138499"/>
          </a:xfrm>
          <a:prstGeom prst="rect">
            <a:avLst/>
          </a:prstGeom>
          <a:noFill/>
          <a:ln w="9525">
            <a:noFill/>
            <a:miter lim="800000"/>
            <a:headEnd/>
            <a:tailEnd/>
          </a:ln>
        </p:spPr>
        <p:txBody>
          <a:bodyPr lIns="0" tIns="0" rIns="0" bIns="0">
            <a:spAutoFit/>
          </a:bodyPr>
          <a:lstStyle/>
          <a:p>
            <a:pPr algn="r" defTabSz="914400" eaLnBrk="0" hangingPunct="0">
              <a:defRPr/>
            </a:pPr>
            <a:fld id="{2F96FD98-F8BF-4EA7-9E82-E21B6E549044}" type="slidenum">
              <a:rPr lang="fr-FR" sz="900">
                <a:latin typeface="Arial" charset="0"/>
              </a:rPr>
              <a:pPr algn="r" defTabSz="914400" eaLnBrk="0" hangingPunct="0">
                <a:defRPr/>
              </a:pPr>
              <a:t>‹N°›</a:t>
            </a:fld>
            <a:endParaRPr lang="fr-FR" sz="900">
              <a:latin typeface="Arial"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ftr="0" dt="0"/>
  <p:txStyles>
    <p:titleStyle>
      <a:lvl1pPr algn="ctr" defTabSz="979488" rtl="0" eaLnBrk="0" fontAlgn="base" hangingPunct="0">
        <a:spcBef>
          <a:spcPct val="0"/>
        </a:spcBef>
        <a:spcAft>
          <a:spcPct val="0"/>
        </a:spcAft>
        <a:defRPr sz="4400" kern="1200">
          <a:solidFill>
            <a:schemeClr val="tx1"/>
          </a:solidFill>
          <a:latin typeface="Arial" charset="0"/>
          <a:ea typeface="+mj-ea"/>
          <a:cs typeface="+mj-cs"/>
        </a:defRPr>
      </a:lvl1pPr>
      <a:lvl2pPr algn="ctr" defTabSz="979488" rtl="0" eaLnBrk="0" fontAlgn="base" hangingPunct="0">
        <a:spcBef>
          <a:spcPct val="0"/>
        </a:spcBef>
        <a:spcAft>
          <a:spcPct val="0"/>
        </a:spcAft>
        <a:defRPr sz="4400">
          <a:solidFill>
            <a:schemeClr val="tx1"/>
          </a:solidFill>
          <a:latin typeface="Arial" charset="0"/>
        </a:defRPr>
      </a:lvl2pPr>
      <a:lvl3pPr algn="ctr" defTabSz="979488" rtl="0" eaLnBrk="0" fontAlgn="base" hangingPunct="0">
        <a:spcBef>
          <a:spcPct val="0"/>
        </a:spcBef>
        <a:spcAft>
          <a:spcPct val="0"/>
        </a:spcAft>
        <a:defRPr sz="4400">
          <a:solidFill>
            <a:schemeClr val="tx1"/>
          </a:solidFill>
          <a:latin typeface="Arial" charset="0"/>
        </a:defRPr>
      </a:lvl3pPr>
      <a:lvl4pPr algn="ctr" defTabSz="979488" rtl="0" eaLnBrk="0" fontAlgn="base" hangingPunct="0">
        <a:spcBef>
          <a:spcPct val="0"/>
        </a:spcBef>
        <a:spcAft>
          <a:spcPct val="0"/>
        </a:spcAft>
        <a:defRPr sz="4400">
          <a:solidFill>
            <a:schemeClr val="tx1"/>
          </a:solidFill>
          <a:latin typeface="Arial" charset="0"/>
        </a:defRPr>
      </a:lvl4pPr>
      <a:lvl5pPr algn="ctr" defTabSz="979488" rtl="0" eaLnBrk="0" fontAlgn="base" hangingPunct="0">
        <a:spcBef>
          <a:spcPct val="0"/>
        </a:spcBef>
        <a:spcAft>
          <a:spcPct val="0"/>
        </a:spcAft>
        <a:defRPr sz="4400">
          <a:solidFill>
            <a:schemeClr val="tx1"/>
          </a:solidFill>
          <a:latin typeface="Arial" charset="0"/>
        </a:defRPr>
      </a:lvl5pPr>
      <a:lvl6pPr marL="457200" algn="ctr" defTabSz="979488" rtl="0" fontAlgn="base">
        <a:spcBef>
          <a:spcPct val="0"/>
        </a:spcBef>
        <a:spcAft>
          <a:spcPct val="0"/>
        </a:spcAft>
        <a:defRPr sz="4400">
          <a:solidFill>
            <a:schemeClr val="tx1"/>
          </a:solidFill>
          <a:latin typeface="Arial" charset="0"/>
        </a:defRPr>
      </a:lvl6pPr>
      <a:lvl7pPr marL="914400" algn="ctr" defTabSz="979488" rtl="0" fontAlgn="base">
        <a:spcBef>
          <a:spcPct val="0"/>
        </a:spcBef>
        <a:spcAft>
          <a:spcPct val="0"/>
        </a:spcAft>
        <a:defRPr sz="4400">
          <a:solidFill>
            <a:schemeClr val="tx1"/>
          </a:solidFill>
          <a:latin typeface="Arial" charset="0"/>
        </a:defRPr>
      </a:lvl7pPr>
      <a:lvl8pPr marL="1371600" algn="ctr" defTabSz="979488" rtl="0" fontAlgn="base">
        <a:spcBef>
          <a:spcPct val="0"/>
        </a:spcBef>
        <a:spcAft>
          <a:spcPct val="0"/>
        </a:spcAft>
        <a:defRPr sz="4400">
          <a:solidFill>
            <a:schemeClr val="tx1"/>
          </a:solidFill>
          <a:latin typeface="Arial" charset="0"/>
        </a:defRPr>
      </a:lvl8pPr>
      <a:lvl9pPr marL="1828800" algn="ctr" defTabSz="979488" rtl="0" fontAlgn="base">
        <a:spcBef>
          <a:spcPct val="0"/>
        </a:spcBef>
        <a:spcAft>
          <a:spcPct val="0"/>
        </a:spcAft>
        <a:defRPr sz="4400">
          <a:solidFill>
            <a:schemeClr val="tx1"/>
          </a:solidFill>
          <a:latin typeface="Arial" charset="0"/>
        </a:defRPr>
      </a:lvl9pPr>
    </p:titleStyle>
    <p:bodyStyle>
      <a:lvl1pPr marL="366713" indent="-366713" algn="l" defTabSz="979488" rtl="0" eaLnBrk="0" fontAlgn="base" hangingPunct="0">
        <a:spcBef>
          <a:spcPct val="20000"/>
        </a:spcBef>
        <a:spcAft>
          <a:spcPct val="0"/>
        </a:spcAft>
        <a:buFont typeface="Arial" pitchFamily="34" charset="0"/>
        <a:buChar char="•"/>
        <a:defRPr sz="3400" kern="1200">
          <a:solidFill>
            <a:schemeClr val="tx1"/>
          </a:solidFill>
          <a:latin typeface="Arial" charset="0"/>
          <a:ea typeface="+mn-ea"/>
          <a:cs typeface="+mn-cs"/>
        </a:defRPr>
      </a:lvl1pPr>
      <a:lvl2pPr marL="795338" indent="-304800" algn="l" defTabSz="979488" rtl="0" eaLnBrk="0" fontAlgn="base" hangingPunct="0">
        <a:spcBef>
          <a:spcPct val="20000"/>
        </a:spcBef>
        <a:spcAft>
          <a:spcPct val="0"/>
        </a:spcAft>
        <a:buFont typeface="Arial" pitchFamily="34" charset="0"/>
        <a:buChar char="–"/>
        <a:defRPr sz="3000" kern="1200">
          <a:solidFill>
            <a:schemeClr val="tx1"/>
          </a:solidFill>
          <a:latin typeface="Arial" charset="0"/>
          <a:ea typeface="+mn-ea"/>
          <a:cs typeface="+mn-cs"/>
        </a:defRPr>
      </a:lvl2pPr>
      <a:lvl3pPr marL="1223963" indent="-244475" algn="l" defTabSz="979488" rtl="0" eaLnBrk="0" fontAlgn="base" hangingPunct="0">
        <a:spcBef>
          <a:spcPct val="20000"/>
        </a:spcBef>
        <a:spcAft>
          <a:spcPct val="0"/>
        </a:spcAft>
        <a:buFont typeface="Arial" pitchFamily="34" charset="0"/>
        <a:buChar char="•"/>
        <a:defRPr sz="2600" kern="1200">
          <a:solidFill>
            <a:schemeClr val="tx1"/>
          </a:solidFill>
          <a:latin typeface="Arial" charset="0"/>
          <a:ea typeface="+mn-ea"/>
          <a:cs typeface="+mn-cs"/>
        </a:defRPr>
      </a:lvl3pPr>
      <a:lvl4pPr marL="1714500" indent="-244475" algn="l" defTabSz="979488" rtl="0" eaLnBrk="0" fontAlgn="base" hangingPunct="0">
        <a:spcBef>
          <a:spcPct val="20000"/>
        </a:spcBef>
        <a:spcAft>
          <a:spcPct val="0"/>
        </a:spcAft>
        <a:buFont typeface="Arial" pitchFamily="34" charset="0"/>
        <a:buChar char="–"/>
        <a:defRPr sz="2100" kern="1200">
          <a:solidFill>
            <a:schemeClr val="tx1"/>
          </a:solidFill>
          <a:latin typeface="Arial" charset="0"/>
          <a:ea typeface="+mn-ea"/>
          <a:cs typeface="+mn-cs"/>
        </a:defRPr>
      </a:lvl4pPr>
      <a:lvl5pPr marL="2203450" indent="-244475" algn="l" defTabSz="979488" rtl="0" eaLnBrk="0" fontAlgn="base" hangingPunct="0">
        <a:spcBef>
          <a:spcPct val="20000"/>
        </a:spcBef>
        <a:spcAft>
          <a:spcPct val="0"/>
        </a:spcAft>
        <a:buFont typeface="Arial" pitchFamily="34" charset="0"/>
        <a:buChar char="»"/>
        <a:defRPr sz="2100" kern="1200">
          <a:solidFill>
            <a:schemeClr val="tx1"/>
          </a:solidFill>
          <a:latin typeface="Arial" charset="0"/>
          <a:ea typeface="+mn-ea"/>
          <a:cs typeface="+mn-cs"/>
        </a:defRPr>
      </a:lvl5pPr>
      <a:lvl6pPr marL="2694394" indent="-244945" algn="l" defTabSz="979780"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84284" indent="-244945" algn="l" defTabSz="979780"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74174" indent="-244945" algn="l" defTabSz="979780"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64063" indent="-244945" algn="l" defTabSz="979780"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fr-FR"/>
      </a:defPPr>
      <a:lvl1pPr marL="0" algn="l" defTabSz="979780" rtl="0" eaLnBrk="1" latinLnBrk="0" hangingPunct="1">
        <a:defRPr sz="1900" kern="1200">
          <a:solidFill>
            <a:schemeClr val="tx1"/>
          </a:solidFill>
          <a:latin typeface="+mn-lt"/>
          <a:ea typeface="+mn-ea"/>
          <a:cs typeface="+mn-cs"/>
        </a:defRPr>
      </a:lvl1pPr>
      <a:lvl2pPr marL="489890" algn="l" defTabSz="979780" rtl="0" eaLnBrk="1" latinLnBrk="0" hangingPunct="1">
        <a:defRPr sz="1900" kern="1200">
          <a:solidFill>
            <a:schemeClr val="tx1"/>
          </a:solidFill>
          <a:latin typeface="+mn-lt"/>
          <a:ea typeface="+mn-ea"/>
          <a:cs typeface="+mn-cs"/>
        </a:defRPr>
      </a:lvl2pPr>
      <a:lvl3pPr marL="979780" algn="l" defTabSz="979780" rtl="0" eaLnBrk="1" latinLnBrk="0" hangingPunct="1">
        <a:defRPr sz="1900" kern="1200">
          <a:solidFill>
            <a:schemeClr val="tx1"/>
          </a:solidFill>
          <a:latin typeface="+mn-lt"/>
          <a:ea typeface="+mn-ea"/>
          <a:cs typeface="+mn-cs"/>
        </a:defRPr>
      </a:lvl3pPr>
      <a:lvl4pPr marL="1469669" algn="l" defTabSz="979780" rtl="0" eaLnBrk="1" latinLnBrk="0" hangingPunct="1">
        <a:defRPr sz="1900" kern="1200">
          <a:solidFill>
            <a:schemeClr val="tx1"/>
          </a:solidFill>
          <a:latin typeface="+mn-lt"/>
          <a:ea typeface="+mn-ea"/>
          <a:cs typeface="+mn-cs"/>
        </a:defRPr>
      </a:lvl4pPr>
      <a:lvl5pPr marL="1959559" algn="l" defTabSz="979780" rtl="0" eaLnBrk="1" latinLnBrk="0" hangingPunct="1">
        <a:defRPr sz="1900" kern="1200">
          <a:solidFill>
            <a:schemeClr val="tx1"/>
          </a:solidFill>
          <a:latin typeface="+mn-lt"/>
          <a:ea typeface="+mn-ea"/>
          <a:cs typeface="+mn-cs"/>
        </a:defRPr>
      </a:lvl5pPr>
      <a:lvl6pPr marL="2449449" algn="l" defTabSz="979780" rtl="0" eaLnBrk="1" latinLnBrk="0" hangingPunct="1">
        <a:defRPr sz="1900" kern="1200">
          <a:solidFill>
            <a:schemeClr val="tx1"/>
          </a:solidFill>
          <a:latin typeface="+mn-lt"/>
          <a:ea typeface="+mn-ea"/>
          <a:cs typeface="+mn-cs"/>
        </a:defRPr>
      </a:lvl6pPr>
      <a:lvl7pPr marL="2939339" algn="l" defTabSz="979780" rtl="0" eaLnBrk="1" latinLnBrk="0" hangingPunct="1">
        <a:defRPr sz="1900" kern="1200">
          <a:solidFill>
            <a:schemeClr val="tx1"/>
          </a:solidFill>
          <a:latin typeface="+mn-lt"/>
          <a:ea typeface="+mn-ea"/>
          <a:cs typeface="+mn-cs"/>
        </a:defRPr>
      </a:lvl7pPr>
      <a:lvl8pPr marL="3429229" algn="l" defTabSz="979780" rtl="0" eaLnBrk="1" latinLnBrk="0" hangingPunct="1">
        <a:defRPr sz="1900" kern="1200">
          <a:solidFill>
            <a:schemeClr val="tx1"/>
          </a:solidFill>
          <a:latin typeface="+mn-lt"/>
          <a:ea typeface="+mn-ea"/>
          <a:cs typeface="+mn-cs"/>
        </a:defRPr>
      </a:lvl8pPr>
      <a:lvl9pPr marL="3919118" algn="l" defTabSz="97978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FIDUCI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4715" y="4552950"/>
            <a:ext cx="2700337" cy="1220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123" name="Picture 8" descr="Ente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5789" y="1854200"/>
            <a:ext cx="6778625" cy="160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5" name="Rectangle 7"/>
          <p:cNvSpPr>
            <a:spLocks noChangeArrowheads="1"/>
          </p:cNvSpPr>
          <p:nvPr/>
        </p:nvSpPr>
        <p:spPr bwMode="auto">
          <a:xfrm>
            <a:off x="6694489" y="6134101"/>
            <a:ext cx="127701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defTabSz="914400"/>
            <a:r>
              <a:rPr lang="fr-FR" sz="1200" b="1" dirty="0"/>
              <a:t>www.fiducial.fr</a:t>
            </a:r>
          </a:p>
        </p:txBody>
      </p:sp>
      <p:sp>
        <p:nvSpPr>
          <p:cNvPr id="5126" name="Rectangle 8"/>
          <p:cNvSpPr>
            <a:spLocks noChangeArrowheads="1"/>
          </p:cNvSpPr>
          <p:nvPr/>
        </p:nvSpPr>
        <p:spPr bwMode="auto">
          <a:xfrm>
            <a:off x="2744788" y="6129340"/>
            <a:ext cx="102053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defTabSz="914400"/>
            <a:r>
              <a:rPr lang="fr-FR" sz="1200" b="1" dirty="0"/>
              <a:t>www.ifop.fr</a:t>
            </a:r>
          </a:p>
        </p:txBody>
      </p:sp>
      <p:sp>
        <p:nvSpPr>
          <p:cNvPr id="5127" name="Rectangle 14"/>
          <p:cNvSpPr>
            <a:spLocks noChangeArrowheads="1"/>
          </p:cNvSpPr>
          <p:nvPr/>
        </p:nvSpPr>
        <p:spPr bwMode="auto">
          <a:xfrm>
            <a:off x="3448050" y="5846763"/>
            <a:ext cx="128588" cy="1333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fr-FR" dirty="0"/>
          </a:p>
        </p:txBody>
      </p:sp>
      <p:sp>
        <p:nvSpPr>
          <p:cNvPr id="5128" name="Text Box 9"/>
          <p:cNvSpPr txBox="1">
            <a:spLocks noChangeArrowheads="1"/>
          </p:cNvSpPr>
          <p:nvPr/>
        </p:nvSpPr>
        <p:spPr bwMode="auto">
          <a:xfrm>
            <a:off x="1733551" y="242888"/>
            <a:ext cx="5045075"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r" defTabSz="914400" eaLnBrk="1" hangingPunct="1"/>
            <a:r>
              <a:rPr lang="fr-FR" sz="2000" b="1" dirty="0" smtClean="0">
                <a:solidFill>
                  <a:srgbClr val="A50021"/>
                </a:solidFill>
              </a:rPr>
              <a:t>Juillet – Août – Septembre 2017</a:t>
            </a:r>
            <a:endParaRPr lang="fr-FR" sz="2000" b="1" dirty="0">
              <a:solidFill>
                <a:srgbClr val="A50021"/>
              </a:solidFill>
            </a:endParaRPr>
          </a:p>
          <a:p>
            <a:pPr algn="r" defTabSz="914400" eaLnBrk="1" hangingPunct="1"/>
            <a:r>
              <a:rPr lang="fr-FR" sz="1200" b="1" dirty="0">
                <a:solidFill>
                  <a:srgbClr val="7E7E7E"/>
                </a:solidFill>
              </a:rPr>
              <a:t>Réalisée </a:t>
            </a:r>
            <a:r>
              <a:rPr lang="fr-FR" sz="1200" b="1" dirty="0" smtClean="0">
                <a:solidFill>
                  <a:srgbClr val="7E7E7E"/>
                </a:solidFill>
              </a:rPr>
              <a:t>du 2 au 19 juillet 2017</a:t>
            </a:r>
            <a:endParaRPr lang="fr-FR" sz="1200" b="1" dirty="0">
              <a:solidFill>
                <a:srgbClr val="7E7E7E"/>
              </a:solidFill>
            </a:endParaRPr>
          </a:p>
        </p:txBody>
      </p:sp>
      <p:sp>
        <p:nvSpPr>
          <p:cNvPr id="5129" name="AutoShape 6"/>
          <p:cNvSpPr>
            <a:spLocks noChangeArrowheads="1"/>
          </p:cNvSpPr>
          <p:nvPr/>
        </p:nvSpPr>
        <p:spPr bwMode="auto">
          <a:xfrm>
            <a:off x="6883401" y="315913"/>
            <a:ext cx="1747838" cy="479138"/>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1600" b="1" dirty="0">
                <a:solidFill>
                  <a:schemeClr val="bg1"/>
                </a:solidFill>
              </a:rPr>
              <a:t>Vague </a:t>
            </a:r>
            <a:r>
              <a:rPr lang="fr-FR" sz="1600" b="1" dirty="0" smtClean="0">
                <a:solidFill>
                  <a:schemeClr val="bg1"/>
                </a:solidFill>
              </a:rPr>
              <a:t>66</a:t>
            </a:r>
            <a:endParaRPr lang="fr-FR" sz="1600" b="1" dirty="0">
              <a:solidFill>
                <a:schemeClr val="bg1"/>
              </a:solidFill>
            </a:endParaRPr>
          </a:p>
        </p:txBody>
      </p:sp>
      <p:sp>
        <p:nvSpPr>
          <p:cNvPr id="5130" name="Rectangle 14"/>
          <p:cNvSpPr>
            <a:spLocks noChangeArrowheads="1"/>
          </p:cNvSpPr>
          <p:nvPr/>
        </p:nvSpPr>
        <p:spPr bwMode="auto">
          <a:xfrm>
            <a:off x="6600827" y="6607177"/>
            <a:ext cx="3305175" cy="25082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fr-FR" dirty="0"/>
          </a:p>
        </p:txBody>
      </p:sp>
      <p:pic>
        <p:nvPicPr>
          <p:cNvPr id="1026" name="Picture 2" descr="http://www.aires-marines.fr/var/aamp/storage/images/media/agence/images/logos/logo-ifop-650x488/88633-1-fre-FR/Logo-Ifop-650x488_reference.gi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1660" t="22472" r="21350" b="26405"/>
          <a:stretch/>
        </p:blipFill>
        <p:spPr bwMode="auto">
          <a:xfrm>
            <a:off x="2144688" y="4492932"/>
            <a:ext cx="2325053" cy="15658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911392725"/>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2"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L'anticipation de grandes grèves d'ici 2018</a:t>
            </a:r>
            <a:endParaRPr lang="fr-FR" altLang="fr-FR" sz="1600" b="1" dirty="0">
              <a:solidFill>
                <a:srgbClr val="FFFFFF"/>
              </a:solidFill>
            </a:endParaRPr>
          </a:p>
        </p:txBody>
      </p:sp>
      <p:sp>
        <p:nvSpPr>
          <p:cNvPr id="70663" name="Text Box 2"/>
          <p:cNvSpPr txBox="1">
            <a:spLocks noChangeArrowheads="1"/>
          </p:cNvSpPr>
          <p:nvPr/>
        </p:nvSpPr>
        <p:spPr bwMode="auto">
          <a:xfrm>
            <a:off x="2282824" y="764704"/>
            <a:ext cx="7350696" cy="248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Et selon vous, de grandes grèves auront-elles lieu d’ici la fin de l’année ?</a:t>
            </a:r>
          </a:p>
        </p:txBody>
      </p:sp>
      <p:sp>
        <p:nvSpPr>
          <p:cNvPr id="70664" name="AutoShape 6"/>
          <p:cNvSpPr>
            <a:spLocks noChangeArrowheads="1"/>
          </p:cNvSpPr>
          <p:nvPr/>
        </p:nvSpPr>
        <p:spPr bwMode="auto">
          <a:xfrm>
            <a:off x="1546225" y="766292"/>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graphicFrame>
        <p:nvGraphicFramePr>
          <p:cNvPr id="16" name="Group 50"/>
          <p:cNvGraphicFramePr>
            <a:graphicFrameLocks noGrp="1"/>
          </p:cNvGraphicFramePr>
          <p:nvPr>
            <p:extLst>
              <p:ext uri="{D42A27DB-BD31-4B8C-83A1-F6EECF244321}">
                <p14:modId xmlns:p14="http://schemas.microsoft.com/office/powerpoint/2010/main" val="2471258956"/>
              </p:ext>
            </p:extLst>
          </p:nvPr>
        </p:nvGraphicFramePr>
        <p:xfrm>
          <a:off x="8894772" y="1710313"/>
          <a:ext cx="723507" cy="4310976"/>
        </p:xfrm>
        <a:graphic>
          <a:graphicData uri="http://schemas.openxmlformats.org/drawingml/2006/table">
            <a:tbl>
              <a:tblPr/>
              <a:tblGrid>
                <a:gridCol w="723507"/>
              </a:tblGrid>
              <a:tr h="71849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1" i="1" u="none" strike="noStrike" cap="none" normalizeH="0" baseline="0" dirty="0" smtClean="0">
                          <a:ln>
                            <a:noFill/>
                          </a:ln>
                          <a:solidFill>
                            <a:schemeClr val="tx1"/>
                          </a:solidFill>
                          <a:effectLst/>
                          <a:latin typeface="Arial" charset="0"/>
                        </a:rPr>
                        <a:t>55%</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71849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20%</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71849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35%</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71849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1" i="1" u="none" strike="noStrike" cap="none" normalizeH="0" baseline="0" dirty="0" smtClean="0">
                          <a:ln>
                            <a:noFill/>
                          </a:ln>
                          <a:solidFill>
                            <a:schemeClr val="tx1"/>
                          </a:solidFill>
                          <a:effectLst/>
                          <a:latin typeface="Arial" charset="0"/>
                        </a:rPr>
                        <a:t>45%</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71849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36%</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71849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9%</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bl>
          </a:graphicData>
        </a:graphic>
      </p:graphicFrame>
      <p:sp>
        <p:nvSpPr>
          <p:cNvPr id="17" name="Rectangle 16"/>
          <p:cNvSpPr/>
          <p:nvPr/>
        </p:nvSpPr>
        <p:spPr>
          <a:xfrm>
            <a:off x="8902010" y="1228531"/>
            <a:ext cx="723507" cy="451850"/>
          </a:xfrm>
          <a:prstGeom prst="rect">
            <a:avLst/>
          </a:prstGeom>
          <a:solidFill>
            <a:srgbClr val="FBE6E6">
              <a:alpha val="50196"/>
            </a:srgbClr>
          </a:solidFill>
          <a:ln>
            <a:solidFill>
              <a:schemeClr val="bg1">
                <a:lumMod val="85000"/>
              </a:schemeClr>
            </a:solidFill>
            <a:prstDash val="sysDot"/>
          </a:ln>
        </p:spPr>
        <p:txBody>
          <a:bodyPr wrap="square" lIns="18000" tIns="18000" rIns="18000" bIns="18000">
            <a:spAutoFit/>
          </a:bodyPr>
          <a:lstStyle/>
          <a:p>
            <a:pPr algn="ctr">
              <a:defRPr/>
            </a:pPr>
            <a:r>
              <a:rPr lang="fr-FR" sz="900" dirty="0" smtClean="0">
                <a:solidFill>
                  <a:prstClr val="black"/>
                </a:solidFill>
                <a:latin typeface="Arial" charset="0"/>
              </a:rPr>
              <a:t>Comparatif </a:t>
            </a:r>
            <a:br>
              <a:rPr lang="fr-FR" sz="900" dirty="0" smtClean="0">
                <a:solidFill>
                  <a:prstClr val="black"/>
                </a:solidFill>
                <a:latin typeface="Arial" charset="0"/>
              </a:rPr>
            </a:br>
            <a:r>
              <a:rPr lang="fr-FR" sz="900" dirty="0" smtClean="0">
                <a:solidFill>
                  <a:prstClr val="black"/>
                </a:solidFill>
                <a:latin typeface="Arial" charset="0"/>
              </a:rPr>
              <a:t>juillet </a:t>
            </a:r>
          </a:p>
          <a:p>
            <a:pPr algn="ctr">
              <a:defRPr/>
            </a:pPr>
            <a:r>
              <a:rPr lang="fr-FR" sz="900" dirty="0" smtClean="0">
                <a:solidFill>
                  <a:prstClr val="black"/>
                </a:solidFill>
                <a:latin typeface="Arial" charset="0"/>
              </a:rPr>
              <a:t>2013</a:t>
            </a:r>
            <a:r>
              <a:rPr lang="fr-FR" sz="900" baseline="30000" dirty="0" smtClean="0">
                <a:solidFill>
                  <a:prstClr val="black"/>
                </a:solidFill>
                <a:latin typeface="Arial" charset="0"/>
              </a:rPr>
              <a:t>(*)</a:t>
            </a:r>
          </a:p>
        </p:txBody>
      </p:sp>
      <p:sp>
        <p:nvSpPr>
          <p:cNvPr id="18" name="Rectangle 17"/>
          <p:cNvSpPr/>
          <p:nvPr/>
        </p:nvSpPr>
        <p:spPr>
          <a:xfrm>
            <a:off x="4479155" y="6388904"/>
            <a:ext cx="5146361" cy="338554"/>
          </a:xfrm>
          <a:prstGeom prst="rect">
            <a:avLst/>
          </a:prstGeom>
        </p:spPr>
        <p:txBody>
          <a:bodyPr wrap="square">
            <a:spAutoFit/>
          </a:bodyPr>
          <a:lstStyle/>
          <a:p>
            <a:pPr algn="just"/>
            <a:r>
              <a:rPr lang="fr-FR" sz="800" i="1" dirty="0" smtClean="0">
                <a:solidFill>
                  <a:srgbClr val="000000"/>
                </a:solidFill>
                <a:cs typeface="Arial" panose="020B0604020202020204" pitchFamily="34" charset="0"/>
              </a:rPr>
              <a:t>(*) En Juillet 2013, l’intitulé de la question était </a:t>
            </a:r>
            <a:r>
              <a:rPr lang="fr-FR" sz="800" i="1" dirty="0">
                <a:solidFill>
                  <a:srgbClr val="000000"/>
                </a:solidFill>
                <a:cs typeface="Arial" panose="020B0604020202020204" pitchFamily="34" charset="0"/>
              </a:rPr>
              <a:t>le suivant : « Et selon vous, de grandes grèves auront-elles lieu d’ici la fin de l’année, comme la France en avait connu à l’automne </a:t>
            </a:r>
            <a:r>
              <a:rPr lang="fr-FR" sz="800" i="1" dirty="0" smtClean="0">
                <a:solidFill>
                  <a:srgbClr val="000000"/>
                </a:solidFill>
                <a:cs typeface="Arial" panose="020B0604020202020204" pitchFamily="34" charset="0"/>
              </a:rPr>
              <a:t>1995 »</a:t>
            </a:r>
            <a:endParaRPr lang="fr-FR" sz="800" i="1" dirty="0">
              <a:solidFill>
                <a:srgbClr val="000000"/>
              </a:solidFill>
              <a:cs typeface="Arial" panose="020B0604020202020204" pitchFamily="34" charset="0"/>
            </a:endParaRPr>
          </a:p>
        </p:txBody>
      </p:sp>
      <p:sp>
        <p:nvSpPr>
          <p:cNvPr id="19"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50% de l’échantillon</a:t>
            </a:r>
          </a:p>
        </p:txBody>
      </p:sp>
      <p:graphicFrame>
        <p:nvGraphicFramePr>
          <p:cNvPr id="20" name="Graphique 10"/>
          <p:cNvGraphicFramePr>
            <a:graphicFrameLocks/>
          </p:cNvGraphicFramePr>
          <p:nvPr>
            <p:extLst>
              <p:ext uri="{D42A27DB-BD31-4B8C-83A1-F6EECF244321}">
                <p14:modId xmlns:p14="http://schemas.microsoft.com/office/powerpoint/2010/main" val="1269942492"/>
              </p:ext>
            </p:extLst>
          </p:nvPr>
        </p:nvGraphicFramePr>
        <p:xfrm>
          <a:off x="1614256" y="1609949"/>
          <a:ext cx="6895350" cy="4610522"/>
        </p:xfrm>
        <a:graphic>
          <a:graphicData uri="http://schemas.openxmlformats.org/drawingml/2006/chart">
            <c:chart xmlns:c="http://schemas.openxmlformats.org/drawingml/2006/chart" xmlns:r="http://schemas.openxmlformats.org/officeDocument/2006/relationships" r:id="rId2"/>
          </a:graphicData>
        </a:graphic>
      </p:graphicFrame>
      <p:sp>
        <p:nvSpPr>
          <p:cNvPr id="21" name="Rectangle à coins arrondis 11"/>
          <p:cNvSpPr>
            <a:spLocks noChangeArrowheads="1"/>
          </p:cNvSpPr>
          <p:nvPr/>
        </p:nvSpPr>
        <p:spPr bwMode="auto">
          <a:xfrm>
            <a:off x="2227912" y="4043164"/>
            <a:ext cx="2074987" cy="399238"/>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22" name="Rectangle à coins arrondis 12"/>
          <p:cNvSpPr>
            <a:spLocks noChangeArrowheads="1"/>
          </p:cNvSpPr>
          <p:nvPr/>
        </p:nvSpPr>
        <p:spPr bwMode="auto">
          <a:xfrm>
            <a:off x="2227912" y="1888706"/>
            <a:ext cx="2074987" cy="399238"/>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23" name="Rectangle 60"/>
          <p:cNvSpPr>
            <a:spLocks noChangeArrowheads="1"/>
          </p:cNvSpPr>
          <p:nvPr/>
        </p:nvSpPr>
        <p:spPr bwMode="auto">
          <a:xfrm>
            <a:off x="4334309" y="4509120"/>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10 à 19 salariés (30%) / Industrie (</a:t>
            </a:r>
            <a:r>
              <a:rPr lang="fr-FR" sz="700" dirty="0">
                <a:solidFill>
                  <a:srgbClr val="52AA28"/>
                </a:solidFill>
                <a:sym typeface="Wingdings 3" pitchFamily="18" charset="2"/>
              </a:rPr>
              <a:t>25%) / CA de moins de </a:t>
            </a:r>
            <a:r>
              <a:rPr lang="fr-FR" sz="700" dirty="0" smtClean="0">
                <a:solidFill>
                  <a:srgbClr val="52AA28"/>
                </a:solidFill>
                <a:sym typeface="Wingdings 3" pitchFamily="18" charset="2"/>
              </a:rPr>
              <a:t>100 000 </a:t>
            </a:r>
            <a:r>
              <a:rPr lang="fr-FR" sz="700" dirty="0">
                <a:solidFill>
                  <a:srgbClr val="52AA28"/>
                </a:solidFill>
                <a:sym typeface="Wingdings 3" pitchFamily="18" charset="2"/>
              </a:rPr>
              <a:t>€ </a:t>
            </a:r>
            <a:r>
              <a:rPr lang="fr-FR" sz="700" dirty="0" smtClean="0">
                <a:solidFill>
                  <a:srgbClr val="52AA28"/>
                </a:solidFill>
                <a:sym typeface="Wingdings 3" pitchFamily="18" charset="2"/>
              </a:rPr>
              <a:t>(27%)</a:t>
            </a:r>
            <a:endParaRPr lang="fr-FR" sz="700" dirty="0">
              <a:solidFill>
                <a:srgbClr val="52AA28"/>
              </a:solidFill>
              <a:sym typeface="Wingdings 3" pitchFamily="18" charset="2"/>
            </a:endParaRPr>
          </a:p>
        </p:txBody>
      </p:sp>
      <p:sp>
        <p:nvSpPr>
          <p:cNvPr id="24" name="Rectangle 60"/>
          <p:cNvSpPr>
            <a:spLocks noChangeArrowheads="1"/>
          </p:cNvSpPr>
          <p:nvPr/>
        </p:nvSpPr>
        <p:spPr bwMode="auto">
          <a:xfrm>
            <a:off x="4379941" y="2348880"/>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E32B29"/>
                </a:solidFill>
                <a:sym typeface="Wingdings 3" pitchFamily="18" charset="2"/>
              </a:rPr>
              <a:t>BTP (85%) / </a:t>
            </a:r>
            <a:r>
              <a:rPr lang="fr-FR" sz="700" dirty="0">
                <a:solidFill>
                  <a:srgbClr val="E32B29"/>
                </a:solidFill>
                <a:sym typeface="Wingdings 3" pitchFamily="18" charset="2"/>
              </a:rPr>
              <a:t>CA de </a:t>
            </a:r>
            <a:r>
              <a:rPr lang="fr-FR" sz="700" dirty="0" smtClean="0">
                <a:solidFill>
                  <a:srgbClr val="E32B29"/>
                </a:solidFill>
                <a:sym typeface="Wingdings 3" pitchFamily="18" charset="2"/>
              </a:rPr>
              <a:t>100 000 </a:t>
            </a:r>
            <a:r>
              <a:rPr lang="fr-FR" sz="700" dirty="0">
                <a:solidFill>
                  <a:srgbClr val="E32B29"/>
                </a:solidFill>
                <a:sym typeface="Wingdings 3" pitchFamily="18" charset="2"/>
              </a:rPr>
              <a:t>à </a:t>
            </a:r>
            <a:r>
              <a:rPr lang="fr-FR" sz="700" dirty="0" smtClean="0">
                <a:solidFill>
                  <a:srgbClr val="E32B29"/>
                </a:solidFill>
                <a:sym typeface="Wingdings 3" pitchFamily="18" charset="2"/>
              </a:rPr>
              <a:t>200 000 </a:t>
            </a:r>
            <a:r>
              <a:rPr lang="fr-FR" sz="700" dirty="0">
                <a:solidFill>
                  <a:srgbClr val="E32B29"/>
                </a:solidFill>
                <a:sym typeface="Wingdings 3" pitchFamily="18" charset="2"/>
              </a:rPr>
              <a:t>€ </a:t>
            </a:r>
            <a:r>
              <a:rPr lang="fr-FR" sz="700" dirty="0" smtClean="0">
                <a:solidFill>
                  <a:srgbClr val="E32B29"/>
                </a:solidFill>
                <a:sym typeface="Wingdings 3" pitchFamily="18" charset="2"/>
              </a:rPr>
              <a:t>(89%)</a:t>
            </a:r>
            <a:endParaRPr lang="fr-FR" sz="700" dirty="0">
              <a:solidFill>
                <a:srgbClr val="E32B29"/>
              </a:solidFill>
              <a:sym typeface="Wingdings 3" pitchFamily="18" charset="2"/>
            </a:endParaRPr>
          </a:p>
        </p:txBody>
      </p:sp>
      <p:sp>
        <p:nvSpPr>
          <p:cNvPr id="14" name="ZoneTexte 13"/>
          <p:cNvSpPr txBox="1"/>
          <p:nvPr/>
        </p:nvSpPr>
        <p:spPr bwMode="auto">
          <a:xfrm>
            <a:off x="7977336" y="1772816"/>
            <a:ext cx="648072" cy="615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rtlCol="0" anchor="ctr">
            <a:spAutoFit/>
          </a:bodyPr>
          <a:lstStyle/>
          <a:p>
            <a:pPr algn="ctr" defTabSz="914400" eaLnBrk="1" hangingPunct="1"/>
            <a:r>
              <a:rPr lang="fr-FR" sz="3400" b="1" i="1" dirty="0" smtClean="0">
                <a:solidFill>
                  <a:srgbClr val="006600"/>
                </a:solidFill>
                <a:cs typeface="Arial" panose="020B0604020202020204" pitchFamily="34" charset="0"/>
              </a:rPr>
              <a:t>&gt;</a:t>
            </a:r>
          </a:p>
        </p:txBody>
      </p:sp>
    </p:spTree>
    <p:extLst>
      <p:ext uri="{BB962C8B-B14F-4D97-AF65-F5344CB8AC3E}">
        <p14:creationId xmlns:p14="http://schemas.microsoft.com/office/powerpoint/2010/main" val="2661399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ChangeArrowheads="1"/>
          </p:cNvSpPr>
          <p:nvPr/>
        </p:nvSpPr>
        <p:spPr bwMode="auto">
          <a:xfrm>
            <a:off x="1052906" y="0"/>
            <a:ext cx="8877300" cy="6858000"/>
          </a:xfrm>
          <a:prstGeom prst="rect">
            <a:avLst/>
          </a:prstGeom>
          <a:solidFill>
            <a:srgbClr val="F8EEE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lang="fr-FR" sz="2200" b="1" dirty="0"/>
          </a:p>
        </p:txBody>
      </p:sp>
      <p:sp>
        <p:nvSpPr>
          <p:cNvPr id="28677" name="Espace réservé du numéro de diapositive 2"/>
          <p:cNvSpPr txBox="1">
            <a:spLocks noGrp="1"/>
          </p:cNvSpPr>
          <p:nvPr/>
        </p:nvSpPr>
        <p:spPr bwMode="auto">
          <a:xfrm>
            <a:off x="7756525" y="6659565"/>
            <a:ext cx="2063750" cy="138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r" defTabSz="914400"/>
            <a:fld id="{5227B78F-DC17-4EE4-A52F-25580A2AC34C}" type="slidenum">
              <a:rPr lang="fr-FR" sz="900"/>
              <a:pPr algn="r" defTabSz="914400"/>
              <a:t>10</a:t>
            </a:fld>
            <a:endParaRPr lang="fr-FR" sz="900" dirty="0"/>
          </a:p>
        </p:txBody>
      </p:sp>
      <p:sp>
        <p:nvSpPr>
          <p:cNvPr id="28678" name="AutoShape 6"/>
          <p:cNvSpPr>
            <a:spLocks noChangeArrowheads="1"/>
          </p:cNvSpPr>
          <p:nvPr/>
        </p:nvSpPr>
        <p:spPr bwMode="auto">
          <a:xfrm>
            <a:off x="1542914" y="2058654"/>
            <a:ext cx="7848872" cy="2232248"/>
          </a:xfrm>
          <a:prstGeom prst="roundRect">
            <a:avLst>
              <a:gd name="adj" fmla="val 16667"/>
            </a:avLst>
          </a:prstGeom>
          <a:solidFill>
            <a:srgbClr val="981135"/>
          </a:solidFill>
          <a:ln w="6350">
            <a:solidFill>
              <a:srgbClr val="800000"/>
            </a:solidFill>
            <a:round/>
            <a:headEnd/>
            <a:tailEnd/>
          </a:ln>
        </p:spPr>
        <p:txBody>
          <a:bodyPr lIns="90000" tIns="46800" rIns="90000" bIns="46800" anchor="ctr"/>
          <a:lstStyle/>
          <a:p>
            <a:pPr algn="ctr" defTabSz="914400"/>
            <a:r>
              <a:rPr lang="fr-FR" sz="4200" b="1" dirty="0" smtClean="0">
                <a:solidFill>
                  <a:schemeClr val="bg1"/>
                </a:solidFill>
              </a:rPr>
              <a:t>Les TPE et la </a:t>
            </a:r>
            <a:r>
              <a:rPr lang="fr-FR" sz="4200" b="1" dirty="0">
                <a:solidFill>
                  <a:schemeClr val="bg1"/>
                </a:solidFill>
              </a:rPr>
              <a:t>réforme du code du travail </a:t>
            </a:r>
          </a:p>
        </p:txBody>
      </p:sp>
    </p:spTree>
    <p:extLst>
      <p:ext uri="{BB962C8B-B14F-4D97-AF65-F5344CB8AC3E}">
        <p14:creationId xmlns:p14="http://schemas.microsoft.com/office/powerpoint/2010/main" val="279308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2"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La connaissance des </a:t>
            </a:r>
            <a:r>
              <a:rPr lang="fr-FR" sz="1600" b="1" dirty="0" smtClean="0">
                <a:solidFill>
                  <a:srgbClr val="FFFFFF"/>
                </a:solidFill>
              </a:rPr>
              <a:t>dernières évolutions </a:t>
            </a:r>
            <a:r>
              <a:rPr lang="fr-FR" sz="1600" b="1" dirty="0">
                <a:solidFill>
                  <a:srgbClr val="FFFFFF"/>
                </a:solidFill>
              </a:rPr>
              <a:t>réglementaires </a:t>
            </a:r>
            <a:r>
              <a:rPr lang="fr-FR" sz="1600" b="1" dirty="0" smtClean="0">
                <a:solidFill>
                  <a:srgbClr val="FFFFFF"/>
                </a:solidFill>
              </a:rPr>
              <a:t>sur </a:t>
            </a:r>
            <a:r>
              <a:rPr lang="fr-FR" sz="1600" b="1" dirty="0">
                <a:solidFill>
                  <a:srgbClr val="FFFFFF"/>
                </a:solidFill>
              </a:rPr>
              <a:t>le travail</a:t>
            </a:r>
            <a:endParaRPr lang="fr-FR" altLang="fr-FR" sz="1600" b="1" dirty="0">
              <a:solidFill>
                <a:srgbClr val="FFFFFF"/>
              </a:solidFill>
            </a:endParaRPr>
          </a:p>
        </p:txBody>
      </p:sp>
      <p:sp>
        <p:nvSpPr>
          <p:cNvPr id="70663" name="Text Box 2"/>
          <p:cNvSpPr txBox="1">
            <a:spLocks noChangeArrowheads="1"/>
          </p:cNvSpPr>
          <p:nvPr/>
        </p:nvSpPr>
        <p:spPr bwMode="auto">
          <a:xfrm>
            <a:off x="2282824" y="764704"/>
            <a:ext cx="7350696" cy="402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Diriez-vous que vous connaissez bien ou mal les évolutions réglementaires sur le travail survenues au cours des trois dernières années, notamment la loi de sécurisation de l’emploi de 2014, la loi Rebsamen de 2015 et la loi El </a:t>
            </a:r>
            <a:r>
              <a:rPr lang="fr-FR" sz="1000" dirty="0" err="1"/>
              <a:t>Khomri</a:t>
            </a:r>
            <a:r>
              <a:rPr lang="fr-FR" sz="1000" dirty="0"/>
              <a:t> de 2016 ?</a:t>
            </a:r>
          </a:p>
        </p:txBody>
      </p:sp>
      <p:sp>
        <p:nvSpPr>
          <p:cNvPr id="70664" name="AutoShape 6"/>
          <p:cNvSpPr>
            <a:spLocks noChangeArrowheads="1"/>
          </p:cNvSpPr>
          <p:nvPr/>
        </p:nvSpPr>
        <p:spPr bwMode="auto">
          <a:xfrm>
            <a:off x="1546225" y="766292"/>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graphicFrame>
        <p:nvGraphicFramePr>
          <p:cNvPr id="10" name="Graphique 10"/>
          <p:cNvGraphicFramePr>
            <a:graphicFrameLocks/>
          </p:cNvGraphicFramePr>
          <p:nvPr>
            <p:extLst>
              <p:ext uri="{D42A27DB-BD31-4B8C-83A1-F6EECF244321}">
                <p14:modId xmlns:p14="http://schemas.microsoft.com/office/powerpoint/2010/main" val="4144233666"/>
              </p:ext>
            </p:extLst>
          </p:nvPr>
        </p:nvGraphicFramePr>
        <p:xfrm>
          <a:off x="1856656" y="1609949"/>
          <a:ext cx="6895350" cy="4610522"/>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à coins arrondis 11"/>
          <p:cNvSpPr>
            <a:spLocks noChangeArrowheads="1"/>
          </p:cNvSpPr>
          <p:nvPr/>
        </p:nvSpPr>
        <p:spPr bwMode="auto">
          <a:xfrm>
            <a:off x="2470312" y="1836920"/>
            <a:ext cx="2074987" cy="399238"/>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15" name="Rectangle à coins arrondis 12"/>
          <p:cNvSpPr>
            <a:spLocks noChangeArrowheads="1"/>
          </p:cNvSpPr>
          <p:nvPr/>
        </p:nvSpPr>
        <p:spPr bwMode="auto">
          <a:xfrm>
            <a:off x="2470312" y="3713701"/>
            <a:ext cx="2074987" cy="399238"/>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13" name="Rectangle 60"/>
          <p:cNvSpPr>
            <a:spLocks noChangeArrowheads="1"/>
          </p:cNvSpPr>
          <p:nvPr/>
        </p:nvSpPr>
        <p:spPr bwMode="auto">
          <a:xfrm>
            <a:off x="4576709" y="2222647"/>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6 à 19 salariés (33%) / Services aux entreprises (38%)</a:t>
            </a:r>
            <a:endParaRPr lang="fr-FR" sz="700" dirty="0">
              <a:solidFill>
                <a:srgbClr val="52AA28"/>
              </a:solidFill>
              <a:sym typeface="Wingdings 3" pitchFamily="18" charset="2"/>
            </a:endParaRPr>
          </a:p>
        </p:txBody>
      </p:sp>
      <p:sp>
        <p:nvSpPr>
          <p:cNvPr id="11" name="Rectangle 60"/>
          <p:cNvSpPr>
            <a:spLocks noChangeArrowheads="1"/>
          </p:cNvSpPr>
          <p:nvPr/>
        </p:nvSpPr>
        <p:spPr bwMode="auto">
          <a:xfrm>
            <a:off x="4622341" y="4103853"/>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E32B29"/>
                </a:solidFill>
                <a:sym typeface="Wingdings 3" pitchFamily="18" charset="2"/>
              </a:rPr>
              <a:t>1 à 2 salariés (78%) / Industrie (79%) / BTP (80%) / Services aux particuliers (78%)</a:t>
            </a:r>
            <a:endParaRPr lang="fr-FR" sz="700" dirty="0">
              <a:solidFill>
                <a:srgbClr val="E32B29"/>
              </a:solidFill>
              <a:sym typeface="Wingdings 3" pitchFamily="18" charset="2"/>
            </a:endParaRPr>
          </a:p>
        </p:txBody>
      </p:sp>
      <p:sp>
        <p:nvSpPr>
          <p:cNvPr id="18"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50% de l’échantillon</a:t>
            </a:r>
          </a:p>
        </p:txBody>
      </p:sp>
    </p:spTree>
    <p:extLst>
      <p:ext uri="{BB962C8B-B14F-4D97-AF65-F5344CB8AC3E}">
        <p14:creationId xmlns:p14="http://schemas.microsoft.com/office/powerpoint/2010/main" val="408348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Graphique 12"/>
          <p:cNvGraphicFramePr>
            <a:graphicFrameLocks/>
          </p:cNvGraphicFramePr>
          <p:nvPr>
            <p:extLst>
              <p:ext uri="{D42A27DB-BD31-4B8C-83A1-F6EECF244321}">
                <p14:modId xmlns:p14="http://schemas.microsoft.com/office/powerpoint/2010/main" val="4069113917"/>
              </p:ext>
            </p:extLst>
          </p:nvPr>
        </p:nvGraphicFramePr>
        <p:xfrm>
          <a:off x="1136576" y="1702973"/>
          <a:ext cx="8568951" cy="4678355"/>
        </p:xfrm>
        <a:graphic>
          <a:graphicData uri="http://schemas.openxmlformats.org/drawingml/2006/chart">
            <c:chart xmlns:c="http://schemas.openxmlformats.org/drawingml/2006/chart" xmlns:r="http://schemas.openxmlformats.org/officeDocument/2006/relationships" r:id="rId2"/>
          </a:graphicData>
        </a:graphic>
      </p:graphicFrame>
      <p:sp>
        <p:nvSpPr>
          <p:cNvPr id="71683" name="ZoneTexte 10"/>
          <p:cNvSpPr txBox="1">
            <a:spLocks noChangeArrowheads="1"/>
          </p:cNvSpPr>
          <p:nvPr/>
        </p:nvSpPr>
        <p:spPr bwMode="auto">
          <a:xfrm>
            <a:off x="3915556" y="1507124"/>
            <a:ext cx="216515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1400" b="1" dirty="0">
                <a:solidFill>
                  <a:srgbClr val="52AA28"/>
                </a:solidFill>
              </a:rPr>
              <a:t>Total </a:t>
            </a:r>
            <a:r>
              <a:rPr lang="fr-FR" sz="1400" b="1" dirty="0" smtClean="0">
                <a:solidFill>
                  <a:srgbClr val="52AA28"/>
                </a:solidFill>
              </a:rPr>
              <a:t>Positif</a:t>
            </a:r>
            <a:endParaRPr lang="fr-FR" sz="1400" b="1" dirty="0">
              <a:solidFill>
                <a:srgbClr val="52AA28"/>
              </a:solidFill>
            </a:endParaRPr>
          </a:p>
        </p:txBody>
      </p:sp>
      <p:sp>
        <p:nvSpPr>
          <p:cNvPr id="71684" name="Rectangle à coins arrondis 6"/>
          <p:cNvSpPr>
            <a:spLocks noChangeArrowheads="1"/>
          </p:cNvSpPr>
          <p:nvPr/>
        </p:nvSpPr>
        <p:spPr bwMode="auto">
          <a:xfrm>
            <a:off x="4705285" y="1856070"/>
            <a:ext cx="622300" cy="261556"/>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27%</a:t>
            </a:r>
            <a:endParaRPr lang="fr-FR" sz="1300" b="1" dirty="0">
              <a:solidFill>
                <a:srgbClr val="52AA28"/>
              </a:solidFill>
            </a:endParaRPr>
          </a:p>
        </p:txBody>
      </p:sp>
      <p:sp>
        <p:nvSpPr>
          <p:cNvPr id="71689"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L'impact des évolutions réglementaires des 3 dernières années sur le travail</a:t>
            </a:r>
          </a:p>
        </p:txBody>
      </p:sp>
      <p:sp>
        <p:nvSpPr>
          <p:cNvPr id="71690" name="Text Box 2"/>
          <p:cNvSpPr txBox="1">
            <a:spLocks noChangeArrowheads="1"/>
          </p:cNvSpPr>
          <p:nvPr/>
        </p:nvSpPr>
        <p:spPr bwMode="auto">
          <a:xfrm>
            <a:off x="2282827" y="763200"/>
            <a:ext cx="7206679" cy="248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Selon vous, ces différentes lois </a:t>
            </a:r>
            <a:r>
              <a:rPr lang="fr-FR" sz="1000" dirty="0" err="1"/>
              <a:t>ont-elles</a:t>
            </a:r>
            <a:r>
              <a:rPr lang="fr-FR" sz="1000" dirty="0"/>
              <a:t> eu un impact positif ou négatif… ?</a:t>
            </a:r>
          </a:p>
        </p:txBody>
      </p:sp>
      <p:sp>
        <p:nvSpPr>
          <p:cNvPr id="71691" name="AutoShape 6"/>
          <p:cNvSpPr>
            <a:spLocks noChangeArrowheads="1"/>
          </p:cNvSpPr>
          <p:nvPr/>
        </p:nvSpPr>
        <p:spPr bwMode="auto">
          <a:xfrm>
            <a:off x="1546225" y="766800"/>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sp>
        <p:nvSpPr>
          <p:cNvPr id="20" name="Rectangle à coins arrondis 6"/>
          <p:cNvSpPr>
            <a:spLocks noChangeArrowheads="1"/>
          </p:cNvSpPr>
          <p:nvPr/>
        </p:nvSpPr>
        <p:spPr bwMode="auto">
          <a:xfrm>
            <a:off x="4691593" y="3207352"/>
            <a:ext cx="622300" cy="261937"/>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25%</a:t>
            </a:r>
            <a:endParaRPr lang="fr-FR" sz="1300" b="1" dirty="0">
              <a:solidFill>
                <a:srgbClr val="52AA28"/>
              </a:solidFill>
            </a:endParaRPr>
          </a:p>
        </p:txBody>
      </p:sp>
      <p:sp>
        <p:nvSpPr>
          <p:cNvPr id="17"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a:t>
            </a:r>
            <a:r>
              <a:rPr lang="fr-FR" sz="800" i="1" dirty="0" smtClean="0"/>
              <a:t>50% </a:t>
            </a:r>
            <a:r>
              <a:rPr lang="fr-FR" sz="800" i="1" dirty="0"/>
              <a:t>de l’échantillon</a:t>
            </a:r>
          </a:p>
        </p:txBody>
      </p:sp>
      <p:sp>
        <p:nvSpPr>
          <p:cNvPr id="16" name="Rectangle 60"/>
          <p:cNvSpPr>
            <a:spLocks noChangeArrowheads="1"/>
          </p:cNvSpPr>
          <p:nvPr/>
        </p:nvSpPr>
        <p:spPr bwMode="auto">
          <a:xfrm>
            <a:off x="5385048" y="1916832"/>
            <a:ext cx="4024155"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10 à 19 salariés (33%) / Services aux particuliers (35%)</a:t>
            </a:r>
          </a:p>
        </p:txBody>
      </p:sp>
      <p:sp>
        <p:nvSpPr>
          <p:cNvPr id="12" name="Rectangle à coins arrondis 6"/>
          <p:cNvSpPr>
            <a:spLocks noChangeArrowheads="1"/>
          </p:cNvSpPr>
          <p:nvPr/>
        </p:nvSpPr>
        <p:spPr bwMode="auto">
          <a:xfrm>
            <a:off x="4705285" y="4552293"/>
            <a:ext cx="622300" cy="261937"/>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24%</a:t>
            </a:r>
            <a:endParaRPr lang="fr-FR" sz="1300" b="1" dirty="0">
              <a:solidFill>
                <a:srgbClr val="52AA28"/>
              </a:solidFill>
            </a:endParaRPr>
          </a:p>
        </p:txBody>
      </p:sp>
      <p:sp>
        <p:nvSpPr>
          <p:cNvPr id="15" name="Rectangle 60"/>
          <p:cNvSpPr>
            <a:spLocks noChangeArrowheads="1"/>
          </p:cNvSpPr>
          <p:nvPr/>
        </p:nvSpPr>
        <p:spPr bwMode="auto">
          <a:xfrm>
            <a:off x="5390906" y="3223886"/>
            <a:ext cx="4024155"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10 à 19 salariés (37%) / Services aux particuliers (31%)</a:t>
            </a:r>
          </a:p>
        </p:txBody>
      </p:sp>
      <p:sp>
        <p:nvSpPr>
          <p:cNvPr id="18" name="Rectangle 60"/>
          <p:cNvSpPr>
            <a:spLocks noChangeArrowheads="1"/>
          </p:cNvSpPr>
          <p:nvPr/>
        </p:nvSpPr>
        <p:spPr bwMode="auto">
          <a:xfrm>
            <a:off x="5414736" y="4533547"/>
            <a:ext cx="4024155"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6 à 19 salariés (31%)</a:t>
            </a:r>
          </a:p>
        </p:txBody>
      </p:sp>
      <p:sp>
        <p:nvSpPr>
          <p:cNvPr id="19" name="Rectangle 60"/>
          <p:cNvSpPr>
            <a:spLocks noChangeArrowheads="1"/>
          </p:cNvSpPr>
          <p:nvPr/>
        </p:nvSpPr>
        <p:spPr bwMode="auto">
          <a:xfrm>
            <a:off x="7401272" y="2924944"/>
            <a:ext cx="4024155"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C00000"/>
                </a:solidFill>
                <a:sym typeface="Wingdings 3" pitchFamily="18" charset="2"/>
              </a:rPr>
              <a:t>BTP (73%) / Hôtellerie (71%)</a:t>
            </a:r>
            <a:endParaRPr lang="fr-FR" sz="700" dirty="0">
              <a:solidFill>
                <a:srgbClr val="C00000"/>
              </a:solidFill>
              <a:sym typeface="Wingdings 3" pitchFamily="18" charset="2"/>
            </a:endParaRPr>
          </a:p>
        </p:txBody>
      </p:sp>
      <p:sp>
        <p:nvSpPr>
          <p:cNvPr id="21" name="Rectangle à coins arrondis 6"/>
          <p:cNvSpPr>
            <a:spLocks noChangeArrowheads="1"/>
          </p:cNvSpPr>
          <p:nvPr/>
        </p:nvSpPr>
        <p:spPr bwMode="auto">
          <a:xfrm>
            <a:off x="8697416" y="2924944"/>
            <a:ext cx="622300" cy="261556"/>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C00000"/>
                </a:solidFill>
              </a:rPr>
              <a:t>64%</a:t>
            </a:r>
            <a:endParaRPr lang="fr-FR" sz="1300" b="1" dirty="0">
              <a:solidFill>
                <a:srgbClr val="C00000"/>
              </a:solidFill>
            </a:endParaRPr>
          </a:p>
        </p:txBody>
      </p:sp>
      <p:sp>
        <p:nvSpPr>
          <p:cNvPr id="22" name="ZoneTexte 10"/>
          <p:cNvSpPr txBox="1">
            <a:spLocks noChangeArrowheads="1"/>
          </p:cNvSpPr>
          <p:nvPr/>
        </p:nvSpPr>
        <p:spPr bwMode="auto">
          <a:xfrm>
            <a:off x="8121352" y="1772816"/>
            <a:ext cx="216515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1400" b="1" dirty="0" smtClean="0">
                <a:solidFill>
                  <a:srgbClr val="C00000"/>
                </a:solidFill>
              </a:rPr>
              <a:t>Total négatif</a:t>
            </a:r>
            <a:endParaRPr lang="fr-FR" sz="1400" b="1" dirty="0">
              <a:solidFill>
                <a:srgbClr val="C00000"/>
              </a:solidFill>
            </a:endParaRPr>
          </a:p>
        </p:txBody>
      </p:sp>
      <p:sp>
        <p:nvSpPr>
          <p:cNvPr id="23" name="Rectangle à coins arrondis 6"/>
          <p:cNvSpPr>
            <a:spLocks noChangeArrowheads="1"/>
          </p:cNvSpPr>
          <p:nvPr/>
        </p:nvSpPr>
        <p:spPr bwMode="auto">
          <a:xfrm>
            <a:off x="7885870" y="4251056"/>
            <a:ext cx="622300" cy="261556"/>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C00000"/>
                </a:solidFill>
              </a:rPr>
              <a:t>49%</a:t>
            </a:r>
            <a:endParaRPr lang="fr-FR" sz="1300" b="1" dirty="0">
              <a:solidFill>
                <a:srgbClr val="C00000"/>
              </a:solidFill>
            </a:endParaRPr>
          </a:p>
        </p:txBody>
      </p:sp>
      <p:sp>
        <p:nvSpPr>
          <p:cNvPr id="24" name="Rectangle 60"/>
          <p:cNvSpPr>
            <a:spLocks noChangeArrowheads="1"/>
          </p:cNvSpPr>
          <p:nvPr/>
        </p:nvSpPr>
        <p:spPr bwMode="auto">
          <a:xfrm>
            <a:off x="5797638" y="4261566"/>
            <a:ext cx="4024155"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C00000"/>
                </a:solidFill>
                <a:sym typeface="Wingdings 3" pitchFamily="18" charset="2"/>
              </a:rPr>
              <a:t>3 à 5 salariés (54%) / BTP (61%) </a:t>
            </a:r>
            <a:r>
              <a:rPr lang="fr-FR" sz="700" dirty="0">
                <a:solidFill>
                  <a:srgbClr val="C00000"/>
                </a:solidFill>
                <a:sym typeface="Wingdings 3" pitchFamily="18" charset="2"/>
              </a:rPr>
              <a:t>/ </a:t>
            </a:r>
            <a:r>
              <a:rPr lang="fr-FR" sz="700" dirty="0" smtClean="0">
                <a:solidFill>
                  <a:srgbClr val="C00000"/>
                </a:solidFill>
                <a:sym typeface="Wingdings 3" pitchFamily="18" charset="2"/>
              </a:rPr>
              <a:t>Artisan (57%)</a:t>
            </a:r>
            <a:endParaRPr lang="fr-FR" sz="700" dirty="0">
              <a:solidFill>
                <a:srgbClr val="C00000"/>
              </a:solidFill>
              <a:sym typeface="Wingdings 3" pitchFamily="18" charset="2"/>
            </a:endParaRPr>
          </a:p>
        </p:txBody>
      </p:sp>
      <p:sp>
        <p:nvSpPr>
          <p:cNvPr id="25" name="Rectangle 60"/>
          <p:cNvSpPr>
            <a:spLocks noChangeArrowheads="1"/>
          </p:cNvSpPr>
          <p:nvPr/>
        </p:nvSpPr>
        <p:spPr bwMode="auto">
          <a:xfrm>
            <a:off x="5745088" y="5641790"/>
            <a:ext cx="4024155"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C00000"/>
                </a:solidFill>
                <a:sym typeface="Wingdings 3" pitchFamily="18" charset="2"/>
              </a:rPr>
              <a:t>BTP (75%) </a:t>
            </a:r>
            <a:r>
              <a:rPr lang="fr-FR" sz="700" dirty="0">
                <a:solidFill>
                  <a:srgbClr val="C00000"/>
                </a:solidFill>
                <a:sym typeface="Wingdings 3" pitchFamily="18" charset="2"/>
              </a:rPr>
              <a:t>/ </a:t>
            </a:r>
            <a:r>
              <a:rPr lang="fr-FR" sz="700" dirty="0" smtClean="0">
                <a:solidFill>
                  <a:srgbClr val="C00000"/>
                </a:solidFill>
                <a:sym typeface="Wingdings 3" pitchFamily="18" charset="2"/>
              </a:rPr>
              <a:t>Hôtellerie (71%) / Artisan (65%)</a:t>
            </a:r>
            <a:endParaRPr lang="fr-FR" sz="700" dirty="0">
              <a:solidFill>
                <a:srgbClr val="C00000"/>
              </a:solidFill>
              <a:sym typeface="Wingdings 3" pitchFamily="18" charset="2"/>
            </a:endParaRPr>
          </a:p>
        </p:txBody>
      </p:sp>
      <p:sp>
        <p:nvSpPr>
          <p:cNvPr id="26" name="Rectangle à coins arrondis 6"/>
          <p:cNvSpPr>
            <a:spLocks noChangeArrowheads="1"/>
          </p:cNvSpPr>
          <p:nvPr/>
        </p:nvSpPr>
        <p:spPr bwMode="auto">
          <a:xfrm>
            <a:off x="7689304" y="5589240"/>
            <a:ext cx="622300" cy="261556"/>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C00000"/>
                </a:solidFill>
              </a:rPr>
              <a:t>55%</a:t>
            </a:r>
            <a:endParaRPr lang="fr-FR" sz="1300" b="1" dirty="0">
              <a:solidFill>
                <a:srgbClr val="C00000"/>
              </a:solidFill>
            </a:endParaRPr>
          </a:p>
        </p:txBody>
      </p:sp>
    </p:spTree>
    <p:extLst>
      <p:ext uri="{BB962C8B-B14F-4D97-AF65-F5344CB8AC3E}">
        <p14:creationId xmlns:p14="http://schemas.microsoft.com/office/powerpoint/2010/main" val="2388784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2"/>
          <p:cNvGraphicFramePr>
            <a:graphicFrameLocks/>
          </p:cNvGraphicFramePr>
          <p:nvPr>
            <p:extLst>
              <p:ext uri="{D42A27DB-BD31-4B8C-83A1-F6EECF244321}">
                <p14:modId xmlns:p14="http://schemas.microsoft.com/office/powerpoint/2010/main" val="3079473426"/>
              </p:ext>
            </p:extLst>
          </p:nvPr>
        </p:nvGraphicFramePr>
        <p:xfrm>
          <a:off x="1136576" y="1702973"/>
          <a:ext cx="8568951" cy="4678355"/>
        </p:xfrm>
        <a:graphic>
          <a:graphicData uri="http://schemas.openxmlformats.org/drawingml/2006/chart">
            <c:chart xmlns:c="http://schemas.openxmlformats.org/drawingml/2006/chart" xmlns:r="http://schemas.openxmlformats.org/officeDocument/2006/relationships" r:id="rId2"/>
          </a:graphicData>
        </a:graphic>
      </p:graphicFrame>
      <p:sp>
        <p:nvSpPr>
          <p:cNvPr id="71683" name="ZoneTexte 10"/>
          <p:cNvSpPr txBox="1">
            <a:spLocks noChangeArrowheads="1"/>
          </p:cNvSpPr>
          <p:nvPr/>
        </p:nvSpPr>
        <p:spPr bwMode="auto">
          <a:xfrm>
            <a:off x="3915556" y="1507124"/>
            <a:ext cx="216515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1400" b="1" dirty="0">
                <a:solidFill>
                  <a:srgbClr val="52AA28"/>
                </a:solidFill>
              </a:rPr>
              <a:t>Total </a:t>
            </a:r>
            <a:r>
              <a:rPr lang="fr-FR" sz="1400" b="1" dirty="0" smtClean="0">
                <a:solidFill>
                  <a:srgbClr val="52AA28"/>
                </a:solidFill>
              </a:rPr>
              <a:t>Oui</a:t>
            </a:r>
            <a:endParaRPr lang="fr-FR" sz="1400" b="1" dirty="0">
              <a:solidFill>
                <a:srgbClr val="52AA28"/>
              </a:solidFill>
            </a:endParaRPr>
          </a:p>
        </p:txBody>
      </p:sp>
      <p:sp>
        <p:nvSpPr>
          <p:cNvPr id="71684" name="Rectangle à coins arrondis 6"/>
          <p:cNvSpPr>
            <a:spLocks noChangeArrowheads="1"/>
          </p:cNvSpPr>
          <p:nvPr/>
        </p:nvSpPr>
        <p:spPr bwMode="auto">
          <a:xfrm>
            <a:off x="4705285" y="1863385"/>
            <a:ext cx="622300" cy="261556"/>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64%</a:t>
            </a:r>
            <a:endParaRPr lang="fr-FR" sz="1300" b="1" dirty="0">
              <a:solidFill>
                <a:srgbClr val="52AA28"/>
              </a:solidFill>
            </a:endParaRPr>
          </a:p>
        </p:txBody>
      </p:sp>
      <p:sp>
        <p:nvSpPr>
          <p:cNvPr id="71689"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Les jugements sur la réforme du travail prévue par le gouvernement</a:t>
            </a:r>
          </a:p>
        </p:txBody>
      </p:sp>
      <p:sp>
        <p:nvSpPr>
          <p:cNvPr id="71690" name="Text Box 2"/>
          <p:cNvSpPr txBox="1">
            <a:spLocks noChangeArrowheads="1"/>
          </p:cNvSpPr>
          <p:nvPr/>
        </p:nvSpPr>
        <p:spPr bwMode="auto">
          <a:xfrm>
            <a:off x="2282827" y="763200"/>
            <a:ext cx="7206679" cy="248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Le gouvernement prépare actuellement une réforme du code du travail. Diriez-vous que… ?</a:t>
            </a:r>
          </a:p>
        </p:txBody>
      </p:sp>
      <p:sp>
        <p:nvSpPr>
          <p:cNvPr id="71691" name="AutoShape 6"/>
          <p:cNvSpPr>
            <a:spLocks noChangeArrowheads="1"/>
          </p:cNvSpPr>
          <p:nvPr/>
        </p:nvSpPr>
        <p:spPr bwMode="auto">
          <a:xfrm>
            <a:off x="1546225" y="766800"/>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sp>
        <p:nvSpPr>
          <p:cNvPr id="20" name="Rectangle à coins arrondis 6"/>
          <p:cNvSpPr>
            <a:spLocks noChangeArrowheads="1"/>
          </p:cNvSpPr>
          <p:nvPr/>
        </p:nvSpPr>
        <p:spPr bwMode="auto">
          <a:xfrm>
            <a:off x="4691593" y="3207352"/>
            <a:ext cx="622300" cy="261937"/>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47%</a:t>
            </a:r>
            <a:endParaRPr lang="fr-FR" sz="1300" b="1" dirty="0">
              <a:solidFill>
                <a:srgbClr val="52AA28"/>
              </a:solidFill>
            </a:endParaRPr>
          </a:p>
        </p:txBody>
      </p:sp>
      <p:sp>
        <p:nvSpPr>
          <p:cNvPr id="17"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a:t>
            </a:r>
            <a:r>
              <a:rPr lang="fr-FR" sz="800" i="1" dirty="0" smtClean="0"/>
              <a:t>50% </a:t>
            </a:r>
            <a:r>
              <a:rPr lang="fr-FR" sz="800" i="1" dirty="0"/>
              <a:t>de l’échantillon</a:t>
            </a:r>
          </a:p>
        </p:txBody>
      </p:sp>
      <p:sp>
        <p:nvSpPr>
          <p:cNvPr id="16" name="Rectangle 60"/>
          <p:cNvSpPr>
            <a:spLocks noChangeArrowheads="1"/>
          </p:cNvSpPr>
          <p:nvPr/>
        </p:nvSpPr>
        <p:spPr bwMode="auto">
          <a:xfrm>
            <a:off x="5380285" y="1768053"/>
            <a:ext cx="4024155" cy="4176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50 ans et plus (74%) / 6 à 19 salariés (78%) / Commerce (72%)</a:t>
            </a:r>
          </a:p>
          <a:p>
            <a:pPr marL="100013" indent="-100013">
              <a:buFont typeface="Wingdings 3" pitchFamily="18" charset="2"/>
              <a:buChar char=""/>
            </a:pPr>
            <a:r>
              <a:rPr lang="fr-FR" sz="700" dirty="0" smtClean="0">
                <a:solidFill>
                  <a:srgbClr val="52AA28"/>
                </a:solidFill>
                <a:sym typeface="Wingdings 3" pitchFamily="18" charset="2"/>
              </a:rPr>
              <a:t>CA de plus de 500 000 € (81%)</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Industrie (56%) / BTP (53%) / CA de moins de 100 000 € (53%)</a:t>
            </a:r>
            <a:endParaRPr lang="fr-FR" sz="700" dirty="0">
              <a:solidFill>
                <a:srgbClr val="C00000"/>
              </a:solidFill>
              <a:sym typeface="Wingdings 3" pitchFamily="18" charset="2"/>
            </a:endParaRPr>
          </a:p>
        </p:txBody>
      </p:sp>
      <p:sp>
        <p:nvSpPr>
          <p:cNvPr id="21" name="Rectangle 60"/>
          <p:cNvSpPr>
            <a:spLocks noChangeArrowheads="1"/>
          </p:cNvSpPr>
          <p:nvPr/>
        </p:nvSpPr>
        <p:spPr bwMode="auto">
          <a:xfrm>
            <a:off x="5387724" y="3122381"/>
            <a:ext cx="4024155" cy="4176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6 à 9 salariés (63%) / 10 à 19 salariés (67%) / Commerce (59%)</a:t>
            </a:r>
          </a:p>
          <a:p>
            <a:pPr marL="100013" indent="-100013">
              <a:buFont typeface="Wingdings 3" pitchFamily="18" charset="2"/>
              <a:buChar char=""/>
            </a:pPr>
            <a:r>
              <a:rPr lang="fr-FR" sz="700" dirty="0" smtClean="0">
                <a:solidFill>
                  <a:srgbClr val="52AA28"/>
                </a:solidFill>
                <a:sym typeface="Wingdings 3" pitchFamily="18" charset="2"/>
              </a:rPr>
              <a:t>CA </a:t>
            </a:r>
            <a:r>
              <a:rPr lang="fr-FR" sz="700" dirty="0">
                <a:solidFill>
                  <a:srgbClr val="52AA28"/>
                </a:solidFill>
                <a:sym typeface="Wingdings 3" pitchFamily="18" charset="2"/>
              </a:rPr>
              <a:t>de plus de </a:t>
            </a:r>
            <a:r>
              <a:rPr lang="fr-FR" sz="700" dirty="0" smtClean="0">
                <a:solidFill>
                  <a:srgbClr val="52AA28"/>
                </a:solidFill>
                <a:sym typeface="Wingdings 3" pitchFamily="18" charset="2"/>
              </a:rPr>
              <a:t>1 million d’€ (72%)</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BTP (40%) / Services aux particuliers (39%) / </a:t>
            </a:r>
            <a:r>
              <a:rPr lang="fr-FR" sz="700" dirty="0">
                <a:solidFill>
                  <a:srgbClr val="C00000"/>
                </a:solidFill>
                <a:sym typeface="Wingdings 3" pitchFamily="18" charset="2"/>
              </a:rPr>
              <a:t>CA de moins de 100 000 € </a:t>
            </a:r>
            <a:r>
              <a:rPr lang="fr-FR" sz="700" dirty="0" smtClean="0">
                <a:solidFill>
                  <a:srgbClr val="C00000"/>
                </a:solidFill>
                <a:sym typeface="Wingdings 3" pitchFamily="18" charset="2"/>
              </a:rPr>
              <a:t>(36%)</a:t>
            </a:r>
            <a:endParaRPr lang="fr-FR" sz="700" dirty="0">
              <a:solidFill>
                <a:srgbClr val="C00000"/>
              </a:solidFill>
              <a:sym typeface="Wingdings 3" pitchFamily="18" charset="2"/>
            </a:endParaRPr>
          </a:p>
        </p:txBody>
      </p:sp>
      <p:sp>
        <p:nvSpPr>
          <p:cNvPr id="12" name="Rectangle à coins arrondis 6"/>
          <p:cNvSpPr>
            <a:spLocks noChangeArrowheads="1"/>
          </p:cNvSpPr>
          <p:nvPr/>
        </p:nvSpPr>
        <p:spPr bwMode="auto">
          <a:xfrm>
            <a:off x="4705285" y="4552293"/>
            <a:ext cx="622300" cy="261937"/>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24%</a:t>
            </a:r>
            <a:endParaRPr lang="fr-FR" sz="1300" b="1" dirty="0">
              <a:solidFill>
                <a:srgbClr val="52AA28"/>
              </a:solidFill>
            </a:endParaRPr>
          </a:p>
        </p:txBody>
      </p:sp>
      <p:sp>
        <p:nvSpPr>
          <p:cNvPr id="13" name="Rectangle 60"/>
          <p:cNvSpPr>
            <a:spLocks noChangeArrowheads="1"/>
          </p:cNvSpPr>
          <p:nvPr/>
        </p:nvSpPr>
        <p:spPr bwMode="auto">
          <a:xfrm>
            <a:off x="5401416" y="4528282"/>
            <a:ext cx="4024155" cy="3099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10 à 19 salariés (38%) / Région parisienne (29%)</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1 à 2 salariés (18%) / BTP (18%)</a:t>
            </a:r>
            <a:endParaRPr lang="fr-FR" sz="700" dirty="0">
              <a:solidFill>
                <a:srgbClr val="C00000"/>
              </a:solidFill>
              <a:sym typeface="Wingdings 3" pitchFamily="18" charset="2"/>
            </a:endParaRPr>
          </a:p>
        </p:txBody>
      </p:sp>
    </p:spTree>
    <p:extLst>
      <p:ext uri="{BB962C8B-B14F-4D97-AF65-F5344CB8AC3E}">
        <p14:creationId xmlns:p14="http://schemas.microsoft.com/office/powerpoint/2010/main" val="732266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p:cNvSpPr>
            <a:spLocks noChangeArrowheads="1"/>
          </p:cNvSpPr>
          <p:nvPr/>
        </p:nvSpPr>
        <p:spPr bwMode="auto">
          <a:xfrm>
            <a:off x="292100" y="1968501"/>
            <a:ext cx="76200" cy="74613"/>
          </a:xfrm>
          <a:prstGeom prst="leftArrowCallout">
            <a:avLst>
              <a:gd name="adj1" fmla="val 25000"/>
              <a:gd name="adj2" fmla="val 25000"/>
              <a:gd name="adj3" fmla="val 17021"/>
              <a:gd name="adj4" fmla="val 66667"/>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fr-FR"/>
          </a:p>
        </p:txBody>
      </p:sp>
      <p:sp>
        <p:nvSpPr>
          <p:cNvPr id="81923" name="AutoShape 6"/>
          <p:cNvSpPr>
            <a:spLocks noChangeArrowheads="1"/>
          </p:cNvSpPr>
          <p:nvPr/>
        </p:nvSpPr>
        <p:spPr bwMode="auto">
          <a:xfrm>
            <a:off x="1546225" y="-34925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algn="ctr" defTabSz="914400"/>
            <a:endParaRPr lang="fr-FR" altLang="fr-FR" sz="1100" b="1" dirty="0">
              <a:solidFill>
                <a:schemeClr val="bg1"/>
              </a:solidFill>
            </a:endParaRPr>
          </a:p>
          <a:p>
            <a:pPr defTabSz="914400"/>
            <a:r>
              <a:rPr lang="fr-FR" altLang="fr-FR" sz="1600" b="1" dirty="0">
                <a:solidFill>
                  <a:schemeClr val="bg1"/>
                </a:solidFill>
              </a:rPr>
              <a:t>Méthodologie</a:t>
            </a:r>
          </a:p>
        </p:txBody>
      </p:sp>
      <p:sp>
        <p:nvSpPr>
          <p:cNvPr id="81924" name="Rectangle 7"/>
          <p:cNvSpPr>
            <a:spLocks noChangeArrowheads="1"/>
          </p:cNvSpPr>
          <p:nvPr/>
        </p:nvSpPr>
        <p:spPr bwMode="auto">
          <a:xfrm>
            <a:off x="1619250" y="2205040"/>
            <a:ext cx="7558088" cy="2592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180975" indent="-180975" algn="just" defTabSz="914400">
              <a:spcBef>
                <a:spcPct val="20000"/>
              </a:spcBef>
              <a:buFont typeface="Wingdings" pitchFamily="2" charset="2"/>
              <a:buChar char="§"/>
            </a:pPr>
            <a:r>
              <a:rPr lang="fr-FR" altLang="fr-FR" sz="1200" dirty="0">
                <a:solidFill>
                  <a:srgbClr val="000000"/>
                </a:solidFill>
              </a:rPr>
              <a:t>Échantillon de </a:t>
            </a:r>
            <a:r>
              <a:rPr lang="fr-FR" altLang="fr-FR" sz="1200" b="1" dirty="0" smtClean="0">
                <a:solidFill>
                  <a:srgbClr val="000000"/>
                </a:solidFill>
              </a:rPr>
              <a:t>1 00</a:t>
            </a:r>
            <a:r>
              <a:rPr lang="fr-FR" altLang="fr-FR" sz="1200" b="1" dirty="0">
                <a:solidFill>
                  <a:srgbClr val="000000"/>
                </a:solidFill>
              </a:rPr>
              <a:t>3</a:t>
            </a:r>
            <a:r>
              <a:rPr lang="fr-FR" altLang="fr-FR" sz="1200" b="1" dirty="0" smtClean="0">
                <a:solidFill>
                  <a:srgbClr val="000000"/>
                </a:solidFill>
              </a:rPr>
              <a:t> </a:t>
            </a:r>
            <a:r>
              <a:rPr lang="fr-FR" altLang="fr-FR" sz="1200" dirty="0" smtClean="0">
                <a:solidFill>
                  <a:srgbClr val="000000"/>
                </a:solidFill>
              </a:rPr>
              <a:t>dirigeants </a:t>
            </a:r>
            <a:r>
              <a:rPr lang="fr-FR" altLang="fr-FR" sz="1200" dirty="0">
                <a:solidFill>
                  <a:srgbClr val="000000"/>
                </a:solidFill>
              </a:rPr>
              <a:t>de TPE de 0 à 19 salariés (hors auto-entrepreneurs), interrogé par téléphone du </a:t>
            </a:r>
            <a:r>
              <a:rPr lang="fr-FR" altLang="fr-FR" sz="1200" dirty="0" smtClean="0">
                <a:solidFill>
                  <a:srgbClr val="000000"/>
                </a:solidFill>
              </a:rPr>
              <a:t>3 au 19 juillet 2017.</a:t>
            </a:r>
            <a:endParaRPr lang="fr-FR" altLang="fr-FR" sz="1200" dirty="0">
              <a:solidFill>
                <a:srgbClr val="000000"/>
              </a:solidFill>
            </a:endParaRPr>
          </a:p>
          <a:p>
            <a:pPr marL="180975" indent="-180975" algn="just" defTabSz="914400">
              <a:spcBef>
                <a:spcPct val="20000"/>
              </a:spcBef>
              <a:buFont typeface="Wingdings" pitchFamily="2" charset="2"/>
              <a:buChar char="§"/>
            </a:pPr>
            <a:endParaRPr lang="fr-FR" altLang="fr-FR" sz="1200" dirty="0">
              <a:solidFill>
                <a:srgbClr val="000000"/>
              </a:solidFill>
            </a:endParaRPr>
          </a:p>
          <a:p>
            <a:pPr marL="180975" indent="-180975" algn="just" defTabSz="914400">
              <a:lnSpc>
                <a:spcPct val="120000"/>
              </a:lnSpc>
              <a:spcBef>
                <a:spcPct val="20000"/>
              </a:spcBef>
              <a:buFont typeface="Wingdings" pitchFamily="2" charset="2"/>
              <a:buChar char="§"/>
            </a:pPr>
            <a:r>
              <a:rPr lang="fr-FR" altLang="fr-FR" sz="1200" dirty="0"/>
              <a:t>L’échantillon est raisonné sur les critères suivants : </a:t>
            </a:r>
          </a:p>
          <a:p>
            <a:pPr marL="542925" lvl="1" indent="-180975" algn="just" defTabSz="914400">
              <a:lnSpc>
                <a:spcPct val="120000"/>
              </a:lnSpc>
              <a:spcBef>
                <a:spcPct val="10000"/>
              </a:spcBef>
              <a:buClr>
                <a:srgbClr val="990033"/>
              </a:buClr>
              <a:buFont typeface="Wingdings" pitchFamily="2" charset="2"/>
              <a:buChar char="§"/>
            </a:pPr>
            <a:r>
              <a:rPr lang="fr-FR" altLang="fr-FR" sz="1200" dirty="0"/>
              <a:t>l</a:t>
            </a:r>
            <a:r>
              <a:rPr lang="fr-FR" altLang="fr-FR" sz="1200" dirty="0" smtClean="0"/>
              <a:t>e </a:t>
            </a:r>
            <a:r>
              <a:rPr lang="fr-FR" altLang="fr-FR" sz="1200" dirty="0"/>
              <a:t>secteur d’activité de l’entreprise,</a:t>
            </a:r>
          </a:p>
          <a:p>
            <a:pPr marL="542925" lvl="1" indent="-180975" algn="just" defTabSz="914400">
              <a:lnSpc>
                <a:spcPct val="120000"/>
              </a:lnSpc>
              <a:spcBef>
                <a:spcPct val="10000"/>
              </a:spcBef>
              <a:buClr>
                <a:srgbClr val="990033"/>
              </a:buClr>
              <a:buFont typeface="Wingdings" pitchFamily="2" charset="2"/>
              <a:buChar char="§"/>
            </a:pPr>
            <a:r>
              <a:rPr lang="fr-FR" altLang="fr-FR" sz="1200" dirty="0"/>
              <a:t>l</a:t>
            </a:r>
            <a:r>
              <a:rPr lang="fr-FR" altLang="fr-FR" sz="1200" dirty="0" smtClean="0"/>
              <a:t>a </a:t>
            </a:r>
            <a:r>
              <a:rPr lang="fr-FR" altLang="fr-FR" sz="1200" dirty="0"/>
              <a:t>taille de l’entreprise,</a:t>
            </a:r>
          </a:p>
          <a:p>
            <a:pPr marL="542925" lvl="1" indent="-180975" algn="just" defTabSz="914400">
              <a:lnSpc>
                <a:spcPct val="120000"/>
              </a:lnSpc>
              <a:spcBef>
                <a:spcPct val="10000"/>
              </a:spcBef>
              <a:buClr>
                <a:srgbClr val="990033"/>
              </a:buClr>
              <a:buFont typeface="Wingdings" pitchFamily="2" charset="2"/>
              <a:buChar char="§"/>
            </a:pPr>
            <a:r>
              <a:rPr lang="fr-FR" altLang="fr-FR" sz="1200" dirty="0"/>
              <a:t>l</a:t>
            </a:r>
            <a:r>
              <a:rPr lang="fr-FR" altLang="fr-FR" sz="1200" dirty="0" smtClean="0"/>
              <a:t>a </a:t>
            </a:r>
            <a:r>
              <a:rPr lang="fr-FR" altLang="fr-FR" sz="1200" dirty="0"/>
              <a:t>région d’implantation de l’entreprise.</a:t>
            </a:r>
          </a:p>
          <a:p>
            <a:pPr marL="542925" lvl="1" indent="-180975" algn="just" defTabSz="914400">
              <a:lnSpc>
                <a:spcPct val="120000"/>
              </a:lnSpc>
              <a:spcBef>
                <a:spcPct val="10000"/>
              </a:spcBef>
              <a:buClr>
                <a:srgbClr val="990033"/>
              </a:buClr>
              <a:buFont typeface="Wingdings" pitchFamily="2" charset="2"/>
              <a:buChar char="§"/>
            </a:pPr>
            <a:endParaRPr lang="fr-FR" altLang="fr-FR" sz="1200" dirty="0"/>
          </a:p>
          <a:p>
            <a:pPr marL="180975" indent="-180975" algn="just" defTabSz="914400">
              <a:lnSpc>
                <a:spcPct val="120000"/>
              </a:lnSpc>
              <a:spcBef>
                <a:spcPct val="10000"/>
              </a:spcBef>
              <a:buClr>
                <a:schemeClr val="tx1"/>
              </a:buClr>
              <a:buFont typeface="Wingdings" pitchFamily="2" charset="2"/>
              <a:buChar char="§"/>
            </a:pPr>
            <a:r>
              <a:rPr lang="fr-FR" altLang="fr-FR" sz="1200" b="1" dirty="0">
                <a:solidFill>
                  <a:srgbClr val="8C1419"/>
                </a:solidFill>
              </a:rPr>
              <a:t>Des résultats nationaux représentatifs :</a:t>
            </a:r>
            <a:r>
              <a:rPr lang="fr-FR" altLang="fr-FR" sz="1200" dirty="0"/>
              <a:t> redressement selon les données INSEE pour la meilleure représentativité de cette composante du tissu économique français.</a:t>
            </a:r>
          </a:p>
        </p:txBody>
      </p:sp>
    </p:spTree>
    <p:extLst>
      <p:ext uri="{BB962C8B-B14F-4D97-AF65-F5344CB8AC3E}">
        <p14:creationId xmlns:p14="http://schemas.microsoft.com/office/powerpoint/2010/main" val="152955468"/>
      </p:ext>
    </p:extLst>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nvPr>
        </p:nvGraphicFramePr>
        <p:xfrm>
          <a:off x="6659564" y="1438275"/>
          <a:ext cx="2159000" cy="29670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4"/>
          <p:cNvGraphicFramePr>
            <a:graphicFrameLocks noChangeAspect="1"/>
          </p:cNvGraphicFramePr>
          <p:nvPr>
            <p:extLst/>
          </p:nvPr>
        </p:nvGraphicFramePr>
        <p:xfrm>
          <a:off x="2497139" y="1392238"/>
          <a:ext cx="1828800" cy="2681287"/>
        </p:xfrm>
        <a:graphic>
          <a:graphicData uri="http://schemas.openxmlformats.org/drawingml/2006/chart">
            <c:chart xmlns:c="http://schemas.openxmlformats.org/drawingml/2006/chart" xmlns:r="http://schemas.openxmlformats.org/officeDocument/2006/relationships" r:id="rId4"/>
          </a:graphicData>
        </a:graphic>
      </p:graphicFrame>
      <p:sp>
        <p:nvSpPr>
          <p:cNvPr id="2052" name="Text Box 114"/>
          <p:cNvSpPr txBox="1">
            <a:spLocks noChangeArrowheads="1"/>
          </p:cNvSpPr>
          <p:nvPr/>
        </p:nvSpPr>
        <p:spPr bwMode="auto">
          <a:xfrm>
            <a:off x="5961062" y="1349375"/>
            <a:ext cx="914401"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marL="381000" indent="-381000"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a:buClr>
                <a:srgbClr val="CC3300"/>
              </a:buClr>
              <a:buFont typeface="WP IconicSymbolsB"/>
              <a:buNone/>
            </a:pPr>
            <a:r>
              <a:rPr lang="fr-FR" altLang="fr-FR" sz="800" i="1">
                <a:cs typeface="Arial" pitchFamily="34" charset="0"/>
              </a:rPr>
              <a:t>En %</a:t>
            </a:r>
          </a:p>
        </p:txBody>
      </p:sp>
      <p:sp>
        <p:nvSpPr>
          <p:cNvPr id="2053" name="Text Box 116"/>
          <p:cNvSpPr txBox="1">
            <a:spLocks noChangeArrowheads="1"/>
          </p:cNvSpPr>
          <p:nvPr/>
        </p:nvSpPr>
        <p:spPr bwMode="auto">
          <a:xfrm>
            <a:off x="6249989" y="2878139"/>
            <a:ext cx="4318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smtClean="0">
                <a:cs typeface="Arial" pitchFamily="34" charset="0"/>
              </a:rPr>
              <a:t>Aucun salarié</a:t>
            </a:r>
            <a:r>
              <a:rPr lang="fr-FR" sz="800" b="1" dirty="0">
                <a:cs typeface="Arial" pitchFamily="34" charset="0"/>
              </a:rPr>
              <a:t/>
            </a:r>
            <a:br>
              <a:rPr lang="fr-FR" sz="800" b="1" dirty="0">
                <a:cs typeface="Arial" pitchFamily="34" charset="0"/>
              </a:rPr>
            </a:br>
            <a:r>
              <a:rPr lang="fr-FR" sz="800" b="1" i="1" dirty="0" smtClean="0">
                <a:cs typeface="Arial" pitchFamily="34" charset="0"/>
              </a:rPr>
              <a:t>(198)</a:t>
            </a:r>
            <a:endParaRPr lang="fr-FR" sz="800" b="1" i="1" dirty="0">
              <a:cs typeface="Arial" pitchFamily="34" charset="0"/>
            </a:endParaRPr>
          </a:p>
        </p:txBody>
      </p:sp>
      <p:sp>
        <p:nvSpPr>
          <p:cNvPr id="2054" name="Text Box 117"/>
          <p:cNvSpPr txBox="1">
            <a:spLocks noChangeArrowheads="1"/>
          </p:cNvSpPr>
          <p:nvPr/>
        </p:nvSpPr>
        <p:spPr bwMode="auto">
          <a:xfrm>
            <a:off x="8769351" y="2878140"/>
            <a:ext cx="838200"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1 à 2 salariés</a:t>
            </a:r>
            <a:br>
              <a:rPr lang="fr-FR" sz="800" b="1" dirty="0">
                <a:cs typeface="Arial" pitchFamily="34" charset="0"/>
              </a:rPr>
            </a:br>
            <a:r>
              <a:rPr lang="fr-FR" sz="800" b="1" i="1" dirty="0" smtClean="0">
                <a:cs typeface="Arial" pitchFamily="34" charset="0"/>
              </a:rPr>
              <a:t>(217)</a:t>
            </a:r>
            <a:endParaRPr lang="fr-FR" sz="800" b="1" i="1" dirty="0">
              <a:cs typeface="Arial" pitchFamily="34" charset="0"/>
            </a:endParaRPr>
          </a:p>
        </p:txBody>
      </p:sp>
      <p:sp>
        <p:nvSpPr>
          <p:cNvPr id="2055" name="Text Box 118"/>
          <p:cNvSpPr txBox="1">
            <a:spLocks noChangeArrowheads="1"/>
          </p:cNvSpPr>
          <p:nvPr/>
        </p:nvSpPr>
        <p:spPr bwMode="auto">
          <a:xfrm>
            <a:off x="8553449" y="2159002"/>
            <a:ext cx="914401"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3 à 5 salariés</a:t>
            </a:r>
            <a:br>
              <a:rPr lang="fr-FR" sz="800" b="1" dirty="0">
                <a:cs typeface="Arial" pitchFamily="34" charset="0"/>
              </a:rPr>
            </a:br>
            <a:r>
              <a:rPr lang="fr-FR" sz="800" b="1" i="1" dirty="0" smtClean="0">
                <a:cs typeface="Arial" pitchFamily="34" charset="0"/>
              </a:rPr>
              <a:t>(217)</a:t>
            </a:r>
            <a:endParaRPr lang="fr-FR" sz="800" b="1" i="1" dirty="0">
              <a:cs typeface="Arial" pitchFamily="34" charset="0"/>
            </a:endParaRPr>
          </a:p>
        </p:txBody>
      </p:sp>
      <p:sp>
        <p:nvSpPr>
          <p:cNvPr id="2056" name="Text Box 119"/>
          <p:cNvSpPr txBox="1">
            <a:spLocks noChangeArrowheads="1"/>
          </p:cNvSpPr>
          <p:nvPr/>
        </p:nvSpPr>
        <p:spPr bwMode="auto">
          <a:xfrm>
            <a:off x="8121651" y="1727202"/>
            <a:ext cx="9572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6 à 9 salariés</a:t>
            </a:r>
            <a:br>
              <a:rPr lang="fr-FR" sz="800" b="1" dirty="0">
                <a:cs typeface="Arial" pitchFamily="34" charset="0"/>
              </a:rPr>
            </a:br>
            <a:r>
              <a:rPr lang="fr-FR" sz="800" b="1" i="1" dirty="0" smtClean="0">
                <a:cs typeface="Arial" pitchFamily="34" charset="0"/>
              </a:rPr>
              <a:t>(188)</a:t>
            </a:r>
            <a:endParaRPr lang="fr-FR" sz="800" b="1" i="1" dirty="0">
              <a:cs typeface="Arial" pitchFamily="34" charset="0"/>
            </a:endParaRPr>
          </a:p>
        </p:txBody>
      </p:sp>
      <p:sp>
        <p:nvSpPr>
          <p:cNvPr id="2057" name="Text Box 120"/>
          <p:cNvSpPr txBox="1">
            <a:spLocks noChangeArrowheads="1"/>
          </p:cNvSpPr>
          <p:nvPr/>
        </p:nvSpPr>
        <p:spPr bwMode="auto">
          <a:xfrm>
            <a:off x="7258050" y="1582740"/>
            <a:ext cx="1066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10 à 19 salariés</a:t>
            </a:r>
            <a:br>
              <a:rPr lang="fr-FR" sz="800" b="1" dirty="0">
                <a:cs typeface="Arial" pitchFamily="34" charset="0"/>
              </a:rPr>
            </a:br>
            <a:r>
              <a:rPr lang="fr-FR" sz="800" b="1" i="1" dirty="0" smtClean="0">
                <a:cs typeface="Arial" pitchFamily="34" charset="0"/>
              </a:rPr>
              <a:t>(183)</a:t>
            </a:r>
            <a:endParaRPr lang="fr-FR" sz="800" b="1" i="1" dirty="0">
              <a:cs typeface="Arial" pitchFamily="34" charset="0"/>
            </a:endParaRPr>
          </a:p>
        </p:txBody>
      </p:sp>
      <p:sp>
        <p:nvSpPr>
          <p:cNvPr id="2058" name="Text Box 122"/>
          <p:cNvSpPr txBox="1">
            <a:spLocks noChangeArrowheads="1"/>
          </p:cNvSpPr>
          <p:nvPr/>
        </p:nvSpPr>
        <p:spPr bwMode="auto">
          <a:xfrm>
            <a:off x="1568450" y="1349375"/>
            <a:ext cx="914401"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marL="381000" indent="-381000"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a:buClr>
                <a:srgbClr val="CC3300"/>
              </a:buClr>
              <a:buFont typeface="WP IconicSymbolsB"/>
              <a:buNone/>
            </a:pPr>
            <a:r>
              <a:rPr lang="fr-FR" altLang="fr-FR" sz="800" i="1">
                <a:cs typeface="Arial" pitchFamily="34" charset="0"/>
              </a:rPr>
              <a:t>En %</a:t>
            </a:r>
          </a:p>
        </p:txBody>
      </p:sp>
      <p:sp>
        <p:nvSpPr>
          <p:cNvPr id="2059" name="Text Box 123"/>
          <p:cNvSpPr txBox="1">
            <a:spLocks noChangeArrowheads="1"/>
          </p:cNvSpPr>
          <p:nvPr/>
        </p:nvSpPr>
        <p:spPr bwMode="auto">
          <a:xfrm>
            <a:off x="2159000" y="1873819"/>
            <a:ext cx="712788" cy="3407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Commerce</a:t>
            </a:r>
          </a:p>
          <a:p>
            <a:pPr algn="ctr" eaLnBrk="1" hangingPunct="1"/>
            <a:r>
              <a:rPr lang="fr-FR" sz="800" b="1" i="1" dirty="0" smtClean="0">
                <a:cs typeface="Arial" pitchFamily="34" charset="0"/>
              </a:rPr>
              <a:t>(167)</a:t>
            </a:r>
            <a:endParaRPr lang="fr-FR" sz="800" b="1" i="1" dirty="0">
              <a:cs typeface="Arial" pitchFamily="34" charset="0"/>
            </a:endParaRPr>
          </a:p>
        </p:txBody>
      </p:sp>
      <p:sp>
        <p:nvSpPr>
          <p:cNvPr id="2060" name="Text Box 124"/>
          <p:cNvSpPr txBox="1">
            <a:spLocks noChangeArrowheads="1"/>
          </p:cNvSpPr>
          <p:nvPr/>
        </p:nvSpPr>
        <p:spPr bwMode="auto">
          <a:xfrm>
            <a:off x="1738290" y="3286124"/>
            <a:ext cx="1000109" cy="4638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Services </a:t>
            </a:r>
            <a:br>
              <a:rPr lang="fr-FR" sz="800" b="1" dirty="0">
                <a:cs typeface="Arial" pitchFamily="34" charset="0"/>
              </a:rPr>
            </a:br>
            <a:r>
              <a:rPr lang="fr-FR" sz="800" b="1" dirty="0">
                <a:cs typeface="Arial" pitchFamily="34" charset="0"/>
              </a:rPr>
              <a:t>aux particuliers </a:t>
            </a:r>
            <a:r>
              <a:rPr lang="fr-FR" sz="800" b="1" i="1" dirty="0" smtClean="0">
                <a:cs typeface="Arial" pitchFamily="34" charset="0"/>
              </a:rPr>
              <a:t>(240)</a:t>
            </a:r>
            <a:endParaRPr lang="fr-FR" sz="800" b="1" i="1" dirty="0">
              <a:cs typeface="Arial" pitchFamily="34" charset="0"/>
            </a:endParaRPr>
          </a:p>
        </p:txBody>
      </p:sp>
      <p:sp>
        <p:nvSpPr>
          <p:cNvPr id="2061" name="Text Box 125"/>
          <p:cNvSpPr txBox="1">
            <a:spLocks noChangeArrowheads="1"/>
          </p:cNvSpPr>
          <p:nvPr/>
        </p:nvSpPr>
        <p:spPr bwMode="auto">
          <a:xfrm>
            <a:off x="3948110" y="1802381"/>
            <a:ext cx="647700" cy="3407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800" b="1" dirty="0">
                <a:cs typeface="Arial" pitchFamily="34" charset="0"/>
              </a:rPr>
              <a:t>Industrie</a:t>
            </a:r>
          </a:p>
          <a:p>
            <a:pPr algn="ctr" eaLnBrk="1" hangingPunct="1"/>
            <a:r>
              <a:rPr lang="fr-FR" sz="800" b="1" dirty="0" smtClean="0">
                <a:cs typeface="Arial" pitchFamily="34" charset="0"/>
              </a:rPr>
              <a:t>  </a:t>
            </a:r>
            <a:r>
              <a:rPr lang="fr-FR" sz="800" b="1" i="1" dirty="0" smtClean="0">
                <a:cs typeface="Arial" pitchFamily="34" charset="0"/>
              </a:rPr>
              <a:t>(162)</a:t>
            </a:r>
            <a:endParaRPr lang="fr-FR" sz="800" b="1" i="1" dirty="0">
              <a:cs typeface="Arial" pitchFamily="34" charset="0"/>
            </a:endParaRPr>
          </a:p>
        </p:txBody>
      </p:sp>
      <p:sp>
        <p:nvSpPr>
          <p:cNvPr id="2062" name="Text Box 126"/>
          <p:cNvSpPr txBox="1">
            <a:spLocks noChangeArrowheads="1"/>
          </p:cNvSpPr>
          <p:nvPr/>
        </p:nvSpPr>
        <p:spPr bwMode="auto">
          <a:xfrm>
            <a:off x="2666984" y="1516629"/>
            <a:ext cx="1673222" cy="3407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spcBef>
                <a:spcPct val="50000"/>
              </a:spcBef>
            </a:pPr>
            <a:r>
              <a:rPr lang="fr-FR" sz="800" b="1" dirty="0">
                <a:cs typeface="Arial" pitchFamily="34" charset="0"/>
              </a:rPr>
              <a:t>Café, Hôtellerie, Restauration</a:t>
            </a:r>
            <a:br>
              <a:rPr lang="fr-FR" sz="800" b="1" dirty="0">
                <a:cs typeface="Arial" pitchFamily="34" charset="0"/>
              </a:rPr>
            </a:br>
            <a:r>
              <a:rPr lang="fr-FR" sz="800" b="1" i="1" dirty="0" smtClean="0">
                <a:cs typeface="Arial" pitchFamily="34" charset="0"/>
              </a:rPr>
              <a:t>(146)</a:t>
            </a:r>
            <a:endParaRPr lang="fr-FR" sz="800" b="1" i="1" dirty="0">
              <a:cs typeface="Arial" pitchFamily="34" charset="0"/>
            </a:endParaRPr>
          </a:p>
        </p:txBody>
      </p:sp>
      <p:sp>
        <p:nvSpPr>
          <p:cNvPr id="2063" name="Text Box 127"/>
          <p:cNvSpPr txBox="1">
            <a:spLocks noChangeArrowheads="1"/>
          </p:cNvSpPr>
          <p:nvPr/>
        </p:nvSpPr>
        <p:spPr bwMode="auto">
          <a:xfrm>
            <a:off x="4310058" y="2374902"/>
            <a:ext cx="504825" cy="3407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800" b="1" dirty="0">
                <a:cs typeface="Arial" pitchFamily="34" charset="0"/>
              </a:rPr>
              <a:t>BTP</a:t>
            </a:r>
          </a:p>
          <a:p>
            <a:pPr algn="ctr" eaLnBrk="1" hangingPunct="1"/>
            <a:r>
              <a:rPr lang="fr-FR" sz="800" b="1" i="1" dirty="0" smtClean="0">
                <a:cs typeface="Arial" pitchFamily="34" charset="0"/>
              </a:rPr>
              <a:t>(143)</a:t>
            </a:r>
            <a:endParaRPr lang="fr-FR" sz="800" b="1" i="1" dirty="0">
              <a:cs typeface="Arial" pitchFamily="34" charset="0"/>
            </a:endParaRPr>
          </a:p>
        </p:txBody>
      </p:sp>
      <p:sp>
        <p:nvSpPr>
          <p:cNvPr id="2064" name="Text Box 128"/>
          <p:cNvSpPr txBox="1">
            <a:spLocks noChangeArrowheads="1"/>
          </p:cNvSpPr>
          <p:nvPr/>
        </p:nvSpPr>
        <p:spPr bwMode="auto">
          <a:xfrm>
            <a:off x="4024306" y="3286124"/>
            <a:ext cx="1008063" cy="4638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800" b="1" dirty="0">
                <a:cs typeface="Arial" pitchFamily="34" charset="0"/>
              </a:rPr>
              <a:t>Services</a:t>
            </a:r>
            <a:br>
              <a:rPr lang="fr-FR" sz="800" b="1" dirty="0">
                <a:cs typeface="Arial" pitchFamily="34" charset="0"/>
              </a:rPr>
            </a:br>
            <a:r>
              <a:rPr lang="fr-FR" sz="800" b="1" dirty="0">
                <a:cs typeface="Arial" pitchFamily="34" charset="0"/>
              </a:rPr>
              <a:t> aux entreprises</a:t>
            </a:r>
          </a:p>
          <a:p>
            <a:pPr algn="ctr" eaLnBrk="1" hangingPunct="1"/>
            <a:r>
              <a:rPr lang="fr-FR" sz="800" b="1" i="1" dirty="0" smtClean="0">
                <a:cs typeface="Arial" pitchFamily="34" charset="0"/>
              </a:rPr>
              <a:t>(145)</a:t>
            </a:r>
            <a:endParaRPr lang="fr-FR" sz="800" b="1" i="1" dirty="0">
              <a:cs typeface="Arial" pitchFamily="34" charset="0"/>
            </a:endParaRPr>
          </a:p>
        </p:txBody>
      </p:sp>
      <p:sp>
        <p:nvSpPr>
          <p:cNvPr id="2065" name="Espace réservé du numéro de diapositive 2"/>
          <p:cNvSpPr txBox="1">
            <a:spLocks noGrp="1"/>
          </p:cNvSpPr>
          <p:nvPr/>
        </p:nvSpPr>
        <p:spPr bwMode="auto">
          <a:xfrm>
            <a:off x="1187451" y="6621463"/>
            <a:ext cx="3292475" cy="1077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eaLnBrk="1" hangingPunct="1"/>
            <a:r>
              <a:rPr lang="fr-FR" sz="700" i="1" u="sng" dirty="0"/>
              <a:t>Source</a:t>
            </a:r>
            <a:r>
              <a:rPr lang="fr-FR" sz="700" i="1" dirty="0"/>
              <a:t> : INSEE SIRENE </a:t>
            </a:r>
            <a:r>
              <a:rPr lang="fr-FR" altLang="fr-FR" sz="700" i="1" dirty="0"/>
              <a:t>chiffres au 1</a:t>
            </a:r>
            <a:r>
              <a:rPr lang="fr-FR" altLang="fr-FR" sz="700" i="1" baseline="30000" dirty="0"/>
              <a:t>er</a:t>
            </a:r>
            <a:r>
              <a:rPr lang="fr-FR" altLang="fr-FR" sz="700" i="1" dirty="0"/>
              <a:t> </a:t>
            </a:r>
            <a:r>
              <a:rPr lang="fr-FR" altLang="fr-FR" sz="700" i="1" dirty="0" smtClean="0"/>
              <a:t>septembre 2012</a:t>
            </a:r>
            <a:endParaRPr lang="fr-FR" sz="700" i="1" dirty="0"/>
          </a:p>
        </p:txBody>
      </p:sp>
      <p:sp>
        <p:nvSpPr>
          <p:cNvPr id="2066" name="Text Box 5"/>
          <p:cNvSpPr txBox="1">
            <a:spLocks noChangeArrowheads="1"/>
          </p:cNvSpPr>
          <p:nvPr/>
        </p:nvSpPr>
        <p:spPr bwMode="auto">
          <a:xfrm>
            <a:off x="1577976" y="788989"/>
            <a:ext cx="3675063" cy="353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a:buClr>
                <a:srgbClr val="A50021"/>
              </a:buClr>
              <a:buFont typeface="WP IconicSymbolsA"/>
              <a:buNone/>
            </a:pPr>
            <a:r>
              <a:rPr lang="fr-FR" altLang="fr-FR" sz="1400" b="1" dirty="0"/>
              <a:t>SECTEUR D’ACTIVITE</a:t>
            </a:r>
          </a:p>
          <a:p>
            <a:pPr algn="ctr" defTabSz="914400">
              <a:buClr>
                <a:srgbClr val="A50021"/>
              </a:buClr>
              <a:buFont typeface="WP IconicSymbolsA"/>
              <a:buNone/>
            </a:pPr>
            <a:r>
              <a:rPr lang="fr-FR" altLang="fr-FR" sz="900" b="1" i="1" dirty="0" smtClean="0"/>
              <a:t>       </a:t>
            </a:r>
            <a:r>
              <a:rPr lang="fr-FR" altLang="fr-FR" sz="800" b="1" i="1" dirty="0"/>
              <a:t>Quota : </a:t>
            </a:r>
            <a:r>
              <a:rPr lang="fr-FR" altLang="fr-FR" sz="800" i="1" dirty="0"/>
              <a:t>% redressés selon les chiffres INSEE (effectifs bruts)</a:t>
            </a:r>
          </a:p>
        </p:txBody>
      </p:sp>
      <p:sp>
        <p:nvSpPr>
          <p:cNvPr id="2067" name="Text Box 112"/>
          <p:cNvSpPr txBox="1">
            <a:spLocks noChangeArrowheads="1"/>
          </p:cNvSpPr>
          <p:nvPr/>
        </p:nvSpPr>
        <p:spPr bwMode="auto">
          <a:xfrm>
            <a:off x="5867401" y="782638"/>
            <a:ext cx="3810000"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a:buClr>
                <a:srgbClr val="A50021"/>
              </a:buClr>
              <a:buFont typeface="WP IconicSymbolsA"/>
              <a:buNone/>
            </a:pPr>
            <a:r>
              <a:rPr lang="fr-FR" altLang="fr-FR" sz="1400" b="1"/>
              <a:t>TAILLE SALARIALE</a:t>
            </a:r>
          </a:p>
          <a:p>
            <a:pPr algn="ctr" defTabSz="914400">
              <a:buClr>
                <a:srgbClr val="A50021"/>
              </a:buClr>
              <a:buFont typeface="WP IconicSymbolsA"/>
              <a:buNone/>
            </a:pPr>
            <a:r>
              <a:rPr lang="fr-FR" altLang="fr-FR" sz="800" b="1" i="1"/>
              <a:t>Quota : </a:t>
            </a:r>
            <a:r>
              <a:rPr lang="fr-FR" altLang="fr-FR" sz="800" i="1"/>
              <a:t>données redressées selon les chiffres INSEE</a:t>
            </a:r>
          </a:p>
        </p:txBody>
      </p:sp>
      <p:grpSp>
        <p:nvGrpSpPr>
          <p:cNvPr id="2068" name="Group 251"/>
          <p:cNvGrpSpPr>
            <a:grpSpLocks/>
          </p:cNvGrpSpPr>
          <p:nvPr/>
        </p:nvGrpSpPr>
        <p:grpSpPr bwMode="auto">
          <a:xfrm>
            <a:off x="4089400" y="3933825"/>
            <a:ext cx="3384550" cy="2586038"/>
            <a:chOff x="2692" y="2593"/>
            <a:chExt cx="1869" cy="1427"/>
          </a:xfrm>
        </p:grpSpPr>
        <p:sp>
          <p:nvSpPr>
            <p:cNvPr id="2071" name="Freeform 6"/>
            <p:cNvSpPr>
              <a:spLocks/>
            </p:cNvSpPr>
            <p:nvPr/>
          </p:nvSpPr>
          <p:spPr bwMode="auto">
            <a:xfrm>
              <a:off x="3404" y="2606"/>
              <a:ext cx="196" cy="148"/>
            </a:xfrm>
            <a:custGeom>
              <a:avLst/>
              <a:gdLst>
                <a:gd name="T0" fmla="*/ 0 w 979"/>
                <a:gd name="T1" fmla="*/ 435379997 h 730"/>
                <a:gd name="T2" fmla="*/ 0 w 979"/>
                <a:gd name="T3" fmla="*/ 435379997 h 730"/>
                <a:gd name="T4" fmla="*/ 429935230 w 979"/>
                <a:gd name="T5" fmla="*/ 435379997 h 730"/>
                <a:gd name="T6" fmla="*/ 429935230 w 979"/>
                <a:gd name="T7" fmla="*/ 435379997 h 730"/>
                <a:gd name="T8" fmla="*/ 429935230 w 979"/>
                <a:gd name="T9" fmla="*/ 435379997 h 730"/>
                <a:gd name="T10" fmla="*/ 429935230 w 979"/>
                <a:gd name="T11" fmla="*/ 435379997 h 730"/>
                <a:gd name="T12" fmla="*/ 429935230 w 979"/>
                <a:gd name="T13" fmla="*/ 435379997 h 730"/>
                <a:gd name="T14" fmla="*/ 429935230 w 979"/>
                <a:gd name="T15" fmla="*/ 435379997 h 730"/>
                <a:gd name="T16" fmla="*/ 429935230 w 979"/>
                <a:gd name="T17" fmla="*/ 0 h 730"/>
                <a:gd name="T18" fmla="*/ 429935230 w 979"/>
                <a:gd name="T19" fmla="*/ 435379997 h 730"/>
                <a:gd name="T20" fmla="*/ 429935230 w 979"/>
                <a:gd name="T21" fmla="*/ 435379997 h 730"/>
                <a:gd name="T22" fmla="*/ 429935230 w 979"/>
                <a:gd name="T23" fmla="*/ 435379997 h 730"/>
                <a:gd name="T24" fmla="*/ 429935230 w 979"/>
                <a:gd name="T25" fmla="*/ 435379997 h 730"/>
                <a:gd name="T26" fmla="*/ 429935230 w 979"/>
                <a:gd name="T27" fmla="*/ 435379997 h 730"/>
                <a:gd name="T28" fmla="*/ 429935230 w 979"/>
                <a:gd name="T29" fmla="*/ 435379997 h 730"/>
                <a:gd name="T30" fmla="*/ 429935230 w 979"/>
                <a:gd name="T31" fmla="*/ 435379997 h 730"/>
                <a:gd name="T32" fmla="*/ 429935230 w 979"/>
                <a:gd name="T33" fmla="*/ 435379997 h 730"/>
                <a:gd name="T34" fmla="*/ 429935230 w 979"/>
                <a:gd name="T35" fmla="*/ 435379997 h 730"/>
                <a:gd name="T36" fmla="*/ 429935230 w 979"/>
                <a:gd name="T37" fmla="*/ 435379997 h 730"/>
                <a:gd name="T38" fmla="*/ 429935230 w 979"/>
                <a:gd name="T39" fmla="*/ 435379997 h 730"/>
                <a:gd name="T40" fmla="*/ 429935230 w 979"/>
                <a:gd name="T41" fmla="*/ 435379997 h 730"/>
                <a:gd name="T42" fmla="*/ 429935230 w 979"/>
                <a:gd name="T43" fmla="*/ 435379997 h 730"/>
                <a:gd name="T44" fmla="*/ 429935230 w 979"/>
                <a:gd name="T45" fmla="*/ 435379997 h 730"/>
                <a:gd name="T46" fmla="*/ 429935230 w 979"/>
                <a:gd name="T47" fmla="*/ 435379997 h 730"/>
                <a:gd name="T48" fmla="*/ 429935230 w 979"/>
                <a:gd name="T49" fmla="*/ 435379997 h 730"/>
                <a:gd name="T50" fmla="*/ 429935230 w 979"/>
                <a:gd name="T51" fmla="*/ 435379997 h 730"/>
                <a:gd name="T52" fmla="*/ 429935230 w 979"/>
                <a:gd name="T53" fmla="*/ 435379997 h 730"/>
                <a:gd name="T54" fmla="*/ 429935230 w 979"/>
                <a:gd name="T55" fmla="*/ 435379997 h 730"/>
                <a:gd name="T56" fmla="*/ 429935230 w 979"/>
                <a:gd name="T57" fmla="*/ 435379997 h 730"/>
                <a:gd name="T58" fmla="*/ 429935230 w 979"/>
                <a:gd name="T59" fmla="*/ 435379997 h 730"/>
                <a:gd name="T60" fmla="*/ 429935230 w 979"/>
                <a:gd name="T61" fmla="*/ 435379997 h 730"/>
                <a:gd name="T62" fmla="*/ 429935230 w 979"/>
                <a:gd name="T63" fmla="*/ 435379997 h 730"/>
                <a:gd name="T64" fmla="*/ 429935230 w 979"/>
                <a:gd name="T65" fmla="*/ 435379997 h 730"/>
                <a:gd name="T66" fmla="*/ 429935230 w 979"/>
                <a:gd name="T67" fmla="*/ 435379997 h 730"/>
                <a:gd name="T68" fmla="*/ 429935230 w 979"/>
                <a:gd name="T69" fmla="*/ 435379997 h 730"/>
                <a:gd name="T70" fmla="*/ 429935230 w 979"/>
                <a:gd name="T71" fmla="*/ 435379997 h 730"/>
                <a:gd name="T72" fmla="*/ 429935230 w 979"/>
                <a:gd name="T73" fmla="*/ 435379997 h 730"/>
                <a:gd name="T74" fmla="*/ 429935230 w 979"/>
                <a:gd name="T75" fmla="*/ 435379997 h 730"/>
                <a:gd name="T76" fmla="*/ 429935230 w 979"/>
                <a:gd name="T77" fmla="*/ 435379997 h 730"/>
                <a:gd name="T78" fmla="*/ 429935230 w 979"/>
                <a:gd name="T79" fmla="*/ 435379997 h 730"/>
                <a:gd name="T80" fmla="*/ 429935230 w 979"/>
                <a:gd name="T81" fmla="*/ 435379997 h 730"/>
                <a:gd name="T82" fmla="*/ 429935230 w 979"/>
                <a:gd name="T83" fmla="*/ 435379997 h 730"/>
                <a:gd name="T84" fmla="*/ 429935230 w 979"/>
                <a:gd name="T85" fmla="*/ 435379997 h 730"/>
                <a:gd name="T86" fmla="*/ 0 w 979"/>
                <a:gd name="T87" fmla="*/ 435379997 h 7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979"/>
                <a:gd name="T133" fmla="*/ 0 h 730"/>
                <a:gd name="T134" fmla="*/ 979 w 979"/>
                <a:gd name="T135" fmla="*/ 730 h 7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979" h="730">
                  <a:moveTo>
                    <a:pt x="0" y="568"/>
                  </a:moveTo>
                  <a:lnTo>
                    <a:pt x="0" y="538"/>
                  </a:lnTo>
                  <a:lnTo>
                    <a:pt x="3" y="467"/>
                  </a:lnTo>
                  <a:lnTo>
                    <a:pt x="18" y="376"/>
                  </a:lnTo>
                  <a:lnTo>
                    <a:pt x="31" y="237"/>
                  </a:lnTo>
                  <a:lnTo>
                    <a:pt x="30" y="131"/>
                  </a:lnTo>
                  <a:lnTo>
                    <a:pt x="52" y="106"/>
                  </a:lnTo>
                  <a:lnTo>
                    <a:pt x="192" y="34"/>
                  </a:lnTo>
                  <a:lnTo>
                    <a:pt x="281" y="0"/>
                  </a:lnTo>
                  <a:lnTo>
                    <a:pt x="281" y="4"/>
                  </a:lnTo>
                  <a:lnTo>
                    <a:pt x="399" y="250"/>
                  </a:lnTo>
                  <a:lnTo>
                    <a:pt x="418" y="265"/>
                  </a:lnTo>
                  <a:lnTo>
                    <a:pt x="433" y="269"/>
                  </a:lnTo>
                  <a:lnTo>
                    <a:pt x="579" y="297"/>
                  </a:lnTo>
                  <a:lnTo>
                    <a:pt x="591" y="302"/>
                  </a:lnTo>
                  <a:lnTo>
                    <a:pt x="610" y="343"/>
                  </a:lnTo>
                  <a:lnTo>
                    <a:pt x="628" y="356"/>
                  </a:lnTo>
                  <a:lnTo>
                    <a:pt x="702" y="358"/>
                  </a:lnTo>
                  <a:lnTo>
                    <a:pt x="752" y="426"/>
                  </a:lnTo>
                  <a:lnTo>
                    <a:pt x="774" y="434"/>
                  </a:lnTo>
                  <a:lnTo>
                    <a:pt x="868" y="440"/>
                  </a:lnTo>
                  <a:lnTo>
                    <a:pt x="877" y="449"/>
                  </a:lnTo>
                  <a:lnTo>
                    <a:pt x="884" y="472"/>
                  </a:lnTo>
                  <a:lnTo>
                    <a:pt x="977" y="730"/>
                  </a:lnTo>
                  <a:lnTo>
                    <a:pt x="979" y="730"/>
                  </a:lnTo>
                  <a:lnTo>
                    <a:pt x="937" y="682"/>
                  </a:lnTo>
                  <a:lnTo>
                    <a:pt x="903" y="669"/>
                  </a:lnTo>
                  <a:lnTo>
                    <a:pt x="851" y="726"/>
                  </a:lnTo>
                  <a:lnTo>
                    <a:pt x="826" y="721"/>
                  </a:lnTo>
                  <a:lnTo>
                    <a:pt x="765" y="676"/>
                  </a:lnTo>
                  <a:lnTo>
                    <a:pt x="682" y="657"/>
                  </a:lnTo>
                  <a:lnTo>
                    <a:pt x="570" y="663"/>
                  </a:lnTo>
                  <a:lnTo>
                    <a:pt x="510" y="673"/>
                  </a:lnTo>
                  <a:lnTo>
                    <a:pt x="507" y="657"/>
                  </a:lnTo>
                  <a:lnTo>
                    <a:pt x="514" y="644"/>
                  </a:lnTo>
                  <a:lnTo>
                    <a:pt x="591" y="587"/>
                  </a:lnTo>
                  <a:lnTo>
                    <a:pt x="589" y="563"/>
                  </a:lnTo>
                  <a:lnTo>
                    <a:pt x="553" y="559"/>
                  </a:lnTo>
                  <a:lnTo>
                    <a:pt x="486" y="608"/>
                  </a:lnTo>
                  <a:lnTo>
                    <a:pt x="457" y="610"/>
                  </a:lnTo>
                  <a:lnTo>
                    <a:pt x="351" y="592"/>
                  </a:lnTo>
                  <a:lnTo>
                    <a:pt x="299" y="609"/>
                  </a:lnTo>
                  <a:lnTo>
                    <a:pt x="161" y="545"/>
                  </a:lnTo>
                  <a:lnTo>
                    <a:pt x="0" y="568"/>
                  </a:lnTo>
                  <a:close/>
                </a:path>
              </a:pathLst>
            </a:custGeom>
            <a:solidFill>
              <a:srgbClr val="0D3082"/>
            </a:solidFill>
            <a:ln w="12700">
              <a:solidFill>
                <a:srgbClr val="FFFFFF"/>
              </a:solidFill>
              <a:round/>
              <a:headEnd/>
              <a:tailEnd/>
            </a:ln>
          </p:spPr>
          <p:txBody>
            <a:bodyPr/>
            <a:lstStyle/>
            <a:p>
              <a:endParaRPr lang="fr-FR"/>
            </a:p>
          </p:txBody>
        </p:sp>
        <p:sp>
          <p:nvSpPr>
            <p:cNvPr id="2072" name="Freeform 7"/>
            <p:cNvSpPr>
              <a:spLocks/>
            </p:cNvSpPr>
            <p:nvPr/>
          </p:nvSpPr>
          <p:spPr bwMode="auto">
            <a:xfrm>
              <a:off x="3459" y="2593"/>
              <a:ext cx="263" cy="171"/>
            </a:xfrm>
            <a:custGeom>
              <a:avLst/>
              <a:gdLst>
                <a:gd name="T0" fmla="*/ 428844233 w 1317"/>
                <a:gd name="T1" fmla="*/ 434065615 h 846"/>
                <a:gd name="T2" fmla="*/ 428844233 w 1317"/>
                <a:gd name="T3" fmla="*/ 434065615 h 846"/>
                <a:gd name="T4" fmla="*/ 428844233 w 1317"/>
                <a:gd name="T5" fmla="*/ 434065615 h 846"/>
                <a:gd name="T6" fmla="*/ 428844233 w 1317"/>
                <a:gd name="T7" fmla="*/ 434065615 h 846"/>
                <a:gd name="T8" fmla="*/ 428844233 w 1317"/>
                <a:gd name="T9" fmla="*/ 434065615 h 846"/>
                <a:gd name="T10" fmla="*/ 428844233 w 1317"/>
                <a:gd name="T11" fmla="*/ 434065615 h 846"/>
                <a:gd name="T12" fmla="*/ 428844233 w 1317"/>
                <a:gd name="T13" fmla="*/ 434065615 h 846"/>
                <a:gd name="T14" fmla="*/ 428844233 w 1317"/>
                <a:gd name="T15" fmla="*/ 434065615 h 846"/>
                <a:gd name="T16" fmla="*/ 428844233 w 1317"/>
                <a:gd name="T17" fmla="*/ 434065615 h 846"/>
                <a:gd name="T18" fmla="*/ 428844233 w 1317"/>
                <a:gd name="T19" fmla="*/ 434065615 h 846"/>
                <a:gd name="T20" fmla="*/ 428844233 w 1317"/>
                <a:gd name="T21" fmla="*/ 434065615 h 846"/>
                <a:gd name="T22" fmla="*/ 428844233 w 1317"/>
                <a:gd name="T23" fmla="*/ 434065615 h 846"/>
                <a:gd name="T24" fmla="*/ 428844233 w 1317"/>
                <a:gd name="T25" fmla="*/ 434065615 h 846"/>
                <a:gd name="T26" fmla="*/ 428844233 w 1317"/>
                <a:gd name="T27" fmla="*/ 0 h 846"/>
                <a:gd name="T28" fmla="*/ 0 w 1317"/>
                <a:gd name="T29" fmla="*/ 434065615 h 846"/>
                <a:gd name="T30" fmla="*/ 428844233 w 1317"/>
                <a:gd name="T31" fmla="*/ 434065615 h 846"/>
                <a:gd name="T32" fmla="*/ 428844233 w 1317"/>
                <a:gd name="T33" fmla="*/ 434065615 h 846"/>
                <a:gd name="T34" fmla="*/ 428844233 w 1317"/>
                <a:gd name="T35" fmla="*/ 434065615 h 846"/>
                <a:gd name="T36" fmla="*/ 428844233 w 1317"/>
                <a:gd name="T37" fmla="*/ 434065615 h 846"/>
                <a:gd name="T38" fmla="*/ 428844233 w 1317"/>
                <a:gd name="T39" fmla="*/ 434065615 h 846"/>
                <a:gd name="T40" fmla="*/ 428844233 w 1317"/>
                <a:gd name="T41" fmla="*/ 434065615 h 846"/>
                <a:gd name="T42" fmla="*/ 428844233 w 1317"/>
                <a:gd name="T43" fmla="*/ 434065615 h 846"/>
                <a:gd name="T44" fmla="*/ 428844233 w 1317"/>
                <a:gd name="T45" fmla="*/ 434065615 h 846"/>
                <a:gd name="T46" fmla="*/ 428844233 w 1317"/>
                <a:gd name="T47" fmla="*/ 434065615 h 846"/>
                <a:gd name="T48" fmla="*/ 428844233 w 1317"/>
                <a:gd name="T49" fmla="*/ 434065615 h 846"/>
                <a:gd name="T50" fmla="*/ 428844233 w 1317"/>
                <a:gd name="T51" fmla="*/ 434065615 h 846"/>
                <a:gd name="T52" fmla="*/ 428844233 w 1317"/>
                <a:gd name="T53" fmla="*/ 434065615 h 846"/>
                <a:gd name="T54" fmla="*/ 428844233 w 1317"/>
                <a:gd name="T55" fmla="*/ 434065615 h 846"/>
                <a:gd name="T56" fmla="*/ 428844233 w 1317"/>
                <a:gd name="T57" fmla="*/ 434065615 h 846"/>
                <a:gd name="T58" fmla="*/ 428844233 w 1317"/>
                <a:gd name="T59" fmla="*/ 434065615 h 846"/>
                <a:gd name="T60" fmla="*/ 428844233 w 1317"/>
                <a:gd name="T61" fmla="*/ 434065615 h 846"/>
                <a:gd name="T62" fmla="*/ 428844233 w 1317"/>
                <a:gd name="T63" fmla="*/ 434065615 h 846"/>
                <a:gd name="T64" fmla="*/ 428844233 w 1317"/>
                <a:gd name="T65" fmla="*/ 434065615 h 8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7"/>
                <a:gd name="T100" fmla="*/ 0 h 846"/>
                <a:gd name="T101" fmla="*/ 1317 w 1317"/>
                <a:gd name="T102" fmla="*/ 846 h 84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7" h="846">
                  <a:moveTo>
                    <a:pt x="1252" y="802"/>
                  </a:moveTo>
                  <a:lnTo>
                    <a:pt x="1266" y="637"/>
                  </a:lnTo>
                  <a:lnTo>
                    <a:pt x="1268" y="624"/>
                  </a:lnTo>
                  <a:lnTo>
                    <a:pt x="1317" y="595"/>
                  </a:lnTo>
                  <a:lnTo>
                    <a:pt x="1273" y="521"/>
                  </a:lnTo>
                  <a:lnTo>
                    <a:pt x="1247" y="507"/>
                  </a:lnTo>
                  <a:lnTo>
                    <a:pt x="1105" y="510"/>
                  </a:lnTo>
                  <a:lnTo>
                    <a:pt x="1050" y="552"/>
                  </a:lnTo>
                  <a:lnTo>
                    <a:pt x="987" y="534"/>
                  </a:lnTo>
                  <a:lnTo>
                    <a:pt x="967" y="467"/>
                  </a:lnTo>
                  <a:lnTo>
                    <a:pt x="926" y="436"/>
                  </a:lnTo>
                  <a:lnTo>
                    <a:pt x="873" y="431"/>
                  </a:lnTo>
                  <a:lnTo>
                    <a:pt x="795" y="454"/>
                  </a:lnTo>
                  <a:lnTo>
                    <a:pt x="727" y="390"/>
                  </a:lnTo>
                  <a:lnTo>
                    <a:pt x="726" y="339"/>
                  </a:lnTo>
                  <a:lnTo>
                    <a:pt x="568" y="197"/>
                  </a:lnTo>
                  <a:lnTo>
                    <a:pt x="546" y="197"/>
                  </a:lnTo>
                  <a:lnTo>
                    <a:pt x="525" y="206"/>
                  </a:lnTo>
                  <a:lnTo>
                    <a:pt x="458" y="283"/>
                  </a:lnTo>
                  <a:lnTo>
                    <a:pt x="437" y="281"/>
                  </a:lnTo>
                  <a:lnTo>
                    <a:pt x="419" y="274"/>
                  </a:lnTo>
                  <a:lnTo>
                    <a:pt x="395" y="225"/>
                  </a:lnTo>
                  <a:lnTo>
                    <a:pt x="287" y="183"/>
                  </a:lnTo>
                  <a:lnTo>
                    <a:pt x="281" y="167"/>
                  </a:lnTo>
                  <a:lnTo>
                    <a:pt x="322" y="100"/>
                  </a:lnTo>
                  <a:lnTo>
                    <a:pt x="328" y="81"/>
                  </a:lnTo>
                  <a:lnTo>
                    <a:pt x="261" y="11"/>
                  </a:lnTo>
                  <a:lnTo>
                    <a:pt x="231" y="0"/>
                  </a:lnTo>
                  <a:lnTo>
                    <a:pt x="199" y="0"/>
                  </a:lnTo>
                  <a:lnTo>
                    <a:pt x="0" y="77"/>
                  </a:lnTo>
                  <a:lnTo>
                    <a:pt x="118" y="323"/>
                  </a:lnTo>
                  <a:lnTo>
                    <a:pt x="137" y="338"/>
                  </a:lnTo>
                  <a:lnTo>
                    <a:pt x="153" y="343"/>
                  </a:lnTo>
                  <a:lnTo>
                    <a:pt x="299" y="370"/>
                  </a:lnTo>
                  <a:lnTo>
                    <a:pt x="310" y="375"/>
                  </a:lnTo>
                  <a:lnTo>
                    <a:pt x="330" y="417"/>
                  </a:lnTo>
                  <a:lnTo>
                    <a:pt x="347" y="430"/>
                  </a:lnTo>
                  <a:lnTo>
                    <a:pt x="421" y="431"/>
                  </a:lnTo>
                  <a:lnTo>
                    <a:pt x="471" y="499"/>
                  </a:lnTo>
                  <a:lnTo>
                    <a:pt x="494" y="507"/>
                  </a:lnTo>
                  <a:lnTo>
                    <a:pt x="588" y="514"/>
                  </a:lnTo>
                  <a:lnTo>
                    <a:pt x="596" y="522"/>
                  </a:lnTo>
                  <a:lnTo>
                    <a:pt x="604" y="545"/>
                  </a:lnTo>
                  <a:lnTo>
                    <a:pt x="697" y="803"/>
                  </a:lnTo>
                  <a:lnTo>
                    <a:pt x="698" y="800"/>
                  </a:lnTo>
                  <a:lnTo>
                    <a:pt x="743" y="789"/>
                  </a:lnTo>
                  <a:lnTo>
                    <a:pt x="767" y="787"/>
                  </a:lnTo>
                  <a:lnTo>
                    <a:pt x="796" y="786"/>
                  </a:lnTo>
                  <a:lnTo>
                    <a:pt x="831" y="789"/>
                  </a:lnTo>
                  <a:lnTo>
                    <a:pt x="880" y="814"/>
                  </a:lnTo>
                  <a:lnTo>
                    <a:pt x="910" y="834"/>
                  </a:lnTo>
                  <a:lnTo>
                    <a:pt x="939" y="841"/>
                  </a:lnTo>
                  <a:lnTo>
                    <a:pt x="965" y="841"/>
                  </a:lnTo>
                  <a:lnTo>
                    <a:pt x="985" y="828"/>
                  </a:lnTo>
                  <a:lnTo>
                    <a:pt x="998" y="824"/>
                  </a:lnTo>
                  <a:lnTo>
                    <a:pt x="1022" y="815"/>
                  </a:lnTo>
                  <a:lnTo>
                    <a:pt x="1050" y="808"/>
                  </a:lnTo>
                  <a:lnTo>
                    <a:pt x="1081" y="805"/>
                  </a:lnTo>
                  <a:lnTo>
                    <a:pt x="1110" y="812"/>
                  </a:lnTo>
                  <a:lnTo>
                    <a:pt x="1124" y="815"/>
                  </a:lnTo>
                  <a:lnTo>
                    <a:pt x="1148" y="837"/>
                  </a:lnTo>
                  <a:lnTo>
                    <a:pt x="1167" y="846"/>
                  </a:lnTo>
                  <a:lnTo>
                    <a:pt x="1184" y="844"/>
                  </a:lnTo>
                  <a:lnTo>
                    <a:pt x="1221" y="827"/>
                  </a:lnTo>
                  <a:lnTo>
                    <a:pt x="1249" y="809"/>
                  </a:lnTo>
                  <a:lnTo>
                    <a:pt x="1252" y="802"/>
                  </a:lnTo>
                  <a:close/>
                </a:path>
              </a:pathLst>
            </a:custGeom>
            <a:solidFill>
              <a:srgbClr val="0D3082"/>
            </a:solidFill>
            <a:ln w="12700">
              <a:solidFill>
                <a:srgbClr val="FFFFFF"/>
              </a:solidFill>
              <a:round/>
              <a:headEnd/>
              <a:tailEnd/>
            </a:ln>
          </p:spPr>
          <p:txBody>
            <a:bodyPr/>
            <a:lstStyle/>
            <a:p>
              <a:endParaRPr lang="fr-FR"/>
            </a:p>
          </p:txBody>
        </p:sp>
        <p:sp>
          <p:nvSpPr>
            <p:cNvPr id="2073" name="Freeform 8"/>
            <p:cNvSpPr>
              <a:spLocks/>
            </p:cNvSpPr>
            <p:nvPr/>
          </p:nvSpPr>
          <p:spPr bwMode="auto">
            <a:xfrm>
              <a:off x="3103" y="3518"/>
              <a:ext cx="195" cy="205"/>
            </a:xfrm>
            <a:custGeom>
              <a:avLst/>
              <a:gdLst>
                <a:gd name="T0" fmla="*/ 429496520 w 975"/>
                <a:gd name="T1" fmla="*/ 435013771 h 1012"/>
                <a:gd name="T2" fmla="*/ 429496520 w 975"/>
                <a:gd name="T3" fmla="*/ 435013771 h 1012"/>
                <a:gd name="T4" fmla="*/ 429496520 w 975"/>
                <a:gd name="T5" fmla="*/ 435013771 h 1012"/>
                <a:gd name="T6" fmla="*/ 429496520 w 975"/>
                <a:gd name="T7" fmla="*/ 435013771 h 1012"/>
                <a:gd name="T8" fmla="*/ 429496520 w 975"/>
                <a:gd name="T9" fmla="*/ 435013771 h 1012"/>
                <a:gd name="T10" fmla="*/ 429496520 w 975"/>
                <a:gd name="T11" fmla="*/ 435013771 h 1012"/>
                <a:gd name="T12" fmla="*/ 429496520 w 975"/>
                <a:gd name="T13" fmla="*/ 435013771 h 1012"/>
                <a:gd name="T14" fmla="*/ 429496520 w 975"/>
                <a:gd name="T15" fmla="*/ 435013771 h 1012"/>
                <a:gd name="T16" fmla="*/ 429496520 w 975"/>
                <a:gd name="T17" fmla="*/ 435013771 h 1012"/>
                <a:gd name="T18" fmla="*/ 429496520 w 975"/>
                <a:gd name="T19" fmla="*/ 435013771 h 1012"/>
                <a:gd name="T20" fmla="*/ 429496520 w 975"/>
                <a:gd name="T21" fmla="*/ 435013771 h 1012"/>
                <a:gd name="T22" fmla="*/ 429496520 w 975"/>
                <a:gd name="T23" fmla="*/ 435013771 h 1012"/>
                <a:gd name="T24" fmla="*/ 429496520 w 975"/>
                <a:gd name="T25" fmla="*/ 435013771 h 1012"/>
                <a:gd name="T26" fmla="*/ 429496520 w 975"/>
                <a:gd name="T27" fmla="*/ 435013771 h 1012"/>
                <a:gd name="T28" fmla="*/ 429496520 w 975"/>
                <a:gd name="T29" fmla="*/ 435013771 h 1012"/>
                <a:gd name="T30" fmla="*/ 429496520 w 975"/>
                <a:gd name="T31" fmla="*/ 435013771 h 1012"/>
                <a:gd name="T32" fmla="*/ 429496520 w 975"/>
                <a:gd name="T33" fmla="*/ 435013771 h 1012"/>
                <a:gd name="T34" fmla="*/ 429496520 w 975"/>
                <a:gd name="T35" fmla="*/ 435013771 h 1012"/>
                <a:gd name="T36" fmla="*/ 429496520 w 975"/>
                <a:gd name="T37" fmla="*/ 435013771 h 1012"/>
                <a:gd name="T38" fmla="*/ 429496520 w 975"/>
                <a:gd name="T39" fmla="*/ 435013771 h 1012"/>
                <a:gd name="T40" fmla="*/ 429496520 w 975"/>
                <a:gd name="T41" fmla="*/ 435013771 h 1012"/>
                <a:gd name="T42" fmla="*/ 429496520 w 975"/>
                <a:gd name="T43" fmla="*/ 435013771 h 1012"/>
                <a:gd name="T44" fmla="*/ 429496520 w 975"/>
                <a:gd name="T45" fmla="*/ 435013771 h 1012"/>
                <a:gd name="T46" fmla="*/ 429496520 w 975"/>
                <a:gd name="T47" fmla="*/ 435013771 h 1012"/>
                <a:gd name="T48" fmla="*/ 429496520 w 975"/>
                <a:gd name="T49" fmla="*/ 435013771 h 1012"/>
                <a:gd name="T50" fmla="*/ 429496520 w 975"/>
                <a:gd name="T51" fmla="*/ 435013771 h 1012"/>
                <a:gd name="T52" fmla="*/ 429496520 w 975"/>
                <a:gd name="T53" fmla="*/ 435013771 h 1012"/>
                <a:gd name="T54" fmla="*/ 429496520 w 975"/>
                <a:gd name="T55" fmla="*/ 435013771 h 1012"/>
                <a:gd name="T56" fmla="*/ 429496520 w 975"/>
                <a:gd name="T57" fmla="*/ 435013771 h 1012"/>
                <a:gd name="T58" fmla="*/ 429496520 w 975"/>
                <a:gd name="T59" fmla="*/ 435013771 h 1012"/>
                <a:gd name="T60" fmla="*/ 429496520 w 975"/>
                <a:gd name="T61" fmla="*/ 435013771 h 1012"/>
                <a:gd name="T62" fmla="*/ 429496520 w 975"/>
                <a:gd name="T63" fmla="*/ 435013771 h 1012"/>
                <a:gd name="T64" fmla="*/ 429496520 w 975"/>
                <a:gd name="T65" fmla="*/ 435013771 h 1012"/>
                <a:gd name="T66" fmla="*/ 429496520 w 975"/>
                <a:gd name="T67" fmla="*/ 435013771 h 1012"/>
                <a:gd name="T68" fmla="*/ 429496520 w 975"/>
                <a:gd name="T69" fmla="*/ 435013771 h 1012"/>
                <a:gd name="T70" fmla="*/ 429496520 w 975"/>
                <a:gd name="T71" fmla="*/ 435013771 h 1012"/>
                <a:gd name="T72" fmla="*/ 429496520 w 975"/>
                <a:gd name="T73" fmla="*/ 435013771 h 1012"/>
                <a:gd name="T74" fmla="*/ 429496520 w 975"/>
                <a:gd name="T75" fmla="*/ 435013771 h 1012"/>
                <a:gd name="T76" fmla="*/ 429496520 w 975"/>
                <a:gd name="T77" fmla="*/ 435013771 h 1012"/>
                <a:gd name="T78" fmla="*/ 429496520 w 975"/>
                <a:gd name="T79" fmla="*/ 435013771 h 1012"/>
                <a:gd name="T80" fmla="*/ 429496520 w 975"/>
                <a:gd name="T81" fmla="*/ 435013771 h 1012"/>
                <a:gd name="T82" fmla="*/ 429496520 w 975"/>
                <a:gd name="T83" fmla="*/ 435013771 h 1012"/>
                <a:gd name="T84" fmla="*/ 429496520 w 975"/>
                <a:gd name="T85" fmla="*/ 435013771 h 1012"/>
                <a:gd name="T86" fmla="*/ 429496520 w 975"/>
                <a:gd name="T87" fmla="*/ 0 h 1012"/>
                <a:gd name="T88" fmla="*/ 429496520 w 975"/>
                <a:gd name="T89" fmla="*/ 435013771 h 1012"/>
                <a:gd name="T90" fmla="*/ 429496520 w 975"/>
                <a:gd name="T91" fmla="*/ 435013771 h 1012"/>
                <a:gd name="T92" fmla="*/ 429496520 w 975"/>
                <a:gd name="T93" fmla="*/ 435013771 h 1012"/>
                <a:gd name="T94" fmla="*/ 429496520 w 975"/>
                <a:gd name="T95" fmla="*/ 435013771 h 1012"/>
                <a:gd name="T96" fmla="*/ 429496520 w 975"/>
                <a:gd name="T97" fmla="*/ 435013771 h 1012"/>
                <a:gd name="T98" fmla="*/ 429496520 w 975"/>
                <a:gd name="T99" fmla="*/ 435013771 h 1012"/>
                <a:gd name="T100" fmla="*/ 429496520 w 975"/>
                <a:gd name="T101" fmla="*/ 435013771 h 1012"/>
                <a:gd name="T102" fmla="*/ 429496520 w 975"/>
                <a:gd name="T103" fmla="*/ 435013771 h 1012"/>
                <a:gd name="T104" fmla="*/ 429496520 w 975"/>
                <a:gd name="T105" fmla="*/ 435013771 h 1012"/>
                <a:gd name="T106" fmla="*/ 429496520 w 975"/>
                <a:gd name="T107" fmla="*/ 435013771 h 1012"/>
                <a:gd name="T108" fmla="*/ 429496520 w 975"/>
                <a:gd name="T109" fmla="*/ 435013771 h 1012"/>
                <a:gd name="T110" fmla="*/ 429496520 w 975"/>
                <a:gd name="T111" fmla="*/ 435013771 h 1012"/>
                <a:gd name="T112" fmla="*/ 429496520 w 975"/>
                <a:gd name="T113" fmla="*/ 435013771 h 1012"/>
                <a:gd name="T114" fmla="*/ 429496520 w 975"/>
                <a:gd name="T115" fmla="*/ 435013771 h 1012"/>
                <a:gd name="T116" fmla="*/ 0 w 975"/>
                <a:gd name="T117" fmla="*/ 435013771 h 1012"/>
                <a:gd name="T118" fmla="*/ 429496520 w 975"/>
                <a:gd name="T119" fmla="*/ 435013771 h 1012"/>
                <a:gd name="T120" fmla="*/ 429496520 w 975"/>
                <a:gd name="T121" fmla="*/ 435013771 h 101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012"/>
                <a:gd name="T185" fmla="*/ 975 w 975"/>
                <a:gd name="T186" fmla="*/ 1012 h 101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012">
                  <a:moveTo>
                    <a:pt x="14" y="892"/>
                  </a:moveTo>
                  <a:lnTo>
                    <a:pt x="187" y="815"/>
                  </a:lnTo>
                  <a:lnTo>
                    <a:pt x="351" y="825"/>
                  </a:lnTo>
                  <a:lnTo>
                    <a:pt x="468" y="893"/>
                  </a:lnTo>
                  <a:lnTo>
                    <a:pt x="487" y="909"/>
                  </a:lnTo>
                  <a:lnTo>
                    <a:pt x="532" y="994"/>
                  </a:lnTo>
                  <a:lnTo>
                    <a:pt x="553" y="1012"/>
                  </a:lnTo>
                  <a:lnTo>
                    <a:pt x="587" y="1007"/>
                  </a:lnTo>
                  <a:lnTo>
                    <a:pt x="651" y="928"/>
                  </a:lnTo>
                  <a:lnTo>
                    <a:pt x="676" y="912"/>
                  </a:lnTo>
                  <a:lnTo>
                    <a:pt x="704" y="922"/>
                  </a:lnTo>
                  <a:lnTo>
                    <a:pt x="736" y="969"/>
                  </a:lnTo>
                  <a:lnTo>
                    <a:pt x="789" y="928"/>
                  </a:lnTo>
                  <a:lnTo>
                    <a:pt x="826" y="796"/>
                  </a:lnTo>
                  <a:lnTo>
                    <a:pt x="862" y="779"/>
                  </a:lnTo>
                  <a:lnTo>
                    <a:pt x="902" y="606"/>
                  </a:lnTo>
                  <a:lnTo>
                    <a:pt x="951" y="560"/>
                  </a:lnTo>
                  <a:lnTo>
                    <a:pt x="954" y="560"/>
                  </a:lnTo>
                  <a:lnTo>
                    <a:pt x="975" y="521"/>
                  </a:lnTo>
                  <a:lnTo>
                    <a:pt x="970" y="492"/>
                  </a:lnTo>
                  <a:lnTo>
                    <a:pt x="793" y="502"/>
                  </a:lnTo>
                  <a:lnTo>
                    <a:pt x="781" y="480"/>
                  </a:lnTo>
                  <a:lnTo>
                    <a:pt x="784" y="448"/>
                  </a:lnTo>
                  <a:lnTo>
                    <a:pt x="974" y="266"/>
                  </a:lnTo>
                  <a:lnTo>
                    <a:pt x="964" y="248"/>
                  </a:lnTo>
                  <a:lnTo>
                    <a:pt x="948" y="238"/>
                  </a:lnTo>
                  <a:lnTo>
                    <a:pt x="791" y="267"/>
                  </a:lnTo>
                  <a:lnTo>
                    <a:pt x="797" y="266"/>
                  </a:lnTo>
                  <a:lnTo>
                    <a:pt x="727" y="270"/>
                  </a:lnTo>
                  <a:lnTo>
                    <a:pt x="560" y="159"/>
                  </a:lnTo>
                  <a:lnTo>
                    <a:pt x="480" y="132"/>
                  </a:lnTo>
                  <a:lnTo>
                    <a:pt x="370" y="122"/>
                  </a:lnTo>
                  <a:lnTo>
                    <a:pt x="373" y="122"/>
                  </a:lnTo>
                  <a:lnTo>
                    <a:pt x="367" y="173"/>
                  </a:lnTo>
                  <a:lnTo>
                    <a:pt x="375" y="232"/>
                  </a:lnTo>
                  <a:lnTo>
                    <a:pt x="540" y="449"/>
                  </a:lnTo>
                  <a:lnTo>
                    <a:pt x="552" y="521"/>
                  </a:lnTo>
                  <a:lnTo>
                    <a:pt x="527" y="521"/>
                  </a:lnTo>
                  <a:lnTo>
                    <a:pt x="521" y="496"/>
                  </a:lnTo>
                  <a:lnTo>
                    <a:pt x="320" y="242"/>
                  </a:lnTo>
                  <a:lnTo>
                    <a:pt x="271" y="163"/>
                  </a:lnTo>
                  <a:lnTo>
                    <a:pt x="244" y="133"/>
                  </a:lnTo>
                  <a:lnTo>
                    <a:pt x="147" y="9"/>
                  </a:lnTo>
                  <a:lnTo>
                    <a:pt x="125" y="0"/>
                  </a:lnTo>
                  <a:lnTo>
                    <a:pt x="98" y="6"/>
                  </a:lnTo>
                  <a:lnTo>
                    <a:pt x="78" y="33"/>
                  </a:lnTo>
                  <a:lnTo>
                    <a:pt x="70" y="85"/>
                  </a:lnTo>
                  <a:lnTo>
                    <a:pt x="77" y="315"/>
                  </a:lnTo>
                  <a:lnTo>
                    <a:pt x="46" y="448"/>
                  </a:lnTo>
                  <a:lnTo>
                    <a:pt x="8" y="630"/>
                  </a:lnTo>
                  <a:lnTo>
                    <a:pt x="18" y="653"/>
                  </a:lnTo>
                  <a:lnTo>
                    <a:pt x="36" y="657"/>
                  </a:lnTo>
                  <a:lnTo>
                    <a:pt x="133" y="677"/>
                  </a:lnTo>
                  <a:lnTo>
                    <a:pt x="159" y="693"/>
                  </a:lnTo>
                  <a:lnTo>
                    <a:pt x="146" y="739"/>
                  </a:lnTo>
                  <a:lnTo>
                    <a:pt x="117" y="738"/>
                  </a:lnTo>
                  <a:lnTo>
                    <a:pt x="31" y="710"/>
                  </a:lnTo>
                  <a:lnTo>
                    <a:pt x="15" y="715"/>
                  </a:lnTo>
                  <a:lnTo>
                    <a:pt x="0" y="735"/>
                  </a:lnTo>
                  <a:lnTo>
                    <a:pt x="7" y="892"/>
                  </a:lnTo>
                  <a:lnTo>
                    <a:pt x="14" y="892"/>
                  </a:lnTo>
                  <a:close/>
                </a:path>
              </a:pathLst>
            </a:custGeom>
            <a:solidFill>
              <a:srgbClr val="FF742F"/>
            </a:solidFill>
            <a:ln w="12700">
              <a:solidFill>
                <a:srgbClr val="FFFFFF"/>
              </a:solidFill>
              <a:round/>
              <a:headEnd/>
              <a:tailEnd/>
            </a:ln>
          </p:spPr>
          <p:txBody>
            <a:bodyPr/>
            <a:lstStyle/>
            <a:p>
              <a:endParaRPr lang="fr-FR"/>
            </a:p>
          </p:txBody>
        </p:sp>
        <p:sp>
          <p:nvSpPr>
            <p:cNvPr id="2074" name="Freeform 9"/>
            <p:cNvSpPr>
              <a:spLocks/>
            </p:cNvSpPr>
            <p:nvPr/>
          </p:nvSpPr>
          <p:spPr bwMode="auto">
            <a:xfrm>
              <a:off x="3347" y="3361"/>
              <a:ext cx="148" cy="162"/>
            </a:xfrm>
            <a:custGeom>
              <a:avLst/>
              <a:gdLst>
                <a:gd name="T0" fmla="*/ 430660432 w 738"/>
                <a:gd name="T1" fmla="*/ 433780751 h 802"/>
                <a:gd name="T2" fmla="*/ 430660432 w 738"/>
                <a:gd name="T3" fmla="*/ 433780751 h 802"/>
                <a:gd name="T4" fmla="*/ 430660432 w 738"/>
                <a:gd name="T5" fmla="*/ 433780751 h 802"/>
                <a:gd name="T6" fmla="*/ 430660432 w 738"/>
                <a:gd name="T7" fmla="*/ 0 h 802"/>
                <a:gd name="T8" fmla="*/ 430660432 w 738"/>
                <a:gd name="T9" fmla="*/ 433780751 h 802"/>
                <a:gd name="T10" fmla="*/ 430660432 w 738"/>
                <a:gd name="T11" fmla="*/ 433780751 h 802"/>
                <a:gd name="T12" fmla="*/ 430660432 w 738"/>
                <a:gd name="T13" fmla="*/ 433780751 h 802"/>
                <a:gd name="T14" fmla="*/ 430660432 w 738"/>
                <a:gd name="T15" fmla="*/ 433780751 h 802"/>
                <a:gd name="T16" fmla="*/ 430660432 w 738"/>
                <a:gd name="T17" fmla="*/ 433780751 h 802"/>
                <a:gd name="T18" fmla="*/ 430660432 w 738"/>
                <a:gd name="T19" fmla="*/ 433780751 h 802"/>
                <a:gd name="T20" fmla="*/ 430660432 w 738"/>
                <a:gd name="T21" fmla="*/ 433780751 h 802"/>
                <a:gd name="T22" fmla="*/ 430660432 w 738"/>
                <a:gd name="T23" fmla="*/ 433780751 h 802"/>
                <a:gd name="T24" fmla="*/ 430660432 w 738"/>
                <a:gd name="T25" fmla="*/ 433780751 h 802"/>
                <a:gd name="T26" fmla="*/ 430660432 w 738"/>
                <a:gd name="T27" fmla="*/ 433780751 h 802"/>
                <a:gd name="T28" fmla="*/ 430660432 w 738"/>
                <a:gd name="T29" fmla="*/ 433780751 h 802"/>
                <a:gd name="T30" fmla="*/ 430660432 w 738"/>
                <a:gd name="T31" fmla="*/ 433780751 h 802"/>
                <a:gd name="T32" fmla="*/ 430660432 w 738"/>
                <a:gd name="T33" fmla="*/ 433780751 h 802"/>
                <a:gd name="T34" fmla="*/ 430660432 w 738"/>
                <a:gd name="T35" fmla="*/ 433780751 h 802"/>
                <a:gd name="T36" fmla="*/ 430660432 w 738"/>
                <a:gd name="T37" fmla="*/ 433780751 h 802"/>
                <a:gd name="T38" fmla="*/ 430660432 w 738"/>
                <a:gd name="T39" fmla="*/ 433780751 h 802"/>
                <a:gd name="T40" fmla="*/ 430660432 w 738"/>
                <a:gd name="T41" fmla="*/ 433780751 h 802"/>
                <a:gd name="T42" fmla="*/ 430660432 w 738"/>
                <a:gd name="T43" fmla="*/ 433780751 h 802"/>
                <a:gd name="T44" fmla="*/ 430660432 w 738"/>
                <a:gd name="T45" fmla="*/ 433780751 h 802"/>
                <a:gd name="T46" fmla="*/ 430660432 w 738"/>
                <a:gd name="T47" fmla="*/ 433780751 h 802"/>
                <a:gd name="T48" fmla="*/ 430660432 w 738"/>
                <a:gd name="T49" fmla="*/ 433780751 h 802"/>
                <a:gd name="T50" fmla="*/ 430660432 w 738"/>
                <a:gd name="T51" fmla="*/ 433780751 h 802"/>
                <a:gd name="T52" fmla="*/ 430660432 w 738"/>
                <a:gd name="T53" fmla="*/ 433780751 h 802"/>
                <a:gd name="T54" fmla="*/ 0 w 738"/>
                <a:gd name="T55" fmla="*/ 433780751 h 802"/>
                <a:gd name="T56" fmla="*/ 430660432 w 738"/>
                <a:gd name="T57" fmla="*/ 433780751 h 802"/>
                <a:gd name="T58" fmla="*/ 430660432 w 738"/>
                <a:gd name="T59" fmla="*/ 433780751 h 802"/>
                <a:gd name="T60" fmla="*/ 430660432 w 738"/>
                <a:gd name="T61" fmla="*/ 433780751 h 802"/>
                <a:gd name="T62" fmla="*/ 430660432 w 738"/>
                <a:gd name="T63" fmla="*/ 433780751 h 802"/>
                <a:gd name="T64" fmla="*/ 430660432 w 738"/>
                <a:gd name="T65" fmla="*/ 433780751 h 802"/>
                <a:gd name="T66" fmla="*/ 430660432 w 738"/>
                <a:gd name="T67" fmla="*/ 433780751 h 802"/>
                <a:gd name="T68" fmla="*/ 430660432 w 738"/>
                <a:gd name="T69" fmla="*/ 433780751 h 802"/>
                <a:gd name="T70" fmla="*/ 430660432 w 738"/>
                <a:gd name="T71" fmla="*/ 433780751 h 802"/>
                <a:gd name="T72" fmla="*/ 430660432 w 738"/>
                <a:gd name="T73" fmla="*/ 433780751 h 802"/>
                <a:gd name="T74" fmla="*/ 430660432 w 738"/>
                <a:gd name="T75" fmla="*/ 433780751 h 802"/>
                <a:gd name="T76" fmla="*/ 430660432 w 738"/>
                <a:gd name="T77" fmla="*/ 433780751 h 8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38"/>
                <a:gd name="T118" fmla="*/ 0 h 802"/>
                <a:gd name="T119" fmla="*/ 738 w 738"/>
                <a:gd name="T120" fmla="*/ 802 h 8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38" h="802">
                  <a:moveTo>
                    <a:pt x="210" y="18"/>
                  </a:moveTo>
                  <a:lnTo>
                    <a:pt x="339" y="4"/>
                  </a:lnTo>
                  <a:lnTo>
                    <a:pt x="395" y="3"/>
                  </a:lnTo>
                  <a:lnTo>
                    <a:pt x="399" y="0"/>
                  </a:lnTo>
                  <a:lnTo>
                    <a:pt x="409" y="78"/>
                  </a:lnTo>
                  <a:lnTo>
                    <a:pt x="407" y="248"/>
                  </a:lnTo>
                  <a:lnTo>
                    <a:pt x="410" y="334"/>
                  </a:lnTo>
                  <a:lnTo>
                    <a:pt x="422" y="393"/>
                  </a:lnTo>
                  <a:lnTo>
                    <a:pt x="452" y="414"/>
                  </a:lnTo>
                  <a:lnTo>
                    <a:pt x="536" y="424"/>
                  </a:lnTo>
                  <a:lnTo>
                    <a:pt x="616" y="417"/>
                  </a:lnTo>
                  <a:lnTo>
                    <a:pt x="650" y="432"/>
                  </a:lnTo>
                  <a:lnTo>
                    <a:pt x="738" y="522"/>
                  </a:lnTo>
                  <a:lnTo>
                    <a:pt x="738" y="527"/>
                  </a:lnTo>
                  <a:lnTo>
                    <a:pt x="688" y="559"/>
                  </a:lnTo>
                  <a:lnTo>
                    <a:pt x="615" y="582"/>
                  </a:lnTo>
                  <a:lnTo>
                    <a:pt x="548" y="660"/>
                  </a:lnTo>
                  <a:lnTo>
                    <a:pt x="406" y="743"/>
                  </a:lnTo>
                  <a:lnTo>
                    <a:pt x="380" y="762"/>
                  </a:lnTo>
                  <a:lnTo>
                    <a:pt x="355" y="802"/>
                  </a:lnTo>
                  <a:lnTo>
                    <a:pt x="356" y="798"/>
                  </a:lnTo>
                  <a:lnTo>
                    <a:pt x="199" y="705"/>
                  </a:lnTo>
                  <a:lnTo>
                    <a:pt x="124" y="646"/>
                  </a:lnTo>
                  <a:lnTo>
                    <a:pt x="77" y="663"/>
                  </a:lnTo>
                  <a:lnTo>
                    <a:pt x="53" y="658"/>
                  </a:lnTo>
                  <a:lnTo>
                    <a:pt x="42" y="642"/>
                  </a:lnTo>
                  <a:lnTo>
                    <a:pt x="59" y="596"/>
                  </a:lnTo>
                  <a:lnTo>
                    <a:pt x="0" y="553"/>
                  </a:lnTo>
                  <a:lnTo>
                    <a:pt x="72" y="366"/>
                  </a:lnTo>
                  <a:lnTo>
                    <a:pt x="70" y="334"/>
                  </a:lnTo>
                  <a:lnTo>
                    <a:pt x="49" y="316"/>
                  </a:lnTo>
                  <a:lnTo>
                    <a:pt x="25" y="307"/>
                  </a:lnTo>
                  <a:lnTo>
                    <a:pt x="11" y="244"/>
                  </a:lnTo>
                  <a:lnTo>
                    <a:pt x="2" y="248"/>
                  </a:lnTo>
                  <a:lnTo>
                    <a:pt x="18" y="179"/>
                  </a:lnTo>
                  <a:lnTo>
                    <a:pt x="48" y="139"/>
                  </a:lnTo>
                  <a:lnTo>
                    <a:pt x="157" y="29"/>
                  </a:lnTo>
                  <a:lnTo>
                    <a:pt x="211" y="17"/>
                  </a:lnTo>
                  <a:lnTo>
                    <a:pt x="210" y="18"/>
                  </a:lnTo>
                  <a:close/>
                </a:path>
              </a:pathLst>
            </a:custGeom>
            <a:solidFill>
              <a:srgbClr val="FF742F"/>
            </a:solidFill>
            <a:ln w="12700">
              <a:solidFill>
                <a:srgbClr val="FFFFFF"/>
              </a:solidFill>
              <a:round/>
              <a:headEnd/>
              <a:tailEnd/>
            </a:ln>
          </p:spPr>
          <p:txBody>
            <a:bodyPr/>
            <a:lstStyle/>
            <a:p>
              <a:endParaRPr lang="fr-FR"/>
            </a:p>
          </p:txBody>
        </p:sp>
        <p:sp>
          <p:nvSpPr>
            <p:cNvPr id="2075" name="Freeform 10"/>
            <p:cNvSpPr>
              <a:spLocks/>
            </p:cNvSpPr>
            <p:nvPr/>
          </p:nvSpPr>
          <p:spPr bwMode="auto">
            <a:xfrm>
              <a:off x="3491" y="3920"/>
              <a:ext cx="194" cy="100"/>
            </a:xfrm>
            <a:custGeom>
              <a:avLst/>
              <a:gdLst>
                <a:gd name="T0" fmla="*/ 0 w 974"/>
                <a:gd name="T1" fmla="*/ 431221408 h 498"/>
                <a:gd name="T2" fmla="*/ 427732673 w 974"/>
                <a:gd name="T3" fmla="*/ 431221408 h 498"/>
                <a:gd name="T4" fmla="*/ 427732673 w 974"/>
                <a:gd name="T5" fmla="*/ 431221408 h 498"/>
                <a:gd name="T6" fmla="*/ 427732673 w 974"/>
                <a:gd name="T7" fmla="*/ 431221408 h 498"/>
                <a:gd name="T8" fmla="*/ 427732673 w 974"/>
                <a:gd name="T9" fmla="*/ 431221408 h 498"/>
                <a:gd name="T10" fmla="*/ 427732673 w 974"/>
                <a:gd name="T11" fmla="*/ 431221408 h 498"/>
                <a:gd name="T12" fmla="*/ 427732673 w 974"/>
                <a:gd name="T13" fmla="*/ 431221408 h 498"/>
                <a:gd name="T14" fmla="*/ 427732673 w 974"/>
                <a:gd name="T15" fmla="*/ 431221408 h 498"/>
                <a:gd name="T16" fmla="*/ 427732673 w 974"/>
                <a:gd name="T17" fmla="*/ 431221408 h 498"/>
                <a:gd name="T18" fmla="*/ 427732673 w 974"/>
                <a:gd name="T19" fmla="*/ 431221408 h 498"/>
                <a:gd name="T20" fmla="*/ 427732673 w 974"/>
                <a:gd name="T21" fmla="*/ 431221408 h 498"/>
                <a:gd name="T22" fmla="*/ 427732673 w 974"/>
                <a:gd name="T23" fmla="*/ 431221408 h 498"/>
                <a:gd name="T24" fmla="*/ 427732673 w 974"/>
                <a:gd name="T25" fmla="*/ 431221408 h 498"/>
                <a:gd name="T26" fmla="*/ 427732673 w 974"/>
                <a:gd name="T27" fmla="*/ 431221408 h 498"/>
                <a:gd name="T28" fmla="*/ 427732673 w 974"/>
                <a:gd name="T29" fmla="*/ 431221408 h 498"/>
                <a:gd name="T30" fmla="*/ 427732673 w 974"/>
                <a:gd name="T31" fmla="*/ 431221408 h 498"/>
                <a:gd name="T32" fmla="*/ 427732673 w 974"/>
                <a:gd name="T33" fmla="*/ 431221408 h 498"/>
                <a:gd name="T34" fmla="*/ 427732673 w 974"/>
                <a:gd name="T35" fmla="*/ 431221408 h 498"/>
                <a:gd name="T36" fmla="*/ 427732673 w 974"/>
                <a:gd name="T37" fmla="*/ 0 h 498"/>
                <a:gd name="T38" fmla="*/ 427732673 w 974"/>
                <a:gd name="T39" fmla="*/ 431221408 h 498"/>
                <a:gd name="T40" fmla="*/ 427732673 w 974"/>
                <a:gd name="T41" fmla="*/ 431221408 h 498"/>
                <a:gd name="T42" fmla="*/ 427732673 w 974"/>
                <a:gd name="T43" fmla="*/ 431221408 h 498"/>
                <a:gd name="T44" fmla="*/ 427732673 w 974"/>
                <a:gd name="T45" fmla="*/ 431221408 h 498"/>
                <a:gd name="T46" fmla="*/ 427732673 w 974"/>
                <a:gd name="T47" fmla="*/ 431221408 h 498"/>
                <a:gd name="T48" fmla="*/ 427732673 w 974"/>
                <a:gd name="T49" fmla="*/ 431221408 h 498"/>
                <a:gd name="T50" fmla="*/ 427732673 w 974"/>
                <a:gd name="T51" fmla="*/ 431221408 h 498"/>
                <a:gd name="T52" fmla="*/ 427732673 w 974"/>
                <a:gd name="T53" fmla="*/ 431221408 h 498"/>
                <a:gd name="T54" fmla="*/ 427732673 w 974"/>
                <a:gd name="T55" fmla="*/ 431221408 h 498"/>
                <a:gd name="T56" fmla="*/ 427732673 w 974"/>
                <a:gd name="T57" fmla="*/ 431221408 h 498"/>
                <a:gd name="T58" fmla="*/ 427732673 w 974"/>
                <a:gd name="T59" fmla="*/ 431221408 h 498"/>
                <a:gd name="T60" fmla="*/ 0 w 974"/>
                <a:gd name="T61" fmla="*/ 431221408 h 498"/>
                <a:gd name="T62" fmla="*/ 0 w 974"/>
                <a:gd name="T63" fmla="*/ 431221408 h 49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74"/>
                <a:gd name="T97" fmla="*/ 0 h 498"/>
                <a:gd name="T98" fmla="*/ 974 w 974"/>
                <a:gd name="T99" fmla="*/ 498 h 49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74" h="498">
                  <a:moveTo>
                    <a:pt x="0" y="347"/>
                  </a:moveTo>
                  <a:lnTo>
                    <a:pt x="17" y="426"/>
                  </a:lnTo>
                  <a:lnTo>
                    <a:pt x="24" y="452"/>
                  </a:lnTo>
                  <a:lnTo>
                    <a:pt x="52" y="469"/>
                  </a:lnTo>
                  <a:lnTo>
                    <a:pt x="229" y="491"/>
                  </a:lnTo>
                  <a:lnTo>
                    <a:pt x="252" y="461"/>
                  </a:lnTo>
                  <a:lnTo>
                    <a:pt x="282" y="449"/>
                  </a:lnTo>
                  <a:lnTo>
                    <a:pt x="536" y="498"/>
                  </a:lnTo>
                  <a:lnTo>
                    <a:pt x="605" y="489"/>
                  </a:lnTo>
                  <a:lnTo>
                    <a:pt x="651" y="449"/>
                  </a:lnTo>
                  <a:lnTo>
                    <a:pt x="937" y="434"/>
                  </a:lnTo>
                  <a:lnTo>
                    <a:pt x="968" y="416"/>
                  </a:lnTo>
                  <a:lnTo>
                    <a:pt x="974" y="382"/>
                  </a:lnTo>
                  <a:lnTo>
                    <a:pt x="952" y="354"/>
                  </a:lnTo>
                  <a:lnTo>
                    <a:pt x="824" y="293"/>
                  </a:lnTo>
                  <a:lnTo>
                    <a:pt x="804" y="264"/>
                  </a:lnTo>
                  <a:lnTo>
                    <a:pt x="838" y="47"/>
                  </a:lnTo>
                  <a:lnTo>
                    <a:pt x="844" y="50"/>
                  </a:lnTo>
                  <a:lnTo>
                    <a:pt x="695" y="0"/>
                  </a:lnTo>
                  <a:lnTo>
                    <a:pt x="672" y="5"/>
                  </a:lnTo>
                  <a:lnTo>
                    <a:pt x="640" y="30"/>
                  </a:lnTo>
                  <a:lnTo>
                    <a:pt x="624" y="56"/>
                  </a:lnTo>
                  <a:lnTo>
                    <a:pt x="400" y="47"/>
                  </a:lnTo>
                  <a:lnTo>
                    <a:pt x="370" y="56"/>
                  </a:lnTo>
                  <a:lnTo>
                    <a:pt x="357" y="73"/>
                  </a:lnTo>
                  <a:lnTo>
                    <a:pt x="349" y="151"/>
                  </a:lnTo>
                  <a:lnTo>
                    <a:pt x="207" y="199"/>
                  </a:lnTo>
                  <a:lnTo>
                    <a:pt x="214" y="196"/>
                  </a:lnTo>
                  <a:lnTo>
                    <a:pt x="165" y="254"/>
                  </a:lnTo>
                  <a:lnTo>
                    <a:pt x="99" y="303"/>
                  </a:lnTo>
                  <a:lnTo>
                    <a:pt x="0" y="345"/>
                  </a:lnTo>
                  <a:lnTo>
                    <a:pt x="0" y="347"/>
                  </a:lnTo>
                  <a:close/>
                </a:path>
              </a:pathLst>
            </a:custGeom>
            <a:solidFill>
              <a:srgbClr val="FFCC00"/>
            </a:solidFill>
            <a:ln>
              <a:noFill/>
            </a:ln>
            <a:extLst>
              <a:ext uri="{91240B29-F687-4f45-9708-019B960494DF}">
                <a14:hiddenLine xmlns:a14="http://schemas.microsoft.com/office/drawing/2010/main" xmlns="" w="0">
                  <a:solidFill>
                    <a:srgbClr val="000000"/>
                  </a:solidFill>
                  <a:round/>
                  <a:headEnd/>
                  <a:tailEnd/>
                </a14:hiddenLine>
              </a:ext>
            </a:extLst>
          </p:spPr>
          <p:txBody>
            <a:bodyPr/>
            <a:lstStyle/>
            <a:p>
              <a:endParaRPr lang="fr-FR"/>
            </a:p>
          </p:txBody>
        </p:sp>
        <p:sp>
          <p:nvSpPr>
            <p:cNvPr id="2076" name="Freeform 11"/>
            <p:cNvSpPr>
              <a:spLocks/>
            </p:cNvSpPr>
            <p:nvPr/>
          </p:nvSpPr>
          <p:spPr bwMode="auto">
            <a:xfrm>
              <a:off x="3420" y="2813"/>
              <a:ext cx="176" cy="102"/>
            </a:xfrm>
            <a:custGeom>
              <a:avLst/>
              <a:gdLst>
                <a:gd name="T0" fmla="*/ 431950773 w 875"/>
                <a:gd name="T1" fmla="*/ 435473612 h 503"/>
                <a:gd name="T2" fmla="*/ 431950773 w 875"/>
                <a:gd name="T3" fmla="*/ 435473612 h 503"/>
                <a:gd name="T4" fmla="*/ 431950773 w 875"/>
                <a:gd name="T5" fmla="*/ 435473612 h 503"/>
                <a:gd name="T6" fmla="*/ 431950773 w 875"/>
                <a:gd name="T7" fmla="*/ 435473612 h 503"/>
                <a:gd name="T8" fmla="*/ 431950773 w 875"/>
                <a:gd name="T9" fmla="*/ 435473612 h 503"/>
                <a:gd name="T10" fmla="*/ 431950773 w 875"/>
                <a:gd name="T11" fmla="*/ 435473612 h 503"/>
                <a:gd name="T12" fmla="*/ 431950773 w 875"/>
                <a:gd name="T13" fmla="*/ 435473612 h 503"/>
                <a:gd name="T14" fmla="*/ 431950773 w 875"/>
                <a:gd name="T15" fmla="*/ 435473612 h 503"/>
                <a:gd name="T16" fmla="*/ 431950773 w 875"/>
                <a:gd name="T17" fmla="*/ 435473612 h 503"/>
                <a:gd name="T18" fmla="*/ 431950773 w 875"/>
                <a:gd name="T19" fmla="*/ 435473612 h 503"/>
                <a:gd name="T20" fmla="*/ 431950773 w 875"/>
                <a:gd name="T21" fmla="*/ 435473612 h 503"/>
                <a:gd name="T22" fmla="*/ 431950773 w 875"/>
                <a:gd name="T23" fmla="*/ 435473612 h 503"/>
                <a:gd name="T24" fmla="*/ 0 w 875"/>
                <a:gd name="T25" fmla="*/ 435473612 h 503"/>
                <a:gd name="T26" fmla="*/ 431950773 w 875"/>
                <a:gd name="T27" fmla="*/ 435473612 h 503"/>
                <a:gd name="T28" fmla="*/ 431950773 w 875"/>
                <a:gd name="T29" fmla="*/ 435473612 h 503"/>
                <a:gd name="T30" fmla="*/ 431950773 w 875"/>
                <a:gd name="T31" fmla="*/ 435473612 h 503"/>
                <a:gd name="T32" fmla="*/ 431950773 w 875"/>
                <a:gd name="T33" fmla="*/ 435473612 h 503"/>
                <a:gd name="T34" fmla="*/ 431950773 w 875"/>
                <a:gd name="T35" fmla="*/ 435473612 h 503"/>
                <a:gd name="T36" fmla="*/ 431950773 w 875"/>
                <a:gd name="T37" fmla="*/ 435473612 h 503"/>
                <a:gd name="T38" fmla="*/ 431950773 w 875"/>
                <a:gd name="T39" fmla="*/ 435473612 h 503"/>
                <a:gd name="T40" fmla="*/ 431950773 w 875"/>
                <a:gd name="T41" fmla="*/ 435473612 h 503"/>
                <a:gd name="T42" fmla="*/ 431950773 w 875"/>
                <a:gd name="T43" fmla="*/ 435473612 h 503"/>
                <a:gd name="T44" fmla="*/ 431950773 w 875"/>
                <a:gd name="T45" fmla="*/ 435473612 h 503"/>
                <a:gd name="T46" fmla="*/ 431950773 w 875"/>
                <a:gd name="T47" fmla="*/ 435473612 h 503"/>
                <a:gd name="T48" fmla="*/ 431950773 w 875"/>
                <a:gd name="T49" fmla="*/ 435473612 h 503"/>
                <a:gd name="T50" fmla="*/ 431950773 w 875"/>
                <a:gd name="T51" fmla="*/ 435473612 h 503"/>
                <a:gd name="T52" fmla="*/ 431950773 w 875"/>
                <a:gd name="T53" fmla="*/ 435473612 h 503"/>
                <a:gd name="T54" fmla="*/ 431950773 w 875"/>
                <a:gd name="T55" fmla="*/ 435473612 h 503"/>
                <a:gd name="T56" fmla="*/ 431950773 w 875"/>
                <a:gd name="T57" fmla="*/ 435473612 h 503"/>
                <a:gd name="T58" fmla="*/ 431950773 w 875"/>
                <a:gd name="T59" fmla="*/ 0 h 503"/>
                <a:gd name="T60" fmla="*/ 431950773 w 875"/>
                <a:gd name="T61" fmla="*/ 435473612 h 503"/>
                <a:gd name="T62" fmla="*/ 431950773 w 875"/>
                <a:gd name="T63" fmla="*/ 435473612 h 503"/>
                <a:gd name="T64" fmla="*/ 431950773 w 875"/>
                <a:gd name="T65" fmla="*/ 435473612 h 503"/>
                <a:gd name="T66" fmla="*/ 431950773 w 875"/>
                <a:gd name="T67" fmla="*/ 435473612 h 503"/>
                <a:gd name="T68" fmla="*/ 431950773 w 875"/>
                <a:gd name="T69" fmla="*/ 435473612 h 503"/>
                <a:gd name="T70" fmla="*/ 431950773 w 875"/>
                <a:gd name="T71" fmla="*/ 435473612 h 503"/>
                <a:gd name="T72" fmla="*/ 431950773 w 875"/>
                <a:gd name="T73" fmla="*/ 435473612 h 503"/>
                <a:gd name="T74" fmla="*/ 431950773 w 875"/>
                <a:gd name="T75" fmla="*/ 435473612 h 503"/>
                <a:gd name="T76" fmla="*/ 431950773 w 875"/>
                <a:gd name="T77" fmla="*/ 435473612 h 503"/>
                <a:gd name="T78" fmla="*/ 431950773 w 875"/>
                <a:gd name="T79" fmla="*/ 435473612 h 503"/>
                <a:gd name="T80" fmla="*/ 431950773 w 875"/>
                <a:gd name="T81" fmla="*/ 435473612 h 503"/>
                <a:gd name="T82" fmla="*/ 431950773 w 875"/>
                <a:gd name="T83" fmla="*/ 435473612 h 503"/>
                <a:gd name="T84" fmla="*/ 431950773 w 875"/>
                <a:gd name="T85" fmla="*/ 435473612 h 503"/>
                <a:gd name="T86" fmla="*/ 431950773 w 875"/>
                <a:gd name="T87" fmla="*/ 435473612 h 503"/>
                <a:gd name="T88" fmla="*/ 431950773 w 875"/>
                <a:gd name="T89" fmla="*/ 435473612 h 503"/>
                <a:gd name="T90" fmla="*/ 431950773 w 875"/>
                <a:gd name="T91" fmla="*/ 435473612 h 50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75"/>
                <a:gd name="T139" fmla="*/ 0 h 503"/>
                <a:gd name="T140" fmla="*/ 875 w 875"/>
                <a:gd name="T141" fmla="*/ 503 h 50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75" h="503">
                  <a:moveTo>
                    <a:pt x="679" y="491"/>
                  </a:moveTo>
                  <a:lnTo>
                    <a:pt x="443" y="389"/>
                  </a:lnTo>
                  <a:lnTo>
                    <a:pt x="390" y="375"/>
                  </a:lnTo>
                  <a:lnTo>
                    <a:pt x="341" y="368"/>
                  </a:lnTo>
                  <a:lnTo>
                    <a:pt x="282" y="391"/>
                  </a:lnTo>
                  <a:lnTo>
                    <a:pt x="218" y="392"/>
                  </a:lnTo>
                  <a:lnTo>
                    <a:pt x="166" y="369"/>
                  </a:lnTo>
                  <a:lnTo>
                    <a:pt x="137" y="368"/>
                  </a:lnTo>
                  <a:lnTo>
                    <a:pt x="166" y="341"/>
                  </a:lnTo>
                  <a:lnTo>
                    <a:pt x="167" y="315"/>
                  </a:lnTo>
                  <a:lnTo>
                    <a:pt x="139" y="296"/>
                  </a:lnTo>
                  <a:lnTo>
                    <a:pt x="59" y="279"/>
                  </a:lnTo>
                  <a:lnTo>
                    <a:pt x="0" y="259"/>
                  </a:lnTo>
                  <a:lnTo>
                    <a:pt x="18" y="209"/>
                  </a:lnTo>
                  <a:lnTo>
                    <a:pt x="53" y="183"/>
                  </a:lnTo>
                  <a:lnTo>
                    <a:pt x="71" y="119"/>
                  </a:lnTo>
                  <a:lnTo>
                    <a:pt x="38" y="73"/>
                  </a:lnTo>
                  <a:lnTo>
                    <a:pt x="36" y="29"/>
                  </a:lnTo>
                  <a:lnTo>
                    <a:pt x="54" y="11"/>
                  </a:lnTo>
                  <a:lnTo>
                    <a:pt x="98" y="1"/>
                  </a:lnTo>
                  <a:lnTo>
                    <a:pt x="124" y="2"/>
                  </a:lnTo>
                  <a:lnTo>
                    <a:pt x="143" y="16"/>
                  </a:lnTo>
                  <a:lnTo>
                    <a:pt x="584" y="113"/>
                  </a:lnTo>
                  <a:lnTo>
                    <a:pt x="617" y="110"/>
                  </a:lnTo>
                  <a:lnTo>
                    <a:pt x="618" y="94"/>
                  </a:lnTo>
                  <a:lnTo>
                    <a:pt x="577" y="72"/>
                  </a:lnTo>
                  <a:lnTo>
                    <a:pt x="574" y="49"/>
                  </a:lnTo>
                  <a:lnTo>
                    <a:pt x="596" y="36"/>
                  </a:lnTo>
                  <a:lnTo>
                    <a:pt x="784" y="4"/>
                  </a:lnTo>
                  <a:lnTo>
                    <a:pt x="780" y="0"/>
                  </a:lnTo>
                  <a:lnTo>
                    <a:pt x="803" y="59"/>
                  </a:lnTo>
                  <a:lnTo>
                    <a:pt x="816" y="216"/>
                  </a:lnTo>
                  <a:lnTo>
                    <a:pt x="807" y="231"/>
                  </a:lnTo>
                  <a:lnTo>
                    <a:pt x="755" y="245"/>
                  </a:lnTo>
                  <a:lnTo>
                    <a:pt x="737" y="270"/>
                  </a:lnTo>
                  <a:lnTo>
                    <a:pt x="747" y="304"/>
                  </a:lnTo>
                  <a:lnTo>
                    <a:pt x="766" y="315"/>
                  </a:lnTo>
                  <a:lnTo>
                    <a:pt x="825" y="311"/>
                  </a:lnTo>
                  <a:lnTo>
                    <a:pt x="841" y="336"/>
                  </a:lnTo>
                  <a:lnTo>
                    <a:pt x="872" y="442"/>
                  </a:lnTo>
                  <a:lnTo>
                    <a:pt x="875" y="498"/>
                  </a:lnTo>
                  <a:lnTo>
                    <a:pt x="871" y="501"/>
                  </a:lnTo>
                  <a:lnTo>
                    <a:pt x="788" y="503"/>
                  </a:lnTo>
                  <a:lnTo>
                    <a:pt x="701" y="486"/>
                  </a:lnTo>
                  <a:lnTo>
                    <a:pt x="679" y="486"/>
                  </a:lnTo>
                  <a:lnTo>
                    <a:pt x="679" y="491"/>
                  </a:lnTo>
                  <a:close/>
                </a:path>
              </a:pathLst>
            </a:custGeom>
            <a:solidFill>
              <a:srgbClr val="008CEB"/>
            </a:solidFill>
            <a:ln w="12700">
              <a:solidFill>
                <a:srgbClr val="FFFFFF"/>
              </a:solidFill>
              <a:round/>
              <a:headEnd/>
              <a:tailEnd/>
            </a:ln>
          </p:spPr>
          <p:txBody>
            <a:bodyPr/>
            <a:lstStyle/>
            <a:p>
              <a:endParaRPr lang="fr-FR"/>
            </a:p>
          </p:txBody>
        </p:sp>
        <p:sp>
          <p:nvSpPr>
            <p:cNvPr id="2077" name="Freeform 12"/>
            <p:cNvSpPr>
              <a:spLocks/>
            </p:cNvSpPr>
            <p:nvPr/>
          </p:nvSpPr>
          <p:spPr bwMode="auto">
            <a:xfrm>
              <a:off x="3565" y="2752"/>
              <a:ext cx="143" cy="196"/>
            </a:xfrm>
            <a:custGeom>
              <a:avLst/>
              <a:gdLst>
                <a:gd name="T0" fmla="*/ 431912775 w 711"/>
                <a:gd name="T1" fmla="*/ 433477434 h 971"/>
                <a:gd name="T2" fmla="*/ 431912775 w 711"/>
                <a:gd name="T3" fmla="*/ 433477434 h 971"/>
                <a:gd name="T4" fmla="*/ 431912775 w 711"/>
                <a:gd name="T5" fmla="*/ 433477434 h 971"/>
                <a:gd name="T6" fmla="*/ 431912775 w 711"/>
                <a:gd name="T7" fmla="*/ 433477434 h 971"/>
                <a:gd name="T8" fmla="*/ 431912775 w 711"/>
                <a:gd name="T9" fmla="*/ 433477434 h 971"/>
                <a:gd name="T10" fmla="*/ 431912775 w 711"/>
                <a:gd name="T11" fmla="*/ 433477434 h 971"/>
                <a:gd name="T12" fmla="*/ 431912775 w 711"/>
                <a:gd name="T13" fmla="*/ 433477434 h 971"/>
                <a:gd name="T14" fmla="*/ 431912775 w 711"/>
                <a:gd name="T15" fmla="*/ 433477434 h 971"/>
                <a:gd name="T16" fmla="*/ 431912775 w 711"/>
                <a:gd name="T17" fmla="*/ 433477434 h 971"/>
                <a:gd name="T18" fmla="*/ 431912775 w 711"/>
                <a:gd name="T19" fmla="*/ 433477434 h 971"/>
                <a:gd name="T20" fmla="*/ 431912775 w 711"/>
                <a:gd name="T21" fmla="*/ 433477434 h 971"/>
                <a:gd name="T22" fmla="*/ 431912775 w 711"/>
                <a:gd name="T23" fmla="*/ 0 h 971"/>
                <a:gd name="T24" fmla="*/ 431912775 w 711"/>
                <a:gd name="T25" fmla="*/ 433477434 h 971"/>
                <a:gd name="T26" fmla="*/ 431912775 w 711"/>
                <a:gd name="T27" fmla="*/ 433477434 h 971"/>
                <a:gd name="T28" fmla="*/ 431912775 w 711"/>
                <a:gd name="T29" fmla="*/ 433477434 h 971"/>
                <a:gd name="T30" fmla="*/ 431912775 w 711"/>
                <a:gd name="T31" fmla="*/ 433477434 h 971"/>
                <a:gd name="T32" fmla="*/ 431912775 w 711"/>
                <a:gd name="T33" fmla="*/ 433477434 h 971"/>
                <a:gd name="T34" fmla="*/ 431912775 w 711"/>
                <a:gd name="T35" fmla="*/ 433477434 h 971"/>
                <a:gd name="T36" fmla="*/ 431912775 w 711"/>
                <a:gd name="T37" fmla="*/ 433477434 h 971"/>
                <a:gd name="T38" fmla="*/ 431912775 w 711"/>
                <a:gd name="T39" fmla="*/ 433477434 h 971"/>
                <a:gd name="T40" fmla="*/ 431912775 w 711"/>
                <a:gd name="T41" fmla="*/ 433477434 h 971"/>
                <a:gd name="T42" fmla="*/ 431912775 w 711"/>
                <a:gd name="T43" fmla="*/ 433477434 h 971"/>
                <a:gd name="T44" fmla="*/ 431912775 w 711"/>
                <a:gd name="T45" fmla="*/ 433477434 h 971"/>
                <a:gd name="T46" fmla="*/ 431912775 w 711"/>
                <a:gd name="T47" fmla="*/ 433477434 h 971"/>
                <a:gd name="T48" fmla="*/ 431912775 w 711"/>
                <a:gd name="T49" fmla="*/ 433477434 h 971"/>
                <a:gd name="T50" fmla="*/ 431912775 w 711"/>
                <a:gd name="T51" fmla="*/ 433477434 h 971"/>
                <a:gd name="T52" fmla="*/ 431912775 w 711"/>
                <a:gd name="T53" fmla="*/ 433477434 h 971"/>
                <a:gd name="T54" fmla="*/ 431912775 w 711"/>
                <a:gd name="T55" fmla="*/ 433477434 h 971"/>
                <a:gd name="T56" fmla="*/ 431912775 w 711"/>
                <a:gd name="T57" fmla="*/ 433477434 h 971"/>
                <a:gd name="T58" fmla="*/ 431912775 w 711"/>
                <a:gd name="T59" fmla="*/ 433477434 h 971"/>
                <a:gd name="T60" fmla="*/ 431912775 w 711"/>
                <a:gd name="T61" fmla="*/ 433477434 h 971"/>
                <a:gd name="T62" fmla="*/ 431912775 w 711"/>
                <a:gd name="T63" fmla="*/ 433477434 h 971"/>
                <a:gd name="T64" fmla="*/ 431912775 w 711"/>
                <a:gd name="T65" fmla="*/ 433477434 h 971"/>
                <a:gd name="T66" fmla="*/ 431912775 w 711"/>
                <a:gd name="T67" fmla="*/ 433477434 h 971"/>
                <a:gd name="T68" fmla="*/ 431912775 w 711"/>
                <a:gd name="T69" fmla="*/ 433477434 h 971"/>
                <a:gd name="T70" fmla="*/ 431912775 w 711"/>
                <a:gd name="T71" fmla="*/ 433477434 h 971"/>
                <a:gd name="T72" fmla="*/ 431912775 w 711"/>
                <a:gd name="T73" fmla="*/ 433477434 h 971"/>
                <a:gd name="T74" fmla="*/ 431912775 w 711"/>
                <a:gd name="T75" fmla="*/ 433477434 h 971"/>
                <a:gd name="T76" fmla="*/ 431912775 w 711"/>
                <a:gd name="T77" fmla="*/ 433477434 h 971"/>
                <a:gd name="T78" fmla="*/ 431912775 w 711"/>
                <a:gd name="T79" fmla="*/ 433477434 h 97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11"/>
                <a:gd name="T121" fmla="*/ 0 h 971"/>
                <a:gd name="T122" fmla="*/ 711 w 711"/>
                <a:gd name="T123" fmla="*/ 971 h 97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11" h="971">
                  <a:moveTo>
                    <a:pt x="137" y="801"/>
                  </a:moveTo>
                  <a:lnTo>
                    <a:pt x="134" y="744"/>
                  </a:lnTo>
                  <a:lnTo>
                    <a:pt x="104" y="640"/>
                  </a:lnTo>
                  <a:lnTo>
                    <a:pt x="87" y="614"/>
                  </a:lnTo>
                  <a:lnTo>
                    <a:pt x="28" y="617"/>
                  </a:lnTo>
                  <a:lnTo>
                    <a:pt x="9" y="607"/>
                  </a:lnTo>
                  <a:lnTo>
                    <a:pt x="0" y="573"/>
                  </a:lnTo>
                  <a:lnTo>
                    <a:pt x="18" y="548"/>
                  </a:lnTo>
                  <a:lnTo>
                    <a:pt x="70" y="534"/>
                  </a:lnTo>
                  <a:lnTo>
                    <a:pt x="79" y="518"/>
                  </a:lnTo>
                  <a:lnTo>
                    <a:pt x="66" y="362"/>
                  </a:lnTo>
                  <a:lnTo>
                    <a:pt x="42" y="303"/>
                  </a:lnTo>
                  <a:lnTo>
                    <a:pt x="44" y="306"/>
                  </a:lnTo>
                  <a:lnTo>
                    <a:pt x="58" y="271"/>
                  </a:lnTo>
                  <a:lnTo>
                    <a:pt x="70" y="194"/>
                  </a:lnTo>
                  <a:lnTo>
                    <a:pt x="75" y="174"/>
                  </a:lnTo>
                  <a:lnTo>
                    <a:pt x="91" y="149"/>
                  </a:lnTo>
                  <a:lnTo>
                    <a:pt x="153" y="97"/>
                  </a:lnTo>
                  <a:lnTo>
                    <a:pt x="166" y="46"/>
                  </a:lnTo>
                  <a:lnTo>
                    <a:pt x="153" y="11"/>
                  </a:lnTo>
                  <a:lnTo>
                    <a:pt x="157" y="14"/>
                  </a:lnTo>
                  <a:lnTo>
                    <a:pt x="202" y="2"/>
                  </a:lnTo>
                  <a:lnTo>
                    <a:pt x="224" y="0"/>
                  </a:lnTo>
                  <a:lnTo>
                    <a:pt x="255" y="0"/>
                  </a:lnTo>
                  <a:lnTo>
                    <a:pt x="288" y="2"/>
                  </a:lnTo>
                  <a:lnTo>
                    <a:pt x="339" y="28"/>
                  </a:lnTo>
                  <a:lnTo>
                    <a:pt x="367" y="47"/>
                  </a:lnTo>
                  <a:lnTo>
                    <a:pt x="397" y="55"/>
                  </a:lnTo>
                  <a:lnTo>
                    <a:pt x="423" y="56"/>
                  </a:lnTo>
                  <a:lnTo>
                    <a:pt x="444" y="41"/>
                  </a:lnTo>
                  <a:lnTo>
                    <a:pt x="456" y="37"/>
                  </a:lnTo>
                  <a:lnTo>
                    <a:pt x="479" y="28"/>
                  </a:lnTo>
                  <a:lnTo>
                    <a:pt x="508" y="22"/>
                  </a:lnTo>
                  <a:lnTo>
                    <a:pt x="538" y="20"/>
                  </a:lnTo>
                  <a:lnTo>
                    <a:pt x="567" y="25"/>
                  </a:lnTo>
                  <a:lnTo>
                    <a:pt x="582" y="29"/>
                  </a:lnTo>
                  <a:lnTo>
                    <a:pt x="605" y="51"/>
                  </a:lnTo>
                  <a:lnTo>
                    <a:pt x="625" y="60"/>
                  </a:lnTo>
                  <a:lnTo>
                    <a:pt x="643" y="57"/>
                  </a:lnTo>
                  <a:lnTo>
                    <a:pt x="678" y="40"/>
                  </a:lnTo>
                  <a:lnTo>
                    <a:pt x="708" y="23"/>
                  </a:lnTo>
                  <a:lnTo>
                    <a:pt x="711" y="16"/>
                  </a:lnTo>
                  <a:lnTo>
                    <a:pt x="701" y="65"/>
                  </a:lnTo>
                  <a:lnTo>
                    <a:pt x="696" y="116"/>
                  </a:lnTo>
                  <a:lnTo>
                    <a:pt x="694" y="143"/>
                  </a:lnTo>
                  <a:lnTo>
                    <a:pt x="694" y="170"/>
                  </a:lnTo>
                  <a:lnTo>
                    <a:pt x="695" y="195"/>
                  </a:lnTo>
                  <a:lnTo>
                    <a:pt x="699" y="222"/>
                  </a:lnTo>
                  <a:lnTo>
                    <a:pt x="692" y="239"/>
                  </a:lnTo>
                  <a:lnTo>
                    <a:pt x="689" y="245"/>
                  </a:lnTo>
                  <a:lnTo>
                    <a:pt x="670" y="248"/>
                  </a:lnTo>
                  <a:lnTo>
                    <a:pt x="668" y="244"/>
                  </a:lnTo>
                  <a:lnTo>
                    <a:pt x="625" y="248"/>
                  </a:lnTo>
                  <a:lnTo>
                    <a:pt x="616" y="259"/>
                  </a:lnTo>
                  <a:lnTo>
                    <a:pt x="630" y="277"/>
                  </a:lnTo>
                  <a:lnTo>
                    <a:pt x="663" y="308"/>
                  </a:lnTo>
                  <a:lnTo>
                    <a:pt x="670" y="313"/>
                  </a:lnTo>
                  <a:lnTo>
                    <a:pt x="668" y="329"/>
                  </a:lnTo>
                  <a:lnTo>
                    <a:pt x="649" y="375"/>
                  </a:lnTo>
                  <a:lnTo>
                    <a:pt x="636" y="424"/>
                  </a:lnTo>
                  <a:lnTo>
                    <a:pt x="626" y="488"/>
                  </a:lnTo>
                  <a:lnTo>
                    <a:pt x="633" y="482"/>
                  </a:lnTo>
                  <a:lnTo>
                    <a:pt x="597" y="491"/>
                  </a:lnTo>
                  <a:lnTo>
                    <a:pt x="538" y="516"/>
                  </a:lnTo>
                  <a:lnTo>
                    <a:pt x="477" y="537"/>
                  </a:lnTo>
                  <a:lnTo>
                    <a:pt x="466" y="558"/>
                  </a:lnTo>
                  <a:lnTo>
                    <a:pt x="466" y="623"/>
                  </a:lnTo>
                  <a:lnTo>
                    <a:pt x="475" y="659"/>
                  </a:lnTo>
                  <a:lnTo>
                    <a:pt x="484" y="682"/>
                  </a:lnTo>
                  <a:lnTo>
                    <a:pt x="445" y="716"/>
                  </a:lnTo>
                  <a:lnTo>
                    <a:pt x="413" y="752"/>
                  </a:lnTo>
                  <a:lnTo>
                    <a:pt x="392" y="801"/>
                  </a:lnTo>
                  <a:lnTo>
                    <a:pt x="385" y="891"/>
                  </a:lnTo>
                  <a:lnTo>
                    <a:pt x="353" y="969"/>
                  </a:lnTo>
                  <a:lnTo>
                    <a:pt x="360" y="971"/>
                  </a:lnTo>
                  <a:lnTo>
                    <a:pt x="212" y="937"/>
                  </a:lnTo>
                  <a:lnTo>
                    <a:pt x="228" y="882"/>
                  </a:lnTo>
                  <a:lnTo>
                    <a:pt x="160" y="884"/>
                  </a:lnTo>
                  <a:lnTo>
                    <a:pt x="133" y="841"/>
                  </a:lnTo>
                  <a:lnTo>
                    <a:pt x="133" y="804"/>
                  </a:lnTo>
                  <a:lnTo>
                    <a:pt x="137" y="801"/>
                  </a:lnTo>
                  <a:close/>
                </a:path>
              </a:pathLst>
            </a:custGeom>
            <a:solidFill>
              <a:srgbClr val="008CEB"/>
            </a:solidFill>
            <a:ln w="12700">
              <a:solidFill>
                <a:srgbClr val="FFFFFF"/>
              </a:solidFill>
              <a:round/>
              <a:headEnd/>
              <a:tailEnd/>
            </a:ln>
          </p:spPr>
          <p:txBody>
            <a:bodyPr/>
            <a:lstStyle/>
            <a:p>
              <a:endParaRPr lang="fr-FR"/>
            </a:p>
          </p:txBody>
        </p:sp>
        <p:sp>
          <p:nvSpPr>
            <p:cNvPr id="2078" name="Freeform 13"/>
            <p:cNvSpPr>
              <a:spLocks/>
            </p:cNvSpPr>
            <p:nvPr/>
          </p:nvSpPr>
          <p:spPr bwMode="auto">
            <a:xfrm>
              <a:off x="3435" y="2888"/>
              <a:ext cx="120" cy="44"/>
            </a:xfrm>
            <a:custGeom>
              <a:avLst/>
              <a:gdLst>
                <a:gd name="T0" fmla="*/ 427359655 w 603"/>
                <a:gd name="T1" fmla="*/ 437450145 h 216"/>
                <a:gd name="T2" fmla="*/ 427359655 w 603"/>
                <a:gd name="T3" fmla="*/ 437450145 h 216"/>
                <a:gd name="T4" fmla="*/ 427359655 w 603"/>
                <a:gd name="T5" fmla="*/ 437450145 h 216"/>
                <a:gd name="T6" fmla="*/ 427359655 w 603"/>
                <a:gd name="T7" fmla="*/ 437450145 h 216"/>
                <a:gd name="T8" fmla="*/ 427359655 w 603"/>
                <a:gd name="T9" fmla="*/ 437450145 h 216"/>
                <a:gd name="T10" fmla="*/ 427359655 w 603"/>
                <a:gd name="T11" fmla="*/ 437450145 h 216"/>
                <a:gd name="T12" fmla="*/ 427359655 w 603"/>
                <a:gd name="T13" fmla="*/ 437450145 h 216"/>
                <a:gd name="T14" fmla="*/ 427359655 w 603"/>
                <a:gd name="T15" fmla="*/ 437450145 h 216"/>
                <a:gd name="T16" fmla="*/ 427359655 w 603"/>
                <a:gd name="T17" fmla="*/ 437450145 h 216"/>
                <a:gd name="T18" fmla="*/ 427359655 w 603"/>
                <a:gd name="T19" fmla="*/ 437450145 h 216"/>
                <a:gd name="T20" fmla="*/ 427359655 w 603"/>
                <a:gd name="T21" fmla="*/ 0 h 216"/>
                <a:gd name="T22" fmla="*/ 427359655 w 603"/>
                <a:gd name="T23" fmla="*/ 437450145 h 216"/>
                <a:gd name="T24" fmla="*/ 427359655 w 603"/>
                <a:gd name="T25" fmla="*/ 437450145 h 216"/>
                <a:gd name="T26" fmla="*/ 427359655 w 603"/>
                <a:gd name="T27" fmla="*/ 437450145 h 216"/>
                <a:gd name="T28" fmla="*/ 427359655 w 603"/>
                <a:gd name="T29" fmla="*/ 0 h 216"/>
                <a:gd name="T30" fmla="*/ 427359655 w 603"/>
                <a:gd name="T31" fmla="*/ 437450145 h 216"/>
                <a:gd name="T32" fmla="*/ 427359655 w 603"/>
                <a:gd name="T33" fmla="*/ 437450145 h 216"/>
                <a:gd name="T34" fmla="*/ 427359655 w 603"/>
                <a:gd name="T35" fmla="*/ 437450145 h 216"/>
                <a:gd name="T36" fmla="*/ 0 w 603"/>
                <a:gd name="T37" fmla="*/ 437450145 h 216"/>
                <a:gd name="T38" fmla="*/ 427359655 w 603"/>
                <a:gd name="T39" fmla="*/ 437450145 h 216"/>
                <a:gd name="T40" fmla="*/ 427359655 w 603"/>
                <a:gd name="T41" fmla="*/ 437450145 h 216"/>
                <a:gd name="T42" fmla="*/ 427359655 w 603"/>
                <a:gd name="T43" fmla="*/ 437450145 h 216"/>
                <a:gd name="T44" fmla="*/ 427359655 w 603"/>
                <a:gd name="T45" fmla="*/ 437450145 h 216"/>
                <a:gd name="T46" fmla="*/ 427359655 w 603"/>
                <a:gd name="T47" fmla="*/ 437450145 h 216"/>
                <a:gd name="T48" fmla="*/ 427359655 w 603"/>
                <a:gd name="T49" fmla="*/ 437450145 h 2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03"/>
                <a:gd name="T76" fmla="*/ 0 h 216"/>
                <a:gd name="T77" fmla="*/ 603 w 603"/>
                <a:gd name="T78" fmla="*/ 216 h 2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03" h="216">
                  <a:moveTo>
                    <a:pt x="308" y="192"/>
                  </a:moveTo>
                  <a:lnTo>
                    <a:pt x="349" y="173"/>
                  </a:lnTo>
                  <a:lnTo>
                    <a:pt x="397" y="167"/>
                  </a:lnTo>
                  <a:lnTo>
                    <a:pt x="474" y="188"/>
                  </a:lnTo>
                  <a:lnTo>
                    <a:pt x="512" y="167"/>
                  </a:lnTo>
                  <a:lnTo>
                    <a:pt x="545" y="132"/>
                  </a:lnTo>
                  <a:lnTo>
                    <a:pt x="603" y="118"/>
                  </a:lnTo>
                  <a:lnTo>
                    <a:pt x="603" y="121"/>
                  </a:lnTo>
                  <a:lnTo>
                    <a:pt x="367" y="21"/>
                  </a:lnTo>
                  <a:lnTo>
                    <a:pt x="314" y="6"/>
                  </a:lnTo>
                  <a:lnTo>
                    <a:pt x="264" y="0"/>
                  </a:lnTo>
                  <a:lnTo>
                    <a:pt x="205" y="24"/>
                  </a:lnTo>
                  <a:lnTo>
                    <a:pt x="141" y="24"/>
                  </a:lnTo>
                  <a:lnTo>
                    <a:pt x="90" y="1"/>
                  </a:lnTo>
                  <a:lnTo>
                    <a:pt x="88" y="0"/>
                  </a:lnTo>
                  <a:lnTo>
                    <a:pt x="33" y="6"/>
                  </a:lnTo>
                  <a:lnTo>
                    <a:pt x="3" y="29"/>
                  </a:lnTo>
                  <a:lnTo>
                    <a:pt x="1" y="51"/>
                  </a:lnTo>
                  <a:lnTo>
                    <a:pt x="0" y="76"/>
                  </a:lnTo>
                  <a:lnTo>
                    <a:pt x="132" y="131"/>
                  </a:lnTo>
                  <a:lnTo>
                    <a:pt x="212" y="183"/>
                  </a:lnTo>
                  <a:lnTo>
                    <a:pt x="222" y="215"/>
                  </a:lnTo>
                  <a:lnTo>
                    <a:pt x="229" y="216"/>
                  </a:lnTo>
                  <a:lnTo>
                    <a:pt x="272" y="191"/>
                  </a:lnTo>
                  <a:lnTo>
                    <a:pt x="308" y="192"/>
                  </a:lnTo>
                  <a:close/>
                </a:path>
              </a:pathLst>
            </a:custGeom>
            <a:solidFill>
              <a:srgbClr val="004923"/>
            </a:solidFill>
            <a:ln w="12700">
              <a:solidFill>
                <a:srgbClr val="FFFFFF"/>
              </a:solidFill>
              <a:round/>
              <a:headEnd/>
              <a:tailEnd/>
            </a:ln>
          </p:spPr>
          <p:txBody>
            <a:bodyPr/>
            <a:lstStyle/>
            <a:p>
              <a:endParaRPr lang="fr-FR"/>
            </a:p>
          </p:txBody>
        </p:sp>
        <p:sp>
          <p:nvSpPr>
            <p:cNvPr id="2079" name="Freeform 14"/>
            <p:cNvSpPr>
              <a:spLocks/>
            </p:cNvSpPr>
            <p:nvPr/>
          </p:nvSpPr>
          <p:spPr bwMode="auto">
            <a:xfrm>
              <a:off x="3505" y="2954"/>
              <a:ext cx="36" cy="51"/>
            </a:xfrm>
            <a:custGeom>
              <a:avLst/>
              <a:gdLst>
                <a:gd name="T0" fmla="*/ 441767805 w 175"/>
                <a:gd name="T1" fmla="*/ 439845836 h 249"/>
                <a:gd name="T2" fmla="*/ 441767805 w 175"/>
                <a:gd name="T3" fmla="*/ 0 h 249"/>
                <a:gd name="T4" fmla="*/ 441767805 w 175"/>
                <a:gd name="T5" fmla="*/ 439845836 h 249"/>
                <a:gd name="T6" fmla="*/ 441767805 w 175"/>
                <a:gd name="T7" fmla="*/ 439845836 h 249"/>
                <a:gd name="T8" fmla="*/ 441767805 w 175"/>
                <a:gd name="T9" fmla="*/ 439845836 h 249"/>
                <a:gd name="T10" fmla="*/ 441767805 w 175"/>
                <a:gd name="T11" fmla="*/ 439845836 h 249"/>
                <a:gd name="T12" fmla="*/ 441767805 w 175"/>
                <a:gd name="T13" fmla="*/ 439845836 h 249"/>
                <a:gd name="T14" fmla="*/ 441767805 w 175"/>
                <a:gd name="T15" fmla="*/ 439845836 h 249"/>
                <a:gd name="T16" fmla="*/ 441767805 w 175"/>
                <a:gd name="T17" fmla="*/ 439845836 h 249"/>
                <a:gd name="T18" fmla="*/ 0 w 175"/>
                <a:gd name="T19" fmla="*/ 439845836 h 249"/>
                <a:gd name="T20" fmla="*/ 441767805 w 175"/>
                <a:gd name="T21" fmla="*/ 439845836 h 249"/>
                <a:gd name="T22" fmla="*/ 441767805 w 175"/>
                <a:gd name="T23" fmla="*/ 439845836 h 249"/>
                <a:gd name="T24" fmla="*/ 441767805 w 175"/>
                <a:gd name="T25" fmla="*/ 439845836 h 249"/>
                <a:gd name="T26" fmla="*/ 441767805 w 175"/>
                <a:gd name="T27" fmla="*/ 439845836 h 249"/>
                <a:gd name="T28" fmla="*/ 441767805 w 175"/>
                <a:gd name="T29" fmla="*/ 439845836 h 249"/>
                <a:gd name="T30" fmla="*/ 441767805 w 175"/>
                <a:gd name="T31" fmla="*/ 439845836 h 249"/>
                <a:gd name="T32" fmla="*/ 441767805 w 175"/>
                <a:gd name="T33" fmla="*/ 439845836 h 2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5"/>
                <a:gd name="T52" fmla="*/ 0 h 249"/>
                <a:gd name="T53" fmla="*/ 175 w 175"/>
                <a:gd name="T54" fmla="*/ 249 h 2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5" h="249">
                  <a:moveTo>
                    <a:pt x="164" y="91"/>
                  </a:moveTo>
                  <a:lnTo>
                    <a:pt x="66" y="0"/>
                  </a:lnTo>
                  <a:lnTo>
                    <a:pt x="68" y="2"/>
                  </a:lnTo>
                  <a:lnTo>
                    <a:pt x="46" y="13"/>
                  </a:lnTo>
                  <a:lnTo>
                    <a:pt x="35" y="52"/>
                  </a:lnTo>
                  <a:lnTo>
                    <a:pt x="5" y="98"/>
                  </a:lnTo>
                  <a:lnTo>
                    <a:pt x="5" y="99"/>
                  </a:lnTo>
                  <a:lnTo>
                    <a:pt x="13" y="136"/>
                  </a:lnTo>
                  <a:lnTo>
                    <a:pt x="7" y="179"/>
                  </a:lnTo>
                  <a:lnTo>
                    <a:pt x="0" y="178"/>
                  </a:lnTo>
                  <a:lnTo>
                    <a:pt x="51" y="199"/>
                  </a:lnTo>
                  <a:lnTo>
                    <a:pt x="104" y="249"/>
                  </a:lnTo>
                  <a:lnTo>
                    <a:pt x="110" y="233"/>
                  </a:lnTo>
                  <a:lnTo>
                    <a:pt x="120" y="177"/>
                  </a:lnTo>
                  <a:lnTo>
                    <a:pt x="140" y="135"/>
                  </a:lnTo>
                  <a:lnTo>
                    <a:pt x="175" y="82"/>
                  </a:lnTo>
                  <a:lnTo>
                    <a:pt x="164" y="91"/>
                  </a:lnTo>
                  <a:close/>
                </a:path>
              </a:pathLst>
            </a:custGeom>
            <a:solidFill>
              <a:srgbClr val="004923"/>
            </a:solidFill>
            <a:ln w="12700">
              <a:solidFill>
                <a:srgbClr val="FFFFFF"/>
              </a:solidFill>
              <a:round/>
              <a:headEnd/>
              <a:tailEnd/>
            </a:ln>
          </p:spPr>
          <p:txBody>
            <a:bodyPr/>
            <a:lstStyle/>
            <a:p>
              <a:endParaRPr lang="fr-FR"/>
            </a:p>
          </p:txBody>
        </p:sp>
        <p:sp>
          <p:nvSpPr>
            <p:cNvPr id="2080" name="Freeform 15"/>
            <p:cNvSpPr>
              <a:spLocks/>
            </p:cNvSpPr>
            <p:nvPr/>
          </p:nvSpPr>
          <p:spPr bwMode="auto">
            <a:xfrm>
              <a:off x="3456" y="2926"/>
              <a:ext cx="50" cy="71"/>
            </a:xfrm>
            <a:custGeom>
              <a:avLst/>
              <a:gdLst>
                <a:gd name="T0" fmla="*/ 416178705 w 258"/>
                <a:gd name="T1" fmla="*/ 431929886 h 353"/>
                <a:gd name="T2" fmla="*/ 416178705 w 258"/>
                <a:gd name="T3" fmla="*/ 431929886 h 353"/>
                <a:gd name="T4" fmla="*/ 416178705 w 258"/>
                <a:gd name="T5" fmla="*/ 431929886 h 353"/>
                <a:gd name="T6" fmla="*/ 0 w 258"/>
                <a:gd name="T7" fmla="*/ 431929886 h 353"/>
                <a:gd name="T8" fmla="*/ 416178705 w 258"/>
                <a:gd name="T9" fmla="*/ 431929886 h 353"/>
                <a:gd name="T10" fmla="*/ 416178705 w 258"/>
                <a:gd name="T11" fmla="*/ 431929886 h 353"/>
                <a:gd name="T12" fmla="*/ 416178705 w 258"/>
                <a:gd name="T13" fmla="*/ 431929886 h 353"/>
                <a:gd name="T14" fmla="*/ 416178705 w 258"/>
                <a:gd name="T15" fmla="*/ 431929886 h 353"/>
                <a:gd name="T16" fmla="*/ 416178705 w 258"/>
                <a:gd name="T17" fmla="*/ 431929886 h 353"/>
                <a:gd name="T18" fmla="*/ 416178705 w 258"/>
                <a:gd name="T19" fmla="*/ 0 h 353"/>
                <a:gd name="T20" fmla="*/ 416178705 w 258"/>
                <a:gd name="T21" fmla="*/ 431929886 h 353"/>
                <a:gd name="T22" fmla="*/ 416178705 w 258"/>
                <a:gd name="T23" fmla="*/ 431929886 h 353"/>
                <a:gd name="T24" fmla="*/ 416178705 w 258"/>
                <a:gd name="T25" fmla="*/ 431929886 h 353"/>
                <a:gd name="T26" fmla="*/ 416178705 w 258"/>
                <a:gd name="T27" fmla="*/ 431929886 h 353"/>
                <a:gd name="T28" fmla="*/ 416178705 w 258"/>
                <a:gd name="T29" fmla="*/ 431929886 h 353"/>
                <a:gd name="T30" fmla="*/ 416178705 w 258"/>
                <a:gd name="T31" fmla="*/ 431929886 h 353"/>
                <a:gd name="T32" fmla="*/ 416178705 w 258"/>
                <a:gd name="T33" fmla="*/ 431929886 h 353"/>
                <a:gd name="T34" fmla="*/ 416178705 w 258"/>
                <a:gd name="T35" fmla="*/ 431929886 h 353"/>
                <a:gd name="T36" fmla="*/ 416178705 w 258"/>
                <a:gd name="T37" fmla="*/ 431929886 h 353"/>
                <a:gd name="T38" fmla="*/ 416178705 w 258"/>
                <a:gd name="T39" fmla="*/ 431929886 h 353"/>
                <a:gd name="T40" fmla="*/ 416178705 w 258"/>
                <a:gd name="T41" fmla="*/ 431929886 h 353"/>
                <a:gd name="T42" fmla="*/ 416178705 w 258"/>
                <a:gd name="T43" fmla="*/ 431929886 h 353"/>
                <a:gd name="T44" fmla="*/ 416178705 w 258"/>
                <a:gd name="T45" fmla="*/ 431929886 h 353"/>
                <a:gd name="T46" fmla="*/ 416178705 w 258"/>
                <a:gd name="T47" fmla="*/ 431929886 h 353"/>
                <a:gd name="T48" fmla="*/ 416178705 w 258"/>
                <a:gd name="T49" fmla="*/ 431929886 h 353"/>
                <a:gd name="T50" fmla="*/ 416178705 w 258"/>
                <a:gd name="T51" fmla="*/ 431929886 h 353"/>
                <a:gd name="T52" fmla="*/ 416178705 w 258"/>
                <a:gd name="T53" fmla="*/ 431929886 h 353"/>
                <a:gd name="T54" fmla="*/ 416178705 w 258"/>
                <a:gd name="T55" fmla="*/ 431929886 h 35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58"/>
                <a:gd name="T85" fmla="*/ 0 h 353"/>
                <a:gd name="T86" fmla="*/ 258 w 258"/>
                <a:gd name="T87" fmla="*/ 353 h 35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58" h="353">
                  <a:moveTo>
                    <a:pt x="127" y="344"/>
                  </a:moveTo>
                  <a:lnTo>
                    <a:pt x="62" y="275"/>
                  </a:lnTo>
                  <a:lnTo>
                    <a:pt x="32" y="236"/>
                  </a:lnTo>
                  <a:lnTo>
                    <a:pt x="0" y="173"/>
                  </a:lnTo>
                  <a:lnTo>
                    <a:pt x="26" y="152"/>
                  </a:lnTo>
                  <a:lnTo>
                    <a:pt x="41" y="77"/>
                  </a:lnTo>
                  <a:lnTo>
                    <a:pt x="73" y="48"/>
                  </a:lnTo>
                  <a:lnTo>
                    <a:pt x="115" y="24"/>
                  </a:lnTo>
                  <a:lnTo>
                    <a:pt x="123" y="24"/>
                  </a:lnTo>
                  <a:lnTo>
                    <a:pt x="164" y="0"/>
                  </a:lnTo>
                  <a:lnTo>
                    <a:pt x="199" y="1"/>
                  </a:lnTo>
                  <a:lnTo>
                    <a:pt x="210" y="27"/>
                  </a:lnTo>
                  <a:lnTo>
                    <a:pt x="209" y="52"/>
                  </a:lnTo>
                  <a:lnTo>
                    <a:pt x="198" y="52"/>
                  </a:lnTo>
                  <a:lnTo>
                    <a:pt x="170" y="51"/>
                  </a:lnTo>
                  <a:lnTo>
                    <a:pt x="140" y="77"/>
                  </a:lnTo>
                  <a:lnTo>
                    <a:pt x="118" y="152"/>
                  </a:lnTo>
                  <a:lnTo>
                    <a:pt x="136" y="181"/>
                  </a:lnTo>
                  <a:lnTo>
                    <a:pt x="177" y="193"/>
                  </a:lnTo>
                  <a:lnTo>
                    <a:pt x="192" y="209"/>
                  </a:lnTo>
                  <a:lnTo>
                    <a:pt x="223" y="233"/>
                  </a:lnTo>
                  <a:lnTo>
                    <a:pt x="248" y="235"/>
                  </a:lnTo>
                  <a:lnTo>
                    <a:pt x="258" y="274"/>
                  </a:lnTo>
                  <a:lnTo>
                    <a:pt x="251" y="317"/>
                  </a:lnTo>
                  <a:lnTo>
                    <a:pt x="223" y="338"/>
                  </a:lnTo>
                  <a:lnTo>
                    <a:pt x="166" y="353"/>
                  </a:lnTo>
                  <a:lnTo>
                    <a:pt x="132" y="347"/>
                  </a:lnTo>
                  <a:lnTo>
                    <a:pt x="127" y="344"/>
                  </a:lnTo>
                  <a:close/>
                </a:path>
              </a:pathLst>
            </a:custGeom>
            <a:solidFill>
              <a:srgbClr val="004923"/>
            </a:solidFill>
            <a:ln w="12700">
              <a:solidFill>
                <a:srgbClr val="FFFFFF"/>
              </a:solidFill>
              <a:round/>
              <a:headEnd/>
              <a:tailEnd/>
            </a:ln>
          </p:spPr>
          <p:txBody>
            <a:bodyPr/>
            <a:lstStyle/>
            <a:p>
              <a:endParaRPr lang="fr-FR"/>
            </a:p>
          </p:txBody>
        </p:sp>
        <p:sp>
          <p:nvSpPr>
            <p:cNvPr id="2081" name="Freeform 16"/>
            <p:cNvSpPr>
              <a:spLocks/>
            </p:cNvSpPr>
            <p:nvPr/>
          </p:nvSpPr>
          <p:spPr bwMode="auto">
            <a:xfrm>
              <a:off x="3514" y="2911"/>
              <a:ext cx="139" cy="171"/>
            </a:xfrm>
            <a:custGeom>
              <a:avLst/>
              <a:gdLst>
                <a:gd name="T0" fmla="*/ 427038700 w 699"/>
                <a:gd name="T1" fmla="*/ 437166083 h 840"/>
                <a:gd name="T2" fmla="*/ 427038700 w 699"/>
                <a:gd name="T3" fmla="*/ 437166083 h 840"/>
                <a:gd name="T4" fmla="*/ 427038700 w 699"/>
                <a:gd name="T5" fmla="*/ 437166083 h 840"/>
                <a:gd name="T6" fmla="*/ 427038700 w 699"/>
                <a:gd name="T7" fmla="*/ 437166083 h 840"/>
                <a:gd name="T8" fmla="*/ 427038700 w 699"/>
                <a:gd name="T9" fmla="*/ 437166083 h 840"/>
                <a:gd name="T10" fmla="*/ 427038700 w 699"/>
                <a:gd name="T11" fmla="*/ 437166083 h 840"/>
                <a:gd name="T12" fmla="*/ 427038700 w 699"/>
                <a:gd name="T13" fmla="*/ 0 h 840"/>
                <a:gd name="T14" fmla="*/ 427038700 w 699"/>
                <a:gd name="T15" fmla="*/ 437166083 h 840"/>
                <a:gd name="T16" fmla="*/ 427038700 w 699"/>
                <a:gd name="T17" fmla="*/ 437166083 h 840"/>
                <a:gd name="T18" fmla="*/ 427038700 w 699"/>
                <a:gd name="T19" fmla="*/ 437166083 h 840"/>
                <a:gd name="T20" fmla="*/ 427038700 w 699"/>
                <a:gd name="T21" fmla="*/ 437166083 h 840"/>
                <a:gd name="T22" fmla="*/ 427038700 w 699"/>
                <a:gd name="T23" fmla="*/ 437166083 h 840"/>
                <a:gd name="T24" fmla="*/ 427038700 w 699"/>
                <a:gd name="T25" fmla="*/ 437166083 h 840"/>
                <a:gd name="T26" fmla="*/ 427038700 w 699"/>
                <a:gd name="T27" fmla="*/ 437166083 h 840"/>
                <a:gd name="T28" fmla="*/ 427038700 w 699"/>
                <a:gd name="T29" fmla="*/ 437166083 h 840"/>
                <a:gd name="T30" fmla="*/ 427038700 w 699"/>
                <a:gd name="T31" fmla="*/ 437166083 h 840"/>
                <a:gd name="T32" fmla="*/ 427038700 w 699"/>
                <a:gd name="T33" fmla="*/ 437166083 h 840"/>
                <a:gd name="T34" fmla="*/ 427038700 w 699"/>
                <a:gd name="T35" fmla="*/ 437166083 h 840"/>
                <a:gd name="T36" fmla="*/ 427038700 w 699"/>
                <a:gd name="T37" fmla="*/ 437166083 h 840"/>
                <a:gd name="T38" fmla="*/ 427038700 w 699"/>
                <a:gd name="T39" fmla="*/ 437166083 h 840"/>
                <a:gd name="T40" fmla="*/ 427038700 w 699"/>
                <a:gd name="T41" fmla="*/ 437166083 h 840"/>
                <a:gd name="T42" fmla="*/ 427038700 w 699"/>
                <a:gd name="T43" fmla="*/ 437166083 h 840"/>
                <a:gd name="T44" fmla="*/ 427038700 w 699"/>
                <a:gd name="T45" fmla="*/ 437166083 h 840"/>
                <a:gd name="T46" fmla="*/ 427038700 w 699"/>
                <a:gd name="T47" fmla="*/ 437166083 h 840"/>
                <a:gd name="T48" fmla="*/ 427038700 w 699"/>
                <a:gd name="T49" fmla="*/ 437166083 h 840"/>
                <a:gd name="T50" fmla="*/ 427038700 w 699"/>
                <a:gd name="T51" fmla="*/ 437166083 h 840"/>
                <a:gd name="T52" fmla="*/ 427038700 w 699"/>
                <a:gd name="T53" fmla="*/ 437166083 h 840"/>
                <a:gd name="T54" fmla="*/ 427038700 w 699"/>
                <a:gd name="T55" fmla="*/ 437166083 h 840"/>
                <a:gd name="T56" fmla="*/ 427038700 w 699"/>
                <a:gd name="T57" fmla="*/ 437166083 h 840"/>
                <a:gd name="T58" fmla="*/ 427038700 w 699"/>
                <a:gd name="T59" fmla="*/ 437166083 h 840"/>
                <a:gd name="T60" fmla="*/ 427038700 w 699"/>
                <a:gd name="T61" fmla="*/ 437166083 h 840"/>
                <a:gd name="T62" fmla="*/ 427038700 w 699"/>
                <a:gd name="T63" fmla="*/ 437166083 h 840"/>
                <a:gd name="T64" fmla="*/ 427038700 w 699"/>
                <a:gd name="T65" fmla="*/ 437166083 h 840"/>
                <a:gd name="T66" fmla="*/ 427038700 w 699"/>
                <a:gd name="T67" fmla="*/ 437166083 h 840"/>
                <a:gd name="T68" fmla="*/ 427038700 w 699"/>
                <a:gd name="T69" fmla="*/ 437166083 h 840"/>
                <a:gd name="T70" fmla="*/ 427038700 w 699"/>
                <a:gd name="T71" fmla="*/ 437166083 h 840"/>
                <a:gd name="T72" fmla="*/ 427038700 w 699"/>
                <a:gd name="T73" fmla="*/ 437166083 h 840"/>
                <a:gd name="T74" fmla="*/ 427038700 w 699"/>
                <a:gd name="T75" fmla="*/ 437166083 h 840"/>
                <a:gd name="T76" fmla="*/ 427038700 w 699"/>
                <a:gd name="T77" fmla="*/ 437166083 h 840"/>
                <a:gd name="T78" fmla="*/ 427038700 w 699"/>
                <a:gd name="T79" fmla="*/ 437166083 h 840"/>
                <a:gd name="T80" fmla="*/ 427038700 w 699"/>
                <a:gd name="T81" fmla="*/ 437166083 h 840"/>
                <a:gd name="T82" fmla="*/ 427038700 w 699"/>
                <a:gd name="T83" fmla="*/ 437166083 h 840"/>
                <a:gd name="T84" fmla="*/ 427038700 w 699"/>
                <a:gd name="T85" fmla="*/ 437166083 h 840"/>
                <a:gd name="T86" fmla="*/ 427038700 w 699"/>
                <a:gd name="T87" fmla="*/ 437166083 h 840"/>
                <a:gd name="T88" fmla="*/ 427038700 w 699"/>
                <a:gd name="T89" fmla="*/ 437166083 h 840"/>
                <a:gd name="T90" fmla="*/ 427038700 w 699"/>
                <a:gd name="T91" fmla="*/ 437166083 h 840"/>
                <a:gd name="T92" fmla="*/ 427038700 w 699"/>
                <a:gd name="T93" fmla="*/ 437166083 h 840"/>
                <a:gd name="T94" fmla="*/ 427038700 w 699"/>
                <a:gd name="T95" fmla="*/ 437166083 h 840"/>
                <a:gd name="T96" fmla="*/ 427038700 w 699"/>
                <a:gd name="T97" fmla="*/ 437166083 h 840"/>
                <a:gd name="T98" fmla="*/ 427038700 w 699"/>
                <a:gd name="T99" fmla="*/ 437166083 h 840"/>
                <a:gd name="T100" fmla="*/ 0 w 699"/>
                <a:gd name="T101" fmla="*/ 437166083 h 840"/>
                <a:gd name="T102" fmla="*/ 427038700 w 699"/>
                <a:gd name="T103" fmla="*/ 437166083 h 840"/>
                <a:gd name="T104" fmla="*/ 427038700 w 699"/>
                <a:gd name="T105" fmla="*/ 437166083 h 840"/>
                <a:gd name="T106" fmla="*/ 427038700 w 699"/>
                <a:gd name="T107" fmla="*/ 437166083 h 840"/>
                <a:gd name="T108" fmla="*/ 427038700 w 699"/>
                <a:gd name="T109" fmla="*/ 437166083 h 840"/>
                <a:gd name="T110" fmla="*/ 427038700 w 699"/>
                <a:gd name="T111" fmla="*/ 437166083 h 840"/>
                <a:gd name="T112" fmla="*/ 427038700 w 699"/>
                <a:gd name="T113" fmla="*/ 437166083 h 8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99"/>
                <a:gd name="T172" fmla="*/ 0 h 840"/>
                <a:gd name="T173" fmla="*/ 699 w 699"/>
                <a:gd name="T174" fmla="*/ 840 h 8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99" h="840">
                  <a:moveTo>
                    <a:pt x="130" y="294"/>
                  </a:moveTo>
                  <a:lnTo>
                    <a:pt x="166" y="234"/>
                  </a:lnTo>
                  <a:lnTo>
                    <a:pt x="182" y="152"/>
                  </a:lnTo>
                  <a:lnTo>
                    <a:pt x="178" y="69"/>
                  </a:lnTo>
                  <a:lnTo>
                    <a:pt x="198" y="8"/>
                  </a:lnTo>
                  <a:lnTo>
                    <a:pt x="206" y="1"/>
                  </a:lnTo>
                  <a:lnTo>
                    <a:pt x="228" y="0"/>
                  </a:lnTo>
                  <a:lnTo>
                    <a:pt x="315" y="18"/>
                  </a:lnTo>
                  <a:lnTo>
                    <a:pt x="397" y="16"/>
                  </a:lnTo>
                  <a:lnTo>
                    <a:pt x="397" y="53"/>
                  </a:lnTo>
                  <a:lnTo>
                    <a:pt x="425" y="95"/>
                  </a:lnTo>
                  <a:lnTo>
                    <a:pt x="492" y="94"/>
                  </a:lnTo>
                  <a:lnTo>
                    <a:pt x="476" y="149"/>
                  </a:lnTo>
                  <a:lnTo>
                    <a:pt x="624" y="183"/>
                  </a:lnTo>
                  <a:lnTo>
                    <a:pt x="617" y="182"/>
                  </a:lnTo>
                  <a:lnTo>
                    <a:pt x="648" y="207"/>
                  </a:lnTo>
                  <a:lnTo>
                    <a:pt x="597" y="283"/>
                  </a:lnTo>
                  <a:lnTo>
                    <a:pt x="605" y="325"/>
                  </a:lnTo>
                  <a:lnTo>
                    <a:pt x="631" y="347"/>
                  </a:lnTo>
                  <a:lnTo>
                    <a:pt x="695" y="349"/>
                  </a:lnTo>
                  <a:lnTo>
                    <a:pt x="695" y="393"/>
                  </a:lnTo>
                  <a:lnTo>
                    <a:pt x="699" y="393"/>
                  </a:lnTo>
                  <a:lnTo>
                    <a:pt x="677" y="430"/>
                  </a:lnTo>
                  <a:lnTo>
                    <a:pt x="673" y="481"/>
                  </a:lnTo>
                  <a:lnTo>
                    <a:pt x="636" y="483"/>
                  </a:lnTo>
                  <a:lnTo>
                    <a:pt x="604" y="500"/>
                  </a:lnTo>
                  <a:lnTo>
                    <a:pt x="578" y="528"/>
                  </a:lnTo>
                  <a:lnTo>
                    <a:pt x="576" y="562"/>
                  </a:lnTo>
                  <a:lnTo>
                    <a:pt x="594" y="594"/>
                  </a:lnTo>
                  <a:lnTo>
                    <a:pt x="599" y="598"/>
                  </a:lnTo>
                  <a:lnTo>
                    <a:pt x="548" y="591"/>
                  </a:lnTo>
                  <a:lnTo>
                    <a:pt x="446" y="593"/>
                  </a:lnTo>
                  <a:lnTo>
                    <a:pt x="374" y="578"/>
                  </a:lnTo>
                  <a:lnTo>
                    <a:pt x="350" y="590"/>
                  </a:lnTo>
                  <a:lnTo>
                    <a:pt x="338" y="611"/>
                  </a:lnTo>
                  <a:lnTo>
                    <a:pt x="343" y="638"/>
                  </a:lnTo>
                  <a:lnTo>
                    <a:pt x="356" y="654"/>
                  </a:lnTo>
                  <a:lnTo>
                    <a:pt x="370" y="667"/>
                  </a:lnTo>
                  <a:lnTo>
                    <a:pt x="399" y="695"/>
                  </a:lnTo>
                  <a:lnTo>
                    <a:pt x="397" y="719"/>
                  </a:lnTo>
                  <a:lnTo>
                    <a:pt x="381" y="746"/>
                  </a:lnTo>
                  <a:lnTo>
                    <a:pt x="366" y="772"/>
                  </a:lnTo>
                  <a:lnTo>
                    <a:pt x="367" y="772"/>
                  </a:lnTo>
                  <a:lnTo>
                    <a:pt x="283" y="795"/>
                  </a:lnTo>
                  <a:lnTo>
                    <a:pt x="158" y="835"/>
                  </a:lnTo>
                  <a:lnTo>
                    <a:pt x="94" y="840"/>
                  </a:lnTo>
                  <a:lnTo>
                    <a:pt x="40" y="826"/>
                  </a:lnTo>
                  <a:lnTo>
                    <a:pt x="40" y="783"/>
                  </a:lnTo>
                  <a:lnTo>
                    <a:pt x="68" y="733"/>
                  </a:lnTo>
                  <a:lnTo>
                    <a:pt x="57" y="683"/>
                  </a:lnTo>
                  <a:lnTo>
                    <a:pt x="0" y="680"/>
                  </a:lnTo>
                  <a:lnTo>
                    <a:pt x="11" y="684"/>
                  </a:lnTo>
                  <a:lnTo>
                    <a:pt x="2" y="634"/>
                  </a:lnTo>
                  <a:lnTo>
                    <a:pt x="67" y="446"/>
                  </a:lnTo>
                  <a:lnTo>
                    <a:pt x="77" y="391"/>
                  </a:lnTo>
                  <a:lnTo>
                    <a:pt x="95" y="348"/>
                  </a:lnTo>
                  <a:lnTo>
                    <a:pt x="130" y="294"/>
                  </a:lnTo>
                  <a:close/>
                </a:path>
              </a:pathLst>
            </a:custGeom>
            <a:solidFill>
              <a:srgbClr val="004923"/>
            </a:solidFill>
            <a:ln w="12700">
              <a:solidFill>
                <a:srgbClr val="FFFFFF"/>
              </a:solidFill>
              <a:round/>
              <a:headEnd/>
              <a:tailEnd/>
            </a:ln>
          </p:spPr>
          <p:txBody>
            <a:bodyPr/>
            <a:lstStyle/>
            <a:p>
              <a:endParaRPr lang="fr-FR"/>
            </a:p>
          </p:txBody>
        </p:sp>
        <p:sp>
          <p:nvSpPr>
            <p:cNvPr id="2082" name="Freeform 17"/>
            <p:cNvSpPr>
              <a:spLocks/>
            </p:cNvSpPr>
            <p:nvPr/>
          </p:nvSpPr>
          <p:spPr bwMode="auto">
            <a:xfrm>
              <a:off x="3466" y="2990"/>
              <a:ext cx="61" cy="69"/>
            </a:xfrm>
            <a:custGeom>
              <a:avLst/>
              <a:gdLst>
                <a:gd name="T0" fmla="*/ 433762975 w 302"/>
                <a:gd name="T1" fmla="*/ 442317261 h 335"/>
                <a:gd name="T2" fmla="*/ 433762975 w 302"/>
                <a:gd name="T3" fmla="*/ 442317261 h 335"/>
                <a:gd name="T4" fmla="*/ 433762975 w 302"/>
                <a:gd name="T5" fmla="*/ 442317261 h 335"/>
                <a:gd name="T6" fmla="*/ 433762975 w 302"/>
                <a:gd name="T7" fmla="*/ 442317261 h 335"/>
                <a:gd name="T8" fmla="*/ 433762975 w 302"/>
                <a:gd name="T9" fmla="*/ 442317261 h 335"/>
                <a:gd name="T10" fmla="*/ 433762975 w 302"/>
                <a:gd name="T11" fmla="*/ 442317261 h 335"/>
                <a:gd name="T12" fmla="*/ 433762975 w 302"/>
                <a:gd name="T13" fmla="*/ 442317261 h 335"/>
                <a:gd name="T14" fmla="*/ 433762975 w 302"/>
                <a:gd name="T15" fmla="*/ 0 h 335"/>
                <a:gd name="T16" fmla="*/ 433762975 w 302"/>
                <a:gd name="T17" fmla="*/ 442317261 h 335"/>
                <a:gd name="T18" fmla="*/ 433762975 w 302"/>
                <a:gd name="T19" fmla="*/ 442317261 h 335"/>
                <a:gd name="T20" fmla="*/ 433762975 w 302"/>
                <a:gd name="T21" fmla="*/ 442317261 h 335"/>
                <a:gd name="T22" fmla="*/ 433762975 w 302"/>
                <a:gd name="T23" fmla="*/ 442317261 h 335"/>
                <a:gd name="T24" fmla="*/ 433762975 w 302"/>
                <a:gd name="T25" fmla="*/ 442317261 h 335"/>
                <a:gd name="T26" fmla="*/ 433762975 w 302"/>
                <a:gd name="T27" fmla="*/ 442317261 h 335"/>
                <a:gd name="T28" fmla="*/ 433762975 w 302"/>
                <a:gd name="T29" fmla="*/ 442317261 h 335"/>
                <a:gd name="T30" fmla="*/ 433762975 w 302"/>
                <a:gd name="T31" fmla="*/ 442317261 h 335"/>
                <a:gd name="T32" fmla="*/ 433762975 w 302"/>
                <a:gd name="T33" fmla="*/ 442317261 h 335"/>
                <a:gd name="T34" fmla="*/ 433762975 w 302"/>
                <a:gd name="T35" fmla="*/ 442317261 h 335"/>
                <a:gd name="T36" fmla="*/ 0 w 302"/>
                <a:gd name="T37" fmla="*/ 442317261 h 335"/>
                <a:gd name="T38" fmla="*/ 433762975 w 302"/>
                <a:gd name="T39" fmla="*/ 442317261 h 3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02"/>
                <a:gd name="T61" fmla="*/ 0 h 335"/>
                <a:gd name="T62" fmla="*/ 302 w 302"/>
                <a:gd name="T63" fmla="*/ 335 h 33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02" h="335">
                  <a:moveTo>
                    <a:pt x="2" y="155"/>
                  </a:moveTo>
                  <a:lnTo>
                    <a:pt x="18" y="110"/>
                  </a:lnTo>
                  <a:lnTo>
                    <a:pt x="78" y="30"/>
                  </a:lnTo>
                  <a:lnTo>
                    <a:pt x="78" y="31"/>
                  </a:lnTo>
                  <a:lnTo>
                    <a:pt x="115" y="38"/>
                  </a:lnTo>
                  <a:lnTo>
                    <a:pt x="168" y="24"/>
                  </a:lnTo>
                  <a:lnTo>
                    <a:pt x="197" y="2"/>
                  </a:lnTo>
                  <a:lnTo>
                    <a:pt x="191" y="0"/>
                  </a:lnTo>
                  <a:lnTo>
                    <a:pt x="242" y="21"/>
                  </a:lnTo>
                  <a:lnTo>
                    <a:pt x="296" y="72"/>
                  </a:lnTo>
                  <a:lnTo>
                    <a:pt x="302" y="55"/>
                  </a:lnTo>
                  <a:lnTo>
                    <a:pt x="237" y="243"/>
                  </a:lnTo>
                  <a:lnTo>
                    <a:pt x="246" y="293"/>
                  </a:lnTo>
                  <a:lnTo>
                    <a:pt x="254" y="288"/>
                  </a:lnTo>
                  <a:lnTo>
                    <a:pt x="178" y="305"/>
                  </a:lnTo>
                  <a:lnTo>
                    <a:pt x="64" y="334"/>
                  </a:lnTo>
                  <a:lnTo>
                    <a:pt x="65" y="335"/>
                  </a:lnTo>
                  <a:lnTo>
                    <a:pt x="31" y="209"/>
                  </a:lnTo>
                  <a:lnTo>
                    <a:pt x="0" y="153"/>
                  </a:lnTo>
                  <a:lnTo>
                    <a:pt x="2" y="155"/>
                  </a:lnTo>
                  <a:close/>
                </a:path>
              </a:pathLst>
            </a:custGeom>
            <a:solidFill>
              <a:srgbClr val="004923"/>
            </a:solidFill>
            <a:ln w="12700">
              <a:solidFill>
                <a:srgbClr val="FFFFFF"/>
              </a:solidFill>
              <a:round/>
              <a:headEnd/>
              <a:tailEnd/>
            </a:ln>
          </p:spPr>
          <p:txBody>
            <a:bodyPr/>
            <a:lstStyle/>
            <a:p>
              <a:endParaRPr lang="fr-FR"/>
            </a:p>
          </p:txBody>
        </p:sp>
        <p:sp>
          <p:nvSpPr>
            <p:cNvPr id="2083" name="Freeform 18"/>
            <p:cNvSpPr>
              <a:spLocks/>
            </p:cNvSpPr>
            <p:nvPr/>
          </p:nvSpPr>
          <p:spPr bwMode="auto">
            <a:xfrm>
              <a:off x="3402" y="2903"/>
              <a:ext cx="80" cy="128"/>
            </a:xfrm>
            <a:custGeom>
              <a:avLst/>
              <a:gdLst>
                <a:gd name="T0" fmla="*/ 427359698 w 402"/>
                <a:gd name="T1" fmla="*/ 434933125 h 632"/>
                <a:gd name="T2" fmla="*/ 427359698 w 402"/>
                <a:gd name="T3" fmla="*/ 434933125 h 632"/>
                <a:gd name="T4" fmla="*/ 427359698 w 402"/>
                <a:gd name="T5" fmla="*/ 434933125 h 632"/>
                <a:gd name="T6" fmla="*/ 427359698 w 402"/>
                <a:gd name="T7" fmla="*/ 434933125 h 632"/>
                <a:gd name="T8" fmla="*/ 427359698 w 402"/>
                <a:gd name="T9" fmla="*/ 434933125 h 632"/>
                <a:gd name="T10" fmla="*/ 427359698 w 402"/>
                <a:gd name="T11" fmla="*/ 434933125 h 632"/>
                <a:gd name="T12" fmla="*/ 427359698 w 402"/>
                <a:gd name="T13" fmla="*/ 434933125 h 632"/>
                <a:gd name="T14" fmla="*/ 427359698 w 402"/>
                <a:gd name="T15" fmla="*/ 434933125 h 632"/>
                <a:gd name="T16" fmla="*/ 427359698 w 402"/>
                <a:gd name="T17" fmla="*/ 434933125 h 632"/>
                <a:gd name="T18" fmla="*/ 427359698 w 402"/>
                <a:gd name="T19" fmla="*/ 434933125 h 632"/>
                <a:gd name="T20" fmla="*/ 427359698 w 402"/>
                <a:gd name="T21" fmla="*/ 434933125 h 632"/>
                <a:gd name="T22" fmla="*/ 427359698 w 402"/>
                <a:gd name="T23" fmla="*/ 434933125 h 632"/>
                <a:gd name="T24" fmla="*/ 427359698 w 402"/>
                <a:gd name="T25" fmla="*/ 434933125 h 632"/>
                <a:gd name="T26" fmla="*/ 427359698 w 402"/>
                <a:gd name="T27" fmla="*/ 434933125 h 632"/>
                <a:gd name="T28" fmla="*/ 427359698 w 402"/>
                <a:gd name="T29" fmla="*/ 434933125 h 632"/>
                <a:gd name="T30" fmla="*/ 427359698 w 402"/>
                <a:gd name="T31" fmla="*/ 434933125 h 632"/>
                <a:gd name="T32" fmla="*/ 427359698 w 402"/>
                <a:gd name="T33" fmla="*/ 434933125 h 632"/>
                <a:gd name="T34" fmla="*/ 427359698 w 402"/>
                <a:gd name="T35" fmla="*/ 434933125 h 632"/>
                <a:gd name="T36" fmla="*/ 427359698 w 402"/>
                <a:gd name="T37" fmla="*/ 434933125 h 632"/>
                <a:gd name="T38" fmla="*/ 427359698 w 402"/>
                <a:gd name="T39" fmla="*/ 434933125 h 632"/>
                <a:gd name="T40" fmla="*/ 427359698 w 402"/>
                <a:gd name="T41" fmla="*/ 434933125 h 632"/>
                <a:gd name="T42" fmla="*/ 427359698 w 402"/>
                <a:gd name="T43" fmla="*/ 434933125 h 632"/>
                <a:gd name="T44" fmla="*/ 427359698 w 402"/>
                <a:gd name="T45" fmla="*/ 434933125 h 632"/>
                <a:gd name="T46" fmla="*/ 427359698 w 402"/>
                <a:gd name="T47" fmla="*/ 434933125 h 632"/>
                <a:gd name="T48" fmla="*/ 0 w 402"/>
                <a:gd name="T49" fmla="*/ 434933125 h 632"/>
                <a:gd name="T50" fmla="*/ 427359698 w 402"/>
                <a:gd name="T51" fmla="*/ 434933125 h 632"/>
                <a:gd name="T52" fmla="*/ 427359698 w 402"/>
                <a:gd name="T53" fmla="*/ 434933125 h 632"/>
                <a:gd name="T54" fmla="*/ 427359698 w 402"/>
                <a:gd name="T55" fmla="*/ 0 h 632"/>
                <a:gd name="T56" fmla="*/ 427359698 w 402"/>
                <a:gd name="T57" fmla="*/ 434933125 h 6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02"/>
                <a:gd name="T88" fmla="*/ 0 h 632"/>
                <a:gd name="T89" fmla="*/ 402 w 402"/>
                <a:gd name="T90" fmla="*/ 632 h 6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02" h="632">
                  <a:moveTo>
                    <a:pt x="164" y="2"/>
                  </a:moveTo>
                  <a:lnTo>
                    <a:pt x="296" y="58"/>
                  </a:lnTo>
                  <a:lnTo>
                    <a:pt x="376" y="109"/>
                  </a:lnTo>
                  <a:lnTo>
                    <a:pt x="386" y="142"/>
                  </a:lnTo>
                  <a:lnTo>
                    <a:pt x="345" y="166"/>
                  </a:lnTo>
                  <a:lnTo>
                    <a:pt x="312" y="195"/>
                  </a:lnTo>
                  <a:lnTo>
                    <a:pt x="296" y="270"/>
                  </a:lnTo>
                  <a:lnTo>
                    <a:pt x="270" y="290"/>
                  </a:lnTo>
                  <a:lnTo>
                    <a:pt x="301" y="353"/>
                  </a:lnTo>
                  <a:lnTo>
                    <a:pt x="332" y="394"/>
                  </a:lnTo>
                  <a:lnTo>
                    <a:pt x="396" y="461"/>
                  </a:lnTo>
                  <a:lnTo>
                    <a:pt x="402" y="463"/>
                  </a:lnTo>
                  <a:lnTo>
                    <a:pt x="341" y="543"/>
                  </a:lnTo>
                  <a:lnTo>
                    <a:pt x="326" y="589"/>
                  </a:lnTo>
                  <a:lnTo>
                    <a:pt x="317" y="586"/>
                  </a:lnTo>
                  <a:lnTo>
                    <a:pt x="224" y="632"/>
                  </a:lnTo>
                  <a:lnTo>
                    <a:pt x="205" y="602"/>
                  </a:lnTo>
                  <a:lnTo>
                    <a:pt x="184" y="471"/>
                  </a:lnTo>
                  <a:lnTo>
                    <a:pt x="119" y="472"/>
                  </a:lnTo>
                  <a:lnTo>
                    <a:pt x="93" y="450"/>
                  </a:lnTo>
                  <a:lnTo>
                    <a:pt x="46" y="330"/>
                  </a:lnTo>
                  <a:lnTo>
                    <a:pt x="12" y="262"/>
                  </a:lnTo>
                  <a:lnTo>
                    <a:pt x="12" y="265"/>
                  </a:lnTo>
                  <a:lnTo>
                    <a:pt x="11" y="246"/>
                  </a:lnTo>
                  <a:lnTo>
                    <a:pt x="0" y="84"/>
                  </a:lnTo>
                  <a:lnTo>
                    <a:pt x="30" y="57"/>
                  </a:lnTo>
                  <a:lnTo>
                    <a:pt x="109" y="29"/>
                  </a:lnTo>
                  <a:lnTo>
                    <a:pt x="172" y="0"/>
                  </a:lnTo>
                  <a:lnTo>
                    <a:pt x="164" y="2"/>
                  </a:lnTo>
                  <a:close/>
                </a:path>
              </a:pathLst>
            </a:custGeom>
            <a:solidFill>
              <a:srgbClr val="004923"/>
            </a:solidFill>
            <a:ln w="12700">
              <a:solidFill>
                <a:srgbClr val="FFFFFF"/>
              </a:solidFill>
              <a:round/>
              <a:headEnd/>
              <a:tailEnd/>
            </a:ln>
          </p:spPr>
          <p:txBody>
            <a:bodyPr/>
            <a:lstStyle/>
            <a:p>
              <a:endParaRPr lang="fr-FR"/>
            </a:p>
          </p:txBody>
        </p:sp>
        <p:sp>
          <p:nvSpPr>
            <p:cNvPr id="2084" name="Freeform 19"/>
            <p:cNvSpPr>
              <a:spLocks/>
            </p:cNvSpPr>
            <p:nvPr/>
          </p:nvSpPr>
          <p:spPr bwMode="auto">
            <a:xfrm>
              <a:off x="3480" y="2937"/>
              <a:ext cx="38" cy="37"/>
            </a:xfrm>
            <a:custGeom>
              <a:avLst/>
              <a:gdLst>
                <a:gd name="T0" fmla="*/ 427247817 w 191"/>
                <a:gd name="T1" fmla="*/ 438988117 h 181"/>
                <a:gd name="T2" fmla="*/ 427247817 w 191"/>
                <a:gd name="T3" fmla="*/ 438988117 h 181"/>
                <a:gd name="T4" fmla="*/ 427247817 w 191"/>
                <a:gd name="T5" fmla="*/ 0 h 181"/>
                <a:gd name="T6" fmla="*/ 427247817 w 191"/>
                <a:gd name="T7" fmla="*/ 438988117 h 181"/>
                <a:gd name="T8" fmla="*/ 427247817 w 191"/>
                <a:gd name="T9" fmla="*/ 0 h 181"/>
                <a:gd name="T10" fmla="*/ 427247817 w 191"/>
                <a:gd name="T11" fmla="*/ 438988117 h 181"/>
                <a:gd name="T12" fmla="*/ 0 w 191"/>
                <a:gd name="T13" fmla="*/ 438988117 h 181"/>
                <a:gd name="T14" fmla="*/ 427247817 w 191"/>
                <a:gd name="T15" fmla="*/ 438988117 h 181"/>
                <a:gd name="T16" fmla="*/ 427247817 w 191"/>
                <a:gd name="T17" fmla="*/ 438988117 h 181"/>
                <a:gd name="T18" fmla="*/ 427247817 w 191"/>
                <a:gd name="T19" fmla="*/ 438988117 h 181"/>
                <a:gd name="T20" fmla="*/ 427247817 w 191"/>
                <a:gd name="T21" fmla="*/ 438988117 h 181"/>
                <a:gd name="T22" fmla="*/ 427247817 w 191"/>
                <a:gd name="T23" fmla="*/ 438988117 h 181"/>
                <a:gd name="T24" fmla="*/ 427247817 w 191"/>
                <a:gd name="T25" fmla="*/ 438988117 h 181"/>
                <a:gd name="T26" fmla="*/ 427247817 w 191"/>
                <a:gd name="T27" fmla="*/ 438988117 h 181"/>
                <a:gd name="T28" fmla="*/ 427247817 w 191"/>
                <a:gd name="T29" fmla="*/ 438988117 h 181"/>
                <a:gd name="T30" fmla="*/ 427247817 w 191"/>
                <a:gd name="T31" fmla="*/ 438988117 h 181"/>
                <a:gd name="T32" fmla="*/ 427247817 w 191"/>
                <a:gd name="T33" fmla="*/ 438988117 h 1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1"/>
                <a:gd name="T52" fmla="*/ 0 h 181"/>
                <a:gd name="T53" fmla="*/ 191 w 191"/>
                <a:gd name="T54" fmla="*/ 181 h 1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1" h="181">
                  <a:moveTo>
                    <a:pt x="188" y="78"/>
                  </a:moveTo>
                  <a:lnTo>
                    <a:pt x="149" y="25"/>
                  </a:lnTo>
                  <a:lnTo>
                    <a:pt x="97" y="0"/>
                  </a:lnTo>
                  <a:lnTo>
                    <a:pt x="83" y="1"/>
                  </a:lnTo>
                  <a:lnTo>
                    <a:pt x="56" y="0"/>
                  </a:lnTo>
                  <a:lnTo>
                    <a:pt x="25" y="25"/>
                  </a:lnTo>
                  <a:lnTo>
                    <a:pt x="0" y="98"/>
                  </a:lnTo>
                  <a:lnTo>
                    <a:pt x="22" y="127"/>
                  </a:lnTo>
                  <a:lnTo>
                    <a:pt x="62" y="139"/>
                  </a:lnTo>
                  <a:lnTo>
                    <a:pt x="77" y="156"/>
                  </a:lnTo>
                  <a:lnTo>
                    <a:pt x="105" y="179"/>
                  </a:lnTo>
                  <a:lnTo>
                    <a:pt x="130" y="181"/>
                  </a:lnTo>
                  <a:lnTo>
                    <a:pt x="132" y="179"/>
                  </a:lnTo>
                  <a:lnTo>
                    <a:pt x="160" y="133"/>
                  </a:lnTo>
                  <a:lnTo>
                    <a:pt x="170" y="95"/>
                  </a:lnTo>
                  <a:lnTo>
                    <a:pt x="191" y="84"/>
                  </a:lnTo>
                  <a:lnTo>
                    <a:pt x="188" y="78"/>
                  </a:lnTo>
                  <a:close/>
                </a:path>
              </a:pathLst>
            </a:custGeom>
            <a:solidFill>
              <a:srgbClr val="004923"/>
            </a:solidFill>
            <a:ln w="12700">
              <a:solidFill>
                <a:srgbClr val="FFFFFF"/>
              </a:solidFill>
              <a:round/>
              <a:headEnd/>
              <a:tailEnd/>
            </a:ln>
          </p:spPr>
          <p:txBody>
            <a:bodyPr/>
            <a:lstStyle/>
            <a:p>
              <a:endParaRPr lang="fr-FR"/>
            </a:p>
          </p:txBody>
        </p:sp>
        <p:sp>
          <p:nvSpPr>
            <p:cNvPr id="2085" name="Freeform 20"/>
            <p:cNvSpPr>
              <a:spLocks/>
            </p:cNvSpPr>
            <p:nvPr/>
          </p:nvSpPr>
          <p:spPr bwMode="auto">
            <a:xfrm>
              <a:off x="3496" y="2912"/>
              <a:ext cx="59" cy="61"/>
            </a:xfrm>
            <a:custGeom>
              <a:avLst/>
              <a:gdLst>
                <a:gd name="T0" fmla="*/ 430957321 w 294"/>
                <a:gd name="T1" fmla="*/ 438115110 h 299"/>
                <a:gd name="T2" fmla="*/ 430957321 w 294"/>
                <a:gd name="T3" fmla="*/ 438115110 h 299"/>
                <a:gd name="T4" fmla="*/ 430957321 w 294"/>
                <a:gd name="T5" fmla="*/ 438115110 h 299"/>
                <a:gd name="T6" fmla="*/ 430957321 w 294"/>
                <a:gd name="T7" fmla="*/ 438115110 h 299"/>
                <a:gd name="T8" fmla="*/ 430957321 w 294"/>
                <a:gd name="T9" fmla="*/ 438115110 h 299"/>
                <a:gd name="T10" fmla="*/ 430957321 w 294"/>
                <a:gd name="T11" fmla="*/ 0 h 299"/>
                <a:gd name="T12" fmla="*/ 430957321 w 294"/>
                <a:gd name="T13" fmla="*/ 438115110 h 299"/>
                <a:gd name="T14" fmla="*/ 430957321 w 294"/>
                <a:gd name="T15" fmla="*/ 438115110 h 299"/>
                <a:gd name="T16" fmla="*/ 430957321 w 294"/>
                <a:gd name="T17" fmla="*/ 438115110 h 299"/>
                <a:gd name="T18" fmla="*/ 430957321 w 294"/>
                <a:gd name="T19" fmla="*/ 438115110 h 299"/>
                <a:gd name="T20" fmla="*/ 430957321 w 294"/>
                <a:gd name="T21" fmla="*/ 438115110 h 299"/>
                <a:gd name="T22" fmla="*/ 0 w 294"/>
                <a:gd name="T23" fmla="*/ 438115110 h 299"/>
                <a:gd name="T24" fmla="*/ 430957321 w 294"/>
                <a:gd name="T25" fmla="*/ 438115110 h 299"/>
                <a:gd name="T26" fmla="*/ 430957321 w 294"/>
                <a:gd name="T27" fmla="*/ 438115110 h 299"/>
                <a:gd name="T28" fmla="*/ 430957321 w 294"/>
                <a:gd name="T29" fmla="*/ 438115110 h 299"/>
                <a:gd name="T30" fmla="*/ 430957321 w 294"/>
                <a:gd name="T31" fmla="*/ 438115110 h 299"/>
                <a:gd name="T32" fmla="*/ 430957321 w 294"/>
                <a:gd name="T33" fmla="*/ 438115110 h 299"/>
                <a:gd name="T34" fmla="*/ 430957321 w 294"/>
                <a:gd name="T35" fmla="*/ 438115110 h 299"/>
                <a:gd name="T36" fmla="*/ 430957321 w 294"/>
                <a:gd name="T37" fmla="*/ 438115110 h 299"/>
                <a:gd name="T38" fmla="*/ 430957321 w 294"/>
                <a:gd name="T39" fmla="*/ 438115110 h 29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4"/>
                <a:gd name="T61" fmla="*/ 0 h 299"/>
                <a:gd name="T62" fmla="*/ 294 w 294"/>
                <a:gd name="T63" fmla="*/ 299 h 29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4" h="299">
                  <a:moveTo>
                    <a:pt x="219" y="291"/>
                  </a:moveTo>
                  <a:lnTo>
                    <a:pt x="254" y="231"/>
                  </a:lnTo>
                  <a:lnTo>
                    <a:pt x="269" y="149"/>
                  </a:lnTo>
                  <a:lnTo>
                    <a:pt x="266" y="67"/>
                  </a:lnTo>
                  <a:lnTo>
                    <a:pt x="286" y="6"/>
                  </a:lnTo>
                  <a:lnTo>
                    <a:pt x="294" y="0"/>
                  </a:lnTo>
                  <a:lnTo>
                    <a:pt x="235" y="15"/>
                  </a:lnTo>
                  <a:lnTo>
                    <a:pt x="203" y="50"/>
                  </a:lnTo>
                  <a:lnTo>
                    <a:pt x="164" y="70"/>
                  </a:lnTo>
                  <a:lnTo>
                    <a:pt x="89" y="50"/>
                  </a:lnTo>
                  <a:lnTo>
                    <a:pt x="42" y="55"/>
                  </a:lnTo>
                  <a:lnTo>
                    <a:pt x="0" y="76"/>
                  </a:lnTo>
                  <a:lnTo>
                    <a:pt x="9" y="102"/>
                  </a:lnTo>
                  <a:lnTo>
                    <a:pt x="9" y="127"/>
                  </a:lnTo>
                  <a:lnTo>
                    <a:pt x="13" y="128"/>
                  </a:lnTo>
                  <a:lnTo>
                    <a:pt x="65" y="149"/>
                  </a:lnTo>
                  <a:lnTo>
                    <a:pt x="106" y="205"/>
                  </a:lnTo>
                  <a:lnTo>
                    <a:pt x="110" y="209"/>
                  </a:lnTo>
                  <a:lnTo>
                    <a:pt x="206" y="299"/>
                  </a:lnTo>
                  <a:lnTo>
                    <a:pt x="219" y="291"/>
                  </a:lnTo>
                  <a:close/>
                </a:path>
              </a:pathLst>
            </a:custGeom>
            <a:solidFill>
              <a:srgbClr val="004923"/>
            </a:solidFill>
            <a:ln w="12700">
              <a:solidFill>
                <a:srgbClr val="FFFFFF"/>
              </a:solidFill>
              <a:round/>
              <a:headEnd/>
              <a:tailEnd/>
            </a:ln>
          </p:spPr>
          <p:txBody>
            <a:bodyPr/>
            <a:lstStyle/>
            <a:p>
              <a:endParaRPr lang="fr-FR"/>
            </a:p>
          </p:txBody>
        </p:sp>
        <p:sp>
          <p:nvSpPr>
            <p:cNvPr id="2086" name="Freeform 24"/>
            <p:cNvSpPr>
              <a:spLocks/>
            </p:cNvSpPr>
            <p:nvPr/>
          </p:nvSpPr>
          <p:spPr bwMode="auto">
            <a:xfrm>
              <a:off x="3095" y="3378"/>
              <a:ext cx="170" cy="194"/>
            </a:xfrm>
            <a:custGeom>
              <a:avLst/>
              <a:gdLst>
                <a:gd name="T0" fmla="*/ 430002389 w 849"/>
                <a:gd name="T1" fmla="*/ 431721889 h 965"/>
                <a:gd name="T2" fmla="*/ 430002389 w 849"/>
                <a:gd name="T3" fmla="*/ 431721889 h 965"/>
                <a:gd name="T4" fmla="*/ 430002389 w 849"/>
                <a:gd name="T5" fmla="*/ 431721889 h 965"/>
                <a:gd name="T6" fmla="*/ 430002389 w 849"/>
                <a:gd name="T7" fmla="*/ 431721889 h 965"/>
                <a:gd name="T8" fmla="*/ 0 w 849"/>
                <a:gd name="T9" fmla="*/ 431721889 h 965"/>
                <a:gd name="T10" fmla="*/ 430002389 w 849"/>
                <a:gd name="T11" fmla="*/ 431721889 h 965"/>
                <a:gd name="T12" fmla="*/ 430002389 w 849"/>
                <a:gd name="T13" fmla="*/ 431721889 h 965"/>
                <a:gd name="T14" fmla="*/ 430002389 w 849"/>
                <a:gd name="T15" fmla="*/ 431721889 h 965"/>
                <a:gd name="T16" fmla="*/ 430002389 w 849"/>
                <a:gd name="T17" fmla="*/ 431721889 h 965"/>
                <a:gd name="T18" fmla="*/ 430002389 w 849"/>
                <a:gd name="T19" fmla="*/ 431721889 h 965"/>
                <a:gd name="T20" fmla="*/ 430002389 w 849"/>
                <a:gd name="T21" fmla="*/ 431721889 h 965"/>
                <a:gd name="T22" fmla="*/ 430002389 w 849"/>
                <a:gd name="T23" fmla="*/ 431721889 h 965"/>
                <a:gd name="T24" fmla="*/ 430002389 w 849"/>
                <a:gd name="T25" fmla="*/ 0 h 965"/>
                <a:gd name="T26" fmla="*/ 430002389 w 849"/>
                <a:gd name="T27" fmla="*/ 431721889 h 965"/>
                <a:gd name="T28" fmla="*/ 430002389 w 849"/>
                <a:gd name="T29" fmla="*/ 431721889 h 965"/>
                <a:gd name="T30" fmla="*/ 430002389 w 849"/>
                <a:gd name="T31" fmla="*/ 431721889 h 965"/>
                <a:gd name="T32" fmla="*/ 430002389 w 849"/>
                <a:gd name="T33" fmla="*/ 431721889 h 965"/>
                <a:gd name="T34" fmla="*/ 430002389 w 849"/>
                <a:gd name="T35" fmla="*/ 431721889 h 965"/>
                <a:gd name="T36" fmla="*/ 430002389 w 849"/>
                <a:gd name="T37" fmla="*/ 431721889 h 965"/>
                <a:gd name="T38" fmla="*/ 430002389 w 849"/>
                <a:gd name="T39" fmla="*/ 431721889 h 965"/>
                <a:gd name="T40" fmla="*/ 430002389 w 849"/>
                <a:gd name="T41" fmla="*/ 431721889 h 965"/>
                <a:gd name="T42" fmla="*/ 430002389 w 849"/>
                <a:gd name="T43" fmla="*/ 431721889 h 965"/>
                <a:gd name="T44" fmla="*/ 430002389 w 849"/>
                <a:gd name="T45" fmla="*/ 431721889 h 965"/>
                <a:gd name="T46" fmla="*/ 430002389 w 849"/>
                <a:gd name="T47" fmla="*/ 431721889 h 965"/>
                <a:gd name="T48" fmla="*/ 430002389 w 849"/>
                <a:gd name="T49" fmla="*/ 431721889 h 965"/>
                <a:gd name="T50" fmla="*/ 430002389 w 849"/>
                <a:gd name="T51" fmla="*/ 431721889 h 965"/>
                <a:gd name="T52" fmla="*/ 430002389 w 849"/>
                <a:gd name="T53" fmla="*/ 431721889 h 965"/>
                <a:gd name="T54" fmla="*/ 430002389 w 849"/>
                <a:gd name="T55" fmla="*/ 431721889 h 965"/>
                <a:gd name="T56" fmla="*/ 430002389 w 849"/>
                <a:gd name="T57" fmla="*/ 431721889 h 965"/>
                <a:gd name="T58" fmla="*/ 430002389 w 849"/>
                <a:gd name="T59" fmla="*/ 431721889 h 965"/>
                <a:gd name="T60" fmla="*/ 430002389 w 849"/>
                <a:gd name="T61" fmla="*/ 431721889 h 965"/>
                <a:gd name="T62" fmla="*/ 430002389 w 849"/>
                <a:gd name="T63" fmla="*/ 431721889 h 965"/>
                <a:gd name="T64" fmla="*/ 430002389 w 849"/>
                <a:gd name="T65" fmla="*/ 431721889 h 965"/>
                <a:gd name="T66" fmla="*/ 430002389 w 849"/>
                <a:gd name="T67" fmla="*/ 431721889 h 965"/>
                <a:gd name="T68" fmla="*/ 430002389 w 849"/>
                <a:gd name="T69" fmla="*/ 431721889 h 965"/>
                <a:gd name="T70" fmla="*/ 430002389 w 849"/>
                <a:gd name="T71" fmla="*/ 431721889 h 965"/>
                <a:gd name="T72" fmla="*/ 430002389 w 849"/>
                <a:gd name="T73" fmla="*/ 431721889 h 965"/>
                <a:gd name="T74" fmla="*/ 430002389 w 849"/>
                <a:gd name="T75" fmla="*/ 431721889 h 965"/>
                <a:gd name="T76" fmla="*/ 430002389 w 849"/>
                <a:gd name="T77" fmla="*/ 431721889 h 965"/>
                <a:gd name="T78" fmla="*/ 430002389 w 849"/>
                <a:gd name="T79" fmla="*/ 431721889 h 96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49"/>
                <a:gd name="T121" fmla="*/ 0 h 965"/>
                <a:gd name="T122" fmla="*/ 849 w 849"/>
                <a:gd name="T123" fmla="*/ 965 h 96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49" h="965">
                  <a:moveTo>
                    <a:pt x="413" y="820"/>
                  </a:moveTo>
                  <a:lnTo>
                    <a:pt x="152" y="589"/>
                  </a:lnTo>
                  <a:lnTo>
                    <a:pt x="137" y="576"/>
                  </a:lnTo>
                  <a:lnTo>
                    <a:pt x="12" y="534"/>
                  </a:lnTo>
                  <a:lnTo>
                    <a:pt x="0" y="512"/>
                  </a:lnTo>
                  <a:lnTo>
                    <a:pt x="6" y="482"/>
                  </a:lnTo>
                  <a:lnTo>
                    <a:pt x="100" y="437"/>
                  </a:lnTo>
                  <a:lnTo>
                    <a:pt x="111" y="406"/>
                  </a:lnTo>
                  <a:lnTo>
                    <a:pt x="97" y="232"/>
                  </a:lnTo>
                  <a:lnTo>
                    <a:pt x="40" y="104"/>
                  </a:lnTo>
                  <a:lnTo>
                    <a:pt x="47" y="51"/>
                  </a:lnTo>
                  <a:lnTo>
                    <a:pt x="46" y="53"/>
                  </a:lnTo>
                  <a:lnTo>
                    <a:pt x="250" y="0"/>
                  </a:lnTo>
                  <a:lnTo>
                    <a:pt x="280" y="8"/>
                  </a:lnTo>
                  <a:lnTo>
                    <a:pt x="319" y="80"/>
                  </a:lnTo>
                  <a:lnTo>
                    <a:pt x="341" y="93"/>
                  </a:lnTo>
                  <a:lnTo>
                    <a:pt x="366" y="90"/>
                  </a:lnTo>
                  <a:lnTo>
                    <a:pt x="448" y="158"/>
                  </a:lnTo>
                  <a:lnTo>
                    <a:pt x="538" y="208"/>
                  </a:lnTo>
                  <a:lnTo>
                    <a:pt x="633" y="243"/>
                  </a:lnTo>
                  <a:lnTo>
                    <a:pt x="783" y="288"/>
                  </a:lnTo>
                  <a:lnTo>
                    <a:pt x="777" y="287"/>
                  </a:lnTo>
                  <a:lnTo>
                    <a:pt x="650" y="506"/>
                  </a:lnTo>
                  <a:lnTo>
                    <a:pt x="636" y="505"/>
                  </a:lnTo>
                  <a:lnTo>
                    <a:pt x="589" y="467"/>
                  </a:lnTo>
                  <a:lnTo>
                    <a:pt x="560" y="470"/>
                  </a:lnTo>
                  <a:lnTo>
                    <a:pt x="541" y="495"/>
                  </a:lnTo>
                  <a:lnTo>
                    <a:pt x="703" y="723"/>
                  </a:lnTo>
                  <a:lnTo>
                    <a:pt x="669" y="729"/>
                  </a:lnTo>
                  <a:lnTo>
                    <a:pt x="670" y="747"/>
                  </a:lnTo>
                  <a:lnTo>
                    <a:pt x="849" y="881"/>
                  </a:lnTo>
                  <a:lnTo>
                    <a:pt x="847" y="877"/>
                  </a:lnTo>
                  <a:lnTo>
                    <a:pt x="832" y="944"/>
                  </a:lnTo>
                  <a:lnTo>
                    <a:pt x="834" y="965"/>
                  </a:lnTo>
                  <a:lnTo>
                    <a:pt x="840" y="960"/>
                  </a:lnTo>
                  <a:lnTo>
                    <a:pt x="768" y="965"/>
                  </a:lnTo>
                  <a:lnTo>
                    <a:pt x="602" y="853"/>
                  </a:lnTo>
                  <a:lnTo>
                    <a:pt x="521" y="827"/>
                  </a:lnTo>
                  <a:lnTo>
                    <a:pt x="413" y="816"/>
                  </a:lnTo>
                  <a:lnTo>
                    <a:pt x="413" y="820"/>
                  </a:lnTo>
                  <a:close/>
                </a:path>
              </a:pathLst>
            </a:custGeom>
            <a:solidFill>
              <a:srgbClr val="DCDC36"/>
            </a:solidFill>
            <a:ln w="12700">
              <a:solidFill>
                <a:srgbClr val="FFFFFF"/>
              </a:solidFill>
              <a:round/>
              <a:headEnd/>
              <a:tailEnd/>
            </a:ln>
          </p:spPr>
          <p:txBody>
            <a:bodyPr/>
            <a:lstStyle/>
            <a:p>
              <a:endParaRPr lang="fr-FR"/>
            </a:p>
          </p:txBody>
        </p:sp>
        <p:sp>
          <p:nvSpPr>
            <p:cNvPr id="2087" name="Freeform 25"/>
            <p:cNvSpPr>
              <a:spLocks/>
            </p:cNvSpPr>
            <p:nvPr/>
          </p:nvSpPr>
          <p:spPr bwMode="auto">
            <a:xfrm>
              <a:off x="3204" y="3405"/>
              <a:ext cx="159" cy="150"/>
            </a:xfrm>
            <a:custGeom>
              <a:avLst/>
              <a:gdLst>
                <a:gd name="T0" fmla="*/ 429496495 w 795"/>
                <a:gd name="T1" fmla="*/ 437072407 h 737"/>
                <a:gd name="T2" fmla="*/ 429496495 w 795"/>
                <a:gd name="T3" fmla="*/ 437072407 h 737"/>
                <a:gd name="T4" fmla="*/ 429496495 w 795"/>
                <a:gd name="T5" fmla="*/ 437072407 h 737"/>
                <a:gd name="T6" fmla="*/ 429496495 w 795"/>
                <a:gd name="T7" fmla="*/ 437072407 h 737"/>
                <a:gd name="T8" fmla="*/ 429496495 w 795"/>
                <a:gd name="T9" fmla="*/ 437072407 h 737"/>
                <a:gd name="T10" fmla="*/ 429496495 w 795"/>
                <a:gd name="T11" fmla="*/ 437072407 h 737"/>
                <a:gd name="T12" fmla="*/ 429496495 w 795"/>
                <a:gd name="T13" fmla="*/ 437072407 h 737"/>
                <a:gd name="T14" fmla="*/ 429496495 w 795"/>
                <a:gd name="T15" fmla="*/ 437072407 h 737"/>
                <a:gd name="T16" fmla="*/ 429496495 w 795"/>
                <a:gd name="T17" fmla="*/ 437072407 h 737"/>
                <a:gd name="T18" fmla="*/ 429496495 w 795"/>
                <a:gd name="T19" fmla="*/ 437072407 h 737"/>
                <a:gd name="T20" fmla="*/ 429496495 w 795"/>
                <a:gd name="T21" fmla="*/ 437072407 h 737"/>
                <a:gd name="T22" fmla="*/ 429496495 w 795"/>
                <a:gd name="T23" fmla="*/ 437072407 h 737"/>
                <a:gd name="T24" fmla="*/ 429496495 w 795"/>
                <a:gd name="T25" fmla="*/ 437072407 h 737"/>
                <a:gd name="T26" fmla="*/ 429496495 w 795"/>
                <a:gd name="T27" fmla="*/ 0 h 737"/>
                <a:gd name="T28" fmla="*/ 429496495 w 795"/>
                <a:gd name="T29" fmla="*/ 437072407 h 737"/>
                <a:gd name="T30" fmla="*/ 429496495 w 795"/>
                <a:gd name="T31" fmla="*/ 437072407 h 737"/>
                <a:gd name="T32" fmla="*/ 429496495 w 795"/>
                <a:gd name="T33" fmla="*/ 437072407 h 737"/>
                <a:gd name="T34" fmla="*/ 429496495 w 795"/>
                <a:gd name="T35" fmla="*/ 437072407 h 737"/>
                <a:gd name="T36" fmla="*/ 429496495 w 795"/>
                <a:gd name="T37" fmla="*/ 437072407 h 737"/>
                <a:gd name="T38" fmla="*/ 429496495 w 795"/>
                <a:gd name="T39" fmla="*/ 437072407 h 737"/>
                <a:gd name="T40" fmla="*/ 429496495 w 795"/>
                <a:gd name="T41" fmla="*/ 437072407 h 737"/>
                <a:gd name="T42" fmla="*/ 429496495 w 795"/>
                <a:gd name="T43" fmla="*/ 437072407 h 737"/>
                <a:gd name="T44" fmla="*/ 429496495 w 795"/>
                <a:gd name="T45" fmla="*/ 437072407 h 737"/>
                <a:gd name="T46" fmla="*/ 429496495 w 795"/>
                <a:gd name="T47" fmla="*/ 437072407 h 737"/>
                <a:gd name="T48" fmla="*/ 429496495 w 795"/>
                <a:gd name="T49" fmla="*/ 437072407 h 737"/>
                <a:gd name="T50" fmla="*/ 0 w 795"/>
                <a:gd name="T51" fmla="*/ 437072407 h 737"/>
                <a:gd name="T52" fmla="*/ 429496495 w 795"/>
                <a:gd name="T53" fmla="*/ 437072407 h 737"/>
                <a:gd name="T54" fmla="*/ 429496495 w 795"/>
                <a:gd name="T55" fmla="*/ 437072407 h 737"/>
                <a:gd name="T56" fmla="*/ 429496495 w 795"/>
                <a:gd name="T57" fmla="*/ 437072407 h 737"/>
                <a:gd name="T58" fmla="*/ 429496495 w 795"/>
                <a:gd name="T59" fmla="*/ 437072407 h 737"/>
                <a:gd name="T60" fmla="*/ 429496495 w 795"/>
                <a:gd name="T61" fmla="*/ 437072407 h 73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5"/>
                <a:gd name="T94" fmla="*/ 0 h 737"/>
                <a:gd name="T95" fmla="*/ 795 w 795"/>
                <a:gd name="T96" fmla="*/ 737 h 73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5" h="737">
                  <a:moveTo>
                    <a:pt x="309" y="733"/>
                  </a:moveTo>
                  <a:lnTo>
                    <a:pt x="440" y="719"/>
                  </a:lnTo>
                  <a:lnTo>
                    <a:pt x="462" y="655"/>
                  </a:lnTo>
                  <a:lnTo>
                    <a:pt x="513" y="585"/>
                  </a:lnTo>
                  <a:lnTo>
                    <a:pt x="549" y="550"/>
                  </a:lnTo>
                  <a:lnTo>
                    <a:pt x="719" y="335"/>
                  </a:lnTo>
                  <a:lnTo>
                    <a:pt x="723" y="330"/>
                  </a:lnTo>
                  <a:lnTo>
                    <a:pt x="795" y="143"/>
                  </a:lnTo>
                  <a:lnTo>
                    <a:pt x="792" y="111"/>
                  </a:lnTo>
                  <a:lnTo>
                    <a:pt x="772" y="93"/>
                  </a:lnTo>
                  <a:lnTo>
                    <a:pt x="748" y="84"/>
                  </a:lnTo>
                  <a:lnTo>
                    <a:pt x="733" y="21"/>
                  </a:lnTo>
                  <a:lnTo>
                    <a:pt x="737" y="13"/>
                  </a:lnTo>
                  <a:lnTo>
                    <a:pt x="619" y="0"/>
                  </a:lnTo>
                  <a:lnTo>
                    <a:pt x="587" y="8"/>
                  </a:lnTo>
                  <a:lnTo>
                    <a:pt x="553" y="45"/>
                  </a:lnTo>
                  <a:lnTo>
                    <a:pt x="434" y="71"/>
                  </a:lnTo>
                  <a:lnTo>
                    <a:pt x="356" y="37"/>
                  </a:lnTo>
                  <a:lnTo>
                    <a:pt x="290" y="82"/>
                  </a:lnTo>
                  <a:lnTo>
                    <a:pt x="237" y="137"/>
                  </a:lnTo>
                  <a:lnTo>
                    <a:pt x="237" y="144"/>
                  </a:lnTo>
                  <a:lnTo>
                    <a:pt x="109" y="362"/>
                  </a:lnTo>
                  <a:lnTo>
                    <a:pt x="95" y="362"/>
                  </a:lnTo>
                  <a:lnTo>
                    <a:pt x="47" y="324"/>
                  </a:lnTo>
                  <a:lnTo>
                    <a:pt x="19" y="327"/>
                  </a:lnTo>
                  <a:lnTo>
                    <a:pt x="0" y="352"/>
                  </a:lnTo>
                  <a:lnTo>
                    <a:pt x="161" y="580"/>
                  </a:lnTo>
                  <a:lnTo>
                    <a:pt x="127" y="586"/>
                  </a:lnTo>
                  <a:lnTo>
                    <a:pt x="128" y="604"/>
                  </a:lnTo>
                  <a:lnTo>
                    <a:pt x="309" y="737"/>
                  </a:lnTo>
                  <a:lnTo>
                    <a:pt x="309" y="733"/>
                  </a:lnTo>
                  <a:close/>
                </a:path>
              </a:pathLst>
            </a:custGeom>
            <a:solidFill>
              <a:srgbClr val="DCDC36"/>
            </a:solidFill>
            <a:ln w="12700">
              <a:solidFill>
                <a:srgbClr val="FFFFFF"/>
              </a:solidFill>
              <a:round/>
              <a:headEnd/>
              <a:tailEnd/>
            </a:ln>
          </p:spPr>
          <p:txBody>
            <a:bodyPr/>
            <a:lstStyle/>
            <a:p>
              <a:endParaRPr lang="fr-FR"/>
            </a:p>
          </p:txBody>
        </p:sp>
        <p:sp>
          <p:nvSpPr>
            <p:cNvPr id="2088" name="Freeform 26"/>
            <p:cNvSpPr>
              <a:spLocks/>
            </p:cNvSpPr>
            <p:nvPr/>
          </p:nvSpPr>
          <p:spPr bwMode="auto">
            <a:xfrm>
              <a:off x="4033" y="3007"/>
              <a:ext cx="105" cy="131"/>
            </a:xfrm>
            <a:custGeom>
              <a:avLst/>
              <a:gdLst>
                <a:gd name="T0" fmla="*/ 431138860 w 523"/>
                <a:gd name="T1" fmla="*/ 434807086 h 647"/>
                <a:gd name="T2" fmla="*/ 431138860 w 523"/>
                <a:gd name="T3" fmla="*/ 434807086 h 647"/>
                <a:gd name="T4" fmla="*/ 431138860 w 523"/>
                <a:gd name="T5" fmla="*/ 434807086 h 647"/>
                <a:gd name="T6" fmla="*/ 431138860 w 523"/>
                <a:gd name="T7" fmla="*/ 434807086 h 647"/>
                <a:gd name="T8" fmla="*/ 431138860 w 523"/>
                <a:gd name="T9" fmla="*/ 434807086 h 647"/>
                <a:gd name="T10" fmla="*/ 431138860 w 523"/>
                <a:gd name="T11" fmla="*/ 434807086 h 647"/>
                <a:gd name="T12" fmla="*/ 431138860 w 523"/>
                <a:gd name="T13" fmla="*/ 434807086 h 647"/>
                <a:gd name="T14" fmla="*/ 431138860 w 523"/>
                <a:gd name="T15" fmla="*/ 434807086 h 647"/>
                <a:gd name="T16" fmla="*/ 431138860 w 523"/>
                <a:gd name="T17" fmla="*/ 434807086 h 647"/>
                <a:gd name="T18" fmla="*/ 431138860 w 523"/>
                <a:gd name="T19" fmla="*/ 434807086 h 647"/>
                <a:gd name="T20" fmla="*/ 431138860 w 523"/>
                <a:gd name="T21" fmla="*/ 434807086 h 647"/>
                <a:gd name="T22" fmla="*/ 431138860 w 523"/>
                <a:gd name="T23" fmla="*/ 434807086 h 647"/>
                <a:gd name="T24" fmla="*/ 431138860 w 523"/>
                <a:gd name="T25" fmla="*/ 434807086 h 647"/>
                <a:gd name="T26" fmla="*/ 431138860 w 523"/>
                <a:gd name="T27" fmla="*/ 434807086 h 647"/>
                <a:gd name="T28" fmla="*/ 431138860 w 523"/>
                <a:gd name="T29" fmla="*/ 434807086 h 647"/>
                <a:gd name="T30" fmla="*/ 431138860 w 523"/>
                <a:gd name="T31" fmla="*/ 434807086 h 647"/>
                <a:gd name="T32" fmla="*/ 431138860 w 523"/>
                <a:gd name="T33" fmla="*/ 0 h 647"/>
                <a:gd name="T34" fmla="*/ 431138860 w 523"/>
                <a:gd name="T35" fmla="*/ 434807086 h 647"/>
                <a:gd name="T36" fmla="*/ 431138860 w 523"/>
                <a:gd name="T37" fmla="*/ 434807086 h 647"/>
                <a:gd name="T38" fmla="*/ 431138860 w 523"/>
                <a:gd name="T39" fmla="*/ 434807086 h 647"/>
                <a:gd name="T40" fmla="*/ 431138860 w 523"/>
                <a:gd name="T41" fmla="*/ 434807086 h 647"/>
                <a:gd name="T42" fmla="*/ 431138860 w 523"/>
                <a:gd name="T43" fmla="*/ 434807086 h 647"/>
                <a:gd name="T44" fmla="*/ 431138860 w 523"/>
                <a:gd name="T45" fmla="*/ 434807086 h 647"/>
                <a:gd name="T46" fmla="*/ 431138860 w 523"/>
                <a:gd name="T47" fmla="*/ 434807086 h 647"/>
                <a:gd name="T48" fmla="*/ 431138860 w 523"/>
                <a:gd name="T49" fmla="*/ 434807086 h 647"/>
                <a:gd name="T50" fmla="*/ 431138860 w 523"/>
                <a:gd name="T51" fmla="*/ 434807086 h 647"/>
                <a:gd name="T52" fmla="*/ 431138860 w 523"/>
                <a:gd name="T53" fmla="*/ 434807086 h 647"/>
                <a:gd name="T54" fmla="*/ 431138860 w 523"/>
                <a:gd name="T55" fmla="*/ 434807086 h 647"/>
                <a:gd name="T56" fmla="*/ 0 w 523"/>
                <a:gd name="T57" fmla="*/ 434807086 h 647"/>
                <a:gd name="T58" fmla="*/ 431138860 w 523"/>
                <a:gd name="T59" fmla="*/ 434807086 h 647"/>
                <a:gd name="T60" fmla="*/ 431138860 w 523"/>
                <a:gd name="T61" fmla="*/ 434807086 h 647"/>
                <a:gd name="T62" fmla="*/ 431138860 w 523"/>
                <a:gd name="T63" fmla="*/ 434807086 h 647"/>
                <a:gd name="T64" fmla="*/ 431138860 w 523"/>
                <a:gd name="T65" fmla="*/ 434807086 h 647"/>
                <a:gd name="T66" fmla="*/ 431138860 w 523"/>
                <a:gd name="T67" fmla="*/ 434807086 h 647"/>
                <a:gd name="T68" fmla="*/ 431138860 w 523"/>
                <a:gd name="T69" fmla="*/ 434807086 h 647"/>
                <a:gd name="T70" fmla="*/ 431138860 w 523"/>
                <a:gd name="T71" fmla="*/ 434807086 h 647"/>
                <a:gd name="T72" fmla="*/ 431138860 w 523"/>
                <a:gd name="T73" fmla="*/ 434807086 h 647"/>
                <a:gd name="T74" fmla="*/ 431138860 w 523"/>
                <a:gd name="T75" fmla="*/ 434807086 h 64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23"/>
                <a:gd name="T115" fmla="*/ 0 h 647"/>
                <a:gd name="T116" fmla="*/ 523 w 523"/>
                <a:gd name="T117" fmla="*/ 647 h 64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23" h="647">
                  <a:moveTo>
                    <a:pt x="345" y="647"/>
                  </a:moveTo>
                  <a:lnTo>
                    <a:pt x="365" y="632"/>
                  </a:lnTo>
                  <a:lnTo>
                    <a:pt x="394" y="597"/>
                  </a:lnTo>
                  <a:lnTo>
                    <a:pt x="419" y="600"/>
                  </a:lnTo>
                  <a:lnTo>
                    <a:pt x="447" y="628"/>
                  </a:lnTo>
                  <a:lnTo>
                    <a:pt x="476" y="626"/>
                  </a:lnTo>
                  <a:lnTo>
                    <a:pt x="514" y="573"/>
                  </a:lnTo>
                  <a:lnTo>
                    <a:pt x="523" y="516"/>
                  </a:lnTo>
                  <a:lnTo>
                    <a:pt x="502" y="466"/>
                  </a:lnTo>
                  <a:lnTo>
                    <a:pt x="484" y="427"/>
                  </a:lnTo>
                  <a:lnTo>
                    <a:pt x="470" y="397"/>
                  </a:lnTo>
                  <a:lnTo>
                    <a:pt x="459" y="361"/>
                  </a:lnTo>
                  <a:lnTo>
                    <a:pt x="460" y="297"/>
                  </a:lnTo>
                  <a:lnTo>
                    <a:pt x="456" y="236"/>
                  </a:lnTo>
                  <a:lnTo>
                    <a:pt x="437" y="166"/>
                  </a:lnTo>
                  <a:lnTo>
                    <a:pt x="444" y="102"/>
                  </a:lnTo>
                  <a:lnTo>
                    <a:pt x="298" y="0"/>
                  </a:lnTo>
                  <a:lnTo>
                    <a:pt x="300" y="28"/>
                  </a:lnTo>
                  <a:lnTo>
                    <a:pt x="287" y="48"/>
                  </a:lnTo>
                  <a:lnTo>
                    <a:pt x="220" y="17"/>
                  </a:lnTo>
                  <a:lnTo>
                    <a:pt x="221" y="19"/>
                  </a:lnTo>
                  <a:lnTo>
                    <a:pt x="92" y="220"/>
                  </a:lnTo>
                  <a:lnTo>
                    <a:pt x="66" y="256"/>
                  </a:lnTo>
                  <a:lnTo>
                    <a:pt x="32" y="385"/>
                  </a:lnTo>
                  <a:lnTo>
                    <a:pt x="31" y="385"/>
                  </a:lnTo>
                  <a:lnTo>
                    <a:pt x="38" y="407"/>
                  </a:lnTo>
                  <a:lnTo>
                    <a:pt x="30" y="439"/>
                  </a:lnTo>
                  <a:lnTo>
                    <a:pt x="11" y="461"/>
                  </a:lnTo>
                  <a:lnTo>
                    <a:pt x="0" y="461"/>
                  </a:lnTo>
                  <a:lnTo>
                    <a:pt x="62" y="471"/>
                  </a:lnTo>
                  <a:lnTo>
                    <a:pt x="114" y="466"/>
                  </a:lnTo>
                  <a:lnTo>
                    <a:pt x="201" y="443"/>
                  </a:lnTo>
                  <a:lnTo>
                    <a:pt x="229" y="451"/>
                  </a:lnTo>
                  <a:lnTo>
                    <a:pt x="232" y="478"/>
                  </a:lnTo>
                  <a:lnTo>
                    <a:pt x="189" y="514"/>
                  </a:lnTo>
                  <a:lnTo>
                    <a:pt x="226" y="529"/>
                  </a:lnTo>
                  <a:lnTo>
                    <a:pt x="346" y="647"/>
                  </a:lnTo>
                  <a:lnTo>
                    <a:pt x="345" y="647"/>
                  </a:lnTo>
                  <a:close/>
                </a:path>
              </a:pathLst>
            </a:custGeom>
            <a:solidFill>
              <a:srgbClr val="99CCFF"/>
            </a:solidFill>
            <a:ln w="12700">
              <a:solidFill>
                <a:srgbClr val="FFFFFF"/>
              </a:solidFill>
              <a:round/>
              <a:headEnd/>
              <a:tailEnd/>
            </a:ln>
          </p:spPr>
          <p:txBody>
            <a:bodyPr/>
            <a:lstStyle/>
            <a:p>
              <a:endParaRPr lang="fr-FR"/>
            </a:p>
          </p:txBody>
        </p:sp>
        <p:sp>
          <p:nvSpPr>
            <p:cNvPr id="2089" name="Freeform 27"/>
            <p:cNvSpPr>
              <a:spLocks/>
            </p:cNvSpPr>
            <p:nvPr/>
          </p:nvSpPr>
          <p:spPr bwMode="auto">
            <a:xfrm>
              <a:off x="4027" y="3096"/>
              <a:ext cx="76" cy="51"/>
            </a:xfrm>
            <a:custGeom>
              <a:avLst/>
              <a:gdLst>
                <a:gd name="T0" fmla="*/ 427247817 w 382"/>
                <a:gd name="T1" fmla="*/ 438086453 h 250"/>
                <a:gd name="T2" fmla="*/ 427247817 w 382"/>
                <a:gd name="T3" fmla="*/ 438086453 h 250"/>
                <a:gd name="T4" fmla="*/ 0 w 382"/>
                <a:gd name="T5" fmla="*/ 438086453 h 250"/>
                <a:gd name="T6" fmla="*/ 427247817 w 382"/>
                <a:gd name="T7" fmla="*/ 438086453 h 250"/>
                <a:gd name="T8" fmla="*/ 427247817 w 382"/>
                <a:gd name="T9" fmla="*/ 438086453 h 250"/>
                <a:gd name="T10" fmla="*/ 427247817 w 382"/>
                <a:gd name="T11" fmla="*/ 438086453 h 250"/>
                <a:gd name="T12" fmla="*/ 427247817 w 382"/>
                <a:gd name="T13" fmla="*/ 0 h 250"/>
                <a:gd name="T14" fmla="*/ 427247817 w 382"/>
                <a:gd name="T15" fmla="*/ 438086453 h 250"/>
                <a:gd name="T16" fmla="*/ 427247817 w 382"/>
                <a:gd name="T17" fmla="*/ 438086453 h 250"/>
                <a:gd name="T18" fmla="*/ 427247817 w 382"/>
                <a:gd name="T19" fmla="*/ 438086453 h 250"/>
                <a:gd name="T20" fmla="*/ 427247817 w 382"/>
                <a:gd name="T21" fmla="*/ 438086453 h 250"/>
                <a:gd name="T22" fmla="*/ 427247817 w 382"/>
                <a:gd name="T23" fmla="*/ 438086453 h 250"/>
                <a:gd name="T24" fmla="*/ 427247817 w 382"/>
                <a:gd name="T25" fmla="*/ 438086453 h 250"/>
                <a:gd name="T26" fmla="*/ 427247817 w 382"/>
                <a:gd name="T27" fmla="*/ 438086453 h 250"/>
                <a:gd name="T28" fmla="*/ 427247817 w 382"/>
                <a:gd name="T29" fmla="*/ 438086453 h 250"/>
                <a:gd name="T30" fmla="*/ 427247817 w 382"/>
                <a:gd name="T31" fmla="*/ 438086453 h 250"/>
                <a:gd name="T32" fmla="*/ 427247817 w 382"/>
                <a:gd name="T33" fmla="*/ 438086453 h 250"/>
                <a:gd name="T34" fmla="*/ 427247817 w 382"/>
                <a:gd name="T35" fmla="*/ 438086453 h 250"/>
                <a:gd name="T36" fmla="*/ 427247817 w 382"/>
                <a:gd name="T37" fmla="*/ 438086453 h 250"/>
                <a:gd name="T38" fmla="*/ 427247817 w 382"/>
                <a:gd name="T39" fmla="*/ 438086453 h 250"/>
                <a:gd name="T40" fmla="*/ 427247817 w 382"/>
                <a:gd name="T41" fmla="*/ 438086453 h 250"/>
                <a:gd name="T42" fmla="*/ 427247817 w 382"/>
                <a:gd name="T43" fmla="*/ 438086453 h 250"/>
                <a:gd name="T44" fmla="*/ 427247817 w 382"/>
                <a:gd name="T45" fmla="*/ 438086453 h 250"/>
                <a:gd name="T46" fmla="*/ 427247817 w 382"/>
                <a:gd name="T47" fmla="*/ 438086453 h 250"/>
                <a:gd name="T48" fmla="*/ 427247817 w 382"/>
                <a:gd name="T49" fmla="*/ 438086453 h 250"/>
                <a:gd name="T50" fmla="*/ 427247817 w 382"/>
                <a:gd name="T51" fmla="*/ 438086453 h 250"/>
                <a:gd name="T52" fmla="*/ 427247817 w 382"/>
                <a:gd name="T53" fmla="*/ 438086453 h 250"/>
                <a:gd name="T54" fmla="*/ 427247817 w 382"/>
                <a:gd name="T55" fmla="*/ 438086453 h 250"/>
                <a:gd name="T56" fmla="*/ 427247817 w 382"/>
                <a:gd name="T57" fmla="*/ 438086453 h 250"/>
                <a:gd name="T58" fmla="*/ 427247817 w 382"/>
                <a:gd name="T59" fmla="*/ 438086453 h 2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250"/>
                <a:gd name="T92" fmla="*/ 382 w 382"/>
                <a:gd name="T93" fmla="*/ 250 h 25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250">
                  <a:moveTo>
                    <a:pt x="40" y="178"/>
                  </a:moveTo>
                  <a:lnTo>
                    <a:pt x="10" y="140"/>
                  </a:lnTo>
                  <a:lnTo>
                    <a:pt x="0" y="90"/>
                  </a:lnTo>
                  <a:lnTo>
                    <a:pt x="36" y="18"/>
                  </a:lnTo>
                  <a:lnTo>
                    <a:pt x="98" y="29"/>
                  </a:lnTo>
                  <a:lnTo>
                    <a:pt x="149" y="23"/>
                  </a:lnTo>
                  <a:lnTo>
                    <a:pt x="237" y="0"/>
                  </a:lnTo>
                  <a:lnTo>
                    <a:pt x="265" y="8"/>
                  </a:lnTo>
                  <a:lnTo>
                    <a:pt x="267" y="36"/>
                  </a:lnTo>
                  <a:lnTo>
                    <a:pt x="225" y="71"/>
                  </a:lnTo>
                  <a:lnTo>
                    <a:pt x="262" y="86"/>
                  </a:lnTo>
                  <a:lnTo>
                    <a:pt x="382" y="203"/>
                  </a:lnTo>
                  <a:lnTo>
                    <a:pt x="372" y="206"/>
                  </a:lnTo>
                  <a:lnTo>
                    <a:pt x="348" y="213"/>
                  </a:lnTo>
                  <a:lnTo>
                    <a:pt x="332" y="233"/>
                  </a:lnTo>
                  <a:lnTo>
                    <a:pt x="311" y="243"/>
                  </a:lnTo>
                  <a:lnTo>
                    <a:pt x="292" y="228"/>
                  </a:lnTo>
                  <a:lnTo>
                    <a:pt x="277" y="211"/>
                  </a:lnTo>
                  <a:lnTo>
                    <a:pt x="251" y="201"/>
                  </a:lnTo>
                  <a:lnTo>
                    <a:pt x="226" y="210"/>
                  </a:lnTo>
                  <a:lnTo>
                    <a:pt x="210" y="228"/>
                  </a:lnTo>
                  <a:lnTo>
                    <a:pt x="188" y="250"/>
                  </a:lnTo>
                  <a:lnTo>
                    <a:pt x="197" y="245"/>
                  </a:lnTo>
                  <a:lnTo>
                    <a:pt x="177" y="203"/>
                  </a:lnTo>
                  <a:lnTo>
                    <a:pt x="155" y="175"/>
                  </a:lnTo>
                  <a:lnTo>
                    <a:pt x="112" y="187"/>
                  </a:lnTo>
                  <a:lnTo>
                    <a:pt x="73" y="203"/>
                  </a:lnTo>
                  <a:lnTo>
                    <a:pt x="57" y="182"/>
                  </a:lnTo>
                  <a:lnTo>
                    <a:pt x="28" y="177"/>
                  </a:lnTo>
                  <a:lnTo>
                    <a:pt x="40" y="178"/>
                  </a:lnTo>
                  <a:close/>
                </a:path>
              </a:pathLst>
            </a:custGeom>
            <a:solidFill>
              <a:srgbClr val="99CCFF"/>
            </a:solidFill>
            <a:ln w="12700">
              <a:solidFill>
                <a:srgbClr val="FFFFFF"/>
              </a:solidFill>
              <a:round/>
              <a:headEnd/>
              <a:tailEnd/>
            </a:ln>
          </p:spPr>
          <p:txBody>
            <a:bodyPr/>
            <a:lstStyle/>
            <a:p>
              <a:endParaRPr lang="fr-FR"/>
            </a:p>
          </p:txBody>
        </p:sp>
        <p:sp>
          <p:nvSpPr>
            <p:cNvPr id="2090" name="Freeform 28"/>
            <p:cNvSpPr>
              <a:spLocks/>
            </p:cNvSpPr>
            <p:nvPr/>
          </p:nvSpPr>
          <p:spPr bwMode="auto">
            <a:xfrm>
              <a:off x="3318" y="3768"/>
              <a:ext cx="187" cy="210"/>
            </a:xfrm>
            <a:custGeom>
              <a:avLst/>
              <a:gdLst>
                <a:gd name="T0" fmla="*/ 430417193 w 933"/>
                <a:gd name="T1" fmla="*/ 434880662 h 1037"/>
                <a:gd name="T2" fmla="*/ 430417193 w 933"/>
                <a:gd name="T3" fmla="*/ 434880662 h 1037"/>
                <a:gd name="T4" fmla="*/ 430417193 w 933"/>
                <a:gd name="T5" fmla="*/ 434880662 h 1037"/>
                <a:gd name="T6" fmla="*/ 430417193 w 933"/>
                <a:gd name="T7" fmla="*/ 434880662 h 1037"/>
                <a:gd name="T8" fmla="*/ 430417193 w 933"/>
                <a:gd name="T9" fmla="*/ 434880662 h 1037"/>
                <a:gd name="T10" fmla="*/ 430417193 w 933"/>
                <a:gd name="T11" fmla="*/ 434880662 h 1037"/>
                <a:gd name="T12" fmla="*/ 430417193 w 933"/>
                <a:gd name="T13" fmla="*/ 434880662 h 1037"/>
                <a:gd name="T14" fmla="*/ 430417193 w 933"/>
                <a:gd name="T15" fmla="*/ 434880662 h 1037"/>
                <a:gd name="T16" fmla="*/ 430417193 w 933"/>
                <a:gd name="T17" fmla="*/ 434880662 h 1037"/>
                <a:gd name="T18" fmla="*/ 430417193 w 933"/>
                <a:gd name="T19" fmla="*/ 434880662 h 1037"/>
                <a:gd name="T20" fmla="*/ 430417193 w 933"/>
                <a:gd name="T21" fmla="*/ 434880662 h 1037"/>
                <a:gd name="T22" fmla="*/ 430417193 w 933"/>
                <a:gd name="T23" fmla="*/ 434880662 h 1037"/>
                <a:gd name="T24" fmla="*/ 430417193 w 933"/>
                <a:gd name="T25" fmla="*/ 434880662 h 1037"/>
                <a:gd name="T26" fmla="*/ 430417193 w 933"/>
                <a:gd name="T27" fmla="*/ 434880662 h 1037"/>
                <a:gd name="T28" fmla="*/ 430417193 w 933"/>
                <a:gd name="T29" fmla="*/ 434880662 h 1037"/>
                <a:gd name="T30" fmla="*/ 430417193 w 933"/>
                <a:gd name="T31" fmla="*/ 434880662 h 1037"/>
                <a:gd name="T32" fmla="*/ 430417193 w 933"/>
                <a:gd name="T33" fmla="*/ 434880662 h 1037"/>
                <a:gd name="T34" fmla="*/ 430417193 w 933"/>
                <a:gd name="T35" fmla="*/ 434880662 h 1037"/>
                <a:gd name="T36" fmla="*/ 430417193 w 933"/>
                <a:gd name="T37" fmla="*/ 434880662 h 1037"/>
                <a:gd name="T38" fmla="*/ 430417193 w 933"/>
                <a:gd name="T39" fmla="*/ 434880662 h 1037"/>
                <a:gd name="T40" fmla="*/ 430417193 w 933"/>
                <a:gd name="T41" fmla="*/ 434880662 h 1037"/>
                <a:gd name="T42" fmla="*/ 430417193 w 933"/>
                <a:gd name="T43" fmla="*/ 0 h 1037"/>
                <a:gd name="T44" fmla="*/ 430417193 w 933"/>
                <a:gd name="T45" fmla="*/ 434880662 h 1037"/>
                <a:gd name="T46" fmla="*/ 430417193 w 933"/>
                <a:gd name="T47" fmla="*/ 434880662 h 1037"/>
                <a:gd name="T48" fmla="*/ 430417193 w 933"/>
                <a:gd name="T49" fmla="*/ 434880662 h 1037"/>
                <a:gd name="T50" fmla="*/ 430417193 w 933"/>
                <a:gd name="T51" fmla="*/ 434880662 h 1037"/>
                <a:gd name="T52" fmla="*/ 430417193 w 933"/>
                <a:gd name="T53" fmla="*/ 434880662 h 1037"/>
                <a:gd name="T54" fmla="*/ 430417193 w 933"/>
                <a:gd name="T55" fmla="*/ 434880662 h 1037"/>
                <a:gd name="T56" fmla="*/ 430417193 w 933"/>
                <a:gd name="T57" fmla="*/ 434880662 h 1037"/>
                <a:gd name="T58" fmla="*/ 430417193 w 933"/>
                <a:gd name="T59" fmla="*/ 434880662 h 1037"/>
                <a:gd name="T60" fmla="*/ 430417193 w 933"/>
                <a:gd name="T61" fmla="*/ 434880662 h 1037"/>
                <a:gd name="T62" fmla="*/ 430417193 w 933"/>
                <a:gd name="T63" fmla="*/ 434880662 h 1037"/>
                <a:gd name="T64" fmla="*/ 430417193 w 933"/>
                <a:gd name="T65" fmla="*/ 434880662 h 1037"/>
                <a:gd name="T66" fmla="*/ 430417193 w 933"/>
                <a:gd name="T67" fmla="*/ 434880662 h 1037"/>
                <a:gd name="T68" fmla="*/ 430417193 w 933"/>
                <a:gd name="T69" fmla="*/ 434880662 h 1037"/>
                <a:gd name="T70" fmla="*/ 0 w 933"/>
                <a:gd name="T71" fmla="*/ 434880662 h 1037"/>
                <a:gd name="T72" fmla="*/ 430417193 w 933"/>
                <a:gd name="T73" fmla="*/ 434880662 h 1037"/>
                <a:gd name="T74" fmla="*/ 430417193 w 933"/>
                <a:gd name="T75" fmla="*/ 434880662 h 10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33"/>
                <a:gd name="T115" fmla="*/ 0 h 1037"/>
                <a:gd name="T116" fmla="*/ 933 w 933"/>
                <a:gd name="T117" fmla="*/ 1037 h 10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33" h="1037">
                  <a:moveTo>
                    <a:pt x="40" y="1037"/>
                  </a:moveTo>
                  <a:lnTo>
                    <a:pt x="138" y="1008"/>
                  </a:lnTo>
                  <a:lnTo>
                    <a:pt x="147" y="994"/>
                  </a:lnTo>
                  <a:lnTo>
                    <a:pt x="147" y="975"/>
                  </a:lnTo>
                  <a:lnTo>
                    <a:pt x="122" y="908"/>
                  </a:lnTo>
                  <a:lnTo>
                    <a:pt x="128" y="880"/>
                  </a:lnTo>
                  <a:lnTo>
                    <a:pt x="141" y="859"/>
                  </a:lnTo>
                  <a:lnTo>
                    <a:pt x="170" y="857"/>
                  </a:lnTo>
                  <a:lnTo>
                    <a:pt x="213" y="871"/>
                  </a:lnTo>
                  <a:lnTo>
                    <a:pt x="233" y="879"/>
                  </a:lnTo>
                  <a:lnTo>
                    <a:pt x="312" y="889"/>
                  </a:lnTo>
                  <a:lnTo>
                    <a:pt x="341" y="812"/>
                  </a:lnTo>
                  <a:lnTo>
                    <a:pt x="323" y="784"/>
                  </a:lnTo>
                  <a:lnTo>
                    <a:pt x="318" y="764"/>
                  </a:lnTo>
                  <a:lnTo>
                    <a:pt x="329" y="752"/>
                  </a:lnTo>
                  <a:lnTo>
                    <a:pt x="423" y="690"/>
                  </a:lnTo>
                  <a:lnTo>
                    <a:pt x="444" y="669"/>
                  </a:lnTo>
                  <a:lnTo>
                    <a:pt x="481" y="665"/>
                  </a:lnTo>
                  <a:lnTo>
                    <a:pt x="519" y="670"/>
                  </a:lnTo>
                  <a:lnTo>
                    <a:pt x="535" y="651"/>
                  </a:lnTo>
                  <a:lnTo>
                    <a:pt x="551" y="606"/>
                  </a:lnTo>
                  <a:lnTo>
                    <a:pt x="528" y="557"/>
                  </a:lnTo>
                  <a:lnTo>
                    <a:pt x="532" y="517"/>
                  </a:lnTo>
                  <a:lnTo>
                    <a:pt x="562" y="505"/>
                  </a:lnTo>
                  <a:lnTo>
                    <a:pt x="598" y="499"/>
                  </a:lnTo>
                  <a:lnTo>
                    <a:pt x="782" y="539"/>
                  </a:lnTo>
                  <a:lnTo>
                    <a:pt x="801" y="548"/>
                  </a:lnTo>
                  <a:lnTo>
                    <a:pt x="774" y="523"/>
                  </a:lnTo>
                  <a:lnTo>
                    <a:pt x="750" y="497"/>
                  </a:lnTo>
                  <a:lnTo>
                    <a:pt x="733" y="465"/>
                  </a:lnTo>
                  <a:lnTo>
                    <a:pt x="737" y="441"/>
                  </a:lnTo>
                  <a:lnTo>
                    <a:pt x="753" y="424"/>
                  </a:lnTo>
                  <a:lnTo>
                    <a:pt x="775" y="409"/>
                  </a:lnTo>
                  <a:lnTo>
                    <a:pt x="811" y="393"/>
                  </a:lnTo>
                  <a:lnTo>
                    <a:pt x="844" y="383"/>
                  </a:lnTo>
                  <a:lnTo>
                    <a:pt x="893" y="380"/>
                  </a:lnTo>
                  <a:lnTo>
                    <a:pt x="926" y="381"/>
                  </a:lnTo>
                  <a:lnTo>
                    <a:pt x="933" y="310"/>
                  </a:lnTo>
                  <a:lnTo>
                    <a:pt x="916" y="283"/>
                  </a:lnTo>
                  <a:lnTo>
                    <a:pt x="833" y="218"/>
                  </a:lnTo>
                  <a:lnTo>
                    <a:pt x="742" y="123"/>
                  </a:lnTo>
                  <a:lnTo>
                    <a:pt x="722" y="89"/>
                  </a:lnTo>
                  <a:lnTo>
                    <a:pt x="719" y="4"/>
                  </a:lnTo>
                  <a:lnTo>
                    <a:pt x="720" y="0"/>
                  </a:lnTo>
                  <a:lnTo>
                    <a:pt x="664" y="31"/>
                  </a:lnTo>
                  <a:lnTo>
                    <a:pt x="589" y="72"/>
                  </a:lnTo>
                  <a:lnTo>
                    <a:pt x="523" y="99"/>
                  </a:lnTo>
                  <a:lnTo>
                    <a:pt x="400" y="133"/>
                  </a:lnTo>
                  <a:lnTo>
                    <a:pt x="400" y="136"/>
                  </a:lnTo>
                  <a:lnTo>
                    <a:pt x="416" y="166"/>
                  </a:lnTo>
                  <a:lnTo>
                    <a:pt x="443" y="198"/>
                  </a:lnTo>
                  <a:lnTo>
                    <a:pt x="463" y="218"/>
                  </a:lnTo>
                  <a:lnTo>
                    <a:pt x="480" y="243"/>
                  </a:lnTo>
                  <a:lnTo>
                    <a:pt x="453" y="262"/>
                  </a:lnTo>
                  <a:lnTo>
                    <a:pt x="423" y="300"/>
                  </a:lnTo>
                  <a:lnTo>
                    <a:pt x="411" y="346"/>
                  </a:lnTo>
                  <a:lnTo>
                    <a:pt x="417" y="396"/>
                  </a:lnTo>
                  <a:lnTo>
                    <a:pt x="389" y="395"/>
                  </a:lnTo>
                  <a:lnTo>
                    <a:pt x="325" y="397"/>
                  </a:lnTo>
                  <a:lnTo>
                    <a:pt x="284" y="416"/>
                  </a:lnTo>
                  <a:lnTo>
                    <a:pt x="252" y="439"/>
                  </a:lnTo>
                  <a:lnTo>
                    <a:pt x="205" y="478"/>
                  </a:lnTo>
                  <a:lnTo>
                    <a:pt x="188" y="484"/>
                  </a:lnTo>
                  <a:lnTo>
                    <a:pt x="157" y="491"/>
                  </a:lnTo>
                  <a:lnTo>
                    <a:pt x="157" y="484"/>
                  </a:lnTo>
                  <a:lnTo>
                    <a:pt x="115" y="545"/>
                  </a:lnTo>
                  <a:lnTo>
                    <a:pt x="116" y="597"/>
                  </a:lnTo>
                  <a:lnTo>
                    <a:pt x="101" y="709"/>
                  </a:lnTo>
                  <a:lnTo>
                    <a:pt x="126" y="727"/>
                  </a:lnTo>
                  <a:lnTo>
                    <a:pt x="128" y="751"/>
                  </a:lnTo>
                  <a:lnTo>
                    <a:pt x="10" y="824"/>
                  </a:lnTo>
                  <a:lnTo>
                    <a:pt x="0" y="854"/>
                  </a:lnTo>
                  <a:lnTo>
                    <a:pt x="4" y="882"/>
                  </a:lnTo>
                  <a:lnTo>
                    <a:pt x="26" y="982"/>
                  </a:lnTo>
                  <a:lnTo>
                    <a:pt x="43" y="1037"/>
                  </a:lnTo>
                  <a:lnTo>
                    <a:pt x="40" y="1037"/>
                  </a:lnTo>
                  <a:close/>
                </a:path>
              </a:pathLst>
            </a:custGeom>
            <a:solidFill>
              <a:srgbClr val="FF742F"/>
            </a:solidFill>
            <a:ln w="12700">
              <a:solidFill>
                <a:srgbClr val="FFFFFF"/>
              </a:solidFill>
              <a:round/>
              <a:headEnd/>
              <a:tailEnd/>
            </a:ln>
          </p:spPr>
          <p:txBody>
            <a:bodyPr/>
            <a:lstStyle/>
            <a:p>
              <a:endParaRPr lang="fr-FR"/>
            </a:p>
          </p:txBody>
        </p:sp>
        <p:sp>
          <p:nvSpPr>
            <p:cNvPr id="2091" name="Freeform 29"/>
            <p:cNvSpPr>
              <a:spLocks/>
            </p:cNvSpPr>
            <p:nvPr/>
          </p:nvSpPr>
          <p:spPr bwMode="auto">
            <a:xfrm>
              <a:off x="3380" y="3868"/>
              <a:ext cx="154" cy="120"/>
            </a:xfrm>
            <a:custGeom>
              <a:avLst/>
              <a:gdLst>
                <a:gd name="T0" fmla="*/ 0 w 772"/>
                <a:gd name="T1" fmla="*/ 436037005 h 591"/>
                <a:gd name="T2" fmla="*/ 428383806 w 772"/>
                <a:gd name="T3" fmla="*/ 436037005 h 591"/>
                <a:gd name="T4" fmla="*/ 428383806 w 772"/>
                <a:gd name="T5" fmla="*/ 436037005 h 591"/>
                <a:gd name="T6" fmla="*/ 428383806 w 772"/>
                <a:gd name="T7" fmla="*/ 436037005 h 591"/>
                <a:gd name="T8" fmla="*/ 428383806 w 772"/>
                <a:gd name="T9" fmla="*/ 436037005 h 591"/>
                <a:gd name="T10" fmla="*/ 428383806 w 772"/>
                <a:gd name="T11" fmla="*/ 436037005 h 591"/>
                <a:gd name="T12" fmla="*/ 428383806 w 772"/>
                <a:gd name="T13" fmla="*/ 436037005 h 591"/>
                <a:gd name="T14" fmla="*/ 428383806 w 772"/>
                <a:gd name="T15" fmla="*/ 436037005 h 591"/>
                <a:gd name="T16" fmla="*/ 428383806 w 772"/>
                <a:gd name="T17" fmla="*/ 436037005 h 591"/>
                <a:gd name="T18" fmla="*/ 428383806 w 772"/>
                <a:gd name="T19" fmla="*/ 436037005 h 591"/>
                <a:gd name="T20" fmla="*/ 428383806 w 772"/>
                <a:gd name="T21" fmla="*/ 436037005 h 591"/>
                <a:gd name="T22" fmla="*/ 428383806 w 772"/>
                <a:gd name="T23" fmla="*/ 436037005 h 591"/>
                <a:gd name="T24" fmla="*/ 428383806 w 772"/>
                <a:gd name="T25" fmla="*/ 436037005 h 591"/>
                <a:gd name="T26" fmla="*/ 428383806 w 772"/>
                <a:gd name="T27" fmla="*/ 436037005 h 591"/>
                <a:gd name="T28" fmla="*/ 428383806 w 772"/>
                <a:gd name="T29" fmla="*/ 436037005 h 591"/>
                <a:gd name="T30" fmla="*/ 428383806 w 772"/>
                <a:gd name="T31" fmla="*/ 436037005 h 591"/>
                <a:gd name="T32" fmla="*/ 428383806 w 772"/>
                <a:gd name="T33" fmla="*/ 436037005 h 591"/>
                <a:gd name="T34" fmla="*/ 428383806 w 772"/>
                <a:gd name="T35" fmla="*/ 436037005 h 591"/>
                <a:gd name="T36" fmla="*/ 428383806 w 772"/>
                <a:gd name="T37" fmla="*/ 436037005 h 591"/>
                <a:gd name="T38" fmla="*/ 428383806 w 772"/>
                <a:gd name="T39" fmla="*/ 436037005 h 591"/>
                <a:gd name="T40" fmla="*/ 428383806 w 772"/>
                <a:gd name="T41" fmla="*/ 436037005 h 591"/>
                <a:gd name="T42" fmla="*/ 428383806 w 772"/>
                <a:gd name="T43" fmla="*/ 436037005 h 591"/>
                <a:gd name="T44" fmla="*/ 428383806 w 772"/>
                <a:gd name="T45" fmla="*/ 436037005 h 591"/>
                <a:gd name="T46" fmla="*/ 428383806 w 772"/>
                <a:gd name="T47" fmla="*/ 436037005 h 591"/>
                <a:gd name="T48" fmla="*/ 428383806 w 772"/>
                <a:gd name="T49" fmla="*/ 0 h 591"/>
                <a:gd name="T50" fmla="*/ 428383806 w 772"/>
                <a:gd name="T51" fmla="*/ 436037005 h 591"/>
                <a:gd name="T52" fmla="*/ 428383806 w 772"/>
                <a:gd name="T53" fmla="*/ 436037005 h 591"/>
                <a:gd name="T54" fmla="*/ 428383806 w 772"/>
                <a:gd name="T55" fmla="*/ 436037005 h 591"/>
                <a:gd name="T56" fmla="*/ 428383806 w 772"/>
                <a:gd name="T57" fmla="*/ 436037005 h 591"/>
                <a:gd name="T58" fmla="*/ 428383806 w 772"/>
                <a:gd name="T59" fmla="*/ 436037005 h 591"/>
                <a:gd name="T60" fmla="*/ 428383806 w 772"/>
                <a:gd name="T61" fmla="*/ 436037005 h 591"/>
                <a:gd name="T62" fmla="*/ 428383806 w 772"/>
                <a:gd name="T63" fmla="*/ 436037005 h 591"/>
                <a:gd name="T64" fmla="*/ 428383806 w 772"/>
                <a:gd name="T65" fmla="*/ 436037005 h 591"/>
                <a:gd name="T66" fmla="*/ 428383806 w 772"/>
                <a:gd name="T67" fmla="*/ 436037005 h 591"/>
                <a:gd name="T68" fmla="*/ 428383806 w 772"/>
                <a:gd name="T69" fmla="*/ 436037005 h 591"/>
                <a:gd name="T70" fmla="*/ 428383806 w 772"/>
                <a:gd name="T71" fmla="*/ 436037005 h 591"/>
                <a:gd name="T72" fmla="*/ 428383806 w 772"/>
                <a:gd name="T73" fmla="*/ 436037005 h 591"/>
                <a:gd name="T74" fmla="*/ 428383806 w 772"/>
                <a:gd name="T75" fmla="*/ 436037005 h 591"/>
                <a:gd name="T76" fmla="*/ 0 w 772"/>
                <a:gd name="T77" fmla="*/ 436037005 h 59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72"/>
                <a:gd name="T118" fmla="*/ 0 h 591"/>
                <a:gd name="T119" fmla="*/ 772 w 772"/>
                <a:gd name="T120" fmla="*/ 591 h 59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72" h="591">
                  <a:moveTo>
                    <a:pt x="0" y="389"/>
                  </a:moveTo>
                  <a:lnTo>
                    <a:pt x="200" y="431"/>
                  </a:lnTo>
                  <a:lnTo>
                    <a:pt x="477" y="519"/>
                  </a:lnTo>
                  <a:lnTo>
                    <a:pt x="541" y="564"/>
                  </a:lnTo>
                  <a:lnTo>
                    <a:pt x="558" y="591"/>
                  </a:lnTo>
                  <a:lnTo>
                    <a:pt x="657" y="548"/>
                  </a:lnTo>
                  <a:lnTo>
                    <a:pt x="724" y="499"/>
                  </a:lnTo>
                  <a:lnTo>
                    <a:pt x="772" y="442"/>
                  </a:lnTo>
                  <a:lnTo>
                    <a:pt x="747" y="402"/>
                  </a:lnTo>
                  <a:lnTo>
                    <a:pt x="722" y="348"/>
                  </a:lnTo>
                  <a:lnTo>
                    <a:pt x="709" y="335"/>
                  </a:lnTo>
                  <a:lnTo>
                    <a:pt x="686" y="333"/>
                  </a:lnTo>
                  <a:lnTo>
                    <a:pt x="657" y="341"/>
                  </a:lnTo>
                  <a:lnTo>
                    <a:pt x="634" y="345"/>
                  </a:lnTo>
                  <a:lnTo>
                    <a:pt x="617" y="335"/>
                  </a:lnTo>
                  <a:lnTo>
                    <a:pt x="616" y="306"/>
                  </a:lnTo>
                  <a:lnTo>
                    <a:pt x="668" y="246"/>
                  </a:lnTo>
                  <a:lnTo>
                    <a:pt x="695" y="189"/>
                  </a:lnTo>
                  <a:lnTo>
                    <a:pt x="700" y="144"/>
                  </a:lnTo>
                  <a:lnTo>
                    <a:pt x="688" y="121"/>
                  </a:lnTo>
                  <a:lnTo>
                    <a:pt x="667" y="107"/>
                  </a:lnTo>
                  <a:lnTo>
                    <a:pt x="525" y="70"/>
                  </a:lnTo>
                  <a:lnTo>
                    <a:pt x="479" y="44"/>
                  </a:lnTo>
                  <a:lnTo>
                    <a:pt x="469" y="41"/>
                  </a:lnTo>
                  <a:lnTo>
                    <a:pt x="285" y="0"/>
                  </a:lnTo>
                  <a:lnTo>
                    <a:pt x="249" y="7"/>
                  </a:lnTo>
                  <a:lnTo>
                    <a:pt x="219" y="19"/>
                  </a:lnTo>
                  <a:lnTo>
                    <a:pt x="215" y="59"/>
                  </a:lnTo>
                  <a:lnTo>
                    <a:pt x="237" y="107"/>
                  </a:lnTo>
                  <a:lnTo>
                    <a:pt x="222" y="152"/>
                  </a:lnTo>
                  <a:lnTo>
                    <a:pt x="206" y="170"/>
                  </a:lnTo>
                  <a:lnTo>
                    <a:pt x="168" y="166"/>
                  </a:lnTo>
                  <a:lnTo>
                    <a:pt x="131" y="169"/>
                  </a:lnTo>
                  <a:lnTo>
                    <a:pt x="111" y="191"/>
                  </a:lnTo>
                  <a:lnTo>
                    <a:pt x="16" y="253"/>
                  </a:lnTo>
                  <a:lnTo>
                    <a:pt x="5" y="266"/>
                  </a:lnTo>
                  <a:lnTo>
                    <a:pt x="10" y="286"/>
                  </a:lnTo>
                  <a:lnTo>
                    <a:pt x="28" y="313"/>
                  </a:lnTo>
                  <a:lnTo>
                    <a:pt x="0" y="389"/>
                  </a:lnTo>
                  <a:close/>
                </a:path>
              </a:pathLst>
            </a:custGeom>
            <a:solidFill>
              <a:srgbClr val="FF8C3D"/>
            </a:solidFill>
            <a:ln w="12700">
              <a:solidFill>
                <a:srgbClr val="FFFFFF"/>
              </a:solidFill>
              <a:round/>
              <a:headEnd/>
              <a:tailEnd/>
            </a:ln>
          </p:spPr>
          <p:txBody>
            <a:bodyPr/>
            <a:lstStyle/>
            <a:p>
              <a:endParaRPr lang="fr-FR"/>
            </a:p>
          </p:txBody>
        </p:sp>
        <p:sp>
          <p:nvSpPr>
            <p:cNvPr id="2092" name="Freeform 30"/>
            <p:cNvSpPr>
              <a:spLocks/>
            </p:cNvSpPr>
            <p:nvPr/>
          </p:nvSpPr>
          <p:spPr bwMode="auto">
            <a:xfrm>
              <a:off x="3150" y="2946"/>
              <a:ext cx="207" cy="120"/>
            </a:xfrm>
            <a:custGeom>
              <a:avLst/>
              <a:gdLst>
                <a:gd name="T0" fmla="*/ 430744960 w 1032"/>
                <a:gd name="T1" fmla="*/ 434566392 h 593"/>
                <a:gd name="T2" fmla="*/ 430744960 w 1032"/>
                <a:gd name="T3" fmla="*/ 434566392 h 593"/>
                <a:gd name="T4" fmla="*/ 430744960 w 1032"/>
                <a:gd name="T5" fmla="*/ 434566392 h 593"/>
                <a:gd name="T6" fmla="*/ 430744960 w 1032"/>
                <a:gd name="T7" fmla="*/ 434566392 h 593"/>
                <a:gd name="T8" fmla="*/ 430744960 w 1032"/>
                <a:gd name="T9" fmla="*/ 434566392 h 593"/>
                <a:gd name="T10" fmla="*/ 430744960 w 1032"/>
                <a:gd name="T11" fmla="*/ 434566392 h 593"/>
                <a:gd name="T12" fmla="*/ 430744960 w 1032"/>
                <a:gd name="T13" fmla="*/ 434566392 h 593"/>
                <a:gd name="T14" fmla="*/ 430744960 w 1032"/>
                <a:gd name="T15" fmla="*/ 434566392 h 593"/>
                <a:gd name="T16" fmla="*/ 430744960 w 1032"/>
                <a:gd name="T17" fmla="*/ 434566392 h 593"/>
                <a:gd name="T18" fmla="*/ 430744960 w 1032"/>
                <a:gd name="T19" fmla="*/ 434566392 h 593"/>
                <a:gd name="T20" fmla="*/ 430744960 w 1032"/>
                <a:gd name="T21" fmla="*/ 434566392 h 593"/>
                <a:gd name="T22" fmla="*/ 430744960 w 1032"/>
                <a:gd name="T23" fmla="*/ 434566392 h 593"/>
                <a:gd name="T24" fmla="*/ 430744960 w 1032"/>
                <a:gd name="T25" fmla="*/ 434566392 h 593"/>
                <a:gd name="T26" fmla="*/ 430744960 w 1032"/>
                <a:gd name="T27" fmla="*/ 434566392 h 593"/>
                <a:gd name="T28" fmla="*/ 430744960 w 1032"/>
                <a:gd name="T29" fmla="*/ 0 h 593"/>
                <a:gd name="T30" fmla="*/ 430744960 w 1032"/>
                <a:gd name="T31" fmla="*/ 434566392 h 593"/>
                <a:gd name="T32" fmla="*/ 430744960 w 1032"/>
                <a:gd name="T33" fmla="*/ 434566392 h 593"/>
                <a:gd name="T34" fmla="*/ 430744960 w 1032"/>
                <a:gd name="T35" fmla="*/ 434566392 h 593"/>
                <a:gd name="T36" fmla="*/ 430744960 w 1032"/>
                <a:gd name="T37" fmla="*/ 434566392 h 593"/>
                <a:gd name="T38" fmla="*/ 430744960 w 1032"/>
                <a:gd name="T39" fmla="*/ 434566392 h 593"/>
                <a:gd name="T40" fmla="*/ 430744960 w 1032"/>
                <a:gd name="T41" fmla="*/ 434566392 h 593"/>
                <a:gd name="T42" fmla="*/ 430744960 w 1032"/>
                <a:gd name="T43" fmla="*/ 434566392 h 593"/>
                <a:gd name="T44" fmla="*/ 430744960 w 1032"/>
                <a:gd name="T45" fmla="*/ 434566392 h 593"/>
                <a:gd name="T46" fmla="*/ 0 w 1032"/>
                <a:gd name="T47" fmla="*/ 434566392 h 593"/>
                <a:gd name="T48" fmla="*/ 0 w 1032"/>
                <a:gd name="T49" fmla="*/ 434566392 h 593"/>
                <a:gd name="T50" fmla="*/ 430744960 w 1032"/>
                <a:gd name="T51" fmla="*/ 434566392 h 593"/>
                <a:gd name="T52" fmla="*/ 430744960 w 1032"/>
                <a:gd name="T53" fmla="*/ 434566392 h 593"/>
                <a:gd name="T54" fmla="*/ 430744960 w 1032"/>
                <a:gd name="T55" fmla="*/ 434566392 h 593"/>
                <a:gd name="T56" fmla="*/ 430744960 w 1032"/>
                <a:gd name="T57" fmla="*/ 434566392 h 593"/>
                <a:gd name="T58" fmla="*/ 430744960 w 1032"/>
                <a:gd name="T59" fmla="*/ 434566392 h 593"/>
                <a:gd name="T60" fmla="*/ 430744960 w 1032"/>
                <a:gd name="T61" fmla="*/ 434566392 h 593"/>
                <a:gd name="T62" fmla="*/ 430744960 w 1032"/>
                <a:gd name="T63" fmla="*/ 434566392 h 593"/>
                <a:gd name="T64" fmla="*/ 430744960 w 1032"/>
                <a:gd name="T65" fmla="*/ 434566392 h 593"/>
                <a:gd name="T66" fmla="*/ 430744960 w 1032"/>
                <a:gd name="T67" fmla="*/ 434566392 h 593"/>
                <a:gd name="T68" fmla="*/ 430744960 w 1032"/>
                <a:gd name="T69" fmla="*/ 434566392 h 593"/>
                <a:gd name="T70" fmla="*/ 430744960 w 1032"/>
                <a:gd name="T71" fmla="*/ 434566392 h 593"/>
                <a:gd name="T72" fmla="*/ 430744960 w 1032"/>
                <a:gd name="T73" fmla="*/ 434566392 h 593"/>
                <a:gd name="T74" fmla="*/ 430744960 w 1032"/>
                <a:gd name="T75" fmla="*/ 434566392 h 593"/>
                <a:gd name="T76" fmla="*/ 430744960 w 1032"/>
                <a:gd name="T77" fmla="*/ 434566392 h 593"/>
                <a:gd name="T78" fmla="*/ 430744960 w 1032"/>
                <a:gd name="T79" fmla="*/ 434566392 h 593"/>
                <a:gd name="T80" fmla="*/ 430744960 w 1032"/>
                <a:gd name="T81" fmla="*/ 434566392 h 593"/>
                <a:gd name="T82" fmla="*/ 430744960 w 1032"/>
                <a:gd name="T83" fmla="*/ 434566392 h 593"/>
                <a:gd name="T84" fmla="*/ 430744960 w 1032"/>
                <a:gd name="T85" fmla="*/ 434566392 h 593"/>
                <a:gd name="T86" fmla="*/ 430744960 w 1032"/>
                <a:gd name="T87" fmla="*/ 434566392 h 593"/>
                <a:gd name="T88" fmla="*/ 430744960 w 1032"/>
                <a:gd name="T89" fmla="*/ 434566392 h 593"/>
                <a:gd name="T90" fmla="*/ 430744960 w 1032"/>
                <a:gd name="T91" fmla="*/ 434566392 h 593"/>
                <a:gd name="T92" fmla="*/ 430744960 w 1032"/>
                <a:gd name="T93" fmla="*/ 434566392 h 593"/>
                <a:gd name="T94" fmla="*/ 430744960 w 1032"/>
                <a:gd name="T95" fmla="*/ 434566392 h 59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32"/>
                <a:gd name="T145" fmla="*/ 0 h 593"/>
                <a:gd name="T146" fmla="*/ 1032 w 1032"/>
                <a:gd name="T147" fmla="*/ 593 h 59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32" h="593">
                  <a:moveTo>
                    <a:pt x="908" y="579"/>
                  </a:moveTo>
                  <a:lnTo>
                    <a:pt x="939" y="525"/>
                  </a:lnTo>
                  <a:lnTo>
                    <a:pt x="969" y="503"/>
                  </a:lnTo>
                  <a:lnTo>
                    <a:pt x="1019" y="499"/>
                  </a:lnTo>
                  <a:lnTo>
                    <a:pt x="1032" y="483"/>
                  </a:lnTo>
                  <a:lnTo>
                    <a:pt x="1031" y="429"/>
                  </a:lnTo>
                  <a:lnTo>
                    <a:pt x="959" y="330"/>
                  </a:lnTo>
                  <a:lnTo>
                    <a:pt x="930" y="256"/>
                  </a:lnTo>
                  <a:lnTo>
                    <a:pt x="927" y="256"/>
                  </a:lnTo>
                  <a:lnTo>
                    <a:pt x="919" y="170"/>
                  </a:lnTo>
                  <a:lnTo>
                    <a:pt x="882" y="105"/>
                  </a:lnTo>
                  <a:lnTo>
                    <a:pt x="836" y="65"/>
                  </a:lnTo>
                  <a:lnTo>
                    <a:pt x="788" y="52"/>
                  </a:lnTo>
                  <a:lnTo>
                    <a:pt x="729" y="45"/>
                  </a:lnTo>
                  <a:lnTo>
                    <a:pt x="705" y="0"/>
                  </a:lnTo>
                  <a:lnTo>
                    <a:pt x="710" y="1"/>
                  </a:lnTo>
                  <a:lnTo>
                    <a:pt x="632" y="37"/>
                  </a:lnTo>
                  <a:lnTo>
                    <a:pt x="483" y="52"/>
                  </a:lnTo>
                  <a:lnTo>
                    <a:pt x="411" y="105"/>
                  </a:lnTo>
                  <a:lnTo>
                    <a:pt x="328" y="135"/>
                  </a:lnTo>
                  <a:lnTo>
                    <a:pt x="274" y="132"/>
                  </a:lnTo>
                  <a:lnTo>
                    <a:pt x="172" y="109"/>
                  </a:lnTo>
                  <a:lnTo>
                    <a:pt x="119" y="114"/>
                  </a:lnTo>
                  <a:lnTo>
                    <a:pt x="0" y="208"/>
                  </a:lnTo>
                  <a:lnTo>
                    <a:pt x="0" y="211"/>
                  </a:lnTo>
                  <a:lnTo>
                    <a:pt x="21" y="244"/>
                  </a:lnTo>
                  <a:lnTo>
                    <a:pt x="51" y="315"/>
                  </a:lnTo>
                  <a:lnTo>
                    <a:pt x="46" y="342"/>
                  </a:lnTo>
                  <a:lnTo>
                    <a:pt x="30" y="376"/>
                  </a:lnTo>
                  <a:lnTo>
                    <a:pt x="4" y="418"/>
                  </a:lnTo>
                  <a:lnTo>
                    <a:pt x="9" y="416"/>
                  </a:lnTo>
                  <a:lnTo>
                    <a:pt x="120" y="413"/>
                  </a:lnTo>
                  <a:lnTo>
                    <a:pt x="209" y="395"/>
                  </a:lnTo>
                  <a:lnTo>
                    <a:pt x="319" y="349"/>
                  </a:lnTo>
                  <a:lnTo>
                    <a:pt x="349" y="351"/>
                  </a:lnTo>
                  <a:lnTo>
                    <a:pt x="413" y="398"/>
                  </a:lnTo>
                  <a:lnTo>
                    <a:pt x="459" y="459"/>
                  </a:lnTo>
                  <a:lnTo>
                    <a:pt x="499" y="441"/>
                  </a:lnTo>
                  <a:lnTo>
                    <a:pt x="558" y="433"/>
                  </a:lnTo>
                  <a:lnTo>
                    <a:pt x="582" y="414"/>
                  </a:lnTo>
                  <a:lnTo>
                    <a:pt x="589" y="379"/>
                  </a:lnTo>
                  <a:lnTo>
                    <a:pt x="630" y="380"/>
                  </a:lnTo>
                  <a:lnTo>
                    <a:pt x="674" y="403"/>
                  </a:lnTo>
                  <a:lnTo>
                    <a:pt x="703" y="447"/>
                  </a:lnTo>
                  <a:lnTo>
                    <a:pt x="742" y="537"/>
                  </a:lnTo>
                  <a:lnTo>
                    <a:pt x="779" y="581"/>
                  </a:lnTo>
                  <a:lnTo>
                    <a:pt x="853" y="593"/>
                  </a:lnTo>
                  <a:lnTo>
                    <a:pt x="908" y="579"/>
                  </a:lnTo>
                  <a:close/>
                </a:path>
              </a:pathLst>
            </a:custGeom>
            <a:solidFill>
              <a:srgbClr val="52AA28"/>
            </a:solidFill>
            <a:ln w="12700">
              <a:solidFill>
                <a:srgbClr val="FFFFFF"/>
              </a:solidFill>
              <a:round/>
              <a:headEnd/>
              <a:tailEnd/>
            </a:ln>
          </p:spPr>
          <p:txBody>
            <a:bodyPr/>
            <a:lstStyle/>
            <a:p>
              <a:endParaRPr lang="fr-FR"/>
            </a:p>
          </p:txBody>
        </p:sp>
        <p:sp>
          <p:nvSpPr>
            <p:cNvPr id="2093" name="Freeform 31"/>
            <p:cNvSpPr>
              <a:spLocks/>
            </p:cNvSpPr>
            <p:nvPr/>
          </p:nvSpPr>
          <p:spPr bwMode="auto">
            <a:xfrm>
              <a:off x="3860" y="3191"/>
              <a:ext cx="128" cy="160"/>
            </a:xfrm>
            <a:custGeom>
              <a:avLst/>
              <a:gdLst>
                <a:gd name="T0" fmla="*/ 431519209 w 637"/>
                <a:gd name="T1" fmla="*/ 0 h 788"/>
                <a:gd name="T2" fmla="*/ 431519209 w 637"/>
                <a:gd name="T3" fmla="*/ 436037050 h 788"/>
                <a:gd name="T4" fmla="*/ 431519209 w 637"/>
                <a:gd name="T5" fmla="*/ 436037050 h 788"/>
                <a:gd name="T6" fmla="*/ 431519209 w 637"/>
                <a:gd name="T7" fmla="*/ 436037050 h 788"/>
                <a:gd name="T8" fmla="*/ 431519209 w 637"/>
                <a:gd name="T9" fmla="*/ 436037050 h 788"/>
                <a:gd name="T10" fmla="*/ 431519209 w 637"/>
                <a:gd name="T11" fmla="*/ 436037050 h 788"/>
                <a:gd name="T12" fmla="*/ 431519209 w 637"/>
                <a:gd name="T13" fmla="*/ 436037050 h 788"/>
                <a:gd name="T14" fmla="*/ 431519209 w 637"/>
                <a:gd name="T15" fmla="*/ 436037050 h 788"/>
                <a:gd name="T16" fmla="*/ 431519209 w 637"/>
                <a:gd name="T17" fmla="*/ 436037050 h 788"/>
                <a:gd name="T18" fmla="*/ 431519209 w 637"/>
                <a:gd name="T19" fmla="*/ 436037050 h 788"/>
                <a:gd name="T20" fmla="*/ 431519209 w 637"/>
                <a:gd name="T21" fmla="*/ 436037050 h 788"/>
                <a:gd name="T22" fmla="*/ 431519209 w 637"/>
                <a:gd name="T23" fmla="*/ 436037050 h 788"/>
                <a:gd name="T24" fmla="*/ 431519209 w 637"/>
                <a:gd name="T25" fmla="*/ 436037050 h 788"/>
                <a:gd name="T26" fmla="*/ 431519209 w 637"/>
                <a:gd name="T27" fmla="*/ 436037050 h 788"/>
                <a:gd name="T28" fmla="*/ 431519209 w 637"/>
                <a:gd name="T29" fmla="*/ 436037050 h 788"/>
                <a:gd name="T30" fmla="*/ 431519209 w 637"/>
                <a:gd name="T31" fmla="*/ 436037050 h 788"/>
                <a:gd name="T32" fmla="*/ 431519209 w 637"/>
                <a:gd name="T33" fmla="*/ 436037050 h 788"/>
                <a:gd name="T34" fmla="*/ 431519209 w 637"/>
                <a:gd name="T35" fmla="*/ 436037050 h 788"/>
                <a:gd name="T36" fmla="*/ 431519209 w 637"/>
                <a:gd name="T37" fmla="*/ 436037050 h 788"/>
                <a:gd name="T38" fmla="*/ 431519209 w 637"/>
                <a:gd name="T39" fmla="*/ 436037050 h 788"/>
                <a:gd name="T40" fmla="*/ 431519209 w 637"/>
                <a:gd name="T41" fmla="*/ 436037050 h 788"/>
                <a:gd name="T42" fmla="*/ 431519209 w 637"/>
                <a:gd name="T43" fmla="*/ 436037050 h 788"/>
                <a:gd name="T44" fmla="*/ 431519209 w 637"/>
                <a:gd name="T45" fmla="*/ 436037050 h 788"/>
                <a:gd name="T46" fmla="*/ 431519209 w 637"/>
                <a:gd name="T47" fmla="*/ 436037050 h 788"/>
                <a:gd name="T48" fmla="*/ 431519209 w 637"/>
                <a:gd name="T49" fmla="*/ 436037050 h 788"/>
                <a:gd name="T50" fmla="*/ 431519209 w 637"/>
                <a:gd name="T51" fmla="*/ 436037050 h 788"/>
                <a:gd name="T52" fmla="*/ 431519209 w 637"/>
                <a:gd name="T53" fmla="*/ 436037050 h 788"/>
                <a:gd name="T54" fmla="*/ 431519209 w 637"/>
                <a:gd name="T55" fmla="*/ 436037050 h 788"/>
                <a:gd name="T56" fmla="*/ 431519209 w 637"/>
                <a:gd name="T57" fmla="*/ 436037050 h 788"/>
                <a:gd name="T58" fmla="*/ 431519209 w 637"/>
                <a:gd name="T59" fmla="*/ 436037050 h 788"/>
                <a:gd name="T60" fmla="*/ 431519209 w 637"/>
                <a:gd name="T61" fmla="*/ 436037050 h 788"/>
                <a:gd name="T62" fmla="*/ 431519209 w 637"/>
                <a:gd name="T63" fmla="*/ 436037050 h 788"/>
                <a:gd name="T64" fmla="*/ 431519209 w 637"/>
                <a:gd name="T65" fmla="*/ 436037050 h 788"/>
                <a:gd name="T66" fmla="*/ 431519209 w 637"/>
                <a:gd name="T67" fmla="*/ 436037050 h 788"/>
                <a:gd name="T68" fmla="*/ 431519209 w 637"/>
                <a:gd name="T69" fmla="*/ 436037050 h 788"/>
                <a:gd name="T70" fmla="*/ 431519209 w 637"/>
                <a:gd name="T71" fmla="*/ 436037050 h 788"/>
                <a:gd name="T72" fmla="*/ 431519209 w 637"/>
                <a:gd name="T73" fmla="*/ 436037050 h 788"/>
                <a:gd name="T74" fmla="*/ 431519209 w 637"/>
                <a:gd name="T75" fmla="*/ 436037050 h 788"/>
                <a:gd name="T76" fmla="*/ 431519209 w 637"/>
                <a:gd name="T77" fmla="*/ 436037050 h 788"/>
                <a:gd name="T78" fmla="*/ 0 w 637"/>
                <a:gd name="T79" fmla="*/ 436037050 h 788"/>
                <a:gd name="T80" fmla="*/ 431519209 w 637"/>
                <a:gd name="T81" fmla="*/ 436037050 h 788"/>
                <a:gd name="T82" fmla="*/ 431519209 w 637"/>
                <a:gd name="T83" fmla="*/ 436037050 h 788"/>
                <a:gd name="T84" fmla="*/ 431519209 w 637"/>
                <a:gd name="T85" fmla="*/ 436037050 h 788"/>
                <a:gd name="T86" fmla="*/ 431519209 w 637"/>
                <a:gd name="T87" fmla="*/ 436037050 h 788"/>
                <a:gd name="T88" fmla="*/ 431519209 w 637"/>
                <a:gd name="T89" fmla="*/ 436037050 h 788"/>
                <a:gd name="T90" fmla="*/ 431519209 w 637"/>
                <a:gd name="T91" fmla="*/ 436037050 h 788"/>
                <a:gd name="T92" fmla="*/ 431519209 w 637"/>
                <a:gd name="T93" fmla="*/ 0 h 78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37"/>
                <a:gd name="T142" fmla="*/ 0 h 788"/>
                <a:gd name="T143" fmla="*/ 637 w 637"/>
                <a:gd name="T144" fmla="*/ 788 h 78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37" h="788">
                  <a:moveTo>
                    <a:pt x="160" y="0"/>
                  </a:moveTo>
                  <a:lnTo>
                    <a:pt x="192" y="1"/>
                  </a:lnTo>
                  <a:lnTo>
                    <a:pt x="248" y="8"/>
                  </a:lnTo>
                  <a:lnTo>
                    <a:pt x="331" y="7"/>
                  </a:lnTo>
                  <a:lnTo>
                    <a:pt x="331" y="4"/>
                  </a:lnTo>
                  <a:lnTo>
                    <a:pt x="318" y="93"/>
                  </a:lnTo>
                  <a:lnTo>
                    <a:pt x="327" y="126"/>
                  </a:lnTo>
                  <a:lnTo>
                    <a:pt x="464" y="238"/>
                  </a:lnTo>
                  <a:lnTo>
                    <a:pt x="477" y="257"/>
                  </a:lnTo>
                  <a:lnTo>
                    <a:pt x="484" y="305"/>
                  </a:lnTo>
                  <a:lnTo>
                    <a:pt x="510" y="314"/>
                  </a:lnTo>
                  <a:lnTo>
                    <a:pt x="559" y="292"/>
                  </a:lnTo>
                  <a:lnTo>
                    <a:pt x="581" y="278"/>
                  </a:lnTo>
                  <a:lnTo>
                    <a:pt x="611" y="291"/>
                  </a:lnTo>
                  <a:lnTo>
                    <a:pt x="637" y="314"/>
                  </a:lnTo>
                  <a:lnTo>
                    <a:pt x="588" y="476"/>
                  </a:lnTo>
                  <a:lnTo>
                    <a:pt x="593" y="500"/>
                  </a:lnTo>
                  <a:lnTo>
                    <a:pt x="627" y="524"/>
                  </a:lnTo>
                  <a:lnTo>
                    <a:pt x="624" y="515"/>
                  </a:lnTo>
                  <a:lnTo>
                    <a:pt x="621" y="565"/>
                  </a:lnTo>
                  <a:lnTo>
                    <a:pt x="624" y="613"/>
                  </a:lnTo>
                  <a:lnTo>
                    <a:pt x="633" y="681"/>
                  </a:lnTo>
                  <a:lnTo>
                    <a:pt x="629" y="686"/>
                  </a:lnTo>
                  <a:lnTo>
                    <a:pt x="591" y="683"/>
                  </a:lnTo>
                  <a:lnTo>
                    <a:pt x="441" y="748"/>
                  </a:lnTo>
                  <a:lnTo>
                    <a:pt x="414" y="752"/>
                  </a:lnTo>
                  <a:lnTo>
                    <a:pt x="361" y="717"/>
                  </a:lnTo>
                  <a:lnTo>
                    <a:pt x="359" y="766"/>
                  </a:lnTo>
                  <a:lnTo>
                    <a:pt x="346" y="781"/>
                  </a:lnTo>
                  <a:lnTo>
                    <a:pt x="298" y="788"/>
                  </a:lnTo>
                  <a:lnTo>
                    <a:pt x="254" y="775"/>
                  </a:lnTo>
                  <a:lnTo>
                    <a:pt x="130" y="703"/>
                  </a:lnTo>
                  <a:lnTo>
                    <a:pt x="193" y="550"/>
                  </a:lnTo>
                  <a:lnTo>
                    <a:pt x="156" y="512"/>
                  </a:lnTo>
                  <a:lnTo>
                    <a:pt x="167" y="495"/>
                  </a:lnTo>
                  <a:lnTo>
                    <a:pt x="198" y="370"/>
                  </a:lnTo>
                  <a:lnTo>
                    <a:pt x="76" y="295"/>
                  </a:lnTo>
                  <a:lnTo>
                    <a:pt x="18" y="297"/>
                  </a:lnTo>
                  <a:lnTo>
                    <a:pt x="3" y="280"/>
                  </a:lnTo>
                  <a:lnTo>
                    <a:pt x="0" y="214"/>
                  </a:lnTo>
                  <a:lnTo>
                    <a:pt x="25" y="173"/>
                  </a:lnTo>
                  <a:lnTo>
                    <a:pt x="67" y="147"/>
                  </a:lnTo>
                  <a:lnTo>
                    <a:pt x="97" y="128"/>
                  </a:lnTo>
                  <a:lnTo>
                    <a:pt x="121" y="119"/>
                  </a:lnTo>
                  <a:lnTo>
                    <a:pt x="138" y="100"/>
                  </a:lnTo>
                  <a:lnTo>
                    <a:pt x="154" y="51"/>
                  </a:lnTo>
                  <a:lnTo>
                    <a:pt x="160" y="0"/>
                  </a:lnTo>
                  <a:close/>
                </a:path>
              </a:pathLst>
            </a:custGeom>
            <a:solidFill>
              <a:srgbClr val="99CCFF"/>
            </a:solidFill>
            <a:ln w="12700">
              <a:solidFill>
                <a:srgbClr val="FFFFFF"/>
              </a:solidFill>
              <a:round/>
              <a:headEnd/>
              <a:tailEnd/>
            </a:ln>
          </p:spPr>
          <p:txBody>
            <a:bodyPr/>
            <a:lstStyle/>
            <a:p>
              <a:endParaRPr lang="fr-FR"/>
            </a:p>
          </p:txBody>
        </p:sp>
        <p:sp>
          <p:nvSpPr>
            <p:cNvPr id="2094" name="Freeform 32"/>
            <p:cNvSpPr>
              <a:spLocks/>
            </p:cNvSpPr>
            <p:nvPr/>
          </p:nvSpPr>
          <p:spPr bwMode="auto">
            <a:xfrm>
              <a:off x="3924" y="3132"/>
              <a:ext cx="143" cy="168"/>
            </a:xfrm>
            <a:custGeom>
              <a:avLst/>
              <a:gdLst>
                <a:gd name="T0" fmla="*/ 427701928 w 718"/>
                <a:gd name="T1" fmla="*/ 434671158 h 830"/>
                <a:gd name="T2" fmla="*/ 427701928 w 718"/>
                <a:gd name="T3" fmla="*/ 434671158 h 830"/>
                <a:gd name="T4" fmla="*/ 427701928 w 718"/>
                <a:gd name="T5" fmla="*/ 434671158 h 830"/>
                <a:gd name="T6" fmla="*/ 427701928 w 718"/>
                <a:gd name="T7" fmla="*/ 434671158 h 830"/>
                <a:gd name="T8" fmla="*/ 427701928 w 718"/>
                <a:gd name="T9" fmla="*/ 434671158 h 830"/>
                <a:gd name="T10" fmla="*/ 427701928 w 718"/>
                <a:gd name="T11" fmla="*/ 434671158 h 830"/>
                <a:gd name="T12" fmla="*/ 427701928 w 718"/>
                <a:gd name="T13" fmla="*/ 434671158 h 830"/>
                <a:gd name="T14" fmla="*/ 427701928 w 718"/>
                <a:gd name="T15" fmla="*/ 434671158 h 830"/>
                <a:gd name="T16" fmla="*/ 427701928 w 718"/>
                <a:gd name="T17" fmla="*/ 434671158 h 830"/>
                <a:gd name="T18" fmla="*/ 427701928 w 718"/>
                <a:gd name="T19" fmla="*/ 434671158 h 830"/>
                <a:gd name="T20" fmla="*/ 427701928 w 718"/>
                <a:gd name="T21" fmla="*/ 434671158 h 830"/>
                <a:gd name="T22" fmla="*/ 427701928 w 718"/>
                <a:gd name="T23" fmla="*/ 434671158 h 830"/>
                <a:gd name="T24" fmla="*/ 427701928 w 718"/>
                <a:gd name="T25" fmla="*/ 434671158 h 830"/>
                <a:gd name="T26" fmla="*/ 427701928 w 718"/>
                <a:gd name="T27" fmla="*/ 0 h 830"/>
                <a:gd name="T28" fmla="*/ 427701928 w 718"/>
                <a:gd name="T29" fmla="*/ 434671158 h 830"/>
                <a:gd name="T30" fmla="*/ 427701928 w 718"/>
                <a:gd name="T31" fmla="*/ 434671158 h 830"/>
                <a:gd name="T32" fmla="*/ 427701928 w 718"/>
                <a:gd name="T33" fmla="*/ 434671158 h 830"/>
                <a:gd name="T34" fmla="*/ 427701928 w 718"/>
                <a:gd name="T35" fmla="*/ 434671158 h 830"/>
                <a:gd name="T36" fmla="*/ 427701928 w 718"/>
                <a:gd name="T37" fmla="*/ 434671158 h 830"/>
                <a:gd name="T38" fmla="*/ 427701928 w 718"/>
                <a:gd name="T39" fmla="*/ 434671158 h 830"/>
                <a:gd name="T40" fmla="*/ 427701928 w 718"/>
                <a:gd name="T41" fmla="*/ 434671158 h 830"/>
                <a:gd name="T42" fmla="*/ 427701928 w 718"/>
                <a:gd name="T43" fmla="*/ 434671158 h 830"/>
                <a:gd name="T44" fmla="*/ 427701928 w 718"/>
                <a:gd name="T45" fmla="*/ 434671158 h 830"/>
                <a:gd name="T46" fmla="*/ 427701928 w 718"/>
                <a:gd name="T47" fmla="*/ 434671158 h 830"/>
                <a:gd name="T48" fmla="*/ 427701928 w 718"/>
                <a:gd name="T49" fmla="*/ 434671158 h 830"/>
                <a:gd name="T50" fmla="*/ 0 w 718"/>
                <a:gd name="T51" fmla="*/ 434671158 h 830"/>
                <a:gd name="T52" fmla="*/ 427701928 w 718"/>
                <a:gd name="T53" fmla="*/ 434671158 h 830"/>
                <a:gd name="T54" fmla="*/ 427701928 w 718"/>
                <a:gd name="T55" fmla="*/ 434671158 h 830"/>
                <a:gd name="T56" fmla="*/ 427701928 w 718"/>
                <a:gd name="T57" fmla="*/ 434671158 h 830"/>
                <a:gd name="T58" fmla="*/ 427701928 w 718"/>
                <a:gd name="T59" fmla="*/ 434671158 h 830"/>
                <a:gd name="T60" fmla="*/ 427701928 w 718"/>
                <a:gd name="T61" fmla="*/ 434671158 h 830"/>
                <a:gd name="T62" fmla="*/ 427701928 w 718"/>
                <a:gd name="T63" fmla="*/ 434671158 h 830"/>
                <a:gd name="T64" fmla="*/ 427701928 w 718"/>
                <a:gd name="T65" fmla="*/ 434671158 h 830"/>
                <a:gd name="T66" fmla="*/ 427701928 w 718"/>
                <a:gd name="T67" fmla="*/ 434671158 h 830"/>
                <a:gd name="T68" fmla="*/ 427701928 w 718"/>
                <a:gd name="T69" fmla="*/ 434671158 h 830"/>
                <a:gd name="T70" fmla="*/ 427701928 w 718"/>
                <a:gd name="T71" fmla="*/ 434671158 h 830"/>
                <a:gd name="T72" fmla="*/ 427701928 w 718"/>
                <a:gd name="T73" fmla="*/ 434671158 h 830"/>
                <a:gd name="T74" fmla="*/ 427701928 w 718"/>
                <a:gd name="T75" fmla="*/ 434671158 h 830"/>
                <a:gd name="T76" fmla="*/ 427701928 w 718"/>
                <a:gd name="T77" fmla="*/ 434671158 h 8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18"/>
                <a:gd name="T118" fmla="*/ 0 h 830"/>
                <a:gd name="T119" fmla="*/ 718 w 718"/>
                <a:gd name="T120" fmla="*/ 830 h 83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18" h="830">
                  <a:moveTo>
                    <a:pt x="304" y="830"/>
                  </a:moveTo>
                  <a:lnTo>
                    <a:pt x="453" y="650"/>
                  </a:lnTo>
                  <a:lnTo>
                    <a:pt x="451" y="629"/>
                  </a:lnTo>
                  <a:lnTo>
                    <a:pt x="439" y="575"/>
                  </a:lnTo>
                  <a:lnTo>
                    <a:pt x="440" y="553"/>
                  </a:lnTo>
                  <a:lnTo>
                    <a:pt x="455" y="521"/>
                  </a:lnTo>
                  <a:lnTo>
                    <a:pt x="712" y="214"/>
                  </a:lnTo>
                  <a:lnTo>
                    <a:pt x="718" y="187"/>
                  </a:lnTo>
                  <a:lnTo>
                    <a:pt x="709" y="165"/>
                  </a:lnTo>
                  <a:lnTo>
                    <a:pt x="669" y="135"/>
                  </a:lnTo>
                  <a:lnTo>
                    <a:pt x="700" y="71"/>
                  </a:lnTo>
                  <a:lnTo>
                    <a:pt x="704" y="71"/>
                  </a:lnTo>
                  <a:lnTo>
                    <a:pt x="684" y="31"/>
                  </a:lnTo>
                  <a:lnTo>
                    <a:pt x="663" y="0"/>
                  </a:lnTo>
                  <a:lnTo>
                    <a:pt x="619" y="13"/>
                  </a:lnTo>
                  <a:lnTo>
                    <a:pt x="580" y="29"/>
                  </a:lnTo>
                  <a:lnTo>
                    <a:pt x="565" y="8"/>
                  </a:lnTo>
                  <a:lnTo>
                    <a:pt x="535" y="4"/>
                  </a:lnTo>
                  <a:lnTo>
                    <a:pt x="539" y="4"/>
                  </a:lnTo>
                  <a:lnTo>
                    <a:pt x="480" y="14"/>
                  </a:lnTo>
                  <a:lnTo>
                    <a:pt x="273" y="81"/>
                  </a:lnTo>
                  <a:lnTo>
                    <a:pt x="190" y="144"/>
                  </a:lnTo>
                  <a:lnTo>
                    <a:pt x="67" y="262"/>
                  </a:lnTo>
                  <a:lnTo>
                    <a:pt x="13" y="296"/>
                  </a:lnTo>
                  <a:lnTo>
                    <a:pt x="13" y="294"/>
                  </a:lnTo>
                  <a:lnTo>
                    <a:pt x="0" y="382"/>
                  </a:lnTo>
                  <a:lnTo>
                    <a:pt x="9" y="416"/>
                  </a:lnTo>
                  <a:lnTo>
                    <a:pt x="146" y="527"/>
                  </a:lnTo>
                  <a:lnTo>
                    <a:pt x="159" y="547"/>
                  </a:lnTo>
                  <a:lnTo>
                    <a:pt x="166" y="595"/>
                  </a:lnTo>
                  <a:lnTo>
                    <a:pt x="192" y="605"/>
                  </a:lnTo>
                  <a:lnTo>
                    <a:pt x="240" y="582"/>
                  </a:lnTo>
                  <a:lnTo>
                    <a:pt x="262" y="569"/>
                  </a:lnTo>
                  <a:lnTo>
                    <a:pt x="291" y="581"/>
                  </a:lnTo>
                  <a:lnTo>
                    <a:pt x="317" y="604"/>
                  </a:lnTo>
                  <a:lnTo>
                    <a:pt x="270" y="766"/>
                  </a:lnTo>
                  <a:lnTo>
                    <a:pt x="273" y="790"/>
                  </a:lnTo>
                  <a:lnTo>
                    <a:pt x="308" y="814"/>
                  </a:lnTo>
                  <a:lnTo>
                    <a:pt x="304" y="830"/>
                  </a:lnTo>
                  <a:close/>
                </a:path>
              </a:pathLst>
            </a:custGeom>
            <a:solidFill>
              <a:srgbClr val="99CCFF"/>
            </a:solidFill>
            <a:ln w="12700">
              <a:solidFill>
                <a:srgbClr val="FFFFFF"/>
              </a:solidFill>
              <a:round/>
              <a:headEnd/>
              <a:tailEnd/>
            </a:ln>
          </p:spPr>
          <p:txBody>
            <a:bodyPr/>
            <a:lstStyle/>
            <a:p>
              <a:endParaRPr lang="fr-FR"/>
            </a:p>
          </p:txBody>
        </p:sp>
        <p:sp>
          <p:nvSpPr>
            <p:cNvPr id="2095" name="Freeform 33"/>
            <p:cNvSpPr>
              <a:spLocks/>
            </p:cNvSpPr>
            <p:nvPr/>
          </p:nvSpPr>
          <p:spPr bwMode="auto">
            <a:xfrm>
              <a:off x="3688" y="3223"/>
              <a:ext cx="211" cy="151"/>
            </a:xfrm>
            <a:custGeom>
              <a:avLst/>
              <a:gdLst>
                <a:gd name="T0" fmla="*/ 429089709 w 1056"/>
                <a:gd name="T1" fmla="*/ 435261540 h 745"/>
                <a:gd name="T2" fmla="*/ 429089709 w 1056"/>
                <a:gd name="T3" fmla="*/ 435261540 h 745"/>
                <a:gd name="T4" fmla="*/ 429089709 w 1056"/>
                <a:gd name="T5" fmla="*/ 435261540 h 745"/>
                <a:gd name="T6" fmla="*/ 429089709 w 1056"/>
                <a:gd name="T7" fmla="*/ 435261540 h 745"/>
                <a:gd name="T8" fmla="*/ 429089709 w 1056"/>
                <a:gd name="T9" fmla="*/ 435261540 h 745"/>
                <a:gd name="T10" fmla="*/ 429089709 w 1056"/>
                <a:gd name="T11" fmla="*/ 435261540 h 745"/>
                <a:gd name="T12" fmla="*/ 429089709 w 1056"/>
                <a:gd name="T13" fmla="*/ 435261540 h 745"/>
                <a:gd name="T14" fmla="*/ 429089709 w 1056"/>
                <a:gd name="T15" fmla="*/ 435261540 h 745"/>
                <a:gd name="T16" fmla="*/ 429089709 w 1056"/>
                <a:gd name="T17" fmla="*/ 0 h 745"/>
                <a:gd name="T18" fmla="*/ 429089709 w 1056"/>
                <a:gd name="T19" fmla="*/ 435261540 h 745"/>
                <a:gd name="T20" fmla="*/ 429089709 w 1056"/>
                <a:gd name="T21" fmla="*/ 435261540 h 745"/>
                <a:gd name="T22" fmla="*/ 429089709 w 1056"/>
                <a:gd name="T23" fmla="*/ 435261540 h 745"/>
                <a:gd name="T24" fmla="*/ 429089709 w 1056"/>
                <a:gd name="T25" fmla="*/ 435261540 h 745"/>
                <a:gd name="T26" fmla="*/ 429089709 w 1056"/>
                <a:gd name="T27" fmla="*/ 435261540 h 745"/>
                <a:gd name="T28" fmla="*/ 429089709 w 1056"/>
                <a:gd name="T29" fmla="*/ 435261540 h 745"/>
                <a:gd name="T30" fmla="*/ 429089709 w 1056"/>
                <a:gd name="T31" fmla="*/ 435261540 h 745"/>
                <a:gd name="T32" fmla="*/ 429089709 w 1056"/>
                <a:gd name="T33" fmla="*/ 435261540 h 745"/>
                <a:gd name="T34" fmla="*/ 429089709 w 1056"/>
                <a:gd name="T35" fmla="*/ 435261540 h 745"/>
                <a:gd name="T36" fmla="*/ 429089709 w 1056"/>
                <a:gd name="T37" fmla="*/ 435261540 h 745"/>
                <a:gd name="T38" fmla="*/ 429089709 w 1056"/>
                <a:gd name="T39" fmla="*/ 435261540 h 745"/>
                <a:gd name="T40" fmla="*/ 429089709 w 1056"/>
                <a:gd name="T41" fmla="*/ 435261540 h 745"/>
                <a:gd name="T42" fmla="*/ 429089709 w 1056"/>
                <a:gd name="T43" fmla="*/ 435261540 h 745"/>
                <a:gd name="T44" fmla="*/ 429089709 w 1056"/>
                <a:gd name="T45" fmla="*/ 435261540 h 745"/>
                <a:gd name="T46" fmla="*/ 429089709 w 1056"/>
                <a:gd name="T47" fmla="*/ 435261540 h 745"/>
                <a:gd name="T48" fmla="*/ 429089709 w 1056"/>
                <a:gd name="T49" fmla="*/ 435261540 h 745"/>
                <a:gd name="T50" fmla="*/ 429089709 w 1056"/>
                <a:gd name="T51" fmla="*/ 435261540 h 745"/>
                <a:gd name="T52" fmla="*/ 429089709 w 1056"/>
                <a:gd name="T53" fmla="*/ 435261540 h 745"/>
                <a:gd name="T54" fmla="*/ 429089709 w 1056"/>
                <a:gd name="T55" fmla="*/ 435261540 h 745"/>
                <a:gd name="T56" fmla="*/ 429089709 w 1056"/>
                <a:gd name="T57" fmla="*/ 435261540 h 745"/>
                <a:gd name="T58" fmla="*/ 429089709 w 1056"/>
                <a:gd name="T59" fmla="*/ 435261540 h 745"/>
                <a:gd name="T60" fmla="*/ 429089709 w 1056"/>
                <a:gd name="T61" fmla="*/ 435261540 h 745"/>
                <a:gd name="T62" fmla="*/ 429089709 w 1056"/>
                <a:gd name="T63" fmla="*/ 435261540 h 745"/>
                <a:gd name="T64" fmla="*/ 429089709 w 1056"/>
                <a:gd name="T65" fmla="*/ 435261540 h 745"/>
                <a:gd name="T66" fmla="*/ 429089709 w 1056"/>
                <a:gd name="T67" fmla="*/ 435261540 h 745"/>
                <a:gd name="T68" fmla="*/ 429089709 w 1056"/>
                <a:gd name="T69" fmla="*/ 435261540 h 745"/>
                <a:gd name="T70" fmla="*/ 429089709 w 1056"/>
                <a:gd name="T71" fmla="*/ 435261540 h 745"/>
                <a:gd name="T72" fmla="*/ 429089709 w 1056"/>
                <a:gd name="T73" fmla="*/ 435261540 h 745"/>
                <a:gd name="T74" fmla="*/ 429089709 w 1056"/>
                <a:gd name="T75" fmla="*/ 435261540 h 745"/>
                <a:gd name="T76" fmla="*/ 429089709 w 1056"/>
                <a:gd name="T77" fmla="*/ 435261540 h 745"/>
                <a:gd name="T78" fmla="*/ 429089709 w 1056"/>
                <a:gd name="T79" fmla="*/ 435261540 h 745"/>
                <a:gd name="T80" fmla="*/ 429089709 w 1056"/>
                <a:gd name="T81" fmla="*/ 435261540 h 745"/>
                <a:gd name="T82" fmla="*/ 429089709 w 1056"/>
                <a:gd name="T83" fmla="*/ 435261540 h 745"/>
                <a:gd name="T84" fmla="*/ 429089709 w 1056"/>
                <a:gd name="T85" fmla="*/ 435261540 h 745"/>
                <a:gd name="T86" fmla="*/ 429089709 w 1056"/>
                <a:gd name="T87" fmla="*/ 435261540 h 745"/>
                <a:gd name="T88" fmla="*/ 429089709 w 1056"/>
                <a:gd name="T89" fmla="*/ 435261540 h 745"/>
                <a:gd name="T90" fmla="*/ 429089709 w 1056"/>
                <a:gd name="T91" fmla="*/ 435261540 h 745"/>
                <a:gd name="T92" fmla="*/ 429089709 w 1056"/>
                <a:gd name="T93" fmla="*/ 435261540 h 745"/>
                <a:gd name="T94" fmla="*/ 429089709 w 1056"/>
                <a:gd name="T95" fmla="*/ 435261540 h 745"/>
                <a:gd name="T96" fmla="*/ 0 w 1056"/>
                <a:gd name="T97" fmla="*/ 435261540 h 745"/>
                <a:gd name="T98" fmla="*/ 429089709 w 1056"/>
                <a:gd name="T99" fmla="*/ 435261540 h 74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56"/>
                <a:gd name="T151" fmla="*/ 0 h 745"/>
                <a:gd name="T152" fmla="*/ 1056 w 1056"/>
                <a:gd name="T153" fmla="*/ 745 h 74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56" h="745">
                  <a:moveTo>
                    <a:pt x="3" y="358"/>
                  </a:moveTo>
                  <a:lnTo>
                    <a:pt x="62" y="347"/>
                  </a:lnTo>
                  <a:lnTo>
                    <a:pt x="145" y="306"/>
                  </a:lnTo>
                  <a:lnTo>
                    <a:pt x="146" y="282"/>
                  </a:lnTo>
                  <a:lnTo>
                    <a:pt x="156" y="74"/>
                  </a:lnTo>
                  <a:lnTo>
                    <a:pt x="157" y="48"/>
                  </a:lnTo>
                  <a:lnTo>
                    <a:pt x="242" y="24"/>
                  </a:lnTo>
                  <a:lnTo>
                    <a:pt x="272" y="25"/>
                  </a:lnTo>
                  <a:lnTo>
                    <a:pt x="302" y="0"/>
                  </a:lnTo>
                  <a:lnTo>
                    <a:pt x="522" y="162"/>
                  </a:lnTo>
                  <a:lnTo>
                    <a:pt x="552" y="184"/>
                  </a:lnTo>
                  <a:lnTo>
                    <a:pt x="600" y="200"/>
                  </a:lnTo>
                  <a:lnTo>
                    <a:pt x="652" y="193"/>
                  </a:lnTo>
                  <a:lnTo>
                    <a:pt x="686" y="168"/>
                  </a:lnTo>
                  <a:lnTo>
                    <a:pt x="725" y="123"/>
                  </a:lnTo>
                  <a:lnTo>
                    <a:pt x="869" y="123"/>
                  </a:lnTo>
                  <a:lnTo>
                    <a:pt x="862" y="123"/>
                  </a:lnTo>
                  <a:lnTo>
                    <a:pt x="876" y="141"/>
                  </a:lnTo>
                  <a:lnTo>
                    <a:pt x="935" y="138"/>
                  </a:lnTo>
                  <a:lnTo>
                    <a:pt x="1056" y="213"/>
                  </a:lnTo>
                  <a:lnTo>
                    <a:pt x="1026" y="338"/>
                  </a:lnTo>
                  <a:lnTo>
                    <a:pt x="1014" y="355"/>
                  </a:lnTo>
                  <a:lnTo>
                    <a:pt x="1052" y="393"/>
                  </a:lnTo>
                  <a:lnTo>
                    <a:pt x="988" y="547"/>
                  </a:lnTo>
                  <a:lnTo>
                    <a:pt x="992" y="545"/>
                  </a:lnTo>
                  <a:lnTo>
                    <a:pt x="961" y="519"/>
                  </a:lnTo>
                  <a:lnTo>
                    <a:pt x="913" y="464"/>
                  </a:lnTo>
                  <a:lnTo>
                    <a:pt x="879" y="465"/>
                  </a:lnTo>
                  <a:lnTo>
                    <a:pt x="764" y="510"/>
                  </a:lnTo>
                  <a:lnTo>
                    <a:pt x="738" y="536"/>
                  </a:lnTo>
                  <a:lnTo>
                    <a:pt x="732" y="672"/>
                  </a:lnTo>
                  <a:lnTo>
                    <a:pt x="704" y="745"/>
                  </a:lnTo>
                  <a:lnTo>
                    <a:pt x="697" y="744"/>
                  </a:lnTo>
                  <a:lnTo>
                    <a:pt x="630" y="721"/>
                  </a:lnTo>
                  <a:lnTo>
                    <a:pt x="607" y="672"/>
                  </a:lnTo>
                  <a:lnTo>
                    <a:pt x="585" y="656"/>
                  </a:lnTo>
                  <a:lnTo>
                    <a:pt x="524" y="638"/>
                  </a:lnTo>
                  <a:lnTo>
                    <a:pt x="434" y="638"/>
                  </a:lnTo>
                  <a:lnTo>
                    <a:pt x="449" y="710"/>
                  </a:lnTo>
                  <a:lnTo>
                    <a:pt x="441" y="709"/>
                  </a:lnTo>
                  <a:lnTo>
                    <a:pt x="325" y="718"/>
                  </a:lnTo>
                  <a:lnTo>
                    <a:pt x="225" y="713"/>
                  </a:lnTo>
                  <a:lnTo>
                    <a:pt x="157" y="699"/>
                  </a:lnTo>
                  <a:lnTo>
                    <a:pt x="160" y="698"/>
                  </a:lnTo>
                  <a:lnTo>
                    <a:pt x="186" y="671"/>
                  </a:lnTo>
                  <a:lnTo>
                    <a:pt x="219" y="658"/>
                  </a:lnTo>
                  <a:lnTo>
                    <a:pt x="196" y="466"/>
                  </a:lnTo>
                  <a:lnTo>
                    <a:pt x="75" y="451"/>
                  </a:lnTo>
                  <a:lnTo>
                    <a:pt x="0" y="355"/>
                  </a:lnTo>
                  <a:lnTo>
                    <a:pt x="3" y="358"/>
                  </a:lnTo>
                  <a:close/>
                </a:path>
              </a:pathLst>
            </a:custGeom>
            <a:solidFill>
              <a:srgbClr val="008CEB"/>
            </a:solidFill>
            <a:ln w="12700">
              <a:solidFill>
                <a:srgbClr val="FFFFFF"/>
              </a:solidFill>
              <a:round/>
              <a:headEnd/>
              <a:tailEnd/>
            </a:ln>
          </p:spPr>
          <p:txBody>
            <a:bodyPr/>
            <a:lstStyle/>
            <a:p>
              <a:endParaRPr lang="fr-FR"/>
            </a:p>
          </p:txBody>
        </p:sp>
        <p:sp>
          <p:nvSpPr>
            <p:cNvPr id="2096" name="Freeform 34"/>
            <p:cNvSpPr>
              <a:spLocks/>
            </p:cNvSpPr>
            <p:nvPr/>
          </p:nvSpPr>
          <p:spPr bwMode="auto">
            <a:xfrm>
              <a:off x="3777" y="2964"/>
              <a:ext cx="161" cy="175"/>
            </a:xfrm>
            <a:custGeom>
              <a:avLst/>
              <a:gdLst>
                <a:gd name="T0" fmla="*/ 427372906 w 809"/>
                <a:gd name="T1" fmla="*/ 0 h 864"/>
                <a:gd name="T2" fmla="*/ 427372906 w 809"/>
                <a:gd name="T3" fmla="*/ 434964633 h 864"/>
                <a:gd name="T4" fmla="*/ 427372906 w 809"/>
                <a:gd name="T5" fmla="*/ 434964633 h 864"/>
                <a:gd name="T6" fmla="*/ 427372906 w 809"/>
                <a:gd name="T7" fmla="*/ 434964633 h 864"/>
                <a:gd name="T8" fmla="*/ 427372906 w 809"/>
                <a:gd name="T9" fmla="*/ 434964633 h 864"/>
                <a:gd name="T10" fmla="*/ 427372906 w 809"/>
                <a:gd name="T11" fmla="*/ 434964633 h 864"/>
                <a:gd name="T12" fmla="*/ 427372906 w 809"/>
                <a:gd name="T13" fmla="*/ 434964633 h 864"/>
                <a:gd name="T14" fmla="*/ 427372906 w 809"/>
                <a:gd name="T15" fmla="*/ 434964633 h 864"/>
                <a:gd name="T16" fmla="*/ 427372906 w 809"/>
                <a:gd name="T17" fmla="*/ 434964633 h 864"/>
                <a:gd name="T18" fmla="*/ 427372906 w 809"/>
                <a:gd name="T19" fmla="*/ 434964633 h 864"/>
                <a:gd name="T20" fmla="*/ 427372906 w 809"/>
                <a:gd name="T21" fmla="*/ 434964633 h 864"/>
                <a:gd name="T22" fmla="*/ 427372906 w 809"/>
                <a:gd name="T23" fmla="*/ 434964633 h 864"/>
                <a:gd name="T24" fmla="*/ 427372906 w 809"/>
                <a:gd name="T25" fmla="*/ 434964633 h 864"/>
                <a:gd name="T26" fmla="*/ 427372906 w 809"/>
                <a:gd name="T27" fmla="*/ 434964633 h 864"/>
                <a:gd name="T28" fmla="*/ 427372906 w 809"/>
                <a:gd name="T29" fmla="*/ 434964633 h 864"/>
                <a:gd name="T30" fmla="*/ 427372906 w 809"/>
                <a:gd name="T31" fmla="*/ 434964633 h 864"/>
                <a:gd name="T32" fmla="*/ 427372906 w 809"/>
                <a:gd name="T33" fmla="*/ 434964633 h 864"/>
                <a:gd name="T34" fmla="*/ 427372906 w 809"/>
                <a:gd name="T35" fmla="*/ 434964633 h 864"/>
                <a:gd name="T36" fmla="*/ 427372906 w 809"/>
                <a:gd name="T37" fmla="*/ 434964633 h 864"/>
                <a:gd name="T38" fmla="*/ 427372906 w 809"/>
                <a:gd name="T39" fmla="*/ 434964633 h 864"/>
                <a:gd name="T40" fmla="*/ 427372906 w 809"/>
                <a:gd name="T41" fmla="*/ 434964633 h 864"/>
                <a:gd name="T42" fmla="*/ 427372906 w 809"/>
                <a:gd name="T43" fmla="*/ 434964633 h 864"/>
                <a:gd name="T44" fmla="*/ 427372906 w 809"/>
                <a:gd name="T45" fmla="*/ 434964633 h 864"/>
                <a:gd name="T46" fmla="*/ 427372906 w 809"/>
                <a:gd name="T47" fmla="*/ 434964633 h 864"/>
                <a:gd name="T48" fmla="*/ 427372906 w 809"/>
                <a:gd name="T49" fmla="*/ 434964633 h 864"/>
                <a:gd name="T50" fmla="*/ 427372906 w 809"/>
                <a:gd name="T51" fmla="*/ 434964633 h 864"/>
                <a:gd name="T52" fmla="*/ 427372906 w 809"/>
                <a:gd name="T53" fmla="*/ 434964633 h 864"/>
                <a:gd name="T54" fmla="*/ 427372906 w 809"/>
                <a:gd name="T55" fmla="*/ 434964633 h 864"/>
                <a:gd name="T56" fmla="*/ 427372906 w 809"/>
                <a:gd name="T57" fmla="*/ 434964633 h 864"/>
                <a:gd name="T58" fmla="*/ 427372906 w 809"/>
                <a:gd name="T59" fmla="*/ 434964633 h 864"/>
                <a:gd name="T60" fmla="*/ 427372906 w 809"/>
                <a:gd name="T61" fmla="*/ 434964633 h 864"/>
                <a:gd name="T62" fmla="*/ 427372906 w 809"/>
                <a:gd name="T63" fmla="*/ 434964633 h 864"/>
                <a:gd name="T64" fmla="*/ 427372906 w 809"/>
                <a:gd name="T65" fmla="*/ 434964633 h 864"/>
                <a:gd name="T66" fmla="*/ 427372906 w 809"/>
                <a:gd name="T67" fmla="*/ 434964633 h 864"/>
                <a:gd name="T68" fmla="*/ 427372906 w 809"/>
                <a:gd name="T69" fmla="*/ 434964633 h 864"/>
                <a:gd name="T70" fmla="*/ 427372906 w 809"/>
                <a:gd name="T71" fmla="*/ 434964633 h 864"/>
                <a:gd name="T72" fmla="*/ 0 w 809"/>
                <a:gd name="T73" fmla="*/ 434964633 h 864"/>
                <a:gd name="T74" fmla="*/ 427372906 w 809"/>
                <a:gd name="T75" fmla="*/ 434964633 h 864"/>
                <a:gd name="T76" fmla="*/ 427372906 w 809"/>
                <a:gd name="T77" fmla="*/ 434964633 h 864"/>
                <a:gd name="T78" fmla="*/ 427372906 w 809"/>
                <a:gd name="T79" fmla="*/ 434964633 h 864"/>
                <a:gd name="T80" fmla="*/ 427372906 w 809"/>
                <a:gd name="T81" fmla="*/ 434964633 h 864"/>
                <a:gd name="T82" fmla="*/ 427372906 w 809"/>
                <a:gd name="T83" fmla="*/ 434964633 h 864"/>
                <a:gd name="T84" fmla="*/ 427372906 w 809"/>
                <a:gd name="T85" fmla="*/ 434964633 h 864"/>
                <a:gd name="T86" fmla="*/ 427372906 w 809"/>
                <a:gd name="T87" fmla="*/ 434964633 h 864"/>
                <a:gd name="T88" fmla="*/ 427372906 w 809"/>
                <a:gd name="T89" fmla="*/ 0 h 8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09"/>
                <a:gd name="T136" fmla="*/ 0 h 864"/>
                <a:gd name="T137" fmla="*/ 809 w 809"/>
                <a:gd name="T138" fmla="*/ 864 h 8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09" h="864">
                  <a:moveTo>
                    <a:pt x="124" y="0"/>
                  </a:moveTo>
                  <a:lnTo>
                    <a:pt x="194" y="20"/>
                  </a:lnTo>
                  <a:lnTo>
                    <a:pt x="257" y="59"/>
                  </a:lnTo>
                  <a:lnTo>
                    <a:pt x="346" y="137"/>
                  </a:lnTo>
                  <a:lnTo>
                    <a:pt x="432" y="198"/>
                  </a:lnTo>
                  <a:lnTo>
                    <a:pt x="484" y="226"/>
                  </a:lnTo>
                  <a:lnTo>
                    <a:pt x="494" y="318"/>
                  </a:lnTo>
                  <a:lnTo>
                    <a:pt x="605" y="349"/>
                  </a:lnTo>
                  <a:lnTo>
                    <a:pt x="634" y="368"/>
                  </a:lnTo>
                  <a:lnTo>
                    <a:pt x="637" y="402"/>
                  </a:lnTo>
                  <a:lnTo>
                    <a:pt x="620" y="485"/>
                  </a:lnTo>
                  <a:lnTo>
                    <a:pt x="638" y="506"/>
                  </a:lnTo>
                  <a:lnTo>
                    <a:pt x="796" y="591"/>
                  </a:lnTo>
                  <a:lnTo>
                    <a:pt x="809" y="576"/>
                  </a:lnTo>
                  <a:lnTo>
                    <a:pt x="681" y="790"/>
                  </a:lnTo>
                  <a:lnTo>
                    <a:pt x="648" y="771"/>
                  </a:lnTo>
                  <a:lnTo>
                    <a:pt x="597" y="755"/>
                  </a:lnTo>
                  <a:lnTo>
                    <a:pt x="562" y="759"/>
                  </a:lnTo>
                  <a:lnTo>
                    <a:pt x="485" y="852"/>
                  </a:lnTo>
                  <a:lnTo>
                    <a:pt x="484" y="843"/>
                  </a:lnTo>
                  <a:lnTo>
                    <a:pt x="444" y="846"/>
                  </a:lnTo>
                  <a:lnTo>
                    <a:pt x="395" y="860"/>
                  </a:lnTo>
                  <a:lnTo>
                    <a:pt x="340" y="864"/>
                  </a:lnTo>
                  <a:lnTo>
                    <a:pt x="275" y="824"/>
                  </a:lnTo>
                  <a:lnTo>
                    <a:pt x="203" y="763"/>
                  </a:lnTo>
                  <a:lnTo>
                    <a:pt x="218" y="704"/>
                  </a:lnTo>
                  <a:lnTo>
                    <a:pt x="138" y="621"/>
                  </a:lnTo>
                  <a:lnTo>
                    <a:pt x="43" y="548"/>
                  </a:lnTo>
                  <a:lnTo>
                    <a:pt x="84" y="438"/>
                  </a:lnTo>
                  <a:lnTo>
                    <a:pt x="111" y="434"/>
                  </a:lnTo>
                  <a:lnTo>
                    <a:pt x="159" y="467"/>
                  </a:lnTo>
                  <a:lnTo>
                    <a:pt x="188" y="472"/>
                  </a:lnTo>
                  <a:lnTo>
                    <a:pt x="209" y="456"/>
                  </a:lnTo>
                  <a:lnTo>
                    <a:pt x="217" y="429"/>
                  </a:lnTo>
                  <a:lnTo>
                    <a:pt x="192" y="397"/>
                  </a:lnTo>
                  <a:lnTo>
                    <a:pt x="4" y="205"/>
                  </a:lnTo>
                  <a:lnTo>
                    <a:pt x="0" y="180"/>
                  </a:lnTo>
                  <a:lnTo>
                    <a:pt x="5" y="156"/>
                  </a:lnTo>
                  <a:lnTo>
                    <a:pt x="21" y="107"/>
                  </a:lnTo>
                  <a:lnTo>
                    <a:pt x="58" y="95"/>
                  </a:lnTo>
                  <a:lnTo>
                    <a:pt x="76" y="70"/>
                  </a:lnTo>
                  <a:lnTo>
                    <a:pt x="65" y="28"/>
                  </a:lnTo>
                  <a:lnTo>
                    <a:pt x="78" y="9"/>
                  </a:lnTo>
                  <a:lnTo>
                    <a:pt x="123" y="5"/>
                  </a:lnTo>
                  <a:lnTo>
                    <a:pt x="124" y="0"/>
                  </a:lnTo>
                  <a:close/>
                </a:path>
              </a:pathLst>
            </a:custGeom>
            <a:solidFill>
              <a:srgbClr val="008CEB"/>
            </a:solidFill>
            <a:ln w="12700">
              <a:solidFill>
                <a:srgbClr val="FFFFFF"/>
              </a:solidFill>
              <a:round/>
              <a:headEnd/>
              <a:tailEnd/>
            </a:ln>
          </p:spPr>
          <p:txBody>
            <a:bodyPr/>
            <a:lstStyle/>
            <a:p>
              <a:endParaRPr lang="fr-FR"/>
            </a:p>
          </p:txBody>
        </p:sp>
        <p:sp>
          <p:nvSpPr>
            <p:cNvPr id="2097" name="Freeform 35"/>
            <p:cNvSpPr>
              <a:spLocks/>
            </p:cNvSpPr>
            <p:nvPr/>
          </p:nvSpPr>
          <p:spPr bwMode="auto">
            <a:xfrm>
              <a:off x="3738" y="3075"/>
              <a:ext cx="155" cy="188"/>
            </a:xfrm>
            <a:custGeom>
              <a:avLst/>
              <a:gdLst>
                <a:gd name="T0" fmla="*/ 431165519 w 772"/>
                <a:gd name="T1" fmla="*/ 434582049 h 929"/>
                <a:gd name="T2" fmla="*/ 431165519 w 772"/>
                <a:gd name="T3" fmla="*/ 434582049 h 929"/>
                <a:gd name="T4" fmla="*/ 431165519 w 772"/>
                <a:gd name="T5" fmla="*/ 434582049 h 929"/>
                <a:gd name="T6" fmla="*/ 431165519 w 772"/>
                <a:gd name="T7" fmla="*/ 434582049 h 929"/>
                <a:gd name="T8" fmla="*/ 431165519 w 772"/>
                <a:gd name="T9" fmla="*/ 434582049 h 929"/>
                <a:gd name="T10" fmla="*/ 431165519 w 772"/>
                <a:gd name="T11" fmla="*/ 434582049 h 929"/>
                <a:gd name="T12" fmla="*/ 431165519 w 772"/>
                <a:gd name="T13" fmla="*/ 434582049 h 929"/>
                <a:gd name="T14" fmla="*/ 431165519 w 772"/>
                <a:gd name="T15" fmla="*/ 434582049 h 929"/>
                <a:gd name="T16" fmla="*/ 431165519 w 772"/>
                <a:gd name="T17" fmla="*/ 434582049 h 929"/>
                <a:gd name="T18" fmla="*/ 431165519 w 772"/>
                <a:gd name="T19" fmla="*/ 434582049 h 929"/>
                <a:gd name="T20" fmla="*/ 431165519 w 772"/>
                <a:gd name="T21" fmla="*/ 434582049 h 929"/>
                <a:gd name="T22" fmla="*/ 431165519 w 772"/>
                <a:gd name="T23" fmla="*/ 434582049 h 929"/>
                <a:gd name="T24" fmla="*/ 431165519 w 772"/>
                <a:gd name="T25" fmla="*/ 434582049 h 929"/>
                <a:gd name="T26" fmla="*/ 431165519 w 772"/>
                <a:gd name="T27" fmla="*/ 434582049 h 929"/>
                <a:gd name="T28" fmla="*/ 431165519 w 772"/>
                <a:gd name="T29" fmla="*/ 434582049 h 929"/>
                <a:gd name="T30" fmla="*/ 431165519 w 772"/>
                <a:gd name="T31" fmla="*/ 434582049 h 929"/>
                <a:gd name="T32" fmla="*/ 431165519 w 772"/>
                <a:gd name="T33" fmla="*/ 434582049 h 929"/>
                <a:gd name="T34" fmla="*/ 431165519 w 772"/>
                <a:gd name="T35" fmla="*/ 434582049 h 929"/>
                <a:gd name="T36" fmla="*/ 431165519 w 772"/>
                <a:gd name="T37" fmla="*/ 434582049 h 929"/>
                <a:gd name="T38" fmla="*/ 431165519 w 772"/>
                <a:gd name="T39" fmla="*/ 434582049 h 929"/>
                <a:gd name="T40" fmla="*/ 431165519 w 772"/>
                <a:gd name="T41" fmla="*/ 434582049 h 929"/>
                <a:gd name="T42" fmla="*/ 431165519 w 772"/>
                <a:gd name="T43" fmla="*/ 434582049 h 929"/>
                <a:gd name="T44" fmla="*/ 431165519 w 772"/>
                <a:gd name="T45" fmla="*/ 434582049 h 929"/>
                <a:gd name="T46" fmla="*/ 431165519 w 772"/>
                <a:gd name="T47" fmla="*/ 434582049 h 929"/>
                <a:gd name="T48" fmla="*/ 431165519 w 772"/>
                <a:gd name="T49" fmla="*/ 434582049 h 929"/>
                <a:gd name="T50" fmla="*/ 431165519 w 772"/>
                <a:gd name="T51" fmla="*/ 434582049 h 929"/>
                <a:gd name="T52" fmla="*/ 431165519 w 772"/>
                <a:gd name="T53" fmla="*/ 434582049 h 929"/>
                <a:gd name="T54" fmla="*/ 431165519 w 772"/>
                <a:gd name="T55" fmla="*/ 434582049 h 929"/>
                <a:gd name="T56" fmla="*/ 431165519 w 772"/>
                <a:gd name="T57" fmla="*/ 434582049 h 929"/>
                <a:gd name="T58" fmla="*/ 431165519 w 772"/>
                <a:gd name="T59" fmla="*/ 434582049 h 929"/>
                <a:gd name="T60" fmla="*/ 431165519 w 772"/>
                <a:gd name="T61" fmla="*/ 434582049 h 929"/>
                <a:gd name="T62" fmla="*/ 431165519 w 772"/>
                <a:gd name="T63" fmla="*/ 434582049 h 929"/>
                <a:gd name="T64" fmla="*/ 431165519 w 772"/>
                <a:gd name="T65" fmla="*/ 434582049 h 929"/>
                <a:gd name="T66" fmla="*/ 431165519 w 772"/>
                <a:gd name="T67" fmla="*/ 434582049 h 929"/>
                <a:gd name="T68" fmla="*/ 0 w 772"/>
                <a:gd name="T69" fmla="*/ 434582049 h 929"/>
                <a:gd name="T70" fmla="*/ 0 w 772"/>
                <a:gd name="T71" fmla="*/ 434582049 h 929"/>
                <a:gd name="T72" fmla="*/ 431165519 w 772"/>
                <a:gd name="T73" fmla="*/ 434582049 h 929"/>
                <a:gd name="T74" fmla="*/ 431165519 w 772"/>
                <a:gd name="T75" fmla="*/ 434582049 h 929"/>
                <a:gd name="T76" fmla="*/ 431165519 w 772"/>
                <a:gd name="T77" fmla="*/ 434582049 h 929"/>
                <a:gd name="T78" fmla="*/ 431165519 w 772"/>
                <a:gd name="T79" fmla="*/ 434582049 h 929"/>
                <a:gd name="T80" fmla="*/ 431165519 w 772"/>
                <a:gd name="T81" fmla="*/ 434582049 h 929"/>
                <a:gd name="T82" fmla="*/ 431165519 w 772"/>
                <a:gd name="T83" fmla="*/ 434582049 h 929"/>
                <a:gd name="T84" fmla="*/ 431165519 w 772"/>
                <a:gd name="T85" fmla="*/ 434582049 h 929"/>
                <a:gd name="T86" fmla="*/ 431165519 w 772"/>
                <a:gd name="T87" fmla="*/ 434582049 h 929"/>
                <a:gd name="T88" fmla="*/ 431165519 w 772"/>
                <a:gd name="T89" fmla="*/ 434582049 h 929"/>
                <a:gd name="T90" fmla="*/ 431165519 w 772"/>
                <a:gd name="T91" fmla="*/ 0 h 929"/>
                <a:gd name="T92" fmla="*/ 431165519 w 772"/>
                <a:gd name="T93" fmla="*/ 434582049 h 92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2"/>
                <a:gd name="T142" fmla="*/ 0 h 929"/>
                <a:gd name="T143" fmla="*/ 772 w 772"/>
                <a:gd name="T144" fmla="*/ 929 h 92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2" h="929">
                  <a:moveTo>
                    <a:pt x="226" y="3"/>
                  </a:moveTo>
                  <a:lnTo>
                    <a:pt x="321" y="76"/>
                  </a:lnTo>
                  <a:lnTo>
                    <a:pt x="402" y="159"/>
                  </a:lnTo>
                  <a:lnTo>
                    <a:pt x="386" y="218"/>
                  </a:lnTo>
                  <a:lnTo>
                    <a:pt x="458" y="279"/>
                  </a:lnTo>
                  <a:lnTo>
                    <a:pt x="523" y="319"/>
                  </a:lnTo>
                  <a:lnTo>
                    <a:pt x="578" y="315"/>
                  </a:lnTo>
                  <a:lnTo>
                    <a:pt x="627" y="301"/>
                  </a:lnTo>
                  <a:lnTo>
                    <a:pt x="667" y="298"/>
                  </a:lnTo>
                  <a:lnTo>
                    <a:pt x="674" y="305"/>
                  </a:lnTo>
                  <a:lnTo>
                    <a:pt x="731" y="347"/>
                  </a:lnTo>
                  <a:lnTo>
                    <a:pt x="746" y="366"/>
                  </a:lnTo>
                  <a:lnTo>
                    <a:pt x="717" y="478"/>
                  </a:lnTo>
                  <a:lnTo>
                    <a:pt x="727" y="501"/>
                  </a:lnTo>
                  <a:lnTo>
                    <a:pt x="772" y="547"/>
                  </a:lnTo>
                  <a:lnTo>
                    <a:pt x="771" y="572"/>
                  </a:lnTo>
                  <a:lnTo>
                    <a:pt x="765" y="623"/>
                  </a:lnTo>
                  <a:lnTo>
                    <a:pt x="748" y="672"/>
                  </a:lnTo>
                  <a:lnTo>
                    <a:pt x="732" y="691"/>
                  </a:lnTo>
                  <a:lnTo>
                    <a:pt x="708" y="699"/>
                  </a:lnTo>
                  <a:lnTo>
                    <a:pt x="678" y="720"/>
                  </a:lnTo>
                  <a:lnTo>
                    <a:pt x="636" y="745"/>
                  </a:lnTo>
                  <a:lnTo>
                    <a:pt x="609" y="786"/>
                  </a:lnTo>
                  <a:lnTo>
                    <a:pt x="614" y="852"/>
                  </a:lnTo>
                  <a:lnTo>
                    <a:pt x="621" y="852"/>
                  </a:lnTo>
                  <a:lnTo>
                    <a:pt x="478" y="852"/>
                  </a:lnTo>
                  <a:lnTo>
                    <a:pt x="438" y="897"/>
                  </a:lnTo>
                  <a:lnTo>
                    <a:pt x="404" y="922"/>
                  </a:lnTo>
                  <a:lnTo>
                    <a:pt x="352" y="929"/>
                  </a:lnTo>
                  <a:lnTo>
                    <a:pt x="304" y="913"/>
                  </a:lnTo>
                  <a:lnTo>
                    <a:pt x="274" y="891"/>
                  </a:lnTo>
                  <a:lnTo>
                    <a:pt x="54" y="729"/>
                  </a:lnTo>
                  <a:lnTo>
                    <a:pt x="26" y="696"/>
                  </a:lnTo>
                  <a:lnTo>
                    <a:pt x="5" y="654"/>
                  </a:lnTo>
                  <a:lnTo>
                    <a:pt x="0" y="621"/>
                  </a:lnTo>
                  <a:lnTo>
                    <a:pt x="0" y="596"/>
                  </a:lnTo>
                  <a:lnTo>
                    <a:pt x="81" y="207"/>
                  </a:lnTo>
                  <a:lnTo>
                    <a:pt x="87" y="191"/>
                  </a:lnTo>
                  <a:lnTo>
                    <a:pt x="117" y="154"/>
                  </a:lnTo>
                  <a:lnTo>
                    <a:pt x="101" y="131"/>
                  </a:lnTo>
                  <a:lnTo>
                    <a:pt x="62" y="130"/>
                  </a:lnTo>
                  <a:lnTo>
                    <a:pt x="52" y="100"/>
                  </a:lnTo>
                  <a:lnTo>
                    <a:pt x="57" y="100"/>
                  </a:lnTo>
                  <a:lnTo>
                    <a:pt x="110" y="65"/>
                  </a:lnTo>
                  <a:lnTo>
                    <a:pt x="175" y="27"/>
                  </a:lnTo>
                  <a:lnTo>
                    <a:pt x="228" y="0"/>
                  </a:lnTo>
                  <a:lnTo>
                    <a:pt x="226" y="3"/>
                  </a:lnTo>
                  <a:close/>
                </a:path>
              </a:pathLst>
            </a:custGeom>
            <a:solidFill>
              <a:srgbClr val="008CEB"/>
            </a:solidFill>
            <a:ln w="12700">
              <a:solidFill>
                <a:srgbClr val="FFFFFF"/>
              </a:solidFill>
              <a:round/>
              <a:headEnd/>
              <a:tailEnd/>
            </a:ln>
          </p:spPr>
          <p:txBody>
            <a:bodyPr/>
            <a:lstStyle/>
            <a:p>
              <a:endParaRPr lang="fr-FR"/>
            </a:p>
          </p:txBody>
        </p:sp>
        <p:sp>
          <p:nvSpPr>
            <p:cNvPr id="2098" name="Freeform 36"/>
            <p:cNvSpPr>
              <a:spLocks/>
            </p:cNvSpPr>
            <p:nvPr/>
          </p:nvSpPr>
          <p:spPr bwMode="auto">
            <a:xfrm>
              <a:off x="3584" y="3159"/>
              <a:ext cx="164" cy="145"/>
            </a:xfrm>
            <a:custGeom>
              <a:avLst/>
              <a:gdLst>
                <a:gd name="T0" fmla="*/ 426376671 w 826"/>
                <a:gd name="T1" fmla="*/ 433683773 h 718"/>
                <a:gd name="T2" fmla="*/ 426376671 w 826"/>
                <a:gd name="T3" fmla="*/ 0 h 718"/>
                <a:gd name="T4" fmla="*/ 426376671 w 826"/>
                <a:gd name="T5" fmla="*/ 433683773 h 718"/>
                <a:gd name="T6" fmla="*/ 426376671 w 826"/>
                <a:gd name="T7" fmla="*/ 433683773 h 718"/>
                <a:gd name="T8" fmla="*/ 426376671 w 826"/>
                <a:gd name="T9" fmla="*/ 433683773 h 718"/>
                <a:gd name="T10" fmla="*/ 426376671 w 826"/>
                <a:gd name="T11" fmla="*/ 433683773 h 718"/>
                <a:gd name="T12" fmla="*/ 426376671 w 826"/>
                <a:gd name="T13" fmla="*/ 433683773 h 718"/>
                <a:gd name="T14" fmla="*/ 426376671 w 826"/>
                <a:gd name="T15" fmla="*/ 433683773 h 718"/>
                <a:gd name="T16" fmla="*/ 426376671 w 826"/>
                <a:gd name="T17" fmla="*/ 433683773 h 718"/>
                <a:gd name="T18" fmla="*/ 426376671 w 826"/>
                <a:gd name="T19" fmla="*/ 433683773 h 718"/>
                <a:gd name="T20" fmla="*/ 426376671 w 826"/>
                <a:gd name="T21" fmla="*/ 433683773 h 718"/>
                <a:gd name="T22" fmla="*/ 426376671 w 826"/>
                <a:gd name="T23" fmla="*/ 433683773 h 718"/>
                <a:gd name="T24" fmla="*/ 426376671 w 826"/>
                <a:gd name="T25" fmla="*/ 433683773 h 718"/>
                <a:gd name="T26" fmla="*/ 426376671 w 826"/>
                <a:gd name="T27" fmla="*/ 433683773 h 718"/>
                <a:gd name="T28" fmla="*/ 426376671 w 826"/>
                <a:gd name="T29" fmla="*/ 433683773 h 718"/>
                <a:gd name="T30" fmla="*/ 426376671 w 826"/>
                <a:gd name="T31" fmla="*/ 433683773 h 718"/>
                <a:gd name="T32" fmla="*/ 426376671 w 826"/>
                <a:gd name="T33" fmla="*/ 433683773 h 718"/>
                <a:gd name="T34" fmla="*/ 426376671 w 826"/>
                <a:gd name="T35" fmla="*/ 433683773 h 718"/>
                <a:gd name="T36" fmla="*/ 426376671 w 826"/>
                <a:gd name="T37" fmla="*/ 433683773 h 718"/>
                <a:gd name="T38" fmla="*/ 426376671 w 826"/>
                <a:gd name="T39" fmla="*/ 433683773 h 718"/>
                <a:gd name="T40" fmla="*/ 426376671 w 826"/>
                <a:gd name="T41" fmla="*/ 433683773 h 718"/>
                <a:gd name="T42" fmla="*/ 426376671 w 826"/>
                <a:gd name="T43" fmla="*/ 433683773 h 718"/>
                <a:gd name="T44" fmla="*/ 426376671 w 826"/>
                <a:gd name="T45" fmla="*/ 433683773 h 718"/>
                <a:gd name="T46" fmla="*/ 426376671 w 826"/>
                <a:gd name="T47" fmla="*/ 433683773 h 718"/>
                <a:gd name="T48" fmla="*/ 426376671 w 826"/>
                <a:gd name="T49" fmla="*/ 433683773 h 718"/>
                <a:gd name="T50" fmla="*/ 426376671 w 826"/>
                <a:gd name="T51" fmla="*/ 433683773 h 718"/>
                <a:gd name="T52" fmla="*/ 426376671 w 826"/>
                <a:gd name="T53" fmla="*/ 433683773 h 718"/>
                <a:gd name="T54" fmla="*/ 426376671 w 826"/>
                <a:gd name="T55" fmla="*/ 433683773 h 718"/>
                <a:gd name="T56" fmla="*/ 426376671 w 826"/>
                <a:gd name="T57" fmla="*/ 433683773 h 718"/>
                <a:gd name="T58" fmla="*/ 426376671 w 826"/>
                <a:gd name="T59" fmla="*/ 433683773 h 718"/>
                <a:gd name="T60" fmla="*/ 426376671 w 826"/>
                <a:gd name="T61" fmla="*/ 433683773 h 718"/>
                <a:gd name="T62" fmla="*/ 426376671 w 826"/>
                <a:gd name="T63" fmla="*/ 433683773 h 718"/>
                <a:gd name="T64" fmla="*/ 426376671 w 826"/>
                <a:gd name="T65" fmla="*/ 433683773 h 718"/>
                <a:gd name="T66" fmla="*/ 426376671 w 826"/>
                <a:gd name="T67" fmla="*/ 433683773 h 718"/>
                <a:gd name="T68" fmla="*/ 426376671 w 826"/>
                <a:gd name="T69" fmla="*/ 433683773 h 718"/>
                <a:gd name="T70" fmla="*/ 426376671 w 826"/>
                <a:gd name="T71" fmla="*/ 433683773 h 718"/>
                <a:gd name="T72" fmla="*/ 426376671 w 826"/>
                <a:gd name="T73" fmla="*/ 433683773 h 718"/>
                <a:gd name="T74" fmla="*/ 426376671 w 826"/>
                <a:gd name="T75" fmla="*/ 433683773 h 718"/>
                <a:gd name="T76" fmla="*/ 426376671 w 826"/>
                <a:gd name="T77" fmla="*/ 433683773 h 718"/>
                <a:gd name="T78" fmla="*/ 426376671 w 826"/>
                <a:gd name="T79" fmla="*/ 433683773 h 718"/>
                <a:gd name="T80" fmla="*/ 0 w 826"/>
                <a:gd name="T81" fmla="*/ 433683773 h 718"/>
                <a:gd name="T82" fmla="*/ 426376671 w 826"/>
                <a:gd name="T83" fmla="*/ 433683773 h 718"/>
                <a:gd name="T84" fmla="*/ 426376671 w 826"/>
                <a:gd name="T85" fmla="*/ 433683773 h 718"/>
                <a:gd name="T86" fmla="*/ 426376671 w 826"/>
                <a:gd name="T87" fmla="*/ 433683773 h 718"/>
                <a:gd name="T88" fmla="*/ 426376671 w 826"/>
                <a:gd name="T89" fmla="*/ 433683773 h 718"/>
                <a:gd name="T90" fmla="*/ 426376671 w 826"/>
                <a:gd name="T91" fmla="*/ 433683773 h 71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26"/>
                <a:gd name="T139" fmla="*/ 0 h 718"/>
                <a:gd name="T140" fmla="*/ 826 w 826"/>
                <a:gd name="T141" fmla="*/ 718 h 71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26" h="718">
                  <a:moveTo>
                    <a:pt x="68" y="24"/>
                  </a:moveTo>
                  <a:lnTo>
                    <a:pt x="169" y="0"/>
                  </a:lnTo>
                  <a:lnTo>
                    <a:pt x="147" y="50"/>
                  </a:lnTo>
                  <a:lnTo>
                    <a:pt x="161" y="69"/>
                  </a:lnTo>
                  <a:lnTo>
                    <a:pt x="190" y="49"/>
                  </a:lnTo>
                  <a:lnTo>
                    <a:pt x="439" y="24"/>
                  </a:lnTo>
                  <a:lnTo>
                    <a:pt x="469" y="38"/>
                  </a:lnTo>
                  <a:lnTo>
                    <a:pt x="475" y="89"/>
                  </a:lnTo>
                  <a:lnTo>
                    <a:pt x="491" y="118"/>
                  </a:lnTo>
                  <a:lnTo>
                    <a:pt x="576" y="172"/>
                  </a:lnTo>
                  <a:lnTo>
                    <a:pt x="602" y="173"/>
                  </a:lnTo>
                  <a:lnTo>
                    <a:pt x="615" y="121"/>
                  </a:lnTo>
                  <a:lnTo>
                    <a:pt x="640" y="109"/>
                  </a:lnTo>
                  <a:lnTo>
                    <a:pt x="777" y="183"/>
                  </a:lnTo>
                  <a:lnTo>
                    <a:pt x="773" y="179"/>
                  </a:lnTo>
                  <a:lnTo>
                    <a:pt x="772" y="205"/>
                  </a:lnTo>
                  <a:lnTo>
                    <a:pt x="778" y="237"/>
                  </a:lnTo>
                  <a:lnTo>
                    <a:pt x="799" y="280"/>
                  </a:lnTo>
                  <a:lnTo>
                    <a:pt x="826" y="313"/>
                  </a:lnTo>
                  <a:lnTo>
                    <a:pt x="797" y="338"/>
                  </a:lnTo>
                  <a:lnTo>
                    <a:pt x="766" y="337"/>
                  </a:lnTo>
                  <a:lnTo>
                    <a:pt x="681" y="360"/>
                  </a:lnTo>
                  <a:lnTo>
                    <a:pt x="680" y="386"/>
                  </a:lnTo>
                  <a:lnTo>
                    <a:pt x="670" y="594"/>
                  </a:lnTo>
                  <a:lnTo>
                    <a:pt x="669" y="619"/>
                  </a:lnTo>
                  <a:lnTo>
                    <a:pt x="587" y="660"/>
                  </a:lnTo>
                  <a:lnTo>
                    <a:pt x="528" y="671"/>
                  </a:lnTo>
                  <a:lnTo>
                    <a:pt x="524" y="668"/>
                  </a:lnTo>
                  <a:lnTo>
                    <a:pt x="508" y="718"/>
                  </a:lnTo>
                  <a:lnTo>
                    <a:pt x="473" y="713"/>
                  </a:lnTo>
                  <a:lnTo>
                    <a:pt x="468" y="689"/>
                  </a:lnTo>
                  <a:lnTo>
                    <a:pt x="400" y="681"/>
                  </a:lnTo>
                  <a:lnTo>
                    <a:pt x="374" y="680"/>
                  </a:lnTo>
                  <a:lnTo>
                    <a:pt x="364" y="707"/>
                  </a:lnTo>
                  <a:lnTo>
                    <a:pt x="98" y="649"/>
                  </a:lnTo>
                  <a:lnTo>
                    <a:pt x="100" y="652"/>
                  </a:lnTo>
                  <a:lnTo>
                    <a:pt x="101" y="626"/>
                  </a:lnTo>
                  <a:lnTo>
                    <a:pt x="100" y="559"/>
                  </a:lnTo>
                  <a:lnTo>
                    <a:pt x="81" y="459"/>
                  </a:lnTo>
                  <a:lnTo>
                    <a:pt x="36" y="318"/>
                  </a:lnTo>
                  <a:lnTo>
                    <a:pt x="0" y="228"/>
                  </a:lnTo>
                  <a:lnTo>
                    <a:pt x="33" y="173"/>
                  </a:lnTo>
                  <a:lnTo>
                    <a:pt x="44" y="125"/>
                  </a:lnTo>
                  <a:lnTo>
                    <a:pt x="43" y="74"/>
                  </a:lnTo>
                  <a:lnTo>
                    <a:pt x="33" y="43"/>
                  </a:lnTo>
                  <a:lnTo>
                    <a:pt x="68" y="24"/>
                  </a:lnTo>
                  <a:close/>
                </a:path>
              </a:pathLst>
            </a:custGeom>
            <a:solidFill>
              <a:srgbClr val="008CEB"/>
            </a:solidFill>
            <a:ln w="12700">
              <a:solidFill>
                <a:srgbClr val="FFFFFF"/>
              </a:solidFill>
              <a:round/>
              <a:headEnd/>
              <a:tailEnd/>
            </a:ln>
          </p:spPr>
          <p:txBody>
            <a:bodyPr/>
            <a:lstStyle/>
            <a:p>
              <a:endParaRPr lang="fr-FR"/>
            </a:p>
          </p:txBody>
        </p:sp>
        <p:sp>
          <p:nvSpPr>
            <p:cNvPr id="2099" name="Freeform 38"/>
            <p:cNvSpPr>
              <a:spLocks/>
            </p:cNvSpPr>
            <p:nvPr/>
          </p:nvSpPr>
          <p:spPr bwMode="auto">
            <a:xfrm>
              <a:off x="2822" y="2964"/>
              <a:ext cx="207" cy="149"/>
            </a:xfrm>
            <a:custGeom>
              <a:avLst/>
              <a:gdLst>
                <a:gd name="T0" fmla="*/ 428668081 w 1037"/>
                <a:gd name="T1" fmla="*/ 435339974 h 735"/>
                <a:gd name="T2" fmla="*/ 428668081 w 1037"/>
                <a:gd name="T3" fmla="*/ 435339974 h 735"/>
                <a:gd name="T4" fmla="*/ 428668081 w 1037"/>
                <a:gd name="T5" fmla="*/ 435339974 h 735"/>
                <a:gd name="T6" fmla="*/ 428668081 w 1037"/>
                <a:gd name="T7" fmla="*/ 435339974 h 735"/>
                <a:gd name="T8" fmla="*/ 428668081 w 1037"/>
                <a:gd name="T9" fmla="*/ 435339974 h 735"/>
                <a:gd name="T10" fmla="*/ 428668081 w 1037"/>
                <a:gd name="T11" fmla="*/ 435339974 h 735"/>
                <a:gd name="T12" fmla="*/ 428668081 w 1037"/>
                <a:gd name="T13" fmla="*/ 435339974 h 735"/>
                <a:gd name="T14" fmla="*/ 428668081 w 1037"/>
                <a:gd name="T15" fmla="*/ 435339974 h 735"/>
                <a:gd name="T16" fmla="*/ 428668081 w 1037"/>
                <a:gd name="T17" fmla="*/ 435339974 h 735"/>
                <a:gd name="T18" fmla="*/ 428668081 w 1037"/>
                <a:gd name="T19" fmla="*/ 435339974 h 735"/>
                <a:gd name="T20" fmla="*/ 428668081 w 1037"/>
                <a:gd name="T21" fmla="*/ 435339974 h 735"/>
                <a:gd name="T22" fmla="*/ 428668081 w 1037"/>
                <a:gd name="T23" fmla="*/ 435339974 h 735"/>
                <a:gd name="T24" fmla="*/ 428668081 w 1037"/>
                <a:gd name="T25" fmla="*/ 435339974 h 735"/>
                <a:gd name="T26" fmla="*/ 428668081 w 1037"/>
                <a:gd name="T27" fmla="*/ 435339974 h 735"/>
                <a:gd name="T28" fmla="*/ 428668081 w 1037"/>
                <a:gd name="T29" fmla="*/ 0 h 735"/>
                <a:gd name="T30" fmla="*/ 428668081 w 1037"/>
                <a:gd name="T31" fmla="*/ 435339974 h 735"/>
                <a:gd name="T32" fmla="*/ 0 w 1037"/>
                <a:gd name="T33" fmla="*/ 435339974 h 735"/>
                <a:gd name="T34" fmla="*/ 428668081 w 1037"/>
                <a:gd name="T35" fmla="*/ 435339974 h 735"/>
                <a:gd name="T36" fmla="*/ 428668081 w 1037"/>
                <a:gd name="T37" fmla="*/ 435339974 h 735"/>
                <a:gd name="T38" fmla="*/ 428668081 w 1037"/>
                <a:gd name="T39" fmla="*/ 435339974 h 735"/>
                <a:gd name="T40" fmla="*/ 428668081 w 1037"/>
                <a:gd name="T41" fmla="*/ 435339974 h 735"/>
                <a:gd name="T42" fmla="*/ 428668081 w 1037"/>
                <a:gd name="T43" fmla="*/ 435339974 h 735"/>
                <a:gd name="T44" fmla="*/ 428668081 w 1037"/>
                <a:gd name="T45" fmla="*/ 435339974 h 735"/>
                <a:gd name="T46" fmla="*/ 428668081 w 1037"/>
                <a:gd name="T47" fmla="*/ 435339974 h 735"/>
                <a:gd name="T48" fmla="*/ 428668081 w 1037"/>
                <a:gd name="T49" fmla="*/ 435339974 h 735"/>
                <a:gd name="T50" fmla="*/ 428668081 w 1037"/>
                <a:gd name="T51" fmla="*/ 435339974 h 735"/>
                <a:gd name="T52" fmla="*/ 428668081 w 1037"/>
                <a:gd name="T53" fmla="*/ 435339974 h 735"/>
                <a:gd name="T54" fmla="*/ 428668081 w 1037"/>
                <a:gd name="T55" fmla="*/ 435339974 h 735"/>
                <a:gd name="T56" fmla="*/ 428668081 w 1037"/>
                <a:gd name="T57" fmla="*/ 435339974 h 735"/>
                <a:gd name="T58" fmla="*/ 428668081 w 1037"/>
                <a:gd name="T59" fmla="*/ 435339974 h 735"/>
                <a:gd name="T60" fmla="*/ 428668081 w 1037"/>
                <a:gd name="T61" fmla="*/ 435339974 h 735"/>
                <a:gd name="T62" fmla="*/ 428668081 w 1037"/>
                <a:gd name="T63" fmla="*/ 435339974 h 735"/>
                <a:gd name="T64" fmla="*/ 428668081 w 1037"/>
                <a:gd name="T65" fmla="*/ 435339974 h 735"/>
                <a:gd name="T66" fmla="*/ 428668081 w 1037"/>
                <a:gd name="T67" fmla="*/ 435339974 h 735"/>
                <a:gd name="T68" fmla="*/ 428668081 w 1037"/>
                <a:gd name="T69" fmla="*/ 435339974 h 735"/>
                <a:gd name="T70" fmla="*/ 428668081 w 1037"/>
                <a:gd name="T71" fmla="*/ 435339974 h 735"/>
                <a:gd name="T72" fmla="*/ 428668081 w 1037"/>
                <a:gd name="T73" fmla="*/ 435339974 h 735"/>
                <a:gd name="T74" fmla="*/ 428668081 w 1037"/>
                <a:gd name="T75" fmla="*/ 435339974 h 735"/>
                <a:gd name="T76" fmla="*/ 428668081 w 1037"/>
                <a:gd name="T77" fmla="*/ 435339974 h 735"/>
                <a:gd name="T78" fmla="*/ 428668081 w 1037"/>
                <a:gd name="T79" fmla="*/ 435339974 h 73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37"/>
                <a:gd name="T121" fmla="*/ 0 h 735"/>
                <a:gd name="T122" fmla="*/ 1037 w 1037"/>
                <a:gd name="T123" fmla="*/ 735 h 73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37" h="735">
                  <a:moveTo>
                    <a:pt x="938" y="162"/>
                  </a:moveTo>
                  <a:lnTo>
                    <a:pt x="836" y="173"/>
                  </a:lnTo>
                  <a:lnTo>
                    <a:pt x="827" y="191"/>
                  </a:lnTo>
                  <a:lnTo>
                    <a:pt x="820" y="242"/>
                  </a:lnTo>
                  <a:lnTo>
                    <a:pt x="793" y="247"/>
                  </a:lnTo>
                  <a:lnTo>
                    <a:pt x="767" y="233"/>
                  </a:lnTo>
                  <a:lnTo>
                    <a:pt x="733" y="161"/>
                  </a:lnTo>
                  <a:lnTo>
                    <a:pt x="694" y="168"/>
                  </a:lnTo>
                  <a:lnTo>
                    <a:pt x="677" y="184"/>
                  </a:lnTo>
                  <a:lnTo>
                    <a:pt x="583" y="277"/>
                  </a:lnTo>
                  <a:lnTo>
                    <a:pt x="552" y="285"/>
                  </a:lnTo>
                  <a:lnTo>
                    <a:pt x="512" y="276"/>
                  </a:lnTo>
                  <a:lnTo>
                    <a:pt x="347" y="16"/>
                  </a:lnTo>
                  <a:lnTo>
                    <a:pt x="324" y="2"/>
                  </a:lnTo>
                  <a:lnTo>
                    <a:pt x="288" y="0"/>
                  </a:lnTo>
                  <a:lnTo>
                    <a:pt x="1" y="82"/>
                  </a:lnTo>
                  <a:lnTo>
                    <a:pt x="0" y="101"/>
                  </a:lnTo>
                  <a:lnTo>
                    <a:pt x="22" y="130"/>
                  </a:lnTo>
                  <a:lnTo>
                    <a:pt x="58" y="161"/>
                  </a:lnTo>
                  <a:lnTo>
                    <a:pt x="54" y="161"/>
                  </a:lnTo>
                  <a:lnTo>
                    <a:pt x="41" y="217"/>
                  </a:lnTo>
                  <a:lnTo>
                    <a:pt x="59" y="300"/>
                  </a:lnTo>
                  <a:lnTo>
                    <a:pt x="86" y="398"/>
                  </a:lnTo>
                  <a:lnTo>
                    <a:pt x="112" y="433"/>
                  </a:lnTo>
                  <a:lnTo>
                    <a:pt x="127" y="526"/>
                  </a:lnTo>
                  <a:lnTo>
                    <a:pt x="124" y="557"/>
                  </a:lnTo>
                  <a:lnTo>
                    <a:pt x="548" y="559"/>
                  </a:lnTo>
                  <a:lnTo>
                    <a:pt x="579" y="579"/>
                  </a:lnTo>
                  <a:lnTo>
                    <a:pt x="616" y="621"/>
                  </a:lnTo>
                  <a:lnTo>
                    <a:pt x="645" y="716"/>
                  </a:lnTo>
                  <a:lnTo>
                    <a:pt x="714" y="735"/>
                  </a:lnTo>
                  <a:lnTo>
                    <a:pt x="747" y="623"/>
                  </a:lnTo>
                  <a:lnTo>
                    <a:pt x="767" y="606"/>
                  </a:lnTo>
                  <a:lnTo>
                    <a:pt x="834" y="608"/>
                  </a:lnTo>
                  <a:lnTo>
                    <a:pt x="1036" y="518"/>
                  </a:lnTo>
                  <a:lnTo>
                    <a:pt x="1037" y="307"/>
                  </a:lnTo>
                  <a:lnTo>
                    <a:pt x="970" y="238"/>
                  </a:lnTo>
                  <a:lnTo>
                    <a:pt x="947" y="195"/>
                  </a:lnTo>
                  <a:lnTo>
                    <a:pt x="941" y="161"/>
                  </a:lnTo>
                  <a:lnTo>
                    <a:pt x="938" y="162"/>
                  </a:lnTo>
                  <a:close/>
                </a:path>
              </a:pathLst>
            </a:custGeom>
            <a:solidFill>
              <a:srgbClr val="DCDC36"/>
            </a:solidFill>
            <a:ln w="12700">
              <a:solidFill>
                <a:srgbClr val="FFFFFF"/>
              </a:solidFill>
              <a:round/>
              <a:headEnd/>
              <a:tailEnd/>
            </a:ln>
          </p:spPr>
          <p:txBody>
            <a:bodyPr/>
            <a:lstStyle/>
            <a:p>
              <a:endParaRPr lang="fr-FR"/>
            </a:p>
          </p:txBody>
        </p:sp>
        <p:sp>
          <p:nvSpPr>
            <p:cNvPr id="2100" name="Freeform 49"/>
            <p:cNvSpPr>
              <a:spLocks/>
            </p:cNvSpPr>
            <p:nvPr/>
          </p:nvSpPr>
          <p:spPr bwMode="auto">
            <a:xfrm>
              <a:off x="3462" y="3164"/>
              <a:ext cx="142" cy="192"/>
            </a:xfrm>
            <a:custGeom>
              <a:avLst/>
              <a:gdLst>
                <a:gd name="T0" fmla="*/ 424120308 w 719"/>
                <a:gd name="T1" fmla="*/ 433561153 h 951"/>
                <a:gd name="T2" fmla="*/ 424120308 w 719"/>
                <a:gd name="T3" fmla="*/ 433561153 h 951"/>
                <a:gd name="T4" fmla="*/ 424120308 w 719"/>
                <a:gd name="T5" fmla="*/ 433561153 h 951"/>
                <a:gd name="T6" fmla="*/ 424120308 w 719"/>
                <a:gd name="T7" fmla="*/ 433561153 h 951"/>
                <a:gd name="T8" fmla="*/ 424120308 w 719"/>
                <a:gd name="T9" fmla="*/ 433561153 h 951"/>
                <a:gd name="T10" fmla="*/ 424120308 w 719"/>
                <a:gd name="T11" fmla="*/ 433561153 h 951"/>
                <a:gd name="T12" fmla="*/ 424120308 w 719"/>
                <a:gd name="T13" fmla="*/ 433561153 h 951"/>
                <a:gd name="T14" fmla="*/ 424120308 w 719"/>
                <a:gd name="T15" fmla="*/ 433561153 h 951"/>
                <a:gd name="T16" fmla="*/ 424120308 w 719"/>
                <a:gd name="T17" fmla="*/ 433561153 h 951"/>
                <a:gd name="T18" fmla="*/ 424120308 w 719"/>
                <a:gd name="T19" fmla="*/ 433561153 h 951"/>
                <a:gd name="T20" fmla="*/ 424120308 w 719"/>
                <a:gd name="T21" fmla="*/ 433561153 h 951"/>
                <a:gd name="T22" fmla="*/ 424120308 w 719"/>
                <a:gd name="T23" fmla="*/ 433561153 h 951"/>
                <a:gd name="T24" fmla="*/ 424120308 w 719"/>
                <a:gd name="T25" fmla="*/ 0 h 951"/>
                <a:gd name="T26" fmla="*/ 424120308 w 719"/>
                <a:gd name="T27" fmla="*/ 433561153 h 951"/>
                <a:gd name="T28" fmla="*/ 424120308 w 719"/>
                <a:gd name="T29" fmla="*/ 433561153 h 951"/>
                <a:gd name="T30" fmla="*/ 424120308 w 719"/>
                <a:gd name="T31" fmla="*/ 433561153 h 951"/>
                <a:gd name="T32" fmla="*/ 424120308 w 719"/>
                <a:gd name="T33" fmla="*/ 433561153 h 951"/>
                <a:gd name="T34" fmla="*/ 424120308 w 719"/>
                <a:gd name="T35" fmla="*/ 433561153 h 951"/>
                <a:gd name="T36" fmla="*/ 424120308 w 719"/>
                <a:gd name="T37" fmla="*/ 433561153 h 951"/>
                <a:gd name="T38" fmla="*/ 424120308 w 719"/>
                <a:gd name="T39" fmla="*/ 433561153 h 951"/>
                <a:gd name="T40" fmla="*/ 424120308 w 719"/>
                <a:gd name="T41" fmla="*/ 433561153 h 951"/>
                <a:gd name="T42" fmla="*/ 424120308 w 719"/>
                <a:gd name="T43" fmla="*/ 433561153 h 951"/>
                <a:gd name="T44" fmla="*/ 424120308 w 719"/>
                <a:gd name="T45" fmla="*/ 433561153 h 951"/>
                <a:gd name="T46" fmla="*/ 424120308 w 719"/>
                <a:gd name="T47" fmla="*/ 433561153 h 951"/>
                <a:gd name="T48" fmla="*/ 424120308 w 719"/>
                <a:gd name="T49" fmla="*/ 433561153 h 951"/>
                <a:gd name="T50" fmla="*/ 424120308 w 719"/>
                <a:gd name="T51" fmla="*/ 433561153 h 951"/>
                <a:gd name="T52" fmla="*/ 424120308 w 719"/>
                <a:gd name="T53" fmla="*/ 433561153 h 951"/>
                <a:gd name="T54" fmla="*/ 424120308 w 719"/>
                <a:gd name="T55" fmla="*/ 433561153 h 951"/>
                <a:gd name="T56" fmla="*/ 424120308 w 719"/>
                <a:gd name="T57" fmla="*/ 433561153 h 951"/>
                <a:gd name="T58" fmla="*/ 424120308 w 719"/>
                <a:gd name="T59" fmla="*/ 433561153 h 951"/>
                <a:gd name="T60" fmla="*/ 424120308 w 719"/>
                <a:gd name="T61" fmla="*/ 433561153 h 951"/>
                <a:gd name="T62" fmla="*/ 424120308 w 719"/>
                <a:gd name="T63" fmla="*/ 433561153 h 951"/>
                <a:gd name="T64" fmla="*/ 424120308 w 719"/>
                <a:gd name="T65" fmla="*/ 433561153 h 951"/>
                <a:gd name="T66" fmla="*/ 424120308 w 719"/>
                <a:gd name="T67" fmla="*/ 433561153 h 951"/>
                <a:gd name="T68" fmla="*/ 424120308 w 719"/>
                <a:gd name="T69" fmla="*/ 433561153 h 951"/>
                <a:gd name="T70" fmla="*/ 424120308 w 719"/>
                <a:gd name="T71" fmla="*/ 433561153 h 951"/>
                <a:gd name="T72" fmla="*/ 424120308 w 719"/>
                <a:gd name="T73" fmla="*/ 433561153 h 951"/>
                <a:gd name="T74" fmla="*/ 424120308 w 719"/>
                <a:gd name="T75" fmla="*/ 433561153 h 951"/>
                <a:gd name="T76" fmla="*/ 424120308 w 719"/>
                <a:gd name="T77" fmla="*/ 433561153 h 951"/>
                <a:gd name="T78" fmla="*/ 424120308 w 719"/>
                <a:gd name="T79" fmla="*/ 433561153 h 951"/>
                <a:gd name="T80" fmla="*/ 424120308 w 719"/>
                <a:gd name="T81" fmla="*/ 433561153 h 951"/>
                <a:gd name="T82" fmla="*/ 424120308 w 719"/>
                <a:gd name="T83" fmla="*/ 433561153 h 951"/>
                <a:gd name="T84" fmla="*/ 424120308 w 719"/>
                <a:gd name="T85" fmla="*/ 433561153 h 951"/>
                <a:gd name="T86" fmla="*/ 424120308 w 719"/>
                <a:gd name="T87" fmla="*/ 433561153 h 951"/>
                <a:gd name="T88" fmla="*/ 424120308 w 719"/>
                <a:gd name="T89" fmla="*/ 433561153 h 951"/>
                <a:gd name="T90" fmla="*/ 424120308 w 719"/>
                <a:gd name="T91" fmla="*/ 433561153 h 951"/>
                <a:gd name="T92" fmla="*/ 424120308 w 719"/>
                <a:gd name="T93" fmla="*/ 433561153 h 951"/>
                <a:gd name="T94" fmla="*/ 424120308 w 719"/>
                <a:gd name="T95" fmla="*/ 433561153 h 951"/>
                <a:gd name="T96" fmla="*/ 424120308 w 719"/>
                <a:gd name="T97" fmla="*/ 433561153 h 951"/>
                <a:gd name="T98" fmla="*/ 424120308 w 719"/>
                <a:gd name="T99" fmla="*/ 433561153 h 951"/>
                <a:gd name="T100" fmla="*/ 424120308 w 719"/>
                <a:gd name="T101" fmla="*/ 433561153 h 951"/>
                <a:gd name="T102" fmla="*/ 424120308 w 719"/>
                <a:gd name="T103" fmla="*/ 433561153 h 951"/>
                <a:gd name="T104" fmla="*/ 424120308 w 719"/>
                <a:gd name="T105" fmla="*/ 433561153 h 951"/>
                <a:gd name="T106" fmla="*/ 424120308 w 719"/>
                <a:gd name="T107" fmla="*/ 433561153 h 951"/>
                <a:gd name="T108" fmla="*/ 424120308 w 719"/>
                <a:gd name="T109" fmla="*/ 433561153 h 951"/>
                <a:gd name="T110" fmla="*/ 424120308 w 719"/>
                <a:gd name="T111" fmla="*/ 433561153 h 951"/>
                <a:gd name="T112" fmla="*/ 0 w 719"/>
                <a:gd name="T113" fmla="*/ 433561153 h 951"/>
                <a:gd name="T114" fmla="*/ 424120308 w 719"/>
                <a:gd name="T115" fmla="*/ 433561153 h 95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19"/>
                <a:gd name="T175" fmla="*/ 0 h 951"/>
                <a:gd name="T176" fmla="*/ 719 w 719"/>
                <a:gd name="T177" fmla="*/ 951 h 95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19" h="951">
                  <a:moveTo>
                    <a:pt x="43" y="366"/>
                  </a:moveTo>
                  <a:lnTo>
                    <a:pt x="108" y="294"/>
                  </a:lnTo>
                  <a:lnTo>
                    <a:pt x="200" y="216"/>
                  </a:lnTo>
                  <a:lnTo>
                    <a:pt x="219" y="210"/>
                  </a:lnTo>
                  <a:lnTo>
                    <a:pt x="237" y="237"/>
                  </a:lnTo>
                  <a:lnTo>
                    <a:pt x="258" y="247"/>
                  </a:lnTo>
                  <a:lnTo>
                    <a:pt x="278" y="243"/>
                  </a:lnTo>
                  <a:lnTo>
                    <a:pt x="279" y="229"/>
                  </a:lnTo>
                  <a:lnTo>
                    <a:pt x="265" y="189"/>
                  </a:lnTo>
                  <a:lnTo>
                    <a:pt x="246" y="109"/>
                  </a:lnTo>
                  <a:lnTo>
                    <a:pt x="246" y="49"/>
                  </a:lnTo>
                  <a:lnTo>
                    <a:pt x="256" y="10"/>
                  </a:lnTo>
                  <a:lnTo>
                    <a:pt x="265" y="0"/>
                  </a:lnTo>
                  <a:lnTo>
                    <a:pt x="314" y="12"/>
                  </a:lnTo>
                  <a:lnTo>
                    <a:pt x="371" y="12"/>
                  </a:lnTo>
                  <a:lnTo>
                    <a:pt x="398" y="40"/>
                  </a:lnTo>
                  <a:lnTo>
                    <a:pt x="425" y="61"/>
                  </a:lnTo>
                  <a:lnTo>
                    <a:pt x="457" y="63"/>
                  </a:lnTo>
                  <a:lnTo>
                    <a:pt x="539" y="66"/>
                  </a:lnTo>
                  <a:lnTo>
                    <a:pt x="594" y="46"/>
                  </a:lnTo>
                  <a:lnTo>
                    <a:pt x="652" y="14"/>
                  </a:lnTo>
                  <a:lnTo>
                    <a:pt x="649" y="18"/>
                  </a:lnTo>
                  <a:lnTo>
                    <a:pt x="659" y="48"/>
                  </a:lnTo>
                  <a:lnTo>
                    <a:pt x="660" y="100"/>
                  </a:lnTo>
                  <a:lnTo>
                    <a:pt x="649" y="147"/>
                  </a:lnTo>
                  <a:lnTo>
                    <a:pt x="617" y="203"/>
                  </a:lnTo>
                  <a:lnTo>
                    <a:pt x="652" y="292"/>
                  </a:lnTo>
                  <a:lnTo>
                    <a:pt x="698" y="434"/>
                  </a:lnTo>
                  <a:lnTo>
                    <a:pt x="715" y="534"/>
                  </a:lnTo>
                  <a:lnTo>
                    <a:pt x="716" y="600"/>
                  </a:lnTo>
                  <a:lnTo>
                    <a:pt x="715" y="627"/>
                  </a:lnTo>
                  <a:lnTo>
                    <a:pt x="719" y="617"/>
                  </a:lnTo>
                  <a:lnTo>
                    <a:pt x="690" y="643"/>
                  </a:lnTo>
                  <a:lnTo>
                    <a:pt x="643" y="662"/>
                  </a:lnTo>
                  <a:lnTo>
                    <a:pt x="568" y="679"/>
                  </a:lnTo>
                  <a:lnTo>
                    <a:pt x="548" y="697"/>
                  </a:lnTo>
                  <a:lnTo>
                    <a:pt x="541" y="752"/>
                  </a:lnTo>
                  <a:lnTo>
                    <a:pt x="548" y="785"/>
                  </a:lnTo>
                  <a:lnTo>
                    <a:pt x="547" y="827"/>
                  </a:lnTo>
                  <a:lnTo>
                    <a:pt x="505" y="822"/>
                  </a:lnTo>
                  <a:lnTo>
                    <a:pt x="440" y="827"/>
                  </a:lnTo>
                  <a:lnTo>
                    <a:pt x="387" y="862"/>
                  </a:lnTo>
                  <a:lnTo>
                    <a:pt x="355" y="899"/>
                  </a:lnTo>
                  <a:lnTo>
                    <a:pt x="331" y="951"/>
                  </a:lnTo>
                  <a:lnTo>
                    <a:pt x="332" y="951"/>
                  </a:lnTo>
                  <a:lnTo>
                    <a:pt x="307" y="930"/>
                  </a:lnTo>
                  <a:lnTo>
                    <a:pt x="285" y="922"/>
                  </a:lnTo>
                  <a:lnTo>
                    <a:pt x="254" y="921"/>
                  </a:lnTo>
                  <a:lnTo>
                    <a:pt x="247" y="923"/>
                  </a:lnTo>
                  <a:lnTo>
                    <a:pt x="201" y="581"/>
                  </a:lnTo>
                  <a:lnTo>
                    <a:pt x="229" y="546"/>
                  </a:lnTo>
                  <a:lnTo>
                    <a:pt x="227" y="512"/>
                  </a:lnTo>
                  <a:lnTo>
                    <a:pt x="206" y="442"/>
                  </a:lnTo>
                  <a:lnTo>
                    <a:pt x="183" y="424"/>
                  </a:lnTo>
                  <a:lnTo>
                    <a:pt x="124" y="432"/>
                  </a:lnTo>
                  <a:lnTo>
                    <a:pt x="68" y="414"/>
                  </a:lnTo>
                  <a:lnTo>
                    <a:pt x="0" y="410"/>
                  </a:lnTo>
                  <a:lnTo>
                    <a:pt x="43" y="366"/>
                  </a:lnTo>
                  <a:close/>
                </a:path>
              </a:pathLst>
            </a:custGeom>
            <a:solidFill>
              <a:srgbClr val="52AA28"/>
            </a:solidFill>
            <a:ln w="12700">
              <a:solidFill>
                <a:srgbClr val="FFFFFF"/>
              </a:solidFill>
              <a:round/>
              <a:headEnd/>
              <a:tailEnd/>
            </a:ln>
          </p:spPr>
          <p:txBody>
            <a:bodyPr/>
            <a:lstStyle/>
            <a:p>
              <a:endParaRPr lang="fr-FR"/>
            </a:p>
          </p:txBody>
        </p:sp>
        <p:sp>
          <p:nvSpPr>
            <p:cNvPr id="2101" name="Freeform 50"/>
            <p:cNvSpPr>
              <a:spLocks/>
            </p:cNvSpPr>
            <p:nvPr/>
          </p:nvSpPr>
          <p:spPr bwMode="auto">
            <a:xfrm>
              <a:off x="3328" y="3082"/>
              <a:ext cx="190" cy="158"/>
            </a:xfrm>
            <a:custGeom>
              <a:avLst/>
              <a:gdLst>
                <a:gd name="T0" fmla="*/ 433144045 w 942"/>
                <a:gd name="T1" fmla="*/ 435561270 h 779"/>
                <a:gd name="T2" fmla="*/ 433144045 w 942"/>
                <a:gd name="T3" fmla="*/ 435561270 h 779"/>
                <a:gd name="T4" fmla="*/ 433144045 w 942"/>
                <a:gd name="T5" fmla="*/ 435561270 h 779"/>
                <a:gd name="T6" fmla="*/ 433144045 w 942"/>
                <a:gd name="T7" fmla="*/ 435561270 h 779"/>
                <a:gd name="T8" fmla="*/ 433144045 w 942"/>
                <a:gd name="T9" fmla="*/ 435561270 h 779"/>
                <a:gd name="T10" fmla="*/ 433144045 w 942"/>
                <a:gd name="T11" fmla="*/ 435561270 h 779"/>
                <a:gd name="T12" fmla="*/ 433144045 w 942"/>
                <a:gd name="T13" fmla="*/ 435561270 h 779"/>
                <a:gd name="T14" fmla="*/ 433144045 w 942"/>
                <a:gd name="T15" fmla="*/ 435561270 h 779"/>
                <a:gd name="T16" fmla="*/ 433144045 w 942"/>
                <a:gd name="T17" fmla="*/ 435561270 h 779"/>
                <a:gd name="T18" fmla="*/ 433144045 w 942"/>
                <a:gd name="T19" fmla="*/ 435561270 h 779"/>
                <a:gd name="T20" fmla="*/ 433144045 w 942"/>
                <a:gd name="T21" fmla="*/ 435561270 h 779"/>
                <a:gd name="T22" fmla="*/ 433144045 w 942"/>
                <a:gd name="T23" fmla="*/ 435561270 h 779"/>
                <a:gd name="T24" fmla="*/ 433144045 w 942"/>
                <a:gd name="T25" fmla="*/ 435561270 h 779"/>
                <a:gd name="T26" fmla="*/ 433144045 w 942"/>
                <a:gd name="T27" fmla="*/ 435561270 h 779"/>
                <a:gd name="T28" fmla="*/ 433144045 w 942"/>
                <a:gd name="T29" fmla="*/ 435561270 h 779"/>
                <a:gd name="T30" fmla="*/ 433144045 w 942"/>
                <a:gd name="T31" fmla="*/ 435561270 h 779"/>
                <a:gd name="T32" fmla="*/ 433144045 w 942"/>
                <a:gd name="T33" fmla="*/ 435561270 h 779"/>
                <a:gd name="T34" fmla="*/ 433144045 w 942"/>
                <a:gd name="T35" fmla="*/ 435561270 h 779"/>
                <a:gd name="T36" fmla="*/ 433144045 w 942"/>
                <a:gd name="T37" fmla="*/ 435561270 h 779"/>
                <a:gd name="T38" fmla="*/ 433144045 w 942"/>
                <a:gd name="T39" fmla="*/ 435561270 h 779"/>
                <a:gd name="T40" fmla="*/ 433144045 w 942"/>
                <a:gd name="T41" fmla="*/ 435561270 h 779"/>
                <a:gd name="T42" fmla="*/ 433144045 w 942"/>
                <a:gd name="T43" fmla="*/ 435561270 h 779"/>
                <a:gd name="T44" fmla="*/ 433144045 w 942"/>
                <a:gd name="T45" fmla="*/ 435561270 h 779"/>
                <a:gd name="T46" fmla="*/ 433144045 w 942"/>
                <a:gd name="T47" fmla="*/ 435561270 h 779"/>
                <a:gd name="T48" fmla="*/ 433144045 w 942"/>
                <a:gd name="T49" fmla="*/ 435561270 h 779"/>
                <a:gd name="T50" fmla="*/ 433144045 w 942"/>
                <a:gd name="T51" fmla="*/ 435561270 h 779"/>
                <a:gd name="T52" fmla="*/ 433144045 w 942"/>
                <a:gd name="T53" fmla="*/ 435561270 h 779"/>
                <a:gd name="T54" fmla="*/ 433144045 w 942"/>
                <a:gd name="T55" fmla="*/ 435561270 h 779"/>
                <a:gd name="T56" fmla="*/ 433144045 w 942"/>
                <a:gd name="T57" fmla="*/ 435561270 h 779"/>
                <a:gd name="T58" fmla="*/ 433144045 w 942"/>
                <a:gd name="T59" fmla="*/ 435561270 h 779"/>
                <a:gd name="T60" fmla="*/ 433144045 w 942"/>
                <a:gd name="T61" fmla="*/ 435561270 h 779"/>
                <a:gd name="T62" fmla="*/ 433144045 w 942"/>
                <a:gd name="T63" fmla="*/ 435561270 h 779"/>
                <a:gd name="T64" fmla="*/ 433144045 w 942"/>
                <a:gd name="T65" fmla="*/ 0 h 779"/>
                <a:gd name="T66" fmla="*/ 433144045 w 942"/>
                <a:gd name="T67" fmla="*/ 435561270 h 779"/>
                <a:gd name="T68" fmla="*/ 433144045 w 942"/>
                <a:gd name="T69" fmla="*/ 435561270 h 779"/>
                <a:gd name="T70" fmla="*/ 433144045 w 942"/>
                <a:gd name="T71" fmla="*/ 435561270 h 779"/>
                <a:gd name="T72" fmla="*/ 433144045 w 942"/>
                <a:gd name="T73" fmla="*/ 435561270 h 779"/>
                <a:gd name="T74" fmla="*/ 433144045 w 942"/>
                <a:gd name="T75" fmla="*/ 435561270 h 779"/>
                <a:gd name="T76" fmla="*/ 433144045 w 942"/>
                <a:gd name="T77" fmla="*/ 435561270 h 779"/>
                <a:gd name="T78" fmla="*/ 0 w 942"/>
                <a:gd name="T79" fmla="*/ 435561270 h 779"/>
                <a:gd name="T80" fmla="*/ 433144045 w 942"/>
                <a:gd name="T81" fmla="*/ 435561270 h 779"/>
                <a:gd name="T82" fmla="*/ 433144045 w 942"/>
                <a:gd name="T83" fmla="*/ 435561270 h 779"/>
                <a:gd name="T84" fmla="*/ 433144045 w 942"/>
                <a:gd name="T85" fmla="*/ 435561270 h 779"/>
                <a:gd name="T86" fmla="*/ 433144045 w 942"/>
                <a:gd name="T87" fmla="*/ 435561270 h 779"/>
                <a:gd name="T88" fmla="*/ 433144045 w 942"/>
                <a:gd name="T89" fmla="*/ 435561270 h 779"/>
                <a:gd name="T90" fmla="*/ 433144045 w 942"/>
                <a:gd name="T91" fmla="*/ 435561270 h 779"/>
                <a:gd name="T92" fmla="*/ 433144045 w 942"/>
                <a:gd name="T93" fmla="*/ 435561270 h 77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42"/>
                <a:gd name="T142" fmla="*/ 0 h 779"/>
                <a:gd name="T143" fmla="*/ 942 w 942"/>
                <a:gd name="T144" fmla="*/ 779 h 77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42" h="779">
                  <a:moveTo>
                    <a:pt x="425" y="777"/>
                  </a:moveTo>
                  <a:lnTo>
                    <a:pt x="629" y="701"/>
                  </a:lnTo>
                  <a:lnTo>
                    <a:pt x="653" y="701"/>
                  </a:lnTo>
                  <a:lnTo>
                    <a:pt x="678" y="712"/>
                  </a:lnTo>
                  <a:lnTo>
                    <a:pt x="712" y="768"/>
                  </a:lnTo>
                  <a:lnTo>
                    <a:pt x="708" y="772"/>
                  </a:lnTo>
                  <a:lnTo>
                    <a:pt x="773" y="701"/>
                  </a:lnTo>
                  <a:lnTo>
                    <a:pt x="863" y="623"/>
                  </a:lnTo>
                  <a:lnTo>
                    <a:pt x="883" y="617"/>
                  </a:lnTo>
                  <a:lnTo>
                    <a:pt x="901" y="644"/>
                  </a:lnTo>
                  <a:lnTo>
                    <a:pt x="922" y="653"/>
                  </a:lnTo>
                  <a:lnTo>
                    <a:pt x="942" y="650"/>
                  </a:lnTo>
                  <a:lnTo>
                    <a:pt x="942" y="635"/>
                  </a:lnTo>
                  <a:lnTo>
                    <a:pt x="928" y="595"/>
                  </a:lnTo>
                  <a:lnTo>
                    <a:pt x="911" y="515"/>
                  </a:lnTo>
                  <a:lnTo>
                    <a:pt x="909" y="456"/>
                  </a:lnTo>
                  <a:lnTo>
                    <a:pt x="920" y="416"/>
                  </a:lnTo>
                  <a:lnTo>
                    <a:pt x="924" y="407"/>
                  </a:lnTo>
                  <a:lnTo>
                    <a:pt x="902" y="385"/>
                  </a:lnTo>
                  <a:lnTo>
                    <a:pt x="845" y="373"/>
                  </a:lnTo>
                  <a:lnTo>
                    <a:pt x="795" y="380"/>
                  </a:lnTo>
                  <a:lnTo>
                    <a:pt x="738" y="372"/>
                  </a:lnTo>
                  <a:lnTo>
                    <a:pt x="658" y="352"/>
                  </a:lnTo>
                  <a:lnTo>
                    <a:pt x="611" y="340"/>
                  </a:lnTo>
                  <a:lnTo>
                    <a:pt x="556" y="298"/>
                  </a:lnTo>
                  <a:lnTo>
                    <a:pt x="505" y="227"/>
                  </a:lnTo>
                  <a:lnTo>
                    <a:pt x="477" y="164"/>
                  </a:lnTo>
                  <a:lnTo>
                    <a:pt x="478" y="137"/>
                  </a:lnTo>
                  <a:lnTo>
                    <a:pt x="309" y="158"/>
                  </a:lnTo>
                  <a:lnTo>
                    <a:pt x="283" y="146"/>
                  </a:lnTo>
                  <a:lnTo>
                    <a:pt x="270" y="125"/>
                  </a:lnTo>
                  <a:lnTo>
                    <a:pt x="203" y="13"/>
                  </a:lnTo>
                  <a:lnTo>
                    <a:pt x="175" y="0"/>
                  </a:lnTo>
                  <a:lnTo>
                    <a:pt x="141" y="1"/>
                  </a:lnTo>
                  <a:lnTo>
                    <a:pt x="54" y="43"/>
                  </a:lnTo>
                  <a:lnTo>
                    <a:pt x="44" y="65"/>
                  </a:lnTo>
                  <a:lnTo>
                    <a:pt x="42" y="123"/>
                  </a:lnTo>
                  <a:lnTo>
                    <a:pt x="48" y="201"/>
                  </a:lnTo>
                  <a:lnTo>
                    <a:pt x="20" y="226"/>
                  </a:lnTo>
                  <a:lnTo>
                    <a:pt x="0" y="329"/>
                  </a:lnTo>
                  <a:lnTo>
                    <a:pt x="16" y="329"/>
                  </a:lnTo>
                  <a:lnTo>
                    <a:pt x="81" y="336"/>
                  </a:lnTo>
                  <a:lnTo>
                    <a:pt x="111" y="410"/>
                  </a:lnTo>
                  <a:lnTo>
                    <a:pt x="265" y="452"/>
                  </a:lnTo>
                  <a:lnTo>
                    <a:pt x="277" y="677"/>
                  </a:lnTo>
                  <a:lnTo>
                    <a:pt x="421" y="779"/>
                  </a:lnTo>
                  <a:lnTo>
                    <a:pt x="425" y="777"/>
                  </a:lnTo>
                  <a:close/>
                </a:path>
              </a:pathLst>
            </a:custGeom>
            <a:solidFill>
              <a:srgbClr val="52AA28"/>
            </a:solidFill>
            <a:ln w="12700">
              <a:solidFill>
                <a:srgbClr val="FFFFFF"/>
              </a:solidFill>
              <a:round/>
              <a:headEnd/>
              <a:tailEnd/>
            </a:ln>
          </p:spPr>
          <p:txBody>
            <a:bodyPr/>
            <a:lstStyle/>
            <a:p>
              <a:endParaRPr lang="fr-FR"/>
            </a:p>
          </p:txBody>
        </p:sp>
        <p:sp>
          <p:nvSpPr>
            <p:cNvPr id="2102" name="Freeform 56"/>
            <p:cNvSpPr>
              <a:spLocks/>
            </p:cNvSpPr>
            <p:nvPr/>
          </p:nvSpPr>
          <p:spPr bwMode="auto">
            <a:xfrm>
              <a:off x="2692" y="2995"/>
              <a:ext cx="163" cy="161"/>
            </a:xfrm>
            <a:custGeom>
              <a:avLst/>
              <a:gdLst>
                <a:gd name="T0" fmla="*/ 432147711 w 810"/>
                <a:gd name="T1" fmla="*/ 435995811 h 793"/>
                <a:gd name="T2" fmla="*/ 432147711 w 810"/>
                <a:gd name="T3" fmla="*/ 435995811 h 793"/>
                <a:gd name="T4" fmla="*/ 432147711 w 810"/>
                <a:gd name="T5" fmla="*/ 435995811 h 793"/>
                <a:gd name="T6" fmla="*/ 432147711 w 810"/>
                <a:gd name="T7" fmla="*/ 435995811 h 793"/>
                <a:gd name="T8" fmla="*/ 432147711 w 810"/>
                <a:gd name="T9" fmla="*/ 435995811 h 793"/>
                <a:gd name="T10" fmla="*/ 432147711 w 810"/>
                <a:gd name="T11" fmla="*/ 435995811 h 793"/>
                <a:gd name="T12" fmla="*/ 432147711 w 810"/>
                <a:gd name="T13" fmla="*/ 435995811 h 793"/>
                <a:gd name="T14" fmla="*/ 432147711 w 810"/>
                <a:gd name="T15" fmla="*/ 435995811 h 793"/>
                <a:gd name="T16" fmla="*/ 432147711 w 810"/>
                <a:gd name="T17" fmla="*/ 435995811 h 793"/>
                <a:gd name="T18" fmla="*/ 432147711 w 810"/>
                <a:gd name="T19" fmla="*/ 435995811 h 793"/>
                <a:gd name="T20" fmla="*/ 432147711 w 810"/>
                <a:gd name="T21" fmla="*/ 0 h 793"/>
                <a:gd name="T22" fmla="*/ 432147711 w 810"/>
                <a:gd name="T23" fmla="*/ 435995811 h 793"/>
                <a:gd name="T24" fmla="*/ 432147711 w 810"/>
                <a:gd name="T25" fmla="*/ 435995811 h 793"/>
                <a:gd name="T26" fmla="*/ 432147711 w 810"/>
                <a:gd name="T27" fmla="*/ 435995811 h 793"/>
                <a:gd name="T28" fmla="*/ 432147711 w 810"/>
                <a:gd name="T29" fmla="*/ 435995811 h 793"/>
                <a:gd name="T30" fmla="*/ 432147711 w 810"/>
                <a:gd name="T31" fmla="*/ 435995811 h 793"/>
                <a:gd name="T32" fmla="*/ 432147711 w 810"/>
                <a:gd name="T33" fmla="*/ 435995811 h 793"/>
                <a:gd name="T34" fmla="*/ 432147711 w 810"/>
                <a:gd name="T35" fmla="*/ 435995811 h 793"/>
                <a:gd name="T36" fmla="*/ 432147711 w 810"/>
                <a:gd name="T37" fmla="*/ 435995811 h 793"/>
                <a:gd name="T38" fmla="*/ 432147711 w 810"/>
                <a:gd name="T39" fmla="*/ 435995811 h 793"/>
                <a:gd name="T40" fmla="*/ 432147711 w 810"/>
                <a:gd name="T41" fmla="*/ 435995811 h 793"/>
                <a:gd name="T42" fmla="*/ 432147711 w 810"/>
                <a:gd name="T43" fmla="*/ 435995811 h 793"/>
                <a:gd name="T44" fmla="*/ 432147711 w 810"/>
                <a:gd name="T45" fmla="*/ 435995811 h 793"/>
                <a:gd name="T46" fmla="*/ 432147711 w 810"/>
                <a:gd name="T47" fmla="*/ 435995811 h 793"/>
                <a:gd name="T48" fmla="*/ 432147711 w 810"/>
                <a:gd name="T49" fmla="*/ 435995811 h 793"/>
                <a:gd name="T50" fmla="*/ 432147711 w 810"/>
                <a:gd name="T51" fmla="*/ 435995811 h 793"/>
                <a:gd name="T52" fmla="*/ 432147711 w 810"/>
                <a:gd name="T53" fmla="*/ 435995811 h 793"/>
                <a:gd name="T54" fmla="*/ 432147711 w 810"/>
                <a:gd name="T55" fmla="*/ 435995811 h 793"/>
                <a:gd name="T56" fmla="*/ 432147711 w 810"/>
                <a:gd name="T57" fmla="*/ 435995811 h 793"/>
                <a:gd name="T58" fmla="*/ 432147711 w 810"/>
                <a:gd name="T59" fmla="*/ 435995811 h 793"/>
                <a:gd name="T60" fmla="*/ 432147711 w 810"/>
                <a:gd name="T61" fmla="*/ 435995811 h 793"/>
                <a:gd name="T62" fmla="*/ 432147711 w 810"/>
                <a:gd name="T63" fmla="*/ 435995811 h 793"/>
                <a:gd name="T64" fmla="*/ 432147711 w 810"/>
                <a:gd name="T65" fmla="*/ 435995811 h 793"/>
                <a:gd name="T66" fmla="*/ 432147711 w 810"/>
                <a:gd name="T67" fmla="*/ 435995811 h 793"/>
                <a:gd name="T68" fmla="*/ 432147711 w 810"/>
                <a:gd name="T69" fmla="*/ 435995811 h 793"/>
                <a:gd name="T70" fmla="*/ 432147711 w 810"/>
                <a:gd name="T71" fmla="*/ 435995811 h 793"/>
                <a:gd name="T72" fmla="*/ 432147711 w 810"/>
                <a:gd name="T73" fmla="*/ 435995811 h 793"/>
                <a:gd name="T74" fmla="*/ 0 w 810"/>
                <a:gd name="T75" fmla="*/ 435995811 h 793"/>
                <a:gd name="T76" fmla="*/ 432147711 w 810"/>
                <a:gd name="T77" fmla="*/ 435995811 h 793"/>
                <a:gd name="T78" fmla="*/ 432147711 w 810"/>
                <a:gd name="T79" fmla="*/ 435995811 h 793"/>
                <a:gd name="T80" fmla="*/ 432147711 w 810"/>
                <a:gd name="T81" fmla="*/ 435995811 h 793"/>
                <a:gd name="T82" fmla="*/ 432147711 w 810"/>
                <a:gd name="T83" fmla="*/ 435995811 h 793"/>
                <a:gd name="T84" fmla="*/ 432147711 w 810"/>
                <a:gd name="T85" fmla="*/ 435995811 h 793"/>
                <a:gd name="T86" fmla="*/ 432147711 w 810"/>
                <a:gd name="T87" fmla="*/ 435995811 h 793"/>
                <a:gd name="T88" fmla="*/ 432147711 w 810"/>
                <a:gd name="T89" fmla="*/ 435995811 h 793"/>
                <a:gd name="T90" fmla="*/ 432147711 w 810"/>
                <a:gd name="T91" fmla="*/ 435995811 h 793"/>
                <a:gd name="T92" fmla="*/ 432147711 w 810"/>
                <a:gd name="T93" fmla="*/ 435995811 h 793"/>
                <a:gd name="T94" fmla="*/ 432147711 w 810"/>
                <a:gd name="T95" fmla="*/ 435995811 h 793"/>
                <a:gd name="T96" fmla="*/ 432147711 w 810"/>
                <a:gd name="T97" fmla="*/ 435995811 h 793"/>
                <a:gd name="T98" fmla="*/ 432147711 w 810"/>
                <a:gd name="T99" fmla="*/ 435995811 h 793"/>
                <a:gd name="T100" fmla="*/ 432147711 w 810"/>
                <a:gd name="T101" fmla="*/ 435995811 h 793"/>
                <a:gd name="T102" fmla="*/ 432147711 w 810"/>
                <a:gd name="T103" fmla="*/ 435995811 h 793"/>
                <a:gd name="T104" fmla="*/ 432147711 w 810"/>
                <a:gd name="T105" fmla="*/ 435995811 h 793"/>
                <a:gd name="T106" fmla="*/ 432147711 w 810"/>
                <a:gd name="T107" fmla="*/ 435995811 h 793"/>
                <a:gd name="T108" fmla="*/ 432147711 w 810"/>
                <a:gd name="T109" fmla="*/ 435995811 h 793"/>
                <a:gd name="T110" fmla="*/ 432147711 w 810"/>
                <a:gd name="T111" fmla="*/ 435995811 h 793"/>
                <a:gd name="T112" fmla="*/ 432147711 w 810"/>
                <a:gd name="T113" fmla="*/ 435995811 h 793"/>
                <a:gd name="T114" fmla="*/ 432147711 w 810"/>
                <a:gd name="T115" fmla="*/ 435995811 h 793"/>
                <a:gd name="T116" fmla="*/ 432147711 w 810"/>
                <a:gd name="T117" fmla="*/ 435995811 h 79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10"/>
                <a:gd name="T178" fmla="*/ 0 h 793"/>
                <a:gd name="T179" fmla="*/ 810 w 810"/>
                <a:gd name="T180" fmla="*/ 793 h 79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10" h="793">
                  <a:moveTo>
                    <a:pt x="774" y="397"/>
                  </a:moveTo>
                  <a:lnTo>
                    <a:pt x="770" y="402"/>
                  </a:lnTo>
                  <a:lnTo>
                    <a:pt x="773" y="371"/>
                  </a:lnTo>
                  <a:lnTo>
                    <a:pt x="757" y="277"/>
                  </a:lnTo>
                  <a:lnTo>
                    <a:pt x="733" y="243"/>
                  </a:lnTo>
                  <a:lnTo>
                    <a:pt x="704" y="145"/>
                  </a:lnTo>
                  <a:lnTo>
                    <a:pt x="687" y="62"/>
                  </a:lnTo>
                  <a:lnTo>
                    <a:pt x="699" y="6"/>
                  </a:lnTo>
                  <a:lnTo>
                    <a:pt x="699" y="7"/>
                  </a:lnTo>
                  <a:lnTo>
                    <a:pt x="650" y="21"/>
                  </a:lnTo>
                  <a:lnTo>
                    <a:pt x="472" y="0"/>
                  </a:lnTo>
                  <a:lnTo>
                    <a:pt x="435" y="4"/>
                  </a:lnTo>
                  <a:lnTo>
                    <a:pt x="346" y="40"/>
                  </a:lnTo>
                  <a:lnTo>
                    <a:pt x="42" y="93"/>
                  </a:lnTo>
                  <a:lnTo>
                    <a:pt x="19" y="105"/>
                  </a:lnTo>
                  <a:lnTo>
                    <a:pt x="13" y="250"/>
                  </a:lnTo>
                  <a:lnTo>
                    <a:pt x="47" y="274"/>
                  </a:lnTo>
                  <a:lnTo>
                    <a:pt x="93" y="270"/>
                  </a:lnTo>
                  <a:lnTo>
                    <a:pt x="126" y="247"/>
                  </a:lnTo>
                  <a:lnTo>
                    <a:pt x="136" y="221"/>
                  </a:lnTo>
                  <a:lnTo>
                    <a:pt x="190" y="210"/>
                  </a:lnTo>
                  <a:lnTo>
                    <a:pt x="205" y="246"/>
                  </a:lnTo>
                  <a:lnTo>
                    <a:pt x="290" y="252"/>
                  </a:lnTo>
                  <a:lnTo>
                    <a:pt x="285" y="355"/>
                  </a:lnTo>
                  <a:lnTo>
                    <a:pt x="259" y="356"/>
                  </a:lnTo>
                  <a:lnTo>
                    <a:pt x="145" y="341"/>
                  </a:lnTo>
                  <a:lnTo>
                    <a:pt x="118" y="350"/>
                  </a:lnTo>
                  <a:lnTo>
                    <a:pt x="107" y="367"/>
                  </a:lnTo>
                  <a:lnTo>
                    <a:pt x="120" y="394"/>
                  </a:lnTo>
                  <a:lnTo>
                    <a:pt x="213" y="390"/>
                  </a:lnTo>
                  <a:lnTo>
                    <a:pt x="295" y="401"/>
                  </a:lnTo>
                  <a:lnTo>
                    <a:pt x="304" y="427"/>
                  </a:lnTo>
                  <a:lnTo>
                    <a:pt x="303" y="451"/>
                  </a:lnTo>
                  <a:lnTo>
                    <a:pt x="250" y="456"/>
                  </a:lnTo>
                  <a:lnTo>
                    <a:pt x="103" y="459"/>
                  </a:lnTo>
                  <a:lnTo>
                    <a:pt x="61" y="472"/>
                  </a:lnTo>
                  <a:lnTo>
                    <a:pt x="9" y="498"/>
                  </a:lnTo>
                  <a:lnTo>
                    <a:pt x="0" y="518"/>
                  </a:lnTo>
                  <a:lnTo>
                    <a:pt x="7" y="545"/>
                  </a:lnTo>
                  <a:lnTo>
                    <a:pt x="209" y="618"/>
                  </a:lnTo>
                  <a:lnTo>
                    <a:pt x="294" y="709"/>
                  </a:lnTo>
                  <a:lnTo>
                    <a:pt x="330" y="727"/>
                  </a:lnTo>
                  <a:lnTo>
                    <a:pt x="357" y="715"/>
                  </a:lnTo>
                  <a:lnTo>
                    <a:pt x="373" y="684"/>
                  </a:lnTo>
                  <a:lnTo>
                    <a:pt x="396" y="678"/>
                  </a:lnTo>
                  <a:lnTo>
                    <a:pt x="724" y="793"/>
                  </a:lnTo>
                  <a:lnTo>
                    <a:pt x="733" y="791"/>
                  </a:lnTo>
                  <a:lnTo>
                    <a:pt x="734" y="787"/>
                  </a:lnTo>
                  <a:lnTo>
                    <a:pt x="736" y="696"/>
                  </a:lnTo>
                  <a:lnTo>
                    <a:pt x="807" y="682"/>
                  </a:lnTo>
                  <a:lnTo>
                    <a:pt x="810" y="615"/>
                  </a:lnTo>
                  <a:lnTo>
                    <a:pt x="711" y="575"/>
                  </a:lnTo>
                  <a:lnTo>
                    <a:pt x="683" y="501"/>
                  </a:lnTo>
                  <a:lnTo>
                    <a:pt x="662" y="482"/>
                  </a:lnTo>
                  <a:lnTo>
                    <a:pt x="625" y="471"/>
                  </a:lnTo>
                  <a:lnTo>
                    <a:pt x="602" y="418"/>
                  </a:lnTo>
                  <a:lnTo>
                    <a:pt x="749" y="423"/>
                  </a:lnTo>
                  <a:lnTo>
                    <a:pt x="775" y="397"/>
                  </a:lnTo>
                  <a:lnTo>
                    <a:pt x="774" y="397"/>
                  </a:lnTo>
                  <a:close/>
                </a:path>
              </a:pathLst>
            </a:custGeom>
            <a:solidFill>
              <a:srgbClr val="DCDC36"/>
            </a:solidFill>
            <a:ln>
              <a:noFill/>
            </a:ln>
            <a:extLst>
              <a:ext uri="{91240B29-F687-4f45-9708-019B960494DF}">
                <a14:hiddenLine xmlns:a14="http://schemas.microsoft.com/office/drawing/2010/main" xmlns="" w="0">
                  <a:solidFill>
                    <a:srgbClr val="000000"/>
                  </a:solidFill>
                  <a:round/>
                  <a:headEnd/>
                  <a:tailEnd/>
                </a14:hiddenLine>
              </a:ext>
            </a:extLst>
          </p:spPr>
          <p:txBody>
            <a:bodyPr/>
            <a:lstStyle/>
            <a:p>
              <a:endParaRPr lang="fr-FR"/>
            </a:p>
          </p:txBody>
        </p:sp>
        <p:sp>
          <p:nvSpPr>
            <p:cNvPr id="2103" name="Freeform 58"/>
            <p:cNvSpPr>
              <a:spLocks/>
            </p:cNvSpPr>
            <p:nvPr/>
          </p:nvSpPr>
          <p:spPr bwMode="auto">
            <a:xfrm>
              <a:off x="4032" y="2865"/>
              <a:ext cx="137" cy="162"/>
            </a:xfrm>
            <a:custGeom>
              <a:avLst/>
              <a:gdLst>
                <a:gd name="T0" fmla="*/ 428870386 w 686"/>
                <a:gd name="T1" fmla="*/ 434322300 h 801"/>
                <a:gd name="T2" fmla="*/ 428870386 w 686"/>
                <a:gd name="T3" fmla="*/ 434322300 h 801"/>
                <a:gd name="T4" fmla="*/ 428870386 w 686"/>
                <a:gd name="T5" fmla="*/ 434322300 h 801"/>
                <a:gd name="T6" fmla="*/ 428870386 w 686"/>
                <a:gd name="T7" fmla="*/ 434322300 h 801"/>
                <a:gd name="T8" fmla="*/ 428870386 w 686"/>
                <a:gd name="T9" fmla="*/ 434322300 h 801"/>
                <a:gd name="T10" fmla="*/ 428870386 w 686"/>
                <a:gd name="T11" fmla="*/ 434322300 h 801"/>
                <a:gd name="T12" fmla="*/ 428870386 w 686"/>
                <a:gd name="T13" fmla="*/ 434322300 h 801"/>
                <a:gd name="T14" fmla="*/ 428870386 w 686"/>
                <a:gd name="T15" fmla="*/ 0 h 801"/>
                <a:gd name="T16" fmla="*/ 428870386 w 686"/>
                <a:gd name="T17" fmla="*/ 434322300 h 801"/>
                <a:gd name="T18" fmla="*/ 428870386 w 686"/>
                <a:gd name="T19" fmla="*/ 434322300 h 801"/>
                <a:gd name="T20" fmla="*/ 428870386 w 686"/>
                <a:gd name="T21" fmla="*/ 434322300 h 801"/>
                <a:gd name="T22" fmla="*/ 428870386 w 686"/>
                <a:gd name="T23" fmla="*/ 434322300 h 801"/>
                <a:gd name="T24" fmla="*/ 0 w 686"/>
                <a:gd name="T25" fmla="*/ 434322300 h 801"/>
                <a:gd name="T26" fmla="*/ 428870386 w 686"/>
                <a:gd name="T27" fmla="*/ 434322300 h 801"/>
                <a:gd name="T28" fmla="*/ 428870386 w 686"/>
                <a:gd name="T29" fmla="*/ 434322300 h 801"/>
                <a:gd name="T30" fmla="*/ 428870386 w 686"/>
                <a:gd name="T31" fmla="*/ 434322300 h 801"/>
                <a:gd name="T32" fmla="*/ 428870386 w 686"/>
                <a:gd name="T33" fmla="*/ 434322300 h 801"/>
                <a:gd name="T34" fmla="*/ 428870386 w 686"/>
                <a:gd name="T35" fmla="*/ 434322300 h 801"/>
                <a:gd name="T36" fmla="*/ 428870386 w 686"/>
                <a:gd name="T37" fmla="*/ 434322300 h 801"/>
                <a:gd name="T38" fmla="*/ 428870386 w 686"/>
                <a:gd name="T39" fmla="*/ 434322300 h 801"/>
                <a:gd name="T40" fmla="*/ 428870386 w 686"/>
                <a:gd name="T41" fmla="*/ 434322300 h 801"/>
                <a:gd name="T42" fmla="*/ 428870386 w 686"/>
                <a:gd name="T43" fmla="*/ 434322300 h 801"/>
                <a:gd name="T44" fmla="*/ 428870386 w 686"/>
                <a:gd name="T45" fmla="*/ 434322300 h 801"/>
                <a:gd name="T46" fmla="*/ 428870386 w 686"/>
                <a:gd name="T47" fmla="*/ 434322300 h 801"/>
                <a:gd name="T48" fmla="*/ 428870386 w 686"/>
                <a:gd name="T49" fmla="*/ 434322300 h 801"/>
                <a:gd name="T50" fmla="*/ 428870386 w 686"/>
                <a:gd name="T51" fmla="*/ 434322300 h 801"/>
                <a:gd name="T52" fmla="*/ 428870386 w 686"/>
                <a:gd name="T53" fmla="*/ 434322300 h 801"/>
                <a:gd name="T54" fmla="*/ 428870386 w 686"/>
                <a:gd name="T55" fmla="*/ 434322300 h 801"/>
                <a:gd name="T56" fmla="*/ 428870386 w 686"/>
                <a:gd name="T57" fmla="*/ 434322300 h 801"/>
                <a:gd name="T58" fmla="*/ 428870386 w 686"/>
                <a:gd name="T59" fmla="*/ 434322300 h 801"/>
                <a:gd name="T60" fmla="*/ 428870386 w 686"/>
                <a:gd name="T61" fmla="*/ 434322300 h 801"/>
                <a:gd name="T62" fmla="*/ 428870386 w 686"/>
                <a:gd name="T63" fmla="*/ 434322300 h 801"/>
                <a:gd name="T64" fmla="*/ 428870386 w 686"/>
                <a:gd name="T65" fmla="*/ 434322300 h 801"/>
                <a:gd name="T66" fmla="*/ 428870386 w 686"/>
                <a:gd name="T67" fmla="*/ 434322300 h 8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86"/>
                <a:gd name="T103" fmla="*/ 0 h 801"/>
                <a:gd name="T104" fmla="*/ 686 w 686"/>
                <a:gd name="T105" fmla="*/ 801 h 80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86" h="801">
                  <a:moveTo>
                    <a:pt x="456" y="801"/>
                  </a:moveTo>
                  <a:lnTo>
                    <a:pt x="509" y="623"/>
                  </a:lnTo>
                  <a:lnTo>
                    <a:pt x="686" y="111"/>
                  </a:lnTo>
                  <a:lnTo>
                    <a:pt x="685" y="68"/>
                  </a:lnTo>
                  <a:lnTo>
                    <a:pt x="663" y="49"/>
                  </a:lnTo>
                  <a:lnTo>
                    <a:pt x="576" y="30"/>
                  </a:lnTo>
                  <a:lnTo>
                    <a:pt x="467" y="10"/>
                  </a:lnTo>
                  <a:lnTo>
                    <a:pt x="414" y="0"/>
                  </a:lnTo>
                  <a:lnTo>
                    <a:pt x="368" y="125"/>
                  </a:lnTo>
                  <a:lnTo>
                    <a:pt x="344" y="152"/>
                  </a:lnTo>
                  <a:lnTo>
                    <a:pt x="29" y="172"/>
                  </a:lnTo>
                  <a:lnTo>
                    <a:pt x="1" y="192"/>
                  </a:lnTo>
                  <a:lnTo>
                    <a:pt x="0" y="216"/>
                  </a:lnTo>
                  <a:lnTo>
                    <a:pt x="35" y="301"/>
                  </a:lnTo>
                  <a:lnTo>
                    <a:pt x="55" y="295"/>
                  </a:lnTo>
                  <a:lnTo>
                    <a:pt x="121" y="241"/>
                  </a:lnTo>
                  <a:lnTo>
                    <a:pt x="142" y="244"/>
                  </a:lnTo>
                  <a:lnTo>
                    <a:pt x="155" y="265"/>
                  </a:lnTo>
                  <a:lnTo>
                    <a:pt x="168" y="512"/>
                  </a:lnTo>
                  <a:lnTo>
                    <a:pt x="168" y="509"/>
                  </a:lnTo>
                  <a:lnTo>
                    <a:pt x="167" y="525"/>
                  </a:lnTo>
                  <a:lnTo>
                    <a:pt x="166" y="561"/>
                  </a:lnTo>
                  <a:lnTo>
                    <a:pt x="158" y="590"/>
                  </a:lnTo>
                  <a:lnTo>
                    <a:pt x="154" y="587"/>
                  </a:lnTo>
                  <a:lnTo>
                    <a:pt x="160" y="614"/>
                  </a:lnTo>
                  <a:lnTo>
                    <a:pt x="177" y="647"/>
                  </a:lnTo>
                  <a:lnTo>
                    <a:pt x="215" y="691"/>
                  </a:lnTo>
                  <a:lnTo>
                    <a:pt x="240" y="717"/>
                  </a:lnTo>
                  <a:lnTo>
                    <a:pt x="236" y="713"/>
                  </a:lnTo>
                  <a:lnTo>
                    <a:pt x="303" y="744"/>
                  </a:lnTo>
                  <a:lnTo>
                    <a:pt x="316" y="724"/>
                  </a:lnTo>
                  <a:lnTo>
                    <a:pt x="313" y="696"/>
                  </a:lnTo>
                  <a:lnTo>
                    <a:pt x="460" y="798"/>
                  </a:lnTo>
                  <a:lnTo>
                    <a:pt x="456" y="801"/>
                  </a:lnTo>
                  <a:close/>
                </a:path>
              </a:pathLst>
            </a:custGeom>
            <a:solidFill>
              <a:srgbClr val="99CCFF"/>
            </a:solidFill>
            <a:ln w="12700">
              <a:solidFill>
                <a:srgbClr val="FFFFFF"/>
              </a:solidFill>
              <a:round/>
              <a:headEnd/>
              <a:tailEnd/>
            </a:ln>
          </p:spPr>
          <p:txBody>
            <a:bodyPr/>
            <a:lstStyle/>
            <a:p>
              <a:endParaRPr lang="fr-FR"/>
            </a:p>
          </p:txBody>
        </p:sp>
        <p:sp>
          <p:nvSpPr>
            <p:cNvPr id="2104" name="Freeform 59"/>
            <p:cNvSpPr>
              <a:spLocks/>
            </p:cNvSpPr>
            <p:nvPr/>
          </p:nvSpPr>
          <p:spPr bwMode="auto">
            <a:xfrm>
              <a:off x="3873" y="3059"/>
              <a:ext cx="168" cy="133"/>
            </a:xfrm>
            <a:custGeom>
              <a:avLst/>
              <a:gdLst>
                <a:gd name="T0" fmla="*/ 428476321 w 842"/>
                <a:gd name="T1" fmla="*/ 435388949 h 656"/>
                <a:gd name="T2" fmla="*/ 428476321 w 842"/>
                <a:gd name="T3" fmla="*/ 435388949 h 656"/>
                <a:gd name="T4" fmla="*/ 428476321 w 842"/>
                <a:gd name="T5" fmla="*/ 435388949 h 656"/>
                <a:gd name="T6" fmla="*/ 428476321 w 842"/>
                <a:gd name="T7" fmla="*/ 435388949 h 656"/>
                <a:gd name="T8" fmla="*/ 428476321 w 842"/>
                <a:gd name="T9" fmla="*/ 0 h 656"/>
                <a:gd name="T10" fmla="*/ 428476321 w 842"/>
                <a:gd name="T11" fmla="*/ 435388949 h 656"/>
                <a:gd name="T12" fmla="*/ 428476321 w 842"/>
                <a:gd name="T13" fmla="*/ 435388949 h 656"/>
                <a:gd name="T14" fmla="*/ 428476321 w 842"/>
                <a:gd name="T15" fmla="*/ 435388949 h 656"/>
                <a:gd name="T16" fmla="*/ 428476321 w 842"/>
                <a:gd name="T17" fmla="*/ 435388949 h 656"/>
                <a:gd name="T18" fmla="*/ 428476321 w 842"/>
                <a:gd name="T19" fmla="*/ 435388949 h 656"/>
                <a:gd name="T20" fmla="*/ 428476321 w 842"/>
                <a:gd name="T21" fmla="*/ 435388949 h 656"/>
                <a:gd name="T22" fmla="*/ 428476321 w 842"/>
                <a:gd name="T23" fmla="*/ 435388949 h 656"/>
                <a:gd name="T24" fmla="*/ 0 w 842"/>
                <a:gd name="T25" fmla="*/ 435388949 h 656"/>
                <a:gd name="T26" fmla="*/ 428476321 w 842"/>
                <a:gd name="T27" fmla="*/ 435388949 h 656"/>
                <a:gd name="T28" fmla="*/ 428476321 w 842"/>
                <a:gd name="T29" fmla="*/ 435388949 h 656"/>
                <a:gd name="T30" fmla="*/ 428476321 w 842"/>
                <a:gd name="T31" fmla="*/ 435388949 h 656"/>
                <a:gd name="T32" fmla="*/ 428476321 w 842"/>
                <a:gd name="T33" fmla="*/ 435388949 h 656"/>
                <a:gd name="T34" fmla="*/ 428476321 w 842"/>
                <a:gd name="T35" fmla="*/ 435388949 h 656"/>
                <a:gd name="T36" fmla="*/ 428476321 w 842"/>
                <a:gd name="T37" fmla="*/ 435388949 h 656"/>
                <a:gd name="T38" fmla="*/ 428476321 w 842"/>
                <a:gd name="T39" fmla="*/ 435388949 h 656"/>
                <a:gd name="T40" fmla="*/ 428476321 w 842"/>
                <a:gd name="T41" fmla="*/ 435388949 h 656"/>
                <a:gd name="T42" fmla="*/ 428476321 w 842"/>
                <a:gd name="T43" fmla="*/ 435388949 h 656"/>
                <a:gd name="T44" fmla="*/ 428476321 w 842"/>
                <a:gd name="T45" fmla="*/ 435388949 h 656"/>
                <a:gd name="T46" fmla="*/ 428476321 w 842"/>
                <a:gd name="T47" fmla="*/ 435388949 h 656"/>
                <a:gd name="T48" fmla="*/ 428476321 w 842"/>
                <a:gd name="T49" fmla="*/ 435388949 h 656"/>
                <a:gd name="T50" fmla="*/ 428476321 w 842"/>
                <a:gd name="T51" fmla="*/ 435388949 h 656"/>
                <a:gd name="T52" fmla="*/ 428476321 w 842"/>
                <a:gd name="T53" fmla="*/ 435388949 h 656"/>
                <a:gd name="T54" fmla="*/ 428476321 w 842"/>
                <a:gd name="T55" fmla="*/ 435388949 h 656"/>
                <a:gd name="T56" fmla="*/ 428476321 w 842"/>
                <a:gd name="T57" fmla="*/ 435388949 h 656"/>
                <a:gd name="T58" fmla="*/ 428476321 w 842"/>
                <a:gd name="T59" fmla="*/ 435388949 h 656"/>
                <a:gd name="T60" fmla="*/ 428476321 w 842"/>
                <a:gd name="T61" fmla="*/ 435388949 h 656"/>
                <a:gd name="T62" fmla="*/ 428476321 w 842"/>
                <a:gd name="T63" fmla="*/ 435388949 h 656"/>
                <a:gd name="T64" fmla="*/ 428476321 w 842"/>
                <a:gd name="T65" fmla="*/ 435388949 h 656"/>
                <a:gd name="T66" fmla="*/ 428476321 w 842"/>
                <a:gd name="T67" fmla="*/ 435388949 h 656"/>
                <a:gd name="T68" fmla="*/ 428476321 w 842"/>
                <a:gd name="T69" fmla="*/ 435388949 h 656"/>
                <a:gd name="T70" fmla="*/ 428476321 w 842"/>
                <a:gd name="T71" fmla="*/ 435388949 h 656"/>
                <a:gd name="T72" fmla="*/ 428476321 w 842"/>
                <a:gd name="T73" fmla="*/ 435388949 h 65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42"/>
                <a:gd name="T112" fmla="*/ 0 h 656"/>
                <a:gd name="T113" fmla="*/ 842 w 842"/>
                <a:gd name="T114" fmla="*/ 656 h 65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42" h="656">
                  <a:moveTo>
                    <a:pt x="836" y="126"/>
                  </a:moveTo>
                  <a:lnTo>
                    <a:pt x="627" y="96"/>
                  </a:lnTo>
                  <a:lnTo>
                    <a:pt x="539" y="56"/>
                  </a:lnTo>
                  <a:lnTo>
                    <a:pt x="489" y="10"/>
                  </a:lnTo>
                  <a:lnTo>
                    <a:pt x="470" y="0"/>
                  </a:lnTo>
                  <a:lnTo>
                    <a:pt x="456" y="8"/>
                  </a:lnTo>
                  <a:lnTo>
                    <a:pt x="311" y="119"/>
                  </a:lnTo>
                  <a:lnTo>
                    <a:pt x="324" y="107"/>
                  </a:lnTo>
                  <a:lnTo>
                    <a:pt x="195" y="321"/>
                  </a:lnTo>
                  <a:lnTo>
                    <a:pt x="162" y="302"/>
                  </a:lnTo>
                  <a:lnTo>
                    <a:pt x="112" y="286"/>
                  </a:lnTo>
                  <a:lnTo>
                    <a:pt x="76" y="291"/>
                  </a:lnTo>
                  <a:lnTo>
                    <a:pt x="0" y="383"/>
                  </a:lnTo>
                  <a:lnTo>
                    <a:pt x="5" y="382"/>
                  </a:lnTo>
                  <a:lnTo>
                    <a:pt x="62" y="423"/>
                  </a:lnTo>
                  <a:lnTo>
                    <a:pt x="76" y="442"/>
                  </a:lnTo>
                  <a:lnTo>
                    <a:pt x="47" y="555"/>
                  </a:lnTo>
                  <a:lnTo>
                    <a:pt x="58" y="578"/>
                  </a:lnTo>
                  <a:lnTo>
                    <a:pt x="102" y="623"/>
                  </a:lnTo>
                  <a:lnTo>
                    <a:pt x="101" y="648"/>
                  </a:lnTo>
                  <a:lnTo>
                    <a:pt x="133" y="649"/>
                  </a:lnTo>
                  <a:lnTo>
                    <a:pt x="189" y="656"/>
                  </a:lnTo>
                  <a:lnTo>
                    <a:pt x="273" y="654"/>
                  </a:lnTo>
                  <a:lnTo>
                    <a:pt x="327" y="619"/>
                  </a:lnTo>
                  <a:lnTo>
                    <a:pt x="450" y="502"/>
                  </a:lnTo>
                  <a:lnTo>
                    <a:pt x="534" y="440"/>
                  </a:lnTo>
                  <a:lnTo>
                    <a:pt x="740" y="373"/>
                  </a:lnTo>
                  <a:lnTo>
                    <a:pt x="799" y="362"/>
                  </a:lnTo>
                  <a:lnTo>
                    <a:pt x="808" y="362"/>
                  </a:lnTo>
                  <a:lnTo>
                    <a:pt x="778" y="324"/>
                  </a:lnTo>
                  <a:lnTo>
                    <a:pt x="767" y="274"/>
                  </a:lnTo>
                  <a:lnTo>
                    <a:pt x="804" y="202"/>
                  </a:lnTo>
                  <a:lnTo>
                    <a:pt x="815" y="202"/>
                  </a:lnTo>
                  <a:lnTo>
                    <a:pt x="834" y="180"/>
                  </a:lnTo>
                  <a:lnTo>
                    <a:pt x="842" y="148"/>
                  </a:lnTo>
                  <a:lnTo>
                    <a:pt x="834" y="126"/>
                  </a:lnTo>
                  <a:lnTo>
                    <a:pt x="836" y="126"/>
                  </a:lnTo>
                  <a:close/>
                </a:path>
              </a:pathLst>
            </a:custGeom>
            <a:solidFill>
              <a:srgbClr val="99CCFF"/>
            </a:solidFill>
            <a:ln w="12700">
              <a:solidFill>
                <a:srgbClr val="FFFFFF"/>
              </a:solidFill>
              <a:round/>
              <a:headEnd/>
              <a:tailEnd/>
            </a:ln>
          </p:spPr>
          <p:txBody>
            <a:bodyPr/>
            <a:lstStyle/>
            <a:p>
              <a:endParaRPr lang="fr-FR"/>
            </a:p>
          </p:txBody>
        </p:sp>
        <p:sp>
          <p:nvSpPr>
            <p:cNvPr id="2105" name="Freeform 60"/>
            <p:cNvSpPr>
              <a:spLocks/>
            </p:cNvSpPr>
            <p:nvPr/>
          </p:nvSpPr>
          <p:spPr bwMode="auto">
            <a:xfrm>
              <a:off x="3904" y="2820"/>
              <a:ext cx="211" cy="150"/>
            </a:xfrm>
            <a:custGeom>
              <a:avLst/>
              <a:gdLst>
                <a:gd name="T0" fmla="*/ 430721228 w 1052"/>
                <a:gd name="T1" fmla="*/ 435889532 h 739"/>
                <a:gd name="T2" fmla="*/ 430721228 w 1052"/>
                <a:gd name="T3" fmla="*/ 435889532 h 739"/>
                <a:gd name="T4" fmla="*/ 430721228 w 1052"/>
                <a:gd name="T5" fmla="*/ 435889532 h 739"/>
                <a:gd name="T6" fmla="*/ 430721228 w 1052"/>
                <a:gd name="T7" fmla="*/ 435889532 h 739"/>
                <a:gd name="T8" fmla="*/ 430721228 w 1052"/>
                <a:gd name="T9" fmla="*/ 435889532 h 739"/>
                <a:gd name="T10" fmla="*/ 430721228 w 1052"/>
                <a:gd name="T11" fmla="*/ 435889532 h 739"/>
                <a:gd name="T12" fmla="*/ 430721228 w 1052"/>
                <a:gd name="T13" fmla="*/ 435889532 h 739"/>
                <a:gd name="T14" fmla="*/ 430721228 w 1052"/>
                <a:gd name="T15" fmla="*/ 435889532 h 739"/>
                <a:gd name="T16" fmla="*/ 430721228 w 1052"/>
                <a:gd name="T17" fmla="*/ 435889532 h 739"/>
                <a:gd name="T18" fmla="*/ 430721228 w 1052"/>
                <a:gd name="T19" fmla="*/ 435889532 h 739"/>
                <a:gd name="T20" fmla="*/ 430721228 w 1052"/>
                <a:gd name="T21" fmla="*/ 435889532 h 739"/>
                <a:gd name="T22" fmla="*/ 430721228 w 1052"/>
                <a:gd name="T23" fmla="*/ 435889532 h 739"/>
                <a:gd name="T24" fmla="*/ 430721228 w 1052"/>
                <a:gd name="T25" fmla="*/ 435889532 h 739"/>
                <a:gd name="T26" fmla="*/ 430721228 w 1052"/>
                <a:gd name="T27" fmla="*/ 435889532 h 739"/>
                <a:gd name="T28" fmla="*/ 430721228 w 1052"/>
                <a:gd name="T29" fmla="*/ 435889532 h 739"/>
                <a:gd name="T30" fmla="*/ 430721228 w 1052"/>
                <a:gd name="T31" fmla="*/ 435889532 h 739"/>
                <a:gd name="T32" fmla="*/ 430721228 w 1052"/>
                <a:gd name="T33" fmla="*/ 435889532 h 739"/>
                <a:gd name="T34" fmla="*/ 430721228 w 1052"/>
                <a:gd name="T35" fmla="*/ 0 h 739"/>
                <a:gd name="T36" fmla="*/ 0 w 1052"/>
                <a:gd name="T37" fmla="*/ 435889532 h 739"/>
                <a:gd name="T38" fmla="*/ 430721228 w 1052"/>
                <a:gd name="T39" fmla="*/ 435889532 h 739"/>
                <a:gd name="T40" fmla="*/ 430721228 w 1052"/>
                <a:gd name="T41" fmla="*/ 435889532 h 739"/>
                <a:gd name="T42" fmla="*/ 430721228 w 1052"/>
                <a:gd name="T43" fmla="*/ 435889532 h 739"/>
                <a:gd name="T44" fmla="*/ 430721228 w 1052"/>
                <a:gd name="T45" fmla="*/ 435889532 h 739"/>
                <a:gd name="T46" fmla="*/ 430721228 w 1052"/>
                <a:gd name="T47" fmla="*/ 435889532 h 739"/>
                <a:gd name="T48" fmla="*/ 430721228 w 1052"/>
                <a:gd name="T49" fmla="*/ 435889532 h 739"/>
                <a:gd name="T50" fmla="*/ 430721228 w 1052"/>
                <a:gd name="T51" fmla="*/ 435889532 h 739"/>
                <a:gd name="T52" fmla="*/ 430721228 w 1052"/>
                <a:gd name="T53" fmla="*/ 435889532 h 739"/>
                <a:gd name="T54" fmla="*/ 430721228 w 1052"/>
                <a:gd name="T55" fmla="*/ 435889532 h 739"/>
                <a:gd name="T56" fmla="*/ 430721228 w 1052"/>
                <a:gd name="T57" fmla="*/ 435889532 h 739"/>
                <a:gd name="T58" fmla="*/ 430721228 w 1052"/>
                <a:gd name="T59" fmla="*/ 435889532 h 739"/>
                <a:gd name="T60" fmla="*/ 430721228 w 1052"/>
                <a:gd name="T61" fmla="*/ 435889532 h 739"/>
                <a:gd name="T62" fmla="*/ 430721228 w 1052"/>
                <a:gd name="T63" fmla="*/ 435889532 h 739"/>
                <a:gd name="T64" fmla="*/ 430721228 w 1052"/>
                <a:gd name="T65" fmla="*/ 435889532 h 739"/>
                <a:gd name="T66" fmla="*/ 430721228 w 1052"/>
                <a:gd name="T67" fmla="*/ 435889532 h 739"/>
                <a:gd name="T68" fmla="*/ 430721228 w 1052"/>
                <a:gd name="T69" fmla="*/ 435889532 h 739"/>
                <a:gd name="T70" fmla="*/ 430721228 w 1052"/>
                <a:gd name="T71" fmla="*/ 435889532 h 739"/>
                <a:gd name="T72" fmla="*/ 430721228 w 1052"/>
                <a:gd name="T73" fmla="*/ 435889532 h 739"/>
                <a:gd name="T74" fmla="*/ 430721228 w 1052"/>
                <a:gd name="T75" fmla="*/ 435889532 h 739"/>
                <a:gd name="T76" fmla="*/ 430721228 w 1052"/>
                <a:gd name="T77" fmla="*/ 435889532 h 739"/>
                <a:gd name="T78" fmla="*/ 430721228 w 1052"/>
                <a:gd name="T79" fmla="*/ 435889532 h 739"/>
                <a:gd name="T80" fmla="*/ 430721228 w 1052"/>
                <a:gd name="T81" fmla="*/ 435889532 h 739"/>
                <a:gd name="T82" fmla="*/ 430721228 w 1052"/>
                <a:gd name="T83" fmla="*/ 435889532 h 739"/>
                <a:gd name="T84" fmla="*/ 430721228 w 1052"/>
                <a:gd name="T85" fmla="*/ 435889532 h 739"/>
                <a:gd name="T86" fmla="*/ 430721228 w 1052"/>
                <a:gd name="T87" fmla="*/ 435889532 h 739"/>
                <a:gd name="T88" fmla="*/ 430721228 w 1052"/>
                <a:gd name="T89" fmla="*/ 435889532 h 739"/>
                <a:gd name="T90" fmla="*/ 430721228 w 1052"/>
                <a:gd name="T91" fmla="*/ 435889532 h 73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052"/>
                <a:gd name="T139" fmla="*/ 0 h 739"/>
                <a:gd name="T140" fmla="*/ 1052 w 1052"/>
                <a:gd name="T141" fmla="*/ 739 h 73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052" h="739">
                  <a:moveTo>
                    <a:pt x="1050" y="225"/>
                  </a:moveTo>
                  <a:lnTo>
                    <a:pt x="989" y="210"/>
                  </a:lnTo>
                  <a:lnTo>
                    <a:pt x="946" y="203"/>
                  </a:lnTo>
                  <a:lnTo>
                    <a:pt x="856" y="210"/>
                  </a:lnTo>
                  <a:lnTo>
                    <a:pt x="788" y="197"/>
                  </a:lnTo>
                  <a:lnTo>
                    <a:pt x="689" y="202"/>
                  </a:lnTo>
                  <a:lnTo>
                    <a:pt x="589" y="231"/>
                  </a:lnTo>
                  <a:lnTo>
                    <a:pt x="533" y="201"/>
                  </a:lnTo>
                  <a:lnTo>
                    <a:pt x="518" y="204"/>
                  </a:lnTo>
                  <a:lnTo>
                    <a:pt x="480" y="219"/>
                  </a:lnTo>
                  <a:lnTo>
                    <a:pt x="447" y="226"/>
                  </a:lnTo>
                  <a:lnTo>
                    <a:pt x="416" y="215"/>
                  </a:lnTo>
                  <a:lnTo>
                    <a:pt x="392" y="197"/>
                  </a:lnTo>
                  <a:lnTo>
                    <a:pt x="364" y="68"/>
                  </a:lnTo>
                  <a:lnTo>
                    <a:pt x="354" y="55"/>
                  </a:lnTo>
                  <a:lnTo>
                    <a:pt x="313" y="37"/>
                  </a:lnTo>
                  <a:lnTo>
                    <a:pt x="112" y="1"/>
                  </a:lnTo>
                  <a:lnTo>
                    <a:pt x="86" y="0"/>
                  </a:lnTo>
                  <a:lnTo>
                    <a:pt x="0" y="25"/>
                  </a:lnTo>
                  <a:lnTo>
                    <a:pt x="38" y="303"/>
                  </a:lnTo>
                  <a:lnTo>
                    <a:pt x="21" y="324"/>
                  </a:lnTo>
                  <a:lnTo>
                    <a:pt x="3" y="356"/>
                  </a:lnTo>
                  <a:lnTo>
                    <a:pt x="11" y="399"/>
                  </a:lnTo>
                  <a:lnTo>
                    <a:pt x="31" y="421"/>
                  </a:lnTo>
                  <a:lnTo>
                    <a:pt x="206" y="463"/>
                  </a:lnTo>
                  <a:lnTo>
                    <a:pt x="210" y="503"/>
                  </a:lnTo>
                  <a:lnTo>
                    <a:pt x="228" y="525"/>
                  </a:lnTo>
                  <a:lnTo>
                    <a:pt x="318" y="560"/>
                  </a:lnTo>
                  <a:lnTo>
                    <a:pt x="330" y="609"/>
                  </a:lnTo>
                  <a:lnTo>
                    <a:pt x="344" y="622"/>
                  </a:lnTo>
                  <a:lnTo>
                    <a:pt x="446" y="632"/>
                  </a:lnTo>
                  <a:lnTo>
                    <a:pt x="539" y="651"/>
                  </a:lnTo>
                  <a:lnTo>
                    <a:pt x="806" y="739"/>
                  </a:lnTo>
                  <a:lnTo>
                    <a:pt x="806" y="736"/>
                  </a:lnTo>
                  <a:lnTo>
                    <a:pt x="793" y="489"/>
                  </a:lnTo>
                  <a:lnTo>
                    <a:pt x="780" y="467"/>
                  </a:lnTo>
                  <a:lnTo>
                    <a:pt x="758" y="465"/>
                  </a:lnTo>
                  <a:lnTo>
                    <a:pt x="692" y="519"/>
                  </a:lnTo>
                  <a:lnTo>
                    <a:pt x="674" y="525"/>
                  </a:lnTo>
                  <a:lnTo>
                    <a:pt x="638" y="440"/>
                  </a:lnTo>
                  <a:lnTo>
                    <a:pt x="639" y="416"/>
                  </a:lnTo>
                  <a:lnTo>
                    <a:pt x="666" y="396"/>
                  </a:lnTo>
                  <a:lnTo>
                    <a:pt x="981" y="376"/>
                  </a:lnTo>
                  <a:lnTo>
                    <a:pt x="1006" y="349"/>
                  </a:lnTo>
                  <a:lnTo>
                    <a:pt x="1052" y="224"/>
                  </a:lnTo>
                  <a:lnTo>
                    <a:pt x="1050" y="225"/>
                  </a:lnTo>
                  <a:close/>
                </a:path>
              </a:pathLst>
            </a:custGeom>
            <a:solidFill>
              <a:srgbClr val="99CCFF"/>
            </a:solidFill>
            <a:ln w="12700">
              <a:solidFill>
                <a:srgbClr val="FFFFFF"/>
              </a:solidFill>
              <a:round/>
              <a:headEnd/>
              <a:tailEnd/>
            </a:ln>
          </p:spPr>
          <p:txBody>
            <a:bodyPr/>
            <a:lstStyle/>
            <a:p>
              <a:endParaRPr lang="fr-FR"/>
            </a:p>
          </p:txBody>
        </p:sp>
        <p:sp>
          <p:nvSpPr>
            <p:cNvPr id="2106" name="Freeform 61"/>
            <p:cNvSpPr>
              <a:spLocks/>
            </p:cNvSpPr>
            <p:nvPr/>
          </p:nvSpPr>
          <p:spPr bwMode="auto">
            <a:xfrm>
              <a:off x="3847" y="2818"/>
              <a:ext cx="218" cy="199"/>
            </a:xfrm>
            <a:custGeom>
              <a:avLst/>
              <a:gdLst>
                <a:gd name="T0" fmla="*/ 428709812 w 1092"/>
                <a:gd name="T1" fmla="*/ 434739611 h 983"/>
                <a:gd name="T2" fmla="*/ 428709812 w 1092"/>
                <a:gd name="T3" fmla="*/ 434739611 h 983"/>
                <a:gd name="T4" fmla="*/ 428709812 w 1092"/>
                <a:gd name="T5" fmla="*/ 434739611 h 983"/>
                <a:gd name="T6" fmla="*/ 428709812 w 1092"/>
                <a:gd name="T7" fmla="*/ 434739611 h 983"/>
                <a:gd name="T8" fmla="*/ 428709812 w 1092"/>
                <a:gd name="T9" fmla="*/ 0 h 983"/>
                <a:gd name="T10" fmla="*/ 428709812 w 1092"/>
                <a:gd name="T11" fmla="*/ 434739611 h 983"/>
                <a:gd name="T12" fmla="*/ 0 w 1092"/>
                <a:gd name="T13" fmla="*/ 434739611 h 983"/>
                <a:gd name="T14" fmla="*/ 428709812 w 1092"/>
                <a:gd name="T15" fmla="*/ 434739611 h 983"/>
                <a:gd name="T16" fmla="*/ 428709812 w 1092"/>
                <a:gd name="T17" fmla="*/ 434739611 h 983"/>
                <a:gd name="T18" fmla="*/ 428709812 w 1092"/>
                <a:gd name="T19" fmla="*/ 434739611 h 983"/>
                <a:gd name="T20" fmla="*/ 428709812 w 1092"/>
                <a:gd name="T21" fmla="*/ 434739611 h 983"/>
                <a:gd name="T22" fmla="*/ 428709812 w 1092"/>
                <a:gd name="T23" fmla="*/ 434739611 h 983"/>
                <a:gd name="T24" fmla="*/ 428709812 w 1092"/>
                <a:gd name="T25" fmla="*/ 434739611 h 983"/>
                <a:gd name="T26" fmla="*/ 428709812 w 1092"/>
                <a:gd name="T27" fmla="*/ 434739611 h 983"/>
                <a:gd name="T28" fmla="*/ 428709812 w 1092"/>
                <a:gd name="T29" fmla="*/ 434739611 h 983"/>
                <a:gd name="T30" fmla="*/ 428709812 w 1092"/>
                <a:gd name="T31" fmla="*/ 434739611 h 983"/>
                <a:gd name="T32" fmla="*/ 428709812 w 1092"/>
                <a:gd name="T33" fmla="*/ 434739611 h 983"/>
                <a:gd name="T34" fmla="*/ 428709812 w 1092"/>
                <a:gd name="T35" fmla="*/ 434739611 h 983"/>
                <a:gd name="T36" fmla="*/ 428709812 w 1092"/>
                <a:gd name="T37" fmla="*/ 434739611 h 983"/>
                <a:gd name="T38" fmla="*/ 428709812 w 1092"/>
                <a:gd name="T39" fmla="*/ 434739611 h 983"/>
                <a:gd name="T40" fmla="*/ 428709812 w 1092"/>
                <a:gd name="T41" fmla="*/ 434739611 h 983"/>
                <a:gd name="T42" fmla="*/ 428709812 w 1092"/>
                <a:gd name="T43" fmla="*/ 434739611 h 983"/>
                <a:gd name="T44" fmla="*/ 428709812 w 1092"/>
                <a:gd name="T45" fmla="*/ 434739611 h 983"/>
                <a:gd name="T46" fmla="*/ 428709812 w 1092"/>
                <a:gd name="T47" fmla="*/ 434739611 h 983"/>
                <a:gd name="T48" fmla="*/ 428709812 w 1092"/>
                <a:gd name="T49" fmla="*/ 434739611 h 983"/>
                <a:gd name="T50" fmla="*/ 428709812 w 1092"/>
                <a:gd name="T51" fmla="*/ 434739611 h 983"/>
                <a:gd name="T52" fmla="*/ 428709812 w 1092"/>
                <a:gd name="T53" fmla="*/ 434739611 h 983"/>
                <a:gd name="T54" fmla="*/ 428709812 w 1092"/>
                <a:gd name="T55" fmla="*/ 434739611 h 983"/>
                <a:gd name="T56" fmla="*/ 428709812 w 1092"/>
                <a:gd name="T57" fmla="*/ 434739611 h 983"/>
                <a:gd name="T58" fmla="*/ 428709812 w 1092"/>
                <a:gd name="T59" fmla="*/ 434739611 h 983"/>
                <a:gd name="T60" fmla="*/ 428709812 w 1092"/>
                <a:gd name="T61" fmla="*/ 434739611 h 983"/>
                <a:gd name="T62" fmla="*/ 428709812 w 1092"/>
                <a:gd name="T63" fmla="*/ 434739611 h 983"/>
                <a:gd name="T64" fmla="*/ 428709812 w 1092"/>
                <a:gd name="T65" fmla="*/ 434739611 h 983"/>
                <a:gd name="T66" fmla="*/ 428709812 w 1092"/>
                <a:gd name="T67" fmla="*/ 434739611 h 983"/>
                <a:gd name="T68" fmla="*/ 428709812 w 1092"/>
                <a:gd name="T69" fmla="*/ 434739611 h 983"/>
                <a:gd name="T70" fmla="*/ 428709812 w 1092"/>
                <a:gd name="T71" fmla="*/ 434739611 h 983"/>
                <a:gd name="T72" fmla="*/ 428709812 w 1092"/>
                <a:gd name="T73" fmla="*/ 434739611 h 983"/>
                <a:gd name="T74" fmla="*/ 428709812 w 1092"/>
                <a:gd name="T75" fmla="*/ 434739611 h 983"/>
                <a:gd name="T76" fmla="*/ 428709812 w 1092"/>
                <a:gd name="T77" fmla="*/ 434739611 h 983"/>
                <a:gd name="T78" fmla="*/ 428709812 w 1092"/>
                <a:gd name="T79" fmla="*/ 434739611 h 983"/>
                <a:gd name="T80" fmla="*/ 428709812 w 1092"/>
                <a:gd name="T81" fmla="*/ 434739611 h 983"/>
                <a:gd name="T82" fmla="*/ 428709812 w 1092"/>
                <a:gd name="T83" fmla="*/ 434739611 h 983"/>
                <a:gd name="T84" fmla="*/ 428709812 w 1092"/>
                <a:gd name="T85" fmla="*/ 434739611 h 983"/>
                <a:gd name="T86" fmla="*/ 428709812 w 1092"/>
                <a:gd name="T87" fmla="*/ 434739611 h 983"/>
                <a:gd name="T88" fmla="*/ 428709812 w 1092"/>
                <a:gd name="T89" fmla="*/ 434739611 h 983"/>
                <a:gd name="T90" fmla="*/ 428709812 w 1092"/>
                <a:gd name="T91" fmla="*/ 434739611 h 983"/>
                <a:gd name="T92" fmla="*/ 428709812 w 1092"/>
                <a:gd name="T93" fmla="*/ 434739611 h 983"/>
                <a:gd name="T94" fmla="*/ 428709812 w 1092"/>
                <a:gd name="T95" fmla="*/ 434739611 h 983"/>
                <a:gd name="T96" fmla="*/ 428709812 w 1092"/>
                <a:gd name="T97" fmla="*/ 434739611 h 9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092"/>
                <a:gd name="T148" fmla="*/ 0 h 983"/>
                <a:gd name="T149" fmla="*/ 1092 w 1092"/>
                <a:gd name="T150" fmla="*/ 983 h 9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092" h="983">
                  <a:moveTo>
                    <a:pt x="286" y="35"/>
                  </a:moveTo>
                  <a:lnTo>
                    <a:pt x="237" y="25"/>
                  </a:lnTo>
                  <a:lnTo>
                    <a:pt x="159" y="19"/>
                  </a:lnTo>
                  <a:lnTo>
                    <a:pt x="67" y="25"/>
                  </a:lnTo>
                  <a:lnTo>
                    <a:pt x="1" y="0"/>
                  </a:lnTo>
                  <a:lnTo>
                    <a:pt x="7" y="27"/>
                  </a:lnTo>
                  <a:lnTo>
                    <a:pt x="0" y="50"/>
                  </a:lnTo>
                  <a:lnTo>
                    <a:pt x="4" y="107"/>
                  </a:lnTo>
                  <a:lnTo>
                    <a:pt x="28" y="131"/>
                  </a:lnTo>
                  <a:lnTo>
                    <a:pt x="58" y="142"/>
                  </a:lnTo>
                  <a:lnTo>
                    <a:pt x="151" y="142"/>
                  </a:lnTo>
                  <a:lnTo>
                    <a:pt x="186" y="151"/>
                  </a:lnTo>
                  <a:lnTo>
                    <a:pt x="242" y="425"/>
                  </a:lnTo>
                  <a:lnTo>
                    <a:pt x="225" y="482"/>
                  </a:lnTo>
                  <a:lnTo>
                    <a:pt x="262" y="604"/>
                  </a:lnTo>
                  <a:lnTo>
                    <a:pt x="255" y="665"/>
                  </a:lnTo>
                  <a:lnTo>
                    <a:pt x="290" y="843"/>
                  </a:lnTo>
                  <a:lnTo>
                    <a:pt x="289" y="843"/>
                  </a:lnTo>
                  <a:lnTo>
                    <a:pt x="381" y="874"/>
                  </a:lnTo>
                  <a:lnTo>
                    <a:pt x="396" y="886"/>
                  </a:lnTo>
                  <a:lnTo>
                    <a:pt x="436" y="978"/>
                  </a:lnTo>
                  <a:lnTo>
                    <a:pt x="503" y="983"/>
                  </a:lnTo>
                  <a:lnTo>
                    <a:pt x="520" y="933"/>
                  </a:lnTo>
                  <a:lnTo>
                    <a:pt x="536" y="913"/>
                  </a:lnTo>
                  <a:lnTo>
                    <a:pt x="692" y="873"/>
                  </a:lnTo>
                  <a:lnTo>
                    <a:pt x="708" y="835"/>
                  </a:lnTo>
                  <a:lnTo>
                    <a:pt x="807" y="804"/>
                  </a:lnTo>
                  <a:lnTo>
                    <a:pt x="820" y="812"/>
                  </a:lnTo>
                  <a:lnTo>
                    <a:pt x="857" y="844"/>
                  </a:lnTo>
                  <a:lnTo>
                    <a:pt x="1078" y="820"/>
                  </a:lnTo>
                  <a:lnTo>
                    <a:pt x="1081" y="823"/>
                  </a:lnTo>
                  <a:lnTo>
                    <a:pt x="1090" y="794"/>
                  </a:lnTo>
                  <a:lnTo>
                    <a:pt x="1091" y="758"/>
                  </a:lnTo>
                  <a:lnTo>
                    <a:pt x="1092" y="743"/>
                  </a:lnTo>
                  <a:lnTo>
                    <a:pt x="1091" y="748"/>
                  </a:lnTo>
                  <a:lnTo>
                    <a:pt x="824" y="660"/>
                  </a:lnTo>
                  <a:lnTo>
                    <a:pt x="732" y="642"/>
                  </a:lnTo>
                  <a:lnTo>
                    <a:pt x="630" y="631"/>
                  </a:lnTo>
                  <a:lnTo>
                    <a:pt x="617" y="618"/>
                  </a:lnTo>
                  <a:lnTo>
                    <a:pt x="604" y="570"/>
                  </a:lnTo>
                  <a:lnTo>
                    <a:pt x="514" y="534"/>
                  </a:lnTo>
                  <a:lnTo>
                    <a:pt x="495" y="512"/>
                  </a:lnTo>
                  <a:lnTo>
                    <a:pt x="492" y="472"/>
                  </a:lnTo>
                  <a:lnTo>
                    <a:pt x="317" y="430"/>
                  </a:lnTo>
                  <a:lnTo>
                    <a:pt x="297" y="409"/>
                  </a:lnTo>
                  <a:lnTo>
                    <a:pt x="290" y="365"/>
                  </a:lnTo>
                  <a:lnTo>
                    <a:pt x="306" y="333"/>
                  </a:lnTo>
                  <a:lnTo>
                    <a:pt x="324" y="312"/>
                  </a:lnTo>
                  <a:lnTo>
                    <a:pt x="286" y="35"/>
                  </a:lnTo>
                  <a:close/>
                </a:path>
              </a:pathLst>
            </a:custGeom>
            <a:solidFill>
              <a:srgbClr val="99CCFF"/>
            </a:solidFill>
            <a:ln w="12700">
              <a:solidFill>
                <a:srgbClr val="FFFFFF"/>
              </a:solidFill>
              <a:round/>
              <a:headEnd/>
              <a:tailEnd/>
            </a:ln>
          </p:spPr>
          <p:txBody>
            <a:bodyPr/>
            <a:lstStyle/>
            <a:p>
              <a:endParaRPr lang="fr-FR"/>
            </a:p>
          </p:txBody>
        </p:sp>
        <p:sp>
          <p:nvSpPr>
            <p:cNvPr id="2107" name="Freeform 62"/>
            <p:cNvSpPr>
              <a:spLocks/>
            </p:cNvSpPr>
            <p:nvPr/>
          </p:nvSpPr>
          <p:spPr bwMode="auto">
            <a:xfrm>
              <a:off x="3798" y="2813"/>
              <a:ext cx="106" cy="197"/>
            </a:xfrm>
            <a:custGeom>
              <a:avLst/>
              <a:gdLst>
                <a:gd name="T0" fmla="*/ 427079002 w 533"/>
                <a:gd name="T1" fmla="*/ 434793496 h 973"/>
                <a:gd name="T2" fmla="*/ 427079002 w 533"/>
                <a:gd name="T3" fmla="*/ 434793496 h 973"/>
                <a:gd name="T4" fmla="*/ 0 w 533"/>
                <a:gd name="T5" fmla="*/ 434793496 h 973"/>
                <a:gd name="T6" fmla="*/ 427079002 w 533"/>
                <a:gd name="T7" fmla="*/ 434793496 h 973"/>
                <a:gd name="T8" fmla="*/ 427079002 w 533"/>
                <a:gd name="T9" fmla="*/ 434793496 h 973"/>
                <a:gd name="T10" fmla="*/ 427079002 w 533"/>
                <a:gd name="T11" fmla="*/ 434793496 h 973"/>
                <a:gd name="T12" fmla="*/ 427079002 w 533"/>
                <a:gd name="T13" fmla="*/ 434793496 h 973"/>
                <a:gd name="T14" fmla="*/ 427079002 w 533"/>
                <a:gd name="T15" fmla="*/ 434793496 h 973"/>
                <a:gd name="T16" fmla="*/ 427079002 w 533"/>
                <a:gd name="T17" fmla="*/ 434793496 h 973"/>
                <a:gd name="T18" fmla="*/ 427079002 w 533"/>
                <a:gd name="T19" fmla="*/ 434793496 h 973"/>
                <a:gd name="T20" fmla="*/ 427079002 w 533"/>
                <a:gd name="T21" fmla="*/ 434793496 h 973"/>
                <a:gd name="T22" fmla="*/ 427079002 w 533"/>
                <a:gd name="T23" fmla="*/ 434793496 h 973"/>
                <a:gd name="T24" fmla="*/ 427079002 w 533"/>
                <a:gd name="T25" fmla="*/ 434793496 h 973"/>
                <a:gd name="T26" fmla="*/ 427079002 w 533"/>
                <a:gd name="T27" fmla="*/ 434793496 h 973"/>
                <a:gd name="T28" fmla="*/ 427079002 w 533"/>
                <a:gd name="T29" fmla="*/ 434793496 h 973"/>
                <a:gd name="T30" fmla="*/ 427079002 w 533"/>
                <a:gd name="T31" fmla="*/ 434793496 h 973"/>
                <a:gd name="T32" fmla="*/ 427079002 w 533"/>
                <a:gd name="T33" fmla="*/ 434793496 h 973"/>
                <a:gd name="T34" fmla="*/ 427079002 w 533"/>
                <a:gd name="T35" fmla="*/ 434793496 h 973"/>
                <a:gd name="T36" fmla="*/ 427079002 w 533"/>
                <a:gd name="T37" fmla="*/ 434793496 h 973"/>
                <a:gd name="T38" fmla="*/ 427079002 w 533"/>
                <a:gd name="T39" fmla="*/ 434793496 h 973"/>
                <a:gd name="T40" fmla="*/ 427079002 w 533"/>
                <a:gd name="T41" fmla="*/ 0 h 973"/>
                <a:gd name="T42" fmla="*/ 427079002 w 533"/>
                <a:gd name="T43" fmla="*/ 434793496 h 973"/>
                <a:gd name="T44" fmla="*/ 427079002 w 533"/>
                <a:gd name="T45" fmla="*/ 434793496 h 973"/>
                <a:gd name="T46" fmla="*/ 427079002 w 533"/>
                <a:gd name="T47" fmla="*/ 434793496 h 973"/>
                <a:gd name="T48" fmla="*/ 427079002 w 533"/>
                <a:gd name="T49" fmla="*/ 434793496 h 973"/>
                <a:gd name="T50" fmla="*/ 427079002 w 533"/>
                <a:gd name="T51" fmla="*/ 434793496 h 973"/>
                <a:gd name="T52" fmla="*/ 427079002 w 533"/>
                <a:gd name="T53" fmla="*/ 434793496 h 973"/>
                <a:gd name="T54" fmla="*/ 427079002 w 533"/>
                <a:gd name="T55" fmla="*/ 434793496 h 973"/>
                <a:gd name="T56" fmla="*/ 427079002 w 533"/>
                <a:gd name="T57" fmla="*/ 434793496 h 973"/>
                <a:gd name="T58" fmla="*/ 427079002 w 533"/>
                <a:gd name="T59" fmla="*/ 434793496 h 973"/>
                <a:gd name="T60" fmla="*/ 427079002 w 533"/>
                <a:gd name="T61" fmla="*/ 434793496 h 973"/>
                <a:gd name="T62" fmla="*/ 427079002 w 533"/>
                <a:gd name="T63" fmla="*/ 434793496 h 973"/>
                <a:gd name="T64" fmla="*/ 427079002 w 533"/>
                <a:gd name="T65" fmla="*/ 434793496 h 973"/>
                <a:gd name="T66" fmla="*/ 427079002 w 533"/>
                <a:gd name="T67" fmla="*/ 434793496 h 973"/>
                <a:gd name="T68" fmla="*/ 427079002 w 533"/>
                <a:gd name="T69" fmla="*/ 434793496 h 973"/>
                <a:gd name="T70" fmla="*/ 427079002 w 533"/>
                <a:gd name="T71" fmla="*/ 434793496 h 973"/>
                <a:gd name="T72" fmla="*/ 427079002 w 533"/>
                <a:gd name="T73" fmla="*/ 434793496 h 973"/>
                <a:gd name="T74" fmla="*/ 427079002 w 533"/>
                <a:gd name="T75" fmla="*/ 434793496 h 973"/>
                <a:gd name="T76" fmla="*/ 427079002 w 533"/>
                <a:gd name="T77" fmla="*/ 434793496 h 973"/>
                <a:gd name="T78" fmla="*/ 427079002 w 533"/>
                <a:gd name="T79" fmla="*/ 434793496 h 973"/>
                <a:gd name="T80" fmla="*/ 427079002 w 533"/>
                <a:gd name="T81" fmla="*/ 434793496 h 973"/>
                <a:gd name="T82" fmla="*/ 427079002 w 533"/>
                <a:gd name="T83" fmla="*/ 434793496 h 973"/>
                <a:gd name="T84" fmla="*/ 427079002 w 533"/>
                <a:gd name="T85" fmla="*/ 434793496 h 973"/>
                <a:gd name="T86" fmla="*/ 427079002 w 533"/>
                <a:gd name="T87" fmla="*/ 434793496 h 973"/>
                <a:gd name="T88" fmla="*/ 427079002 w 533"/>
                <a:gd name="T89" fmla="*/ 434793496 h 973"/>
                <a:gd name="T90" fmla="*/ 427079002 w 533"/>
                <a:gd name="T91" fmla="*/ 434793496 h 973"/>
                <a:gd name="T92" fmla="*/ 427079002 w 533"/>
                <a:gd name="T93" fmla="*/ 434793496 h 973"/>
                <a:gd name="T94" fmla="*/ 427079002 w 533"/>
                <a:gd name="T95" fmla="*/ 434793496 h 973"/>
                <a:gd name="T96" fmla="*/ 427079002 w 533"/>
                <a:gd name="T97" fmla="*/ 434793496 h 9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3"/>
                <a:gd name="T148" fmla="*/ 0 h 973"/>
                <a:gd name="T149" fmla="*/ 533 w 533"/>
                <a:gd name="T150" fmla="*/ 973 h 97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3" h="973">
                  <a:moveTo>
                    <a:pt x="22" y="742"/>
                  </a:moveTo>
                  <a:lnTo>
                    <a:pt x="15" y="671"/>
                  </a:lnTo>
                  <a:lnTo>
                    <a:pt x="0" y="564"/>
                  </a:lnTo>
                  <a:lnTo>
                    <a:pt x="4" y="545"/>
                  </a:lnTo>
                  <a:lnTo>
                    <a:pt x="49" y="526"/>
                  </a:lnTo>
                  <a:lnTo>
                    <a:pt x="52" y="479"/>
                  </a:lnTo>
                  <a:lnTo>
                    <a:pt x="40" y="413"/>
                  </a:lnTo>
                  <a:lnTo>
                    <a:pt x="41" y="314"/>
                  </a:lnTo>
                  <a:lnTo>
                    <a:pt x="15" y="279"/>
                  </a:lnTo>
                  <a:lnTo>
                    <a:pt x="8" y="282"/>
                  </a:lnTo>
                  <a:lnTo>
                    <a:pt x="36" y="250"/>
                  </a:lnTo>
                  <a:lnTo>
                    <a:pt x="40" y="236"/>
                  </a:lnTo>
                  <a:lnTo>
                    <a:pt x="45" y="205"/>
                  </a:lnTo>
                  <a:lnTo>
                    <a:pt x="45" y="137"/>
                  </a:lnTo>
                  <a:lnTo>
                    <a:pt x="49" y="98"/>
                  </a:lnTo>
                  <a:lnTo>
                    <a:pt x="60" y="58"/>
                  </a:lnTo>
                  <a:lnTo>
                    <a:pt x="81" y="66"/>
                  </a:lnTo>
                  <a:lnTo>
                    <a:pt x="100" y="72"/>
                  </a:lnTo>
                  <a:lnTo>
                    <a:pt x="135" y="35"/>
                  </a:lnTo>
                  <a:lnTo>
                    <a:pt x="159" y="19"/>
                  </a:lnTo>
                  <a:lnTo>
                    <a:pt x="188" y="0"/>
                  </a:lnTo>
                  <a:lnTo>
                    <a:pt x="186" y="1"/>
                  </a:lnTo>
                  <a:lnTo>
                    <a:pt x="226" y="14"/>
                  </a:lnTo>
                  <a:lnTo>
                    <a:pt x="245" y="27"/>
                  </a:lnTo>
                  <a:lnTo>
                    <a:pt x="244" y="27"/>
                  </a:lnTo>
                  <a:lnTo>
                    <a:pt x="250" y="54"/>
                  </a:lnTo>
                  <a:lnTo>
                    <a:pt x="242" y="77"/>
                  </a:lnTo>
                  <a:lnTo>
                    <a:pt x="246" y="134"/>
                  </a:lnTo>
                  <a:lnTo>
                    <a:pt x="270" y="158"/>
                  </a:lnTo>
                  <a:lnTo>
                    <a:pt x="299" y="169"/>
                  </a:lnTo>
                  <a:lnTo>
                    <a:pt x="393" y="169"/>
                  </a:lnTo>
                  <a:lnTo>
                    <a:pt x="428" y="178"/>
                  </a:lnTo>
                  <a:lnTo>
                    <a:pt x="483" y="452"/>
                  </a:lnTo>
                  <a:lnTo>
                    <a:pt x="467" y="509"/>
                  </a:lnTo>
                  <a:lnTo>
                    <a:pt x="503" y="631"/>
                  </a:lnTo>
                  <a:lnTo>
                    <a:pt x="496" y="692"/>
                  </a:lnTo>
                  <a:lnTo>
                    <a:pt x="533" y="870"/>
                  </a:lnTo>
                  <a:lnTo>
                    <a:pt x="531" y="870"/>
                  </a:lnTo>
                  <a:lnTo>
                    <a:pt x="514" y="897"/>
                  </a:lnTo>
                  <a:lnTo>
                    <a:pt x="467" y="929"/>
                  </a:lnTo>
                  <a:lnTo>
                    <a:pt x="403" y="958"/>
                  </a:lnTo>
                  <a:lnTo>
                    <a:pt x="375" y="967"/>
                  </a:lnTo>
                  <a:lnTo>
                    <a:pt x="376" y="973"/>
                  </a:lnTo>
                  <a:lnTo>
                    <a:pt x="324" y="944"/>
                  </a:lnTo>
                  <a:lnTo>
                    <a:pt x="239" y="884"/>
                  </a:lnTo>
                  <a:lnTo>
                    <a:pt x="151" y="805"/>
                  </a:lnTo>
                  <a:lnTo>
                    <a:pt x="87" y="766"/>
                  </a:lnTo>
                  <a:lnTo>
                    <a:pt x="16" y="746"/>
                  </a:lnTo>
                  <a:lnTo>
                    <a:pt x="22" y="742"/>
                  </a:lnTo>
                  <a:close/>
                </a:path>
              </a:pathLst>
            </a:custGeom>
            <a:solidFill>
              <a:srgbClr val="99CCFF"/>
            </a:solidFill>
            <a:ln w="12700">
              <a:solidFill>
                <a:srgbClr val="FFFFFF"/>
              </a:solidFill>
              <a:round/>
              <a:headEnd/>
              <a:tailEnd/>
            </a:ln>
          </p:spPr>
          <p:txBody>
            <a:bodyPr/>
            <a:lstStyle/>
            <a:p>
              <a:endParaRPr lang="fr-FR"/>
            </a:p>
          </p:txBody>
        </p:sp>
        <p:sp>
          <p:nvSpPr>
            <p:cNvPr id="2108" name="Freeform 63"/>
            <p:cNvSpPr>
              <a:spLocks/>
            </p:cNvSpPr>
            <p:nvPr/>
          </p:nvSpPr>
          <p:spPr bwMode="auto">
            <a:xfrm>
              <a:off x="3873" y="2982"/>
              <a:ext cx="206" cy="103"/>
            </a:xfrm>
            <a:custGeom>
              <a:avLst/>
              <a:gdLst>
                <a:gd name="T0" fmla="*/ 429079841 w 1031"/>
                <a:gd name="T1" fmla="*/ 433707275 h 510"/>
                <a:gd name="T2" fmla="*/ 429079841 w 1031"/>
                <a:gd name="T3" fmla="*/ 433707275 h 510"/>
                <a:gd name="T4" fmla="*/ 429079841 w 1031"/>
                <a:gd name="T5" fmla="*/ 433707275 h 510"/>
                <a:gd name="T6" fmla="*/ 429079841 w 1031"/>
                <a:gd name="T7" fmla="*/ 433707275 h 510"/>
                <a:gd name="T8" fmla="*/ 429079841 w 1031"/>
                <a:gd name="T9" fmla="*/ 433707275 h 510"/>
                <a:gd name="T10" fmla="*/ 429079841 w 1031"/>
                <a:gd name="T11" fmla="*/ 433707275 h 510"/>
                <a:gd name="T12" fmla="*/ 429079841 w 1031"/>
                <a:gd name="T13" fmla="*/ 433707275 h 510"/>
                <a:gd name="T14" fmla="*/ 429079841 w 1031"/>
                <a:gd name="T15" fmla="*/ 433707275 h 510"/>
                <a:gd name="T16" fmla="*/ 0 w 1031"/>
                <a:gd name="T17" fmla="*/ 433707275 h 510"/>
                <a:gd name="T18" fmla="*/ 429079841 w 1031"/>
                <a:gd name="T19" fmla="*/ 433707275 h 510"/>
                <a:gd name="T20" fmla="*/ 429079841 w 1031"/>
                <a:gd name="T21" fmla="*/ 433707275 h 510"/>
                <a:gd name="T22" fmla="*/ 429079841 w 1031"/>
                <a:gd name="T23" fmla="*/ 433707275 h 510"/>
                <a:gd name="T24" fmla="*/ 429079841 w 1031"/>
                <a:gd name="T25" fmla="*/ 433707275 h 510"/>
                <a:gd name="T26" fmla="*/ 429079841 w 1031"/>
                <a:gd name="T27" fmla="*/ 433707275 h 510"/>
                <a:gd name="T28" fmla="*/ 429079841 w 1031"/>
                <a:gd name="T29" fmla="*/ 433707275 h 510"/>
                <a:gd name="T30" fmla="*/ 429079841 w 1031"/>
                <a:gd name="T31" fmla="*/ 433707275 h 510"/>
                <a:gd name="T32" fmla="*/ 429079841 w 1031"/>
                <a:gd name="T33" fmla="*/ 433707275 h 510"/>
                <a:gd name="T34" fmla="*/ 429079841 w 1031"/>
                <a:gd name="T35" fmla="*/ 433707275 h 510"/>
                <a:gd name="T36" fmla="*/ 429079841 w 1031"/>
                <a:gd name="T37" fmla="*/ 433707275 h 510"/>
                <a:gd name="T38" fmla="*/ 429079841 w 1031"/>
                <a:gd name="T39" fmla="*/ 433707275 h 510"/>
                <a:gd name="T40" fmla="*/ 429079841 w 1031"/>
                <a:gd name="T41" fmla="*/ 433707275 h 510"/>
                <a:gd name="T42" fmla="*/ 429079841 w 1031"/>
                <a:gd name="T43" fmla="*/ 0 h 510"/>
                <a:gd name="T44" fmla="*/ 429079841 w 1031"/>
                <a:gd name="T45" fmla="*/ 433707275 h 510"/>
                <a:gd name="T46" fmla="*/ 429079841 w 1031"/>
                <a:gd name="T47" fmla="*/ 433707275 h 510"/>
                <a:gd name="T48" fmla="*/ 429079841 w 1031"/>
                <a:gd name="T49" fmla="*/ 433707275 h 510"/>
                <a:gd name="T50" fmla="*/ 429079841 w 1031"/>
                <a:gd name="T51" fmla="*/ 433707275 h 510"/>
                <a:gd name="T52" fmla="*/ 429079841 w 1031"/>
                <a:gd name="T53" fmla="*/ 433707275 h 510"/>
                <a:gd name="T54" fmla="*/ 429079841 w 1031"/>
                <a:gd name="T55" fmla="*/ 433707275 h 510"/>
                <a:gd name="T56" fmla="*/ 429079841 w 1031"/>
                <a:gd name="T57" fmla="*/ 433707275 h 510"/>
                <a:gd name="T58" fmla="*/ 429079841 w 1031"/>
                <a:gd name="T59" fmla="*/ 433707275 h 510"/>
                <a:gd name="T60" fmla="*/ 429079841 w 1031"/>
                <a:gd name="T61" fmla="*/ 433707275 h 510"/>
                <a:gd name="T62" fmla="*/ 429079841 w 1031"/>
                <a:gd name="T63" fmla="*/ 433707275 h 510"/>
                <a:gd name="T64" fmla="*/ 429079841 w 1031"/>
                <a:gd name="T65" fmla="*/ 433707275 h 510"/>
                <a:gd name="T66" fmla="*/ 429079841 w 1031"/>
                <a:gd name="T67" fmla="*/ 433707275 h 510"/>
                <a:gd name="T68" fmla="*/ 429079841 w 1031"/>
                <a:gd name="T69" fmla="*/ 433707275 h 510"/>
                <a:gd name="T70" fmla="*/ 429079841 w 1031"/>
                <a:gd name="T71" fmla="*/ 433707275 h 510"/>
                <a:gd name="T72" fmla="*/ 429079841 w 1031"/>
                <a:gd name="T73" fmla="*/ 433707275 h 510"/>
                <a:gd name="T74" fmla="*/ 429079841 w 1031"/>
                <a:gd name="T75" fmla="*/ 433707275 h 510"/>
                <a:gd name="T76" fmla="*/ 429079841 w 1031"/>
                <a:gd name="T77" fmla="*/ 433707275 h 510"/>
                <a:gd name="T78" fmla="*/ 429079841 w 1031"/>
                <a:gd name="T79" fmla="*/ 433707275 h 5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31"/>
                <a:gd name="T121" fmla="*/ 0 h 510"/>
                <a:gd name="T122" fmla="*/ 1031 w 1031"/>
                <a:gd name="T123" fmla="*/ 510 h 51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31" h="510">
                  <a:moveTo>
                    <a:pt x="315" y="506"/>
                  </a:moveTo>
                  <a:lnTo>
                    <a:pt x="156" y="422"/>
                  </a:lnTo>
                  <a:lnTo>
                    <a:pt x="137" y="400"/>
                  </a:lnTo>
                  <a:lnTo>
                    <a:pt x="155" y="317"/>
                  </a:lnTo>
                  <a:lnTo>
                    <a:pt x="151" y="283"/>
                  </a:lnTo>
                  <a:lnTo>
                    <a:pt x="124" y="265"/>
                  </a:lnTo>
                  <a:lnTo>
                    <a:pt x="12" y="233"/>
                  </a:lnTo>
                  <a:lnTo>
                    <a:pt x="2" y="142"/>
                  </a:lnTo>
                  <a:lnTo>
                    <a:pt x="0" y="136"/>
                  </a:lnTo>
                  <a:lnTo>
                    <a:pt x="29" y="128"/>
                  </a:lnTo>
                  <a:lnTo>
                    <a:pt x="92" y="98"/>
                  </a:lnTo>
                  <a:lnTo>
                    <a:pt x="140" y="67"/>
                  </a:lnTo>
                  <a:lnTo>
                    <a:pt x="156" y="39"/>
                  </a:lnTo>
                  <a:lnTo>
                    <a:pt x="248" y="70"/>
                  </a:lnTo>
                  <a:lnTo>
                    <a:pt x="265" y="82"/>
                  </a:lnTo>
                  <a:lnTo>
                    <a:pt x="305" y="174"/>
                  </a:lnTo>
                  <a:lnTo>
                    <a:pt x="371" y="179"/>
                  </a:lnTo>
                  <a:lnTo>
                    <a:pt x="387" y="128"/>
                  </a:lnTo>
                  <a:lnTo>
                    <a:pt x="404" y="109"/>
                  </a:lnTo>
                  <a:lnTo>
                    <a:pt x="559" y="69"/>
                  </a:lnTo>
                  <a:lnTo>
                    <a:pt x="575" y="31"/>
                  </a:lnTo>
                  <a:lnTo>
                    <a:pt x="674" y="0"/>
                  </a:lnTo>
                  <a:lnTo>
                    <a:pt x="688" y="8"/>
                  </a:lnTo>
                  <a:lnTo>
                    <a:pt x="725" y="40"/>
                  </a:lnTo>
                  <a:lnTo>
                    <a:pt x="945" y="16"/>
                  </a:lnTo>
                  <a:lnTo>
                    <a:pt x="951" y="43"/>
                  </a:lnTo>
                  <a:lnTo>
                    <a:pt x="968" y="76"/>
                  </a:lnTo>
                  <a:lnTo>
                    <a:pt x="1007" y="120"/>
                  </a:lnTo>
                  <a:lnTo>
                    <a:pt x="1031" y="146"/>
                  </a:lnTo>
                  <a:lnTo>
                    <a:pt x="1028" y="143"/>
                  </a:lnTo>
                  <a:lnTo>
                    <a:pt x="899" y="345"/>
                  </a:lnTo>
                  <a:lnTo>
                    <a:pt x="873" y="381"/>
                  </a:lnTo>
                  <a:lnTo>
                    <a:pt x="839" y="510"/>
                  </a:lnTo>
                  <a:lnTo>
                    <a:pt x="630" y="481"/>
                  </a:lnTo>
                  <a:lnTo>
                    <a:pt x="542" y="440"/>
                  </a:lnTo>
                  <a:lnTo>
                    <a:pt x="492" y="394"/>
                  </a:lnTo>
                  <a:lnTo>
                    <a:pt x="473" y="385"/>
                  </a:lnTo>
                  <a:lnTo>
                    <a:pt x="459" y="392"/>
                  </a:lnTo>
                  <a:lnTo>
                    <a:pt x="315" y="505"/>
                  </a:lnTo>
                  <a:lnTo>
                    <a:pt x="315" y="506"/>
                  </a:lnTo>
                  <a:close/>
                </a:path>
              </a:pathLst>
            </a:custGeom>
            <a:solidFill>
              <a:srgbClr val="99CCFF"/>
            </a:solidFill>
            <a:ln w="12700">
              <a:solidFill>
                <a:srgbClr val="FFFFFF"/>
              </a:solidFill>
              <a:round/>
              <a:headEnd/>
              <a:tailEnd/>
            </a:ln>
          </p:spPr>
          <p:txBody>
            <a:bodyPr/>
            <a:lstStyle/>
            <a:p>
              <a:endParaRPr lang="fr-FR"/>
            </a:p>
          </p:txBody>
        </p:sp>
        <p:sp>
          <p:nvSpPr>
            <p:cNvPr id="2109" name="Freeform 64"/>
            <p:cNvSpPr>
              <a:spLocks/>
            </p:cNvSpPr>
            <p:nvPr/>
          </p:nvSpPr>
          <p:spPr bwMode="auto">
            <a:xfrm>
              <a:off x="3689" y="2715"/>
              <a:ext cx="148" cy="166"/>
            </a:xfrm>
            <a:custGeom>
              <a:avLst/>
              <a:gdLst>
                <a:gd name="T0" fmla="*/ 433007355 w 734"/>
                <a:gd name="T1" fmla="*/ 436330592 h 817"/>
                <a:gd name="T2" fmla="*/ 433007355 w 734"/>
                <a:gd name="T3" fmla="*/ 436330592 h 817"/>
                <a:gd name="T4" fmla="*/ 433007355 w 734"/>
                <a:gd name="T5" fmla="*/ 436330592 h 817"/>
                <a:gd name="T6" fmla="*/ 0 w 734"/>
                <a:gd name="T7" fmla="*/ 436330592 h 817"/>
                <a:gd name="T8" fmla="*/ 433007355 w 734"/>
                <a:gd name="T9" fmla="*/ 436330592 h 817"/>
                <a:gd name="T10" fmla="*/ 433007355 w 734"/>
                <a:gd name="T11" fmla="*/ 436330592 h 817"/>
                <a:gd name="T12" fmla="*/ 433007355 w 734"/>
                <a:gd name="T13" fmla="*/ 436330592 h 817"/>
                <a:gd name="T14" fmla="*/ 433007355 w 734"/>
                <a:gd name="T15" fmla="*/ 436330592 h 817"/>
                <a:gd name="T16" fmla="*/ 433007355 w 734"/>
                <a:gd name="T17" fmla="*/ 436330592 h 817"/>
                <a:gd name="T18" fmla="*/ 433007355 w 734"/>
                <a:gd name="T19" fmla="*/ 436330592 h 817"/>
                <a:gd name="T20" fmla="*/ 433007355 w 734"/>
                <a:gd name="T21" fmla="*/ 436330592 h 817"/>
                <a:gd name="T22" fmla="*/ 433007355 w 734"/>
                <a:gd name="T23" fmla="*/ 436330592 h 817"/>
                <a:gd name="T24" fmla="*/ 433007355 w 734"/>
                <a:gd name="T25" fmla="*/ 436330592 h 817"/>
                <a:gd name="T26" fmla="*/ 433007355 w 734"/>
                <a:gd name="T27" fmla="*/ 436330592 h 817"/>
                <a:gd name="T28" fmla="*/ 433007355 w 734"/>
                <a:gd name="T29" fmla="*/ 436330592 h 817"/>
                <a:gd name="T30" fmla="*/ 433007355 w 734"/>
                <a:gd name="T31" fmla="*/ 436330592 h 817"/>
                <a:gd name="T32" fmla="*/ 433007355 w 734"/>
                <a:gd name="T33" fmla="*/ 436330592 h 817"/>
                <a:gd name="T34" fmla="*/ 433007355 w 734"/>
                <a:gd name="T35" fmla="*/ 436330592 h 817"/>
                <a:gd name="T36" fmla="*/ 433007355 w 734"/>
                <a:gd name="T37" fmla="*/ 436330592 h 817"/>
                <a:gd name="T38" fmla="*/ 433007355 w 734"/>
                <a:gd name="T39" fmla="*/ 436330592 h 817"/>
                <a:gd name="T40" fmla="*/ 433007355 w 734"/>
                <a:gd name="T41" fmla="*/ 436330592 h 817"/>
                <a:gd name="T42" fmla="*/ 433007355 w 734"/>
                <a:gd name="T43" fmla="*/ 436330592 h 817"/>
                <a:gd name="T44" fmla="*/ 433007355 w 734"/>
                <a:gd name="T45" fmla="*/ 436330592 h 817"/>
                <a:gd name="T46" fmla="*/ 433007355 w 734"/>
                <a:gd name="T47" fmla="*/ 436330592 h 817"/>
                <a:gd name="T48" fmla="*/ 433007355 w 734"/>
                <a:gd name="T49" fmla="*/ 436330592 h 817"/>
                <a:gd name="T50" fmla="*/ 433007355 w 734"/>
                <a:gd name="T51" fmla="*/ 436330592 h 817"/>
                <a:gd name="T52" fmla="*/ 433007355 w 734"/>
                <a:gd name="T53" fmla="*/ 436330592 h 817"/>
                <a:gd name="T54" fmla="*/ 433007355 w 734"/>
                <a:gd name="T55" fmla="*/ 436330592 h 817"/>
                <a:gd name="T56" fmla="*/ 433007355 w 734"/>
                <a:gd name="T57" fmla="*/ 436330592 h 817"/>
                <a:gd name="T58" fmla="*/ 433007355 w 734"/>
                <a:gd name="T59" fmla="*/ 436330592 h 817"/>
                <a:gd name="T60" fmla="*/ 433007355 w 734"/>
                <a:gd name="T61" fmla="*/ 436330592 h 817"/>
                <a:gd name="T62" fmla="*/ 433007355 w 734"/>
                <a:gd name="T63" fmla="*/ 436330592 h 817"/>
                <a:gd name="T64" fmla="*/ 433007355 w 734"/>
                <a:gd name="T65" fmla="*/ 436330592 h 817"/>
                <a:gd name="T66" fmla="*/ 433007355 w 734"/>
                <a:gd name="T67" fmla="*/ 436330592 h 8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34"/>
                <a:gd name="T103" fmla="*/ 0 h 817"/>
                <a:gd name="T104" fmla="*/ 734 w 734"/>
                <a:gd name="T105" fmla="*/ 817 h 8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34" h="817">
                  <a:moveTo>
                    <a:pt x="10" y="670"/>
                  </a:moveTo>
                  <a:lnTo>
                    <a:pt x="20" y="606"/>
                  </a:lnTo>
                  <a:lnTo>
                    <a:pt x="32" y="557"/>
                  </a:lnTo>
                  <a:lnTo>
                    <a:pt x="52" y="511"/>
                  </a:lnTo>
                  <a:lnTo>
                    <a:pt x="54" y="495"/>
                  </a:lnTo>
                  <a:lnTo>
                    <a:pt x="47" y="490"/>
                  </a:lnTo>
                  <a:lnTo>
                    <a:pt x="14" y="459"/>
                  </a:lnTo>
                  <a:lnTo>
                    <a:pt x="0" y="441"/>
                  </a:lnTo>
                  <a:lnTo>
                    <a:pt x="10" y="430"/>
                  </a:lnTo>
                  <a:lnTo>
                    <a:pt x="52" y="426"/>
                  </a:lnTo>
                  <a:lnTo>
                    <a:pt x="54" y="430"/>
                  </a:lnTo>
                  <a:lnTo>
                    <a:pt x="73" y="427"/>
                  </a:lnTo>
                  <a:lnTo>
                    <a:pt x="77" y="421"/>
                  </a:lnTo>
                  <a:lnTo>
                    <a:pt x="83" y="404"/>
                  </a:lnTo>
                  <a:lnTo>
                    <a:pt x="79" y="377"/>
                  </a:lnTo>
                  <a:lnTo>
                    <a:pt x="78" y="352"/>
                  </a:lnTo>
                  <a:lnTo>
                    <a:pt x="78" y="324"/>
                  </a:lnTo>
                  <a:lnTo>
                    <a:pt x="80" y="297"/>
                  </a:lnTo>
                  <a:lnTo>
                    <a:pt x="85" y="247"/>
                  </a:lnTo>
                  <a:lnTo>
                    <a:pt x="96" y="198"/>
                  </a:lnTo>
                  <a:lnTo>
                    <a:pt x="92" y="198"/>
                  </a:lnTo>
                  <a:lnTo>
                    <a:pt x="273" y="196"/>
                  </a:lnTo>
                  <a:lnTo>
                    <a:pt x="278" y="182"/>
                  </a:lnTo>
                  <a:lnTo>
                    <a:pt x="343" y="96"/>
                  </a:lnTo>
                  <a:lnTo>
                    <a:pt x="336" y="64"/>
                  </a:lnTo>
                  <a:lnTo>
                    <a:pt x="346" y="41"/>
                  </a:lnTo>
                  <a:lnTo>
                    <a:pt x="355" y="24"/>
                  </a:lnTo>
                  <a:lnTo>
                    <a:pt x="387" y="1"/>
                  </a:lnTo>
                  <a:lnTo>
                    <a:pt x="434" y="0"/>
                  </a:lnTo>
                  <a:lnTo>
                    <a:pt x="463" y="33"/>
                  </a:lnTo>
                  <a:lnTo>
                    <a:pt x="464" y="52"/>
                  </a:lnTo>
                  <a:lnTo>
                    <a:pt x="433" y="106"/>
                  </a:lnTo>
                  <a:lnTo>
                    <a:pt x="483" y="204"/>
                  </a:lnTo>
                  <a:lnTo>
                    <a:pt x="481" y="218"/>
                  </a:lnTo>
                  <a:lnTo>
                    <a:pt x="472" y="313"/>
                  </a:lnTo>
                  <a:lnTo>
                    <a:pt x="474" y="333"/>
                  </a:lnTo>
                  <a:lnTo>
                    <a:pt x="593" y="381"/>
                  </a:lnTo>
                  <a:lnTo>
                    <a:pt x="595" y="425"/>
                  </a:lnTo>
                  <a:lnTo>
                    <a:pt x="608" y="438"/>
                  </a:lnTo>
                  <a:lnTo>
                    <a:pt x="724" y="483"/>
                  </a:lnTo>
                  <a:lnTo>
                    <a:pt x="734" y="483"/>
                  </a:lnTo>
                  <a:lnTo>
                    <a:pt x="704" y="502"/>
                  </a:lnTo>
                  <a:lnTo>
                    <a:pt x="681" y="518"/>
                  </a:lnTo>
                  <a:lnTo>
                    <a:pt x="645" y="555"/>
                  </a:lnTo>
                  <a:lnTo>
                    <a:pt x="626" y="549"/>
                  </a:lnTo>
                  <a:lnTo>
                    <a:pt x="605" y="540"/>
                  </a:lnTo>
                  <a:lnTo>
                    <a:pt x="595" y="581"/>
                  </a:lnTo>
                  <a:lnTo>
                    <a:pt x="590" y="620"/>
                  </a:lnTo>
                  <a:lnTo>
                    <a:pt x="590" y="687"/>
                  </a:lnTo>
                  <a:lnTo>
                    <a:pt x="585" y="720"/>
                  </a:lnTo>
                  <a:lnTo>
                    <a:pt x="582" y="734"/>
                  </a:lnTo>
                  <a:lnTo>
                    <a:pt x="553" y="765"/>
                  </a:lnTo>
                  <a:lnTo>
                    <a:pt x="557" y="764"/>
                  </a:lnTo>
                  <a:lnTo>
                    <a:pt x="503" y="795"/>
                  </a:lnTo>
                  <a:lnTo>
                    <a:pt x="479" y="808"/>
                  </a:lnTo>
                  <a:lnTo>
                    <a:pt x="435" y="817"/>
                  </a:lnTo>
                  <a:lnTo>
                    <a:pt x="401" y="816"/>
                  </a:lnTo>
                  <a:lnTo>
                    <a:pt x="380" y="807"/>
                  </a:lnTo>
                  <a:lnTo>
                    <a:pt x="346" y="788"/>
                  </a:lnTo>
                  <a:lnTo>
                    <a:pt x="306" y="753"/>
                  </a:lnTo>
                  <a:lnTo>
                    <a:pt x="269" y="736"/>
                  </a:lnTo>
                  <a:lnTo>
                    <a:pt x="227" y="738"/>
                  </a:lnTo>
                  <a:lnTo>
                    <a:pt x="165" y="751"/>
                  </a:lnTo>
                  <a:lnTo>
                    <a:pt x="126" y="747"/>
                  </a:lnTo>
                  <a:lnTo>
                    <a:pt x="94" y="729"/>
                  </a:lnTo>
                  <a:lnTo>
                    <a:pt x="43" y="689"/>
                  </a:lnTo>
                  <a:lnTo>
                    <a:pt x="18" y="663"/>
                  </a:lnTo>
                  <a:lnTo>
                    <a:pt x="10" y="670"/>
                  </a:lnTo>
                  <a:close/>
                </a:path>
              </a:pathLst>
            </a:custGeom>
            <a:solidFill>
              <a:srgbClr val="008CEB"/>
            </a:solidFill>
            <a:ln w="12700">
              <a:solidFill>
                <a:srgbClr val="FFFFFF"/>
              </a:solidFill>
              <a:round/>
              <a:headEnd/>
              <a:tailEnd/>
            </a:ln>
          </p:spPr>
          <p:txBody>
            <a:bodyPr/>
            <a:lstStyle/>
            <a:p>
              <a:endParaRPr lang="fr-FR"/>
            </a:p>
          </p:txBody>
        </p:sp>
        <p:sp>
          <p:nvSpPr>
            <p:cNvPr id="2110" name="Freeform 65"/>
            <p:cNvSpPr>
              <a:spLocks/>
            </p:cNvSpPr>
            <p:nvPr/>
          </p:nvSpPr>
          <p:spPr bwMode="auto">
            <a:xfrm>
              <a:off x="3396" y="2717"/>
              <a:ext cx="204" cy="119"/>
            </a:xfrm>
            <a:custGeom>
              <a:avLst/>
              <a:gdLst>
                <a:gd name="T0" fmla="*/ 428237004 w 1023"/>
                <a:gd name="T1" fmla="*/ 436838268 h 585"/>
                <a:gd name="T2" fmla="*/ 428237004 w 1023"/>
                <a:gd name="T3" fmla="*/ 0 h 585"/>
                <a:gd name="T4" fmla="*/ 428237004 w 1023"/>
                <a:gd name="T5" fmla="*/ 436838268 h 585"/>
                <a:gd name="T6" fmla="*/ 428237004 w 1023"/>
                <a:gd name="T7" fmla="*/ 436838268 h 585"/>
                <a:gd name="T8" fmla="*/ 428237004 w 1023"/>
                <a:gd name="T9" fmla="*/ 436838268 h 585"/>
                <a:gd name="T10" fmla="*/ 428237004 w 1023"/>
                <a:gd name="T11" fmla="*/ 436838268 h 585"/>
                <a:gd name="T12" fmla="*/ 428237004 w 1023"/>
                <a:gd name="T13" fmla="*/ 436838268 h 585"/>
                <a:gd name="T14" fmla="*/ 428237004 w 1023"/>
                <a:gd name="T15" fmla="*/ 436838268 h 585"/>
                <a:gd name="T16" fmla="*/ 428237004 w 1023"/>
                <a:gd name="T17" fmla="*/ 436838268 h 585"/>
                <a:gd name="T18" fmla="*/ 428237004 w 1023"/>
                <a:gd name="T19" fmla="*/ 436838268 h 585"/>
                <a:gd name="T20" fmla="*/ 428237004 w 1023"/>
                <a:gd name="T21" fmla="*/ 436838268 h 585"/>
                <a:gd name="T22" fmla="*/ 428237004 w 1023"/>
                <a:gd name="T23" fmla="*/ 436838268 h 585"/>
                <a:gd name="T24" fmla="*/ 428237004 w 1023"/>
                <a:gd name="T25" fmla="*/ 436838268 h 585"/>
                <a:gd name="T26" fmla="*/ 428237004 w 1023"/>
                <a:gd name="T27" fmla="*/ 436838268 h 585"/>
                <a:gd name="T28" fmla="*/ 428237004 w 1023"/>
                <a:gd name="T29" fmla="*/ 436838268 h 585"/>
                <a:gd name="T30" fmla="*/ 428237004 w 1023"/>
                <a:gd name="T31" fmla="*/ 436838268 h 585"/>
                <a:gd name="T32" fmla="*/ 428237004 w 1023"/>
                <a:gd name="T33" fmla="*/ 436838268 h 585"/>
                <a:gd name="T34" fmla="*/ 428237004 w 1023"/>
                <a:gd name="T35" fmla="*/ 436838268 h 585"/>
                <a:gd name="T36" fmla="*/ 428237004 w 1023"/>
                <a:gd name="T37" fmla="*/ 436838268 h 585"/>
                <a:gd name="T38" fmla="*/ 428237004 w 1023"/>
                <a:gd name="T39" fmla="*/ 436838268 h 585"/>
                <a:gd name="T40" fmla="*/ 428237004 w 1023"/>
                <a:gd name="T41" fmla="*/ 436838268 h 585"/>
                <a:gd name="T42" fmla="*/ 428237004 w 1023"/>
                <a:gd name="T43" fmla="*/ 436838268 h 585"/>
                <a:gd name="T44" fmla="*/ 428237004 w 1023"/>
                <a:gd name="T45" fmla="*/ 436838268 h 585"/>
                <a:gd name="T46" fmla="*/ 428237004 w 1023"/>
                <a:gd name="T47" fmla="*/ 436838268 h 585"/>
                <a:gd name="T48" fmla="*/ 428237004 w 1023"/>
                <a:gd name="T49" fmla="*/ 436838268 h 585"/>
                <a:gd name="T50" fmla="*/ 428237004 w 1023"/>
                <a:gd name="T51" fmla="*/ 436838268 h 585"/>
                <a:gd name="T52" fmla="*/ 428237004 w 1023"/>
                <a:gd name="T53" fmla="*/ 436838268 h 585"/>
                <a:gd name="T54" fmla="*/ 428237004 w 1023"/>
                <a:gd name="T55" fmla="*/ 436838268 h 585"/>
                <a:gd name="T56" fmla="*/ 428237004 w 1023"/>
                <a:gd name="T57" fmla="*/ 436838268 h 585"/>
                <a:gd name="T58" fmla="*/ 428237004 w 1023"/>
                <a:gd name="T59" fmla="*/ 436838268 h 585"/>
                <a:gd name="T60" fmla="*/ 428237004 w 1023"/>
                <a:gd name="T61" fmla="*/ 436838268 h 585"/>
                <a:gd name="T62" fmla="*/ 428237004 w 1023"/>
                <a:gd name="T63" fmla="*/ 436838268 h 585"/>
                <a:gd name="T64" fmla="*/ 428237004 w 1023"/>
                <a:gd name="T65" fmla="*/ 436838268 h 585"/>
                <a:gd name="T66" fmla="*/ 428237004 w 1023"/>
                <a:gd name="T67" fmla="*/ 436838268 h 585"/>
                <a:gd name="T68" fmla="*/ 428237004 w 1023"/>
                <a:gd name="T69" fmla="*/ 436838268 h 585"/>
                <a:gd name="T70" fmla="*/ 428237004 w 1023"/>
                <a:gd name="T71" fmla="*/ 436838268 h 585"/>
                <a:gd name="T72" fmla="*/ 428237004 w 1023"/>
                <a:gd name="T73" fmla="*/ 436838268 h 585"/>
                <a:gd name="T74" fmla="*/ 428237004 w 1023"/>
                <a:gd name="T75" fmla="*/ 436838268 h 585"/>
                <a:gd name="T76" fmla="*/ 428237004 w 1023"/>
                <a:gd name="T77" fmla="*/ 436838268 h 585"/>
                <a:gd name="T78" fmla="*/ 428237004 w 1023"/>
                <a:gd name="T79" fmla="*/ 436838268 h 585"/>
                <a:gd name="T80" fmla="*/ 428237004 w 1023"/>
                <a:gd name="T81" fmla="*/ 436838268 h 585"/>
                <a:gd name="T82" fmla="*/ 428237004 w 1023"/>
                <a:gd name="T83" fmla="*/ 436838268 h 585"/>
                <a:gd name="T84" fmla="*/ 0 w 1023"/>
                <a:gd name="T85" fmla="*/ 436838268 h 585"/>
                <a:gd name="T86" fmla="*/ 428237004 w 1023"/>
                <a:gd name="T87" fmla="*/ 436838268 h 58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23"/>
                <a:gd name="T133" fmla="*/ 0 h 585"/>
                <a:gd name="T134" fmla="*/ 1023 w 1023"/>
                <a:gd name="T135" fmla="*/ 585 h 58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23" h="585">
                  <a:moveTo>
                    <a:pt x="34" y="24"/>
                  </a:moveTo>
                  <a:lnTo>
                    <a:pt x="195" y="0"/>
                  </a:lnTo>
                  <a:lnTo>
                    <a:pt x="334" y="64"/>
                  </a:lnTo>
                  <a:lnTo>
                    <a:pt x="386" y="48"/>
                  </a:lnTo>
                  <a:lnTo>
                    <a:pt x="491" y="65"/>
                  </a:lnTo>
                  <a:lnTo>
                    <a:pt x="520" y="63"/>
                  </a:lnTo>
                  <a:lnTo>
                    <a:pt x="588" y="14"/>
                  </a:lnTo>
                  <a:lnTo>
                    <a:pt x="623" y="20"/>
                  </a:lnTo>
                  <a:lnTo>
                    <a:pt x="625" y="44"/>
                  </a:lnTo>
                  <a:lnTo>
                    <a:pt x="549" y="100"/>
                  </a:lnTo>
                  <a:lnTo>
                    <a:pt x="542" y="112"/>
                  </a:lnTo>
                  <a:lnTo>
                    <a:pt x="544" y="129"/>
                  </a:lnTo>
                  <a:lnTo>
                    <a:pt x="605" y="118"/>
                  </a:lnTo>
                  <a:lnTo>
                    <a:pt x="716" y="112"/>
                  </a:lnTo>
                  <a:lnTo>
                    <a:pt x="799" y="132"/>
                  </a:lnTo>
                  <a:lnTo>
                    <a:pt x="860" y="177"/>
                  </a:lnTo>
                  <a:lnTo>
                    <a:pt x="885" y="181"/>
                  </a:lnTo>
                  <a:lnTo>
                    <a:pt x="937" y="125"/>
                  </a:lnTo>
                  <a:lnTo>
                    <a:pt x="972" y="137"/>
                  </a:lnTo>
                  <a:lnTo>
                    <a:pt x="1014" y="186"/>
                  </a:lnTo>
                  <a:lnTo>
                    <a:pt x="1010" y="180"/>
                  </a:lnTo>
                  <a:lnTo>
                    <a:pt x="1023" y="215"/>
                  </a:lnTo>
                  <a:lnTo>
                    <a:pt x="1010" y="266"/>
                  </a:lnTo>
                  <a:lnTo>
                    <a:pt x="949" y="318"/>
                  </a:lnTo>
                  <a:lnTo>
                    <a:pt x="933" y="343"/>
                  </a:lnTo>
                  <a:lnTo>
                    <a:pt x="926" y="363"/>
                  </a:lnTo>
                  <a:lnTo>
                    <a:pt x="914" y="440"/>
                  </a:lnTo>
                  <a:lnTo>
                    <a:pt x="900" y="475"/>
                  </a:lnTo>
                  <a:lnTo>
                    <a:pt x="904" y="475"/>
                  </a:lnTo>
                  <a:lnTo>
                    <a:pt x="716" y="507"/>
                  </a:lnTo>
                  <a:lnTo>
                    <a:pt x="694" y="521"/>
                  </a:lnTo>
                  <a:lnTo>
                    <a:pt x="696" y="544"/>
                  </a:lnTo>
                  <a:lnTo>
                    <a:pt x="738" y="566"/>
                  </a:lnTo>
                  <a:lnTo>
                    <a:pt x="738" y="582"/>
                  </a:lnTo>
                  <a:lnTo>
                    <a:pt x="703" y="585"/>
                  </a:lnTo>
                  <a:lnTo>
                    <a:pt x="262" y="487"/>
                  </a:lnTo>
                  <a:lnTo>
                    <a:pt x="243" y="474"/>
                  </a:lnTo>
                  <a:lnTo>
                    <a:pt x="250" y="473"/>
                  </a:lnTo>
                  <a:lnTo>
                    <a:pt x="214" y="423"/>
                  </a:lnTo>
                  <a:lnTo>
                    <a:pt x="170" y="386"/>
                  </a:lnTo>
                  <a:lnTo>
                    <a:pt x="104" y="339"/>
                  </a:lnTo>
                  <a:lnTo>
                    <a:pt x="38" y="286"/>
                  </a:lnTo>
                  <a:lnTo>
                    <a:pt x="0" y="229"/>
                  </a:lnTo>
                  <a:lnTo>
                    <a:pt x="34" y="24"/>
                  </a:lnTo>
                  <a:close/>
                </a:path>
              </a:pathLst>
            </a:custGeom>
            <a:solidFill>
              <a:srgbClr val="008CEB"/>
            </a:solidFill>
            <a:ln w="12700">
              <a:solidFill>
                <a:srgbClr val="FFFFFF"/>
              </a:solidFill>
              <a:round/>
              <a:headEnd/>
              <a:tailEnd/>
            </a:ln>
          </p:spPr>
          <p:txBody>
            <a:bodyPr/>
            <a:lstStyle/>
            <a:p>
              <a:endParaRPr lang="fr-FR"/>
            </a:p>
          </p:txBody>
        </p:sp>
        <p:sp>
          <p:nvSpPr>
            <p:cNvPr id="2111" name="Freeform 66"/>
            <p:cNvSpPr>
              <a:spLocks/>
            </p:cNvSpPr>
            <p:nvPr/>
          </p:nvSpPr>
          <p:spPr bwMode="auto">
            <a:xfrm>
              <a:off x="3627" y="2970"/>
              <a:ext cx="192" cy="129"/>
            </a:xfrm>
            <a:custGeom>
              <a:avLst/>
              <a:gdLst>
                <a:gd name="T0" fmla="*/ 429944377 w 959"/>
                <a:gd name="T1" fmla="*/ 433529294 h 639"/>
                <a:gd name="T2" fmla="*/ 429944377 w 959"/>
                <a:gd name="T3" fmla="*/ 433529294 h 639"/>
                <a:gd name="T4" fmla="*/ 429944377 w 959"/>
                <a:gd name="T5" fmla="*/ 433529294 h 639"/>
                <a:gd name="T6" fmla="*/ 429944377 w 959"/>
                <a:gd name="T7" fmla="*/ 433529294 h 639"/>
                <a:gd name="T8" fmla="*/ 429944377 w 959"/>
                <a:gd name="T9" fmla="*/ 433529294 h 639"/>
                <a:gd name="T10" fmla="*/ 429944377 w 959"/>
                <a:gd name="T11" fmla="*/ 433529294 h 639"/>
                <a:gd name="T12" fmla="*/ 429944377 w 959"/>
                <a:gd name="T13" fmla="*/ 0 h 639"/>
                <a:gd name="T14" fmla="*/ 429944377 w 959"/>
                <a:gd name="T15" fmla="*/ 433529294 h 639"/>
                <a:gd name="T16" fmla="*/ 429944377 w 959"/>
                <a:gd name="T17" fmla="*/ 433529294 h 639"/>
                <a:gd name="T18" fmla="*/ 429944377 w 959"/>
                <a:gd name="T19" fmla="*/ 433529294 h 639"/>
                <a:gd name="T20" fmla="*/ 429944377 w 959"/>
                <a:gd name="T21" fmla="*/ 433529294 h 639"/>
                <a:gd name="T22" fmla="*/ 429944377 w 959"/>
                <a:gd name="T23" fmla="*/ 433529294 h 639"/>
                <a:gd name="T24" fmla="*/ 429944377 w 959"/>
                <a:gd name="T25" fmla="*/ 433529294 h 639"/>
                <a:gd name="T26" fmla="*/ 429944377 w 959"/>
                <a:gd name="T27" fmla="*/ 433529294 h 639"/>
                <a:gd name="T28" fmla="*/ 429944377 w 959"/>
                <a:gd name="T29" fmla="*/ 433529294 h 639"/>
                <a:gd name="T30" fmla="*/ 429944377 w 959"/>
                <a:gd name="T31" fmla="*/ 433529294 h 639"/>
                <a:gd name="T32" fmla="*/ 429944377 w 959"/>
                <a:gd name="T33" fmla="*/ 433529294 h 639"/>
                <a:gd name="T34" fmla="*/ 429944377 w 959"/>
                <a:gd name="T35" fmla="*/ 433529294 h 639"/>
                <a:gd name="T36" fmla="*/ 429944377 w 959"/>
                <a:gd name="T37" fmla="*/ 433529294 h 639"/>
                <a:gd name="T38" fmla="*/ 429944377 w 959"/>
                <a:gd name="T39" fmla="*/ 433529294 h 639"/>
                <a:gd name="T40" fmla="*/ 429944377 w 959"/>
                <a:gd name="T41" fmla="*/ 433529294 h 639"/>
                <a:gd name="T42" fmla="*/ 429944377 w 959"/>
                <a:gd name="T43" fmla="*/ 433529294 h 639"/>
                <a:gd name="T44" fmla="*/ 429944377 w 959"/>
                <a:gd name="T45" fmla="*/ 433529294 h 639"/>
                <a:gd name="T46" fmla="*/ 429944377 w 959"/>
                <a:gd name="T47" fmla="*/ 433529294 h 639"/>
                <a:gd name="T48" fmla="*/ 429944377 w 959"/>
                <a:gd name="T49" fmla="*/ 433529294 h 639"/>
                <a:gd name="T50" fmla="*/ 429944377 w 959"/>
                <a:gd name="T51" fmla="*/ 433529294 h 639"/>
                <a:gd name="T52" fmla="*/ 429944377 w 959"/>
                <a:gd name="T53" fmla="*/ 433529294 h 639"/>
                <a:gd name="T54" fmla="*/ 429944377 w 959"/>
                <a:gd name="T55" fmla="*/ 433529294 h 639"/>
                <a:gd name="T56" fmla="*/ 429944377 w 959"/>
                <a:gd name="T57" fmla="*/ 433529294 h 639"/>
                <a:gd name="T58" fmla="*/ 429944377 w 959"/>
                <a:gd name="T59" fmla="*/ 433529294 h 639"/>
                <a:gd name="T60" fmla="*/ 429944377 w 959"/>
                <a:gd name="T61" fmla="*/ 433529294 h 639"/>
                <a:gd name="T62" fmla="*/ 429944377 w 959"/>
                <a:gd name="T63" fmla="*/ 433529294 h 639"/>
                <a:gd name="T64" fmla="*/ 429944377 w 959"/>
                <a:gd name="T65" fmla="*/ 433529294 h 639"/>
                <a:gd name="T66" fmla="*/ 429944377 w 959"/>
                <a:gd name="T67" fmla="*/ 433529294 h 639"/>
                <a:gd name="T68" fmla="*/ 429944377 w 959"/>
                <a:gd name="T69" fmla="*/ 433529294 h 639"/>
                <a:gd name="T70" fmla="*/ 429944377 w 959"/>
                <a:gd name="T71" fmla="*/ 433529294 h 639"/>
                <a:gd name="T72" fmla="*/ 429944377 w 959"/>
                <a:gd name="T73" fmla="*/ 433529294 h 639"/>
                <a:gd name="T74" fmla="*/ 429944377 w 959"/>
                <a:gd name="T75" fmla="*/ 433529294 h 639"/>
                <a:gd name="T76" fmla="*/ 429944377 w 959"/>
                <a:gd name="T77" fmla="*/ 433529294 h 639"/>
                <a:gd name="T78" fmla="*/ 0 w 959"/>
                <a:gd name="T79" fmla="*/ 433529294 h 639"/>
                <a:gd name="T80" fmla="*/ 429944377 w 959"/>
                <a:gd name="T81" fmla="*/ 433529294 h 639"/>
                <a:gd name="T82" fmla="*/ 429944377 w 959"/>
                <a:gd name="T83" fmla="*/ 433529294 h 639"/>
                <a:gd name="T84" fmla="*/ 429944377 w 959"/>
                <a:gd name="T85" fmla="*/ 433529294 h 639"/>
                <a:gd name="T86" fmla="*/ 429944377 w 959"/>
                <a:gd name="T87" fmla="*/ 433529294 h 639"/>
                <a:gd name="T88" fmla="*/ 429944377 w 959"/>
                <a:gd name="T89" fmla="*/ 433529294 h 639"/>
                <a:gd name="T90" fmla="*/ 429944377 w 959"/>
                <a:gd name="T91" fmla="*/ 433529294 h 639"/>
                <a:gd name="T92" fmla="*/ 429944377 w 959"/>
                <a:gd name="T93" fmla="*/ 433529294 h 63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59"/>
                <a:gd name="T142" fmla="*/ 0 h 639"/>
                <a:gd name="T143" fmla="*/ 959 w 959"/>
                <a:gd name="T144" fmla="*/ 639 h 63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59" h="639">
                  <a:moveTo>
                    <a:pt x="118" y="103"/>
                  </a:moveTo>
                  <a:lnTo>
                    <a:pt x="150" y="110"/>
                  </a:lnTo>
                  <a:lnTo>
                    <a:pt x="183" y="154"/>
                  </a:lnTo>
                  <a:lnTo>
                    <a:pt x="226" y="212"/>
                  </a:lnTo>
                  <a:lnTo>
                    <a:pt x="258" y="186"/>
                  </a:lnTo>
                  <a:lnTo>
                    <a:pt x="360" y="29"/>
                  </a:lnTo>
                  <a:lnTo>
                    <a:pt x="386" y="0"/>
                  </a:lnTo>
                  <a:lnTo>
                    <a:pt x="408" y="8"/>
                  </a:lnTo>
                  <a:lnTo>
                    <a:pt x="489" y="90"/>
                  </a:lnTo>
                  <a:lnTo>
                    <a:pt x="517" y="118"/>
                  </a:lnTo>
                  <a:lnTo>
                    <a:pt x="603" y="94"/>
                  </a:lnTo>
                  <a:lnTo>
                    <a:pt x="632" y="95"/>
                  </a:lnTo>
                  <a:lnTo>
                    <a:pt x="749" y="132"/>
                  </a:lnTo>
                  <a:lnTo>
                    <a:pt x="747" y="126"/>
                  </a:lnTo>
                  <a:lnTo>
                    <a:pt x="742" y="150"/>
                  </a:lnTo>
                  <a:lnTo>
                    <a:pt x="745" y="176"/>
                  </a:lnTo>
                  <a:lnTo>
                    <a:pt x="934" y="368"/>
                  </a:lnTo>
                  <a:lnTo>
                    <a:pt x="959" y="400"/>
                  </a:lnTo>
                  <a:lnTo>
                    <a:pt x="951" y="425"/>
                  </a:lnTo>
                  <a:lnTo>
                    <a:pt x="929" y="443"/>
                  </a:lnTo>
                  <a:lnTo>
                    <a:pt x="901" y="438"/>
                  </a:lnTo>
                  <a:lnTo>
                    <a:pt x="853" y="405"/>
                  </a:lnTo>
                  <a:lnTo>
                    <a:pt x="826" y="408"/>
                  </a:lnTo>
                  <a:lnTo>
                    <a:pt x="784" y="519"/>
                  </a:lnTo>
                  <a:lnTo>
                    <a:pt x="787" y="516"/>
                  </a:lnTo>
                  <a:lnTo>
                    <a:pt x="734" y="543"/>
                  </a:lnTo>
                  <a:lnTo>
                    <a:pt x="669" y="581"/>
                  </a:lnTo>
                  <a:lnTo>
                    <a:pt x="616" y="616"/>
                  </a:lnTo>
                  <a:lnTo>
                    <a:pt x="611" y="615"/>
                  </a:lnTo>
                  <a:lnTo>
                    <a:pt x="468" y="639"/>
                  </a:lnTo>
                  <a:lnTo>
                    <a:pt x="421" y="631"/>
                  </a:lnTo>
                  <a:lnTo>
                    <a:pt x="384" y="605"/>
                  </a:lnTo>
                  <a:lnTo>
                    <a:pt x="360" y="578"/>
                  </a:lnTo>
                  <a:lnTo>
                    <a:pt x="342" y="530"/>
                  </a:lnTo>
                  <a:lnTo>
                    <a:pt x="218" y="420"/>
                  </a:lnTo>
                  <a:lnTo>
                    <a:pt x="178" y="407"/>
                  </a:lnTo>
                  <a:lnTo>
                    <a:pt x="134" y="338"/>
                  </a:lnTo>
                  <a:lnTo>
                    <a:pt x="23" y="309"/>
                  </a:lnTo>
                  <a:lnTo>
                    <a:pt x="18" y="305"/>
                  </a:lnTo>
                  <a:lnTo>
                    <a:pt x="0" y="273"/>
                  </a:lnTo>
                  <a:lnTo>
                    <a:pt x="1" y="239"/>
                  </a:lnTo>
                  <a:lnTo>
                    <a:pt x="27" y="211"/>
                  </a:lnTo>
                  <a:lnTo>
                    <a:pt x="60" y="194"/>
                  </a:lnTo>
                  <a:lnTo>
                    <a:pt x="97" y="192"/>
                  </a:lnTo>
                  <a:lnTo>
                    <a:pt x="101" y="141"/>
                  </a:lnTo>
                  <a:lnTo>
                    <a:pt x="124" y="104"/>
                  </a:lnTo>
                  <a:lnTo>
                    <a:pt x="118" y="103"/>
                  </a:lnTo>
                  <a:close/>
                </a:path>
              </a:pathLst>
            </a:custGeom>
            <a:solidFill>
              <a:srgbClr val="008CEB"/>
            </a:solidFill>
            <a:ln w="12700">
              <a:solidFill>
                <a:srgbClr val="FFFFFF"/>
              </a:solidFill>
              <a:round/>
              <a:headEnd/>
              <a:tailEnd/>
            </a:ln>
          </p:spPr>
          <p:txBody>
            <a:bodyPr/>
            <a:lstStyle/>
            <a:p>
              <a:endParaRPr lang="fr-FR"/>
            </a:p>
          </p:txBody>
        </p:sp>
        <p:sp>
          <p:nvSpPr>
            <p:cNvPr id="2112" name="Freeform 67"/>
            <p:cNvSpPr>
              <a:spLocks/>
            </p:cNvSpPr>
            <p:nvPr/>
          </p:nvSpPr>
          <p:spPr bwMode="auto">
            <a:xfrm>
              <a:off x="3574" y="3029"/>
              <a:ext cx="187" cy="166"/>
            </a:xfrm>
            <a:custGeom>
              <a:avLst/>
              <a:gdLst>
                <a:gd name="T0" fmla="*/ 428122859 w 938"/>
                <a:gd name="T1" fmla="*/ 431576386 h 826"/>
                <a:gd name="T2" fmla="*/ 428122859 w 938"/>
                <a:gd name="T3" fmla="*/ 431576386 h 826"/>
                <a:gd name="T4" fmla="*/ 428122859 w 938"/>
                <a:gd name="T5" fmla="*/ 431576386 h 826"/>
                <a:gd name="T6" fmla="*/ 428122859 w 938"/>
                <a:gd name="T7" fmla="*/ 431576386 h 826"/>
                <a:gd name="T8" fmla="*/ 428122859 w 938"/>
                <a:gd name="T9" fmla="*/ 431576386 h 826"/>
                <a:gd name="T10" fmla="*/ 428122859 w 938"/>
                <a:gd name="T11" fmla="*/ 431576386 h 826"/>
                <a:gd name="T12" fmla="*/ 428122859 w 938"/>
                <a:gd name="T13" fmla="*/ 431576386 h 826"/>
                <a:gd name="T14" fmla="*/ 428122859 w 938"/>
                <a:gd name="T15" fmla="*/ 431576386 h 826"/>
                <a:gd name="T16" fmla="*/ 428122859 w 938"/>
                <a:gd name="T17" fmla="*/ 431576386 h 826"/>
                <a:gd name="T18" fmla="*/ 428122859 w 938"/>
                <a:gd name="T19" fmla="*/ 431576386 h 826"/>
                <a:gd name="T20" fmla="*/ 428122859 w 938"/>
                <a:gd name="T21" fmla="*/ 431576386 h 826"/>
                <a:gd name="T22" fmla="*/ 428122859 w 938"/>
                <a:gd name="T23" fmla="*/ 431576386 h 826"/>
                <a:gd name="T24" fmla="*/ 428122859 w 938"/>
                <a:gd name="T25" fmla="*/ 431576386 h 826"/>
                <a:gd name="T26" fmla="*/ 428122859 w 938"/>
                <a:gd name="T27" fmla="*/ 431576386 h 826"/>
                <a:gd name="T28" fmla="*/ 428122859 w 938"/>
                <a:gd name="T29" fmla="*/ 431576386 h 826"/>
                <a:gd name="T30" fmla="*/ 428122859 w 938"/>
                <a:gd name="T31" fmla="*/ 431576386 h 826"/>
                <a:gd name="T32" fmla="*/ 428122859 w 938"/>
                <a:gd name="T33" fmla="*/ 431576386 h 826"/>
                <a:gd name="T34" fmla="*/ 428122859 w 938"/>
                <a:gd name="T35" fmla="*/ 431576386 h 826"/>
                <a:gd name="T36" fmla="*/ 428122859 w 938"/>
                <a:gd name="T37" fmla="*/ 0 h 826"/>
                <a:gd name="T38" fmla="*/ 428122859 w 938"/>
                <a:gd name="T39" fmla="*/ 431576386 h 826"/>
                <a:gd name="T40" fmla="*/ 428122859 w 938"/>
                <a:gd name="T41" fmla="*/ 431576386 h 826"/>
                <a:gd name="T42" fmla="*/ 428122859 w 938"/>
                <a:gd name="T43" fmla="*/ 431576386 h 826"/>
                <a:gd name="T44" fmla="*/ 428122859 w 938"/>
                <a:gd name="T45" fmla="*/ 431576386 h 826"/>
                <a:gd name="T46" fmla="*/ 428122859 w 938"/>
                <a:gd name="T47" fmla="*/ 431576386 h 826"/>
                <a:gd name="T48" fmla="*/ 428122859 w 938"/>
                <a:gd name="T49" fmla="*/ 431576386 h 826"/>
                <a:gd name="T50" fmla="*/ 428122859 w 938"/>
                <a:gd name="T51" fmla="*/ 431576386 h 826"/>
                <a:gd name="T52" fmla="*/ 428122859 w 938"/>
                <a:gd name="T53" fmla="*/ 431576386 h 826"/>
                <a:gd name="T54" fmla="*/ 428122859 w 938"/>
                <a:gd name="T55" fmla="*/ 431576386 h 826"/>
                <a:gd name="T56" fmla="*/ 428122859 w 938"/>
                <a:gd name="T57" fmla="*/ 431576386 h 826"/>
                <a:gd name="T58" fmla="*/ 428122859 w 938"/>
                <a:gd name="T59" fmla="*/ 431576386 h 826"/>
                <a:gd name="T60" fmla="*/ 428122859 w 938"/>
                <a:gd name="T61" fmla="*/ 431576386 h 826"/>
                <a:gd name="T62" fmla="*/ 428122859 w 938"/>
                <a:gd name="T63" fmla="*/ 431576386 h 826"/>
                <a:gd name="T64" fmla="*/ 428122859 w 938"/>
                <a:gd name="T65" fmla="*/ 431576386 h 826"/>
                <a:gd name="T66" fmla="*/ 428122859 w 938"/>
                <a:gd name="T67" fmla="*/ 431576386 h 826"/>
                <a:gd name="T68" fmla="*/ 428122859 w 938"/>
                <a:gd name="T69" fmla="*/ 431576386 h 826"/>
                <a:gd name="T70" fmla="*/ 428122859 w 938"/>
                <a:gd name="T71" fmla="*/ 431576386 h 826"/>
                <a:gd name="T72" fmla="*/ 0 w 938"/>
                <a:gd name="T73" fmla="*/ 431576386 h 826"/>
                <a:gd name="T74" fmla="*/ 428122859 w 938"/>
                <a:gd name="T75" fmla="*/ 431576386 h 826"/>
                <a:gd name="T76" fmla="*/ 428122859 w 938"/>
                <a:gd name="T77" fmla="*/ 431576386 h 826"/>
                <a:gd name="T78" fmla="*/ 428122859 w 938"/>
                <a:gd name="T79" fmla="*/ 431576386 h 826"/>
                <a:gd name="T80" fmla="*/ 428122859 w 938"/>
                <a:gd name="T81" fmla="*/ 431576386 h 826"/>
                <a:gd name="T82" fmla="*/ 428122859 w 938"/>
                <a:gd name="T83" fmla="*/ 431576386 h 826"/>
                <a:gd name="T84" fmla="*/ 428122859 w 938"/>
                <a:gd name="T85" fmla="*/ 431576386 h 826"/>
                <a:gd name="T86" fmla="*/ 428122859 w 938"/>
                <a:gd name="T87" fmla="*/ 431576386 h 826"/>
                <a:gd name="T88" fmla="*/ 428122859 w 938"/>
                <a:gd name="T89" fmla="*/ 431576386 h 826"/>
                <a:gd name="T90" fmla="*/ 428122859 w 938"/>
                <a:gd name="T91" fmla="*/ 431576386 h 826"/>
                <a:gd name="T92" fmla="*/ 428122859 w 938"/>
                <a:gd name="T93" fmla="*/ 431576386 h 826"/>
                <a:gd name="T94" fmla="*/ 428122859 w 938"/>
                <a:gd name="T95" fmla="*/ 431576386 h 826"/>
                <a:gd name="T96" fmla="*/ 428122859 w 938"/>
                <a:gd name="T97" fmla="*/ 431576386 h 826"/>
                <a:gd name="T98" fmla="*/ 428122859 w 938"/>
                <a:gd name="T99" fmla="*/ 431576386 h 826"/>
                <a:gd name="T100" fmla="*/ 428122859 w 938"/>
                <a:gd name="T101" fmla="*/ 431576386 h 826"/>
                <a:gd name="T102" fmla="*/ 428122859 w 938"/>
                <a:gd name="T103" fmla="*/ 431576386 h 826"/>
                <a:gd name="T104" fmla="*/ 428122859 w 938"/>
                <a:gd name="T105" fmla="*/ 431576386 h 826"/>
                <a:gd name="T106" fmla="*/ 428122859 w 938"/>
                <a:gd name="T107" fmla="*/ 431576386 h 8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38"/>
                <a:gd name="T163" fmla="*/ 0 h 826"/>
                <a:gd name="T164" fmla="*/ 938 w 938"/>
                <a:gd name="T165" fmla="*/ 826 h 82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38" h="826">
                  <a:moveTo>
                    <a:pt x="821" y="821"/>
                  </a:moveTo>
                  <a:lnTo>
                    <a:pt x="902" y="434"/>
                  </a:lnTo>
                  <a:lnTo>
                    <a:pt x="908" y="417"/>
                  </a:lnTo>
                  <a:lnTo>
                    <a:pt x="938" y="380"/>
                  </a:lnTo>
                  <a:lnTo>
                    <a:pt x="921" y="357"/>
                  </a:lnTo>
                  <a:lnTo>
                    <a:pt x="882" y="355"/>
                  </a:lnTo>
                  <a:lnTo>
                    <a:pt x="873" y="327"/>
                  </a:lnTo>
                  <a:lnTo>
                    <a:pt x="731" y="350"/>
                  </a:lnTo>
                  <a:lnTo>
                    <a:pt x="683" y="342"/>
                  </a:lnTo>
                  <a:lnTo>
                    <a:pt x="647" y="317"/>
                  </a:lnTo>
                  <a:lnTo>
                    <a:pt x="622" y="289"/>
                  </a:lnTo>
                  <a:lnTo>
                    <a:pt x="604" y="241"/>
                  </a:lnTo>
                  <a:lnTo>
                    <a:pt x="481" y="131"/>
                  </a:lnTo>
                  <a:lnTo>
                    <a:pt x="440" y="118"/>
                  </a:lnTo>
                  <a:lnTo>
                    <a:pt x="397" y="49"/>
                  </a:lnTo>
                  <a:lnTo>
                    <a:pt x="285" y="20"/>
                  </a:lnTo>
                  <a:lnTo>
                    <a:pt x="234" y="13"/>
                  </a:lnTo>
                  <a:lnTo>
                    <a:pt x="131" y="15"/>
                  </a:lnTo>
                  <a:lnTo>
                    <a:pt x="59" y="0"/>
                  </a:lnTo>
                  <a:lnTo>
                    <a:pt x="37" y="12"/>
                  </a:lnTo>
                  <a:lnTo>
                    <a:pt x="25" y="33"/>
                  </a:lnTo>
                  <a:lnTo>
                    <a:pt x="29" y="60"/>
                  </a:lnTo>
                  <a:lnTo>
                    <a:pt x="43" y="76"/>
                  </a:lnTo>
                  <a:lnTo>
                    <a:pt x="56" y="89"/>
                  </a:lnTo>
                  <a:lnTo>
                    <a:pt x="85" y="117"/>
                  </a:lnTo>
                  <a:lnTo>
                    <a:pt x="84" y="141"/>
                  </a:lnTo>
                  <a:lnTo>
                    <a:pt x="66" y="168"/>
                  </a:lnTo>
                  <a:lnTo>
                    <a:pt x="51" y="194"/>
                  </a:lnTo>
                  <a:lnTo>
                    <a:pt x="54" y="194"/>
                  </a:lnTo>
                  <a:lnTo>
                    <a:pt x="130" y="215"/>
                  </a:lnTo>
                  <a:lnTo>
                    <a:pt x="155" y="246"/>
                  </a:lnTo>
                  <a:lnTo>
                    <a:pt x="161" y="278"/>
                  </a:lnTo>
                  <a:lnTo>
                    <a:pt x="147" y="325"/>
                  </a:lnTo>
                  <a:lnTo>
                    <a:pt x="75" y="402"/>
                  </a:lnTo>
                  <a:lnTo>
                    <a:pt x="63" y="474"/>
                  </a:lnTo>
                  <a:lnTo>
                    <a:pt x="33" y="487"/>
                  </a:lnTo>
                  <a:lnTo>
                    <a:pt x="0" y="527"/>
                  </a:lnTo>
                  <a:lnTo>
                    <a:pt x="10" y="552"/>
                  </a:lnTo>
                  <a:lnTo>
                    <a:pt x="94" y="628"/>
                  </a:lnTo>
                  <a:lnTo>
                    <a:pt x="116" y="667"/>
                  </a:lnTo>
                  <a:lnTo>
                    <a:pt x="219" y="643"/>
                  </a:lnTo>
                  <a:lnTo>
                    <a:pt x="195" y="693"/>
                  </a:lnTo>
                  <a:lnTo>
                    <a:pt x="210" y="711"/>
                  </a:lnTo>
                  <a:lnTo>
                    <a:pt x="239" y="692"/>
                  </a:lnTo>
                  <a:lnTo>
                    <a:pt x="488" y="667"/>
                  </a:lnTo>
                  <a:lnTo>
                    <a:pt x="517" y="681"/>
                  </a:lnTo>
                  <a:lnTo>
                    <a:pt x="523" y="732"/>
                  </a:lnTo>
                  <a:lnTo>
                    <a:pt x="540" y="760"/>
                  </a:lnTo>
                  <a:lnTo>
                    <a:pt x="624" y="815"/>
                  </a:lnTo>
                  <a:lnTo>
                    <a:pt x="650" y="816"/>
                  </a:lnTo>
                  <a:lnTo>
                    <a:pt x="663" y="764"/>
                  </a:lnTo>
                  <a:lnTo>
                    <a:pt x="688" y="752"/>
                  </a:lnTo>
                  <a:lnTo>
                    <a:pt x="825" y="826"/>
                  </a:lnTo>
                  <a:lnTo>
                    <a:pt x="821" y="821"/>
                  </a:lnTo>
                  <a:close/>
                </a:path>
              </a:pathLst>
            </a:custGeom>
            <a:solidFill>
              <a:srgbClr val="008CEB"/>
            </a:solidFill>
            <a:ln w="12700">
              <a:solidFill>
                <a:srgbClr val="FFFFFF"/>
              </a:solidFill>
              <a:round/>
              <a:headEnd/>
              <a:tailEnd/>
            </a:ln>
          </p:spPr>
          <p:txBody>
            <a:bodyPr/>
            <a:lstStyle/>
            <a:p>
              <a:endParaRPr lang="fr-FR"/>
            </a:p>
          </p:txBody>
        </p:sp>
        <p:sp>
          <p:nvSpPr>
            <p:cNvPr id="2113" name="Freeform 68"/>
            <p:cNvSpPr>
              <a:spLocks/>
            </p:cNvSpPr>
            <p:nvPr/>
          </p:nvSpPr>
          <p:spPr bwMode="auto">
            <a:xfrm>
              <a:off x="3633" y="2850"/>
              <a:ext cx="174" cy="163"/>
            </a:xfrm>
            <a:custGeom>
              <a:avLst/>
              <a:gdLst>
                <a:gd name="T0" fmla="*/ 425583100 w 878"/>
                <a:gd name="T1" fmla="*/ 433754207 h 807"/>
                <a:gd name="T2" fmla="*/ 425583100 w 878"/>
                <a:gd name="T3" fmla="*/ 433754207 h 807"/>
                <a:gd name="T4" fmla="*/ 425583100 w 878"/>
                <a:gd name="T5" fmla="*/ 433754207 h 807"/>
                <a:gd name="T6" fmla="*/ 425583100 w 878"/>
                <a:gd name="T7" fmla="*/ 433754207 h 807"/>
                <a:gd name="T8" fmla="*/ 425583100 w 878"/>
                <a:gd name="T9" fmla="*/ 433754207 h 807"/>
                <a:gd name="T10" fmla="*/ 425583100 w 878"/>
                <a:gd name="T11" fmla="*/ 433754207 h 807"/>
                <a:gd name="T12" fmla="*/ 425583100 w 878"/>
                <a:gd name="T13" fmla="*/ 433754207 h 807"/>
                <a:gd name="T14" fmla="*/ 425583100 w 878"/>
                <a:gd name="T15" fmla="*/ 433754207 h 807"/>
                <a:gd name="T16" fmla="*/ 425583100 w 878"/>
                <a:gd name="T17" fmla="*/ 433754207 h 807"/>
                <a:gd name="T18" fmla="*/ 425583100 w 878"/>
                <a:gd name="T19" fmla="*/ 433754207 h 807"/>
                <a:gd name="T20" fmla="*/ 425583100 w 878"/>
                <a:gd name="T21" fmla="*/ 433754207 h 807"/>
                <a:gd name="T22" fmla="*/ 425583100 w 878"/>
                <a:gd name="T23" fmla="*/ 433754207 h 807"/>
                <a:gd name="T24" fmla="*/ 425583100 w 878"/>
                <a:gd name="T25" fmla="*/ 433754207 h 807"/>
                <a:gd name="T26" fmla="*/ 425583100 w 878"/>
                <a:gd name="T27" fmla="*/ 433754207 h 807"/>
                <a:gd name="T28" fmla="*/ 425583100 w 878"/>
                <a:gd name="T29" fmla="*/ 433754207 h 807"/>
                <a:gd name="T30" fmla="*/ 425583100 w 878"/>
                <a:gd name="T31" fmla="*/ 433754207 h 807"/>
                <a:gd name="T32" fmla="*/ 425583100 w 878"/>
                <a:gd name="T33" fmla="*/ 433754207 h 807"/>
                <a:gd name="T34" fmla="*/ 425583100 w 878"/>
                <a:gd name="T35" fmla="*/ 433754207 h 807"/>
                <a:gd name="T36" fmla="*/ 425583100 w 878"/>
                <a:gd name="T37" fmla="*/ 433754207 h 807"/>
                <a:gd name="T38" fmla="*/ 425583100 w 878"/>
                <a:gd name="T39" fmla="*/ 433754207 h 807"/>
                <a:gd name="T40" fmla="*/ 425583100 w 878"/>
                <a:gd name="T41" fmla="*/ 433754207 h 807"/>
                <a:gd name="T42" fmla="*/ 425583100 w 878"/>
                <a:gd name="T43" fmla="*/ 433754207 h 807"/>
                <a:gd name="T44" fmla="*/ 425583100 w 878"/>
                <a:gd name="T45" fmla="*/ 433754207 h 807"/>
                <a:gd name="T46" fmla="*/ 425583100 w 878"/>
                <a:gd name="T47" fmla="*/ 433754207 h 807"/>
                <a:gd name="T48" fmla="*/ 425583100 w 878"/>
                <a:gd name="T49" fmla="*/ 433754207 h 807"/>
                <a:gd name="T50" fmla="*/ 425583100 w 878"/>
                <a:gd name="T51" fmla="*/ 433754207 h 807"/>
                <a:gd name="T52" fmla="*/ 425583100 w 878"/>
                <a:gd name="T53" fmla="*/ 433754207 h 807"/>
                <a:gd name="T54" fmla="*/ 425583100 w 878"/>
                <a:gd name="T55" fmla="*/ 433754207 h 807"/>
                <a:gd name="T56" fmla="*/ 425583100 w 878"/>
                <a:gd name="T57" fmla="*/ 433754207 h 807"/>
                <a:gd name="T58" fmla="*/ 425583100 w 878"/>
                <a:gd name="T59" fmla="*/ 433754207 h 807"/>
                <a:gd name="T60" fmla="*/ 425583100 w 878"/>
                <a:gd name="T61" fmla="*/ 433754207 h 807"/>
                <a:gd name="T62" fmla="*/ 425583100 w 878"/>
                <a:gd name="T63" fmla="*/ 433754207 h 807"/>
                <a:gd name="T64" fmla="*/ 425583100 w 878"/>
                <a:gd name="T65" fmla="*/ 433754207 h 807"/>
                <a:gd name="T66" fmla="*/ 425583100 w 878"/>
                <a:gd name="T67" fmla="*/ 433754207 h 807"/>
                <a:gd name="T68" fmla="*/ 425583100 w 878"/>
                <a:gd name="T69" fmla="*/ 433754207 h 807"/>
                <a:gd name="T70" fmla="*/ 425583100 w 878"/>
                <a:gd name="T71" fmla="*/ 433754207 h 807"/>
                <a:gd name="T72" fmla="*/ 425583100 w 878"/>
                <a:gd name="T73" fmla="*/ 433754207 h 807"/>
                <a:gd name="T74" fmla="*/ 425583100 w 878"/>
                <a:gd name="T75" fmla="*/ 433754207 h 807"/>
                <a:gd name="T76" fmla="*/ 425583100 w 878"/>
                <a:gd name="T77" fmla="*/ 433754207 h 807"/>
                <a:gd name="T78" fmla="*/ 425583100 w 878"/>
                <a:gd name="T79" fmla="*/ 433754207 h 807"/>
                <a:gd name="T80" fmla="*/ 425583100 w 878"/>
                <a:gd name="T81" fmla="*/ 433754207 h 807"/>
                <a:gd name="T82" fmla="*/ 425583100 w 878"/>
                <a:gd name="T83" fmla="*/ 433754207 h 807"/>
                <a:gd name="T84" fmla="*/ 425583100 w 878"/>
                <a:gd name="T85" fmla="*/ 433754207 h 807"/>
                <a:gd name="T86" fmla="*/ 425583100 w 878"/>
                <a:gd name="T87" fmla="*/ 0 h 807"/>
                <a:gd name="T88" fmla="*/ 425583100 w 878"/>
                <a:gd name="T89" fmla="*/ 433754207 h 807"/>
                <a:gd name="T90" fmla="*/ 425583100 w 878"/>
                <a:gd name="T91" fmla="*/ 433754207 h 807"/>
                <a:gd name="T92" fmla="*/ 425583100 w 878"/>
                <a:gd name="T93" fmla="*/ 433754207 h 807"/>
                <a:gd name="T94" fmla="*/ 425583100 w 878"/>
                <a:gd name="T95" fmla="*/ 433754207 h 807"/>
                <a:gd name="T96" fmla="*/ 425583100 w 878"/>
                <a:gd name="T97" fmla="*/ 433754207 h 807"/>
                <a:gd name="T98" fmla="*/ 425583100 w 878"/>
                <a:gd name="T99" fmla="*/ 433754207 h 807"/>
                <a:gd name="T100" fmla="*/ 425583100 w 878"/>
                <a:gd name="T101" fmla="*/ 433754207 h 807"/>
                <a:gd name="T102" fmla="*/ 425583100 w 878"/>
                <a:gd name="T103" fmla="*/ 433754207 h 807"/>
                <a:gd name="T104" fmla="*/ 425583100 w 878"/>
                <a:gd name="T105" fmla="*/ 433754207 h 807"/>
                <a:gd name="T106" fmla="*/ 425583100 w 878"/>
                <a:gd name="T107" fmla="*/ 433754207 h 807"/>
                <a:gd name="T108" fmla="*/ 425583100 w 878"/>
                <a:gd name="T109" fmla="*/ 433754207 h 807"/>
                <a:gd name="T110" fmla="*/ 425583100 w 878"/>
                <a:gd name="T111" fmla="*/ 433754207 h 807"/>
                <a:gd name="T112" fmla="*/ 425583100 w 878"/>
                <a:gd name="T113" fmla="*/ 433754207 h 807"/>
                <a:gd name="T114" fmla="*/ 0 w 878"/>
                <a:gd name="T115" fmla="*/ 433754207 h 807"/>
                <a:gd name="T116" fmla="*/ 425583100 w 878"/>
                <a:gd name="T117" fmla="*/ 433754207 h 807"/>
                <a:gd name="T118" fmla="*/ 425583100 w 878"/>
                <a:gd name="T119" fmla="*/ 433754207 h 807"/>
                <a:gd name="T120" fmla="*/ 425583100 w 878"/>
                <a:gd name="T121" fmla="*/ 433754207 h 807"/>
                <a:gd name="T122" fmla="*/ 425583100 w 878"/>
                <a:gd name="T123" fmla="*/ 433754207 h 8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78"/>
                <a:gd name="T187" fmla="*/ 0 h 807"/>
                <a:gd name="T188" fmla="*/ 878 w 878"/>
                <a:gd name="T189" fmla="*/ 807 h 80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78" h="807">
                  <a:moveTo>
                    <a:pt x="98" y="698"/>
                  </a:moveTo>
                  <a:lnTo>
                    <a:pt x="128" y="706"/>
                  </a:lnTo>
                  <a:lnTo>
                    <a:pt x="162" y="749"/>
                  </a:lnTo>
                  <a:lnTo>
                    <a:pt x="205" y="807"/>
                  </a:lnTo>
                  <a:lnTo>
                    <a:pt x="237" y="781"/>
                  </a:lnTo>
                  <a:lnTo>
                    <a:pt x="338" y="624"/>
                  </a:lnTo>
                  <a:lnTo>
                    <a:pt x="364" y="596"/>
                  </a:lnTo>
                  <a:lnTo>
                    <a:pt x="388" y="603"/>
                  </a:lnTo>
                  <a:lnTo>
                    <a:pt x="469" y="685"/>
                  </a:lnTo>
                  <a:lnTo>
                    <a:pt x="495" y="713"/>
                  </a:lnTo>
                  <a:lnTo>
                    <a:pt x="581" y="689"/>
                  </a:lnTo>
                  <a:lnTo>
                    <a:pt x="612" y="690"/>
                  </a:lnTo>
                  <a:lnTo>
                    <a:pt x="729" y="727"/>
                  </a:lnTo>
                  <a:lnTo>
                    <a:pt x="725" y="721"/>
                  </a:lnTo>
                  <a:lnTo>
                    <a:pt x="742" y="672"/>
                  </a:lnTo>
                  <a:lnTo>
                    <a:pt x="778" y="661"/>
                  </a:lnTo>
                  <a:lnTo>
                    <a:pt x="796" y="636"/>
                  </a:lnTo>
                  <a:lnTo>
                    <a:pt x="785" y="593"/>
                  </a:lnTo>
                  <a:lnTo>
                    <a:pt x="798" y="575"/>
                  </a:lnTo>
                  <a:lnTo>
                    <a:pt x="843" y="569"/>
                  </a:lnTo>
                  <a:lnTo>
                    <a:pt x="850" y="561"/>
                  </a:lnTo>
                  <a:lnTo>
                    <a:pt x="843" y="490"/>
                  </a:lnTo>
                  <a:lnTo>
                    <a:pt x="828" y="383"/>
                  </a:lnTo>
                  <a:lnTo>
                    <a:pt x="832" y="365"/>
                  </a:lnTo>
                  <a:lnTo>
                    <a:pt x="877" y="345"/>
                  </a:lnTo>
                  <a:lnTo>
                    <a:pt x="878" y="298"/>
                  </a:lnTo>
                  <a:lnTo>
                    <a:pt x="868" y="233"/>
                  </a:lnTo>
                  <a:lnTo>
                    <a:pt x="868" y="133"/>
                  </a:lnTo>
                  <a:lnTo>
                    <a:pt x="843" y="98"/>
                  </a:lnTo>
                  <a:lnTo>
                    <a:pt x="840" y="100"/>
                  </a:lnTo>
                  <a:lnTo>
                    <a:pt x="785" y="131"/>
                  </a:lnTo>
                  <a:lnTo>
                    <a:pt x="762" y="145"/>
                  </a:lnTo>
                  <a:lnTo>
                    <a:pt x="717" y="153"/>
                  </a:lnTo>
                  <a:lnTo>
                    <a:pt x="684" y="152"/>
                  </a:lnTo>
                  <a:lnTo>
                    <a:pt x="663" y="143"/>
                  </a:lnTo>
                  <a:lnTo>
                    <a:pt x="628" y="124"/>
                  </a:lnTo>
                  <a:lnTo>
                    <a:pt x="587" y="89"/>
                  </a:lnTo>
                  <a:lnTo>
                    <a:pt x="551" y="73"/>
                  </a:lnTo>
                  <a:lnTo>
                    <a:pt x="509" y="74"/>
                  </a:lnTo>
                  <a:lnTo>
                    <a:pt x="448" y="87"/>
                  </a:lnTo>
                  <a:lnTo>
                    <a:pt x="409" y="84"/>
                  </a:lnTo>
                  <a:lnTo>
                    <a:pt x="377" y="65"/>
                  </a:lnTo>
                  <a:lnTo>
                    <a:pt x="325" y="25"/>
                  </a:lnTo>
                  <a:lnTo>
                    <a:pt x="299" y="0"/>
                  </a:lnTo>
                  <a:lnTo>
                    <a:pt x="264" y="9"/>
                  </a:lnTo>
                  <a:lnTo>
                    <a:pt x="205" y="35"/>
                  </a:lnTo>
                  <a:lnTo>
                    <a:pt x="144" y="55"/>
                  </a:lnTo>
                  <a:lnTo>
                    <a:pt x="132" y="76"/>
                  </a:lnTo>
                  <a:lnTo>
                    <a:pt x="133" y="141"/>
                  </a:lnTo>
                  <a:lnTo>
                    <a:pt x="142" y="177"/>
                  </a:lnTo>
                  <a:lnTo>
                    <a:pt x="149" y="200"/>
                  </a:lnTo>
                  <a:lnTo>
                    <a:pt x="112" y="234"/>
                  </a:lnTo>
                  <a:lnTo>
                    <a:pt x="80" y="270"/>
                  </a:lnTo>
                  <a:lnTo>
                    <a:pt x="59" y="319"/>
                  </a:lnTo>
                  <a:lnTo>
                    <a:pt x="52" y="409"/>
                  </a:lnTo>
                  <a:lnTo>
                    <a:pt x="20" y="487"/>
                  </a:lnTo>
                  <a:lnTo>
                    <a:pt x="50" y="513"/>
                  </a:lnTo>
                  <a:lnTo>
                    <a:pt x="0" y="589"/>
                  </a:lnTo>
                  <a:lnTo>
                    <a:pt x="8" y="632"/>
                  </a:lnTo>
                  <a:lnTo>
                    <a:pt x="34" y="653"/>
                  </a:lnTo>
                  <a:lnTo>
                    <a:pt x="98" y="655"/>
                  </a:lnTo>
                  <a:lnTo>
                    <a:pt x="98" y="698"/>
                  </a:lnTo>
                  <a:close/>
                </a:path>
              </a:pathLst>
            </a:custGeom>
            <a:solidFill>
              <a:srgbClr val="008CEB"/>
            </a:solidFill>
            <a:ln w="12700">
              <a:solidFill>
                <a:srgbClr val="FFFFFF"/>
              </a:solidFill>
              <a:round/>
              <a:headEnd/>
              <a:tailEnd/>
            </a:ln>
          </p:spPr>
          <p:txBody>
            <a:bodyPr/>
            <a:lstStyle/>
            <a:p>
              <a:endParaRPr lang="fr-FR"/>
            </a:p>
          </p:txBody>
        </p:sp>
        <p:sp>
          <p:nvSpPr>
            <p:cNvPr id="2114" name="Freeform 69"/>
            <p:cNvSpPr>
              <a:spLocks/>
            </p:cNvSpPr>
            <p:nvPr/>
          </p:nvSpPr>
          <p:spPr bwMode="auto">
            <a:xfrm>
              <a:off x="3627" y="3583"/>
              <a:ext cx="130" cy="133"/>
            </a:xfrm>
            <a:custGeom>
              <a:avLst/>
              <a:gdLst>
                <a:gd name="T0" fmla="*/ 428178993 w 652"/>
                <a:gd name="T1" fmla="*/ 433406906 h 659"/>
                <a:gd name="T2" fmla="*/ 428178993 w 652"/>
                <a:gd name="T3" fmla="*/ 433406906 h 659"/>
                <a:gd name="T4" fmla="*/ 428178993 w 652"/>
                <a:gd name="T5" fmla="*/ 433406906 h 659"/>
                <a:gd name="T6" fmla="*/ 428178993 w 652"/>
                <a:gd name="T7" fmla="*/ 433406906 h 659"/>
                <a:gd name="T8" fmla="*/ 428178993 w 652"/>
                <a:gd name="T9" fmla="*/ 433406906 h 659"/>
                <a:gd name="T10" fmla="*/ 428178993 w 652"/>
                <a:gd name="T11" fmla="*/ 433406906 h 659"/>
                <a:gd name="T12" fmla="*/ 428178993 w 652"/>
                <a:gd name="T13" fmla="*/ 433406906 h 659"/>
                <a:gd name="T14" fmla="*/ 428178993 w 652"/>
                <a:gd name="T15" fmla="*/ 433406906 h 659"/>
                <a:gd name="T16" fmla="*/ 428178993 w 652"/>
                <a:gd name="T17" fmla="*/ 433406906 h 659"/>
                <a:gd name="T18" fmla="*/ 428178993 w 652"/>
                <a:gd name="T19" fmla="*/ 433406906 h 659"/>
                <a:gd name="T20" fmla="*/ 428178993 w 652"/>
                <a:gd name="T21" fmla="*/ 0 h 659"/>
                <a:gd name="T22" fmla="*/ 428178993 w 652"/>
                <a:gd name="T23" fmla="*/ 0 h 659"/>
                <a:gd name="T24" fmla="*/ 428178993 w 652"/>
                <a:gd name="T25" fmla="*/ 433406906 h 659"/>
                <a:gd name="T26" fmla="*/ 428178993 w 652"/>
                <a:gd name="T27" fmla="*/ 433406906 h 659"/>
                <a:gd name="T28" fmla="*/ 428178993 w 652"/>
                <a:gd name="T29" fmla="*/ 433406906 h 659"/>
                <a:gd name="T30" fmla="*/ 428178993 w 652"/>
                <a:gd name="T31" fmla="*/ 433406906 h 659"/>
                <a:gd name="T32" fmla="*/ 428178993 w 652"/>
                <a:gd name="T33" fmla="*/ 433406906 h 659"/>
                <a:gd name="T34" fmla="*/ 0 w 652"/>
                <a:gd name="T35" fmla="*/ 433406906 h 659"/>
                <a:gd name="T36" fmla="*/ 428178993 w 652"/>
                <a:gd name="T37" fmla="*/ 433406906 h 659"/>
                <a:gd name="T38" fmla="*/ 428178993 w 652"/>
                <a:gd name="T39" fmla="*/ 433406906 h 659"/>
                <a:gd name="T40" fmla="*/ 428178993 w 652"/>
                <a:gd name="T41" fmla="*/ 433406906 h 659"/>
                <a:gd name="T42" fmla="*/ 428178993 w 652"/>
                <a:gd name="T43" fmla="*/ 433406906 h 659"/>
                <a:gd name="T44" fmla="*/ 428178993 w 652"/>
                <a:gd name="T45" fmla="*/ 433406906 h 659"/>
                <a:gd name="T46" fmla="*/ 428178993 w 652"/>
                <a:gd name="T47" fmla="*/ 433406906 h 659"/>
                <a:gd name="T48" fmla="*/ 428178993 w 652"/>
                <a:gd name="T49" fmla="*/ 433406906 h 659"/>
                <a:gd name="T50" fmla="*/ 428178993 w 652"/>
                <a:gd name="T51" fmla="*/ 433406906 h 659"/>
                <a:gd name="T52" fmla="*/ 428178993 w 652"/>
                <a:gd name="T53" fmla="*/ 433406906 h 659"/>
                <a:gd name="T54" fmla="*/ 428178993 w 652"/>
                <a:gd name="T55" fmla="*/ 433406906 h 659"/>
                <a:gd name="T56" fmla="*/ 428178993 w 652"/>
                <a:gd name="T57" fmla="*/ 433406906 h 659"/>
                <a:gd name="T58" fmla="*/ 428178993 w 652"/>
                <a:gd name="T59" fmla="*/ 433406906 h 659"/>
                <a:gd name="T60" fmla="*/ 428178993 w 652"/>
                <a:gd name="T61" fmla="*/ 433406906 h 659"/>
                <a:gd name="T62" fmla="*/ 428178993 w 652"/>
                <a:gd name="T63" fmla="*/ 433406906 h 659"/>
                <a:gd name="T64" fmla="*/ 428178993 w 652"/>
                <a:gd name="T65" fmla="*/ 433406906 h 659"/>
                <a:gd name="T66" fmla="*/ 428178993 w 652"/>
                <a:gd name="T67" fmla="*/ 433406906 h 659"/>
                <a:gd name="T68" fmla="*/ 428178993 w 652"/>
                <a:gd name="T69" fmla="*/ 433406906 h 659"/>
                <a:gd name="T70" fmla="*/ 428178993 w 652"/>
                <a:gd name="T71" fmla="*/ 433406906 h 659"/>
                <a:gd name="T72" fmla="*/ 428178993 w 652"/>
                <a:gd name="T73" fmla="*/ 433406906 h 659"/>
                <a:gd name="T74" fmla="*/ 428178993 w 652"/>
                <a:gd name="T75" fmla="*/ 433406906 h 659"/>
                <a:gd name="T76" fmla="*/ 428178993 w 652"/>
                <a:gd name="T77" fmla="*/ 433406906 h 659"/>
                <a:gd name="T78" fmla="*/ 428178993 w 652"/>
                <a:gd name="T79" fmla="*/ 433406906 h 659"/>
                <a:gd name="T80" fmla="*/ 428178993 w 652"/>
                <a:gd name="T81" fmla="*/ 433406906 h 659"/>
                <a:gd name="T82" fmla="*/ 428178993 w 652"/>
                <a:gd name="T83" fmla="*/ 433406906 h 65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52"/>
                <a:gd name="T127" fmla="*/ 0 h 659"/>
                <a:gd name="T128" fmla="*/ 652 w 652"/>
                <a:gd name="T129" fmla="*/ 659 h 65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52" h="659">
                  <a:moveTo>
                    <a:pt x="570" y="146"/>
                  </a:moveTo>
                  <a:lnTo>
                    <a:pt x="527" y="96"/>
                  </a:lnTo>
                  <a:lnTo>
                    <a:pt x="518" y="78"/>
                  </a:lnTo>
                  <a:lnTo>
                    <a:pt x="490" y="72"/>
                  </a:lnTo>
                  <a:lnTo>
                    <a:pt x="478" y="100"/>
                  </a:lnTo>
                  <a:lnTo>
                    <a:pt x="468" y="160"/>
                  </a:lnTo>
                  <a:lnTo>
                    <a:pt x="445" y="152"/>
                  </a:lnTo>
                  <a:lnTo>
                    <a:pt x="411" y="121"/>
                  </a:lnTo>
                  <a:lnTo>
                    <a:pt x="359" y="77"/>
                  </a:lnTo>
                  <a:lnTo>
                    <a:pt x="308" y="31"/>
                  </a:lnTo>
                  <a:lnTo>
                    <a:pt x="267" y="0"/>
                  </a:lnTo>
                  <a:lnTo>
                    <a:pt x="266" y="0"/>
                  </a:lnTo>
                  <a:lnTo>
                    <a:pt x="211" y="65"/>
                  </a:lnTo>
                  <a:lnTo>
                    <a:pt x="199" y="87"/>
                  </a:lnTo>
                  <a:lnTo>
                    <a:pt x="125" y="55"/>
                  </a:lnTo>
                  <a:lnTo>
                    <a:pt x="113" y="50"/>
                  </a:lnTo>
                  <a:lnTo>
                    <a:pt x="90" y="71"/>
                  </a:lnTo>
                  <a:lnTo>
                    <a:pt x="0" y="224"/>
                  </a:lnTo>
                  <a:lnTo>
                    <a:pt x="38" y="292"/>
                  </a:lnTo>
                  <a:lnTo>
                    <a:pt x="65" y="389"/>
                  </a:lnTo>
                  <a:lnTo>
                    <a:pt x="94" y="489"/>
                  </a:lnTo>
                  <a:lnTo>
                    <a:pt x="109" y="527"/>
                  </a:lnTo>
                  <a:lnTo>
                    <a:pt x="191" y="545"/>
                  </a:lnTo>
                  <a:lnTo>
                    <a:pt x="223" y="549"/>
                  </a:lnTo>
                  <a:lnTo>
                    <a:pt x="240" y="599"/>
                  </a:lnTo>
                  <a:lnTo>
                    <a:pt x="238" y="597"/>
                  </a:lnTo>
                  <a:lnTo>
                    <a:pt x="303" y="603"/>
                  </a:lnTo>
                  <a:lnTo>
                    <a:pt x="382" y="622"/>
                  </a:lnTo>
                  <a:lnTo>
                    <a:pt x="458" y="633"/>
                  </a:lnTo>
                  <a:lnTo>
                    <a:pt x="549" y="653"/>
                  </a:lnTo>
                  <a:lnTo>
                    <a:pt x="602" y="659"/>
                  </a:lnTo>
                  <a:lnTo>
                    <a:pt x="629" y="638"/>
                  </a:lnTo>
                  <a:lnTo>
                    <a:pt x="625" y="594"/>
                  </a:lnTo>
                  <a:lnTo>
                    <a:pt x="586" y="507"/>
                  </a:lnTo>
                  <a:lnTo>
                    <a:pt x="595" y="476"/>
                  </a:lnTo>
                  <a:lnTo>
                    <a:pt x="651" y="434"/>
                  </a:lnTo>
                  <a:lnTo>
                    <a:pt x="652" y="439"/>
                  </a:lnTo>
                  <a:lnTo>
                    <a:pt x="628" y="376"/>
                  </a:lnTo>
                  <a:lnTo>
                    <a:pt x="598" y="300"/>
                  </a:lnTo>
                  <a:lnTo>
                    <a:pt x="578" y="214"/>
                  </a:lnTo>
                  <a:lnTo>
                    <a:pt x="566" y="143"/>
                  </a:lnTo>
                  <a:lnTo>
                    <a:pt x="570" y="146"/>
                  </a:lnTo>
                  <a:close/>
                </a:path>
              </a:pathLst>
            </a:custGeom>
            <a:solidFill>
              <a:srgbClr val="FFCC00"/>
            </a:solidFill>
            <a:ln w="12700">
              <a:solidFill>
                <a:srgbClr val="FFFFFF"/>
              </a:solidFill>
              <a:round/>
              <a:headEnd/>
              <a:tailEnd/>
            </a:ln>
          </p:spPr>
          <p:txBody>
            <a:bodyPr/>
            <a:lstStyle/>
            <a:p>
              <a:endParaRPr lang="fr-FR"/>
            </a:p>
          </p:txBody>
        </p:sp>
        <p:sp>
          <p:nvSpPr>
            <p:cNvPr id="2115" name="Freeform 70"/>
            <p:cNvSpPr>
              <a:spLocks/>
            </p:cNvSpPr>
            <p:nvPr/>
          </p:nvSpPr>
          <p:spPr bwMode="auto">
            <a:xfrm>
              <a:off x="3833" y="3509"/>
              <a:ext cx="145" cy="195"/>
            </a:xfrm>
            <a:custGeom>
              <a:avLst/>
              <a:gdLst>
                <a:gd name="T0" fmla="*/ 428314925 w 727"/>
                <a:gd name="T1" fmla="*/ 436207401 h 960"/>
                <a:gd name="T2" fmla="*/ 428314925 w 727"/>
                <a:gd name="T3" fmla="*/ 436207401 h 960"/>
                <a:gd name="T4" fmla="*/ 428314925 w 727"/>
                <a:gd name="T5" fmla="*/ 436207401 h 960"/>
                <a:gd name="T6" fmla="*/ 428314925 w 727"/>
                <a:gd name="T7" fmla="*/ 436207401 h 960"/>
                <a:gd name="T8" fmla="*/ 428314925 w 727"/>
                <a:gd name="T9" fmla="*/ 436207401 h 960"/>
                <a:gd name="T10" fmla="*/ 428314925 w 727"/>
                <a:gd name="T11" fmla="*/ 436207401 h 960"/>
                <a:gd name="T12" fmla="*/ 428314925 w 727"/>
                <a:gd name="T13" fmla="*/ 436207401 h 960"/>
                <a:gd name="T14" fmla="*/ 428314925 w 727"/>
                <a:gd name="T15" fmla="*/ 436207401 h 960"/>
                <a:gd name="T16" fmla="*/ 428314925 w 727"/>
                <a:gd name="T17" fmla="*/ 436207401 h 960"/>
                <a:gd name="T18" fmla="*/ 428314925 w 727"/>
                <a:gd name="T19" fmla="*/ 436207401 h 960"/>
                <a:gd name="T20" fmla="*/ 428314925 w 727"/>
                <a:gd name="T21" fmla="*/ 436207401 h 960"/>
                <a:gd name="T22" fmla="*/ 428314925 w 727"/>
                <a:gd name="T23" fmla="*/ 436207401 h 960"/>
                <a:gd name="T24" fmla="*/ 428314925 w 727"/>
                <a:gd name="T25" fmla="*/ 436207401 h 960"/>
                <a:gd name="T26" fmla="*/ 428314925 w 727"/>
                <a:gd name="T27" fmla="*/ 436207401 h 960"/>
                <a:gd name="T28" fmla="*/ 428314925 w 727"/>
                <a:gd name="T29" fmla="*/ 436207401 h 960"/>
                <a:gd name="T30" fmla="*/ 428314925 w 727"/>
                <a:gd name="T31" fmla="*/ 436207401 h 960"/>
                <a:gd name="T32" fmla="*/ 428314925 w 727"/>
                <a:gd name="T33" fmla="*/ 436207401 h 960"/>
                <a:gd name="T34" fmla="*/ 428314925 w 727"/>
                <a:gd name="T35" fmla="*/ 436207401 h 960"/>
                <a:gd name="T36" fmla="*/ 428314925 w 727"/>
                <a:gd name="T37" fmla="*/ 436207401 h 960"/>
                <a:gd name="T38" fmla="*/ 428314925 w 727"/>
                <a:gd name="T39" fmla="*/ 436207401 h 960"/>
                <a:gd name="T40" fmla="*/ 428314925 w 727"/>
                <a:gd name="T41" fmla="*/ 436207401 h 960"/>
                <a:gd name="T42" fmla="*/ 428314925 w 727"/>
                <a:gd name="T43" fmla="*/ 436207401 h 960"/>
                <a:gd name="T44" fmla="*/ 0 w 727"/>
                <a:gd name="T45" fmla="*/ 0 h 960"/>
                <a:gd name="T46" fmla="*/ 428314925 w 727"/>
                <a:gd name="T47" fmla="*/ 436207401 h 960"/>
                <a:gd name="T48" fmla="*/ 428314925 w 727"/>
                <a:gd name="T49" fmla="*/ 436207401 h 960"/>
                <a:gd name="T50" fmla="*/ 428314925 w 727"/>
                <a:gd name="T51" fmla="*/ 436207401 h 960"/>
                <a:gd name="T52" fmla="*/ 428314925 w 727"/>
                <a:gd name="T53" fmla="*/ 436207401 h 960"/>
                <a:gd name="T54" fmla="*/ 428314925 w 727"/>
                <a:gd name="T55" fmla="*/ 436207401 h 960"/>
                <a:gd name="T56" fmla="*/ 428314925 w 727"/>
                <a:gd name="T57" fmla="*/ 436207401 h 960"/>
                <a:gd name="T58" fmla="*/ 428314925 w 727"/>
                <a:gd name="T59" fmla="*/ 436207401 h 960"/>
                <a:gd name="T60" fmla="*/ 428314925 w 727"/>
                <a:gd name="T61" fmla="*/ 436207401 h 960"/>
                <a:gd name="T62" fmla="*/ 428314925 w 727"/>
                <a:gd name="T63" fmla="*/ 436207401 h 960"/>
                <a:gd name="T64" fmla="*/ 428314925 w 727"/>
                <a:gd name="T65" fmla="*/ 436207401 h 960"/>
                <a:gd name="T66" fmla="*/ 428314925 w 727"/>
                <a:gd name="T67" fmla="*/ 436207401 h 960"/>
                <a:gd name="T68" fmla="*/ 428314925 w 727"/>
                <a:gd name="T69" fmla="*/ 436207401 h 960"/>
                <a:gd name="T70" fmla="*/ 428314925 w 727"/>
                <a:gd name="T71" fmla="*/ 436207401 h 960"/>
                <a:gd name="T72" fmla="*/ 428314925 w 727"/>
                <a:gd name="T73" fmla="*/ 436207401 h 960"/>
                <a:gd name="T74" fmla="*/ 428314925 w 727"/>
                <a:gd name="T75" fmla="*/ 436207401 h 960"/>
                <a:gd name="T76" fmla="*/ 428314925 w 727"/>
                <a:gd name="T77" fmla="*/ 436207401 h 960"/>
                <a:gd name="T78" fmla="*/ 428314925 w 727"/>
                <a:gd name="T79" fmla="*/ 436207401 h 960"/>
                <a:gd name="T80" fmla="*/ 428314925 w 727"/>
                <a:gd name="T81" fmla="*/ 436207401 h 960"/>
                <a:gd name="T82" fmla="*/ 428314925 w 727"/>
                <a:gd name="T83" fmla="*/ 436207401 h 960"/>
                <a:gd name="T84" fmla="*/ 428314925 w 727"/>
                <a:gd name="T85" fmla="*/ 436207401 h 960"/>
                <a:gd name="T86" fmla="*/ 428314925 w 727"/>
                <a:gd name="T87" fmla="*/ 436207401 h 960"/>
                <a:gd name="T88" fmla="*/ 428314925 w 727"/>
                <a:gd name="T89" fmla="*/ 436207401 h 960"/>
                <a:gd name="T90" fmla="*/ 428314925 w 727"/>
                <a:gd name="T91" fmla="*/ 436207401 h 960"/>
                <a:gd name="T92" fmla="*/ 428314925 w 727"/>
                <a:gd name="T93" fmla="*/ 436207401 h 960"/>
                <a:gd name="T94" fmla="*/ 428314925 w 727"/>
                <a:gd name="T95" fmla="*/ 436207401 h 960"/>
                <a:gd name="T96" fmla="*/ 428314925 w 727"/>
                <a:gd name="T97" fmla="*/ 436207401 h 9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7"/>
                <a:gd name="T148" fmla="*/ 0 h 960"/>
                <a:gd name="T149" fmla="*/ 727 w 727"/>
                <a:gd name="T150" fmla="*/ 960 h 9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7" h="960">
                  <a:moveTo>
                    <a:pt x="727" y="860"/>
                  </a:moveTo>
                  <a:lnTo>
                    <a:pt x="725" y="815"/>
                  </a:lnTo>
                  <a:lnTo>
                    <a:pt x="711" y="799"/>
                  </a:lnTo>
                  <a:lnTo>
                    <a:pt x="625" y="780"/>
                  </a:lnTo>
                  <a:lnTo>
                    <a:pt x="648" y="679"/>
                  </a:lnTo>
                  <a:lnTo>
                    <a:pt x="603" y="645"/>
                  </a:lnTo>
                  <a:lnTo>
                    <a:pt x="600" y="629"/>
                  </a:lnTo>
                  <a:lnTo>
                    <a:pt x="712" y="490"/>
                  </a:lnTo>
                  <a:lnTo>
                    <a:pt x="700" y="492"/>
                  </a:lnTo>
                  <a:lnTo>
                    <a:pt x="643" y="465"/>
                  </a:lnTo>
                  <a:lnTo>
                    <a:pt x="557" y="439"/>
                  </a:lnTo>
                  <a:lnTo>
                    <a:pt x="544" y="426"/>
                  </a:lnTo>
                  <a:lnTo>
                    <a:pt x="532" y="402"/>
                  </a:lnTo>
                  <a:lnTo>
                    <a:pt x="537" y="215"/>
                  </a:lnTo>
                  <a:lnTo>
                    <a:pt x="521" y="197"/>
                  </a:lnTo>
                  <a:lnTo>
                    <a:pt x="499" y="197"/>
                  </a:lnTo>
                  <a:lnTo>
                    <a:pt x="466" y="218"/>
                  </a:lnTo>
                  <a:lnTo>
                    <a:pt x="448" y="215"/>
                  </a:lnTo>
                  <a:lnTo>
                    <a:pt x="434" y="190"/>
                  </a:lnTo>
                  <a:lnTo>
                    <a:pt x="393" y="142"/>
                  </a:lnTo>
                  <a:lnTo>
                    <a:pt x="306" y="84"/>
                  </a:lnTo>
                  <a:lnTo>
                    <a:pt x="205" y="44"/>
                  </a:lnTo>
                  <a:lnTo>
                    <a:pt x="0" y="0"/>
                  </a:lnTo>
                  <a:lnTo>
                    <a:pt x="4" y="4"/>
                  </a:lnTo>
                  <a:lnTo>
                    <a:pt x="87" y="308"/>
                  </a:lnTo>
                  <a:lnTo>
                    <a:pt x="100" y="372"/>
                  </a:lnTo>
                  <a:lnTo>
                    <a:pt x="104" y="426"/>
                  </a:lnTo>
                  <a:lnTo>
                    <a:pt x="90" y="509"/>
                  </a:lnTo>
                  <a:lnTo>
                    <a:pt x="67" y="564"/>
                  </a:lnTo>
                  <a:lnTo>
                    <a:pt x="61" y="630"/>
                  </a:lnTo>
                  <a:lnTo>
                    <a:pt x="44" y="712"/>
                  </a:lnTo>
                  <a:lnTo>
                    <a:pt x="53" y="792"/>
                  </a:lnTo>
                  <a:lnTo>
                    <a:pt x="71" y="862"/>
                  </a:lnTo>
                  <a:lnTo>
                    <a:pt x="98" y="863"/>
                  </a:lnTo>
                  <a:lnTo>
                    <a:pt x="210" y="835"/>
                  </a:lnTo>
                  <a:lnTo>
                    <a:pt x="268" y="837"/>
                  </a:lnTo>
                  <a:lnTo>
                    <a:pt x="327" y="880"/>
                  </a:lnTo>
                  <a:lnTo>
                    <a:pt x="354" y="899"/>
                  </a:lnTo>
                  <a:lnTo>
                    <a:pt x="379" y="897"/>
                  </a:lnTo>
                  <a:lnTo>
                    <a:pt x="441" y="880"/>
                  </a:lnTo>
                  <a:lnTo>
                    <a:pt x="471" y="882"/>
                  </a:lnTo>
                  <a:lnTo>
                    <a:pt x="524" y="947"/>
                  </a:lnTo>
                  <a:lnTo>
                    <a:pt x="523" y="960"/>
                  </a:lnTo>
                  <a:lnTo>
                    <a:pt x="519" y="921"/>
                  </a:lnTo>
                  <a:lnTo>
                    <a:pt x="523" y="909"/>
                  </a:lnTo>
                  <a:lnTo>
                    <a:pt x="609" y="893"/>
                  </a:lnTo>
                  <a:lnTo>
                    <a:pt x="643" y="882"/>
                  </a:lnTo>
                  <a:lnTo>
                    <a:pt x="723" y="856"/>
                  </a:lnTo>
                  <a:lnTo>
                    <a:pt x="727" y="860"/>
                  </a:lnTo>
                  <a:close/>
                </a:path>
              </a:pathLst>
            </a:custGeom>
            <a:solidFill>
              <a:srgbClr val="62227D"/>
            </a:solidFill>
            <a:ln w="12700">
              <a:solidFill>
                <a:srgbClr val="FFFFFF"/>
              </a:solidFill>
              <a:round/>
              <a:headEnd/>
              <a:tailEnd/>
            </a:ln>
          </p:spPr>
          <p:txBody>
            <a:bodyPr/>
            <a:lstStyle/>
            <a:p>
              <a:endParaRPr lang="fr-FR"/>
            </a:p>
          </p:txBody>
        </p:sp>
        <p:sp>
          <p:nvSpPr>
            <p:cNvPr id="2116" name="Freeform 71"/>
            <p:cNvSpPr>
              <a:spLocks/>
            </p:cNvSpPr>
            <p:nvPr/>
          </p:nvSpPr>
          <p:spPr bwMode="auto">
            <a:xfrm>
              <a:off x="3428" y="3345"/>
              <a:ext cx="143" cy="131"/>
            </a:xfrm>
            <a:custGeom>
              <a:avLst/>
              <a:gdLst>
                <a:gd name="T0" fmla="*/ 430701239 w 713"/>
                <a:gd name="T1" fmla="*/ 436155325 h 645"/>
                <a:gd name="T2" fmla="*/ 430701239 w 713"/>
                <a:gd name="T3" fmla="*/ 436155325 h 645"/>
                <a:gd name="T4" fmla="*/ 430701239 w 713"/>
                <a:gd name="T5" fmla="*/ 436155325 h 645"/>
                <a:gd name="T6" fmla="*/ 430701239 w 713"/>
                <a:gd name="T7" fmla="*/ 436155325 h 645"/>
                <a:gd name="T8" fmla="*/ 430701239 w 713"/>
                <a:gd name="T9" fmla="*/ 436155325 h 645"/>
                <a:gd name="T10" fmla="*/ 430701239 w 713"/>
                <a:gd name="T11" fmla="*/ 436155325 h 645"/>
                <a:gd name="T12" fmla="*/ 430701239 w 713"/>
                <a:gd name="T13" fmla="*/ 436155325 h 645"/>
                <a:gd name="T14" fmla="*/ 430701239 w 713"/>
                <a:gd name="T15" fmla="*/ 436155325 h 645"/>
                <a:gd name="T16" fmla="*/ 430701239 w 713"/>
                <a:gd name="T17" fmla="*/ 436155325 h 645"/>
                <a:gd name="T18" fmla="*/ 430701239 w 713"/>
                <a:gd name="T19" fmla="*/ 436155325 h 645"/>
                <a:gd name="T20" fmla="*/ 0 w 713"/>
                <a:gd name="T21" fmla="*/ 436155325 h 645"/>
                <a:gd name="T22" fmla="*/ 430701239 w 713"/>
                <a:gd name="T23" fmla="*/ 436155325 h 645"/>
                <a:gd name="T24" fmla="*/ 430701239 w 713"/>
                <a:gd name="T25" fmla="*/ 436155325 h 645"/>
                <a:gd name="T26" fmla="*/ 430701239 w 713"/>
                <a:gd name="T27" fmla="*/ 436155325 h 645"/>
                <a:gd name="T28" fmla="*/ 430701239 w 713"/>
                <a:gd name="T29" fmla="*/ 0 h 645"/>
                <a:gd name="T30" fmla="*/ 430701239 w 713"/>
                <a:gd name="T31" fmla="*/ 436155325 h 645"/>
                <a:gd name="T32" fmla="*/ 430701239 w 713"/>
                <a:gd name="T33" fmla="*/ 436155325 h 645"/>
                <a:gd name="T34" fmla="*/ 430701239 w 713"/>
                <a:gd name="T35" fmla="*/ 436155325 h 645"/>
                <a:gd name="T36" fmla="*/ 430701239 w 713"/>
                <a:gd name="T37" fmla="*/ 436155325 h 645"/>
                <a:gd name="T38" fmla="*/ 430701239 w 713"/>
                <a:gd name="T39" fmla="*/ 436155325 h 645"/>
                <a:gd name="T40" fmla="*/ 430701239 w 713"/>
                <a:gd name="T41" fmla="*/ 436155325 h 645"/>
                <a:gd name="T42" fmla="*/ 430701239 w 713"/>
                <a:gd name="T43" fmla="*/ 436155325 h 645"/>
                <a:gd name="T44" fmla="*/ 430701239 w 713"/>
                <a:gd name="T45" fmla="*/ 436155325 h 645"/>
                <a:gd name="T46" fmla="*/ 430701239 w 713"/>
                <a:gd name="T47" fmla="*/ 436155325 h 645"/>
                <a:gd name="T48" fmla="*/ 430701239 w 713"/>
                <a:gd name="T49" fmla="*/ 436155325 h 645"/>
                <a:gd name="T50" fmla="*/ 430701239 w 713"/>
                <a:gd name="T51" fmla="*/ 436155325 h 645"/>
                <a:gd name="T52" fmla="*/ 430701239 w 713"/>
                <a:gd name="T53" fmla="*/ 436155325 h 645"/>
                <a:gd name="T54" fmla="*/ 430701239 w 713"/>
                <a:gd name="T55" fmla="*/ 436155325 h 645"/>
                <a:gd name="T56" fmla="*/ 430701239 w 713"/>
                <a:gd name="T57" fmla="*/ 436155325 h 645"/>
                <a:gd name="T58" fmla="*/ 430701239 w 713"/>
                <a:gd name="T59" fmla="*/ 436155325 h 645"/>
                <a:gd name="T60" fmla="*/ 430701239 w 713"/>
                <a:gd name="T61" fmla="*/ 436155325 h 645"/>
                <a:gd name="T62" fmla="*/ 430701239 w 713"/>
                <a:gd name="T63" fmla="*/ 436155325 h 645"/>
                <a:gd name="T64" fmla="*/ 430701239 w 713"/>
                <a:gd name="T65" fmla="*/ 436155325 h 645"/>
                <a:gd name="T66" fmla="*/ 430701239 w 713"/>
                <a:gd name="T67" fmla="*/ 436155325 h 645"/>
                <a:gd name="T68" fmla="*/ 430701239 w 713"/>
                <a:gd name="T69" fmla="*/ 436155325 h 645"/>
                <a:gd name="T70" fmla="*/ 430701239 w 713"/>
                <a:gd name="T71" fmla="*/ 436155325 h 645"/>
                <a:gd name="T72" fmla="*/ 430701239 w 713"/>
                <a:gd name="T73" fmla="*/ 436155325 h 645"/>
                <a:gd name="T74" fmla="*/ 430701239 w 713"/>
                <a:gd name="T75" fmla="*/ 436155325 h 645"/>
                <a:gd name="T76" fmla="*/ 430701239 w 713"/>
                <a:gd name="T77" fmla="*/ 436155325 h 645"/>
                <a:gd name="T78" fmla="*/ 430701239 w 713"/>
                <a:gd name="T79" fmla="*/ 436155325 h 645"/>
                <a:gd name="T80" fmla="*/ 430701239 w 713"/>
                <a:gd name="T81" fmla="*/ 436155325 h 645"/>
                <a:gd name="T82" fmla="*/ 430701239 w 713"/>
                <a:gd name="T83" fmla="*/ 436155325 h 645"/>
                <a:gd name="T84" fmla="*/ 430701239 w 713"/>
                <a:gd name="T85" fmla="*/ 436155325 h 645"/>
                <a:gd name="T86" fmla="*/ 430701239 w 713"/>
                <a:gd name="T87" fmla="*/ 436155325 h 645"/>
                <a:gd name="T88" fmla="*/ 430701239 w 713"/>
                <a:gd name="T89" fmla="*/ 436155325 h 645"/>
                <a:gd name="T90" fmla="*/ 430701239 w 713"/>
                <a:gd name="T91" fmla="*/ 436155325 h 645"/>
                <a:gd name="T92" fmla="*/ 430701239 w 713"/>
                <a:gd name="T93" fmla="*/ 436155325 h 64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13"/>
                <a:gd name="T142" fmla="*/ 0 h 645"/>
                <a:gd name="T143" fmla="*/ 713 w 713"/>
                <a:gd name="T144" fmla="*/ 645 h 64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13" h="645">
                  <a:moveTo>
                    <a:pt x="341" y="606"/>
                  </a:moveTo>
                  <a:lnTo>
                    <a:pt x="252" y="517"/>
                  </a:lnTo>
                  <a:lnTo>
                    <a:pt x="218" y="501"/>
                  </a:lnTo>
                  <a:lnTo>
                    <a:pt x="138" y="508"/>
                  </a:lnTo>
                  <a:lnTo>
                    <a:pt x="53" y="499"/>
                  </a:lnTo>
                  <a:lnTo>
                    <a:pt x="24" y="478"/>
                  </a:lnTo>
                  <a:lnTo>
                    <a:pt x="13" y="418"/>
                  </a:lnTo>
                  <a:lnTo>
                    <a:pt x="9" y="333"/>
                  </a:lnTo>
                  <a:lnTo>
                    <a:pt x="11" y="163"/>
                  </a:lnTo>
                  <a:lnTo>
                    <a:pt x="1" y="85"/>
                  </a:lnTo>
                  <a:lnTo>
                    <a:pt x="0" y="90"/>
                  </a:lnTo>
                  <a:lnTo>
                    <a:pt x="21" y="67"/>
                  </a:lnTo>
                  <a:lnTo>
                    <a:pt x="113" y="43"/>
                  </a:lnTo>
                  <a:lnTo>
                    <a:pt x="165" y="5"/>
                  </a:lnTo>
                  <a:lnTo>
                    <a:pt x="193" y="0"/>
                  </a:lnTo>
                  <a:lnTo>
                    <a:pt x="219" y="20"/>
                  </a:lnTo>
                  <a:lnTo>
                    <a:pt x="236" y="38"/>
                  </a:lnTo>
                  <a:lnTo>
                    <a:pt x="264" y="42"/>
                  </a:lnTo>
                  <a:lnTo>
                    <a:pt x="338" y="32"/>
                  </a:lnTo>
                  <a:lnTo>
                    <a:pt x="415" y="23"/>
                  </a:lnTo>
                  <a:lnTo>
                    <a:pt x="422" y="20"/>
                  </a:lnTo>
                  <a:lnTo>
                    <a:pt x="451" y="21"/>
                  </a:lnTo>
                  <a:lnTo>
                    <a:pt x="474" y="31"/>
                  </a:lnTo>
                  <a:lnTo>
                    <a:pt x="500" y="51"/>
                  </a:lnTo>
                  <a:lnTo>
                    <a:pt x="499" y="51"/>
                  </a:lnTo>
                  <a:lnTo>
                    <a:pt x="542" y="104"/>
                  </a:lnTo>
                  <a:lnTo>
                    <a:pt x="587" y="165"/>
                  </a:lnTo>
                  <a:lnTo>
                    <a:pt x="620" y="211"/>
                  </a:lnTo>
                  <a:lnTo>
                    <a:pt x="660" y="255"/>
                  </a:lnTo>
                  <a:lnTo>
                    <a:pt x="661" y="249"/>
                  </a:lnTo>
                  <a:lnTo>
                    <a:pt x="713" y="317"/>
                  </a:lnTo>
                  <a:lnTo>
                    <a:pt x="713" y="344"/>
                  </a:lnTo>
                  <a:lnTo>
                    <a:pt x="653" y="422"/>
                  </a:lnTo>
                  <a:lnTo>
                    <a:pt x="638" y="458"/>
                  </a:lnTo>
                  <a:lnTo>
                    <a:pt x="651" y="501"/>
                  </a:lnTo>
                  <a:lnTo>
                    <a:pt x="684" y="552"/>
                  </a:lnTo>
                  <a:lnTo>
                    <a:pt x="704" y="605"/>
                  </a:lnTo>
                  <a:lnTo>
                    <a:pt x="691" y="616"/>
                  </a:lnTo>
                  <a:lnTo>
                    <a:pt x="630" y="645"/>
                  </a:lnTo>
                  <a:lnTo>
                    <a:pt x="592" y="597"/>
                  </a:lnTo>
                  <a:lnTo>
                    <a:pt x="573" y="541"/>
                  </a:lnTo>
                  <a:lnTo>
                    <a:pt x="449" y="548"/>
                  </a:lnTo>
                  <a:lnTo>
                    <a:pt x="392" y="543"/>
                  </a:lnTo>
                  <a:lnTo>
                    <a:pt x="381" y="568"/>
                  </a:lnTo>
                  <a:lnTo>
                    <a:pt x="380" y="605"/>
                  </a:lnTo>
                  <a:lnTo>
                    <a:pt x="342" y="606"/>
                  </a:lnTo>
                  <a:lnTo>
                    <a:pt x="341" y="606"/>
                  </a:lnTo>
                  <a:close/>
                </a:path>
              </a:pathLst>
            </a:custGeom>
            <a:solidFill>
              <a:srgbClr val="FF742F"/>
            </a:solidFill>
            <a:ln w="12700">
              <a:solidFill>
                <a:srgbClr val="FFFFFF"/>
              </a:solidFill>
              <a:round/>
              <a:headEnd/>
              <a:tailEnd/>
            </a:ln>
          </p:spPr>
          <p:txBody>
            <a:bodyPr/>
            <a:lstStyle/>
            <a:p>
              <a:endParaRPr lang="fr-FR"/>
            </a:p>
          </p:txBody>
        </p:sp>
        <p:sp>
          <p:nvSpPr>
            <p:cNvPr id="2117" name="Freeform 72"/>
            <p:cNvSpPr>
              <a:spLocks/>
            </p:cNvSpPr>
            <p:nvPr/>
          </p:nvSpPr>
          <p:spPr bwMode="auto">
            <a:xfrm>
              <a:off x="3361" y="3698"/>
              <a:ext cx="144" cy="99"/>
            </a:xfrm>
            <a:custGeom>
              <a:avLst/>
              <a:gdLst>
                <a:gd name="T0" fmla="*/ 433105694 w 714"/>
                <a:gd name="T1" fmla="*/ 435657330 h 488"/>
                <a:gd name="T2" fmla="*/ 433105694 w 714"/>
                <a:gd name="T3" fmla="*/ 435657330 h 488"/>
                <a:gd name="T4" fmla="*/ 433105694 w 714"/>
                <a:gd name="T5" fmla="*/ 435657330 h 488"/>
                <a:gd name="T6" fmla="*/ 433105694 w 714"/>
                <a:gd name="T7" fmla="*/ 435657330 h 488"/>
                <a:gd name="T8" fmla="*/ 433105694 w 714"/>
                <a:gd name="T9" fmla="*/ 435657330 h 488"/>
                <a:gd name="T10" fmla="*/ 433105694 w 714"/>
                <a:gd name="T11" fmla="*/ 435657330 h 488"/>
                <a:gd name="T12" fmla="*/ 433105694 w 714"/>
                <a:gd name="T13" fmla="*/ 435657330 h 488"/>
                <a:gd name="T14" fmla="*/ 433105694 w 714"/>
                <a:gd name="T15" fmla="*/ 435657330 h 488"/>
                <a:gd name="T16" fmla="*/ 433105694 w 714"/>
                <a:gd name="T17" fmla="*/ 435657330 h 488"/>
                <a:gd name="T18" fmla="*/ 433105694 w 714"/>
                <a:gd name="T19" fmla="*/ 435657330 h 488"/>
                <a:gd name="T20" fmla="*/ 433105694 w 714"/>
                <a:gd name="T21" fmla="*/ 435657330 h 488"/>
                <a:gd name="T22" fmla="*/ 433105694 w 714"/>
                <a:gd name="T23" fmla="*/ 435657330 h 488"/>
                <a:gd name="T24" fmla="*/ 433105694 w 714"/>
                <a:gd name="T25" fmla="*/ 435657330 h 488"/>
                <a:gd name="T26" fmla="*/ 433105694 w 714"/>
                <a:gd name="T27" fmla="*/ 435657330 h 488"/>
                <a:gd name="T28" fmla="*/ 433105694 w 714"/>
                <a:gd name="T29" fmla="*/ 435657330 h 488"/>
                <a:gd name="T30" fmla="*/ 433105694 w 714"/>
                <a:gd name="T31" fmla="*/ 435657330 h 488"/>
                <a:gd name="T32" fmla="*/ 433105694 w 714"/>
                <a:gd name="T33" fmla="*/ 435657330 h 488"/>
                <a:gd name="T34" fmla="*/ 433105694 w 714"/>
                <a:gd name="T35" fmla="*/ 435657330 h 488"/>
                <a:gd name="T36" fmla="*/ 433105694 w 714"/>
                <a:gd name="T37" fmla="*/ 435657330 h 488"/>
                <a:gd name="T38" fmla="*/ 433105694 w 714"/>
                <a:gd name="T39" fmla="*/ 435657330 h 488"/>
                <a:gd name="T40" fmla="*/ 433105694 w 714"/>
                <a:gd name="T41" fmla="*/ 435657330 h 488"/>
                <a:gd name="T42" fmla="*/ 0 w 714"/>
                <a:gd name="T43" fmla="*/ 435657330 h 488"/>
                <a:gd name="T44" fmla="*/ 433105694 w 714"/>
                <a:gd name="T45" fmla="*/ 435657330 h 488"/>
                <a:gd name="T46" fmla="*/ 433105694 w 714"/>
                <a:gd name="T47" fmla="*/ 435657330 h 488"/>
                <a:gd name="T48" fmla="*/ 433105694 w 714"/>
                <a:gd name="T49" fmla="*/ 435657330 h 488"/>
                <a:gd name="T50" fmla="*/ 433105694 w 714"/>
                <a:gd name="T51" fmla="*/ 435657330 h 488"/>
                <a:gd name="T52" fmla="*/ 433105694 w 714"/>
                <a:gd name="T53" fmla="*/ 435657330 h 488"/>
                <a:gd name="T54" fmla="*/ 433105694 w 714"/>
                <a:gd name="T55" fmla="*/ 435657330 h 488"/>
                <a:gd name="T56" fmla="*/ 433105694 w 714"/>
                <a:gd name="T57" fmla="*/ 0 h 488"/>
                <a:gd name="T58" fmla="*/ 433105694 w 714"/>
                <a:gd name="T59" fmla="*/ 435657330 h 488"/>
                <a:gd name="T60" fmla="*/ 433105694 w 714"/>
                <a:gd name="T61" fmla="*/ 435657330 h 488"/>
                <a:gd name="T62" fmla="*/ 433105694 w 714"/>
                <a:gd name="T63" fmla="*/ 435657330 h 488"/>
                <a:gd name="T64" fmla="*/ 433105694 w 714"/>
                <a:gd name="T65" fmla="*/ 435657330 h 488"/>
                <a:gd name="T66" fmla="*/ 433105694 w 714"/>
                <a:gd name="T67" fmla="*/ 435657330 h 488"/>
                <a:gd name="T68" fmla="*/ 433105694 w 714"/>
                <a:gd name="T69" fmla="*/ 435657330 h 488"/>
                <a:gd name="T70" fmla="*/ 433105694 w 714"/>
                <a:gd name="T71" fmla="*/ 435657330 h 488"/>
                <a:gd name="T72" fmla="*/ 433105694 w 714"/>
                <a:gd name="T73" fmla="*/ 435657330 h 488"/>
                <a:gd name="T74" fmla="*/ 433105694 w 714"/>
                <a:gd name="T75" fmla="*/ 435657330 h 488"/>
                <a:gd name="T76" fmla="*/ 433105694 w 714"/>
                <a:gd name="T77" fmla="*/ 435657330 h 488"/>
                <a:gd name="T78" fmla="*/ 433105694 w 714"/>
                <a:gd name="T79" fmla="*/ 435657330 h 488"/>
                <a:gd name="T80" fmla="*/ 433105694 w 714"/>
                <a:gd name="T81" fmla="*/ 435657330 h 488"/>
                <a:gd name="T82" fmla="*/ 433105694 w 714"/>
                <a:gd name="T83" fmla="*/ 435657330 h 488"/>
                <a:gd name="T84" fmla="*/ 433105694 w 714"/>
                <a:gd name="T85" fmla="*/ 435657330 h 488"/>
                <a:gd name="T86" fmla="*/ 433105694 w 714"/>
                <a:gd name="T87" fmla="*/ 435657330 h 488"/>
                <a:gd name="T88" fmla="*/ 433105694 w 714"/>
                <a:gd name="T89" fmla="*/ 435657330 h 48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14"/>
                <a:gd name="T136" fmla="*/ 0 h 488"/>
                <a:gd name="T137" fmla="*/ 714 w 714"/>
                <a:gd name="T138" fmla="*/ 488 h 48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14" h="488">
                  <a:moveTo>
                    <a:pt x="664" y="35"/>
                  </a:moveTo>
                  <a:lnTo>
                    <a:pt x="674" y="74"/>
                  </a:lnTo>
                  <a:lnTo>
                    <a:pt x="683" y="111"/>
                  </a:lnTo>
                  <a:lnTo>
                    <a:pt x="703" y="168"/>
                  </a:lnTo>
                  <a:lnTo>
                    <a:pt x="714" y="172"/>
                  </a:lnTo>
                  <a:lnTo>
                    <a:pt x="660" y="232"/>
                  </a:lnTo>
                  <a:lnTo>
                    <a:pt x="591" y="302"/>
                  </a:lnTo>
                  <a:lnTo>
                    <a:pt x="513" y="358"/>
                  </a:lnTo>
                  <a:lnTo>
                    <a:pt x="510" y="352"/>
                  </a:lnTo>
                  <a:lnTo>
                    <a:pt x="454" y="384"/>
                  </a:lnTo>
                  <a:lnTo>
                    <a:pt x="380" y="424"/>
                  </a:lnTo>
                  <a:lnTo>
                    <a:pt x="313" y="451"/>
                  </a:lnTo>
                  <a:lnTo>
                    <a:pt x="190" y="485"/>
                  </a:lnTo>
                  <a:lnTo>
                    <a:pt x="190" y="488"/>
                  </a:lnTo>
                  <a:lnTo>
                    <a:pt x="162" y="484"/>
                  </a:lnTo>
                  <a:lnTo>
                    <a:pt x="80" y="484"/>
                  </a:lnTo>
                  <a:lnTo>
                    <a:pt x="56" y="472"/>
                  </a:lnTo>
                  <a:lnTo>
                    <a:pt x="49" y="446"/>
                  </a:lnTo>
                  <a:lnTo>
                    <a:pt x="37" y="391"/>
                  </a:lnTo>
                  <a:lnTo>
                    <a:pt x="24" y="351"/>
                  </a:lnTo>
                  <a:lnTo>
                    <a:pt x="14" y="288"/>
                  </a:lnTo>
                  <a:lnTo>
                    <a:pt x="0" y="245"/>
                  </a:lnTo>
                  <a:lnTo>
                    <a:pt x="18" y="216"/>
                  </a:lnTo>
                  <a:lnTo>
                    <a:pt x="33" y="182"/>
                  </a:lnTo>
                  <a:lnTo>
                    <a:pt x="62" y="139"/>
                  </a:lnTo>
                  <a:lnTo>
                    <a:pt x="65" y="91"/>
                  </a:lnTo>
                  <a:lnTo>
                    <a:pt x="60" y="34"/>
                  </a:lnTo>
                  <a:lnTo>
                    <a:pt x="71" y="10"/>
                  </a:lnTo>
                  <a:lnTo>
                    <a:pt x="103" y="0"/>
                  </a:lnTo>
                  <a:lnTo>
                    <a:pt x="151" y="24"/>
                  </a:lnTo>
                  <a:lnTo>
                    <a:pt x="182" y="18"/>
                  </a:lnTo>
                  <a:lnTo>
                    <a:pt x="183" y="14"/>
                  </a:lnTo>
                  <a:lnTo>
                    <a:pt x="244" y="26"/>
                  </a:lnTo>
                  <a:lnTo>
                    <a:pt x="251" y="70"/>
                  </a:lnTo>
                  <a:lnTo>
                    <a:pt x="264" y="98"/>
                  </a:lnTo>
                  <a:lnTo>
                    <a:pt x="300" y="106"/>
                  </a:lnTo>
                  <a:lnTo>
                    <a:pt x="371" y="105"/>
                  </a:lnTo>
                  <a:lnTo>
                    <a:pt x="404" y="83"/>
                  </a:lnTo>
                  <a:lnTo>
                    <a:pt x="500" y="37"/>
                  </a:lnTo>
                  <a:lnTo>
                    <a:pt x="550" y="31"/>
                  </a:lnTo>
                  <a:lnTo>
                    <a:pt x="578" y="32"/>
                  </a:lnTo>
                  <a:lnTo>
                    <a:pt x="608" y="50"/>
                  </a:lnTo>
                  <a:lnTo>
                    <a:pt x="636" y="55"/>
                  </a:lnTo>
                  <a:lnTo>
                    <a:pt x="664" y="42"/>
                  </a:lnTo>
                  <a:lnTo>
                    <a:pt x="664" y="35"/>
                  </a:lnTo>
                  <a:close/>
                </a:path>
              </a:pathLst>
            </a:custGeom>
            <a:solidFill>
              <a:srgbClr val="FF742F"/>
            </a:solidFill>
            <a:ln w="12700">
              <a:solidFill>
                <a:srgbClr val="FFFFFF"/>
              </a:solidFill>
              <a:round/>
              <a:headEnd/>
              <a:tailEnd/>
            </a:ln>
          </p:spPr>
          <p:txBody>
            <a:bodyPr/>
            <a:lstStyle/>
            <a:p>
              <a:endParaRPr lang="fr-FR"/>
            </a:p>
          </p:txBody>
        </p:sp>
        <p:sp>
          <p:nvSpPr>
            <p:cNvPr id="2118" name="Freeform 73"/>
            <p:cNvSpPr>
              <a:spLocks/>
            </p:cNvSpPr>
            <p:nvPr/>
          </p:nvSpPr>
          <p:spPr bwMode="auto">
            <a:xfrm>
              <a:off x="3493" y="3598"/>
              <a:ext cx="192" cy="187"/>
            </a:xfrm>
            <a:custGeom>
              <a:avLst/>
              <a:gdLst>
                <a:gd name="T0" fmla="*/ 429944377 w 959"/>
                <a:gd name="T1" fmla="*/ 434609567 h 924"/>
                <a:gd name="T2" fmla="*/ 429944377 w 959"/>
                <a:gd name="T3" fmla="*/ 434609567 h 924"/>
                <a:gd name="T4" fmla="*/ 429944377 w 959"/>
                <a:gd name="T5" fmla="*/ 434609567 h 924"/>
                <a:gd name="T6" fmla="*/ 429944377 w 959"/>
                <a:gd name="T7" fmla="*/ 434609567 h 924"/>
                <a:gd name="T8" fmla="*/ 429944377 w 959"/>
                <a:gd name="T9" fmla="*/ 434609567 h 924"/>
                <a:gd name="T10" fmla="*/ 429944377 w 959"/>
                <a:gd name="T11" fmla="*/ 434609567 h 924"/>
                <a:gd name="T12" fmla="*/ 429944377 w 959"/>
                <a:gd name="T13" fmla="*/ 434609567 h 924"/>
                <a:gd name="T14" fmla="*/ 429944377 w 959"/>
                <a:gd name="T15" fmla="*/ 434609567 h 924"/>
                <a:gd name="T16" fmla="*/ 429944377 w 959"/>
                <a:gd name="T17" fmla="*/ 434609567 h 924"/>
                <a:gd name="T18" fmla="*/ 429944377 w 959"/>
                <a:gd name="T19" fmla="*/ 434609567 h 924"/>
                <a:gd name="T20" fmla="*/ 429944377 w 959"/>
                <a:gd name="T21" fmla="*/ 434609567 h 924"/>
                <a:gd name="T22" fmla="*/ 429944377 w 959"/>
                <a:gd name="T23" fmla="*/ 0 h 924"/>
                <a:gd name="T24" fmla="*/ 429944377 w 959"/>
                <a:gd name="T25" fmla="*/ 434609567 h 924"/>
                <a:gd name="T26" fmla="*/ 429944377 w 959"/>
                <a:gd name="T27" fmla="*/ 434609567 h 924"/>
                <a:gd name="T28" fmla="*/ 429944377 w 959"/>
                <a:gd name="T29" fmla="*/ 434609567 h 924"/>
                <a:gd name="T30" fmla="*/ 429944377 w 959"/>
                <a:gd name="T31" fmla="*/ 434609567 h 924"/>
                <a:gd name="T32" fmla="*/ 429944377 w 959"/>
                <a:gd name="T33" fmla="*/ 434609567 h 924"/>
                <a:gd name="T34" fmla="*/ 429944377 w 959"/>
                <a:gd name="T35" fmla="*/ 434609567 h 924"/>
                <a:gd name="T36" fmla="*/ 429944377 w 959"/>
                <a:gd name="T37" fmla="*/ 434609567 h 924"/>
                <a:gd name="T38" fmla="*/ 429944377 w 959"/>
                <a:gd name="T39" fmla="*/ 434609567 h 924"/>
                <a:gd name="T40" fmla="*/ 429944377 w 959"/>
                <a:gd name="T41" fmla="*/ 434609567 h 924"/>
                <a:gd name="T42" fmla="*/ 429944377 w 959"/>
                <a:gd name="T43" fmla="*/ 434609567 h 924"/>
                <a:gd name="T44" fmla="*/ 429944377 w 959"/>
                <a:gd name="T45" fmla="*/ 434609567 h 924"/>
                <a:gd name="T46" fmla="*/ 429944377 w 959"/>
                <a:gd name="T47" fmla="*/ 434609567 h 924"/>
                <a:gd name="T48" fmla="*/ 429944377 w 959"/>
                <a:gd name="T49" fmla="*/ 434609567 h 924"/>
                <a:gd name="T50" fmla="*/ 429944377 w 959"/>
                <a:gd name="T51" fmla="*/ 434609567 h 924"/>
                <a:gd name="T52" fmla="*/ 0 w 959"/>
                <a:gd name="T53" fmla="*/ 434609567 h 924"/>
                <a:gd name="T54" fmla="*/ 429944377 w 959"/>
                <a:gd name="T55" fmla="*/ 434609567 h 924"/>
                <a:gd name="T56" fmla="*/ 429944377 w 959"/>
                <a:gd name="T57" fmla="*/ 434609567 h 924"/>
                <a:gd name="T58" fmla="*/ 429944377 w 959"/>
                <a:gd name="T59" fmla="*/ 434609567 h 924"/>
                <a:gd name="T60" fmla="*/ 429944377 w 959"/>
                <a:gd name="T61" fmla="*/ 434609567 h 924"/>
                <a:gd name="T62" fmla="*/ 429944377 w 959"/>
                <a:gd name="T63" fmla="*/ 434609567 h 924"/>
                <a:gd name="T64" fmla="*/ 429944377 w 959"/>
                <a:gd name="T65" fmla="*/ 434609567 h 924"/>
                <a:gd name="T66" fmla="*/ 429944377 w 959"/>
                <a:gd name="T67" fmla="*/ 434609567 h 924"/>
                <a:gd name="T68" fmla="*/ 429944377 w 959"/>
                <a:gd name="T69" fmla="*/ 434609567 h 924"/>
                <a:gd name="T70" fmla="*/ 429944377 w 959"/>
                <a:gd name="T71" fmla="*/ 434609567 h 924"/>
                <a:gd name="T72" fmla="*/ 429944377 w 959"/>
                <a:gd name="T73" fmla="*/ 434609567 h 924"/>
                <a:gd name="T74" fmla="*/ 429944377 w 959"/>
                <a:gd name="T75" fmla="*/ 434609567 h 924"/>
                <a:gd name="T76" fmla="*/ 429944377 w 959"/>
                <a:gd name="T77" fmla="*/ 434609567 h 924"/>
                <a:gd name="T78" fmla="*/ 429944377 w 959"/>
                <a:gd name="T79" fmla="*/ 434609567 h 924"/>
                <a:gd name="T80" fmla="*/ 429944377 w 959"/>
                <a:gd name="T81" fmla="*/ 434609567 h 924"/>
                <a:gd name="T82" fmla="*/ 429944377 w 959"/>
                <a:gd name="T83" fmla="*/ 434609567 h 924"/>
                <a:gd name="T84" fmla="*/ 429944377 w 959"/>
                <a:gd name="T85" fmla="*/ 434609567 h 924"/>
                <a:gd name="T86" fmla="*/ 429944377 w 959"/>
                <a:gd name="T87" fmla="*/ 434609567 h 924"/>
                <a:gd name="T88" fmla="*/ 429944377 w 959"/>
                <a:gd name="T89" fmla="*/ 434609567 h 924"/>
                <a:gd name="T90" fmla="*/ 429944377 w 959"/>
                <a:gd name="T91" fmla="*/ 434609567 h 924"/>
                <a:gd name="T92" fmla="*/ 429944377 w 959"/>
                <a:gd name="T93" fmla="*/ 434609567 h 924"/>
                <a:gd name="T94" fmla="*/ 429944377 w 959"/>
                <a:gd name="T95" fmla="*/ 434609567 h 924"/>
                <a:gd name="T96" fmla="*/ 429944377 w 959"/>
                <a:gd name="T97" fmla="*/ 434609567 h 924"/>
                <a:gd name="T98" fmla="*/ 429944377 w 959"/>
                <a:gd name="T99" fmla="*/ 434609567 h 924"/>
                <a:gd name="T100" fmla="*/ 429944377 w 959"/>
                <a:gd name="T101" fmla="*/ 434609567 h 924"/>
                <a:gd name="T102" fmla="*/ 429944377 w 959"/>
                <a:gd name="T103" fmla="*/ 434609567 h 924"/>
                <a:gd name="T104" fmla="*/ 429944377 w 959"/>
                <a:gd name="T105" fmla="*/ 434609567 h 924"/>
                <a:gd name="T106" fmla="*/ 429944377 w 959"/>
                <a:gd name="T107" fmla="*/ 434609567 h 924"/>
                <a:gd name="T108" fmla="*/ 429944377 w 959"/>
                <a:gd name="T109" fmla="*/ 434609567 h 924"/>
                <a:gd name="T110" fmla="*/ 429944377 w 959"/>
                <a:gd name="T111" fmla="*/ 434609567 h 924"/>
                <a:gd name="T112" fmla="*/ 429944377 w 959"/>
                <a:gd name="T113" fmla="*/ 434609567 h 92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924"/>
                <a:gd name="T173" fmla="*/ 959 w 959"/>
                <a:gd name="T174" fmla="*/ 924 h 92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924">
                  <a:moveTo>
                    <a:pt x="910" y="537"/>
                  </a:moveTo>
                  <a:lnTo>
                    <a:pt x="894" y="486"/>
                  </a:lnTo>
                  <a:lnTo>
                    <a:pt x="862" y="481"/>
                  </a:lnTo>
                  <a:lnTo>
                    <a:pt x="779" y="464"/>
                  </a:lnTo>
                  <a:lnTo>
                    <a:pt x="765" y="427"/>
                  </a:lnTo>
                  <a:lnTo>
                    <a:pt x="736" y="327"/>
                  </a:lnTo>
                  <a:lnTo>
                    <a:pt x="709" y="228"/>
                  </a:lnTo>
                  <a:lnTo>
                    <a:pt x="671" y="162"/>
                  </a:lnTo>
                  <a:lnTo>
                    <a:pt x="650" y="120"/>
                  </a:lnTo>
                  <a:lnTo>
                    <a:pt x="620" y="99"/>
                  </a:lnTo>
                  <a:lnTo>
                    <a:pt x="630" y="48"/>
                  </a:lnTo>
                  <a:lnTo>
                    <a:pt x="530" y="0"/>
                  </a:lnTo>
                  <a:lnTo>
                    <a:pt x="495" y="4"/>
                  </a:lnTo>
                  <a:lnTo>
                    <a:pt x="425" y="82"/>
                  </a:lnTo>
                  <a:lnTo>
                    <a:pt x="415" y="108"/>
                  </a:lnTo>
                  <a:lnTo>
                    <a:pt x="427" y="201"/>
                  </a:lnTo>
                  <a:lnTo>
                    <a:pt x="366" y="220"/>
                  </a:lnTo>
                  <a:lnTo>
                    <a:pt x="289" y="202"/>
                  </a:lnTo>
                  <a:lnTo>
                    <a:pt x="212" y="224"/>
                  </a:lnTo>
                  <a:lnTo>
                    <a:pt x="160" y="233"/>
                  </a:lnTo>
                  <a:lnTo>
                    <a:pt x="159" y="277"/>
                  </a:lnTo>
                  <a:lnTo>
                    <a:pt x="144" y="305"/>
                  </a:lnTo>
                  <a:lnTo>
                    <a:pt x="93" y="323"/>
                  </a:lnTo>
                  <a:lnTo>
                    <a:pt x="31" y="357"/>
                  </a:lnTo>
                  <a:lnTo>
                    <a:pt x="14" y="372"/>
                  </a:lnTo>
                  <a:lnTo>
                    <a:pt x="13" y="391"/>
                  </a:lnTo>
                  <a:lnTo>
                    <a:pt x="0" y="530"/>
                  </a:lnTo>
                  <a:lnTo>
                    <a:pt x="9" y="569"/>
                  </a:lnTo>
                  <a:lnTo>
                    <a:pt x="17" y="606"/>
                  </a:lnTo>
                  <a:lnTo>
                    <a:pt x="39" y="663"/>
                  </a:lnTo>
                  <a:lnTo>
                    <a:pt x="50" y="662"/>
                  </a:lnTo>
                  <a:lnTo>
                    <a:pt x="167" y="575"/>
                  </a:lnTo>
                  <a:lnTo>
                    <a:pt x="198" y="569"/>
                  </a:lnTo>
                  <a:lnTo>
                    <a:pt x="505" y="776"/>
                  </a:lnTo>
                  <a:lnTo>
                    <a:pt x="529" y="829"/>
                  </a:lnTo>
                  <a:lnTo>
                    <a:pt x="549" y="861"/>
                  </a:lnTo>
                  <a:lnTo>
                    <a:pt x="580" y="890"/>
                  </a:lnTo>
                  <a:lnTo>
                    <a:pt x="614" y="907"/>
                  </a:lnTo>
                  <a:lnTo>
                    <a:pt x="782" y="924"/>
                  </a:lnTo>
                  <a:lnTo>
                    <a:pt x="790" y="888"/>
                  </a:lnTo>
                  <a:lnTo>
                    <a:pt x="778" y="840"/>
                  </a:lnTo>
                  <a:lnTo>
                    <a:pt x="786" y="801"/>
                  </a:lnTo>
                  <a:lnTo>
                    <a:pt x="814" y="794"/>
                  </a:lnTo>
                  <a:lnTo>
                    <a:pt x="851" y="807"/>
                  </a:lnTo>
                  <a:lnTo>
                    <a:pt x="887" y="805"/>
                  </a:lnTo>
                  <a:lnTo>
                    <a:pt x="927" y="774"/>
                  </a:lnTo>
                  <a:lnTo>
                    <a:pt x="959" y="748"/>
                  </a:lnTo>
                  <a:lnTo>
                    <a:pt x="959" y="749"/>
                  </a:lnTo>
                  <a:lnTo>
                    <a:pt x="959" y="668"/>
                  </a:lnTo>
                  <a:lnTo>
                    <a:pt x="950" y="647"/>
                  </a:lnTo>
                  <a:lnTo>
                    <a:pt x="908" y="636"/>
                  </a:lnTo>
                  <a:lnTo>
                    <a:pt x="858" y="614"/>
                  </a:lnTo>
                  <a:lnTo>
                    <a:pt x="835" y="587"/>
                  </a:lnTo>
                  <a:lnTo>
                    <a:pt x="832" y="561"/>
                  </a:lnTo>
                  <a:lnTo>
                    <a:pt x="854" y="539"/>
                  </a:lnTo>
                  <a:lnTo>
                    <a:pt x="904" y="531"/>
                  </a:lnTo>
                  <a:lnTo>
                    <a:pt x="910" y="537"/>
                  </a:lnTo>
                  <a:close/>
                </a:path>
              </a:pathLst>
            </a:custGeom>
            <a:solidFill>
              <a:srgbClr val="FF742F"/>
            </a:solidFill>
            <a:ln w="12700">
              <a:solidFill>
                <a:srgbClr val="FFFFFF"/>
              </a:solidFill>
              <a:round/>
              <a:headEnd/>
              <a:tailEnd/>
            </a:ln>
          </p:spPr>
          <p:txBody>
            <a:bodyPr/>
            <a:lstStyle/>
            <a:p>
              <a:endParaRPr lang="fr-FR"/>
            </a:p>
          </p:txBody>
        </p:sp>
        <p:sp>
          <p:nvSpPr>
            <p:cNvPr id="2119" name="Freeform 74"/>
            <p:cNvSpPr>
              <a:spLocks/>
            </p:cNvSpPr>
            <p:nvPr/>
          </p:nvSpPr>
          <p:spPr bwMode="auto">
            <a:xfrm>
              <a:off x="3548" y="3373"/>
              <a:ext cx="189" cy="156"/>
            </a:xfrm>
            <a:custGeom>
              <a:avLst/>
              <a:gdLst>
                <a:gd name="T0" fmla="*/ 430407431 w 943"/>
                <a:gd name="T1" fmla="*/ 435074368 h 770"/>
                <a:gd name="T2" fmla="*/ 430407431 w 943"/>
                <a:gd name="T3" fmla="*/ 435074368 h 770"/>
                <a:gd name="T4" fmla="*/ 430407431 w 943"/>
                <a:gd name="T5" fmla="*/ 435074368 h 770"/>
                <a:gd name="T6" fmla="*/ 430407431 w 943"/>
                <a:gd name="T7" fmla="*/ 435074368 h 770"/>
                <a:gd name="T8" fmla="*/ 430407431 w 943"/>
                <a:gd name="T9" fmla="*/ 435074368 h 770"/>
                <a:gd name="T10" fmla="*/ 430407431 w 943"/>
                <a:gd name="T11" fmla="*/ 435074368 h 770"/>
                <a:gd name="T12" fmla="*/ 430407431 w 943"/>
                <a:gd name="T13" fmla="*/ 435074368 h 770"/>
                <a:gd name="T14" fmla="*/ 430407431 w 943"/>
                <a:gd name="T15" fmla="*/ 435074368 h 770"/>
                <a:gd name="T16" fmla="*/ 430407431 w 943"/>
                <a:gd name="T17" fmla="*/ 435074368 h 770"/>
                <a:gd name="T18" fmla="*/ 430407431 w 943"/>
                <a:gd name="T19" fmla="*/ 435074368 h 770"/>
                <a:gd name="T20" fmla="*/ 430407431 w 943"/>
                <a:gd name="T21" fmla="*/ 435074368 h 770"/>
                <a:gd name="T22" fmla="*/ 430407431 w 943"/>
                <a:gd name="T23" fmla="*/ 435074368 h 770"/>
                <a:gd name="T24" fmla="*/ 430407431 w 943"/>
                <a:gd name="T25" fmla="*/ 435074368 h 770"/>
                <a:gd name="T26" fmla="*/ 430407431 w 943"/>
                <a:gd name="T27" fmla="*/ 435074368 h 770"/>
                <a:gd name="T28" fmla="*/ 430407431 w 943"/>
                <a:gd name="T29" fmla="*/ 435074368 h 770"/>
                <a:gd name="T30" fmla="*/ 430407431 w 943"/>
                <a:gd name="T31" fmla="*/ 435074368 h 770"/>
                <a:gd name="T32" fmla="*/ 430407431 w 943"/>
                <a:gd name="T33" fmla="*/ 435074368 h 770"/>
                <a:gd name="T34" fmla="*/ 430407431 w 943"/>
                <a:gd name="T35" fmla="*/ 435074368 h 770"/>
                <a:gd name="T36" fmla="*/ 430407431 w 943"/>
                <a:gd name="T37" fmla="*/ 435074368 h 770"/>
                <a:gd name="T38" fmla="*/ 430407431 w 943"/>
                <a:gd name="T39" fmla="*/ 435074368 h 770"/>
                <a:gd name="T40" fmla="*/ 430407431 w 943"/>
                <a:gd name="T41" fmla="*/ 435074368 h 770"/>
                <a:gd name="T42" fmla="*/ 430407431 w 943"/>
                <a:gd name="T43" fmla="*/ 435074368 h 770"/>
                <a:gd name="T44" fmla="*/ 430407431 w 943"/>
                <a:gd name="T45" fmla="*/ 435074368 h 770"/>
                <a:gd name="T46" fmla="*/ 430407431 w 943"/>
                <a:gd name="T47" fmla="*/ 435074368 h 770"/>
                <a:gd name="T48" fmla="*/ 430407431 w 943"/>
                <a:gd name="T49" fmla="*/ 435074368 h 770"/>
                <a:gd name="T50" fmla="*/ 430407431 w 943"/>
                <a:gd name="T51" fmla="*/ 435074368 h 770"/>
                <a:gd name="T52" fmla="*/ 430407431 w 943"/>
                <a:gd name="T53" fmla="*/ 435074368 h 770"/>
                <a:gd name="T54" fmla="*/ 430407431 w 943"/>
                <a:gd name="T55" fmla="*/ 435074368 h 770"/>
                <a:gd name="T56" fmla="*/ 430407431 w 943"/>
                <a:gd name="T57" fmla="*/ 435074368 h 770"/>
                <a:gd name="T58" fmla="*/ 430407431 w 943"/>
                <a:gd name="T59" fmla="*/ 435074368 h 770"/>
                <a:gd name="T60" fmla="*/ 430407431 w 943"/>
                <a:gd name="T61" fmla="*/ 435074368 h 770"/>
                <a:gd name="T62" fmla="*/ 430407431 w 943"/>
                <a:gd name="T63" fmla="*/ 435074368 h 770"/>
                <a:gd name="T64" fmla="*/ 430407431 w 943"/>
                <a:gd name="T65" fmla="*/ 0 h 770"/>
                <a:gd name="T66" fmla="*/ 430407431 w 943"/>
                <a:gd name="T67" fmla="*/ 435074368 h 770"/>
                <a:gd name="T68" fmla="*/ 430407431 w 943"/>
                <a:gd name="T69" fmla="*/ 435074368 h 770"/>
                <a:gd name="T70" fmla="*/ 430407431 w 943"/>
                <a:gd name="T71" fmla="*/ 435074368 h 770"/>
                <a:gd name="T72" fmla="*/ 430407431 w 943"/>
                <a:gd name="T73" fmla="*/ 435074368 h 770"/>
                <a:gd name="T74" fmla="*/ 430407431 w 943"/>
                <a:gd name="T75" fmla="*/ 435074368 h 770"/>
                <a:gd name="T76" fmla="*/ 430407431 w 943"/>
                <a:gd name="T77" fmla="*/ 435074368 h 770"/>
                <a:gd name="T78" fmla="*/ 430407431 w 943"/>
                <a:gd name="T79" fmla="*/ 435074368 h 770"/>
                <a:gd name="T80" fmla="*/ 430407431 w 943"/>
                <a:gd name="T81" fmla="*/ 435074368 h 770"/>
                <a:gd name="T82" fmla="*/ 430407431 w 943"/>
                <a:gd name="T83" fmla="*/ 435074368 h 770"/>
                <a:gd name="T84" fmla="*/ 430407431 w 943"/>
                <a:gd name="T85" fmla="*/ 435074368 h 770"/>
                <a:gd name="T86" fmla="*/ 430407431 w 943"/>
                <a:gd name="T87" fmla="*/ 435074368 h 770"/>
                <a:gd name="T88" fmla="*/ 430407431 w 943"/>
                <a:gd name="T89" fmla="*/ 435074368 h 770"/>
                <a:gd name="T90" fmla="*/ 0 w 943"/>
                <a:gd name="T91" fmla="*/ 435074368 h 770"/>
                <a:gd name="T92" fmla="*/ 430407431 w 943"/>
                <a:gd name="T93" fmla="*/ 435074368 h 770"/>
                <a:gd name="T94" fmla="*/ 430407431 w 943"/>
                <a:gd name="T95" fmla="*/ 435074368 h 770"/>
                <a:gd name="T96" fmla="*/ 430407431 w 943"/>
                <a:gd name="T97" fmla="*/ 435074368 h 7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43"/>
                <a:gd name="T148" fmla="*/ 0 h 770"/>
                <a:gd name="T149" fmla="*/ 943 w 943"/>
                <a:gd name="T150" fmla="*/ 770 h 7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43" h="770">
                  <a:moveTo>
                    <a:pt x="44" y="653"/>
                  </a:moveTo>
                  <a:lnTo>
                    <a:pt x="111" y="646"/>
                  </a:lnTo>
                  <a:lnTo>
                    <a:pt x="173" y="664"/>
                  </a:lnTo>
                  <a:lnTo>
                    <a:pt x="225" y="718"/>
                  </a:lnTo>
                  <a:lnTo>
                    <a:pt x="321" y="677"/>
                  </a:lnTo>
                  <a:lnTo>
                    <a:pt x="345" y="683"/>
                  </a:lnTo>
                  <a:lnTo>
                    <a:pt x="379" y="770"/>
                  </a:lnTo>
                  <a:lnTo>
                    <a:pt x="471" y="747"/>
                  </a:lnTo>
                  <a:lnTo>
                    <a:pt x="458" y="669"/>
                  </a:lnTo>
                  <a:lnTo>
                    <a:pt x="508" y="657"/>
                  </a:lnTo>
                  <a:lnTo>
                    <a:pt x="514" y="704"/>
                  </a:lnTo>
                  <a:lnTo>
                    <a:pt x="508" y="700"/>
                  </a:lnTo>
                  <a:lnTo>
                    <a:pt x="616" y="660"/>
                  </a:lnTo>
                  <a:lnTo>
                    <a:pt x="673" y="656"/>
                  </a:lnTo>
                  <a:lnTo>
                    <a:pt x="737" y="675"/>
                  </a:lnTo>
                  <a:lnTo>
                    <a:pt x="794" y="690"/>
                  </a:lnTo>
                  <a:lnTo>
                    <a:pt x="911" y="663"/>
                  </a:lnTo>
                  <a:lnTo>
                    <a:pt x="916" y="661"/>
                  </a:lnTo>
                  <a:lnTo>
                    <a:pt x="937" y="626"/>
                  </a:lnTo>
                  <a:lnTo>
                    <a:pt x="943" y="599"/>
                  </a:lnTo>
                  <a:lnTo>
                    <a:pt x="937" y="568"/>
                  </a:lnTo>
                  <a:lnTo>
                    <a:pt x="774" y="256"/>
                  </a:lnTo>
                  <a:lnTo>
                    <a:pt x="786" y="213"/>
                  </a:lnTo>
                  <a:lnTo>
                    <a:pt x="793" y="213"/>
                  </a:lnTo>
                  <a:lnTo>
                    <a:pt x="672" y="209"/>
                  </a:lnTo>
                  <a:lnTo>
                    <a:pt x="564" y="74"/>
                  </a:lnTo>
                  <a:lnTo>
                    <a:pt x="535" y="73"/>
                  </a:lnTo>
                  <a:lnTo>
                    <a:pt x="478" y="71"/>
                  </a:lnTo>
                  <a:lnTo>
                    <a:pt x="451" y="135"/>
                  </a:lnTo>
                  <a:lnTo>
                    <a:pt x="418" y="144"/>
                  </a:lnTo>
                  <a:lnTo>
                    <a:pt x="393" y="126"/>
                  </a:lnTo>
                  <a:lnTo>
                    <a:pt x="338" y="18"/>
                  </a:lnTo>
                  <a:lnTo>
                    <a:pt x="295" y="0"/>
                  </a:lnTo>
                  <a:lnTo>
                    <a:pt x="254" y="13"/>
                  </a:lnTo>
                  <a:lnTo>
                    <a:pt x="52" y="117"/>
                  </a:lnTo>
                  <a:lnTo>
                    <a:pt x="50" y="117"/>
                  </a:lnTo>
                  <a:lnTo>
                    <a:pt x="102" y="185"/>
                  </a:lnTo>
                  <a:lnTo>
                    <a:pt x="103" y="212"/>
                  </a:lnTo>
                  <a:lnTo>
                    <a:pt x="43" y="291"/>
                  </a:lnTo>
                  <a:lnTo>
                    <a:pt x="28" y="327"/>
                  </a:lnTo>
                  <a:lnTo>
                    <a:pt x="39" y="369"/>
                  </a:lnTo>
                  <a:lnTo>
                    <a:pt x="72" y="420"/>
                  </a:lnTo>
                  <a:lnTo>
                    <a:pt x="94" y="474"/>
                  </a:lnTo>
                  <a:lnTo>
                    <a:pt x="91" y="477"/>
                  </a:lnTo>
                  <a:lnTo>
                    <a:pt x="2" y="603"/>
                  </a:lnTo>
                  <a:lnTo>
                    <a:pt x="0" y="627"/>
                  </a:lnTo>
                  <a:lnTo>
                    <a:pt x="28" y="656"/>
                  </a:lnTo>
                  <a:lnTo>
                    <a:pt x="56" y="657"/>
                  </a:lnTo>
                  <a:lnTo>
                    <a:pt x="44" y="653"/>
                  </a:lnTo>
                  <a:close/>
                </a:path>
              </a:pathLst>
            </a:custGeom>
            <a:solidFill>
              <a:srgbClr val="62227D"/>
            </a:solidFill>
            <a:ln w="12700">
              <a:solidFill>
                <a:srgbClr val="FFFFFF"/>
              </a:solidFill>
              <a:round/>
              <a:headEnd/>
              <a:tailEnd/>
            </a:ln>
          </p:spPr>
          <p:txBody>
            <a:bodyPr/>
            <a:lstStyle/>
            <a:p>
              <a:endParaRPr lang="fr-FR"/>
            </a:p>
          </p:txBody>
        </p:sp>
        <p:sp>
          <p:nvSpPr>
            <p:cNvPr id="2120" name="Freeform 75"/>
            <p:cNvSpPr>
              <a:spLocks/>
            </p:cNvSpPr>
            <p:nvPr/>
          </p:nvSpPr>
          <p:spPr bwMode="auto">
            <a:xfrm>
              <a:off x="3759" y="3352"/>
              <a:ext cx="112" cy="140"/>
            </a:xfrm>
            <a:custGeom>
              <a:avLst/>
              <a:gdLst>
                <a:gd name="T0" fmla="*/ 436511805 w 551"/>
                <a:gd name="T1" fmla="*/ 435721062 h 690"/>
                <a:gd name="T2" fmla="*/ 436511805 w 551"/>
                <a:gd name="T3" fmla="*/ 435721062 h 690"/>
                <a:gd name="T4" fmla="*/ 436511805 w 551"/>
                <a:gd name="T5" fmla="*/ 435721062 h 690"/>
                <a:gd name="T6" fmla="*/ 436511805 w 551"/>
                <a:gd name="T7" fmla="*/ 435721062 h 690"/>
                <a:gd name="T8" fmla="*/ 436511805 w 551"/>
                <a:gd name="T9" fmla="*/ 435721062 h 690"/>
                <a:gd name="T10" fmla="*/ 436511805 w 551"/>
                <a:gd name="T11" fmla="*/ 435721062 h 690"/>
                <a:gd name="T12" fmla="*/ 436511805 w 551"/>
                <a:gd name="T13" fmla="*/ 435721062 h 690"/>
                <a:gd name="T14" fmla="*/ 436511805 w 551"/>
                <a:gd name="T15" fmla="*/ 435721062 h 690"/>
                <a:gd name="T16" fmla="*/ 0 w 551"/>
                <a:gd name="T17" fmla="*/ 435721062 h 690"/>
                <a:gd name="T18" fmla="*/ 436511805 w 551"/>
                <a:gd name="T19" fmla="*/ 435721062 h 690"/>
                <a:gd name="T20" fmla="*/ 436511805 w 551"/>
                <a:gd name="T21" fmla="*/ 435721062 h 690"/>
                <a:gd name="T22" fmla="*/ 436511805 w 551"/>
                <a:gd name="T23" fmla="*/ 435721062 h 690"/>
                <a:gd name="T24" fmla="*/ 436511805 w 551"/>
                <a:gd name="T25" fmla="*/ 435721062 h 690"/>
                <a:gd name="T26" fmla="*/ 436511805 w 551"/>
                <a:gd name="T27" fmla="*/ 0 h 690"/>
                <a:gd name="T28" fmla="*/ 436511805 w 551"/>
                <a:gd name="T29" fmla="*/ 0 h 690"/>
                <a:gd name="T30" fmla="*/ 436511805 w 551"/>
                <a:gd name="T31" fmla="*/ 435721062 h 690"/>
                <a:gd name="T32" fmla="*/ 436511805 w 551"/>
                <a:gd name="T33" fmla="*/ 435721062 h 690"/>
                <a:gd name="T34" fmla="*/ 436511805 w 551"/>
                <a:gd name="T35" fmla="*/ 435721062 h 690"/>
                <a:gd name="T36" fmla="*/ 436511805 w 551"/>
                <a:gd name="T37" fmla="*/ 435721062 h 690"/>
                <a:gd name="T38" fmla="*/ 436511805 w 551"/>
                <a:gd name="T39" fmla="*/ 435721062 h 690"/>
                <a:gd name="T40" fmla="*/ 436511805 w 551"/>
                <a:gd name="T41" fmla="*/ 435721062 h 690"/>
                <a:gd name="T42" fmla="*/ 436511805 w 551"/>
                <a:gd name="T43" fmla="*/ 435721062 h 690"/>
                <a:gd name="T44" fmla="*/ 436511805 w 551"/>
                <a:gd name="T45" fmla="*/ 435721062 h 690"/>
                <a:gd name="T46" fmla="*/ 436511805 w 551"/>
                <a:gd name="T47" fmla="*/ 435721062 h 690"/>
                <a:gd name="T48" fmla="*/ 436511805 w 551"/>
                <a:gd name="T49" fmla="*/ 435721062 h 690"/>
                <a:gd name="T50" fmla="*/ 436511805 w 551"/>
                <a:gd name="T51" fmla="*/ 435721062 h 690"/>
                <a:gd name="T52" fmla="*/ 436511805 w 551"/>
                <a:gd name="T53" fmla="*/ 435721062 h 690"/>
                <a:gd name="T54" fmla="*/ 436511805 w 551"/>
                <a:gd name="T55" fmla="*/ 435721062 h 690"/>
                <a:gd name="T56" fmla="*/ 436511805 w 551"/>
                <a:gd name="T57" fmla="*/ 435721062 h 690"/>
                <a:gd name="T58" fmla="*/ 436511805 w 551"/>
                <a:gd name="T59" fmla="*/ 435721062 h 690"/>
                <a:gd name="T60" fmla="*/ 436511805 w 551"/>
                <a:gd name="T61" fmla="*/ 435721062 h 690"/>
                <a:gd name="T62" fmla="*/ 436511805 w 551"/>
                <a:gd name="T63" fmla="*/ 435721062 h 69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51"/>
                <a:gd name="T97" fmla="*/ 0 h 690"/>
                <a:gd name="T98" fmla="*/ 551 w 551"/>
                <a:gd name="T99" fmla="*/ 690 h 69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51" h="690">
                  <a:moveTo>
                    <a:pt x="365" y="690"/>
                  </a:moveTo>
                  <a:lnTo>
                    <a:pt x="321" y="677"/>
                  </a:lnTo>
                  <a:lnTo>
                    <a:pt x="320" y="622"/>
                  </a:lnTo>
                  <a:lnTo>
                    <a:pt x="285" y="596"/>
                  </a:lnTo>
                  <a:lnTo>
                    <a:pt x="166" y="567"/>
                  </a:lnTo>
                  <a:lnTo>
                    <a:pt x="96" y="538"/>
                  </a:lnTo>
                  <a:lnTo>
                    <a:pt x="46" y="499"/>
                  </a:lnTo>
                  <a:lnTo>
                    <a:pt x="6" y="434"/>
                  </a:lnTo>
                  <a:lnTo>
                    <a:pt x="0" y="373"/>
                  </a:lnTo>
                  <a:lnTo>
                    <a:pt x="25" y="249"/>
                  </a:lnTo>
                  <a:lnTo>
                    <a:pt x="64" y="165"/>
                  </a:lnTo>
                  <a:lnTo>
                    <a:pt x="87" y="71"/>
                  </a:lnTo>
                  <a:lnTo>
                    <a:pt x="88" y="71"/>
                  </a:lnTo>
                  <a:lnTo>
                    <a:pt x="72" y="0"/>
                  </a:lnTo>
                  <a:lnTo>
                    <a:pt x="163" y="0"/>
                  </a:lnTo>
                  <a:lnTo>
                    <a:pt x="223" y="16"/>
                  </a:lnTo>
                  <a:lnTo>
                    <a:pt x="245" y="34"/>
                  </a:lnTo>
                  <a:lnTo>
                    <a:pt x="268" y="83"/>
                  </a:lnTo>
                  <a:lnTo>
                    <a:pt x="336" y="106"/>
                  </a:lnTo>
                  <a:lnTo>
                    <a:pt x="340" y="106"/>
                  </a:lnTo>
                  <a:lnTo>
                    <a:pt x="335" y="181"/>
                  </a:lnTo>
                  <a:lnTo>
                    <a:pt x="349" y="257"/>
                  </a:lnTo>
                  <a:lnTo>
                    <a:pt x="388" y="306"/>
                  </a:lnTo>
                  <a:lnTo>
                    <a:pt x="484" y="372"/>
                  </a:lnTo>
                  <a:lnTo>
                    <a:pt x="551" y="448"/>
                  </a:lnTo>
                  <a:lnTo>
                    <a:pt x="547" y="453"/>
                  </a:lnTo>
                  <a:lnTo>
                    <a:pt x="510" y="521"/>
                  </a:lnTo>
                  <a:lnTo>
                    <a:pt x="458" y="535"/>
                  </a:lnTo>
                  <a:lnTo>
                    <a:pt x="402" y="552"/>
                  </a:lnTo>
                  <a:lnTo>
                    <a:pt x="394" y="570"/>
                  </a:lnTo>
                  <a:lnTo>
                    <a:pt x="368" y="680"/>
                  </a:lnTo>
                  <a:lnTo>
                    <a:pt x="365" y="690"/>
                  </a:lnTo>
                  <a:close/>
                </a:path>
              </a:pathLst>
            </a:custGeom>
            <a:solidFill>
              <a:srgbClr val="62227D"/>
            </a:solidFill>
            <a:ln w="12700">
              <a:solidFill>
                <a:srgbClr val="FFFFFF"/>
              </a:solidFill>
              <a:round/>
              <a:headEnd/>
              <a:tailEnd/>
            </a:ln>
          </p:spPr>
          <p:txBody>
            <a:bodyPr/>
            <a:lstStyle/>
            <a:p>
              <a:endParaRPr lang="fr-FR"/>
            </a:p>
          </p:txBody>
        </p:sp>
        <p:sp>
          <p:nvSpPr>
            <p:cNvPr id="2121" name="Freeform 76"/>
            <p:cNvSpPr>
              <a:spLocks/>
            </p:cNvSpPr>
            <p:nvPr/>
          </p:nvSpPr>
          <p:spPr bwMode="auto">
            <a:xfrm>
              <a:off x="3704" y="3364"/>
              <a:ext cx="130" cy="161"/>
            </a:xfrm>
            <a:custGeom>
              <a:avLst/>
              <a:gdLst>
                <a:gd name="T0" fmla="*/ 429496466 w 650"/>
                <a:gd name="T1" fmla="*/ 434898967 h 795"/>
                <a:gd name="T2" fmla="*/ 429496466 w 650"/>
                <a:gd name="T3" fmla="*/ 434898967 h 795"/>
                <a:gd name="T4" fmla="*/ 429496466 w 650"/>
                <a:gd name="T5" fmla="*/ 434898967 h 795"/>
                <a:gd name="T6" fmla="*/ 429496466 w 650"/>
                <a:gd name="T7" fmla="*/ 0 h 795"/>
                <a:gd name="T8" fmla="*/ 429496466 w 650"/>
                <a:gd name="T9" fmla="*/ 434898967 h 795"/>
                <a:gd name="T10" fmla="*/ 429496466 w 650"/>
                <a:gd name="T11" fmla="*/ 434898967 h 795"/>
                <a:gd name="T12" fmla="*/ 429496466 w 650"/>
                <a:gd name="T13" fmla="*/ 434898967 h 795"/>
                <a:gd name="T14" fmla="*/ 429496466 w 650"/>
                <a:gd name="T15" fmla="*/ 434898967 h 795"/>
                <a:gd name="T16" fmla="*/ 429496466 w 650"/>
                <a:gd name="T17" fmla="*/ 434898967 h 795"/>
                <a:gd name="T18" fmla="*/ 429496466 w 650"/>
                <a:gd name="T19" fmla="*/ 434898967 h 795"/>
                <a:gd name="T20" fmla="*/ 0 w 650"/>
                <a:gd name="T21" fmla="*/ 434898967 h 795"/>
                <a:gd name="T22" fmla="*/ 429496466 w 650"/>
                <a:gd name="T23" fmla="*/ 434898967 h 795"/>
                <a:gd name="T24" fmla="*/ 429496466 w 650"/>
                <a:gd name="T25" fmla="*/ 434898967 h 795"/>
                <a:gd name="T26" fmla="*/ 429496466 w 650"/>
                <a:gd name="T27" fmla="*/ 434898967 h 795"/>
                <a:gd name="T28" fmla="*/ 429496466 w 650"/>
                <a:gd name="T29" fmla="*/ 434898967 h 795"/>
                <a:gd name="T30" fmla="*/ 429496466 w 650"/>
                <a:gd name="T31" fmla="*/ 434898967 h 795"/>
                <a:gd name="T32" fmla="*/ 429496466 w 650"/>
                <a:gd name="T33" fmla="*/ 434898967 h 795"/>
                <a:gd name="T34" fmla="*/ 429496466 w 650"/>
                <a:gd name="T35" fmla="*/ 434898967 h 795"/>
                <a:gd name="T36" fmla="*/ 429496466 w 650"/>
                <a:gd name="T37" fmla="*/ 434898967 h 795"/>
                <a:gd name="T38" fmla="*/ 429496466 w 650"/>
                <a:gd name="T39" fmla="*/ 434898967 h 795"/>
                <a:gd name="T40" fmla="*/ 429496466 w 650"/>
                <a:gd name="T41" fmla="*/ 434898967 h 795"/>
                <a:gd name="T42" fmla="*/ 429496466 w 650"/>
                <a:gd name="T43" fmla="*/ 434898967 h 795"/>
                <a:gd name="T44" fmla="*/ 429496466 w 650"/>
                <a:gd name="T45" fmla="*/ 434898967 h 795"/>
                <a:gd name="T46" fmla="*/ 429496466 w 650"/>
                <a:gd name="T47" fmla="*/ 434898967 h 795"/>
                <a:gd name="T48" fmla="*/ 429496466 w 650"/>
                <a:gd name="T49" fmla="*/ 434898967 h 795"/>
                <a:gd name="T50" fmla="*/ 429496466 w 650"/>
                <a:gd name="T51" fmla="*/ 434898967 h 795"/>
                <a:gd name="T52" fmla="*/ 429496466 w 650"/>
                <a:gd name="T53" fmla="*/ 434898967 h 795"/>
                <a:gd name="T54" fmla="*/ 429496466 w 650"/>
                <a:gd name="T55" fmla="*/ 434898967 h 795"/>
                <a:gd name="T56" fmla="*/ 429496466 w 650"/>
                <a:gd name="T57" fmla="*/ 434898967 h 795"/>
                <a:gd name="T58" fmla="*/ 429496466 w 650"/>
                <a:gd name="T59" fmla="*/ 434898967 h 795"/>
                <a:gd name="T60" fmla="*/ 429496466 w 650"/>
                <a:gd name="T61" fmla="*/ 434898967 h 795"/>
                <a:gd name="T62" fmla="*/ 429496466 w 650"/>
                <a:gd name="T63" fmla="*/ 434898967 h 795"/>
                <a:gd name="T64" fmla="*/ 429496466 w 650"/>
                <a:gd name="T65" fmla="*/ 434898967 h 795"/>
                <a:gd name="T66" fmla="*/ 429496466 w 650"/>
                <a:gd name="T67" fmla="*/ 434898967 h 795"/>
                <a:gd name="T68" fmla="*/ 429496466 w 650"/>
                <a:gd name="T69" fmla="*/ 434898967 h 795"/>
                <a:gd name="T70" fmla="*/ 429496466 w 650"/>
                <a:gd name="T71" fmla="*/ 434898967 h 795"/>
                <a:gd name="T72" fmla="*/ 429496466 w 650"/>
                <a:gd name="T73" fmla="*/ 434898967 h 795"/>
                <a:gd name="T74" fmla="*/ 429496466 w 650"/>
                <a:gd name="T75" fmla="*/ 434898967 h 795"/>
                <a:gd name="T76" fmla="*/ 429496466 w 650"/>
                <a:gd name="T77" fmla="*/ 434898967 h 795"/>
                <a:gd name="T78" fmla="*/ 429496466 w 650"/>
                <a:gd name="T79" fmla="*/ 434898967 h 7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50"/>
                <a:gd name="T121" fmla="*/ 0 h 795"/>
                <a:gd name="T122" fmla="*/ 650 w 650"/>
                <a:gd name="T123" fmla="*/ 795 h 79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50" h="795">
                  <a:moveTo>
                    <a:pt x="364" y="10"/>
                  </a:moveTo>
                  <a:lnTo>
                    <a:pt x="249" y="18"/>
                  </a:lnTo>
                  <a:lnTo>
                    <a:pt x="149" y="14"/>
                  </a:lnTo>
                  <a:lnTo>
                    <a:pt x="80" y="0"/>
                  </a:lnTo>
                  <a:lnTo>
                    <a:pt x="45" y="48"/>
                  </a:lnTo>
                  <a:lnTo>
                    <a:pt x="27" y="86"/>
                  </a:lnTo>
                  <a:lnTo>
                    <a:pt x="28" y="140"/>
                  </a:lnTo>
                  <a:lnTo>
                    <a:pt x="44" y="209"/>
                  </a:lnTo>
                  <a:lnTo>
                    <a:pt x="34" y="248"/>
                  </a:lnTo>
                  <a:lnTo>
                    <a:pt x="13" y="259"/>
                  </a:lnTo>
                  <a:lnTo>
                    <a:pt x="0" y="302"/>
                  </a:lnTo>
                  <a:lnTo>
                    <a:pt x="164" y="614"/>
                  </a:lnTo>
                  <a:lnTo>
                    <a:pt x="170" y="645"/>
                  </a:lnTo>
                  <a:lnTo>
                    <a:pt x="163" y="672"/>
                  </a:lnTo>
                  <a:lnTo>
                    <a:pt x="143" y="707"/>
                  </a:lnTo>
                  <a:lnTo>
                    <a:pt x="137" y="712"/>
                  </a:lnTo>
                  <a:lnTo>
                    <a:pt x="232" y="761"/>
                  </a:lnTo>
                  <a:lnTo>
                    <a:pt x="283" y="755"/>
                  </a:lnTo>
                  <a:lnTo>
                    <a:pt x="349" y="732"/>
                  </a:lnTo>
                  <a:lnTo>
                    <a:pt x="409" y="731"/>
                  </a:lnTo>
                  <a:lnTo>
                    <a:pt x="506" y="795"/>
                  </a:lnTo>
                  <a:lnTo>
                    <a:pt x="502" y="792"/>
                  </a:lnTo>
                  <a:lnTo>
                    <a:pt x="521" y="770"/>
                  </a:lnTo>
                  <a:lnTo>
                    <a:pt x="548" y="751"/>
                  </a:lnTo>
                  <a:lnTo>
                    <a:pt x="645" y="724"/>
                  </a:lnTo>
                  <a:lnTo>
                    <a:pt x="644" y="693"/>
                  </a:lnTo>
                  <a:lnTo>
                    <a:pt x="650" y="621"/>
                  </a:lnTo>
                  <a:lnTo>
                    <a:pt x="649" y="629"/>
                  </a:lnTo>
                  <a:lnTo>
                    <a:pt x="605" y="615"/>
                  </a:lnTo>
                  <a:lnTo>
                    <a:pt x="604" y="561"/>
                  </a:lnTo>
                  <a:lnTo>
                    <a:pt x="570" y="536"/>
                  </a:lnTo>
                  <a:lnTo>
                    <a:pt x="451" y="505"/>
                  </a:lnTo>
                  <a:lnTo>
                    <a:pt x="380" y="477"/>
                  </a:lnTo>
                  <a:lnTo>
                    <a:pt x="330" y="439"/>
                  </a:lnTo>
                  <a:lnTo>
                    <a:pt x="290" y="374"/>
                  </a:lnTo>
                  <a:lnTo>
                    <a:pt x="284" y="313"/>
                  </a:lnTo>
                  <a:lnTo>
                    <a:pt x="309" y="187"/>
                  </a:lnTo>
                  <a:lnTo>
                    <a:pt x="348" y="105"/>
                  </a:lnTo>
                  <a:lnTo>
                    <a:pt x="371" y="11"/>
                  </a:lnTo>
                  <a:lnTo>
                    <a:pt x="364" y="10"/>
                  </a:lnTo>
                  <a:close/>
                </a:path>
              </a:pathLst>
            </a:custGeom>
            <a:solidFill>
              <a:srgbClr val="62227D"/>
            </a:solidFill>
            <a:ln w="12700">
              <a:solidFill>
                <a:srgbClr val="FFFFFF"/>
              </a:solidFill>
              <a:round/>
              <a:headEnd/>
              <a:tailEnd/>
            </a:ln>
          </p:spPr>
          <p:txBody>
            <a:bodyPr/>
            <a:lstStyle/>
            <a:p>
              <a:endParaRPr lang="fr-FR"/>
            </a:p>
          </p:txBody>
        </p:sp>
        <p:sp>
          <p:nvSpPr>
            <p:cNvPr id="2122" name="Freeform 77"/>
            <p:cNvSpPr>
              <a:spLocks/>
            </p:cNvSpPr>
            <p:nvPr/>
          </p:nvSpPr>
          <p:spPr bwMode="auto">
            <a:xfrm>
              <a:off x="3827" y="3315"/>
              <a:ext cx="162" cy="153"/>
            </a:xfrm>
            <a:custGeom>
              <a:avLst/>
              <a:gdLst>
                <a:gd name="T0" fmla="*/ 430027396 w 809"/>
                <a:gd name="T1" fmla="*/ 437503080 h 751"/>
                <a:gd name="T2" fmla="*/ 430027396 w 809"/>
                <a:gd name="T3" fmla="*/ 437503080 h 751"/>
                <a:gd name="T4" fmla="*/ 430027396 w 809"/>
                <a:gd name="T5" fmla="*/ 437503080 h 751"/>
                <a:gd name="T6" fmla="*/ 430027396 w 809"/>
                <a:gd name="T7" fmla="*/ 437503080 h 751"/>
                <a:gd name="T8" fmla="*/ 430027396 w 809"/>
                <a:gd name="T9" fmla="*/ 437503080 h 751"/>
                <a:gd name="T10" fmla="*/ 430027396 w 809"/>
                <a:gd name="T11" fmla="*/ 437503080 h 751"/>
                <a:gd name="T12" fmla="*/ 430027396 w 809"/>
                <a:gd name="T13" fmla="*/ 437503080 h 751"/>
                <a:gd name="T14" fmla="*/ 430027396 w 809"/>
                <a:gd name="T15" fmla="*/ 437503080 h 751"/>
                <a:gd name="T16" fmla="*/ 430027396 w 809"/>
                <a:gd name="T17" fmla="*/ 437503080 h 751"/>
                <a:gd name="T18" fmla="*/ 430027396 w 809"/>
                <a:gd name="T19" fmla="*/ 437503080 h 751"/>
                <a:gd name="T20" fmla="*/ 430027396 w 809"/>
                <a:gd name="T21" fmla="*/ 437503080 h 751"/>
                <a:gd name="T22" fmla="*/ 430027396 w 809"/>
                <a:gd name="T23" fmla="*/ 437503080 h 751"/>
                <a:gd name="T24" fmla="*/ 430027396 w 809"/>
                <a:gd name="T25" fmla="*/ 0 h 751"/>
                <a:gd name="T26" fmla="*/ 430027396 w 809"/>
                <a:gd name="T27" fmla="*/ 437503080 h 751"/>
                <a:gd name="T28" fmla="*/ 430027396 w 809"/>
                <a:gd name="T29" fmla="*/ 437503080 h 751"/>
                <a:gd name="T30" fmla="*/ 430027396 w 809"/>
                <a:gd name="T31" fmla="*/ 437503080 h 751"/>
                <a:gd name="T32" fmla="*/ 430027396 w 809"/>
                <a:gd name="T33" fmla="*/ 437503080 h 751"/>
                <a:gd name="T34" fmla="*/ 430027396 w 809"/>
                <a:gd name="T35" fmla="*/ 437503080 h 751"/>
                <a:gd name="T36" fmla="*/ 430027396 w 809"/>
                <a:gd name="T37" fmla="*/ 437503080 h 751"/>
                <a:gd name="T38" fmla="*/ 0 w 809"/>
                <a:gd name="T39" fmla="*/ 437503080 h 751"/>
                <a:gd name="T40" fmla="*/ 430027396 w 809"/>
                <a:gd name="T41" fmla="*/ 437503080 h 751"/>
                <a:gd name="T42" fmla="*/ 430027396 w 809"/>
                <a:gd name="T43" fmla="*/ 437503080 h 751"/>
                <a:gd name="T44" fmla="*/ 430027396 w 809"/>
                <a:gd name="T45" fmla="*/ 437503080 h 751"/>
                <a:gd name="T46" fmla="*/ 430027396 w 809"/>
                <a:gd name="T47" fmla="*/ 437503080 h 751"/>
                <a:gd name="T48" fmla="*/ 430027396 w 809"/>
                <a:gd name="T49" fmla="*/ 437503080 h 751"/>
                <a:gd name="T50" fmla="*/ 430027396 w 809"/>
                <a:gd name="T51" fmla="*/ 437503080 h 751"/>
                <a:gd name="T52" fmla="*/ 430027396 w 809"/>
                <a:gd name="T53" fmla="*/ 437503080 h 751"/>
                <a:gd name="T54" fmla="*/ 430027396 w 809"/>
                <a:gd name="T55" fmla="*/ 437503080 h 751"/>
                <a:gd name="T56" fmla="*/ 430027396 w 809"/>
                <a:gd name="T57" fmla="*/ 437503080 h 751"/>
                <a:gd name="T58" fmla="*/ 430027396 w 809"/>
                <a:gd name="T59" fmla="*/ 437503080 h 751"/>
                <a:gd name="T60" fmla="*/ 430027396 w 809"/>
                <a:gd name="T61" fmla="*/ 437503080 h 751"/>
                <a:gd name="T62" fmla="*/ 430027396 w 809"/>
                <a:gd name="T63" fmla="*/ 437503080 h 751"/>
                <a:gd name="T64" fmla="*/ 430027396 w 809"/>
                <a:gd name="T65" fmla="*/ 437503080 h 751"/>
                <a:gd name="T66" fmla="*/ 430027396 w 809"/>
                <a:gd name="T67" fmla="*/ 437503080 h 751"/>
                <a:gd name="T68" fmla="*/ 430027396 w 809"/>
                <a:gd name="T69" fmla="*/ 437503080 h 751"/>
                <a:gd name="T70" fmla="*/ 430027396 w 809"/>
                <a:gd name="T71" fmla="*/ 437503080 h 751"/>
                <a:gd name="T72" fmla="*/ 430027396 w 809"/>
                <a:gd name="T73" fmla="*/ 437503080 h 751"/>
                <a:gd name="T74" fmla="*/ 430027396 w 809"/>
                <a:gd name="T75" fmla="*/ 437503080 h 751"/>
                <a:gd name="T76" fmla="*/ 430027396 w 809"/>
                <a:gd name="T77" fmla="*/ 437503080 h 751"/>
                <a:gd name="T78" fmla="*/ 430027396 w 809"/>
                <a:gd name="T79" fmla="*/ 437503080 h 751"/>
                <a:gd name="T80" fmla="*/ 430027396 w 809"/>
                <a:gd name="T81" fmla="*/ 437503080 h 751"/>
                <a:gd name="T82" fmla="*/ 430027396 w 809"/>
                <a:gd name="T83" fmla="*/ 437503080 h 751"/>
                <a:gd name="T84" fmla="*/ 430027396 w 809"/>
                <a:gd name="T85" fmla="*/ 437503080 h 751"/>
                <a:gd name="T86" fmla="*/ 430027396 w 809"/>
                <a:gd name="T87" fmla="*/ 437503080 h 751"/>
                <a:gd name="T88" fmla="*/ 430027396 w 809"/>
                <a:gd name="T89" fmla="*/ 437503080 h 751"/>
                <a:gd name="T90" fmla="*/ 430027396 w 809"/>
                <a:gd name="T91" fmla="*/ 437503080 h 751"/>
                <a:gd name="T92" fmla="*/ 430027396 w 809"/>
                <a:gd name="T93" fmla="*/ 437503080 h 751"/>
                <a:gd name="T94" fmla="*/ 430027396 w 809"/>
                <a:gd name="T95" fmla="*/ 437503080 h 751"/>
                <a:gd name="T96" fmla="*/ 430027396 w 809"/>
                <a:gd name="T97" fmla="*/ 437503080 h 751"/>
                <a:gd name="T98" fmla="*/ 430027396 w 809"/>
                <a:gd name="T99" fmla="*/ 437503080 h 7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09"/>
                <a:gd name="T151" fmla="*/ 0 h 751"/>
                <a:gd name="T152" fmla="*/ 809 w 809"/>
                <a:gd name="T153" fmla="*/ 751 h 7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09" h="751">
                  <a:moveTo>
                    <a:pt x="792" y="66"/>
                  </a:moveTo>
                  <a:lnTo>
                    <a:pt x="753" y="63"/>
                  </a:lnTo>
                  <a:lnTo>
                    <a:pt x="604" y="128"/>
                  </a:lnTo>
                  <a:lnTo>
                    <a:pt x="577" y="131"/>
                  </a:lnTo>
                  <a:lnTo>
                    <a:pt x="524" y="95"/>
                  </a:lnTo>
                  <a:lnTo>
                    <a:pt x="522" y="146"/>
                  </a:lnTo>
                  <a:lnTo>
                    <a:pt x="509" y="161"/>
                  </a:lnTo>
                  <a:lnTo>
                    <a:pt x="460" y="167"/>
                  </a:lnTo>
                  <a:lnTo>
                    <a:pt x="417" y="154"/>
                  </a:lnTo>
                  <a:lnTo>
                    <a:pt x="293" y="82"/>
                  </a:lnTo>
                  <a:lnTo>
                    <a:pt x="296" y="81"/>
                  </a:lnTo>
                  <a:lnTo>
                    <a:pt x="266" y="56"/>
                  </a:lnTo>
                  <a:lnTo>
                    <a:pt x="217" y="0"/>
                  </a:lnTo>
                  <a:lnTo>
                    <a:pt x="183" y="2"/>
                  </a:lnTo>
                  <a:lnTo>
                    <a:pt x="69" y="45"/>
                  </a:lnTo>
                  <a:lnTo>
                    <a:pt x="43" y="73"/>
                  </a:lnTo>
                  <a:lnTo>
                    <a:pt x="37" y="209"/>
                  </a:lnTo>
                  <a:lnTo>
                    <a:pt x="8" y="281"/>
                  </a:lnTo>
                  <a:lnTo>
                    <a:pt x="5" y="281"/>
                  </a:lnTo>
                  <a:lnTo>
                    <a:pt x="0" y="356"/>
                  </a:lnTo>
                  <a:lnTo>
                    <a:pt x="14" y="432"/>
                  </a:lnTo>
                  <a:lnTo>
                    <a:pt x="53" y="481"/>
                  </a:lnTo>
                  <a:lnTo>
                    <a:pt x="150" y="546"/>
                  </a:lnTo>
                  <a:lnTo>
                    <a:pt x="217" y="623"/>
                  </a:lnTo>
                  <a:lnTo>
                    <a:pt x="211" y="622"/>
                  </a:lnTo>
                  <a:lnTo>
                    <a:pt x="307" y="589"/>
                  </a:lnTo>
                  <a:lnTo>
                    <a:pt x="329" y="509"/>
                  </a:lnTo>
                  <a:lnTo>
                    <a:pt x="364" y="506"/>
                  </a:lnTo>
                  <a:lnTo>
                    <a:pt x="389" y="513"/>
                  </a:lnTo>
                  <a:lnTo>
                    <a:pt x="417" y="530"/>
                  </a:lnTo>
                  <a:lnTo>
                    <a:pt x="433" y="597"/>
                  </a:lnTo>
                  <a:lnTo>
                    <a:pt x="456" y="619"/>
                  </a:lnTo>
                  <a:lnTo>
                    <a:pt x="581" y="751"/>
                  </a:lnTo>
                  <a:lnTo>
                    <a:pt x="577" y="746"/>
                  </a:lnTo>
                  <a:lnTo>
                    <a:pt x="629" y="690"/>
                  </a:lnTo>
                  <a:lnTo>
                    <a:pt x="651" y="580"/>
                  </a:lnTo>
                  <a:lnTo>
                    <a:pt x="645" y="515"/>
                  </a:lnTo>
                  <a:lnTo>
                    <a:pt x="647" y="338"/>
                  </a:lnTo>
                  <a:lnTo>
                    <a:pt x="657" y="270"/>
                  </a:lnTo>
                  <a:lnTo>
                    <a:pt x="669" y="249"/>
                  </a:lnTo>
                  <a:lnTo>
                    <a:pt x="695" y="231"/>
                  </a:lnTo>
                  <a:lnTo>
                    <a:pt x="708" y="213"/>
                  </a:lnTo>
                  <a:lnTo>
                    <a:pt x="712" y="213"/>
                  </a:lnTo>
                  <a:lnTo>
                    <a:pt x="720" y="187"/>
                  </a:lnTo>
                  <a:lnTo>
                    <a:pt x="742" y="153"/>
                  </a:lnTo>
                  <a:lnTo>
                    <a:pt x="795" y="124"/>
                  </a:lnTo>
                  <a:lnTo>
                    <a:pt x="809" y="107"/>
                  </a:lnTo>
                  <a:lnTo>
                    <a:pt x="809" y="82"/>
                  </a:lnTo>
                  <a:lnTo>
                    <a:pt x="788" y="68"/>
                  </a:lnTo>
                  <a:lnTo>
                    <a:pt x="792" y="66"/>
                  </a:lnTo>
                  <a:close/>
                </a:path>
              </a:pathLst>
            </a:custGeom>
            <a:solidFill>
              <a:srgbClr val="62227D"/>
            </a:solidFill>
            <a:ln w="12700">
              <a:solidFill>
                <a:srgbClr val="FFFFFF"/>
              </a:solidFill>
              <a:round/>
              <a:headEnd/>
              <a:tailEnd/>
            </a:ln>
          </p:spPr>
          <p:txBody>
            <a:bodyPr/>
            <a:lstStyle/>
            <a:p>
              <a:endParaRPr lang="fr-FR"/>
            </a:p>
          </p:txBody>
        </p:sp>
        <p:sp>
          <p:nvSpPr>
            <p:cNvPr id="2123" name="Freeform 78"/>
            <p:cNvSpPr>
              <a:spLocks/>
            </p:cNvSpPr>
            <p:nvPr/>
          </p:nvSpPr>
          <p:spPr bwMode="auto">
            <a:xfrm>
              <a:off x="3832" y="3419"/>
              <a:ext cx="216" cy="192"/>
            </a:xfrm>
            <a:custGeom>
              <a:avLst/>
              <a:gdLst>
                <a:gd name="T0" fmla="*/ 429894483 w 1079"/>
                <a:gd name="T1" fmla="*/ 433561153 h 951"/>
                <a:gd name="T2" fmla="*/ 429894483 w 1079"/>
                <a:gd name="T3" fmla="*/ 433561153 h 951"/>
                <a:gd name="T4" fmla="*/ 429894483 w 1079"/>
                <a:gd name="T5" fmla="*/ 433561153 h 951"/>
                <a:gd name="T6" fmla="*/ 429894483 w 1079"/>
                <a:gd name="T7" fmla="*/ 433561153 h 951"/>
                <a:gd name="T8" fmla="*/ 429894483 w 1079"/>
                <a:gd name="T9" fmla="*/ 433561153 h 951"/>
                <a:gd name="T10" fmla="*/ 429894483 w 1079"/>
                <a:gd name="T11" fmla="*/ 433561153 h 951"/>
                <a:gd name="T12" fmla="*/ 429894483 w 1079"/>
                <a:gd name="T13" fmla="*/ 433561153 h 951"/>
                <a:gd name="T14" fmla="*/ 429894483 w 1079"/>
                <a:gd name="T15" fmla="*/ 433561153 h 951"/>
                <a:gd name="T16" fmla="*/ 429894483 w 1079"/>
                <a:gd name="T17" fmla="*/ 433561153 h 951"/>
                <a:gd name="T18" fmla="*/ 429894483 w 1079"/>
                <a:gd name="T19" fmla="*/ 433561153 h 951"/>
                <a:gd name="T20" fmla="*/ 429894483 w 1079"/>
                <a:gd name="T21" fmla="*/ 433561153 h 951"/>
                <a:gd name="T22" fmla="*/ 429894483 w 1079"/>
                <a:gd name="T23" fmla="*/ 433561153 h 951"/>
                <a:gd name="T24" fmla="*/ 429894483 w 1079"/>
                <a:gd name="T25" fmla="*/ 433561153 h 951"/>
                <a:gd name="T26" fmla="*/ 429894483 w 1079"/>
                <a:gd name="T27" fmla="*/ 433561153 h 951"/>
                <a:gd name="T28" fmla="*/ 429894483 w 1079"/>
                <a:gd name="T29" fmla="*/ 433561153 h 951"/>
                <a:gd name="T30" fmla="*/ 429894483 w 1079"/>
                <a:gd name="T31" fmla="*/ 433561153 h 951"/>
                <a:gd name="T32" fmla="*/ 429894483 w 1079"/>
                <a:gd name="T33" fmla="*/ 433561153 h 951"/>
                <a:gd name="T34" fmla="*/ 429894483 w 1079"/>
                <a:gd name="T35" fmla="*/ 433561153 h 951"/>
                <a:gd name="T36" fmla="*/ 429894483 w 1079"/>
                <a:gd name="T37" fmla="*/ 433561153 h 951"/>
                <a:gd name="T38" fmla="*/ 429894483 w 1079"/>
                <a:gd name="T39" fmla="*/ 433561153 h 951"/>
                <a:gd name="T40" fmla="*/ 429894483 w 1079"/>
                <a:gd name="T41" fmla="*/ 433561153 h 951"/>
                <a:gd name="T42" fmla="*/ 429894483 w 1079"/>
                <a:gd name="T43" fmla="*/ 433561153 h 951"/>
                <a:gd name="T44" fmla="*/ 429894483 w 1079"/>
                <a:gd name="T45" fmla="*/ 433561153 h 951"/>
                <a:gd name="T46" fmla="*/ 429894483 w 1079"/>
                <a:gd name="T47" fmla="*/ 433561153 h 951"/>
                <a:gd name="T48" fmla="*/ 429894483 w 1079"/>
                <a:gd name="T49" fmla="*/ 433561153 h 951"/>
                <a:gd name="T50" fmla="*/ 429894483 w 1079"/>
                <a:gd name="T51" fmla="*/ 433561153 h 951"/>
                <a:gd name="T52" fmla="*/ 429894483 w 1079"/>
                <a:gd name="T53" fmla="*/ 433561153 h 951"/>
                <a:gd name="T54" fmla="*/ 429894483 w 1079"/>
                <a:gd name="T55" fmla="*/ 433561153 h 951"/>
                <a:gd name="T56" fmla="*/ 429894483 w 1079"/>
                <a:gd name="T57" fmla="*/ 433561153 h 951"/>
                <a:gd name="T58" fmla="*/ 429894483 w 1079"/>
                <a:gd name="T59" fmla="*/ 433561153 h 951"/>
                <a:gd name="T60" fmla="*/ 429894483 w 1079"/>
                <a:gd name="T61" fmla="*/ 433561153 h 951"/>
                <a:gd name="T62" fmla="*/ 429894483 w 1079"/>
                <a:gd name="T63" fmla="*/ 433561153 h 951"/>
                <a:gd name="T64" fmla="*/ 429894483 w 1079"/>
                <a:gd name="T65" fmla="*/ 433561153 h 951"/>
                <a:gd name="T66" fmla="*/ 429894483 w 1079"/>
                <a:gd name="T67" fmla="*/ 433561153 h 951"/>
                <a:gd name="T68" fmla="*/ 429894483 w 1079"/>
                <a:gd name="T69" fmla="*/ 433561153 h 951"/>
                <a:gd name="T70" fmla="*/ 429894483 w 1079"/>
                <a:gd name="T71" fmla="*/ 433561153 h 951"/>
                <a:gd name="T72" fmla="*/ 429894483 w 1079"/>
                <a:gd name="T73" fmla="*/ 433561153 h 951"/>
                <a:gd name="T74" fmla="*/ 429894483 w 1079"/>
                <a:gd name="T75" fmla="*/ 433561153 h 951"/>
                <a:gd name="T76" fmla="*/ 429894483 w 1079"/>
                <a:gd name="T77" fmla="*/ 433561153 h 951"/>
                <a:gd name="T78" fmla="*/ 429894483 w 1079"/>
                <a:gd name="T79" fmla="*/ 433561153 h 951"/>
                <a:gd name="T80" fmla="*/ 0 w 1079"/>
                <a:gd name="T81" fmla="*/ 433561153 h 951"/>
                <a:gd name="T82" fmla="*/ 429894483 w 1079"/>
                <a:gd name="T83" fmla="*/ 433561153 h 951"/>
                <a:gd name="T84" fmla="*/ 429894483 w 1079"/>
                <a:gd name="T85" fmla="*/ 433561153 h 951"/>
                <a:gd name="T86" fmla="*/ 429894483 w 1079"/>
                <a:gd name="T87" fmla="*/ 433561153 h 951"/>
                <a:gd name="T88" fmla="*/ 429894483 w 1079"/>
                <a:gd name="T89" fmla="*/ 433561153 h 951"/>
                <a:gd name="T90" fmla="*/ 429894483 w 1079"/>
                <a:gd name="T91" fmla="*/ 433561153 h 951"/>
                <a:gd name="T92" fmla="*/ 429894483 w 1079"/>
                <a:gd name="T93" fmla="*/ 433561153 h 951"/>
                <a:gd name="T94" fmla="*/ 429894483 w 1079"/>
                <a:gd name="T95" fmla="*/ 433561153 h 951"/>
                <a:gd name="T96" fmla="*/ 429894483 w 1079"/>
                <a:gd name="T97" fmla="*/ 433561153 h 951"/>
                <a:gd name="T98" fmla="*/ 429894483 w 1079"/>
                <a:gd name="T99" fmla="*/ 433561153 h 951"/>
                <a:gd name="T100" fmla="*/ 429894483 w 1079"/>
                <a:gd name="T101" fmla="*/ 433561153 h 951"/>
                <a:gd name="T102" fmla="*/ 429894483 w 1079"/>
                <a:gd name="T103" fmla="*/ 0 h 951"/>
                <a:gd name="T104" fmla="*/ 429894483 w 1079"/>
                <a:gd name="T105" fmla="*/ 433561153 h 951"/>
                <a:gd name="T106" fmla="*/ 429894483 w 1079"/>
                <a:gd name="T107" fmla="*/ 433561153 h 951"/>
                <a:gd name="T108" fmla="*/ 429894483 w 1079"/>
                <a:gd name="T109" fmla="*/ 433561153 h 951"/>
                <a:gd name="T110" fmla="*/ 429894483 w 1079"/>
                <a:gd name="T111" fmla="*/ 433561153 h 951"/>
                <a:gd name="T112" fmla="*/ 429894483 w 1079"/>
                <a:gd name="T113" fmla="*/ 433561153 h 951"/>
                <a:gd name="T114" fmla="*/ 429894483 w 1079"/>
                <a:gd name="T115" fmla="*/ 433561153 h 95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79"/>
                <a:gd name="T175" fmla="*/ 0 h 951"/>
                <a:gd name="T176" fmla="*/ 1079 w 1079"/>
                <a:gd name="T177" fmla="*/ 951 h 95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79" h="951">
                  <a:moveTo>
                    <a:pt x="552" y="241"/>
                  </a:moveTo>
                  <a:lnTo>
                    <a:pt x="612" y="335"/>
                  </a:lnTo>
                  <a:lnTo>
                    <a:pt x="645" y="346"/>
                  </a:lnTo>
                  <a:lnTo>
                    <a:pt x="673" y="327"/>
                  </a:lnTo>
                  <a:lnTo>
                    <a:pt x="724" y="258"/>
                  </a:lnTo>
                  <a:lnTo>
                    <a:pt x="755" y="259"/>
                  </a:lnTo>
                  <a:lnTo>
                    <a:pt x="888" y="358"/>
                  </a:lnTo>
                  <a:lnTo>
                    <a:pt x="891" y="487"/>
                  </a:lnTo>
                  <a:lnTo>
                    <a:pt x="975" y="544"/>
                  </a:lnTo>
                  <a:lnTo>
                    <a:pt x="994" y="546"/>
                  </a:lnTo>
                  <a:lnTo>
                    <a:pt x="975" y="545"/>
                  </a:lnTo>
                  <a:lnTo>
                    <a:pt x="927" y="561"/>
                  </a:lnTo>
                  <a:lnTo>
                    <a:pt x="911" y="661"/>
                  </a:lnTo>
                  <a:lnTo>
                    <a:pt x="926" y="681"/>
                  </a:lnTo>
                  <a:lnTo>
                    <a:pt x="1053" y="736"/>
                  </a:lnTo>
                  <a:lnTo>
                    <a:pt x="1079" y="768"/>
                  </a:lnTo>
                  <a:lnTo>
                    <a:pt x="1064" y="795"/>
                  </a:lnTo>
                  <a:lnTo>
                    <a:pt x="1041" y="807"/>
                  </a:lnTo>
                  <a:lnTo>
                    <a:pt x="922" y="790"/>
                  </a:lnTo>
                  <a:lnTo>
                    <a:pt x="901" y="792"/>
                  </a:lnTo>
                  <a:lnTo>
                    <a:pt x="868" y="825"/>
                  </a:lnTo>
                  <a:lnTo>
                    <a:pt x="845" y="861"/>
                  </a:lnTo>
                  <a:lnTo>
                    <a:pt x="838" y="904"/>
                  </a:lnTo>
                  <a:lnTo>
                    <a:pt x="722" y="951"/>
                  </a:lnTo>
                  <a:lnTo>
                    <a:pt x="709" y="951"/>
                  </a:lnTo>
                  <a:lnTo>
                    <a:pt x="652" y="923"/>
                  </a:lnTo>
                  <a:lnTo>
                    <a:pt x="566" y="898"/>
                  </a:lnTo>
                  <a:lnTo>
                    <a:pt x="553" y="884"/>
                  </a:lnTo>
                  <a:lnTo>
                    <a:pt x="541" y="860"/>
                  </a:lnTo>
                  <a:lnTo>
                    <a:pt x="546" y="672"/>
                  </a:lnTo>
                  <a:lnTo>
                    <a:pt x="530" y="656"/>
                  </a:lnTo>
                  <a:lnTo>
                    <a:pt x="508" y="655"/>
                  </a:lnTo>
                  <a:lnTo>
                    <a:pt x="475" y="676"/>
                  </a:lnTo>
                  <a:lnTo>
                    <a:pt x="457" y="672"/>
                  </a:lnTo>
                  <a:lnTo>
                    <a:pt x="442" y="647"/>
                  </a:lnTo>
                  <a:lnTo>
                    <a:pt x="402" y="599"/>
                  </a:lnTo>
                  <a:lnTo>
                    <a:pt x="315" y="542"/>
                  </a:lnTo>
                  <a:lnTo>
                    <a:pt x="214" y="501"/>
                  </a:lnTo>
                  <a:lnTo>
                    <a:pt x="9" y="459"/>
                  </a:lnTo>
                  <a:lnTo>
                    <a:pt x="1" y="454"/>
                  </a:lnTo>
                  <a:lnTo>
                    <a:pt x="0" y="423"/>
                  </a:lnTo>
                  <a:lnTo>
                    <a:pt x="4" y="351"/>
                  </a:lnTo>
                  <a:lnTo>
                    <a:pt x="8" y="349"/>
                  </a:lnTo>
                  <a:lnTo>
                    <a:pt x="34" y="240"/>
                  </a:lnTo>
                  <a:lnTo>
                    <a:pt x="42" y="222"/>
                  </a:lnTo>
                  <a:lnTo>
                    <a:pt x="98" y="205"/>
                  </a:lnTo>
                  <a:lnTo>
                    <a:pt x="149" y="191"/>
                  </a:lnTo>
                  <a:lnTo>
                    <a:pt x="187" y="123"/>
                  </a:lnTo>
                  <a:lnTo>
                    <a:pt x="186" y="117"/>
                  </a:lnTo>
                  <a:lnTo>
                    <a:pt x="282" y="83"/>
                  </a:lnTo>
                  <a:lnTo>
                    <a:pt x="304" y="3"/>
                  </a:lnTo>
                  <a:lnTo>
                    <a:pt x="337" y="0"/>
                  </a:lnTo>
                  <a:lnTo>
                    <a:pt x="364" y="8"/>
                  </a:lnTo>
                  <a:lnTo>
                    <a:pt x="391" y="25"/>
                  </a:lnTo>
                  <a:lnTo>
                    <a:pt x="408" y="91"/>
                  </a:lnTo>
                  <a:lnTo>
                    <a:pt x="430" y="115"/>
                  </a:lnTo>
                  <a:lnTo>
                    <a:pt x="555" y="245"/>
                  </a:lnTo>
                  <a:lnTo>
                    <a:pt x="552" y="241"/>
                  </a:lnTo>
                  <a:close/>
                </a:path>
              </a:pathLst>
            </a:custGeom>
            <a:solidFill>
              <a:srgbClr val="62227D"/>
            </a:solidFill>
            <a:ln w="12700">
              <a:solidFill>
                <a:srgbClr val="FFFFFF"/>
              </a:solidFill>
              <a:round/>
              <a:headEnd/>
              <a:tailEnd/>
            </a:ln>
          </p:spPr>
          <p:txBody>
            <a:bodyPr/>
            <a:lstStyle/>
            <a:p>
              <a:endParaRPr lang="fr-FR"/>
            </a:p>
          </p:txBody>
        </p:sp>
        <p:sp>
          <p:nvSpPr>
            <p:cNvPr id="2124" name="Freeform 79"/>
            <p:cNvSpPr>
              <a:spLocks/>
            </p:cNvSpPr>
            <p:nvPr/>
          </p:nvSpPr>
          <p:spPr bwMode="auto">
            <a:xfrm>
              <a:off x="3742" y="3511"/>
              <a:ext cx="113" cy="192"/>
            </a:xfrm>
            <a:custGeom>
              <a:avLst/>
              <a:gdLst>
                <a:gd name="T0" fmla="*/ 430257960 w 564"/>
                <a:gd name="T1" fmla="*/ 434933181 h 948"/>
                <a:gd name="T2" fmla="*/ 430257960 w 564"/>
                <a:gd name="T3" fmla="*/ 434933181 h 948"/>
                <a:gd name="T4" fmla="*/ 430257960 w 564"/>
                <a:gd name="T5" fmla="*/ 434933181 h 948"/>
                <a:gd name="T6" fmla="*/ 430257960 w 564"/>
                <a:gd name="T7" fmla="*/ 434933181 h 948"/>
                <a:gd name="T8" fmla="*/ 430257960 w 564"/>
                <a:gd name="T9" fmla="*/ 434933181 h 948"/>
                <a:gd name="T10" fmla="*/ 430257960 w 564"/>
                <a:gd name="T11" fmla="*/ 434933181 h 948"/>
                <a:gd name="T12" fmla="*/ 430257960 w 564"/>
                <a:gd name="T13" fmla="*/ 434933181 h 948"/>
                <a:gd name="T14" fmla="*/ 430257960 w 564"/>
                <a:gd name="T15" fmla="*/ 434933181 h 948"/>
                <a:gd name="T16" fmla="*/ 430257960 w 564"/>
                <a:gd name="T17" fmla="*/ 0 h 948"/>
                <a:gd name="T18" fmla="*/ 430257960 w 564"/>
                <a:gd name="T19" fmla="*/ 434933181 h 948"/>
                <a:gd name="T20" fmla="*/ 430257960 w 564"/>
                <a:gd name="T21" fmla="*/ 434933181 h 948"/>
                <a:gd name="T22" fmla="*/ 430257960 w 564"/>
                <a:gd name="T23" fmla="*/ 434933181 h 948"/>
                <a:gd name="T24" fmla="*/ 430257960 w 564"/>
                <a:gd name="T25" fmla="*/ 434933181 h 948"/>
                <a:gd name="T26" fmla="*/ 430257960 w 564"/>
                <a:gd name="T27" fmla="*/ 434933181 h 948"/>
                <a:gd name="T28" fmla="*/ 430257960 w 564"/>
                <a:gd name="T29" fmla="*/ 434933181 h 948"/>
                <a:gd name="T30" fmla="*/ 430257960 w 564"/>
                <a:gd name="T31" fmla="*/ 434933181 h 948"/>
                <a:gd name="T32" fmla="*/ 430257960 w 564"/>
                <a:gd name="T33" fmla="*/ 434933181 h 948"/>
                <a:gd name="T34" fmla="*/ 430257960 w 564"/>
                <a:gd name="T35" fmla="*/ 434933181 h 948"/>
                <a:gd name="T36" fmla="*/ 430257960 w 564"/>
                <a:gd name="T37" fmla="*/ 434933181 h 948"/>
                <a:gd name="T38" fmla="*/ 430257960 w 564"/>
                <a:gd name="T39" fmla="*/ 434933181 h 948"/>
                <a:gd name="T40" fmla="*/ 430257960 w 564"/>
                <a:gd name="T41" fmla="*/ 434933181 h 948"/>
                <a:gd name="T42" fmla="*/ 430257960 w 564"/>
                <a:gd name="T43" fmla="*/ 434933181 h 948"/>
                <a:gd name="T44" fmla="*/ 430257960 w 564"/>
                <a:gd name="T45" fmla="*/ 434933181 h 948"/>
                <a:gd name="T46" fmla="*/ 430257960 w 564"/>
                <a:gd name="T47" fmla="*/ 434933181 h 948"/>
                <a:gd name="T48" fmla="*/ 430257960 w 564"/>
                <a:gd name="T49" fmla="*/ 434933181 h 948"/>
                <a:gd name="T50" fmla="*/ 430257960 w 564"/>
                <a:gd name="T51" fmla="*/ 434933181 h 948"/>
                <a:gd name="T52" fmla="*/ 430257960 w 564"/>
                <a:gd name="T53" fmla="*/ 434933181 h 948"/>
                <a:gd name="T54" fmla="*/ 430257960 w 564"/>
                <a:gd name="T55" fmla="*/ 434933181 h 948"/>
                <a:gd name="T56" fmla="*/ 430257960 w 564"/>
                <a:gd name="T57" fmla="*/ 434933181 h 948"/>
                <a:gd name="T58" fmla="*/ 430257960 w 564"/>
                <a:gd name="T59" fmla="*/ 434933181 h 948"/>
                <a:gd name="T60" fmla="*/ 430257960 w 564"/>
                <a:gd name="T61" fmla="*/ 434933181 h 948"/>
                <a:gd name="T62" fmla="*/ 430257960 w 564"/>
                <a:gd name="T63" fmla="*/ 434933181 h 948"/>
                <a:gd name="T64" fmla="*/ 430257960 w 564"/>
                <a:gd name="T65" fmla="*/ 434933181 h 948"/>
                <a:gd name="T66" fmla="*/ 430257960 w 564"/>
                <a:gd name="T67" fmla="*/ 434933181 h 948"/>
                <a:gd name="T68" fmla="*/ 430257960 w 564"/>
                <a:gd name="T69" fmla="*/ 434933181 h 948"/>
                <a:gd name="T70" fmla="*/ 430257960 w 564"/>
                <a:gd name="T71" fmla="*/ 434933181 h 948"/>
                <a:gd name="T72" fmla="*/ 0 w 564"/>
                <a:gd name="T73" fmla="*/ 434933181 h 948"/>
                <a:gd name="T74" fmla="*/ 430257960 w 564"/>
                <a:gd name="T75" fmla="*/ 434933181 h 9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64"/>
                <a:gd name="T115" fmla="*/ 0 h 948"/>
                <a:gd name="T116" fmla="*/ 564 w 564"/>
                <a:gd name="T117" fmla="*/ 948 h 9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64" h="948">
                  <a:moveTo>
                    <a:pt x="4" y="509"/>
                  </a:moveTo>
                  <a:lnTo>
                    <a:pt x="187" y="310"/>
                  </a:lnTo>
                  <a:lnTo>
                    <a:pt x="230" y="248"/>
                  </a:lnTo>
                  <a:lnTo>
                    <a:pt x="294" y="129"/>
                  </a:lnTo>
                  <a:lnTo>
                    <a:pt x="307" y="76"/>
                  </a:lnTo>
                  <a:lnTo>
                    <a:pt x="309" y="66"/>
                  </a:lnTo>
                  <a:lnTo>
                    <a:pt x="327" y="44"/>
                  </a:lnTo>
                  <a:lnTo>
                    <a:pt x="355" y="25"/>
                  </a:lnTo>
                  <a:lnTo>
                    <a:pt x="451" y="0"/>
                  </a:lnTo>
                  <a:lnTo>
                    <a:pt x="464" y="6"/>
                  </a:lnTo>
                  <a:lnTo>
                    <a:pt x="548" y="311"/>
                  </a:lnTo>
                  <a:lnTo>
                    <a:pt x="560" y="373"/>
                  </a:lnTo>
                  <a:lnTo>
                    <a:pt x="564" y="429"/>
                  </a:lnTo>
                  <a:lnTo>
                    <a:pt x="550" y="512"/>
                  </a:lnTo>
                  <a:lnTo>
                    <a:pt x="527" y="567"/>
                  </a:lnTo>
                  <a:lnTo>
                    <a:pt x="522" y="633"/>
                  </a:lnTo>
                  <a:lnTo>
                    <a:pt x="504" y="715"/>
                  </a:lnTo>
                  <a:lnTo>
                    <a:pt x="513" y="794"/>
                  </a:lnTo>
                  <a:lnTo>
                    <a:pt x="531" y="863"/>
                  </a:lnTo>
                  <a:lnTo>
                    <a:pt x="557" y="865"/>
                  </a:lnTo>
                  <a:lnTo>
                    <a:pt x="531" y="863"/>
                  </a:lnTo>
                  <a:lnTo>
                    <a:pt x="424" y="866"/>
                  </a:lnTo>
                  <a:lnTo>
                    <a:pt x="303" y="856"/>
                  </a:lnTo>
                  <a:lnTo>
                    <a:pt x="327" y="916"/>
                  </a:lnTo>
                  <a:lnTo>
                    <a:pt x="325" y="941"/>
                  </a:lnTo>
                  <a:lnTo>
                    <a:pt x="276" y="948"/>
                  </a:lnTo>
                  <a:lnTo>
                    <a:pt x="242" y="927"/>
                  </a:lnTo>
                  <a:lnTo>
                    <a:pt x="220" y="904"/>
                  </a:lnTo>
                  <a:lnTo>
                    <a:pt x="188" y="873"/>
                  </a:lnTo>
                  <a:lnTo>
                    <a:pt x="159" y="844"/>
                  </a:lnTo>
                  <a:lnTo>
                    <a:pt x="133" y="823"/>
                  </a:lnTo>
                  <a:lnTo>
                    <a:pt x="86" y="801"/>
                  </a:lnTo>
                  <a:lnTo>
                    <a:pt x="86" y="805"/>
                  </a:lnTo>
                  <a:lnTo>
                    <a:pt x="62" y="740"/>
                  </a:lnTo>
                  <a:lnTo>
                    <a:pt x="32" y="666"/>
                  </a:lnTo>
                  <a:lnTo>
                    <a:pt x="11" y="580"/>
                  </a:lnTo>
                  <a:lnTo>
                    <a:pt x="0" y="507"/>
                  </a:lnTo>
                  <a:lnTo>
                    <a:pt x="4" y="509"/>
                  </a:lnTo>
                  <a:close/>
                </a:path>
              </a:pathLst>
            </a:custGeom>
            <a:solidFill>
              <a:srgbClr val="62227D"/>
            </a:solidFill>
            <a:ln w="12700">
              <a:solidFill>
                <a:srgbClr val="FFFFFF"/>
              </a:solidFill>
              <a:round/>
              <a:headEnd/>
              <a:tailEnd/>
            </a:ln>
          </p:spPr>
          <p:txBody>
            <a:bodyPr/>
            <a:lstStyle/>
            <a:p>
              <a:endParaRPr lang="fr-FR"/>
            </a:p>
          </p:txBody>
        </p:sp>
        <p:sp>
          <p:nvSpPr>
            <p:cNvPr id="2125" name="Freeform 80"/>
            <p:cNvSpPr>
              <a:spLocks/>
            </p:cNvSpPr>
            <p:nvPr/>
          </p:nvSpPr>
          <p:spPr bwMode="auto">
            <a:xfrm>
              <a:off x="3650" y="3505"/>
              <a:ext cx="154" cy="112"/>
            </a:xfrm>
            <a:custGeom>
              <a:avLst/>
              <a:gdLst>
                <a:gd name="T0" fmla="*/ 428383806 w 772"/>
                <a:gd name="T1" fmla="*/ 438102011 h 549"/>
                <a:gd name="T2" fmla="*/ 428383806 w 772"/>
                <a:gd name="T3" fmla="*/ 438102011 h 549"/>
                <a:gd name="T4" fmla="*/ 428383806 w 772"/>
                <a:gd name="T5" fmla="*/ 438102011 h 549"/>
                <a:gd name="T6" fmla="*/ 428383806 w 772"/>
                <a:gd name="T7" fmla="*/ 438102011 h 549"/>
                <a:gd name="T8" fmla="*/ 428383806 w 772"/>
                <a:gd name="T9" fmla="*/ 438102011 h 549"/>
                <a:gd name="T10" fmla="*/ 0 w 772"/>
                <a:gd name="T11" fmla="*/ 438102011 h 549"/>
                <a:gd name="T12" fmla="*/ 428383806 w 772"/>
                <a:gd name="T13" fmla="*/ 438102011 h 549"/>
                <a:gd name="T14" fmla="*/ 428383806 w 772"/>
                <a:gd name="T15" fmla="*/ 0 h 549"/>
                <a:gd name="T16" fmla="*/ 428383806 w 772"/>
                <a:gd name="T17" fmla="*/ 438102011 h 549"/>
                <a:gd name="T18" fmla="*/ 428383806 w 772"/>
                <a:gd name="T19" fmla="*/ 438102011 h 549"/>
                <a:gd name="T20" fmla="*/ 428383806 w 772"/>
                <a:gd name="T21" fmla="*/ 438102011 h 549"/>
                <a:gd name="T22" fmla="*/ 428383806 w 772"/>
                <a:gd name="T23" fmla="*/ 438102011 h 549"/>
                <a:gd name="T24" fmla="*/ 428383806 w 772"/>
                <a:gd name="T25" fmla="*/ 438102011 h 549"/>
                <a:gd name="T26" fmla="*/ 428383806 w 772"/>
                <a:gd name="T27" fmla="*/ 438102011 h 549"/>
                <a:gd name="T28" fmla="*/ 428383806 w 772"/>
                <a:gd name="T29" fmla="*/ 438102011 h 549"/>
                <a:gd name="T30" fmla="*/ 428383806 w 772"/>
                <a:gd name="T31" fmla="*/ 438102011 h 549"/>
                <a:gd name="T32" fmla="*/ 428383806 w 772"/>
                <a:gd name="T33" fmla="*/ 438102011 h 549"/>
                <a:gd name="T34" fmla="*/ 428383806 w 772"/>
                <a:gd name="T35" fmla="*/ 438102011 h 549"/>
                <a:gd name="T36" fmla="*/ 428383806 w 772"/>
                <a:gd name="T37" fmla="*/ 438102011 h 549"/>
                <a:gd name="T38" fmla="*/ 428383806 w 772"/>
                <a:gd name="T39" fmla="*/ 438102011 h 549"/>
                <a:gd name="T40" fmla="*/ 428383806 w 772"/>
                <a:gd name="T41" fmla="*/ 438102011 h 549"/>
                <a:gd name="T42" fmla="*/ 428383806 w 772"/>
                <a:gd name="T43" fmla="*/ 438102011 h 549"/>
                <a:gd name="T44" fmla="*/ 428383806 w 772"/>
                <a:gd name="T45" fmla="*/ 438102011 h 549"/>
                <a:gd name="T46" fmla="*/ 428383806 w 772"/>
                <a:gd name="T47" fmla="*/ 438102011 h 549"/>
                <a:gd name="T48" fmla="*/ 428383806 w 772"/>
                <a:gd name="T49" fmla="*/ 438102011 h 549"/>
                <a:gd name="T50" fmla="*/ 428383806 w 772"/>
                <a:gd name="T51" fmla="*/ 438102011 h 549"/>
                <a:gd name="T52" fmla="*/ 428383806 w 772"/>
                <a:gd name="T53" fmla="*/ 438102011 h 549"/>
                <a:gd name="T54" fmla="*/ 428383806 w 772"/>
                <a:gd name="T55" fmla="*/ 438102011 h 549"/>
                <a:gd name="T56" fmla="*/ 428383806 w 772"/>
                <a:gd name="T57" fmla="*/ 438102011 h 549"/>
                <a:gd name="T58" fmla="*/ 428383806 w 772"/>
                <a:gd name="T59" fmla="*/ 438102011 h 549"/>
                <a:gd name="T60" fmla="*/ 428383806 w 772"/>
                <a:gd name="T61" fmla="*/ 438102011 h 549"/>
                <a:gd name="T62" fmla="*/ 428383806 w 772"/>
                <a:gd name="T63" fmla="*/ 438102011 h 549"/>
                <a:gd name="T64" fmla="*/ 428383806 w 772"/>
                <a:gd name="T65" fmla="*/ 438102011 h 549"/>
                <a:gd name="T66" fmla="*/ 428383806 w 772"/>
                <a:gd name="T67" fmla="*/ 438102011 h 5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72"/>
                <a:gd name="T103" fmla="*/ 0 h 549"/>
                <a:gd name="T104" fmla="*/ 772 w 772"/>
                <a:gd name="T105" fmla="*/ 549 h 54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72" h="549">
                  <a:moveTo>
                    <a:pt x="162" y="394"/>
                  </a:moveTo>
                  <a:lnTo>
                    <a:pt x="114" y="282"/>
                  </a:lnTo>
                  <a:lnTo>
                    <a:pt x="77" y="257"/>
                  </a:lnTo>
                  <a:lnTo>
                    <a:pt x="94" y="212"/>
                  </a:lnTo>
                  <a:lnTo>
                    <a:pt x="2" y="46"/>
                  </a:lnTo>
                  <a:lnTo>
                    <a:pt x="0" y="46"/>
                  </a:lnTo>
                  <a:lnTo>
                    <a:pt x="108" y="5"/>
                  </a:lnTo>
                  <a:lnTo>
                    <a:pt x="165" y="0"/>
                  </a:lnTo>
                  <a:lnTo>
                    <a:pt x="230" y="20"/>
                  </a:lnTo>
                  <a:lnTo>
                    <a:pt x="286" y="35"/>
                  </a:lnTo>
                  <a:lnTo>
                    <a:pt x="403" y="9"/>
                  </a:lnTo>
                  <a:lnTo>
                    <a:pt x="403" y="12"/>
                  </a:lnTo>
                  <a:lnTo>
                    <a:pt x="497" y="60"/>
                  </a:lnTo>
                  <a:lnTo>
                    <a:pt x="549" y="55"/>
                  </a:lnTo>
                  <a:lnTo>
                    <a:pt x="615" y="31"/>
                  </a:lnTo>
                  <a:lnTo>
                    <a:pt x="675" y="30"/>
                  </a:lnTo>
                  <a:lnTo>
                    <a:pt x="772" y="95"/>
                  </a:lnTo>
                  <a:lnTo>
                    <a:pt x="766" y="101"/>
                  </a:lnTo>
                  <a:lnTo>
                    <a:pt x="753" y="155"/>
                  </a:lnTo>
                  <a:lnTo>
                    <a:pt x="690" y="273"/>
                  </a:lnTo>
                  <a:lnTo>
                    <a:pt x="647" y="336"/>
                  </a:lnTo>
                  <a:lnTo>
                    <a:pt x="463" y="534"/>
                  </a:lnTo>
                  <a:lnTo>
                    <a:pt x="463" y="536"/>
                  </a:lnTo>
                  <a:lnTo>
                    <a:pt x="421" y="486"/>
                  </a:lnTo>
                  <a:lnTo>
                    <a:pt x="411" y="468"/>
                  </a:lnTo>
                  <a:lnTo>
                    <a:pt x="383" y="462"/>
                  </a:lnTo>
                  <a:lnTo>
                    <a:pt x="371" y="491"/>
                  </a:lnTo>
                  <a:lnTo>
                    <a:pt x="362" y="549"/>
                  </a:lnTo>
                  <a:lnTo>
                    <a:pt x="338" y="543"/>
                  </a:lnTo>
                  <a:lnTo>
                    <a:pt x="304" y="511"/>
                  </a:lnTo>
                  <a:lnTo>
                    <a:pt x="252" y="468"/>
                  </a:lnTo>
                  <a:lnTo>
                    <a:pt x="201" y="422"/>
                  </a:lnTo>
                  <a:lnTo>
                    <a:pt x="160" y="390"/>
                  </a:lnTo>
                  <a:lnTo>
                    <a:pt x="162" y="394"/>
                  </a:lnTo>
                  <a:close/>
                </a:path>
              </a:pathLst>
            </a:custGeom>
            <a:solidFill>
              <a:srgbClr val="62227D"/>
            </a:solidFill>
            <a:ln w="12700">
              <a:solidFill>
                <a:srgbClr val="FFFFFF"/>
              </a:solidFill>
              <a:round/>
              <a:headEnd/>
              <a:tailEnd/>
            </a:ln>
          </p:spPr>
          <p:txBody>
            <a:bodyPr/>
            <a:lstStyle/>
            <a:p>
              <a:endParaRPr lang="fr-FR"/>
            </a:p>
          </p:txBody>
        </p:sp>
        <p:sp>
          <p:nvSpPr>
            <p:cNvPr id="2126" name="Freeform 81"/>
            <p:cNvSpPr>
              <a:spLocks/>
            </p:cNvSpPr>
            <p:nvPr/>
          </p:nvSpPr>
          <p:spPr bwMode="auto">
            <a:xfrm>
              <a:off x="3518" y="3503"/>
              <a:ext cx="164" cy="140"/>
            </a:xfrm>
            <a:custGeom>
              <a:avLst/>
              <a:gdLst>
                <a:gd name="T0" fmla="*/ 432131446 w 815"/>
                <a:gd name="T1" fmla="*/ 437623773 h 687"/>
                <a:gd name="T2" fmla="*/ 432131446 w 815"/>
                <a:gd name="T3" fmla="*/ 437623773 h 687"/>
                <a:gd name="T4" fmla="*/ 432131446 w 815"/>
                <a:gd name="T5" fmla="*/ 437623773 h 687"/>
                <a:gd name="T6" fmla="*/ 432131446 w 815"/>
                <a:gd name="T7" fmla="*/ 437623773 h 687"/>
                <a:gd name="T8" fmla="*/ 432131446 w 815"/>
                <a:gd name="T9" fmla="*/ 437623773 h 687"/>
                <a:gd name="T10" fmla="*/ 432131446 w 815"/>
                <a:gd name="T11" fmla="*/ 437623773 h 687"/>
                <a:gd name="T12" fmla="*/ 432131446 w 815"/>
                <a:gd name="T13" fmla="*/ 437623773 h 687"/>
                <a:gd name="T14" fmla="*/ 0 w 815"/>
                <a:gd name="T15" fmla="*/ 437623773 h 687"/>
                <a:gd name="T16" fmla="*/ 432131446 w 815"/>
                <a:gd name="T17" fmla="*/ 437623773 h 687"/>
                <a:gd name="T18" fmla="*/ 432131446 w 815"/>
                <a:gd name="T19" fmla="*/ 437623773 h 687"/>
                <a:gd name="T20" fmla="*/ 432131446 w 815"/>
                <a:gd name="T21" fmla="*/ 437623773 h 687"/>
                <a:gd name="T22" fmla="*/ 432131446 w 815"/>
                <a:gd name="T23" fmla="*/ 437623773 h 687"/>
                <a:gd name="T24" fmla="*/ 432131446 w 815"/>
                <a:gd name="T25" fmla="*/ 437623773 h 687"/>
                <a:gd name="T26" fmla="*/ 432131446 w 815"/>
                <a:gd name="T27" fmla="*/ 437623773 h 687"/>
                <a:gd name="T28" fmla="*/ 432131446 w 815"/>
                <a:gd name="T29" fmla="*/ 437623773 h 687"/>
                <a:gd name="T30" fmla="*/ 432131446 w 815"/>
                <a:gd name="T31" fmla="*/ 437623773 h 687"/>
                <a:gd name="T32" fmla="*/ 432131446 w 815"/>
                <a:gd name="T33" fmla="*/ 437623773 h 687"/>
                <a:gd name="T34" fmla="*/ 432131446 w 815"/>
                <a:gd name="T35" fmla="*/ 437623773 h 687"/>
                <a:gd name="T36" fmla="*/ 432131446 w 815"/>
                <a:gd name="T37" fmla="*/ 437623773 h 687"/>
                <a:gd name="T38" fmla="*/ 432131446 w 815"/>
                <a:gd name="T39" fmla="*/ 437623773 h 687"/>
                <a:gd name="T40" fmla="*/ 432131446 w 815"/>
                <a:gd name="T41" fmla="*/ 437623773 h 687"/>
                <a:gd name="T42" fmla="*/ 432131446 w 815"/>
                <a:gd name="T43" fmla="*/ 437623773 h 687"/>
                <a:gd name="T44" fmla="*/ 432131446 w 815"/>
                <a:gd name="T45" fmla="*/ 437623773 h 687"/>
                <a:gd name="T46" fmla="*/ 432131446 w 815"/>
                <a:gd name="T47" fmla="*/ 437623773 h 687"/>
                <a:gd name="T48" fmla="*/ 432131446 w 815"/>
                <a:gd name="T49" fmla="*/ 437623773 h 687"/>
                <a:gd name="T50" fmla="*/ 432131446 w 815"/>
                <a:gd name="T51" fmla="*/ 437623773 h 687"/>
                <a:gd name="T52" fmla="*/ 432131446 w 815"/>
                <a:gd name="T53" fmla="*/ 437623773 h 687"/>
                <a:gd name="T54" fmla="*/ 432131446 w 815"/>
                <a:gd name="T55" fmla="*/ 437623773 h 687"/>
                <a:gd name="T56" fmla="*/ 432131446 w 815"/>
                <a:gd name="T57" fmla="*/ 437623773 h 687"/>
                <a:gd name="T58" fmla="*/ 432131446 w 815"/>
                <a:gd name="T59" fmla="*/ 437623773 h 687"/>
                <a:gd name="T60" fmla="*/ 432131446 w 815"/>
                <a:gd name="T61" fmla="*/ 437623773 h 687"/>
                <a:gd name="T62" fmla="*/ 432131446 w 815"/>
                <a:gd name="T63" fmla="*/ 437623773 h 687"/>
                <a:gd name="T64" fmla="*/ 432131446 w 815"/>
                <a:gd name="T65" fmla="*/ 437623773 h 687"/>
                <a:gd name="T66" fmla="*/ 432131446 w 815"/>
                <a:gd name="T67" fmla="*/ 437623773 h 687"/>
                <a:gd name="T68" fmla="*/ 432131446 w 815"/>
                <a:gd name="T69" fmla="*/ 437623773 h 687"/>
                <a:gd name="T70" fmla="*/ 432131446 w 815"/>
                <a:gd name="T71" fmla="*/ 437623773 h 687"/>
                <a:gd name="T72" fmla="*/ 432131446 w 815"/>
                <a:gd name="T73" fmla="*/ 437623773 h 687"/>
                <a:gd name="T74" fmla="*/ 432131446 w 815"/>
                <a:gd name="T75" fmla="*/ 437623773 h 687"/>
                <a:gd name="T76" fmla="*/ 432131446 w 815"/>
                <a:gd name="T77" fmla="*/ 437623773 h 687"/>
                <a:gd name="T78" fmla="*/ 432131446 w 815"/>
                <a:gd name="T79" fmla="*/ 437623773 h 687"/>
                <a:gd name="T80" fmla="*/ 432131446 w 815"/>
                <a:gd name="T81" fmla="*/ 437623773 h 687"/>
                <a:gd name="T82" fmla="*/ 432131446 w 815"/>
                <a:gd name="T83" fmla="*/ 437623773 h 687"/>
                <a:gd name="T84" fmla="*/ 432131446 w 815"/>
                <a:gd name="T85" fmla="*/ 437623773 h 687"/>
                <a:gd name="T86" fmla="*/ 432131446 w 815"/>
                <a:gd name="T87" fmla="*/ 0 h 687"/>
                <a:gd name="T88" fmla="*/ 432131446 w 815"/>
                <a:gd name="T89" fmla="*/ 437623773 h 687"/>
                <a:gd name="T90" fmla="*/ 432131446 w 815"/>
                <a:gd name="T91" fmla="*/ 437623773 h 68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15"/>
                <a:gd name="T139" fmla="*/ 0 h 687"/>
                <a:gd name="T140" fmla="*/ 815 w 815"/>
                <a:gd name="T141" fmla="*/ 687 h 68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15" h="687">
                  <a:moveTo>
                    <a:pt x="192" y="5"/>
                  </a:moveTo>
                  <a:lnTo>
                    <a:pt x="167" y="57"/>
                  </a:lnTo>
                  <a:lnTo>
                    <a:pt x="152" y="129"/>
                  </a:lnTo>
                  <a:lnTo>
                    <a:pt x="107" y="215"/>
                  </a:lnTo>
                  <a:lnTo>
                    <a:pt x="67" y="575"/>
                  </a:lnTo>
                  <a:lnTo>
                    <a:pt x="14" y="544"/>
                  </a:lnTo>
                  <a:lnTo>
                    <a:pt x="8" y="549"/>
                  </a:lnTo>
                  <a:lnTo>
                    <a:pt x="0" y="587"/>
                  </a:lnTo>
                  <a:lnTo>
                    <a:pt x="40" y="602"/>
                  </a:lnTo>
                  <a:lnTo>
                    <a:pt x="75" y="631"/>
                  </a:lnTo>
                  <a:lnTo>
                    <a:pt x="83" y="687"/>
                  </a:lnTo>
                  <a:lnTo>
                    <a:pt x="87" y="685"/>
                  </a:lnTo>
                  <a:lnTo>
                    <a:pt x="165" y="664"/>
                  </a:lnTo>
                  <a:lnTo>
                    <a:pt x="241" y="682"/>
                  </a:lnTo>
                  <a:lnTo>
                    <a:pt x="302" y="662"/>
                  </a:lnTo>
                  <a:lnTo>
                    <a:pt x="290" y="569"/>
                  </a:lnTo>
                  <a:lnTo>
                    <a:pt x="300" y="543"/>
                  </a:lnTo>
                  <a:lnTo>
                    <a:pt x="370" y="466"/>
                  </a:lnTo>
                  <a:lnTo>
                    <a:pt x="407" y="460"/>
                  </a:lnTo>
                  <a:lnTo>
                    <a:pt x="505" y="509"/>
                  </a:lnTo>
                  <a:lnTo>
                    <a:pt x="495" y="561"/>
                  </a:lnTo>
                  <a:lnTo>
                    <a:pt x="525" y="580"/>
                  </a:lnTo>
                  <a:lnTo>
                    <a:pt x="546" y="623"/>
                  </a:lnTo>
                  <a:lnTo>
                    <a:pt x="635" y="469"/>
                  </a:lnTo>
                  <a:lnTo>
                    <a:pt x="659" y="450"/>
                  </a:lnTo>
                  <a:lnTo>
                    <a:pt x="671" y="455"/>
                  </a:lnTo>
                  <a:lnTo>
                    <a:pt x="746" y="487"/>
                  </a:lnTo>
                  <a:lnTo>
                    <a:pt x="757" y="464"/>
                  </a:lnTo>
                  <a:lnTo>
                    <a:pt x="811" y="398"/>
                  </a:lnTo>
                  <a:lnTo>
                    <a:pt x="815" y="402"/>
                  </a:lnTo>
                  <a:lnTo>
                    <a:pt x="766" y="292"/>
                  </a:lnTo>
                  <a:lnTo>
                    <a:pt x="731" y="265"/>
                  </a:lnTo>
                  <a:lnTo>
                    <a:pt x="746" y="220"/>
                  </a:lnTo>
                  <a:lnTo>
                    <a:pt x="654" y="54"/>
                  </a:lnTo>
                  <a:lnTo>
                    <a:pt x="658" y="57"/>
                  </a:lnTo>
                  <a:lnTo>
                    <a:pt x="653" y="11"/>
                  </a:lnTo>
                  <a:lnTo>
                    <a:pt x="604" y="23"/>
                  </a:lnTo>
                  <a:lnTo>
                    <a:pt x="615" y="101"/>
                  </a:lnTo>
                  <a:lnTo>
                    <a:pt x="525" y="124"/>
                  </a:lnTo>
                  <a:lnTo>
                    <a:pt x="489" y="37"/>
                  </a:lnTo>
                  <a:lnTo>
                    <a:pt x="467" y="31"/>
                  </a:lnTo>
                  <a:lnTo>
                    <a:pt x="370" y="72"/>
                  </a:lnTo>
                  <a:lnTo>
                    <a:pt x="317" y="18"/>
                  </a:lnTo>
                  <a:lnTo>
                    <a:pt x="256" y="0"/>
                  </a:lnTo>
                  <a:lnTo>
                    <a:pt x="188" y="7"/>
                  </a:lnTo>
                  <a:lnTo>
                    <a:pt x="192" y="5"/>
                  </a:lnTo>
                  <a:close/>
                </a:path>
              </a:pathLst>
            </a:custGeom>
            <a:solidFill>
              <a:srgbClr val="62227D"/>
            </a:solidFill>
            <a:ln w="12700">
              <a:solidFill>
                <a:srgbClr val="FFFFFF"/>
              </a:solidFill>
              <a:round/>
              <a:headEnd/>
              <a:tailEnd/>
            </a:ln>
          </p:spPr>
          <p:txBody>
            <a:bodyPr/>
            <a:lstStyle/>
            <a:p>
              <a:endParaRPr lang="fr-FR"/>
            </a:p>
          </p:txBody>
        </p:sp>
        <p:sp>
          <p:nvSpPr>
            <p:cNvPr id="2127" name="Freeform 82"/>
            <p:cNvSpPr>
              <a:spLocks/>
            </p:cNvSpPr>
            <p:nvPr/>
          </p:nvSpPr>
          <p:spPr bwMode="auto">
            <a:xfrm>
              <a:off x="3411" y="3455"/>
              <a:ext cx="155" cy="166"/>
            </a:xfrm>
            <a:custGeom>
              <a:avLst/>
              <a:gdLst>
                <a:gd name="T0" fmla="*/ 429496492 w 775"/>
                <a:gd name="T1" fmla="*/ 438477360 h 813"/>
                <a:gd name="T2" fmla="*/ 429496492 w 775"/>
                <a:gd name="T3" fmla="*/ 438477360 h 813"/>
                <a:gd name="T4" fmla="*/ 429496492 w 775"/>
                <a:gd name="T5" fmla="*/ 438477360 h 813"/>
                <a:gd name="T6" fmla="*/ 429496492 w 775"/>
                <a:gd name="T7" fmla="*/ 438477360 h 813"/>
                <a:gd name="T8" fmla="*/ 429496492 w 775"/>
                <a:gd name="T9" fmla="*/ 438477360 h 813"/>
                <a:gd name="T10" fmla="*/ 429496492 w 775"/>
                <a:gd name="T11" fmla="*/ 438477360 h 813"/>
                <a:gd name="T12" fmla="*/ 429496492 w 775"/>
                <a:gd name="T13" fmla="*/ 438477360 h 813"/>
                <a:gd name="T14" fmla="*/ 429496492 w 775"/>
                <a:gd name="T15" fmla="*/ 438477360 h 813"/>
                <a:gd name="T16" fmla="*/ 429496492 w 775"/>
                <a:gd name="T17" fmla="*/ 438477360 h 813"/>
                <a:gd name="T18" fmla="*/ 429496492 w 775"/>
                <a:gd name="T19" fmla="*/ 438477360 h 813"/>
                <a:gd name="T20" fmla="*/ 429496492 w 775"/>
                <a:gd name="T21" fmla="*/ 438477360 h 813"/>
                <a:gd name="T22" fmla="*/ 429496492 w 775"/>
                <a:gd name="T23" fmla="*/ 438477360 h 813"/>
                <a:gd name="T24" fmla="*/ 429496492 w 775"/>
                <a:gd name="T25" fmla="*/ 0 h 813"/>
                <a:gd name="T26" fmla="*/ 429496492 w 775"/>
                <a:gd name="T27" fmla="*/ 438477360 h 813"/>
                <a:gd name="T28" fmla="*/ 429496492 w 775"/>
                <a:gd name="T29" fmla="*/ 438477360 h 813"/>
                <a:gd name="T30" fmla="*/ 429496492 w 775"/>
                <a:gd name="T31" fmla="*/ 438477360 h 813"/>
                <a:gd name="T32" fmla="*/ 429496492 w 775"/>
                <a:gd name="T33" fmla="*/ 438477360 h 813"/>
                <a:gd name="T34" fmla="*/ 429496492 w 775"/>
                <a:gd name="T35" fmla="*/ 438477360 h 813"/>
                <a:gd name="T36" fmla="*/ 429496492 w 775"/>
                <a:gd name="T37" fmla="*/ 438477360 h 813"/>
                <a:gd name="T38" fmla="*/ 429496492 w 775"/>
                <a:gd name="T39" fmla="*/ 438477360 h 813"/>
                <a:gd name="T40" fmla="*/ 429496492 w 775"/>
                <a:gd name="T41" fmla="*/ 438477360 h 813"/>
                <a:gd name="T42" fmla="*/ 429496492 w 775"/>
                <a:gd name="T43" fmla="*/ 438477360 h 813"/>
                <a:gd name="T44" fmla="*/ 429496492 w 775"/>
                <a:gd name="T45" fmla="*/ 438477360 h 813"/>
                <a:gd name="T46" fmla="*/ 429496492 w 775"/>
                <a:gd name="T47" fmla="*/ 438477360 h 813"/>
                <a:gd name="T48" fmla="*/ 429496492 w 775"/>
                <a:gd name="T49" fmla="*/ 438477360 h 813"/>
                <a:gd name="T50" fmla="*/ 429496492 w 775"/>
                <a:gd name="T51" fmla="*/ 438477360 h 813"/>
                <a:gd name="T52" fmla="*/ 429496492 w 775"/>
                <a:gd name="T53" fmla="*/ 438477360 h 813"/>
                <a:gd name="T54" fmla="*/ 429496492 w 775"/>
                <a:gd name="T55" fmla="*/ 438477360 h 813"/>
                <a:gd name="T56" fmla="*/ 429496492 w 775"/>
                <a:gd name="T57" fmla="*/ 438477360 h 813"/>
                <a:gd name="T58" fmla="*/ 429496492 w 775"/>
                <a:gd name="T59" fmla="*/ 438477360 h 813"/>
                <a:gd name="T60" fmla="*/ 429496492 w 775"/>
                <a:gd name="T61" fmla="*/ 438477360 h 813"/>
                <a:gd name="T62" fmla="*/ 429496492 w 775"/>
                <a:gd name="T63" fmla="*/ 438477360 h 813"/>
                <a:gd name="T64" fmla="*/ 429496492 w 775"/>
                <a:gd name="T65" fmla="*/ 438477360 h 813"/>
                <a:gd name="T66" fmla="*/ 429496492 w 775"/>
                <a:gd name="T67" fmla="*/ 438477360 h 813"/>
                <a:gd name="T68" fmla="*/ 429496492 w 775"/>
                <a:gd name="T69" fmla="*/ 438477360 h 813"/>
                <a:gd name="T70" fmla="*/ 429496492 w 775"/>
                <a:gd name="T71" fmla="*/ 438477360 h 813"/>
                <a:gd name="T72" fmla="*/ 429496492 w 775"/>
                <a:gd name="T73" fmla="*/ 438477360 h 813"/>
                <a:gd name="T74" fmla="*/ 429496492 w 775"/>
                <a:gd name="T75" fmla="*/ 438477360 h 813"/>
                <a:gd name="T76" fmla="*/ 429496492 w 775"/>
                <a:gd name="T77" fmla="*/ 438477360 h 813"/>
                <a:gd name="T78" fmla="*/ 429496492 w 775"/>
                <a:gd name="T79" fmla="*/ 438477360 h 813"/>
                <a:gd name="T80" fmla="*/ 0 w 775"/>
                <a:gd name="T81" fmla="*/ 438477360 h 813"/>
                <a:gd name="T82" fmla="*/ 429496492 w 775"/>
                <a:gd name="T83" fmla="*/ 438477360 h 8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75"/>
                <a:gd name="T127" fmla="*/ 0 h 813"/>
                <a:gd name="T128" fmla="*/ 775 w 775"/>
                <a:gd name="T129" fmla="*/ 813 h 8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75" h="813">
                  <a:moveTo>
                    <a:pt x="31" y="345"/>
                  </a:moveTo>
                  <a:lnTo>
                    <a:pt x="56" y="306"/>
                  </a:lnTo>
                  <a:lnTo>
                    <a:pt x="81" y="287"/>
                  </a:lnTo>
                  <a:lnTo>
                    <a:pt x="225" y="203"/>
                  </a:lnTo>
                  <a:lnTo>
                    <a:pt x="289" y="125"/>
                  </a:lnTo>
                  <a:lnTo>
                    <a:pt x="363" y="103"/>
                  </a:lnTo>
                  <a:lnTo>
                    <a:pt x="413" y="71"/>
                  </a:lnTo>
                  <a:lnTo>
                    <a:pt x="416" y="65"/>
                  </a:lnTo>
                  <a:lnTo>
                    <a:pt x="452" y="64"/>
                  </a:lnTo>
                  <a:lnTo>
                    <a:pt x="455" y="27"/>
                  </a:lnTo>
                  <a:lnTo>
                    <a:pt x="466" y="2"/>
                  </a:lnTo>
                  <a:lnTo>
                    <a:pt x="522" y="7"/>
                  </a:lnTo>
                  <a:lnTo>
                    <a:pt x="646" y="0"/>
                  </a:lnTo>
                  <a:lnTo>
                    <a:pt x="665" y="56"/>
                  </a:lnTo>
                  <a:lnTo>
                    <a:pt x="704" y="104"/>
                  </a:lnTo>
                  <a:lnTo>
                    <a:pt x="765" y="75"/>
                  </a:lnTo>
                  <a:lnTo>
                    <a:pt x="775" y="68"/>
                  </a:lnTo>
                  <a:lnTo>
                    <a:pt x="686" y="194"/>
                  </a:lnTo>
                  <a:lnTo>
                    <a:pt x="685" y="218"/>
                  </a:lnTo>
                  <a:lnTo>
                    <a:pt x="712" y="246"/>
                  </a:lnTo>
                  <a:lnTo>
                    <a:pt x="740" y="247"/>
                  </a:lnTo>
                  <a:lnTo>
                    <a:pt x="732" y="243"/>
                  </a:lnTo>
                  <a:lnTo>
                    <a:pt x="706" y="294"/>
                  </a:lnTo>
                  <a:lnTo>
                    <a:pt x="691" y="366"/>
                  </a:lnTo>
                  <a:lnTo>
                    <a:pt x="647" y="453"/>
                  </a:lnTo>
                  <a:lnTo>
                    <a:pt x="607" y="813"/>
                  </a:lnTo>
                  <a:lnTo>
                    <a:pt x="553" y="781"/>
                  </a:lnTo>
                  <a:lnTo>
                    <a:pt x="548" y="783"/>
                  </a:lnTo>
                  <a:lnTo>
                    <a:pt x="490" y="723"/>
                  </a:lnTo>
                  <a:lnTo>
                    <a:pt x="464" y="708"/>
                  </a:lnTo>
                  <a:lnTo>
                    <a:pt x="439" y="708"/>
                  </a:lnTo>
                  <a:lnTo>
                    <a:pt x="307" y="742"/>
                  </a:lnTo>
                  <a:lnTo>
                    <a:pt x="298" y="731"/>
                  </a:lnTo>
                  <a:lnTo>
                    <a:pt x="223" y="646"/>
                  </a:lnTo>
                  <a:lnTo>
                    <a:pt x="201" y="632"/>
                  </a:lnTo>
                  <a:lnTo>
                    <a:pt x="94" y="694"/>
                  </a:lnTo>
                  <a:lnTo>
                    <a:pt x="64" y="567"/>
                  </a:lnTo>
                  <a:lnTo>
                    <a:pt x="28" y="505"/>
                  </a:lnTo>
                  <a:lnTo>
                    <a:pt x="55" y="446"/>
                  </a:lnTo>
                  <a:lnTo>
                    <a:pt x="3" y="413"/>
                  </a:lnTo>
                  <a:lnTo>
                    <a:pt x="0" y="398"/>
                  </a:lnTo>
                  <a:lnTo>
                    <a:pt x="31" y="345"/>
                  </a:lnTo>
                  <a:close/>
                </a:path>
              </a:pathLst>
            </a:custGeom>
            <a:solidFill>
              <a:srgbClr val="FF742F"/>
            </a:solidFill>
            <a:ln w="12700">
              <a:solidFill>
                <a:srgbClr val="FFFFFF"/>
              </a:solidFill>
              <a:round/>
              <a:headEnd/>
              <a:tailEnd/>
            </a:ln>
          </p:spPr>
          <p:txBody>
            <a:bodyPr/>
            <a:lstStyle/>
            <a:p>
              <a:endParaRPr lang="fr-FR"/>
            </a:p>
          </p:txBody>
        </p:sp>
        <p:sp>
          <p:nvSpPr>
            <p:cNvPr id="2128" name="Freeform 83"/>
            <p:cNvSpPr>
              <a:spLocks/>
            </p:cNvSpPr>
            <p:nvPr/>
          </p:nvSpPr>
          <p:spPr bwMode="auto">
            <a:xfrm>
              <a:off x="3397" y="3584"/>
              <a:ext cx="140" cy="135"/>
            </a:xfrm>
            <a:custGeom>
              <a:avLst/>
              <a:gdLst>
                <a:gd name="T0" fmla="*/ 0 w 693"/>
                <a:gd name="T1" fmla="*/ 433997182 h 668"/>
                <a:gd name="T2" fmla="*/ 433834824 w 693"/>
                <a:gd name="T3" fmla="*/ 433997182 h 668"/>
                <a:gd name="T4" fmla="*/ 433834824 w 693"/>
                <a:gd name="T5" fmla="*/ 433997182 h 668"/>
                <a:gd name="T6" fmla="*/ 433834824 w 693"/>
                <a:gd name="T7" fmla="*/ 433997182 h 668"/>
                <a:gd name="T8" fmla="*/ 433834824 w 693"/>
                <a:gd name="T9" fmla="*/ 433997182 h 668"/>
                <a:gd name="T10" fmla="*/ 433834824 w 693"/>
                <a:gd name="T11" fmla="*/ 433997182 h 668"/>
                <a:gd name="T12" fmla="*/ 433834824 w 693"/>
                <a:gd name="T13" fmla="*/ 433997182 h 668"/>
                <a:gd name="T14" fmla="*/ 433834824 w 693"/>
                <a:gd name="T15" fmla="*/ 433997182 h 668"/>
                <a:gd name="T16" fmla="*/ 433834824 w 693"/>
                <a:gd name="T17" fmla="*/ 433997182 h 668"/>
                <a:gd name="T18" fmla="*/ 433834824 w 693"/>
                <a:gd name="T19" fmla="*/ 433997182 h 668"/>
                <a:gd name="T20" fmla="*/ 433834824 w 693"/>
                <a:gd name="T21" fmla="*/ 433997182 h 668"/>
                <a:gd name="T22" fmla="*/ 433834824 w 693"/>
                <a:gd name="T23" fmla="*/ 433997182 h 668"/>
                <a:gd name="T24" fmla="*/ 433834824 w 693"/>
                <a:gd name="T25" fmla="*/ 433997182 h 668"/>
                <a:gd name="T26" fmla="*/ 433834824 w 693"/>
                <a:gd name="T27" fmla="*/ 433997182 h 668"/>
                <a:gd name="T28" fmla="*/ 433834824 w 693"/>
                <a:gd name="T29" fmla="*/ 433997182 h 668"/>
                <a:gd name="T30" fmla="*/ 433834824 w 693"/>
                <a:gd name="T31" fmla="*/ 433997182 h 668"/>
                <a:gd name="T32" fmla="*/ 433834824 w 693"/>
                <a:gd name="T33" fmla="*/ 433997182 h 668"/>
                <a:gd name="T34" fmla="*/ 433834824 w 693"/>
                <a:gd name="T35" fmla="*/ 433997182 h 668"/>
                <a:gd name="T36" fmla="*/ 433834824 w 693"/>
                <a:gd name="T37" fmla="*/ 433997182 h 668"/>
                <a:gd name="T38" fmla="*/ 433834824 w 693"/>
                <a:gd name="T39" fmla="*/ 433997182 h 668"/>
                <a:gd name="T40" fmla="*/ 433834824 w 693"/>
                <a:gd name="T41" fmla="*/ 433997182 h 668"/>
                <a:gd name="T42" fmla="*/ 433834824 w 693"/>
                <a:gd name="T43" fmla="*/ 433997182 h 668"/>
                <a:gd name="T44" fmla="*/ 433834824 w 693"/>
                <a:gd name="T45" fmla="*/ 433997182 h 668"/>
                <a:gd name="T46" fmla="*/ 433834824 w 693"/>
                <a:gd name="T47" fmla="*/ 433997182 h 668"/>
                <a:gd name="T48" fmla="*/ 433834824 w 693"/>
                <a:gd name="T49" fmla="*/ 433997182 h 668"/>
                <a:gd name="T50" fmla="*/ 433834824 w 693"/>
                <a:gd name="T51" fmla="*/ 433997182 h 668"/>
                <a:gd name="T52" fmla="*/ 433834824 w 693"/>
                <a:gd name="T53" fmla="*/ 433997182 h 668"/>
                <a:gd name="T54" fmla="*/ 433834824 w 693"/>
                <a:gd name="T55" fmla="*/ 433997182 h 668"/>
                <a:gd name="T56" fmla="*/ 433834824 w 693"/>
                <a:gd name="T57" fmla="*/ 433997182 h 668"/>
                <a:gd name="T58" fmla="*/ 433834824 w 693"/>
                <a:gd name="T59" fmla="*/ 433997182 h 668"/>
                <a:gd name="T60" fmla="*/ 433834824 w 693"/>
                <a:gd name="T61" fmla="*/ 433997182 h 668"/>
                <a:gd name="T62" fmla="*/ 433834824 w 693"/>
                <a:gd name="T63" fmla="*/ 433997182 h 668"/>
                <a:gd name="T64" fmla="*/ 433834824 w 693"/>
                <a:gd name="T65" fmla="*/ 433997182 h 668"/>
                <a:gd name="T66" fmla="*/ 433834824 w 693"/>
                <a:gd name="T67" fmla="*/ 433997182 h 668"/>
                <a:gd name="T68" fmla="*/ 433834824 w 693"/>
                <a:gd name="T69" fmla="*/ 0 h 668"/>
                <a:gd name="T70" fmla="*/ 433834824 w 693"/>
                <a:gd name="T71" fmla="*/ 433997182 h 668"/>
                <a:gd name="T72" fmla="*/ 433834824 w 693"/>
                <a:gd name="T73" fmla="*/ 433997182 h 668"/>
                <a:gd name="T74" fmla="*/ 433834824 w 693"/>
                <a:gd name="T75" fmla="*/ 433997182 h 668"/>
                <a:gd name="T76" fmla="*/ 433834824 w 693"/>
                <a:gd name="T77" fmla="*/ 433997182 h 668"/>
                <a:gd name="T78" fmla="*/ 433834824 w 693"/>
                <a:gd name="T79" fmla="*/ 433997182 h 668"/>
                <a:gd name="T80" fmla="*/ 433834824 w 693"/>
                <a:gd name="T81" fmla="*/ 433997182 h 668"/>
                <a:gd name="T82" fmla="*/ 433834824 w 693"/>
                <a:gd name="T83" fmla="*/ 433997182 h 668"/>
                <a:gd name="T84" fmla="*/ 433834824 w 693"/>
                <a:gd name="T85" fmla="*/ 433997182 h 668"/>
                <a:gd name="T86" fmla="*/ 433834824 w 693"/>
                <a:gd name="T87" fmla="*/ 433997182 h 668"/>
                <a:gd name="T88" fmla="*/ 433834824 w 693"/>
                <a:gd name="T89" fmla="*/ 433997182 h 668"/>
                <a:gd name="T90" fmla="*/ 433834824 w 693"/>
                <a:gd name="T91" fmla="*/ 433997182 h 668"/>
                <a:gd name="T92" fmla="*/ 433834824 w 693"/>
                <a:gd name="T93" fmla="*/ 433997182 h 668"/>
                <a:gd name="T94" fmla="*/ 433834824 w 693"/>
                <a:gd name="T95" fmla="*/ 433997182 h 668"/>
                <a:gd name="T96" fmla="*/ 433834824 w 693"/>
                <a:gd name="T97" fmla="*/ 433997182 h 668"/>
                <a:gd name="T98" fmla="*/ 433834824 w 693"/>
                <a:gd name="T99" fmla="*/ 433997182 h 668"/>
                <a:gd name="T100" fmla="*/ 433834824 w 693"/>
                <a:gd name="T101" fmla="*/ 433997182 h 668"/>
                <a:gd name="T102" fmla="*/ 0 w 693"/>
                <a:gd name="T103" fmla="*/ 433997182 h 66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93"/>
                <a:gd name="T157" fmla="*/ 0 h 668"/>
                <a:gd name="T158" fmla="*/ 693 w 693"/>
                <a:gd name="T159" fmla="*/ 668 h 66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93" h="668">
                  <a:moveTo>
                    <a:pt x="0" y="576"/>
                  </a:moveTo>
                  <a:lnTo>
                    <a:pt x="61" y="588"/>
                  </a:lnTo>
                  <a:lnTo>
                    <a:pt x="68" y="632"/>
                  </a:lnTo>
                  <a:lnTo>
                    <a:pt x="81" y="659"/>
                  </a:lnTo>
                  <a:lnTo>
                    <a:pt x="115" y="668"/>
                  </a:lnTo>
                  <a:lnTo>
                    <a:pt x="186" y="667"/>
                  </a:lnTo>
                  <a:lnTo>
                    <a:pt x="219" y="645"/>
                  </a:lnTo>
                  <a:lnTo>
                    <a:pt x="317" y="599"/>
                  </a:lnTo>
                  <a:lnTo>
                    <a:pt x="367" y="593"/>
                  </a:lnTo>
                  <a:lnTo>
                    <a:pt x="395" y="594"/>
                  </a:lnTo>
                  <a:lnTo>
                    <a:pt x="425" y="612"/>
                  </a:lnTo>
                  <a:lnTo>
                    <a:pt x="452" y="617"/>
                  </a:lnTo>
                  <a:lnTo>
                    <a:pt x="481" y="604"/>
                  </a:lnTo>
                  <a:lnTo>
                    <a:pt x="481" y="597"/>
                  </a:lnTo>
                  <a:lnTo>
                    <a:pt x="494" y="458"/>
                  </a:lnTo>
                  <a:lnTo>
                    <a:pt x="495" y="439"/>
                  </a:lnTo>
                  <a:lnTo>
                    <a:pt x="513" y="424"/>
                  </a:lnTo>
                  <a:lnTo>
                    <a:pt x="574" y="390"/>
                  </a:lnTo>
                  <a:lnTo>
                    <a:pt x="625" y="372"/>
                  </a:lnTo>
                  <a:lnTo>
                    <a:pt x="640" y="344"/>
                  </a:lnTo>
                  <a:lnTo>
                    <a:pt x="643" y="300"/>
                  </a:lnTo>
                  <a:lnTo>
                    <a:pt x="693" y="291"/>
                  </a:lnTo>
                  <a:lnTo>
                    <a:pt x="690" y="292"/>
                  </a:lnTo>
                  <a:lnTo>
                    <a:pt x="682" y="238"/>
                  </a:lnTo>
                  <a:lnTo>
                    <a:pt x="646" y="207"/>
                  </a:lnTo>
                  <a:lnTo>
                    <a:pt x="606" y="193"/>
                  </a:lnTo>
                  <a:lnTo>
                    <a:pt x="614" y="155"/>
                  </a:lnTo>
                  <a:lnTo>
                    <a:pt x="614" y="151"/>
                  </a:lnTo>
                  <a:lnTo>
                    <a:pt x="558" y="92"/>
                  </a:lnTo>
                  <a:lnTo>
                    <a:pt x="532" y="76"/>
                  </a:lnTo>
                  <a:lnTo>
                    <a:pt x="507" y="76"/>
                  </a:lnTo>
                  <a:lnTo>
                    <a:pt x="375" y="110"/>
                  </a:lnTo>
                  <a:lnTo>
                    <a:pt x="364" y="99"/>
                  </a:lnTo>
                  <a:lnTo>
                    <a:pt x="290" y="14"/>
                  </a:lnTo>
                  <a:lnTo>
                    <a:pt x="268" y="0"/>
                  </a:lnTo>
                  <a:lnTo>
                    <a:pt x="161" y="62"/>
                  </a:lnTo>
                  <a:lnTo>
                    <a:pt x="163" y="58"/>
                  </a:lnTo>
                  <a:lnTo>
                    <a:pt x="172" y="97"/>
                  </a:lnTo>
                  <a:lnTo>
                    <a:pt x="183" y="125"/>
                  </a:lnTo>
                  <a:lnTo>
                    <a:pt x="193" y="148"/>
                  </a:lnTo>
                  <a:lnTo>
                    <a:pt x="190" y="172"/>
                  </a:lnTo>
                  <a:lnTo>
                    <a:pt x="124" y="270"/>
                  </a:lnTo>
                  <a:lnTo>
                    <a:pt x="32" y="319"/>
                  </a:lnTo>
                  <a:lnTo>
                    <a:pt x="8" y="344"/>
                  </a:lnTo>
                  <a:lnTo>
                    <a:pt x="12" y="342"/>
                  </a:lnTo>
                  <a:lnTo>
                    <a:pt x="5" y="387"/>
                  </a:lnTo>
                  <a:lnTo>
                    <a:pt x="16" y="426"/>
                  </a:lnTo>
                  <a:lnTo>
                    <a:pt x="44" y="457"/>
                  </a:lnTo>
                  <a:lnTo>
                    <a:pt x="55" y="503"/>
                  </a:lnTo>
                  <a:lnTo>
                    <a:pt x="36" y="553"/>
                  </a:lnTo>
                  <a:lnTo>
                    <a:pt x="7" y="579"/>
                  </a:lnTo>
                  <a:lnTo>
                    <a:pt x="0" y="576"/>
                  </a:lnTo>
                  <a:close/>
                </a:path>
              </a:pathLst>
            </a:custGeom>
            <a:solidFill>
              <a:srgbClr val="FF742F"/>
            </a:solidFill>
            <a:ln w="12700">
              <a:solidFill>
                <a:srgbClr val="FFFFFF"/>
              </a:solidFill>
              <a:round/>
              <a:headEnd/>
              <a:tailEnd/>
            </a:ln>
          </p:spPr>
          <p:txBody>
            <a:bodyPr/>
            <a:lstStyle/>
            <a:p>
              <a:endParaRPr lang="fr-FR"/>
            </a:p>
          </p:txBody>
        </p:sp>
        <p:sp>
          <p:nvSpPr>
            <p:cNvPr id="2129" name="Freeform 84"/>
            <p:cNvSpPr>
              <a:spLocks/>
            </p:cNvSpPr>
            <p:nvPr/>
          </p:nvSpPr>
          <p:spPr bwMode="auto">
            <a:xfrm>
              <a:off x="3463" y="3839"/>
              <a:ext cx="219" cy="121"/>
            </a:xfrm>
            <a:custGeom>
              <a:avLst/>
              <a:gdLst>
                <a:gd name="T0" fmla="*/ 431071124 w 1091"/>
                <a:gd name="T1" fmla="*/ 433075590 h 600"/>
                <a:gd name="T2" fmla="*/ 431071124 w 1091"/>
                <a:gd name="T3" fmla="*/ 433075590 h 600"/>
                <a:gd name="T4" fmla="*/ 431071124 w 1091"/>
                <a:gd name="T5" fmla="*/ 433075590 h 600"/>
                <a:gd name="T6" fmla="*/ 431071124 w 1091"/>
                <a:gd name="T7" fmla="*/ 433075590 h 600"/>
                <a:gd name="T8" fmla="*/ 431071124 w 1091"/>
                <a:gd name="T9" fmla="*/ 433075590 h 600"/>
                <a:gd name="T10" fmla="*/ 431071124 w 1091"/>
                <a:gd name="T11" fmla="*/ 433075590 h 600"/>
                <a:gd name="T12" fmla="*/ 431071124 w 1091"/>
                <a:gd name="T13" fmla="*/ 433075590 h 600"/>
                <a:gd name="T14" fmla="*/ 431071124 w 1091"/>
                <a:gd name="T15" fmla="*/ 433075590 h 600"/>
                <a:gd name="T16" fmla="*/ 431071124 w 1091"/>
                <a:gd name="T17" fmla="*/ 433075590 h 600"/>
                <a:gd name="T18" fmla="*/ 431071124 w 1091"/>
                <a:gd name="T19" fmla="*/ 433075590 h 600"/>
                <a:gd name="T20" fmla="*/ 431071124 w 1091"/>
                <a:gd name="T21" fmla="*/ 433075590 h 600"/>
                <a:gd name="T22" fmla="*/ 431071124 w 1091"/>
                <a:gd name="T23" fmla="*/ 433075590 h 600"/>
                <a:gd name="T24" fmla="*/ 431071124 w 1091"/>
                <a:gd name="T25" fmla="*/ 433075590 h 600"/>
                <a:gd name="T26" fmla="*/ 431071124 w 1091"/>
                <a:gd name="T27" fmla="*/ 433075590 h 600"/>
                <a:gd name="T28" fmla="*/ 431071124 w 1091"/>
                <a:gd name="T29" fmla="*/ 0 h 600"/>
                <a:gd name="T30" fmla="*/ 431071124 w 1091"/>
                <a:gd name="T31" fmla="*/ 433075590 h 600"/>
                <a:gd name="T32" fmla="*/ 431071124 w 1091"/>
                <a:gd name="T33" fmla="*/ 433075590 h 600"/>
                <a:gd name="T34" fmla="*/ 431071124 w 1091"/>
                <a:gd name="T35" fmla="*/ 433075590 h 600"/>
                <a:gd name="T36" fmla="*/ 431071124 w 1091"/>
                <a:gd name="T37" fmla="*/ 433075590 h 600"/>
                <a:gd name="T38" fmla="*/ 431071124 w 1091"/>
                <a:gd name="T39" fmla="*/ 433075590 h 600"/>
                <a:gd name="T40" fmla="*/ 431071124 w 1091"/>
                <a:gd name="T41" fmla="*/ 433075590 h 600"/>
                <a:gd name="T42" fmla="*/ 431071124 w 1091"/>
                <a:gd name="T43" fmla="*/ 433075590 h 600"/>
                <a:gd name="T44" fmla="*/ 431071124 w 1091"/>
                <a:gd name="T45" fmla="*/ 433075590 h 600"/>
                <a:gd name="T46" fmla="*/ 431071124 w 1091"/>
                <a:gd name="T47" fmla="*/ 433075590 h 600"/>
                <a:gd name="T48" fmla="*/ 431071124 w 1091"/>
                <a:gd name="T49" fmla="*/ 433075590 h 600"/>
                <a:gd name="T50" fmla="*/ 431071124 w 1091"/>
                <a:gd name="T51" fmla="*/ 433075590 h 600"/>
                <a:gd name="T52" fmla="*/ 0 w 1091"/>
                <a:gd name="T53" fmla="*/ 433075590 h 600"/>
                <a:gd name="T54" fmla="*/ 431071124 w 1091"/>
                <a:gd name="T55" fmla="*/ 433075590 h 600"/>
                <a:gd name="T56" fmla="*/ 431071124 w 1091"/>
                <a:gd name="T57" fmla="*/ 433075590 h 600"/>
                <a:gd name="T58" fmla="*/ 431071124 w 1091"/>
                <a:gd name="T59" fmla="*/ 433075590 h 600"/>
                <a:gd name="T60" fmla="*/ 431071124 w 1091"/>
                <a:gd name="T61" fmla="*/ 433075590 h 600"/>
                <a:gd name="T62" fmla="*/ 431071124 w 1091"/>
                <a:gd name="T63" fmla="*/ 433075590 h 600"/>
                <a:gd name="T64" fmla="*/ 431071124 w 1091"/>
                <a:gd name="T65" fmla="*/ 433075590 h 600"/>
                <a:gd name="T66" fmla="*/ 431071124 w 1091"/>
                <a:gd name="T67" fmla="*/ 433075590 h 600"/>
                <a:gd name="T68" fmla="*/ 431071124 w 1091"/>
                <a:gd name="T69" fmla="*/ 433075590 h 600"/>
                <a:gd name="T70" fmla="*/ 431071124 w 1091"/>
                <a:gd name="T71" fmla="*/ 433075590 h 600"/>
                <a:gd name="T72" fmla="*/ 431071124 w 1091"/>
                <a:gd name="T73" fmla="*/ 433075590 h 600"/>
                <a:gd name="T74" fmla="*/ 431071124 w 1091"/>
                <a:gd name="T75" fmla="*/ 433075590 h 600"/>
                <a:gd name="T76" fmla="*/ 431071124 w 1091"/>
                <a:gd name="T77" fmla="*/ 433075590 h 600"/>
                <a:gd name="T78" fmla="*/ 431071124 w 1091"/>
                <a:gd name="T79" fmla="*/ 433075590 h 600"/>
                <a:gd name="T80" fmla="*/ 431071124 w 1091"/>
                <a:gd name="T81" fmla="*/ 433075590 h 600"/>
                <a:gd name="T82" fmla="*/ 431071124 w 1091"/>
                <a:gd name="T83" fmla="*/ 433075590 h 600"/>
                <a:gd name="T84" fmla="*/ 431071124 w 1091"/>
                <a:gd name="T85" fmla="*/ 433075590 h 600"/>
                <a:gd name="T86" fmla="*/ 431071124 w 1091"/>
                <a:gd name="T87" fmla="*/ 433075590 h 600"/>
                <a:gd name="T88" fmla="*/ 431071124 w 1091"/>
                <a:gd name="T89" fmla="*/ 433075590 h 600"/>
                <a:gd name="T90" fmla="*/ 431071124 w 1091"/>
                <a:gd name="T91" fmla="*/ 433075590 h 600"/>
                <a:gd name="T92" fmla="*/ 431071124 w 1091"/>
                <a:gd name="T93" fmla="*/ 433075590 h 600"/>
                <a:gd name="T94" fmla="*/ 431071124 w 1091"/>
                <a:gd name="T95" fmla="*/ 433075590 h 600"/>
                <a:gd name="T96" fmla="*/ 431071124 w 1091"/>
                <a:gd name="T97" fmla="*/ 433075590 h 600"/>
                <a:gd name="T98" fmla="*/ 431071124 w 1091"/>
                <a:gd name="T99" fmla="*/ 433075590 h 600"/>
                <a:gd name="T100" fmla="*/ 431071124 w 1091"/>
                <a:gd name="T101" fmla="*/ 433075590 h 600"/>
                <a:gd name="T102" fmla="*/ 431071124 w 1091"/>
                <a:gd name="T103" fmla="*/ 433075590 h 600"/>
                <a:gd name="T104" fmla="*/ 431071124 w 1091"/>
                <a:gd name="T105" fmla="*/ 433075590 h 600"/>
                <a:gd name="T106" fmla="*/ 431071124 w 1091"/>
                <a:gd name="T107" fmla="*/ 433075590 h 600"/>
                <a:gd name="T108" fmla="*/ 431071124 w 1091"/>
                <a:gd name="T109" fmla="*/ 433075590 h 600"/>
                <a:gd name="T110" fmla="*/ 431071124 w 1091"/>
                <a:gd name="T111" fmla="*/ 433075590 h 600"/>
                <a:gd name="T112" fmla="*/ 431071124 w 1091"/>
                <a:gd name="T113" fmla="*/ 433075590 h 600"/>
                <a:gd name="T114" fmla="*/ 431071124 w 1091"/>
                <a:gd name="T115" fmla="*/ 433075590 h 600"/>
                <a:gd name="T116" fmla="*/ 431071124 w 1091"/>
                <a:gd name="T117" fmla="*/ 433075590 h 600"/>
                <a:gd name="T118" fmla="*/ 431071124 w 1091"/>
                <a:gd name="T119" fmla="*/ 433075590 h 600"/>
                <a:gd name="T120" fmla="*/ 431071124 w 1091"/>
                <a:gd name="T121" fmla="*/ 433075590 h 600"/>
                <a:gd name="T122" fmla="*/ 431071124 w 1091"/>
                <a:gd name="T123" fmla="*/ 433075590 h 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91"/>
                <a:gd name="T187" fmla="*/ 0 h 600"/>
                <a:gd name="T188" fmla="*/ 1091 w 1091"/>
                <a:gd name="T189" fmla="*/ 600 h 60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91" h="600">
                  <a:moveTo>
                    <a:pt x="1087" y="124"/>
                  </a:moveTo>
                  <a:lnTo>
                    <a:pt x="1024" y="79"/>
                  </a:lnTo>
                  <a:lnTo>
                    <a:pt x="947" y="59"/>
                  </a:lnTo>
                  <a:lnTo>
                    <a:pt x="864" y="63"/>
                  </a:lnTo>
                  <a:lnTo>
                    <a:pt x="810" y="77"/>
                  </a:lnTo>
                  <a:lnTo>
                    <a:pt x="763" y="105"/>
                  </a:lnTo>
                  <a:lnTo>
                    <a:pt x="721" y="111"/>
                  </a:lnTo>
                  <a:lnTo>
                    <a:pt x="656" y="77"/>
                  </a:lnTo>
                  <a:lnTo>
                    <a:pt x="603" y="79"/>
                  </a:lnTo>
                  <a:lnTo>
                    <a:pt x="565" y="85"/>
                  </a:lnTo>
                  <a:lnTo>
                    <a:pt x="592" y="33"/>
                  </a:lnTo>
                  <a:lnTo>
                    <a:pt x="596" y="33"/>
                  </a:lnTo>
                  <a:lnTo>
                    <a:pt x="581" y="27"/>
                  </a:lnTo>
                  <a:lnTo>
                    <a:pt x="512" y="11"/>
                  </a:lnTo>
                  <a:lnTo>
                    <a:pt x="455" y="0"/>
                  </a:lnTo>
                  <a:lnTo>
                    <a:pt x="432" y="28"/>
                  </a:lnTo>
                  <a:lnTo>
                    <a:pt x="424" y="63"/>
                  </a:lnTo>
                  <a:lnTo>
                    <a:pt x="316" y="51"/>
                  </a:lnTo>
                  <a:lnTo>
                    <a:pt x="191" y="38"/>
                  </a:lnTo>
                  <a:lnTo>
                    <a:pt x="192" y="38"/>
                  </a:lnTo>
                  <a:lnTo>
                    <a:pt x="159" y="36"/>
                  </a:lnTo>
                  <a:lnTo>
                    <a:pt x="111" y="40"/>
                  </a:lnTo>
                  <a:lnTo>
                    <a:pt x="76" y="50"/>
                  </a:lnTo>
                  <a:lnTo>
                    <a:pt x="41" y="66"/>
                  </a:lnTo>
                  <a:lnTo>
                    <a:pt x="19" y="81"/>
                  </a:lnTo>
                  <a:lnTo>
                    <a:pt x="2" y="99"/>
                  </a:lnTo>
                  <a:lnTo>
                    <a:pt x="0" y="123"/>
                  </a:lnTo>
                  <a:lnTo>
                    <a:pt x="16" y="155"/>
                  </a:lnTo>
                  <a:lnTo>
                    <a:pt x="40" y="180"/>
                  </a:lnTo>
                  <a:lnTo>
                    <a:pt x="67" y="205"/>
                  </a:lnTo>
                  <a:lnTo>
                    <a:pt x="58" y="200"/>
                  </a:lnTo>
                  <a:lnTo>
                    <a:pt x="105" y="226"/>
                  </a:lnTo>
                  <a:lnTo>
                    <a:pt x="246" y="263"/>
                  </a:lnTo>
                  <a:lnTo>
                    <a:pt x="266" y="276"/>
                  </a:lnTo>
                  <a:lnTo>
                    <a:pt x="278" y="299"/>
                  </a:lnTo>
                  <a:lnTo>
                    <a:pt x="275" y="344"/>
                  </a:lnTo>
                  <a:lnTo>
                    <a:pt x="248" y="401"/>
                  </a:lnTo>
                  <a:lnTo>
                    <a:pt x="196" y="461"/>
                  </a:lnTo>
                  <a:lnTo>
                    <a:pt x="196" y="491"/>
                  </a:lnTo>
                  <a:lnTo>
                    <a:pt x="213" y="501"/>
                  </a:lnTo>
                  <a:lnTo>
                    <a:pt x="237" y="497"/>
                  </a:lnTo>
                  <a:lnTo>
                    <a:pt x="265" y="489"/>
                  </a:lnTo>
                  <a:lnTo>
                    <a:pt x="288" y="491"/>
                  </a:lnTo>
                  <a:lnTo>
                    <a:pt x="302" y="504"/>
                  </a:lnTo>
                  <a:lnTo>
                    <a:pt x="325" y="558"/>
                  </a:lnTo>
                  <a:lnTo>
                    <a:pt x="350" y="597"/>
                  </a:lnTo>
                  <a:lnTo>
                    <a:pt x="343" y="600"/>
                  </a:lnTo>
                  <a:lnTo>
                    <a:pt x="487" y="553"/>
                  </a:lnTo>
                  <a:lnTo>
                    <a:pt x="493" y="474"/>
                  </a:lnTo>
                  <a:lnTo>
                    <a:pt x="507" y="457"/>
                  </a:lnTo>
                  <a:lnTo>
                    <a:pt x="537" y="448"/>
                  </a:lnTo>
                  <a:lnTo>
                    <a:pt x="761" y="457"/>
                  </a:lnTo>
                  <a:lnTo>
                    <a:pt x="776" y="431"/>
                  </a:lnTo>
                  <a:lnTo>
                    <a:pt x="809" y="407"/>
                  </a:lnTo>
                  <a:lnTo>
                    <a:pt x="833" y="401"/>
                  </a:lnTo>
                  <a:lnTo>
                    <a:pt x="980" y="452"/>
                  </a:lnTo>
                  <a:lnTo>
                    <a:pt x="975" y="452"/>
                  </a:lnTo>
                  <a:lnTo>
                    <a:pt x="971" y="358"/>
                  </a:lnTo>
                  <a:lnTo>
                    <a:pt x="977" y="323"/>
                  </a:lnTo>
                  <a:lnTo>
                    <a:pt x="997" y="279"/>
                  </a:lnTo>
                  <a:lnTo>
                    <a:pt x="1091" y="120"/>
                  </a:lnTo>
                  <a:lnTo>
                    <a:pt x="1087" y="124"/>
                  </a:lnTo>
                  <a:close/>
                </a:path>
              </a:pathLst>
            </a:custGeom>
            <a:solidFill>
              <a:srgbClr val="FFCC00"/>
            </a:solidFill>
            <a:ln w="12700">
              <a:solidFill>
                <a:srgbClr val="FFFFFF"/>
              </a:solidFill>
              <a:round/>
              <a:headEnd/>
              <a:tailEnd/>
            </a:ln>
          </p:spPr>
          <p:txBody>
            <a:bodyPr/>
            <a:lstStyle/>
            <a:p>
              <a:endParaRPr lang="fr-FR"/>
            </a:p>
          </p:txBody>
        </p:sp>
        <p:sp>
          <p:nvSpPr>
            <p:cNvPr id="2130" name="Freeform 85"/>
            <p:cNvSpPr>
              <a:spLocks/>
            </p:cNvSpPr>
            <p:nvPr/>
          </p:nvSpPr>
          <p:spPr bwMode="auto">
            <a:xfrm>
              <a:off x="3462" y="3713"/>
              <a:ext cx="187" cy="138"/>
            </a:xfrm>
            <a:custGeom>
              <a:avLst/>
              <a:gdLst>
                <a:gd name="T0" fmla="*/ 429037651 w 936"/>
                <a:gd name="T1" fmla="*/ 433898341 h 683"/>
                <a:gd name="T2" fmla="*/ 429037651 w 936"/>
                <a:gd name="T3" fmla="*/ 433898341 h 683"/>
                <a:gd name="T4" fmla="*/ 429037651 w 936"/>
                <a:gd name="T5" fmla="*/ 0 h 683"/>
                <a:gd name="T6" fmla="*/ 429037651 w 936"/>
                <a:gd name="T7" fmla="*/ 433898341 h 683"/>
                <a:gd name="T8" fmla="*/ 429037651 w 936"/>
                <a:gd name="T9" fmla="*/ 433898341 h 683"/>
                <a:gd name="T10" fmla="*/ 429037651 w 936"/>
                <a:gd name="T11" fmla="*/ 433898341 h 683"/>
                <a:gd name="T12" fmla="*/ 429037651 w 936"/>
                <a:gd name="T13" fmla="*/ 433898341 h 683"/>
                <a:gd name="T14" fmla="*/ 429037651 w 936"/>
                <a:gd name="T15" fmla="*/ 433898341 h 683"/>
                <a:gd name="T16" fmla="*/ 429037651 w 936"/>
                <a:gd name="T17" fmla="*/ 433898341 h 683"/>
                <a:gd name="T18" fmla="*/ 429037651 w 936"/>
                <a:gd name="T19" fmla="*/ 433898341 h 683"/>
                <a:gd name="T20" fmla="*/ 429037651 w 936"/>
                <a:gd name="T21" fmla="*/ 433898341 h 683"/>
                <a:gd name="T22" fmla="*/ 429037651 w 936"/>
                <a:gd name="T23" fmla="*/ 433898341 h 683"/>
                <a:gd name="T24" fmla="*/ 429037651 w 936"/>
                <a:gd name="T25" fmla="*/ 433898341 h 683"/>
                <a:gd name="T26" fmla="*/ 429037651 w 936"/>
                <a:gd name="T27" fmla="*/ 433898341 h 683"/>
                <a:gd name="T28" fmla="*/ 429037651 w 936"/>
                <a:gd name="T29" fmla="*/ 433898341 h 683"/>
                <a:gd name="T30" fmla="*/ 429037651 w 936"/>
                <a:gd name="T31" fmla="*/ 433898341 h 683"/>
                <a:gd name="T32" fmla="*/ 429037651 w 936"/>
                <a:gd name="T33" fmla="*/ 433898341 h 683"/>
                <a:gd name="T34" fmla="*/ 429037651 w 936"/>
                <a:gd name="T35" fmla="*/ 433898341 h 683"/>
                <a:gd name="T36" fmla="*/ 429037651 w 936"/>
                <a:gd name="T37" fmla="*/ 433898341 h 683"/>
                <a:gd name="T38" fmla="*/ 429037651 w 936"/>
                <a:gd name="T39" fmla="*/ 433898341 h 683"/>
                <a:gd name="T40" fmla="*/ 429037651 w 936"/>
                <a:gd name="T41" fmla="*/ 433898341 h 683"/>
                <a:gd name="T42" fmla="*/ 429037651 w 936"/>
                <a:gd name="T43" fmla="*/ 433898341 h 683"/>
                <a:gd name="T44" fmla="*/ 429037651 w 936"/>
                <a:gd name="T45" fmla="*/ 433898341 h 683"/>
                <a:gd name="T46" fmla="*/ 429037651 w 936"/>
                <a:gd name="T47" fmla="*/ 433898341 h 683"/>
                <a:gd name="T48" fmla="*/ 429037651 w 936"/>
                <a:gd name="T49" fmla="*/ 433898341 h 683"/>
                <a:gd name="T50" fmla="*/ 429037651 w 936"/>
                <a:gd name="T51" fmla="*/ 433898341 h 683"/>
                <a:gd name="T52" fmla="*/ 429037651 w 936"/>
                <a:gd name="T53" fmla="*/ 433898341 h 683"/>
                <a:gd name="T54" fmla="*/ 429037651 w 936"/>
                <a:gd name="T55" fmla="*/ 433898341 h 683"/>
                <a:gd name="T56" fmla="*/ 429037651 w 936"/>
                <a:gd name="T57" fmla="*/ 433898341 h 683"/>
                <a:gd name="T58" fmla="*/ 429037651 w 936"/>
                <a:gd name="T59" fmla="*/ 433898341 h 683"/>
                <a:gd name="T60" fmla="*/ 0 w 936"/>
                <a:gd name="T61" fmla="*/ 433898341 h 683"/>
                <a:gd name="T62" fmla="*/ 429037651 w 936"/>
                <a:gd name="T63" fmla="*/ 433898341 h 683"/>
                <a:gd name="T64" fmla="*/ 429037651 w 936"/>
                <a:gd name="T65" fmla="*/ 433898341 h 683"/>
                <a:gd name="T66" fmla="*/ 429037651 w 936"/>
                <a:gd name="T67" fmla="*/ 433898341 h 683"/>
                <a:gd name="T68" fmla="*/ 429037651 w 936"/>
                <a:gd name="T69" fmla="*/ 433898341 h 683"/>
                <a:gd name="T70" fmla="*/ 429037651 w 936"/>
                <a:gd name="T71" fmla="*/ 433898341 h 6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36"/>
                <a:gd name="T109" fmla="*/ 0 h 683"/>
                <a:gd name="T110" fmla="*/ 936 w 936"/>
                <a:gd name="T111" fmla="*/ 683 h 6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36" h="683">
                  <a:moveTo>
                    <a:pt x="205" y="92"/>
                  </a:moveTo>
                  <a:lnTo>
                    <a:pt x="322" y="5"/>
                  </a:lnTo>
                  <a:lnTo>
                    <a:pt x="352" y="0"/>
                  </a:lnTo>
                  <a:lnTo>
                    <a:pt x="660" y="207"/>
                  </a:lnTo>
                  <a:lnTo>
                    <a:pt x="684" y="259"/>
                  </a:lnTo>
                  <a:lnTo>
                    <a:pt x="704" y="292"/>
                  </a:lnTo>
                  <a:lnTo>
                    <a:pt x="734" y="320"/>
                  </a:lnTo>
                  <a:lnTo>
                    <a:pt x="769" y="337"/>
                  </a:lnTo>
                  <a:lnTo>
                    <a:pt x="936" y="353"/>
                  </a:lnTo>
                  <a:lnTo>
                    <a:pt x="872" y="404"/>
                  </a:lnTo>
                  <a:lnTo>
                    <a:pt x="795" y="454"/>
                  </a:lnTo>
                  <a:lnTo>
                    <a:pt x="765" y="477"/>
                  </a:lnTo>
                  <a:lnTo>
                    <a:pt x="727" y="555"/>
                  </a:lnTo>
                  <a:lnTo>
                    <a:pt x="717" y="600"/>
                  </a:lnTo>
                  <a:lnTo>
                    <a:pt x="690" y="622"/>
                  </a:lnTo>
                  <a:lnTo>
                    <a:pt x="641" y="632"/>
                  </a:lnTo>
                  <a:lnTo>
                    <a:pt x="609" y="654"/>
                  </a:lnTo>
                  <a:lnTo>
                    <a:pt x="595" y="647"/>
                  </a:lnTo>
                  <a:lnTo>
                    <a:pt x="526" y="631"/>
                  </a:lnTo>
                  <a:lnTo>
                    <a:pt x="469" y="622"/>
                  </a:lnTo>
                  <a:lnTo>
                    <a:pt x="445" y="648"/>
                  </a:lnTo>
                  <a:lnTo>
                    <a:pt x="438" y="683"/>
                  </a:lnTo>
                  <a:lnTo>
                    <a:pt x="329" y="671"/>
                  </a:lnTo>
                  <a:lnTo>
                    <a:pt x="204" y="659"/>
                  </a:lnTo>
                  <a:lnTo>
                    <a:pt x="206" y="659"/>
                  </a:lnTo>
                  <a:lnTo>
                    <a:pt x="213" y="588"/>
                  </a:lnTo>
                  <a:lnTo>
                    <a:pt x="197" y="561"/>
                  </a:lnTo>
                  <a:lnTo>
                    <a:pt x="113" y="494"/>
                  </a:lnTo>
                  <a:lnTo>
                    <a:pt x="21" y="399"/>
                  </a:lnTo>
                  <a:lnTo>
                    <a:pt x="1" y="367"/>
                  </a:lnTo>
                  <a:lnTo>
                    <a:pt x="0" y="282"/>
                  </a:lnTo>
                  <a:lnTo>
                    <a:pt x="3" y="282"/>
                  </a:lnTo>
                  <a:lnTo>
                    <a:pt x="81" y="227"/>
                  </a:lnTo>
                  <a:lnTo>
                    <a:pt x="149" y="158"/>
                  </a:lnTo>
                  <a:lnTo>
                    <a:pt x="204" y="97"/>
                  </a:lnTo>
                  <a:lnTo>
                    <a:pt x="205" y="92"/>
                  </a:lnTo>
                  <a:close/>
                </a:path>
              </a:pathLst>
            </a:custGeom>
            <a:solidFill>
              <a:srgbClr val="FF742F"/>
            </a:solidFill>
            <a:ln w="12700">
              <a:solidFill>
                <a:srgbClr val="FFFFFF"/>
              </a:solidFill>
              <a:round/>
              <a:headEnd/>
              <a:tailEnd/>
            </a:ln>
          </p:spPr>
          <p:txBody>
            <a:bodyPr/>
            <a:lstStyle/>
            <a:p>
              <a:endParaRPr lang="fr-FR"/>
            </a:p>
          </p:txBody>
        </p:sp>
        <p:sp>
          <p:nvSpPr>
            <p:cNvPr id="2131" name="Freeform 86"/>
            <p:cNvSpPr>
              <a:spLocks/>
            </p:cNvSpPr>
            <p:nvPr/>
          </p:nvSpPr>
          <p:spPr bwMode="auto">
            <a:xfrm>
              <a:off x="3577" y="3734"/>
              <a:ext cx="218" cy="130"/>
            </a:xfrm>
            <a:custGeom>
              <a:avLst/>
              <a:gdLst>
                <a:gd name="T0" fmla="*/ 427926065 w 1094"/>
                <a:gd name="T1" fmla="*/ 436889986 h 639"/>
                <a:gd name="T2" fmla="*/ 427926065 w 1094"/>
                <a:gd name="T3" fmla="*/ 436889986 h 639"/>
                <a:gd name="T4" fmla="*/ 427926065 w 1094"/>
                <a:gd name="T5" fmla="*/ 436889986 h 639"/>
                <a:gd name="T6" fmla="*/ 427926065 w 1094"/>
                <a:gd name="T7" fmla="*/ 436889986 h 639"/>
                <a:gd name="T8" fmla="*/ 427926065 w 1094"/>
                <a:gd name="T9" fmla="*/ 436889986 h 639"/>
                <a:gd name="T10" fmla="*/ 427926065 w 1094"/>
                <a:gd name="T11" fmla="*/ 436889986 h 639"/>
                <a:gd name="T12" fmla="*/ 427926065 w 1094"/>
                <a:gd name="T13" fmla="*/ 436889986 h 639"/>
                <a:gd name="T14" fmla="*/ 427926065 w 1094"/>
                <a:gd name="T15" fmla="*/ 436889986 h 639"/>
                <a:gd name="T16" fmla="*/ 427926065 w 1094"/>
                <a:gd name="T17" fmla="*/ 436889986 h 639"/>
                <a:gd name="T18" fmla="*/ 427926065 w 1094"/>
                <a:gd name="T19" fmla="*/ 436889986 h 639"/>
                <a:gd name="T20" fmla="*/ 427926065 w 1094"/>
                <a:gd name="T21" fmla="*/ 436889986 h 639"/>
                <a:gd name="T22" fmla="*/ 427926065 w 1094"/>
                <a:gd name="T23" fmla="*/ 436889986 h 639"/>
                <a:gd name="T24" fmla="*/ 427926065 w 1094"/>
                <a:gd name="T25" fmla="*/ 436889986 h 639"/>
                <a:gd name="T26" fmla="*/ 427926065 w 1094"/>
                <a:gd name="T27" fmla="*/ 0 h 639"/>
                <a:gd name="T28" fmla="*/ 427926065 w 1094"/>
                <a:gd name="T29" fmla="*/ 436889986 h 639"/>
                <a:gd name="T30" fmla="*/ 427926065 w 1094"/>
                <a:gd name="T31" fmla="*/ 436889986 h 639"/>
                <a:gd name="T32" fmla="*/ 427926065 w 1094"/>
                <a:gd name="T33" fmla="*/ 436889986 h 639"/>
                <a:gd name="T34" fmla="*/ 427926065 w 1094"/>
                <a:gd name="T35" fmla="*/ 436889986 h 639"/>
                <a:gd name="T36" fmla="*/ 427926065 w 1094"/>
                <a:gd name="T37" fmla="*/ 436889986 h 639"/>
                <a:gd name="T38" fmla="*/ 427926065 w 1094"/>
                <a:gd name="T39" fmla="*/ 436889986 h 639"/>
                <a:gd name="T40" fmla="*/ 427926065 w 1094"/>
                <a:gd name="T41" fmla="*/ 436889986 h 639"/>
                <a:gd name="T42" fmla="*/ 427926065 w 1094"/>
                <a:gd name="T43" fmla="*/ 436889986 h 639"/>
                <a:gd name="T44" fmla="*/ 427926065 w 1094"/>
                <a:gd name="T45" fmla="*/ 436889986 h 639"/>
                <a:gd name="T46" fmla="*/ 427926065 w 1094"/>
                <a:gd name="T47" fmla="*/ 436889986 h 639"/>
                <a:gd name="T48" fmla="*/ 427926065 w 1094"/>
                <a:gd name="T49" fmla="*/ 436889986 h 639"/>
                <a:gd name="T50" fmla="*/ 427926065 w 1094"/>
                <a:gd name="T51" fmla="*/ 436889986 h 639"/>
                <a:gd name="T52" fmla="*/ 427926065 w 1094"/>
                <a:gd name="T53" fmla="*/ 436889986 h 639"/>
                <a:gd name="T54" fmla="*/ 427926065 w 1094"/>
                <a:gd name="T55" fmla="*/ 436889986 h 639"/>
                <a:gd name="T56" fmla="*/ 427926065 w 1094"/>
                <a:gd name="T57" fmla="*/ 436889986 h 639"/>
                <a:gd name="T58" fmla="*/ 427926065 w 1094"/>
                <a:gd name="T59" fmla="*/ 436889986 h 639"/>
                <a:gd name="T60" fmla="*/ 427926065 w 1094"/>
                <a:gd name="T61" fmla="*/ 436889986 h 639"/>
                <a:gd name="T62" fmla="*/ 427926065 w 1094"/>
                <a:gd name="T63" fmla="*/ 436889986 h 639"/>
                <a:gd name="T64" fmla="*/ 427926065 w 1094"/>
                <a:gd name="T65" fmla="*/ 436889986 h 639"/>
                <a:gd name="T66" fmla="*/ 427926065 w 1094"/>
                <a:gd name="T67" fmla="*/ 436889986 h 639"/>
                <a:gd name="T68" fmla="*/ 427926065 w 1094"/>
                <a:gd name="T69" fmla="*/ 436889986 h 639"/>
                <a:gd name="T70" fmla="*/ 427926065 w 1094"/>
                <a:gd name="T71" fmla="*/ 436889986 h 639"/>
                <a:gd name="T72" fmla="*/ 427926065 w 1094"/>
                <a:gd name="T73" fmla="*/ 436889986 h 639"/>
                <a:gd name="T74" fmla="*/ 0 w 1094"/>
                <a:gd name="T75" fmla="*/ 436889986 h 639"/>
                <a:gd name="T76" fmla="*/ 427926065 w 1094"/>
                <a:gd name="T77" fmla="*/ 436889986 h 639"/>
                <a:gd name="T78" fmla="*/ 427926065 w 1094"/>
                <a:gd name="T79" fmla="*/ 436889986 h 639"/>
                <a:gd name="T80" fmla="*/ 427926065 w 1094"/>
                <a:gd name="T81" fmla="*/ 436889986 h 639"/>
                <a:gd name="T82" fmla="*/ 427926065 w 1094"/>
                <a:gd name="T83" fmla="*/ 436889986 h 639"/>
                <a:gd name="T84" fmla="*/ 427926065 w 1094"/>
                <a:gd name="T85" fmla="*/ 436889986 h 639"/>
                <a:gd name="T86" fmla="*/ 427926065 w 1094"/>
                <a:gd name="T87" fmla="*/ 436889986 h 639"/>
                <a:gd name="T88" fmla="*/ 427926065 w 1094"/>
                <a:gd name="T89" fmla="*/ 436889986 h 639"/>
                <a:gd name="T90" fmla="*/ 427926065 w 1094"/>
                <a:gd name="T91" fmla="*/ 436889986 h 639"/>
                <a:gd name="T92" fmla="*/ 427926065 w 1094"/>
                <a:gd name="T93" fmla="*/ 436889986 h 639"/>
                <a:gd name="T94" fmla="*/ 427926065 w 1094"/>
                <a:gd name="T95" fmla="*/ 436889986 h 63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94"/>
                <a:gd name="T145" fmla="*/ 0 h 639"/>
                <a:gd name="T146" fmla="*/ 1094 w 1094"/>
                <a:gd name="T147" fmla="*/ 639 h 63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94" h="639">
                  <a:moveTo>
                    <a:pt x="522" y="639"/>
                  </a:moveTo>
                  <a:lnTo>
                    <a:pt x="568" y="619"/>
                  </a:lnTo>
                  <a:lnTo>
                    <a:pt x="642" y="627"/>
                  </a:lnTo>
                  <a:lnTo>
                    <a:pt x="667" y="619"/>
                  </a:lnTo>
                  <a:lnTo>
                    <a:pt x="719" y="562"/>
                  </a:lnTo>
                  <a:lnTo>
                    <a:pt x="759" y="539"/>
                  </a:lnTo>
                  <a:lnTo>
                    <a:pt x="812" y="495"/>
                  </a:lnTo>
                  <a:lnTo>
                    <a:pt x="861" y="414"/>
                  </a:lnTo>
                  <a:lnTo>
                    <a:pt x="1039" y="386"/>
                  </a:lnTo>
                  <a:lnTo>
                    <a:pt x="1032" y="389"/>
                  </a:lnTo>
                  <a:lnTo>
                    <a:pt x="1094" y="260"/>
                  </a:lnTo>
                  <a:lnTo>
                    <a:pt x="1091" y="230"/>
                  </a:lnTo>
                  <a:lnTo>
                    <a:pt x="848" y="3"/>
                  </a:lnTo>
                  <a:lnTo>
                    <a:pt x="766" y="0"/>
                  </a:lnTo>
                  <a:lnTo>
                    <a:pt x="719" y="20"/>
                  </a:lnTo>
                  <a:lnTo>
                    <a:pt x="694" y="44"/>
                  </a:lnTo>
                  <a:lnTo>
                    <a:pt x="702" y="181"/>
                  </a:lnTo>
                  <a:lnTo>
                    <a:pt x="607" y="174"/>
                  </a:lnTo>
                  <a:lnTo>
                    <a:pt x="564" y="80"/>
                  </a:lnTo>
                  <a:lnTo>
                    <a:pt x="535" y="72"/>
                  </a:lnTo>
                  <a:lnTo>
                    <a:pt x="504" y="98"/>
                  </a:lnTo>
                  <a:lnTo>
                    <a:pt x="464" y="129"/>
                  </a:lnTo>
                  <a:lnTo>
                    <a:pt x="428" y="131"/>
                  </a:lnTo>
                  <a:lnTo>
                    <a:pt x="390" y="118"/>
                  </a:lnTo>
                  <a:lnTo>
                    <a:pt x="364" y="125"/>
                  </a:lnTo>
                  <a:lnTo>
                    <a:pt x="354" y="164"/>
                  </a:lnTo>
                  <a:lnTo>
                    <a:pt x="366" y="211"/>
                  </a:lnTo>
                  <a:lnTo>
                    <a:pt x="358" y="247"/>
                  </a:lnTo>
                  <a:lnTo>
                    <a:pt x="294" y="298"/>
                  </a:lnTo>
                  <a:lnTo>
                    <a:pt x="216" y="348"/>
                  </a:lnTo>
                  <a:lnTo>
                    <a:pt x="187" y="371"/>
                  </a:lnTo>
                  <a:lnTo>
                    <a:pt x="150" y="450"/>
                  </a:lnTo>
                  <a:lnTo>
                    <a:pt x="139" y="494"/>
                  </a:lnTo>
                  <a:lnTo>
                    <a:pt x="111" y="515"/>
                  </a:lnTo>
                  <a:lnTo>
                    <a:pt x="64" y="526"/>
                  </a:lnTo>
                  <a:lnTo>
                    <a:pt x="31" y="548"/>
                  </a:lnTo>
                  <a:lnTo>
                    <a:pt x="27" y="548"/>
                  </a:lnTo>
                  <a:lnTo>
                    <a:pt x="0" y="599"/>
                  </a:lnTo>
                  <a:lnTo>
                    <a:pt x="38" y="593"/>
                  </a:lnTo>
                  <a:lnTo>
                    <a:pt x="91" y="592"/>
                  </a:lnTo>
                  <a:lnTo>
                    <a:pt x="156" y="624"/>
                  </a:lnTo>
                  <a:lnTo>
                    <a:pt x="198" y="620"/>
                  </a:lnTo>
                  <a:lnTo>
                    <a:pt x="246" y="591"/>
                  </a:lnTo>
                  <a:lnTo>
                    <a:pt x="300" y="578"/>
                  </a:lnTo>
                  <a:lnTo>
                    <a:pt x="382" y="573"/>
                  </a:lnTo>
                  <a:lnTo>
                    <a:pt x="460" y="594"/>
                  </a:lnTo>
                  <a:lnTo>
                    <a:pt x="523" y="639"/>
                  </a:lnTo>
                  <a:lnTo>
                    <a:pt x="522" y="639"/>
                  </a:lnTo>
                  <a:close/>
                </a:path>
              </a:pathLst>
            </a:custGeom>
            <a:solidFill>
              <a:srgbClr val="FFCC00"/>
            </a:solidFill>
            <a:ln w="12700">
              <a:solidFill>
                <a:srgbClr val="FFFFFF"/>
              </a:solidFill>
              <a:round/>
              <a:headEnd/>
              <a:tailEnd/>
            </a:ln>
          </p:spPr>
          <p:txBody>
            <a:bodyPr/>
            <a:lstStyle/>
            <a:p>
              <a:endParaRPr lang="fr-FR"/>
            </a:p>
          </p:txBody>
        </p:sp>
        <p:sp>
          <p:nvSpPr>
            <p:cNvPr id="2132" name="Freeform 87"/>
            <p:cNvSpPr>
              <a:spLocks/>
            </p:cNvSpPr>
            <p:nvPr/>
          </p:nvSpPr>
          <p:spPr bwMode="auto">
            <a:xfrm>
              <a:off x="3806" y="3744"/>
              <a:ext cx="190" cy="130"/>
            </a:xfrm>
            <a:custGeom>
              <a:avLst/>
              <a:gdLst>
                <a:gd name="T0" fmla="*/ 0 w 949"/>
                <a:gd name="T1" fmla="*/ 433497984 h 644"/>
                <a:gd name="T2" fmla="*/ 429949095 w 949"/>
                <a:gd name="T3" fmla="*/ 433497984 h 644"/>
                <a:gd name="T4" fmla="*/ 429949095 w 949"/>
                <a:gd name="T5" fmla="*/ 433497984 h 644"/>
                <a:gd name="T6" fmla="*/ 429949095 w 949"/>
                <a:gd name="T7" fmla="*/ 433497984 h 644"/>
                <a:gd name="T8" fmla="*/ 429949095 w 949"/>
                <a:gd name="T9" fmla="*/ 433497984 h 644"/>
                <a:gd name="T10" fmla="*/ 429949095 w 949"/>
                <a:gd name="T11" fmla="*/ 433497984 h 644"/>
                <a:gd name="T12" fmla="*/ 429949095 w 949"/>
                <a:gd name="T13" fmla="*/ 433497984 h 644"/>
                <a:gd name="T14" fmla="*/ 429949095 w 949"/>
                <a:gd name="T15" fmla="*/ 433497984 h 644"/>
                <a:gd name="T16" fmla="*/ 429949095 w 949"/>
                <a:gd name="T17" fmla="*/ 433497984 h 644"/>
                <a:gd name="T18" fmla="*/ 429949095 w 949"/>
                <a:gd name="T19" fmla="*/ 433497984 h 644"/>
                <a:gd name="T20" fmla="*/ 429949095 w 949"/>
                <a:gd name="T21" fmla="*/ 433497984 h 644"/>
                <a:gd name="T22" fmla="*/ 429949095 w 949"/>
                <a:gd name="T23" fmla="*/ 433497984 h 644"/>
                <a:gd name="T24" fmla="*/ 429949095 w 949"/>
                <a:gd name="T25" fmla="*/ 433497984 h 644"/>
                <a:gd name="T26" fmla="*/ 429949095 w 949"/>
                <a:gd name="T27" fmla="*/ 433497984 h 644"/>
                <a:gd name="T28" fmla="*/ 429949095 w 949"/>
                <a:gd name="T29" fmla="*/ 433497984 h 644"/>
                <a:gd name="T30" fmla="*/ 429949095 w 949"/>
                <a:gd name="T31" fmla="*/ 433497984 h 644"/>
                <a:gd name="T32" fmla="*/ 429949095 w 949"/>
                <a:gd name="T33" fmla="*/ 433497984 h 644"/>
                <a:gd name="T34" fmla="*/ 429949095 w 949"/>
                <a:gd name="T35" fmla="*/ 433497984 h 644"/>
                <a:gd name="T36" fmla="*/ 429949095 w 949"/>
                <a:gd name="T37" fmla="*/ 433497984 h 644"/>
                <a:gd name="T38" fmla="*/ 429949095 w 949"/>
                <a:gd name="T39" fmla="*/ 433497984 h 644"/>
                <a:gd name="T40" fmla="*/ 429949095 w 949"/>
                <a:gd name="T41" fmla="*/ 433497984 h 644"/>
                <a:gd name="T42" fmla="*/ 429949095 w 949"/>
                <a:gd name="T43" fmla="*/ 433497984 h 644"/>
                <a:gd name="T44" fmla="*/ 429949095 w 949"/>
                <a:gd name="T45" fmla="*/ 433497984 h 644"/>
                <a:gd name="T46" fmla="*/ 429949095 w 949"/>
                <a:gd name="T47" fmla="*/ 433497984 h 644"/>
                <a:gd name="T48" fmla="*/ 429949095 w 949"/>
                <a:gd name="T49" fmla="*/ 433497984 h 644"/>
                <a:gd name="T50" fmla="*/ 429949095 w 949"/>
                <a:gd name="T51" fmla="*/ 433497984 h 644"/>
                <a:gd name="T52" fmla="*/ 429949095 w 949"/>
                <a:gd name="T53" fmla="*/ 433497984 h 644"/>
                <a:gd name="T54" fmla="*/ 429949095 w 949"/>
                <a:gd name="T55" fmla="*/ 433497984 h 644"/>
                <a:gd name="T56" fmla="*/ 429949095 w 949"/>
                <a:gd name="T57" fmla="*/ 433497984 h 644"/>
                <a:gd name="T58" fmla="*/ 429949095 w 949"/>
                <a:gd name="T59" fmla="*/ 433497984 h 644"/>
                <a:gd name="T60" fmla="*/ 429949095 w 949"/>
                <a:gd name="T61" fmla="*/ 433497984 h 644"/>
                <a:gd name="T62" fmla="*/ 429949095 w 949"/>
                <a:gd name="T63" fmla="*/ 433497984 h 644"/>
                <a:gd name="T64" fmla="*/ 429949095 w 949"/>
                <a:gd name="T65" fmla="*/ 433497984 h 644"/>
                <a:gd name="T66" fmla="*/ 429949095 w 949"/>
                <a:gd name="T67" fmla="*/ 433497984 h 644"/>
                <a:gd name="T68" fmla="*/ 429949095 w 949"/>
                <a:gd name="T69" fmla="*/ 433497984 h 644"/>
                <a:gd name="T70" fmla="*/ 429949095 w 949"/>
                <a:gd name="T71" fmla="*/ 433497984 h 644"/>
                <a:gd name="T72" fmla="*/ 429949095 w 949"/>
                <a:gd name="T73" fmla="*/ 433497984 h 644"/>
                <a:gd name="T74" fmla="*/ 429949095 w 949"/>
                <a:gd name="T75" fmla="*/ 433497984 h 644"/>
                <a:gd name="T76" fmla="*/ 429949095 w 949"/>
                <a:gd name="T77" fmla="*/ 433497984 h 644"/>
                <a:gd name="T78" fmla="*/ 429949095 w 949"/>
                <a:gd name="T79" fmla="*/ 433497984 h 644"/>
                <a:gd name="T80" fmla="*/ 429949095 w 949"/>
                <a:gd name="T81" fmla="*/ 433497984 h 644"/>
                <a:gd name="T82" fmla="*/ 429949095 w 949"/>
                <a:gd name="T83" fmla="*/ 433497984 h 644"/>
                <a:gd name="T84" fmla="*/ 429949095 w 949"/>
                <a:gd name="T85" fmla="*/ 0 h 644"/>
                <a:gd name="T86" fmla="*/ 429949095 w 949"/>
                <a:gd name="T87" fmla="*/ 433497984 h 644"/>
                <a:gd name="T88" fmla="*/ 429949095 w 949"/>
                <a:gd name="T89" fmla="*/ 433497984 h 644"/>
                <a:gd name="T90" fmla="*/ 429949095 w 949"/>
                <a:gd name="T91" fmla="*/ 433497984 h 644"/>
                <a:gd name="T92" fmla="*/ 429949095 w 949"/>
                <a:gd name="T93" fmla="*/ 433497984 h 644"/>
                <a:gd name="T94" fmla="*/ 429949095 w 949"/>
                <a:gd name="T95" fmla="*/ 433497984 h 644"/>
                <a:gd name="T96" fmla="*/ 429949095 w 949"/>
                <a:gd name="T97" fmla="*/ 433497984 h 644"/>
                <a:gd name="T98" fmla="*/ 429949095 w 949"/>
                <a:gd name="T99" fmla="*/ 433497984 h 644"/>
                <a:gd name="T100" fmla="*/ 429949095 w 949"/>
                <a:gd name="T101" fmla="*/ 433497984 h 644"/>
                <a:gd name="T102" fmla="*/ 0 w 949"/>
                <a:gd name="T103" fmla="*/ 433497984 h 64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49"/>
                <a:gd name="T157" fmla="*/ 0 h 644"/>
                <a:gd name="T158" fmla="*/ 949 w 949"/>
                <a:gd name="T159" fmla="*/ 644 h 64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49" h="644">
                  <a:moveTo>
                    <a:pt x="0" y="389"/>
                  </a:moveTo>
                  <a:lnTo>
                    <a:pt x="42" y="432"/>
                  </a:lnTo>
                  <a:lnTo>
                    <a:pt x="110" y="415"/>
                  </a:lnTo>
                  <a:lnTo>
                    <a:pt x="138" y="423"/>
                  </a:lnTo>
                  <a:lnTo>
                    <a:pt x="148" y="447"/>
                  </a:lnTo>
                  <a:lnTo>
                    <a:pt x="141" y="482"/>
                  </a:lnTo>
                  <a:lnTo>
                    <a:pt x="156" y="500"/>
                  </a:lnTo>
                  <a:lnTo>
                    <a:pt x="287" y="497"/>
                  </a:lnTo>
                  <a:lnTo>
                    <a:pt x="321" y="440"/>
                  </a:lnTo>
                  <a:lnTo>
                    <a:pt x="378" y="420"/>
                  </a:lnTo>
                  <a:lnTo>
                    <a:pt x="398" y="373"/>
                  </a:lnTo>
                  <a:lnTo>
                    <a:pt x="437" y="364"/>
                  </a:lnTo>
                  <a:lnTo>
                    <a:pt x="455" y="375"/>
                  </a:lnTo>
                  <a:lnTo>
                    <a:pt x="462" y="402"/>
                  </a:lnTo>
                  <a:lnTo>
                    <a:pt x="462" y="425"/>
                  </a:lnTo>
                  <a:lnTo>
                    <a:pt x="406" y="469"/>
                  </a:lnTo>
                  <a:lnTo>
                    <a:pt x="404" y="487"/>
                  </a:lnTo>
                  <a:lnTo>
                    <a:pt x="420" y="505"/>
                  </a:lnTo>
                  <a:lnTo>
                    <a:pt x="486" y="501"/>
                  </a:lnTo>
                  <a:lnTo>
                    <a:pt x="890" y="644"/>
                  </a:lnTo>
                  <a:lnTo>
                    <a:pt x="882" y="644"/>
                  </a:lnTo>
                  <a:lnTo>
                    <a:pt x="922" y="550"/>
                  </a:lnTo>
                  <a:lnTo>
                    <a:pt x="876" y="522"/>
                  </a:lnTo>
                  <a:lnTo>
                    <a:pt x="873" y="490"/>
                  </a:lnTo>
                  <a:lnTo>
                    <a:pt x="909" y="411"/>
                  </a:lnTo>
                  <a:lnTo>
                    <a:pt x="949" y="420"/>
                  </a:lnTo>
                  <a:lnTo>
                    <a:pt x="857" y="251"/>
                  </a:lnTo>
                  <a:lnTo>
                    <a:pt x="858" y="233"/>
                  </a:lnTo>
                  <a:lnTo>
                    <a:pt x="932" y="158"/>
                  </a:lnTo>
                  <a:lnTo>
                    <a:pt x="921" y="127"/>
                  </a:lnTo>
                  <a:lnTo>
                    <a:pt x="924" y="123"/>
                  </a:lnTo>
                  <a:lnTo>
                    <a:pt x="849" y="131"/>
                  </a:lnTo>
                  <a:lnTo>
                    <a:pt x="779" y="152"/>
                  </a:lnTo>
                  <a:lnTo>
                    <a:pt x="688" y="202"/>
                  </a:lnTo>
                  <a:lnTo>
                    <a:pt x="655" y="173"/>
                  </a:lnTo>
                  <a:lnTo>
                    <a:pt x="594" y="142"/>
                  </a:lnTo>
                  <a:lnTo>
                    <a:pt x="551" y="127"/>
                  </a:lnTo>
                  <a:lnTo>
                    <a:pt x="524" y="117"/>
                  </a:lnTo>
                  <a:lnTo>
                    <a:pt x="491" y="82"/>
                  </a:lnTo>
                  <a:lnTo>
                    <a:pt x="459" y="57"/>
                  </a:lnTo>
                  <a:lnTo>
                    <a:pt x="422" y="39"/>
                  </a:lnTo>
                  <a:lnTo>
                    <a:pt x="386" y="24"/>
                  </a:lnTo>
                  <a:lnTo>
                    <a:pt x="337" y="0"/>
                  </a:lnTo>
                  <a:lnTo>
                    <a:pt x="334" y="1"/>
                  </a:lnTo>
                  <a:lnTo>
                    <a:pt x="235" y="56"/>
                  </a:lnTo>
                  <a:lnTo>
                    <a:pt x="235" y="81"/>
                  </a:lnTo>
                  <a:lnTo>
                    <a:pt x="234" y="108"/>
                  </a:lnTo>
                  <a:lnTo>
                    <a:pt x="222" y="136"/>
                  </a:lnTo>
                  <a:lnTo>
                    <a:pt x="183" y="152"/>
                  </a:lnTo>
                  <a:lnTo>
                    <a:pt x="137" y="143"/>
                  </a:lnTo>
                  <a:lnTo>
                    <a:pt x="123" y="147"/>
                  </a:lnTo>
                  <a:lnTo>
                    <a:pt x="0" y="389"/>
                  </a:lnTo>
                  <a:close/>
                </a:path>
              </a:pathLst>
            </a:custGeom>
            <a:solidFill>
              <a:srgbClr val="FFCC00"/>
            </a:solidFill>
            <a:ln w="12700">
              <a:solidFill>
                <a:srgbClr val="FFFFFF"/>
              </a:solidFill>
              <a:round/>
              <a:headEnd/>
              <a:tailEnd/>
            </a:ln>
          </p:spPr>
          <p:txBody>
            <a:bodyPr/>
            <a:lstStyle/>
            <a:p>
              <a:endParaRPr lang="fr-FR"/>
            </a:p>
          </p:txBody>
        </p:sp>
        <p:sp>
          <p:nvSpPr>
            <p:cNvPr id="2133" name="Freeform 88"/>
            <p:cNvSpPr>
              <a:spLocks/>
            </p:cNvSpPr>
            <p:nvPr/>
          </p:nvSpPr>
          <p:spPr bwMode="auto">
            <a:xfrm>
              <a:off x="3660" y="3673"/>
              <a:ext cx="214" cy="150"/>
            </a:xfrm>
            <a:custGeom>
              <a:avLst/>
              <a:gdLst>
                <a:gd name="T0" fmla="*/ 428695132 w 1072"/>
                <a:gd name="T1" fmla="*/ 434713042 h 741"/>
                <a:gd name="T2" fmla="*/ 428695132 w 1072"/>
                <a:gd name="T3" fmla="*/ 434713042 h 741"/>
                <a:gd name="T4" fmla="*/ 428695132 w 1072"/>
                <a:gd name="T5" fmla="*/ 434713042 h 741"/>
                <a:gd name="T6" fmla="*/ 428695132 w 1072"/>
                <a:gd name="T7" fmla="*/ 434713042 h 741"/>
                <a:gd name="T8" fmla="*/ 428695132 w 1072"/>
                <a:gd name="T9" fmla="*/ 434713042 h 741"/>
                <a:gd name="T10" fmla="*/ 428695132 w 1072"/>
                <a:gd name="T11" fmla="*/ 434713042 h 741"/>
                <a:gd name="T12" fmla="*/ 428695132 w 1072"/>
                <a:gd name="T13" fmla="*/ 434713042 h 741"/>
                <a:gd name="T14" fmla="*/ 428695132 w 1072"/>
                <a:gd name="T15" fmla="*/ 434713042 h 741"/>
                <a:gd name="T16" fmla="*/ 428695132 w 1072"/>
                <a:gd name="T17" fmla="*/ 434713042 h 741"/>
                <a:gd name="T18" fmla="*/ 428695132 w 1072"/>
                <a:gd name="T19" fmla="*/ 434713042 h 741"/>
                <a:gd name="T20" fmla="*/ 428695132 w 1072"/>
                <a:gd name="T21" fmla="*/ 434713042 h 741"/>
                <a:gd name="T22" fmla="*/ 428695132 w 1072"/>
                <a:gd name="T23" fmla="*/ 434713042 h 741"/>
                <a:gd name="T24" fmla="*/ 428695132 w 1072"/>
                <a:gd name="T25" fmla="*/ 434713042 h 741"/>
                <a:gd name="T26" fmla="*/ 428695132 w 1072"/>
                <a:gd name="T27" fmla="*/ 434713042 h 741"/>
                <a:gd name="T28" fmla="*/ 428695132 w 1072"/>
                <a:gd name="T29" fmla="*/ 434713042 h 741"/>
                <a:gd name="T30" fmla="*/ 428695132 w 1072"/>
                <a:gd name="T31" fmla="*/ 434713042 h 741"/>
                <a:gd name="T32" fmla="*/ 428695132 w 1072"/>
                <a:gd name="T33" fmla="*/ 434713042 h 741"/>
                <a:gd name="T34" fmla="*/ 0 w 1072"/>
                <a:gd name="T35" fmla="*/ 434713042 h 741"/>
                <a:gd name="T36" fmla="*/ 428695132 w 1072"/>
                <a:gd name="T37" fmla="*/ 434713042 h 741"/>
                <a:gd name="T38" fmla="*/ 428695132 w 1072"/>
                <a:gd name="T39" fmla="*/ 434713042 h 741"/>
                <a:gd name="T40" fmla="*/ 428695132 w 1072"/>
                <a:gd name="T41" fmla="*/ 434713042 h 741"/>
                <a:gd name="T42" fmla="*/ 428695132 w 1072"/>
                <a:gd name="T43" fmla="*/ 434713042 h 741"/>
                <a:gd name="T44" fmla="*/ 428695132 w 1072"/>
                <a:gd name="T45" fmla="*/ 434713042 h 741"/>
                <a:gd name="T46" fmla="*/ 428695132 w 1072"/>
                <a:gd name="T47" fmla="*/ 434713042 h 741"/>
                <a:gd name="T48" fmla="*/ 428695132 w 1072"/>
                <a:gd name="T49" fmla="*/ 434713042 h 741"/>
                <a:gd name="T50" fmla="*/ 428695132 w 1072"/>
                <a:gd name="T51" fmla="*/ 434713042 h 741"/>
                <a:gd name="T52" fmla="*/ 428695132 w 1072"/>
                <a:gd name="T53" fmla="*/ 434713042 h 741"/>
                <a:gd name="T54" fmla="*/ 428695132 w 1072"/>
                <a:gd name="T55" fmla="*/ 434713042 h 741"/>
                <a:gd name="T56" fmla="*/ 428695132 w 1072"/>
                <a:gd name="T57" fmla="*/ 434713042 h 741"/>
                <a:gd name="T58" fmla="*/ 428695132 w 1072"/>
                <a:gd name="T59" fmla="*/ 434713042 h 741"/>
                <a:gd name="T60" fmla="*/ 428695132 w 1072"/>
                <a:gd name="T61" fmla="*/ 0 h 741"/>
                <a:gd name="T62" fmla="*/ 428695132 w 1072"/>
                <a:gd name="T63" fmla="*/ 434713042 h 741"/>
                <a:gd name="T64" fmla="*/ 428695132 w 1072"/>
                <a:gd name="T65" fmla="*/ 434713042 h 741"/>
                <a:gd name="T66" fmla="*/ 428695132 w 1072"/>
                <a:gd name="T67" fmla="*/ 434713042 h 741"/>
                <a:gd name="T68" fmla="*/ 428695132 w 1072"/>
                <a:gd name="T69" fmla="*/ 434713042 h 741"/>
                <a:gd name="T70" fmla="*/ 428695132 w 1072"/>
                <a:gd name="T71" fmla="*/ 434713042 h 741"/>
                <a:gd name="T72" fmla="*/ 428695132 w 1072"/>
                <a:gd name="T73" fmla="*/ 434713042 h 741"/>
                <a:gd name="T74" fmla="*/ 428695132 w 1072"/>
                <a:gd name="T75" fmla="*/ 434713042 h 741"/>
                <a:gd name="T76" fmla="*/ 428695132 w 1072"/>
                <a:gd name="T77" fmla="*/ 434713042 h 741"/>
                <a:gd name="T78" fmla="*/ 428695132 w 1072"/>
                <a:gd name="T79" fmla="*/ 434713042 h 741"/>
                <a:gd name="T80" fmla="*/ 428695132 w 1072"/>
                <a:gd name="T81" fmla="*/ 434713042 h 741"/>
                <a:gd name="T82" fmla="*/ 428695132 w 1072"/>
                <a:gd name="T83" fmla="*/ 434713042 h 741"/>
                <a:gd name="T84" fmla="*/ 428695132 w 1072"/>
                <a:gd name="T85" fmla="*/ 434713042 h 741"/>
                <a:gd name="T86" fmla="*/ 428695132 w 1072"/>
                <a:gd name="T87" fmla="*/ 434713042 h 741"/>
                <a:gd name="T88" fmla="*/ 428695132 w 1072"/>
                <a:gd name="T89" fmla="*/ 434713042 h 741"/>
                <a:gd name="T90" fmla="*/ 428695132 w 1072"/>
                <a:gd name="T91" fmla="*/ 434713042 h 741"/>
                <a:gd name="T92" fmla="*/ 428695132 w 1072"/>
                <a:gd name="T93" fmla="*/ 434713042 h 741"/>
                <a:gd name="T94" fmla="*/ 428695132 w 1072"/>
                <a:gd name="T95" fmla="*/ 434713042 h 741"/>
                <a:gd name="T96" fmla="*/ 428695132 w 1072"/>
                <a:gd name="T97" fmla="*/ 434713042 h 741"/>
                <a:gd name="T98" fmla="*/ 428695132 w 1072"/>
                <a:gd name="T99" fmla="*/ 434713042 h 741"/>
                <a:gd name="T100" fmla="*/ 428695132 w 1072"/>
                <a:gd name="T101" fmla="*/ 434713042 h 741"/>
                <a:gd name="T102" fmla="*/ 428695132 w 1072"/>
                <a:gd name="T103" fmla="*/ 434713042 h 741"/>
                <a:gd name="T104" fmla="*/ 428695132 w 1072"/>
                <a:gd name="T105" fmla="*/ 434713042 h 741"/>
                <a:gd name="T106" fmla="*/ 428695132 w 1072"/>
                <a:gd name="T107" fmla="*/ 434713042 h 741"/>
                <a:gd name="T108" fmla="*/ 428695132 w 1072"/>
                <a:gd name="T109" fmla="*/ 434713042 h 741"/>
                <a:gd name="T110" fmla="*/ 428695132 w 1072"/>
                <a:gd name="T111" fmla="*/ 434713042 h 741"/>
                <a:gd name="T112" fmla="*/ 428695132 w 1072"/>
                <a:gd name="T113" fmla="*/ 434713042 h 741"/>
                <a:gd name="T114" fmla="*/ 428695132 w 1072"/>
                <a:gd name="T115" fmla="*/ 434713042 h 741"/>
                <a:gd name="T116" fmla="*/ 428695132 w 1072"/>
                <a:gd name="T117" fmla="*/ 434713042 h 741"/>
                <a:gd name="T118" fmla="*/ 428695132 w 1072"/>
                <a:gd name="T119" fmla="*/ 434713042 h 7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72"/>
                <a:gd name="T181" fmla="*/ 0 h 741"/>
                <a:gd name="T182" fmla="*/ 1072 w 1072"/>
                <a:gd name="T183" fmla="*/ 741 h 74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72" h="741">
                  <a:moveTo>
                    <a:pt x="623" y="693"/>
                  </a:moveTo>
                  <a:lnTo>
                    <a:pt x="685" y="566"/>
                  </a:lnTo>
                  <a:lnTo>
                    <a:pt x="683" y="535"/>
                  </a:lnTo>
                  <a:lnTo>
                    <a:pt x="440" y="308"/>
                  </a:lnTo>
                  <a:lnTo>
                    <a:pt x="356" y="305"/>
                  </a:lnTo>
                  <a:lnTo>
                    <a:pt x="310" y="324"/>
                  </a:lnTo>
                  <a:lnTo>
                    <a:pt x="284" y="349"/>
                  </a:lnTo>
                  <a:lnTo>
                    <a:pt x="292" y="485"/>
                  </a:lnTo>
                  <a:lnTo>
                    <a:pt x="197" y="479"/>
                  </a:lnTo>
                  <a:lnTo>
                    <a:pt x="156" y="384"/>
                  </a:lnTo>
                  <a:lnTo>
                    <a:pt x="126" y="377"/>
                  </a:lnTo>
                  <a:lnTo>
                    <a:pt x="126" y="378"/>
                  </a:lnTo>
                  <a:lnTo>
                    <a:pt x="126" y="297"/>
                  </a:lnTo>
                  <a:lnTo>
                    <a:pt x="118" y="276"/>
                  </a:lnTo>
                  <a:lnTo>
                    <a:pt x="75" y="264"/>
                  </a:lnTo>
                  <a:lnTo>
                    <a:pt x="26" y="243"/>
                  </a:lnTo>
                  <a:lnTo>
                    <a:pt x="2" y="215"/>
                  </a:lnTo>
                  <a:lnTo>
                    <a:pt x="0" y="190"/>
                  </a:lnTo>
                  <a:lnTo>
                    <a:pt x="21" y="168"/>
                  </a:lnTo>
                  <a:lnTo>
                    <a:pt x="72" y="159"/>
                  </a:lnTo>
                  <a:lnTo>
                    <a:pt x="76" y="164"/>
                  </a:lnTo>
                  <a:lnTo>
                    <a:pt x="141" y="169"/>
                  </a:lnTo>
                  <a:lnTo>
                    <a:pt x="220" y="188"/>
                  </a:lnTo>
                  <a:lnTo>
                    <a:pt x="296" y="199"/>
                  </a:lnTo>
                  <a:lnTo>
                    <a:pt x="387" y="219"/>
                  </a:lnTo>
                  <a:lnTo>
                    <a:pt x="440" y="225"/>
                  </a:lnTo>
                  <a:lnTo>
                    <a:pt x="467" y="205"/>
                  </a:lnTo>
                  <a:lnTo>
                    <a:pt x="463" y="159"/>
                  </a:lnTo>
                  <a:lnTo>
                    <a:pt x="424" y="73"/>
                  </a:lnTo>
                  <a:lnTo>
                    <a:pt x="433" y="42"/>
                  </a:lnTo>
                  <a:lnTo>
                    <a:pt x="489" y="0"/>
                  </a:lnTo>
                  <a:lnTo>
                    <a:pt x="492" y="1"/>
                  </a:lnTo>
                  <a:lnTo>
                    <a:pt x="538" y="24"/>
                  </a:lnTo>
                  <a:lnTo>
                    <a:pt x="564" y="45"/>
                  </a:lnTo>
                  <a:lnTo>
                    <a:pt x="592" y="74"/>
                  </a:lnTo>
                  <a:lnTo>
                    <a:pt x="625" y="105"/>
                  </a:lnTo>
                  <a:lnTo>
                    <a:pt x="646" y="128"/>
                  </a:lnTo>
                  <a:lnTo>
                    <a:pt x="682" y="150"/>
                  </a:lnTo>
                  <a:lnTo>
                    <a:pt x="729" y="142"/>
                  </a:lnTo>
                  <a:lnTo>
                    <a:pt x="732" y="117"/>
                  </a:lnTo>
                  <a:lnTo>
                    <a:pt x="708" y="56"/>
                  </a:lnTo>
                  <a:lnTo>
                    <a:pt x="828" y="67"/>
                  </a:lnTo>
                  <a:lnTo>
                    <a:pt x="935" y="65"/>
                  </a:lnTo>
                  <a:lnTo>
                    <a:pt x="962" y="66"/>
                  </a:lnTo>
                  <a:lnTo>
                    <a:pt x="968" y="247"/>
                  </a:lnTo>
                  <a:lnTo>
                    <a:pt x="1026" y="265"/>
                  </a:lnTo>
                  <a:lnTo>
                    <a:pt x="1066" y="358"/>
                  </a:lnTo>
                  <a:lnTo>
                    <a:pt x="1072" y="353"/>
                  </a:lnTo>
                  <a:lnTo>
                    <a:pt x="972" y="408"/>
                  </a:lnTo>
                  <a:lnTo>
                    <a:pt x="973" y="433"/>
                  </a:lnTo>
                  <a:lnTo>
                    <a:pt x="972" y="460"/>
                  </a:lnTo>
                  <a:lnTo>
                    <a:pt x="960" y="490"/>
                  </a:lnTo>
                  <a:lnTo>
                    <a:pt x="921" y="504"/>
                  </a:lnTo>
                  <a:lnTo>
                    <a:pt x="875" y="496"/>
                  </a:lnTo>
                  <a:lnTo>
                    <a:pt x="861" y="499"/>
                  </a:lnTo>
                  <a:lnTo>
                    <a:pt x="737" y="741"/>
                  </a:lnTo>
                  <a:lnTo>
                    <a:pt x="734" y="738"/>
                  </a:lnTo>
                  <a:lnTo>
                    <a:pt x="670" y="716"/>
                  </a:lnTo>
                  <a:lnTo>
                    <a:pt x="626" y="690"/>
                  </a:lnTo>
                  <a:lnTo>
                    <a:pt x="623" y="693"/>
                  </a:lnTo>
                  <a:close/>
                </a:path>
              </a:pathLst>
            </a:custGeom>
            <a:solidFill>
              <a:srgbClr val="FFCC00"/>
            </a:solidFill>
            <a:ln w="12700">
              <a:solidFill>
                <a:srgbClr val="FFFFFF"/>
              </a:solidFill>
              <a:round/>
              <a:headEnd/>
              <a:tailEnd/>
            </a:ln>
          </p:spPr>
          <p:txBody>
            <a:bodyPr/>
            <a:lstStyle/>
            <a:p>
              <a:endParaRPr lang="fr-FR"/>
            </a:p>
          </p:txBody>
        </p:sp>
        <p:sp>
          <p:nvSpPr>
            <p:cNvPr id="2134" name="Freeform 89"/>
            <p:cNvSpPr>
              <a:spLocks/>
            </p:cNvSpPr>
            <p:nvPr/>
          </p:nvSpPr>
          <p:spPr bwMode="auto">
            <a:xfrm>
              <a:off x="3978" y="3739"/>
              <a:ext cx="169" cy="151"/>
            </a:xfrm>
            <a:custGeom>
              <a:avLst/>
              <a:gdLst>
                <a:gd name="T0" fmla="*/ 428988824 w 846"/>
                <a:gd name="T1" fmla="*/ 432937047 h 749"/>
                <a:gd name="T2" fmla="*/ 428988824 w 846"/>
                <a:gd name="T3" fmla="*/ 432937047 h 749"/>
                <a:gd name="T4" fmla="*/ 428988824 w 846"/>
                <a:gd name="T5" fmla="*/ 432937047 h 749"/>
                <a:gd name="T6" fmla="*/ 428988824 w 846"/>
                <a:gd name="T7" fmla="*/ 432937047 h 749"/>
                <a:gd name="T8" fmla="*/ 428988824 w 846"/>
                <a:gd name="T9" fmla="*/ 432937047 h 749"/>
                <a:gd name="T10" fmla="*/ 428988824 w 846"/>
                <a:gd name="T11" fmla="*/ 432937047 h 749"/>
                <a:gd name="T12" fmla="*/ 428988824 w 846"/>
                <a:gd name="T13" fmla="*/ 432937047 h 749"/>
                <a:gd name="T14" fmla="*/ 428988824 w 846"/>
                <a:gd name="T15" fmla="*/ 432937047 h 749"/>
                <a:gd name="T16" fmla="*/ 428988824 w 846"/>
                <a:gd name="T17" fmla="*/ 432937047 h 749"/>
                <a:gd name="T18" fmla="*/ 428988824 w 846"/>
                <a:gd name="T19" fmla="*/ 432937047 h 749"/>
                <a:gd name="T20" fmla="*/ 428988824 w 846"/>
                <a:gd name="T21" fmla="*/ 432937047 h 749"/>
                <a:gd name="T22" fmla="*/ 428988824 w 846"/>
                <a:gd name="T23" fmla="*/ 432937047 h 749"/>
                <a:gd name="T24" fmla="*/ 428988824 w 846"/>
                <a:gd name="T25" fmla="*/ 432937047 h 749"/>
                <a:gd name="T26" fmla="*/ 428988824 w 846"/>
                <a:gd name="T27" fmla="*/ 432937047 h 749"/>
                <a:gd name="T28" fmla="*/ 428988824 w 846"/>
                <a:gd name="T29" fmla="*/ 432937047 h 749"/>
                <a:gd name="T30" fmla="*/ 428988824 w 846"/>
                <a:gd name="T31" fmla="*/ 432937047 h 749"/>
                <a:gd name="T32" fmla="*/ 428988824 w 846"/>
                <a:gd name="T33" fmla="*/ 432937047 h 749"/>
                <a:gd name="T34" fmla="*/ 428988824 w 846"/>
                <a:gd name="T35" fmla="*/ 432937047 h 749"/>
                <a:gd name="T36" fmla="*/ 428988824 w 846"/>
                <a:gd name="T37" fmla="*/ 432937047 h 749"/>
                <a:gd name="T38" fmla="*/ 428988824 w 846"/>
                <a:gd name="T39" fmla="*/ 432937047 h 749"/>
                <a:gd name="T40" fmla="*/ 428988824 w 846"/>
                <a:gd name="T41" fmla="*/ 432937047 h 749"/>
                <a:gd name="T42" fmla="*/ 428988824 w 846"/>
                <a:gd name="T43" fmla="*/ 432937047 h 749"/>
                <a:gd name="T44" fmla="*/ 428988824 w 846"/>
                <a:gd name="T45" fmla="*/ 432937047 h 749"/>
                <a:gd name="T46" fmla="*/ 428988824 w 846"/>
                <a:gd name="T47" fmla="*/ 0 h 749"/>
                <a:gd name="T48" fmla="*/ 428988824 w 846"/>
                <a:gd name="T49" fmla="*/ 432937047 h 749"/>
                <a:gd name="T50" fmla="*/ 428988824 w 846"/>
                <a:gd name="T51" fmla="*/ 432937047 h 749"/>
                <a:gd name="T52" fmla="*/ 428988824 w 846"/>
                <a:gd name="T53" fmla="*/ 432937047 h 749"/>
                <a:gd name="T54" fmla="*/ 428988824 w 846"/>
                <a:gd name="T55" fmla="*/ 432937047 h 749"/>
                <a:gd name="T56" fmla="*/ 428988824 w 846"/>
                <a:gd name="T57" fmla="*/ 432937047 h 749"/>
                <a:gd name="T58" fmla="*/ 428988824 w 846"/>
                <a:gd name="T59" fmla="*/ 432937047 h 749"/>
                <a:gd name="T60" fmla="*/ 428988824 w 846"/>
                <a:gd name="T61" fmla="*/ 432937047 h 749"/>
                <a:gd name="T62" fmla="*/ 428988824 w 846"/>
                <a:gd name="T63" fmla="*/ 432937047 h 749"/>
                <a:gd name="T64" fmla="*/ 428988824 w 846"/>
                <a:gd name="T65" fmla="*/ 432937047 h 749"/>
                <a:gd name="T66" fmla="*/ 0 w 846"/>
                <a:gd name="T67" fmla="*/ 432937047 h 749"/>
                <a:gd name="T68" fmla="*/ 428988824 w 846"/>
                <a:gd name="T69" fmla="*/ 432937047 h 749"/>
                <a:gd name="T70" fmla="*/ 428988824 w 846"/>
                <a:gd name="T71" fmla="*/ 432937047 h 749"/>
                <a:gd name="T72" fmla="*/ 428988824 w 846"/>
                <a:gd name="T73" fmla="*/ 432937047 h 749"/>
                <a:gd name="T74" fmla="*/ 428988824 w 846"/>
                <a:gd name="T75" fmla="*/ 432937047 h 749"/>
                <a:gd name="T76" fmla="*/ 428988824 w 846"/>
                <a:gd name="T77" fmla="*/ 432937047 h 749"/>
                <a:gd name="T78" fmla="*/ 428988824 w 846"/>
                <a:gd name="T79" fmla="*/ 432937047 h 74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46"/>
                <a:gd name="T121" fmla="*/ 0 h 749"/>
                <a:gd name="T122" fmla="*/ 846 w 846"/>
                <a:gd name="T123" fmla="*/ 749 h 74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46" h="749">
                  <a:moveTo>
                    <a:pt x="25" y="676"/>
                  </a:moveTo>
                  <a:lnTo>
                    <a:pt x="101" y="749"/>
                  </a:lnTo>
                  <a:lnTo>
                    <a:pt x="121" y="738"/>
                  </a:lnTo>
                  <a:lnTo>
                    <a:pt x="140" y="667"/>
                  </a:lnTo>
                  <a:lnTo>
                    <a:pt x="187" y="611"/>
                  </a:lnTo>
                  <a:lnTo>
                    <a:pt x="263" y="583"/>
                  </a:lnTo>
                  <a:lnTo>
                    <a:pt x="560" y="609"/>
                  </a:lnTo>
                  <a:lnTo>
                    <a:pt x="598" y="602"/>
                  </a:lnTo>
                  <a:lnTo>
                    <a:pt x="631" y="576"/>
                  </a:lnTo>
                  <a:lnTo>
                    <a:pt x="644" y="551"/>
                  </a:lnTo>
                  <a:lnTo>
                    <a:pt x="620" y="471"/>
                  </a:lnTo>
                  <a:lnTo>
                    <a:pt x="627" y="448"/>
                  </a:lnTo>
                  <a:lnTo>
                    <a:pt x="680" y="444"/>
                  </a:lnTo>
                  <a:lnTo>
                    <a:pt x="707" y="422"/>
                  </a:lnTo>
                  <a:lnTo>
                    <a:pt x="749" y="346"/>
                  </a:lnTo>
                  <a:lnTo>
                    <a:pt x="769" y="327"/>
                  </a:lnTo>
                  <a:lnTo>
                    <a:pt x="803" y="320"/>
                  </a:lnTo>
                  <a:lnTo>
                    <a:pt x="846" y="264"/>
                  </a:lnTo>
                  <a:lnTo>
                    <a:pt x="846" y="268"/>
                  </a:lnTo>
                  <a:lnTo>
                    <a:pt x="757" y="173"/>
                  </a:lnTo>
                  <a:lnTo>
                    <a:pt x="723" y="67"/>
                  </a:lnTo>
                  <a:lnTo>
                    <a:pt x="665" y="41"/>
                  </a:lnTo>
                  <a:lnTo>
                    <a:pt x="610" y="1"/>
                  </a:lnTo>
                  <a:lnTo>
                    <a:pt x="617" y="0"/>
                  </a:lnTo>
                  <a:lnTo>
                    <a:pt x="379" y="70"/>
                  </a:lnTo>
                  <a:lnTo>
                    <a:pt x="353" y="69"/>
                  </a:lnTo>
                  <a:lnTo>
                    <a:pt x="341" y="38"/>
                  </a:lnTo>
                  <a:lnTo>
                    <a:pt x="312" y="4"/>
                  </a:lnTo>
                  <a:lnTo>
                    <a:pt x="149" y="151"/>
                  </a:lnTo>
                  <a:lnTo>
                    <a:pt x="66" y="155"/>
                  </a:lnTo>
                  <a:lnTo>
                    <a:pt x="64" y="159"/>
                  </a:lnTo>
                  <a:lnTo>
                    <a:pt x="76" y="189"/>
                  </a:lnTo>
                  <a:lnTo>
                    <a:pt x="2" y="265"/>
                  </a:lnTo>
                  <a:lnTo>
                    <a:pt x="0" y="283"/>
                  </a:lnTo>
                  <a:lnTo>
                    <a:pt x="92" y="452"/>
                  </a:lnTo>
                  <a:lnTo>
                    <a:pt x="52" y="442"/>
                  </a:lnTo>
                  <a:lnTo>
                    <a:pt x="17" y="522"/>
                  </a:lnTo>
                  <a:lnTo>
                    <a:pt x="19" y="553"/>
                  </a:lnTo>
                  <a:lnTo>
                    <a:pt x="66" y="582"/>
                  </a:lnTo>
                  <a:lnTo>
                    <a:pt x="25" y="676"/>
                  </a:lnTo>
                  <a:close/>
                </a:path>
              </a:pathLst>
            </a:custGeom>
            <a:solidFill>
              <a:srgbClr val="FFCC00"/>
            </a:solidFill>
            <a:ln w="12700">
              <a:solidFill>
                <a:srgbClr val="FFFFFF"/>
              </a:solidFill>
              <a:round/>
              <a:headEnd/>
              <a:tailEnd/>
            </a:ln>
          </p:spPr>
          <p:txBody>
            <a:bodyPr/>
            <a:lstStyle/>
            <a:p>
              <a:endParaRPr lang="fr-FR"/>
            </a:p>
          </p:txBody>
        </p:sp>
        <p:sp>
          <p:nvSpPr>
            <p:cNvPr id="2135" name="Freeform 90"/>
            <p:cNvSpPr>
              <a:spLocks/>
            </p:cNvSpPr>
            <p:nvPr/>
          </p:nvSpPr>
          <p:spPr bwMode="auto">
            <a:xfrm>
              <a:off x="4087" y="3643"/>
              <a:ext cx="132" cy="149"/>
            </a:xfrm>
            <a:custGeom>
              <a:avLst/>
              <a:gdLst>
                <a:gd name="T0" fmla="*/ 426909141 w 664"/>
                <a:gd name="T1" fmla="*/ 434158591 h 737"/>
                <a:gd name="T2" fmla="*/ 426909141 w 664"/>
                <a:gd name="T3" fmla="*/ 434158591 h 737"/>
                <a:gd name="T4" fmla="*/ 426909141 w 664"/>
                <a:gd name="T5" fmla="*/ 434158591 h 737"/>
                <a:gd name="T6" fmla="*/ 426909141 w 664"/>
                <a:gd name="T7" fmla="*/ 434158591 h 737"/>
                <a:gd name="T8" fmla="*/ 426909141 w 664"/>
                <a:gd name="T9" fmla="*/ 434158591 h 737"/>
                <a:gd name="T10" fmla="*/ 426909141 w 664"/>
                <a:gd name="T11" fmla="*/ 434158591 h 737"/>
                <a:gd name="T12" fmla="*/ 426909141 w 664"/>
                <a:gd name="T13" fmla="*/ 434158591 h 737"/>
                <a:gd name="T14" fmla="*/ 426909141 w 664"/>
                <a:gd name="T15" fmla="*/ 434158591 h 737"/>
                <a:gd name="T16" fmla="*/ 426909141 w 664"/>
                <a:gd name="T17" fmla="*/ 434158591 h 737"/>
                <a:gd name="T18" fmla="*/ 426909141 w 664"/>
                <a:gd name="T19" fmla="*/ 434158591 h 737"/>
                <a:gd name="T20" fmla="*/ 426909141 w 664"/>
                <a:gd name="T21" fmla="*/ 434158591 h 737"/>
                <a:gd name="T22" fmla="*/ 426909141 w 664"/>
                <a:gd name="T23" fmla="*/ 434158591 h 737"/>
                <a:gd name="T24" fmla="*/ 426909141 w 664"/>
                <a:gd name="T25" fmla="*/ 434158591 h 737"/>
                <a:gd name="T26" fmla="*/ 426909141 w 664"/>
                <a:gd name="T27" fmla="*/ 434158591 h 737"/>
                <a:gd name="T28" fmla="*/ 426909141 w 664"/>
                <a:gd name="T29" fmla="*/ 434158591 h 737"/>
                <a:gd name="T30" fmla="*/ 426909141 w 664"/>
                <a:gd name="T31" fmla="*/ 434158591 h 737"/>
                <a:gd name="T32" fmla="*/ 426909141 w 664"/>
                <a:gd name="T33" fmla="*/ 434158591 h 737"/>
                <a:gd name="T34" fmla="*/ 426909141 w 664"/>
                <a:gd name="T35" fmla="*/ 434158591 h 737"/>
                <a:gd name="T36" fmla="*/ 426909141 w 664"/>
                <a:gd name="T37" fmla="*/ 434158591 h 737"/>
                <a:gd name="T38" fmla="*/ 426909141 w 664"/>
                <a:gd name="T39" fmla="*/ 434158591 h 737"/>
                <a:gd name="T40" fmla="*/ 426909141 w 664"/>
                <a:gd name="T41" fmla="*/ 434158591 h 737"/>
                <a:gd name="T42" fmla="*/ 426909141 w 664"/>
                <a:gd name="T43" fmla="*/ 434158591 h 737"/>
                <a:gd name="T44" fmla="*/ 426909141 w 664"/>
                <a:gd name="T45" fmla="*/ 434158591 h 737"/>
                <a:gd name="T46" fmla="*/ 426909141 w 664"/>
                <a:gd name="T47" fmla="*/ 0 h 737"/>
                <a:gd name="T48" fmla="*/ 426909141 w 664"/>
                <a:gd name="T49" fmla="*/ 0 h 737"/>
                <a:gd name="T50" fmla="*/ 426909141 w 664"/>
                <a:gd name="T51" fmla="*/ 434158591 h 737"/>
                <a:gd name="T52" fmla="*/ 0 w 664"/>
                <a:gd name="T53" fmla="*/ 434158591 h 737"/>
                <a:gd name="T54" fmla="*/ 426909141 w 664"/>
                <a:gd name="T55" fmla="*/ 434158591 h 737"/>
                <a:gd name="T56" fmla="*/ 426909141 w 664"/>
                <a:gd name="T57" fmla="*/ 434158591 h 737"/>
                <a:gd name="T58" fmla="*/ 426909141 w 664"/>
                <a:gd name="T59" fmla="*/ 434158591 h 737"/>
                <a:gd name="T60" fmla="*/ 426909141 w 664"/>
                <a:gd name="T61" fmla="*/ 434158591 h 737"/>
                <a:gd name="T62" fmla="*/ 426909141 w 664"/>
                <a:gd name="T63" fmla="*/ 434158591 h 737"/>
                <a:gd name="T64" fmla="*/ 426909141 w 664"/>
                <a:gd name="T65" fmla="*/ 434158591 h 737"/>
                <a:gd name="T66" fmla="*/ 426909141 w 664"/>
                <a:gd name="T67" fmla="*/ 434158591 h 737"/>
                <a:gd name="T68" fmla="*/ 426909141 w 664"/>
                <a:gd name="T69" fmla="*/ 434158591 h 737"/>
                <a:gd name="T70" fmla="*/ 426909141 w 664"/>
                <a:gd name="T71" fmla="*/ 434158591 h 737"/>
                <a:gd name="T72" fmla="*/ 426909141 w 664"/>
                <a:gd name="T73" fmla="*/ 434158591 h 737"/>
                <a:gd name="T74" fmla="*/ 426909141 w 664"/>
                <a:gd name="T75" fmla="*/ 434158591 h 737"/>
                <a:gd name="T76" fmla="*/ 426909141 w 664"/>
                <a:gd name="T77" fmla="*/ 434158591 h 737"/>
                <a:gd name="T78" fmla="*/ 426909141 w 664"/>
                <a:gd name="T79" fmla="*/ 434158591 h 73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64"/>
                <a:gd name="T121" fmla="*/ 0 h 737"/>
                <a:gd name="T122" fmla="*/ 664 w 664"/>
                <a:gd name="T123" fmla="*/ 737 h 73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64" h="737">
                  <a:moveTo>
                    <a:pt x="306" y="736"/>
                  </a:moveTo>
                  <a:lnTo>
                    <a:pt x="378" y="622"/>
                  </a:lnTo>
                  <a:lnTo>
                    <a:pt x="407" y="610"/>
                  </a:lnTo>
                  <a:lnTo>
                    <a:pt x="472" y="619"/>
                  </a:lnTo>
                  <a:lnTo>
                    <a:pt x="492" y="613"/>
                  </a:lnTo>
                  <a:lnTo>
                    <a:pt x="493" y="590"/>
                  </a:lnTo>
                  <a:lnTo>
                    <a:pt x="472" y="516"/>
                  </a:lnTo>
                  <a:lnTo>
                    <a:pt x="494" y="487"/>
                  </a:lnTo>
                  <a:lnTo>
                    <a:pt x="525" y="472"/>
                  </a:lnTo>
                  <a:lnTo>
                    <a:pt x="564" y="462"/>
                  </a:lnTo>
                  <a:lnTo>
                    <a:pt x="559" y="418"/>
                  </a:lnTo>
                  <a:lnTo>
                    <a:pt x="586" y="352"/>
                  </a:lnTo>
                  <a:lnTo>
                    <a:pt x="656" y="286"/>
                  </a:lnTo>
                  <a:lnTo>
                    <a:pt x="664" y="255"/>
                  </a:lnTo>
                  <a:lnTo>
                    <a:pt x="640" y="231"/>
                  </a:lnTo>
                  <a:lnTo>
                    <a:pt x="605" y="228"/>
                  </a:lnTo>
                  <a:lnTo>
                    <a:pt x="538" y="251"/>
                  </a:lnTo>
                  <a:lnTo>
                    <a:pt x="510" y="243"/>
                  </a:lnTo>
                  <a:lnTo>
                    <a:pt x="496" y="205"/>
                  </a:lnTo>
                  <a:lnTo>
                    <a:pt x="472" y="184"/>
                  </a:lnTo>
                  <a:lnTo>
                    <a:pt x="436" y="181"/>
                  </a:lnTo>
                  <a:lnTo>
                    <a:pt x="331" y="205"/>
                  </a:lnTo>
                  <a:lnTo>
                    <a:pt x="282" y="194"/>
                  </a:lnTo>
                  <a:lnTo>
                    <a:pt x="124" y="0"/>
                  </a:lnTo>
                  <a:lnTo>
                    <a:pt x="120" y="0"/>
                  </a:lnTo>
                  <a:lnTo>
                    <a:pt x="52" y="87"/>
                  </a:lnTo>
                  <a:lnTo>
                    <a:pt x="0" y="180"/>
                  </a:lnTo>
                  <a:lnTo>
                    <a:pt x="8" y="202"/>
                  </a:lnTo>
                  <a:lnTo>
                    <a:pt x="70" y="263"/>
                  </a:lnTo>
                  <a:lnTo>
                    <a:pt x="239" y="391"/>
                  </a:lnTo>
                  <a:lnTo>
                    <a:pt x="244" y="425"/>
                  </a:lnTo>
                  <a:lnTo>
                    <a:pt x="173" y="413"/>
                  </a:lnTo>
                  <a:lnTo>
                    <a:pt x="136" y="416"/>
                  </a:lnTo>
                  <a:lnTo>
                    <a:pt x="107" y="426"/>
                  </a:lnTo>
                  <a:lnTo>
                    <a:pt x="70" y="470"/>
                  </a:lnTo>
                  <a:lnTo>
                    <a:pt x="125" y="510"/>
                  </a:lnTo>
                  <a:lnTo>
                    <a:pt x="184" y="536"/>
                  </a:lnTo>
                  <a:lnTo>
                    <a:pt x="217" y="642"/>
                  </a:lnTo>
                  <a:lnTo>
                    <a:pt x="306" y="737"/>
                  </a:lnTo>
                  <a:lnTo>
                    <a:pt x="306" y="736"/>
                  </a:lnTo>
                  <a:close/>
                </a:path>
              </a:pathLst>
            </a:custGeom>
            <a:solidFill>
              <a:srgbClr val="FFCC00"/>
            </a:solidFill>
            <a:ln w="12700">
              <a:solidFill>
                <a:srgbClr val="FFFFFF"/>
              </a:solidFill>
              <a:round/>
              <a:headEnd/>
              <a:tailEnd/>
            </a:ln>
          </p:spPr>
          <p:txBody>
            <a:bodyPr/>
            <a:lstStyle/>
            <a:p>
              <a:endParaRPr lang="fr-FR"/>
            </a:p>
          </p:txBody>
        </p:sp>
        <p:sp>
          <p:nvSpPr>
            <p:cNvPr id="2136" name="Freeform 91"/>
            <p:cNvSpPr>
              <a:spLocks/>
            </p:cNvSpPr>
            <p:nvPr/>
          </p:nvSpPr>
          <p:spPr bwMode="auto">
            <a:xfrm>
              <a:off x="3853" y="3680"/>
              <a:ext cx="140" cy="105"/>
            </a:xfrm>
            <a:custGeom>
              <a:avLst/>
              <a:gdLst>
                <a:gd name="T0" fmla="*/ 0 w 702"/>
                <a:gd name="T1" fmla="*/ 436142404 h 517"/>
                <a:gd name="T2" fmla="*/ 428272841 w 702"/>
                <a:gd name="T3" fmla="*/ 0 h 517"/>
                <a:gd name="T4" fmla="*/ 428272841 w 702"/>
                <a:gd name="T5" fmla="*/ 436142404 h 517"/>
                <a:gd name="T6" fmla="*/ 428272841 w 702"/>
                <a:gd name="T7" fmla="*/ 436142404 h 517"/>
                <a:gd name="T8" fmla="*/ 428272841 w 702"/>
                <a:gd name="T9" fmla="*/ 436142404 h 517"/>
                <a:gd name="T10" fmla="*/ 428272841 w 702"/>
                <a:gd name="T11" fmla="*/ 436142404 h 517"/>
                <a:gd name="T12" fmla="*/ 428272841 w 702"/>
                <a:gd name="T13" fmla="*/ 436142404 h 517"/>
                <a:gd name="T14" fmla="*/ 428272841 w 702"/>
                <a:gd name="T15" fmla="*/ 436142404 h 517"/>
                <a:gd name="T16" fmla="*/ 428272841 w 702"/>
                <a:gd name="T17" fmla="*/ 436142404 h 517"/>
                <a:gd name="T18" fmla="*/ 428272841 w 702"/>
                <a:gd name="T19" fmla="*/ 436142404 h 517"/>
                <a:gd name="T20" fmla="*/ 428272841 w 702"/>
                <a:gd name="T21" fmla="*/ 436142404 h 517"/>
                <a:gd name="T22" fmla="*/ 428272841 w 702"/>
                <a:gd name="T23" fmla="*/ 436142404 h 517"/>
                <a:gd name="T24" fmla="*/ 428272841 w 702"/>
                <a:gd name="T25" fmla="*/ 436142404 h 517"/>
                <a:gd name="T26" fmla="*/ 428272841 w 702"/>
                <a:gd name="T27" fmla="*/ 436142404 h 517"/>
                <a:gd name="T28" fmla="*/ 428272841 w 702"/>
                <a:gd name="T29" fmla="*/ 436142404 h 517"/>
                <a:gd name="T30" fmla="*/ 428272841 w 702"/>
                <a:gd name="T31" fmla="*/ 436142404 h 517"/>
                <a:gd name="T32" fmla="*/ 428272841 w 702"/>
                <a:gd name="T33" fmla="*/ 436142404 h 517"/>
                <a:gd name="T34" fmla="*/ 428272841 w 702"/>
                <a:gd name="T35" fmla="*/ 436142404 h 517"/>
                <a:gd name="T36" fmla="*/ 428272841 w 702"/>
                <a:gd name="T37" fmla="*/ 436142404 h 517"/>
                <a:gd name="T38" fmla="*/ 428272841 w 702"/>
                <a:gd name="T39" fmla="*/ 436142404 h 517"/>
                <a:gd name="T40" fmla="*/ 428272841 w 702"/>
                <a:gd name="T41" fmla="*/ 436142404 h 517"/>
                <a:gd name="T42" fmla="*/ 428272841 w 702"/>
                <a:gd name="T43" fmla="*/ 436142404 h 517"/>
                <a:gd name="T44" fmla="*/ 428272841 w 702"/>
                <a:gd name="T45" fmla="*/ 436142404 h 517"/>
                <a:gd name="T46" fmla="*/ 428272841 w 702"/>
                <a:gd name="T47" fmla="*/ 436142404 h 517"/>
                <a:gd name="T48" fmla="*/ 428272841 w 702"/>
                <a:gd name="T49" fmla="*/ 436142404 h 517"/>
                <a:gd name="T50" fmla="*/ 428272841 w 702"/>
                <a:gd name="T51" fmla="*/ 436142404 h 517"/>
                <a:gd name="T52" fmla="*/ 428272841 w 702"/>
                <a:gd name="T53" fmla="*/ 436142404 h 517"/>
                <a:gd name="T54" fmla="*/ 428272841 w 702"/>
                <a:gd name="T55" fmla="*/ 436142404 h 517"/>
                <a:gd name="T56" fmla="*/ 428272841 w 702"/>
                <a:gd name="T57" fmla="*/ 436142404 h 517"/>
                <a:gd name="T58" fmla="*/ 428272841 w 702"/>
                <a:gd name="T59" fmla="*/ 436142404 h 517"/>
                <a:gd name="T60" fmla="*/ 428272841 w 702"/>
                <a:gd name="T61" fmla="*/ 436142404 h 517"/>
                <a:gd name="T62" fmla="*/ 428272841 w 702"/>
                <a:gd name="T63" fmla="*/ 436142404 h 517"/>
                <a:gd name="T64" fmla="*/ 428272841 w 702"/>
                <a:gd name="T65" fmla="*/ 436142404 h 517"/>
                <a:gd name="T66" fmla="*/ 428272841 w 702"/>
                <a:gd name="T67" fmla="*/ 436142404 h 517"/>
                <a:gd name="T68" fmla="*/ 428272841 w 702"/>
                <a:gd name="T69" fmla="*/ 436142404 h 517"/>
                <a:gd name="T70" fmla="*/ 428272841 w 702"/>
                <a:gd name="T71" fmla="*/ 436142404 h 517"/>
                <a:gd name="T72" fmla="*/ 428272841 w 702"/>
                <a:gd name="T73" fmla="*/ 436142404 h 517"/>
                <a:gd name="T74" fmla="*/ 0 w 702"/>
                <a:gd name="T75" fmla="*/ 436142404 h 51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2"/>
                <a:gd name="T115" fmla="*/ 0 h 517"/>
                <a:gd name="T116" fmla="*/ 702 w 702"/>
                <a:gd name="T117" fmla="*/ 517 h 51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2" h="517">
                  <a:moveTo>
                    <a:pt x="0" y="29"/>
                  </a:moveTo>
                  <a:lnTo>
                    <a:pt x="113" y="0"/>
                  </a:lnTo>
                  <a:lnTo>
                    <a:pt x="171" y="2"/>
                  </a:lnTo>
                  <a:lnTo>
                    <a:pt x="229" y="46"/>
                  </a:lnTo>
                  <a:lnTo>
                    <a:pt x="257" y="65"/>
                  </a:lnTo>
                  <a:lnTo>
                    <a:pt x="282" y="62"/>
                  </a:lnTo>
                  <a:lnTo>
                    <a:pt x="345" y="45"/>
                  </a:lnTo>
                  <a:lnTo>
                    <a:pt x="374" y="48"/>
                  </a:lnTo>
                  <a:lnTo>
                    <a:pt x="426" y="113"/>
                  </a:lnTo>
                  <a:lnTo>
                    <a:pt x="426" y="123"/>
                  </a:lnTo>
                  <a:lnTo>
                    <a:pt x="454" y="174"/>
                  </a:lnTo>
                  <a:lnTo>
                    <a:pt x="499" y="235"/>
                  </a:lnTo>
                  <a:lnTo>
                    <a:pt x="506" y="256"/>
                  </a:lnTo>
                  <a:lnTo>
                    <a:pt x="467" y="265"/>
                  </a:lnTo>
                  <a:lnTo>
                    <a:pt x="453" y="277"/>
                  </a:lnTo>
                  <a:lnTo>
                    <a:pt x="454" y="293"/>
                  </a:lnTo>
                  <a:lnTo>
                    <a:pt x="486" y="314"/>
                  </a:lnTo>
                  <a:lnTo>
                    <a:pt x="586" y="340"/>
                  </a:lnTo>
                  <a:lnTo>
                    <a:pt x="650" y="362"/>
                  </a:lnTo>
                  <a:lnTo>
                    <a:pt x="687" y="395"/>
                  </a:lnTo>
                  <a:lnTo>
                    <a:pt x="702" y="440"/>
                  </a:lnTo>
                  <a:lnTo>
                    <a:pt x="701" y="438"/>
                  </a:lnTo>
                  <a:lnTo>
                    <a:pt x="624" y="446"/>
                  </a:lnTo>
                  <a:lnTo>
                    <a:pt x="555" y="467"/>
                  </a:lnTo>
                  <a:lnTo>
                    <a:pt x="464" y="517"/>
                  </a:lnTo>
                  <a:lnTo>
                    <a:pt x="432" y="488"/>
                  </a:lnTo>
                  <a:lnTo>
                    <a:pt x="369" y="457"/>
                  </a:lnTo>
                  <a:lnTo>
                    <a:pt x="328" y="442"/>
                  </a:lnTo>
                  <a:lnTo>
                    <a:pt x="300" y="432"/>
                  </a:lnTo>
                  <a:lnTo>
                    <a:pt x="268" y="397"/>
                  </a:lnTo>
                  <a:lnTo>
                    <a:pt x="235" y="372"/>
                  </a:lnTo>
                  <a:lnTo>
                    <a:pt x="197" y="354"/>
                  </a:lnTo>
                  <a:lnTo>
                    <a:pt x="162" y="339"/>
                  </a:lnTo>
                  <a:lnTo>
                    <a:pt x="112" y="315"/>
                  </a:lnTo>
                  <a:lnTo>
                    <a:pt x="105" y="321"/>
                  </a:lnTo>
                  <a:lnTo>
                    <a:pt x="65" y="228"/>
                  </a:lnTo>
                  <a:lnTo>
                    <a:pt x="7" y="209"/>
                  </a:lnTo>
                  <a:lnTo>
                    <a:pt x="0" y="29"/>
                  </a:lnTo>
                  <a:close/>
                </a:path>
              </a:pathLst>
            </a:custGeom>
            <a:solidFill>
              <a:srgbClr val="FFCC00"/>
            </a:solidFill>
            <a:ln w="12700">
              <a:solidFill>
                <a:srgbClr val="FFFFFF"/>
              </a:solidFill>
              <a:round/>
              <a:headEnd/>
              <a:tailEnd/>
            </a:ln>
          </p:spPr>
          <p:txBody>
            <a:bodyPr/>
            <a:lstStyle/>
            <a:p>
              <a:endParaRPr lang="fr-FR"/>
            </a:p>
          </p:txBody>
        </p:sp>
        <p:sp>
          <p:nvSpPr>
            <p:cNvPr id="2137" name="Freeform 92"/>
            <p:cNvSpPr>
              <a:spLocks/>
            </p:cNvSpPr>
            <p:nvPr/>
          </p:nvSpPr>
          <p:spPr bwMode="auto">
            <a:xfrm>
              <a:off x="3955" y="3529"/>
              <a:ext cx="169" cy="156"/>
            </a:xfrm>
            <a:custGeom>
              <a:avLst/>
              <a:gdLst>
                <a:gd name="T0" fmla="*/ 425967777 w 852"/>
                <a:gd name="T1" fmla="*/ 433385852 h 773"/>
                <a:gd name="T2" fmla="*/ 425967777 w 852"/>
                <a:gd name="T3" fmla="*/ 433385852 h 773"/>
                <a:gd name="T4" fmla="*/ 425967777 w 852"/>
                <a:gd name="T5" fmla="*/ 433385852 h 773"/>
                <a:gd name="T6" fmla="*/ 425967777 w 852"/>
                <a:gd name="T7" fmla="*/ 433385852 h 773"/>
                <a:gd name="T8" fmla="*/ 425967777 w 852"/>
                <a:gd name="T9" fmla="*/ 433385852 h 773"/>
                <a:gd name="T10" fmla="*/ 425967777 w 852"/>
                <a:gd name="T11" fmla="*/ 433385852 h 773"/>
                <a:gd name="T12" fmla="*/ 425967777 w 852"/>
                <a:gd name="T13" fmla="*/ 433385852 h 773"/>
                <a:gd name="T14" fmla="*/ 425967777 w 852"/>
                <a:gd name="T15" fmla="*/ 433385852 h 773"/>
                <a:gd name="T16" fmla="*/ 425967777 w 852"/>
                <a:gd name="T17" fmla="*/ 433385852 h 773"/>
                <a:gd name="T18" fmla="*/ 425967777 w 852"/>
                <a:gd name="T19" fmla="*/ 433385852 h 773"/>
                <a:gd name="T20" fmla="*/ 425967777 w 852"/>
                <a:gd name="T21" fmla="*/ 433385852 h 773"/>
                <a:gd name="T22" fmla="*/ 425967777 w 852"/>
                <a:gd name="T23" fmla="*/ 433385852 h 773"/>
                <a:gd name="T24" fmla="*/ 425967777 w 852"/>
                <a:gd name="T25" fmla="*/ 433385852 h 773"/>
                <a:gd name="T26" fmla="*/ 425967777 w 852"/>
                <a:gd name="T27" fmla="*/ 0 h 773"/>
                <a:gd name="T28" fmla="*/ 425967777 w 852"/>
                <a:gd name="T29" fmla="*/ 433385852 h 773"/>
                <a:gd name="T30" fmla="*/ 425967777 w 852"/>
                <a:gd name="T31" fmla="*/ 433385852 h 773"/>
                <a:gd name="T32" fmla="*/ 425967777 w 852"/>
                <a:gd name="T33" fmla="*/ 433385852 h 773"/>
                <a:gd name="T34" fmla="*/ 425967777 w 852"/>
                <a:gd name="T35" fmla="*/ 433385852 h 773"/>
                <a:gd name="T36" fmla="*/ 425967777 w 852"/>
                <a:gd name="T37" fmla="*/ 433385852 h 773"/>
                <a:gd name="T38" fmla="*/ 425967777 w 852"/>
                <a:gd name="T39" fmla="*/ 433385852 h 773"/>
                <a:gd name="T40" fmla="*/ 425967777 w 852"/>
                <a:gd name="T41" fmla="*/ 433385852 h 773"/>
                <a:gd name="T42" fmla="*/ 425967777 w 852"/>
                <a:gd name="T43" fmla="*/ 433385852 h 773"/>
                <a:gd name="T44" fmla="*/ 425967777 w 852"/>
                <a:gd name="T45" fmla="*/ 433385852 h 773"/>
                <a:gd name="T46" fmla="*/ 425967777 w 852"/>
                <a:gd name="T47" fmla="*/ 433385852 h 773"/>
                <a:gd name="T48" fmla="*/ 425967777 w 852"/>
                <a:gd name="T49" fmla="*/ 433385852 h 773"/>
                <a:gd name="T50" fmla="*/ 425967777 w 852"/>
                <a:gd name="T51" fmla="*/ 433385852 h 773"/>
                <a:gd name="T52" fmla="*/ 425967777 w 852"/>
                <a:gd name="T53" fmla="*/ 433385852 h 773"/>
                <a:gd name="T54" fmla="*/ 425967777 w 852"/>
                <a:gd name="T55" fmla="*/ 433385852 h 773"/>
                <a:gd name="T56" fmla="*/ 425967777 w 852"/>
                <a:gd name="T57" fmla="*/ 433385852 h 773"/>
                <a:gd name="T58" fmla="*/ 425967777 w 852"/>
                <a:gd name="T59" fmla="*/ 433385852 h 773"/>
                <a:gd name="T60" fmla="*/ 425967777 w 852"/>
                <a:gd name="T61" fmla="*/ 433385852 h 773"/>
                <a:gd name="T62" fmla="*/ 425967777 w 852"/>
                <a:gd name="T63" fmla="*/ 433385852 h 773"/>
                <a:gd name="T64" fmla="*/ 425967777 w 852"/>
                <a:gd name="T65" fmla="*/ 433385852 h 773"/>
                <a:gd name="T66" fmla="*/ 425967777 w 852"/>
                <a:gd name="T67" fmla="*/ 433385852 h 773"/>
                <a:gd name="T68" fmla="*/ 425967777 w 852"/>
                <a:gd name="T69" fmla="*/ 433385852 h 773"/>
                <a:gd name="T70" fmla="*/ 425967777 w 852"/>
                <a:gd name="T71" fmla="*/ 433385852 h 773"/>
                <a:gd name="T72" fmla="*/ 425967777 w 852"/>
                <a:gd name="T73" fmla="*/ 433385852 h 773"/>
                <a:gd name="T74" fmla="*/ 425967777 w 852"/>
                <a:gd name="T75" fmla="*/ 433385852 h 773"/>
                <a:gd name="T76" fmla="*/ 425967777 w 852"/>
                <a:gd name="T77" fmla="*/ 433385852 h 773"/>
                <a:gd name="T78" fmla="*/ 425967777 w 852"/>
                <a:gd name="T79" fmla="*/ 433385852 h 773"/>
                <a:gd name="T80" fmla="*/ 425967777 w 852"/>
                <a:gd name="T81" fmla="*/ 433385852 h 773"/>
                <a:gd name="T82" fmla="*/ 425967777 w 852"/>
                <a:gd name="T83" fmla="*/ 433385852 h 773"/>
                <a:gd name="T84" fmla="*/ 425967777 w 852"/>
                <a:gd name="T85" fmla="*/ 433385852 h 773"/>
                <a:gd name="T86" fmla="*/ 425967777 w 852"/>
                <a:gd name="T87" fmla="*/ 433385852 h 773"/>
                <a:gd name="T88" fmla="*/ 425967777 w 852"/>
                <a:gd name="T89" fmla="*/ 433385852 h 773"/>
                <a:gd name="T90" fmla="*/ 425967777 w 852"/>
                <a:gd name="T91" fmla="*/ 433385852 h 773"/>
                <a:gd name="T92" fmla="*/ 425967777 w 852"/>
                <a:gd name="T93" fmla="*/ 433385852 h 773"/>
                <a:gd name="T94" fmla="*/ 425967777 w 852"/>
                <a:gd name="T95" fmla="*/ 433385852 h 773"/>
                <a:gd name="T96" fmla="*/ 0 w 852"/>
                <a:gd name="T97" fmla="*/ 433385852 h 773"/>
                <a:gd name="T98" fmla="*/ 425967777 w 852"/>
                <a:gd name="T99" fmla="*/ 433385852 h 773"/>
                <a:gd name="T100" fmla="*/ 425967777 w 852"/>
                <a:gd name="T101" fmla="*/ 433385852 h 7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52"/>
                <a:gd name="T154" fmla="*/ 0 h 773"/>
                <a:gd name="T155" fmla="*/ 852 w 852"/>
                <a:gd name="T156" fmla="*/ 773 h 77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52" h="773">
                  <a:moveTo>
                    <a:pt x="111" y="406"/>
                  </a:moveTo>
                  <a:lnTo>
                    <a:pt x="228" y="359"/>
                  </a:lnTo>
                  <a:lnTo>
                    <a:pt x="235" y="317"/>
                  </a:lnTo>
                  <a:lnTo>
                    <a:pt x="259" y="281"/>
                  </a:lnTo>
                  <a:lnTo>
                    <a:pt x="292" y="248"/>
                  </a:lnTo>
                  <a:lnTo>
                    <a:pt x="313" y="246"/>
                  </a:lnTo>
                  <a:lnTo>
                    <a:pt x="432" y="262"/>
                  </a:lnTo>
                  <a:lnTo>
                    <a:pt x="454" y="250"/>
                  </a:lnTo>
                  <a:lnTo>
                    <a:pt x="469" y="224"/>
                  </a:lnTo>
                  <a:lnTo>
                    <a:pt x="444" y="190"/>
                  </a:lnTo>
                  <a:lnTo>
                    <a:pt x="315" y="136"/>
                  </a:lnTo>
                  <a:lnTo>
                    <a:pt x="302" y="116"/>
                  </a:lnTo>
                  <a:lnTo>
                    <a:pt x="318" y="16"/>
                  </a:lnTo>
                  <a:lnTo>
                    <a:pt x="366" y="0"/>
                  </a:lnTo>
                  <a:lnTo>
                    <a:pt x="385" y="1"/>
                  </a:lnTo>
                  <a:lnTo>
                    <a:pt x="413" y="5"/>
                  </a:lnTo>
                  <a:lnTo>
                    <a:pt x="458" y="74"/>
                  </a:lnTo>
                  <a:lnTo>
                    <a:pt x="495" y="80"/>
                  </a:lnTo>
                  <a:lnTo>
                    <a:pt x="525" y="75"/>
                  </a:lnTo>
                  <a:lnTo>
                    <a:pt x="555" y="7"/>
                  </a:lnTo>
                  <a:lnTo>
                    <a:pt x="559" y="4"/>
                  </a:lnTo>
                  <a:lnTo>
                    <a:pt x="585" y="119"/>
                  </a:lnTo>
                  <a:lnTo>
                    <a:pt x="607" y="139"/>
                  </a:lnTo>
                  <a:lnTo>
                    <a:pt x="648" y="137"/>
                  </a:lnTo>
                  <a:lnTo>
                    <a:pt x="693" y="155"/>
                  </a:lnTo>
                  <a:lnTo>
                    <a:pt x="723" y="181"/>
                  </a:lnTo>
                  <a:lnTo>
                    <a:pt x="755" y="221"/>
                  </a:lnTo>
                  <a:lnTo>
                    <a:pt x="772" y="249"/>
                  </a:lnTo>
                  <a:lnTo>
                    <a:pt x="830" y="258"/>
                  </a:lnTo>
                  <a:lnTo>
                    <a:pt x="845" y="268"/>
                  </a:lnTo>
                  <a:lnTo>
                    <a:pt x="852" y="356"/>
                  </a:lnTo>
                  <a:lnTo>
                    <a:pt x="530" y="462"/>
                  </a:lnTo>
                  <a:lnTo>
                    <a:pt x="516" y="502"/>
                  </a:lnTo>
                  <a:lnTo>
                    <a:pt x="485" y="518"/>
                  </a:lnTo>
                  <a:lnTo>
                    <a:pt x="452" y="514"/>
                  </a:lnTo>
                  <a:lnTo>
                    <a:pt x="397" y="486"/>
                  </a:lnTo>
                  <a:lnTo>
                    <a:pt x="346" y="546"/>
                  </a:lnTo>
                  <a:lnTo>
                    <a:pt x="306" y="528"/>
                  </a:lnTo>
                  <a:lnTo>
                    <a:pt x="253" y="547"/>
                  </a:lnTo>
                  <a:lnTo>
                    <a:pt x="203" y="592"/>
                  </a:lnTo>
                  <a:lnTo>
                    <a:pt x="217" y="737"/>
                  </a:lnTo>
                  <a:lnTo>
                    <a:pt x="127" y="770"/>
                  </a:lnTo>
                  <a:lnTo>
                    <a:pt x="127" y="773"/>
                  </a:lnTo>
                  <a:lnTo>
                    <a:pt x="124" y="728"/>
                  </a:lnTo>
                  <a:lnTo>
                    <a:pt x="111" y="711"/>
                  </a:lnTo>
                  <a:lnTo>
                    <a:pt x="25" y="694"/>
                  </a:lnTo>
                  <a:lnTo>
                    <a:pt x="48" y="592"/>
                  </a:lnTo>
                  <a:lnTo>
                    <a:pt x="3" y="559"/>
                  </a:lnTo>
                  <a:lnTo>
                    <a:pt x="0" y="542"/>
                  </a:lnTo>
                  <a:lnTo>
                    <a:pt x="111" y="404"/>
                  </a:lnTo>
                  <a:lnTo>
                    <a:pt x="111" y="406"/>
                  </a:lnTo>
                  <a:close/>
                </a:path>
              </a:pathLst>
            </a:custGeom>
            <a:solidFill>
              <a:srgbClr val="FFCC00"/>
            </a:solidFill>
            <a:ln w="12700">
              <a:solidFill>
                <a:srgbClr val="FFFFFF"/>
              </a:solidFill>
              <a:round/>
              <a:headEnd/>
              <a:tailEnd/>
            </a:ln>
          </p:spPr>
          <p:txBody>
            <a:bodyPr/>
            <a:lstStyle/>
            <a:p>
              <a:endParaRPr lang="fr-FR"/>
            </a:p>
          </p:txBody>
        </p:sp>
        <p:sp>
          <p:nvSpPr>
            <p:cNvPr id="2138" name="Freeform 93"/>
            <p:cNvSpPr>
              <a:spLocks/>
            </p:cNvSpPr>
            <p:nvPr/>
          </p:nvSpPr>
          <p:spPr bwMode="auto">
            <a:xfrm>
              <a:off x="3936" y="3601"/>
              <a:ext cx="199" cy="169"/>
            </a:xfrm>
            <a:custGeom>
              <a:avLst/>
              <a:gdLst>
                <a:gd name="T0" fmla="*/ 430361570 w 993"/>
                <a:gd name="T1" fmla="*/ 435683726 h 833"/>
                <a:gd name="T2" fmla="*/ 430361570 w 993"/>
                <a:gd name="T3" fmla="*/ 435683726 h 833"/>
                <a:gd name="T4" fmla="*/ 430361570 w 993"/>
                <a:gd name="T5" fmla="*/ 435683726 h 833"/>
                <a:gd name="T6" fmla="*/ 430361570 w 993"/>
                <a:gd name="T7" fmla="*/ 435683726 h 833"/>
                <a:gd name="T8" fmla="*/ 430361570 w 993"/>
                <a:gd name="T9" fmla="*/ 435683726 h 833"/>
                <a:gd name="T10" fmla="*/ 430361570 w 993"/>
                <a:gd name="T11" fmla="*/ 435683726 h 833"/>
                <a:gd name="T12" fmla="*/ 430361570 w 993"/>
                <a:gd name="T13" fmla="*/ 435683726 h 833"/>
                <a:gd name="T14" fmla="*/ 430361570 w 993"/>
                <a:gd name="T15" fmla="*/ 435683726 h 833"/>
                <a:gd name="T16" fmla="*/ 430361570 w 993"/>
                <a:gd name="T17" fmla="*/ 435683726 h 833"/>
                <a:gd name="T18" fmla="*/ 430361570 w 993"/>
                <a:gd name="T19" fmla="*/ 435683726 h 833"/>
                <a:gd name="T20" fmla="*/ 430361570 w 993"/>
                <a:gd name="T21" fmla="*/ 435683726 h 833"/>
                <a:gd name="T22" fmla="*/ 430361570 w 993"/>
                <a:gd name="T23" fmla="*/ 435683726 h 833"/>
                <a:gd name="T24" fmla="*/ 430361570 w 993"/>
                <a:gd name="T25" fmla="*/ 0 h 833"/>
                <a:gd name="T26" fmla="*/ 430361570 w 993"/>
                <a:gd name="T27" fmla="*/ 435683726 h 833"/>
                <a:gd name="T28" fmla="*/ 430361570 w 993"/>
                <a:gd name="T29" fmla="*/ 435683726 h 833"/>
                <a:gd name="T30" fmla="*/ 430361570 w 993"/>
                <a:gd name="T31" fmla="*/ 435683726 h 833"/>
                <a:gd name="T32" fmla="*/ 430361570 w 993"/>
                <a:gd name="T33" fmla="*/ 435683726 h 833"/>
                <a:gd name="T34" fmla="*/ 430361570 w 993"/>
                <a:gd name="T35" fmla="*/ 435683726 h 833"/>
                <a:gd name="T36" fmla="*/ 430361570 w 993"/>
                <a:gd name="T37" fmla="*/ 435683726 h 833"/>
                <a:gd name="T38" fmla="*/ 430361570 w 993"/>
                <a:gd name="T39" fmla="*/ 435683726 h 833"/>
                <a:gd name="T40" fmla="*/ 430361570 w 993"/>
                <a:gd name="T41" fmla="*/ 435683726 h 833"/>
                <a:gd name="T42" fmla="*/ 430361570 w 993"/>
                <a:gd name="T43" fmla="*/ 435683726 h 833"/>
                <a:gd name="T44" fmla="*/ 430361570 w 993"/>
                <a:gd name="T45" fmla="*/ 435683726 h 833"/>
                <a:gd name="T46" fmla="*/ 430361570 w 993"/>
                <a:gd name="T47" fmla="*/ 435683726 h 833"/>
                <a:gd name="T48" fmla="*/ 430361570 w 993"/>
                <a:gd name="T49" fmla="*/ 435683726 h 833"/>
                <a:gd name="T50" fmla="*/ 430361570 w 993"/>
                <a:gd name="T51" fmla="*/ 435683726 h 833"/>
                <a:gd name="T52" fmla="*/ 430361570 w 993"/>
                <a:gd name="T53" fmla="*/ 435683726 h 833"/>
                <a:gd name="T54" fmla="*/ 430361570 w 993"/>
                <a:gd name="T55" fmla="*/ 435683726 h 833"/>
                <a:gd name="T56" fmla="*/ 430361570 w 993"/>
                <a:gd name="T57" fmla="*/ 435683726 h 833"/>
                <a:gd name="T58" fmla="*/ 430361570 w 993"/>
                <a:gd name="T59" fmla="*/ 435683726 h 833"/>
                <a:gd name="T60" fmla="*/ 430361570 w 993"/>
                <a:gd name="T61" fmla="*/ 435683726 h 833"/>
                <a:gd name="T62" fmla="*/ 430361570 w 993"/>
                <a:gd name="T63" fmla="*/ 435683726 h 833"/>
                <a:gd name="T64" fmla="*/ 430361570 w 993"/>
                <a:gd name="T65" fmla="*/ 435683726 h 833"/>
                <a:gd name="T66" fmla="*/ 430361570 w 993"/>
                <a:gd name="T67" fmla="*/ 435683726 h 833"/>
                <a:gd name="T68" fmla="*/ 430361570 w 993"/>
                <a:gd name="T69" fmla="*/ 435683726 h 833"/>
                <a:gd name="T70" fmla="*/ 430361570 w 993"/>
                <a:gd name="T71" fmla="*/ 435683726 h 833"/>
                <a:gd name="T72" fmla="*/ 430361570 w 993"/>
                <a:gd name="T73" fmla="*/ 435683726 h 833"/>
                <a:gd name="T74" fmla="*/ 430361570 w 993"/>
                <a:gd name="T75" fmla="*/ 435683726 h 833"/>
                <a:gd name="T76" fmla="*/ 430361570 w 993"/>
                <a:gd name="T77" fmla="*/ 435683726 h 833"/>
                <a:gd name="T78" fmla="*/ 430361570 w 993"/>
                <a:gd name="T79" fmla="*/ 435683726 h 833"/>
                <a:gd name="T80" fmla="*/ 430361570 w 993"/>
                <a:gd name="T81" fmla="*/ 435683726 h 833"/>
                <a:gd name="T82" fmla="*/ 430361570 w 993"/>
                <a:gd name="T83" fmla="*/ 435683726 h 833"/>
                <a:gd name="T84" fmla="*/ 430361570 w 993"/>
                <a:gd name="T85" fmla="*/ 435683726 h 833"/>
                <a:gd name="T86" fmla="*/ 430361570 w 993"/>
                <a:gd name="T87" fmla="*/ 435683726 h 833"/>
                <a:gd name="T88" fmla="*/ 430361570 w 993"/>
                <a:gd name="T89" fmla="*/ 435683726 h 833"/>
                <a:gd name="T90" fmla="*/ 430361570 w 993"/>
                <a:gd name="T91" fmla="*/ 435683726 h 833"/>
                <a:gd name="T92" fmla="*/ 0 w 993"/>
                <a:gd name="T93" fmla="*/ 435683726 h 833"/>
                <a:gd name="T94" fmla="*/ 430361570 w 993"/>
                <a:gd name="T95" fmla="*/ 435683726 h 833"/>
                <a:gd name="T96" fmla="*/ 430361570 w 993"/>
                <a:gd name="T97" fmla="*/ 435683726 h 833"/>
                <a:gd name="T98" fmla="*/ 430361570 w 993"/>
                <a:gd name="T99" fmla="*/ 435683726 h 833"/>
                <a:gd name="T100" fmla="*/ 430361570 w 993"/>
                <a:gd name="T101" fmla="*/ 435683726 h 833"/>
                <a:gd name="T102" fmla="*/ 430361570 w 993"/>
                <a:gd name="T103" fmla="*/ 435683726 h 8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93"/>
                <a:gd name="T157" fmla="*/ 0 h 833"/>
                <a:gd name="T158" fmla="*/ 993 w 993"/>
                <a:gd name="T159" fmla="*/ 833 h 8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93" h="833">
                  <a:moveTo>
                    <a:pt x="207" y="415"/>
                  </a:moveTo>
                  <a:lnTo>
                    <a:pt x="298" y="384"/>
                  </a:lnTo>
                  <a:lnTo>
                    <a:pt x="284" y="239"/>
                  </a:lnTo>
                  <a:lnTo>
                    <a:pt x="333" y="192"/>
                  </a:lnTo>
                  <a:lnTo>
                    <a:pt x="386" y="173"/>
                  </a:lnTo>
                  <a:lnTo>
                    <a:pt x="427" y="191"/>
                  </a:lnTo>
                  <a:lnTo>
                    <a:pt x="477" y="131"/>
                  </a:lnTo>
                  <a:lnTo>
                    <a:pt x="533" y="159"/>
                  </a:lnTo>
                  <a:lnTo>
                    <a:pt x="566" y="163"/>
                  </a:lnTo>
                  <a:lnTo>
                    <a:pt x="596" y="147"/>
                  </a:lnTo>
                  <a:lnTo>
                    <a:pt x="611" y="107"/>
                  </a:lnTo>
                  <a:lnTo>
                    <a:pt x="933" y="2"/>
                  </a:lnTo>
                  <a:lnTo>
                    <a:pt x="936" y="0"/>
                  </a:lnTo>
                  <a:lnTo>
                    <a:pt x="903" y="77"/>
                  </a:lnTo>
                  <a:lnTo>
                    <a:pt x="882" y="153"/>
                  </a:lnTo>
                  <a:lnTo>
                    <a:pt x="869" y="206"/>
                  </a:lnTo>
                  <a:lnTo>
                    <a:pt x="801" y="294"/>
                  </a:lnTo>
                  <a:lnTo>
                    <a:pt x="749" y="387"/>
                  </a:lnTo>
                  <a:lnTo>
                    <a:pt x="757" y="407"/>
                  </a:lnTo>
                  <a:lnTo>
                    <a:pt x="819" y="470"/>
                  </a:lnTo>
                  <a:lnTo>
                    <a:pt x="989" y="597"/>
                  </a:lnTo>
                  <a:lnTo>
                    <a:pt x="993" y="631"/>
                  </a:lnTo>
                  <a:lnTo>
                    <a:pt x="922" y="619"/>
                  </a:lnTo>
                  <a:lnTo>
                    <a:pt x="885" y="622"/>
                  </a:lnTo>
                  <a:lnTo>
                    <a:pt x="857" y="633"/>
                  </a:lnTo>
                  <a:lnTo>
                    <a:pt x="819" y="677"/>
                  </a:lnTo>
                  <a:lnTo>
                    <a:pt x="827" y="675"/>
                  </a:lnTo>
                  <a:lnTo>
                    <a:pt x="588" y="746"/>
                  </a:lnTo>
                  <a:lnTo>
                    <a:pt x="562" y="745"/>
                  </a:lnTo>
                  <a:lnTo>
                    <a:pt x="552" y="714"/>
                  </a:lnTo>
                  <a:lnTo>
                    <a:pt x="521" y="680"/>
                  </a:lnTo>
                  <a:lnTo>
                    <a:pt x="359" y="827"/>
                  </a:lnTo>
                  <a:lnTo>
                    <a:pt x="276" y="831"/>
                  </a:lnTo>
                  <a:lnTo>
                    <a:pt x="279" y="833"/>
                  </a:lnTo>
                  <a:lnTo>
                    <a:pt x="264" y="788"/>
                  </a:lnTo>
                  <a:lnTo>
                    <a:pt x="228" y="754"/>
                  </a:lnTo>
                  <a:lnTo>
                    <a:pt x="164" y="733"/>
                  </a:lnTo>
                  <a:lnTo>
                    <a:pt x="63" y="707"/>
                  </a:lnTo>
                  <a:lnTo>
                    <a:pt x="31" y="686"/>
                  </a:lnTo>
                  <a:lnTo>
                    <a:pt x="30" y="670"/>
                  </a:lnTo>
                  <a:lnTo>
                    <a:pt x="44" y="658"/>
                  </a:lnTo>
                  <a:lnTo>
                    <a:pt x="84" y="649"/>
                  </a:lnTo>
                  <a:lnTo>
                    <a:pt x="76" y="626"/>
                  </a:lnTo>
                  <a:lnTo>
                    <a:pt x="31" y="565"/>
                  </a:lnTo>
                  <a:lnTo>
                    <a:pt x="3" y="516"/>
                  </a:lnTo>
                  <a:lnTo>
                    <a:pt x="3" y="519"/>
                  </a:lnTo>
                  <a:lnTo>
                    <a:pt x="0" y="479"/>
                  </a:lnTo>
                  <a:lnTo>
                    <a:pt x="3" y="467"/>
                  </a:lnTo>
                  <a:lnTo>
                    <a:pt x="89" y="452"/>
                  </a:lnTo>
                  <a:lnTo>
                    <a:pt x="123" y="441"/>
                  </a:lnTo>
                  <a:lnTo>
                    <a:pt x="204" y="415"/>
                  </a:lnTo>
                  <a:lnTo>
                    <a:pt x="207" y="415"/>
                  </a:lnTo>
                  <a:close/>
                </a:path>
              </a:pathLst>
            </a:custGeom>
            <a:solidFill>
              <a:srgbClr val="FFCC00"/>
            </a:solidFill>
            <a:ln w="12700">
              <a:solidFill>
                <a:srgbClr val="FFFFFF"/>
              </a:solidFill>
              <a:round/>
              <a:headEnd/>
              <a:tailEnd/>
            </a:ln>
          </p:spPr>
          <p:txBody>
            <a:bodyPr/>
            <a:lstStyle/>
            <a:p>
              <a:endParaRPr lang="fr-FR"/>
            </a:p>
          </p:txBody>
        </p:sp>
        <p:sp>
          <p:nvSpPr>
            <p:cNvPr id="2139" name="Freeform 94"/>
            <p:cNvSpPr>
              <a:spLocks/>
            </p:cNvSpPr>
            <p:nvPr/>
          </p:nvSpPr>
          <p:spPr bwMode="auto">
            <a:xfrm>
              <a:off x="3942" y="3391"/>
              <a:ext cx="186" cy="154"/>
            </a:xfrm>
            <a:custGeom>
              <a:avLst/>
              <a:gdLst>
                <a:gd name="T0" fmla="*/ 0 w 924"/>
                <a:gd name="T1" fmla="*/ 436872254 h 757"/>
                <a:gd name="T2" fmla="*/ 432285452 w 924"/>
                <a:gd name="T3" fmla="*/ 436872254 h 757"/>
                <a:gd name="T4" fmla="*/ 432285452 w 924"/>
                <a:gd name="T5" fmla="*/ 436872254 h 757"/>
                <a:gd name="T6" fmla="*/ 432285452 w 924"/>
                <a:gd name="T7" fmla="*/ 436872254 h 757"/>
                <a:gd name="T8" fmla="*/ 432285452 w 924"/>
                <a:gd name="T9" fmla="*/ 436872254 h 757"/>
                <a:gd name="T10" fmla="*/ 432285452 w 924"/>
                <a:gd name="T11" fmla="*/ 436872254 h 757"/>
                <a:gd name="T12" fmla="*/ 432285452 w 924"/>
                <a:gd name="T13" fmla="*/ 436872254 h 757"/>
                <a:gd name="T14" fmla="*/ 432285452 w 924"/>
                <a:gd name="T15" fmla="*/ 436872254 h 757"/>
                <a:gd name="T16" fmla="*/ 432285452 w 924"/>
                <a:gd name="T17" fmla="*/ 436872254 h 757"/>
                <a:gd name="T18" fmla="*/ 432285452 w 924"/>
                <a:gd name="T19" fmla="*/ 436872254 h 757"/>
                <a:gd name="T20" fmla="*/ 432285452 w 924"/>
                <a:gd name="T21" fmla="*/ 436872254 h 757"/>
                <a:gd name="T22" fmla="*/ 432285452 w 924"/>
                <a:gd name="T23" fmla="*/ 436872254 h 757"/>
                <a:gd name="T24" fmla="*/ 432285452 w 924"/>
                <a:gd name="T25" fmla="*/ 0 h 757"/>
                <a:gd name="T26" fmla="*/ 432285452 w 924"/>
                <a:gd name="T27" fmla="*/ 436872254 h 757"/>
                <a:gd name="T28" fmla="*/ 432285452 w 924"/>
                <a:gd name="T29" fmla="*/ 436872254 h 757"/>
                <a:gd name="T30" fmla="*/ 432285452 w 924"/>
                <a:gd name="T31" fmla="*/ 436872254 h 757"/>
                <a:gd name="T32" fmla="*/ 432285452 w 924"/>
                <a:gd name="T33" fmla="*/ 436872254 h 757"/>
                <a:gd name="T34" fmla="*/ 432285452 w 924"/>
                <a:gd name="T35" fmla="*/ 436872254 h 757"/>
                <a:gd name="T36" fmla="*/ 432285452 w 924"/>
                <a:gd name="T37" fmla="*/ 436872254 h 757"/>
                <a:gd name="T38" fmla="*/ 432285452 w 924"/>
                <a:gd name="T39" fmla="*/ 436872254 h 757"/>
                <a:gd name="T40" fmla="*/ 432285452 w 924"/>
                <a:gd name="T41" fmla="*/ 436872254 h 757"/>
                <a:gd name="T42" fmla="*/ 432285452 w 924"/>
                <a:gd name="T43" fmla="*/ 436872254 h 757"/>
                <a:gd name="T44" fmla="*/ 432285452 w 924"/>
                <a:gd name="T45" fmla="*/ 436872254 h 757"/>
                <a:gd name="T46" fmla="*/ 432285452 w 924"/>
                <a:gd name="T47" fmla="*/ 436872254 h 757"/>
                <a:gd name="T48" fmla="*/ 432285452 w 924"/>
                <a:gd name="T49" fmla="*/ 436872254 h 757"/>
                <a:gd name="T50" fmla="*/ 432285452 w 924"/>
                <a:gd name="T51" fmla="*/ 436872254 h 757"/>
                <a:gd name="T52" fmla="*/ 432285452 w 924"/>
                <a:gd name="T53" fmla="*/ 436872254 h 757"/>
                <a:gd name="T54" fmla="*/ 432285452 w 924"/>
                <a:gd name="T55" fmla="*/ 436872254 h 757"/>
                <a:gd name="T56" fmla="*/ 432285452 w 924"/>
                <a:gd name="T57" fmla="*/ 436872254 h 757"/>
                <a:gd name="T58" fmla="*/ 432285452 w 924"/>
                <a:gd name="T59" fmla="*/ 436872254 h 757"/>
                <a:gd name="T60" fmla="*/ 432285452 w 924"/>
                <a:gd name="T61" fmla="*/ 436872254 h 757"/>
                <a:gd name="T62" fmla="*/ 432285452 w 924"/>
                <a:gd name="T63" fmla="*/ 436872254 h 757"/>
                <a:gd name="T64" fmla="*/ 432285452 w 924"/>
                <a:gd name="T65" fmla="*/ 436872254 h 757"/>
                <a:gd name="T66" fmla="*/ 432285452 w 924"/>
                <a:gd name="T67" fmla="*/ 436872254 h 757"/>
                <a:gd name="T68" fmla="*/ 432285452 w 924"/>
                <a:gd name="T69" fmla="*/ 436872254 h 757"/>
                <a:gd name="T70" fmla="*/ 432285452 w 924"/>
                <a:gd name="T71" fmla="*/ 436872254 h 757"/>
                <a:gd name="T72" fmla="*/ 432285452 w 924"/>
                <a:gd name="T73" fmla="*/ 436872254 h 757"/>
                <a:gd name="T74" fmla="*/ 432285452 w 924"/>
                <a:gd name="T75" fmla="*/ 436872254 h 757"/>
                <a:gd name="T76" fmla="*/ 432285452 w 924"/>
                <a:gd name="T77" fmla="*/ 436872254 h 757"/>
                <a:gd name="T78" fmla="*/ 432285452 w 924"/>
                <a:gd name="T79" fmla="*/ 436872254 h 757"/>
                <a:gd name="T80" fmla="*/ 432285452 w 924"/>
                <a:gd name="T81" fmla="*/ 436872254 h 757"/>
                <a:gd name="T82" fmla="*/ 432285452 w 924"/>
                <a:gd name="T83" fmla="*/ 436872254 h 757"/>
                <a:gd name="T84" fmla="*/ 432285452 w 924"/>
                <a:gd name="T85" fmla="*/ 436872254 h 757"/>
                <a:gd name="T86" fmla="*/ 432285452 w 924"/>
                <a:gd name="T87" fmla="*/ 436872254 h 757"/>
                <a:gd name="T88" fmla="*/ 432285452 w 924"/>
                <a:gd name="T89" fmla="*/ 436872254 h 757"/>
                <a:gd name="T90" fmla="*/ 432285452 w 924"/>
                <a:gd name="T91" fmla="*/ 436872254 h 757"/>
                <a:gd name="T92" fmla="*/ 432285452 w 924"/>
                <a:gd name="T93" fmla="*/ 436872254 h 757"/>
                <a:gd name="T94" fmla="*/ 432285452 w 924"/>
                <a:gd name="T95" fmla="*/ 436872254 h 757"/>
                <a:gd name="T96" fmla="*/ 432285452 w 924"/>
                <a:gd name="T97" fmla="*/ 436872254 h 757"/>
                <a:gd name="T98" fmla="*/ 432285452 w 924"/>
                <a:gd name="T99" fmla="*/ 436872254 h 757"/>
                <a:gd name="T100" fmla="*/ 432285452 w 924"/>
                <a:gd name="T101" fmla="*/ 436872254 h 757"/>
                <a:gd name="T102" fmla="*/ 0 w 924"/>
                <a:gd name="T103" fmla="*/ 436872254 h 75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24"/>
                <a:gd name="T157" fmla="*/ 0 h 757"/>
                <a:gd name="T158" fmla="*/ 924 w 924"/>
                <a:gd name="T159" fmla="*/ 757 h 75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24" h="757">
                  <a:moveTo>
                    <a:pt x="0" y="373"/>
                  </a:moveTo>
                  <a:lnTo>
                    <a:pt x="52" y="317"/>
                  </a:lnTo>
                  <a:lnTo>
                    <a:pt x="75" y="207"/>
                  </a:lnTo>
                  <a:lnTo>
                    <a:pt x="69" y="142"/>
                  </a:lnTo>
                  <a:lnTo>
                    <a:pt x="182" y="178"/>
                  </a:lnTo>
                  <a:lnTo>
                    <a:pt x="202" y="183"/>
                  </a:lnTo>
                  <a:lnTo>
                    <a:pt x="299" y="278"/>
                  </a:lnTo>
                  <a:lnTo>
                    <a:pt x="323" y="290"/>
                  </a:lnTo>
                  <a:lnTo>
                    <a:pt x="354" y="280"/>
                  </a:lnTo>
                  <a:lnTo>
                    <a:pt x="408" y="154"/>
                  </a:lnTo>
                  <a:lnTo>
                    <a:pt x="421" y="48"/>
                  </a:lnTo>
                  <a:lnTo>
                    <a:pt x="439" y="15"/>
                  </a:lnTo>
                  <a:lnTo>
                    <a:pt x="472" y="0"/>
                  </a:lnTo>
                  <a:lnTo>
                    <a:pt x="499" y="5"/>
                  </a:lnTo>
                  <a:lnTo>
                    <a:pt x="520" y="23"/>
                  </a:lnTo>
                  <a:lnTo>
                    <a:pt x="545" y="51"/>
                  </a:lnTo>
                  <a:lnTo>
                    <a:pt x="553" y="81"/>
                  </a:lnTo>
                  <a:lnTo>
                    <a:pt x="577" y="91"/>
                  </a:lnTo>
                  <a:lnTo>
                    <a:pt x="592" y="105"/>
                  </a:lnTo>
                  <a:lnTo>
                    <a:pt x="637" y="188"/>
                  </a:lnTo>
                  <a:lnTo>
                    <a:pt x="634" y="184"/>
                  </a:lnTo>
                  <a:lnTo>
                    <a:pt x="690" y="214"/>
                  </a:lnTo>
                  <a:lnTo>
                    <a:pt x="717" y="246"/>
                  </a:lnTo>
                  <a:lnTo>
                    <a:pt x="854" y="351"/>
                  </a:lnTo>
                  <a:lnTo>
                    <a:pt x="892" y="368"/>
                  </a:lnTo>
                  <a:lnTo>
                    <a:pt x="918" y="392"/>
                  </a:lnTo>
                  <a:lnTo>
                    <a:pt x="924" y="423"/>
                  </a:lnTo>
                  <a:lnTo>
                    <a:pt x="907" y="458"/>
                  </a:lnTo>
                  <a:lnTo>
                    <a:pt x="901" y="611"/>
                  </a:lnTo>
                  <a:lnTo>
                    <a:pt x="892" y="632"/>
                  </a:lnTo>
                  <a:lnTo>
                    <a:pt x="876" y="640"/>
                  </a:lnTo>
                  <a:lnTo>
                    <a:pt x="857" y="631"/>
                  </a:lnTo>
                  <a:lnTo>
                    <a:pt x="844" y="609"/>
                  </a:lnTo>
                  <a:lnTo>
                    <a:pt x="826" y="608"/>
                  </a:lnTo>
                  <a:lnTo>
                    <a:pt x="811" y="696"/>
                  </a:lnTo>
                  <a:lnTo>
                    <a:pt x="792" y="702"/>
                  </a:lnTo>
                  <a:lnTo>
                    <a:pt x="745" y="682"/>
                  </a:lnTo>
                  <a:lnTo>
                    <a:pt x="612" y="684"/>
                  </a:lnTo>
                  <a:lnTo>
                    <a:pt x="583" y="752"/>
                  </a:lnTo>
                  <a:lnTo>
                    <a:pt x="552" y="757"/>
                  </a:lnTo>
                  <a:lnTo>
                    <a:pt x="516" y="751"/>
                  </a:lnTo>
                  <a:lnTo>
                    <a:pt x="471" y="682"/>
                  </a:lnTo>
                  <a:lnTo>
                    <a:pt x="443" y="678"/>
                  </a:lnTo>
                  <a:lnTo>
                    <a:pt x="424" y="676"/>
                  </a:lnTo>
                  <a:lnTo>
                    <a:pt x="339" y="620"/>
                  </a:lnTo>
                  <a:lnTo>
                    <a:pt x="336" y="489"/>
                  </a:lnTo>
                  <a:lnTo>
                    <a:pt x="202" y="391"/>
                  </a:lnTo>
                  <a:lnTo>
                    <a:pt x="172" y="390"/>
                  </a:lnTo>
                  <a:lnTo>
                    <a:pt x="122" y="460"/>
                  </a:lnTo>
                  <a:lnTo>
                    <a:pt x="92" y="477"/>
                  </a:lnTo>
                  <a:lnTo>
                    <a:pt x="59" y="466"/>
                  </a:lnTo>
                  <a:lnTo>
                    <a:pt x="0" y="373"/>
                  </a:lnTo>
                  <a:close/>
                </a:path>
              </a:pathLst>
            </a:custGeom>
            <a:solidFill>
              <a:srgbClr val="62227D"/>
            </a:solidFill>
            <a:ln w="12700">
              <a:solidFill>
                <a:srgbClr val="FFFFFF"/>
              </a:solidFill>
              <a:round/>
              <a:headEnd/>
              <a:tailEnd/>
            </a:ln>
          </p:spPr>
          <p:txBody>
            <a:bodyPr/>
            <a:lstStyle/>
            <a:p>
              <a:endParaRPr lang="fr-FR"/>
            </a:p>
          </p:txBody>
        </p:sp>
        <p:sp>
          <p:nvSpPr>
            <p:cNvPr id="2140" name="Freeform 95"/>
            <p:cNvSpPr>
              <a:spLocks/>
            </p:cNvSpPr>
            <p:nvPr/>
          </p:nvSpPr>
          <p:spPr bwMode="auto">
            <a:xfrm>
              <a:off x="3956" y="3299"/>
              <a:ext cx="144" cy="151"/>
            </a:xfrm>
            <a:custGeom>
              <a:avLst/>
              <a:gdLst>
                <a:gd name="T0" fmla="*/ 432499952 w 715"/>
                <a:gd name="T1" fmla="*/ 433515839 h 748"/>
                <a:gd name="T2" fmla="*/ 432499952 w 715"/>
                <a:gd name="T3" fmla="*/ 433515839 h 748"/>
                <a:gd name="T4" fmla="*/ 432499952 w 715"/>
                <a:gd name="T5" fmla="*/ 433515839 h 748"/>
                <a:gd name="T6" fmla="*/ 432499952 w 715"/>
                <a:gd name="T7" fmla="*/ 433515839 h 748"/>
                <a:gd name="T8" fmla="*/ 432499952 w 715"/>
                <a:gd name="T9" fmla="*/ 433515839 h 748"/>
                <a:gd name="T10" fmla="*/ 432499952 w 715"/>
                <a:gd name="T11" fmla="*/ 433515839 h 748"/>
                <a:gd name="T12" fmla="*/ 432499952 w 715"/>
                <a:gd name="T13" fmla="*/ 433515839 h 748"/>
                <a:gd name="T14" fmla="*/ 432499952 w 715"/>
                <a:gd name="T15" fmla="*/ 433515839 h 748"/>
                <a:gd name="T16" fmla="*/ 432499952 w 715"/>
                <a:gd name="T17" fmla="*/ 433515839 h 748"/>
                <a:gd name="T18" fmla="*/ 432499952 w 715"/>
                <a:gd name="T19" fmla="*/ 433515839 h 748"/>
                <a:gd name="T20" fmla="*/ 432499952 w 715"/>
                <a:gd name="T21" fmla="*/ 433515839 h 748"/>
                <a:gd name="T22" fmla="*/ 432499952 w 715"/>
                <a:gd name="T23" fmla="*/ 433515839 h 748"/>
                <a:gd name="T24" fmla="*/ 432499952 w 715"/>
                <a:gd name="T25" fmla="*/ 433515839 h 748"/>
                <a:gd name="T26" fmla="*/ 432499952 w 715"/>
                <a:gd name="T27" fmla="*/ 433515839 h 748"/>
                <a:gd name="T28" fmla="*/ 432499952 w 715"/>
                <a:gd name="T29" fmla="*/ 433515839 h 748"/>
                <a:gd name="T30" fmla="*/ 432499952 w 715"/>
                <a:gd name="T31" fmla="*/ 0 h 748"/>
                <a:gd name="T32" fmla="*/ 432499952 w 715"/>
                <a:gd name="T33" fmla="*/ 0 h 748"/>
                <a:gd name="T34" fmla="*/ 432499952 w 715"/>
                <a:gd name="T35" fmla="*/ 433515839 h 748"/>
                <a:gd name="T36" fmla="*/ 432499952 w 715"/>
                <a:gd name="T37" fmla="*/ 433515839 h 748"/>
                <a:gd name="T38" fmla="*/ 432499952 w 715"/>
                <a:gd name="T39" fmla="*/ 433515839 h 748"/>
                <a:gd name="T40" fmla="*/ 432499952 w 715"/>
                <a:gd name="T41" fmla="*/ 433515839 h 748"/>
                <a:gd name="T42" fmla="*/ 432499952 w 715"/>
                <a:gd name="T43" fmla="*/ 433515839 h 748"/>
                <a:gd name="T44" fmla="*/ 432499952 w 715"/>
                <a:gd name="T45" fmla="*/ 433515839 h 748"/>
                <a:gd name="T46" fmla="*/ 432499952 w 715"/>
                <a:gd name="T47" fmla="*/ 433515839 h 748"/>
                <a:gd name="T48" fmla="*/ 432499952 w 715"/>
                <a:gd name="T49" fmla="*/ 433515839 h 748"/>
                <a:gd name="T50" fmla="*/ 432499952 w 715"/>
                <a:gd name="T51" fmla="*/ 433515839 h 748"/>
                <a:gd name="T52" fmla="*/ 432499952 w 715"/>
                <a:gd name="T53" fmla="*/ 433515839 h 748"/>
                <a:gd name="T54" fmla="*/ 432499952 w 715"/>
                <a:gd name="T55" fmla="*/ 433515839 h 748"/>
                <a:gd name="T56" fmla="*/ 432499952 w 715"/>
                <a:gd name="T57" fmla="*/ 433515839 h 748"/>
                <a:gd name="T58" fmla="*/ 432499952 w 715"/>
                <a:gd name="T59" fmla="*/ 433515839 h 748"/>
                <a:gd name="T60" fmla="*/ 0 w 715"/>
                <a:gd name="T61" fmla="*/ 433515839 h 748"/>
                <a:gd name="T62" fmla="*/ 0 w 715"/>
                <a:gd name="T63" fmla="*/ 433515839 h 748"/>
                <a:gd name="T64" fmla="*/ 432499952 w 715"/>
                <a:gd name="T65" fmla="*/ 433515839 h 748"/>
                <a:gd name="T66" fmla="*/ 432499952 w 715"/>
                <a:gd name="T67" fmla="*/ 433515839 h 748"/>
                <a:gd name="T68" fmla="*/ 432499952 w 715"/>
                <a:gd name="T69" fmla="*/ 433515839 h 748"/>
                <a:gd name="T70" fmla="*/ 432499952 w 715"/>
                <a:gd name="T71" fmla="*/ 433515839 h 748"/>
                <a:gd name="T72" fmla="*/ 432499952 w 715"/>
                <a:gd name="T73" fmla="*/ 433515839 h 748"/>
                <a:gd name="T74" fmla="*/ 432499952 w 715"/>
                <a:gd name="T75" fmla="*/ 433515839 h 748"/>
                <a:gd name="T76" fmla="*/ 432499952 w 715"/>
                <a:gd name="T77" fmla="*/ 433515839 h 748"/>
                <a:gd name="T78" fmla="*/ 432499952 w 715"/>
                <a:gd name="T79" fmla="*/ 433515839 h 748"/>
                <a:gd name="T80" fmla="*/ 432499952 w 715"/>
                <a:gd name="T81" fmla="*/ 433515839 h 748"/>
                <a:gd name="T82" fmla="*/ 432499952 w 715"/>
                <a:gd name="T83" fmla="*/ 433515839 h 748"/>
                <a:gd name="T84" fmla="*/ 432499952 w 715"/>
                <a:gd name="T85" fmla="*/ 433515839 h 748"/>
                <a:gd name="T86" fmla="*/ 432499952 w 715"/>
                <a:gd name="T87" fmla="*/ 433515839 h 748"/>
                <a:gd name="T88" fmla="*/ 432499952 w 715"/>
                <a:gd name="T89" fmla="*/ 433515839 h 748"/>
                <a:gd name="T90" fmla="*/ 432499952 w 715"/>
                <a:gd name="T91" fmla="*/ 433515839 h 748"/>
                <a:gd name="T92" fmla="*/ 432499952 w 715"/>
                <a:gd name="T93" fmla="*/ 433515839 h 748"/>
                <a:gd name="T94" fmla="*/ 432499952 w 715"/>
                <a:gd name="T95" fmla="*/ 433515839 h 748"/>
                <a:gd name="T96" fmla="*/ 432499952 w 715"/>
                <a:gd name="T97" fmla="*/ 433515839 h 7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15"/>
                <a:gd name="T148" fmla="*/ 0 h 748"/>
                <a:gd name="T149" fmla="*/ 715 w 715"/>
                <a:gd name="T150" fmla="*/ 748 h 74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15" h="748">
                  <a:moveTo>
                    <a:pt x="565" y="646"/>
                  </a:moveTo>
                  <a:lnTo>
                    <a:pt x="657" y="525"/>
                  </a:lnTo>
                  <a:lnTo>
                    <a:pt x="686" y="518"/>
                  </a:lnTo>
                  <a:lnTo>
                    <a:pt x="710" y="508"/>
                  </a:lnTo>
                  <a:lnTo>
                    <a:pt x="715" y="495"/>
                  </a:lnTo>
                  <a:lnTo>
                    <a:pt x="696" y="310"/>
                  </a:lnTo>
                  <a:lnTo>
                    <a:pt x="671" y="296"/>
                  </a:lnTo>
                  <a:lnTo>
                    <a:pt x="651" y="313"/>
                  </a:lnTo>
                  <a:lnTo>
                    <a:pt x="630" y="319"/>
                  </a:lnTo>
                  <a:lnTo>
                    <a:pt x="610" y="307"/>
                  </a:lnTo>
                  <a:lnTo>
                    <a:pt x="529" y="200"/>
                  </a:lnTo>
                  <a:lnTo>
                    <a:pt x="522" y="174"/>
                  </a:lnTo>
                  <a:lnTo>
                    <a:pt x="531" y="149"/>
                  </a:lnTo>
                  <a:lnTo>
                    <a:pt x="546" y="38"/>
                  </a:lnTo>
                  <a:lnTo>
                    <a:pt x="529" y="20"/>
                  </a:lnTo>
                  <a:lnTo>
                    <a:pt x="454" y="0"/>
                  </a:lnTo>
                  <a:lnTo>
                    <a:pt x="422" y="0"/>
                  </a:lnTo>
                  <a:lnTo>
                    <a:pt x="246" y="127"/>
                  </a:lnTo>
                  <a:lnTo>
                    <a:pt x="243" y="159"/>
                  </a:lnTo>
                  <a:lnTo>
                    <a:pt x="245" y="189"/>
                  </a:lnTo>
                  <a:lnTo>
                    <a:pt x="271" y="195"/>
                  </a:lnTo>
                  <a:lnTo>
                    <a:pt x="283" y="207"/>
                  </a:lnTo>
                  <a:lnTo>
                    <a:pt x="157" y="344"/>
                  </a:lnTo>
                  <a:lnTo>
                    <a:pt x="131" y="337"/>
                  </a:lnTo>
                  <a:lnTo>
                    <a:pt x="100" y="305"/>
                  </a:lnTo>
                  <a:lnTo>
                    <a:pt x="65" y="301"/>
                  </a:lnTo>
                  <a:lnTo>
                    <a:pt x="62" y="298"/>
                  </a:lnTo>
                  <a:lnTo>
                    <a:pt x="49" y="316"/>
                  </a:lnTo>
                  <a:lnTo>
                    <a:pt x="23" y="334"/>
                  </a:lnTo>
                  <a:lnTo>
                    <a:pt x="12" y="354"/>
                  </a:lnTo>
                  <a:lnTo>
                    <a:pt x="0" y="422"/>
                  </a:lnTo>
                  <a:lnTo>
                    <a:pt x="0" y="599"/>
                  </a:lnTo>
                  <a:lnTo>
                    <a:pt x="113" y="636"/>
                  </a:lnTo>
                  <a:lnTo>
                    <a:pt x="134" y="641"/>
                  </a:lnTo>
                  <a:lnTo>
                    <a:pt x="231" y="736"/>
                  </a:lnTo>
                  <a:lnTo>
                    <a:pt x="255" y="748"/>
                  </a:lnTo>
                  <a:lnTo>
                    <a:pt x="285" y="738"/>
                  </a:lnTo>
                  <a:lnTo>
                    <a:pt x="340" y="612"/>
                  </a:lnTo>
                  <a:lnTo>
                    <a:pt x="354" y="506"/>
                  </a:lnTo>
                  <a:lnTo>
                    <a:pt x="370" y="473"/>
                  </a:lnTo>
                  <a:lnTo>
                    <a:pt x="403" y="458"/>
                  </a:lnTo>
                  <a:lnTo>
                    <a:pt x="432" y="463"/>
                  </a:lnTo>
                  <a:lnTo>
                    <a:pt x="452" y="481"/>
                  </a:lnTo>
                  <a:lnTo>
                    <a:pt x="476" y="509"/>
                  </a:lnTo>
                  <a:lnTo>
                    <a:pt x="485" y="538"/>
                  </a:lnTo>
                  <a:lnTo>
                    <a:pt x="508" y="549"/>
                  </a:lnTo>
                  <a:lnTo>
                    <a:pt x="524" y="562"/>
                  </a:lnTo>
                  <a:lnTo>
                    <a:pt x="568" y="646"/>
                  </a:lnTo>
                  <a:lnTo>
                    <a:pt x="565" y="646"/>
                  </a:lnTo>
                  <a:close/>
                </a:path>
              </a:pathLst>
            </a:custGeom>
            <a:solidFill>
              <a:srgbClr val="62227D"/>
            </a:solidFill>
            <a:ln w="12700">
              <a:solidFill>
                <a:srgbClr val="FFFFFF"/>
              </a:solidFill>
              <a:round/>
              <a:headEnd/>
              <a:tailEnd/>
            </a:ln>
          </p:spPr>
          <p:txBody>
            <a:bodyPr/>
            <a:lstStyle/>
            <a:p>
              <a:endParaRPr lang="fr-FR"/>
            </a:p>
          </p:txBody>
        </p:sp>
        <p:sp>
          <p:nvSpPr>
            <p:cNvPr id="2141" name="Freeform 96"/>
            <p:cNvSpPr>
              <a:spLocks/>
            </p:cNvSpPr>
            <p:nvPr/>
          </p:nvSpPr>
          <p:spPr bwMode="auto">
            <a:xfrm>
              <a:off x="3525" y="3289"/>
              <a:ext cx="207" cy="127"/>
            </a:xfrm>
            <a:custGeom>
              <a:avLst/>
              <a:gdLst>
                <a:gd name="T0" fmla="*/ 432000776 w 1029"/>
                <a:gd name="T1" fmla="*/ 434283841 h 628"/>
                <a:gd name="T2" fmla="*/ 432000776 w 1029"/>
                <a:gd name="T3" fmla="*/ 434283841 h 628"/>
                <a:gd name="T4" fmla="*/ 432000776 w 1029"/>
                <a:gd name="T5" fmla="*/ 434283841 h 628"/>
                <a:gd name="T6" fmla="*/ 432000776 w 1029"/>
                <a:gd name="T7" fmla="*/ 434283841 h 628"/>
                <a:gd name="T8" fmla="*/ 432000776 w 1029"/>
                <a:gd name="T9" fmla="*/ 434283841 h 628"/>
                <a:gd name="T10" fmla="*/ 432000776 w 1029"/>
                <a:gd name="T11" fmla="*/ 434283841 h 628"/>
                <a:gd name="T12" fmla="*/ 432000776 w 1029"/>
                <a:gd name="T13" fmla="*/ 434283841 h 628"/>
                <a:gd name="T14" fmla="*/ 432000776 w 1029"/>
                <a:gd name="T15" fmla="*/ 434283841 h 628"/>
                <a:gd name="T16" fmla="*/ 432000776 w 1029"/>
                <a:gd name="T17" fmla="*/ 434283841 h 628"/>
                <a:gd name="T18" fmla="*/ 432000776 w 1029"/>
                <a:gd name="T19" fmla="*/ 434283841 h 628"/>
                <a:gd name="T20" fmla="*/ 432000776 w 1029"/>
                <a:gd name="T21" fmla="*/ 434283841 h 628"/>
                <a:gd name="T22" fmla="*/ 432000776 w 1029"/>
                <a:gd name="T23" fmla="*/ 434283841 h 628"/>
                <a:gd name="T24" fmla="*/ 432000776 w 1029"/>
                <a:gd name="T25" fmla="*/ 434283841 h 628"/>
                <a:gd name="T26" fmla="*/ 432000776 w 1029"/>
                <a:gd name="T27" fmla="*/ 434283841 h 628"/>
                <a:gd name="T28" fmla="*/ 432000776 w 1029"/>
                <a:gd name="T29" fmla="*/ 434283841 h 628"/>
                <a:gd name="T30" fmla="*/ 432000776 w 1029"/>
                <a:gd name="T31" fmla="*/ 434283841 h 628"/>
                <a:gd name="T32" fmla="*/ 432000776 w 1029"/>
                <a:gd name="T33" fmla="*/ 434283841 h 628"/>
                <a:gd name="T34" fmla="*/ 432000776 w 1029"/>
                <a:gd name="T35" fmla="*/ 434283841 h 628"/>
                <a:gd name="T36" fmla="*/ 432000776 w 1029"/>
                <a:gd name="T37" fmla="*/ 434283841 h 628"/>
                <a:gd name="T38" fmla="*/ 432000776 w 1029"/>
                <a:gd name="T39" fmla="*/ 434283841 h 628"/>
                <a:gd name="T40" fmla="*/ 432000776 w 1029"/>
                <a:gd name="T41" fmla="*/ 434283841 h 628"/>
                <a:gd name="T42" fmla="*/ 432000776 w 1029"/>
                <a:gd name="T43" fmla="*/ 434283841 h 628"/>
                <a:gd name="T44" fmla="*/ 432000776 w 1029"/>
                <a:gd name="T45" fmla="*/ 434283841 h 628"/>
                <a:gd name="T46" fmla="*/ 432000776 w 1029"/>
                <a:gd name="T47" fmla="*/ 434283841 h 628"/>
                <a:gd name="T48" fmla="*/ 432000776 w 1029"/>
                <a:gd name="T49" fmla="*/ 434283841 h 628"/>
                <a:gd name="T50" fmla="*/ 432000776 w 1029"/>
                <a:gd name="T51" fmla="*/ 434283841 h 628"/>
                <a:gd name="T52" fmla="*/ 432000776 w 1029"/>
                <a:gd name="T53" fmla="*/ 434283841 h 628"/>
                <a:gd name="T54" fmla="*/ 432000776 w 1029"/>
                <a:gd name="T55" fmla="*/ 434283841 h 628"/>
                <a:gd name="T56" fmla="*/ 432000776 w 1029"/>
                <a:gd name="T57" fmla="*/ 434283841 h 628"/>
                <a:gd name="T58" fmla="*/ 432000776 w 1029"/>
                <a:gd name="T59" fmla="*/ 434283841 h 628"/>
                <a:gd name="T60" fmla="*/ 432000776 w 1029"/>
                <a:gd name="T61" fmla="*/ 434283841 h 628"/>
                <a:gd name="T62" fmla="*/ 432000776 w 1029"/>
                <a:gd name="T63" fmla="*/ 434283841 h 628"/>
                <a:gd name="T64" fmla="*/ 432000776 w 1029"/>
                <a:gd name="T65" fmla="*/ 434283841 h 628"/>
                <a:gd name="T66" fmla="*/ 432000776 w 1029"/>
                <a:gd name="T67" fmla="*/ 434283841 h 628"/>
                <a:gd name="T68" fmla="*/ 432000776 w 1029"/>
                <a:gd name="T69" fmla="*/ 434283841 h 628"/>
                <a:gd name="T70" fmla="*/ 432000776 w 1029"/>
                <a:gd name="T71" fmla="*/ 434283841 h 628"/>
                <a:gd name="T72" fmla="*/ 0 w 1029"/>
                <a:gd name="T73" fmla="*/ 434283841 h 628"/>
                <a:gd name="T74" fmla="*/ 432000776 w 1029"/>
                <a:gd name="T75" fmla="*/ 434283841 h 628"/>
                <a:gd name="T76" fmla="*/ 432000776 w 1029"/>
                <a:gd name="T77" fmla="*/ 434283841 h 628"/>
                <a:gd name="T78" fmla="*/ 432000776 w 1029"/>
                <a:gd name="T79" fmla="*/ 434283841 h 628"/>
                <a:gd name="T80" fmla="*/ 432000776 w 1029"/>
                <a:gd name="T81" fmla="*/ 434283841 h 628"/>
                <a:gd name="T82" fmla="*/ 432000776 w 1029"/>
                <a:gd name="T83" fmla="*/ 434283841 h 628"/>
                <a:gd name="T84" fmla="*/ 432000776 w 1029"/>
                <a:gd name="T85" fmla="*/ 434283841 h 628"/>
                <a:gd name="T86" fmla="*/ 432000776 w 1029"/>
                <a:gd name="T87" fmla="*/ 434283841 h 628"/>
                <a:gd name="T88" fmla="*/ 432000776 w 1029"/>
                <a:gd name="T89" fmla="*/ 434283841 h 628"/>
                <a:gd name="T90" fmla="*/ 432000776 w 1029"/>
                <a:gd name="T91" fmla="*/ 434283841 h 628"/>
                <a:gd name="T92" fmla="*/ 432000776 w 1029"/>
                <a:gd name="T93" fmla="*/ 434283841 h 628"/>
                <a:gd name="T94" fmla="*/ 432000776 w 1029"/>
                <a:gd name="T95" fmla="*/ 434283841 h 628"/>
                <a:gd name="T96" fmla="*/ 432000776 w 1029"/>
                <a:gd name="T97" fmla="*/ 0 h 628"/>
                <a:gd name="T98" fmla="*/ 432000776 w 1029"/>
                <a:gd name="T99" fmla="*/ 434283841 h 6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29"/>
                <a:gd name="T151" fmla="*/ 0 h 628"/>
                <a:gd name="T152" fmla="*/ 1029 w 1029"/>
                <a:gd name="T153" fmla="*/ 628 h 6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29" h="628">
                  <a:moveTo>
                    <a:pt x="384" y="6"/>
                  </a:moveTo>
                  <a:lnTo>
                    <a:pt x="650" y="64"/>
                  </a:lnTo>
                  <a:lnTo>
                    <a:pt x="660" y="37"/>
                  </a:lnTo>
                  <a:lnTo>
                    <a:pt x="687" y="38"/>
                  </a:lnTo>
                  <a:lnTo>
                    <a:pt x="753" y="46"/>
                  </a:lnTo>
                  <a:lnTo>
                    <a:pt x="759" y="70"/>
                  </a:lnTo>
                  <a:lnTo>
                    <a:pt x="794" y="75"/>
                  </a:lnTo>
                  <a:lnTo>
                    <a:pt x="811" y="25"/>
                  </a:lnTo>
                  <a:lnTo>
                    <a:pt x="886" y="120"/>
                  </a:lnTo>
                  <a:lnTo>
                    <a:pt x="1005" y="136"/>
                  </a:lnTo>
                  <a:lnTo>
                    <a:pt x="1029" y="327"/>
                  </a:lnTo>
                  <a:lnTo>
                    <a:pt x="997" y="341"/>
                  </a:lnTo>
                  <a:lnTo>
                    <a:pt x="971" y="367"/>
                  </a:lnTo>
                  <a:lnTo>
                    <a:pt x="968" y="369"/>
                  </a:lnTo>
                  <a:lnTo>
                    <a:pt x="932" y="417"/>
                  </a:lnTo>
                  <a:lnTo>
                    <a:pt x="915" y="455"/>
                  </a:lnTo>
                  <a:lnTo>
                    <a:pt x="916" y="509"/>
                  </a:lnTo>
                  <a:lnTo>
                    <a:pt x="930" y="577"/>
                  </a:lnTo>
                  <a:lnTo>
                    <a:pt x="922" y="617"/>
                  </a:lnTo>
                  <a:lnTo>
                    <a:pt x="899" y="628"/>
                  </a:lnTo>
                  <a:lnTo>
                    <a:pt x="906" y="628"/>
                  </a:lnTo>
                  <a:lnTo>
                    <a:pt x="785" y="624"/>
                  </a:lnTo>
                  <a:lnTo>
                    <a:pt x="678" y="488"/>
                  </a:lnTo>
                  <a:lnTo>
                    <a:pt x="648" y="487"/>
                  </a:lnTo>
                  <a:lnTo>
                    <a:pt x="591" y="485"/>
                  </a:lnTo>
                  <a:lnTo>
                    <a:pt x="564" y="550"/>
                  </a:lnTo>
                  <a:lnTo>
                    <a:pt x="531" y="558"/>
                  </a:lnTo>
                  <a:lnTo>
                    <a:pt x="506" y="541"/>
                  </a:lnTo>
                  <a:lnTo>
                    <a:pt x="451" y="433"/>
                  </a:lnTo>
                  <a:lnTo>
                    <a:pt x="409" y="415"/>
                  </a:lnTo>
                  <a:lnTo>
                    <a:pt x="367" y="427"/>
                  </a:lnTo>
                  <a:lnTo>
                    <a:pt x="166" y="532"/>
                  </a:lnTo>
                  <a:lnTo>
                    <a:pt x="163" y="537"/>
                  </a:lnTo>
                  <a:lnTo>
                    <a:pt x="123" y="494"/>
                  </a:lnTo>
                  <a:lnTo>
                    <a:pt x="90" y="447"/>
                  </a:lnTo>
                  <a:lnTo>
                    <a:pt x="44" y="386"/>
                  </a:lnTo>
                  <a:lnTo>
                    <a:pt x="0" y="334"/>
                  </a:lnTo>
                  <a:lnTo>
                    <a:pt x="26" y="282"/>
                  </a:lnTo>
                  <a:lnTo>
                    <a:pt x="57" y="245"/>
                  </a:lnTo>
                  <a:lnTo>
                    <a:pt x="110" y="209"/>
                  </a:lnTo>
                  <a:lnTo>
                    <a:pt x="176" y="203"/>
                  </a:lnTo>
                  <a:lnTo>
                    <a:pt x="216" y="210"/>
                  </a:lnTo>
                  <a:lnTo>
                    <a:pt x="219" y="166"/>
                  </a:lnTo>
                  <a:lnTo>
                    <a:pt x="210" y="135"/>
                  </a:lnTo>
                  <a:lnTo>
                    <a:pt x="219" y="80"/>
                  </a:lnTo>
                  <a:lnTo>
                    <a:pt x="239" y="62"/>
                  </a:lnTo>
                  <a:lnTo>
                    <a:pt x="313" y="45"/>
                  </a:lnTo>
                  <a:lnTo>
                    <a:pt x="360" y="26"/>
                  </a:lnTo>
                  <a:lnTo>
                    <a:pt x="390" y="0"/>
                  </a:lnTo>
                  <a:lnTo>
                    <a:pt x="384" y="6"/>
                  </a:lnTo>
                  <a:close/>
                </a:path>
              </a:pathLst>
            </a:custGeom>
            <a:solidFill>
              <a:srgbClr val="62227D"/>
            </a:solidFill>
            <a:ln w="12700">
              <a:solidFill>
                <a:srgbClr val="FFFFFF"/>
              </a:solidFill>
              <a:round/>
              <a:headEnd/>
              <a:tailEnd/>
            </a:ln>
          </p:spPr>
          <p:txBody>
            <a:bodyPr/>
            <a:lstStyle/>
            <a:p>
              <a:endParaRPr lang="fr-FR"/>
            </a:p>
          </p:txBody>
        </p:sp>
        <p:sp>
          <p:nvSpPr>
            <p:cNvPr id="2142" name="Freeform 97"/>
            <p:cNvSpPr>
              <a:spLocks/>
            </p:cNvSpPr>
            <p:nvPr/>
          </p:nvSpPr>
          <p:spPr bwMode="auto">
            <a:xfrm>
              <a:off x="3259" y="3473"/>
              <a:ext cx="177" cy="184"/>
            </a:xfrm>
            <a:custGeom>
              <a:avLst/>
              <a:gdLst>
                <a:gd name="T0" fmla="*/ 426126021 w 892"/>
                <a:gd name="T1" fmla="*/ 435172677 h 908"/>
                <a:gd name="T2" fmla="*/ 426126021 w 892"/>
                <a:gd name="T3" fmla="*/ 435172677 h 908"/>
                <a:gd name="T4" fmla="*/ 426126021 w 892"/>
                <a:gd name="T5" fmla="*/ 435172677 h 908"/>
                <a:gd name="T6" fmla="*/ 426126021 w 892"/>
                <a:gd name="T7" fmla="*/ 435172677 h 908"/>
                <a:gd name="T8" fmla="*/ 426126021 w 892"/>
                <a:gd name="T9" fmla="*/ 435172677 h 908"/>
                <a:gd name="T10" fmla="*/ 426126021 w 892"/>
                <a:gd name="T11" fmla="*/ 435172677 h 908"/>
                <a:gd name="T12" fmla="*/ 426126021 w 892"/>
                <a:gd name="T13" fmla="*/ 435172677 h 908"/>
                <a:gd name="T14" fmla="*/ 426126021 w 892"/>
                <a:gd name="T15" fmla="*/ 435172677 h 908"/>
                <a:gd name="T16" fmla="*/ 426126021 w 892"/>
                <a:gd name="T17" fmla="*/ 435172677 h 908"/>
                <a:gd name="T18" fmla="*/ 426126021 w 892"/>
                <a:gd name="T19" fmla="*/ 435172677 h 908"/>
                <a:gd name="T20" fmla="*/ 426126021 w 892"/>
                <a:gd name="T21" fmla="*/ 435172677 h 908"/>
                <a:gd name="T22" fmla="*/ 426126021 w 892"/>
                <a:gd name="T23" fmla="*/ 435172677 h 908"/>
                <a:gd name="T24" fmla="*/ 426126021 w 892"/>
                <a:gd name="T25" fmla="*/ 435172677 h 908"/>
                <a:gd name="T26" fmla="*/ 426126021 w 892"/>
                <a:gd name="T27" fmla="*/ 435172677 h 908"/>
                <a:gd name="T28" fmla="*/ 426126021 w 892"/>
                <a:gd name="T29" fmla="*/ 435172677 h 908"/>
                <a:gd name="T30" fmla="*/ 426126021 w 892"/>
                <a:gd name="T31" fmla="*/ 435172677 h 908"/>
                <a:gd name="T32" fmla="*/ 426126021 w 892"/>
                <a:gd name="T33" fmla="*/ 435172677 h 908"/>
                <a:gd name="T34" fmla="*/ 426126021 w 892"/>
                <a:gd name="T35" fmla="*/ 435172677 h 908"/>
                <a:gd name="T36" fmla="*/ 426126021 w 892"/>
                <a:gd name="T37" fmla="*/ 435172677 h 908"/>
                <a:gd name="T38" fmla="*/ 426126021 w 892"/>
                <a:gd name="T39" fmla="*/ 435172677 h 908"/>
                <a:gd name="T40" fmla="*/ 426126021 w 892"/>
                <a:gd name="T41" fmla="*/ 435172677 h 908"/>
                <a:gd name="T42" fmla="*/ 426126021 w 892"/>
                <a:gd name="T43" fmla="*/ 435172677 h 908"/>
                <a:gd name="T44" fmla="*/ 426126021 w 892"/>
                <a:gd name="T45" fmla="*/ 435172677 h 908"/>
                <a:gd name="T46" fmla="*/ 426126021 w 892"/>
                <a:gd name="T47" fmla="*/ 435172677 h 908"/>
                <a:gd name="T48" fmla="*/ 426126021 w 892"/>
                <a:gd name="T49" fmla="*/ 435172677 h 908"/>
                <a:gd name="T50" fmla="*/ 426126021 w 892"/>
                <a:gd name="T51" fmla="*/ 435172677 h 908"/>
                <a:gd name="T52" fmla="*/ 426126021 w 892"/>
                <a:gd name="T53" fmla="*/ 435172677 h 908"/>
                <a:gd name="T54" fmla="*/ 426126021 w 892"/>
                <a:gd name="T55" fmla="*/ 435172677 h 908"/>
                <a:gd name="T56" fmla="*/ 426126021 w 892"/>
                <a:gd name="T57" fmla="*/ 435172677 h 908"/>
                <a:gd name="T58" fmla="*/ 426126021 w 892"/>
                <a:gd name="T59" fmla="*/ 435172677 h 908"/>
                <a:gd name="T60" fmla="*/ 426126021 w 892"/>
                <a:gd name="T61" fmla="*/ 435172677 h 908"/>
                <a:gd name="T62" fmla="*/ 426126021 w 892"/>
                <a:gd name="T63" fmla="*/ 435172677 h 908"/>
                <a:gd name="T64" fmla="*/ 426126021 w 892"/>
                <a:gd name="T65" fmla="*/ 435172677 h 908"/>
                <a:gd name="T66" fmla="*/ 426126021 w 892"/>
                <a:gd name="T67" fmla="*/ 435172677 h 908"/>
                <a:gd name="T68" fmla="*/ 426126021 w 892"/>
                <a:gd name="T69" fmla="*/ 435172677 h 908"/>
                <a:gd name="T70" fmla="*/ 426126021 w 892"/>
                <a:gd name="T71" fmla="*/ 435172677 h 908"/>
                <a:gd name="T72" fmla="*/ 426126021 w 892"/>
                <a:gd name="T73" fmla="*/ 435172677 h 908"/>
                <a:gd name="T74" fmla="*/ 426126021 w 892"/>
                <a:gd name="T75" fmla="*/ 435172677 h 908"/>
                <a:gd name="T76" fmla="*/ 426126021 w 892"/>
                <a:gd name="T77" fmla="*/ 0 h 908"/>
                <a:gd name="T78" fmla="*/ 426126021 w 892"/>
                <a:gd name="T79" fmla="*/ 435172677 h 908"/>
                <a:gd name="T80" fmla="*/ 426126021 w 892"/>
                <a:gd name="T81" fmla="*/ 435172677 h 908"/>
                <a:gd name="T82" fmla="*/ 426126021 w 892"/>
                <a:gd name="T83" fmla="*/ 435172677 h 908"/>
                <a:gd name="T84" fmla="*/ 426126021 w 892"/>
                <a:gd name="T85" fmla="*/ 435172677 h 908"/>
                <a:gd name="T86" fmla="*/ 426126021 w 892"/>
                <a:gd name="T87" fmla="*/ 435172677 h 908"/>
                <a:gd name="T88" fmla="*/ 426126021 w 892"/>
                <a:gd name="T89" fmla="*/ 435172677 h 908"/>
                <a:gd name="T90" fmla="*/ 426126021 w 892"/>
                <a:gd name="T91" fmla="*/ 435172677 h 908"/>
                <a:gd name="T92" fmla="*/ 426126021 w 892"/>
                <a:gd name="T93" fmla="*/ 435172677 h 908"/>
                <a:gd name="T94" fmla="*/ 426126021 w 892"/>
                <a:gd name="T95" fmla="*/ 435172677 h 908"/>
                <a:gd name="T96" fmla="*/ 426126021 w 892"/>
                <a:gd name="T97" fmla="*/ 435172677 h 908"/>
                <a:gd name="T98" fmla="*/ 426126021 w 892"/>
                <a:gd name="T99" fmla="*/ 435172677 h 908"/>
                <a:gd name="T100" fmla="*/ 426126021 w 892"/>
                <a:gd name="T101" fmla="*/ 435172677 h 908"/>
                <a:gd name="T102" fmla="*/ 426126021 w 892"/>
                <a:gd name="T103" fmla="*/ 435172677 h 908"/>
                <a:gd name="T104" fmla="*/ 426126021 w 892"/>
                <a:gd name="T105" fmla="*/ 435172677 h 908"/>
                <a:gd name="T106" fmla="*/ 0 w 892"/>
                <a:gd name="T107" fmla="*/ 435172677 h 908"/>
                <a:gd name="T108" fmla="*/ 426126021 w 892"/>
                <a:gd name="T109" fmla="*/ 435172677 h 908"/>
                <a:gd name="T110" fmla="*/ 426126021 w 892"/>
                <a:gd name="T111" fmla="*/ 435172677 h 908"/>
                <a:gd name="T112" fmla="*/ 426126021 w 892"/>
                <a:gd name="T113" fmla="*/ 435172677 h 908"/>
                <a:gd name="T114" fmla="*/ 426126021 w 892"/>
                <a:gd name="T115" fmla="*/ 435172677 h 908"/>
                <a:gd name="T116" fmla="*/ 426126021 w 892"/>
                <a:gd name="T117" fmla="*/ 435172677 h 9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2"/>
                <a:gd name="T178" fmla="*/ 0 h 908"/>
                <a:gd name="T179" fmla="*/ 892 w 892"/>
                <a:gd name="T180" fmla="*/ 908 h 90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2" h="908">
                  <a:moveTo>
                    <a:pt x="170" y="781"/>
                  </a:moveTo>
                  <a:lnTo>
                    <a:pt x="224" y="786"/>
                  </a:lnTo>
                  <a:lnTo>
                    <a:pt x="275" y="811"/>
                  </a:lnTo>
                  <a:lnTo>
                    <a:pt x="288" y="836"/>
                  </a:lnTo>
                  <a:lnTo>
                    <a:pt x="288" y="874"/>
                  </a:lnTo>
                  <a:lnTo>
                    <a:pt x="304" y="900"/>
                  </a:lnTo>
                  <a:lnTo>
                    <a:pt x="329" y="908"/>
                  </a:lnTo>
                  <a:lnTo>
                    <a:pt x="354" y="906"/>
                  </a:lnTo>
                  <a:lnTo>
                    <a:pt x="386" y="866"/>
                  </a:lnTo>
                  <a:lnTo>
                    <a:pt x="454" y="817"/>
                  </a:lnTo>
                  <a:lnTo>
                    <a:pt x="484" y="814"/>
                  </a:lnTo>
                  <a:lnTo>
                    <a:pt x="509" y="820"/>
                  </a:lnTo>
                  <a:lnTo>
                    <a:pt x="542" y="857"/>
                  </a:lnTo>
                  <a:lnTo>
                    <a:pt x="565" y="873"/>
                  </a:lnTo>
                  <a:lnTo>
                    <a:pt x="600" y="868"/>
                  </a:lnTo>
                  <a:lnTo>
                    <a:pt x="647" y="863"/>
                  </a:lnTo>
                  <a:lnTo>
                    <a:pt x="706" y="880"/>
                  </a:lnTo>
                  <a:lnTo>
                    <a:pt x="730" y="856"/>
                  </a:lnTo>
                  <a:lnTo>
                    <a:pt x="822" y="805"/>
                  </a:lnTo>
                  <a:lnTo>
                    <a:pt x="888" y="708"/>
                  </a:lnTo>
                  <a:lnTo>
                    <a:pt x="892" y="685"/>
                  </a:lnTo>
                  <a:lnTo>
                    <a:pt x="882" y="662"/>
                  </a:lnTo>
                  <a:lnTo>
                    <a:pt x="870" y="632"/>
                  </a:lnTo>
                  <a:lnTo>
                    <a:pt x="861" y="594"/>
                  </a:lnTo>
                  <a:lnTo>
                    <a:pt x="860" y="598"/>
                  </a:lnTo>
                  <a:lnTo>
                    <a:pt x="829" y="471"/>
                  </a:lnTo>
                  <a:lnTo>
                    <a:pt x="794" y="408"/>
                  </a:lnTo>
                  <a:lnTo>
                    <a:pt x="821" y="350"/>
                  </a:lnTo>
                  <a:lnTo>
                    <a:pt x="769" y="317"/>
                  </a:lnTo>
                  <a:lnTo>
                    <a:pt x="767" y="301"/>
                  </a:lnTo>
                  <a:lnTo>
                    <a:pt x="797" y="250"/>
                  </a:lnTo>
                  <a:lnTo>
                    <a:pt x="797" y="247"/>
                  </a:lnTo>
                  <a:lnTo>
                    <a:pt x="640" y="152"/>
                  </a:lnTo>
                  <a:lnTo>
                    <a:pt x="565" y="93"/>
                  </a:lnTo>
                  <a:lnTo>
                    <a:pt x="518" y="111"/>
                  </a:lnTo>
                  <a:lnTo>
                    <a:pt x="494" y="105"/>
                  </a:lnTo>
                  <a:lnTo>
                    <a:pt x="484" y="89"/>
                  </a:lnTo>
                  <a:lnTo>
                    <a:pt x="500" y="43"/>
                  </a:lnTo>
                  <a:lnTo>
                    <a:pt x="441" y="0"/>
                  </a:lnTo>
                  <a:lnTo>
                    <a:pt x="438" y="6"/>
                  </a:lnTo>
                  <a:lnTo>
                    <a:pt x="268" y="220"/>
                  </a:lnTo>
                  <a:lnTo>
                    <a:pt x="231" y="256"/>
                  </a:lnTo>
                  <a:lnTo>
                    <a:pt x="180" y="325"/>
                  </a:lnTo>
                  <a:lnTo>
                    <a:pt x="158" y="390"/>
                  </a:lnTo>
                  <a:lnTo>
                    <a:pt x="27" y="405"/>
                  </a:lnTo>
                  <a:lnTo>
                    <a:pt x="23" y="405"/>
                  </a:lnTo>
                  <a:lnTo>
                    <a:pt x="8" y="471"/>
                  </a:lnTo>
                  <a:lnTo>
                    <a:pt x="10" y="492"/>
                  </a:lnTo>
                  <a:lnTo>
                    <a:pt x="10" y="488"/>
                  </a:lnTo>
                  <a:lnTo>
                    <a:pt x="167" y="459"/>
                  </a:lnTo>
                  <a:lnTo>
                    <a:pt x="183" y="470"/>
                  </a:lnTo>
                  <a:lnTo>
                    <a:pt x="193" y="487"/>
                  </a:lnTo>
                  <a:lnTo>
                    <a:pt x="3" y="670"/>
                  </a:lnTo>
                  <a:lnTo>
                    <a:pt x="0" y="702"/>
                  </a:lnTo>
                  <a:lnTo>
                    <a:pt x="12" y="723"/>
                  </a:lnTo>
                  <a:lnTo>
                    <a:pt x="189" y="714"/>
                  </a:lnTo>
                  <a:lnTo>
                    <a:pt x="194" y="742"/>
                  </a:lnTo>
                  <a:lnTo>
                    <a:pt x="173" y="781"/>
                  </a:lnTo>
                  <a:lnTo>
                    <a:pt x="170" y="781"/>
                  </a:lnTo>
                  <a:close/>
                </a:path>
              </a:pathLst>
            </a:custGeom>
            <a:solidFill>
              <a:srgbClr val="FF742F"/>
            </a:solidFill>
            <a:ln w="12700">
              <a:solidFill>
                <a:srgbClr val="FFFFFF"/>
              </a:solidFill>
              <a:round/>
              <a:headEnd/>
              <a:tailEnd/>
            </a:ln>
          </p:spPr>
          <p:txBody>
            <a:bodyPr/>
            <a:lstStyle/>
            <a:p>
              <a:endParaRPr lang="fr-FR"/>
            </a:p>
          </p:txBody>
        </p:sp>
        <p:sp>
          <p:nvSpPr>
            <p:cNvPr id="2143" name="Freeform 98"/>
            <p:cNvSpPr>
              <a:spLocks/>
            </p:cNvSpPr>
            <p:nvPr/>
          </p:nvSpPr>
          <p:spPr bwMode="auto">
            <a:xfrm>
              <a:off x="3249" y="3631"/>
              <a:ext cx="161" cy="128"/>
            </a:xfrm>
            <a:custGeom>
              <a:avLst/>
              <a:gdLst>
                <a:gd name="T0" fmla="*/ 432721751 w 799"/>
                <a:gd name="T1" fmla="*/ 436313865 h 630"/>
                <a:gd name="T2" fmla="*/ 432721751 w 799"/>
                <a:gd name="T3" fmla="*/ 436313865 h 630"/>
                <a:gd name="T4" fmla="*/ 432721751 w 799"/>
                <a:gd name="T5" fmla="*/ 436313865 h 630"/>
                <a:gd name="T6" fmla="*/ 432721751 w 799"/>
                <a:gd name="T7" fmla="*/ 436313865 h 630"/>
                <a:gd name="T8" fmla="*/ 432721751 w 799"/>
                <a:gd name="T9" fmla="*/ 436313865 h 630"/>
                <a:gd name="T10" fmla="*/ 0 w 799"/>
                <a:gd name="T11" fmla="*/ 436313865 h 630"/>
                <a:gd name="T12" fmla="*/ 432721751 w 799"/>
                <a:gd name="T13" fmla="*/ 436313865 h 630"/>
                <a:gd name="T14" fmla="*/ 432721751 w 799"/>
                <a:gd name="T15" fmla="*/ 436313865 h 630"/>
                <a:gd name="T16" fmla="*/ 432721751 w 799"/>
                <a:gd name="T17" fmla="*/ 436313865 h 630"/>
                <a:gd name="T18" fmla="*/ 432721751 w 799"/>
                <a:gd name="T19" fmla="*/ 436313865 h 630"/>
                <a:gd name="T20" fmla="*/ 432721751 w 799"/>
                <a:gd name="T21" fmla="*/ 0 h 630"/>
                <a:gd name="T22" fmla="*/ 432721751 w 799"/>
                <a:gd name="T23" fmla="*/ 436313865 h 630"/>
                <a:gd name="T24" fmla="*/ 432721751 w 799"/>
                <a:gd name="T25" fmla="*/ 436313865 h 630"/>
                <a:gd name="T26" fmla="*/ 432721751 w 799"/>
                <a:gd name="T27" fmla="*/ 436313865 h 630"/>
                <a:gd name="T28" fmla="*/ 432721751 w 799"/>
                <a:gd name="T29" fmla="*/ 436313865 h 630"/>
                <a:gd name="T30" fmla="*/ 432721751 w 799"/>
                <a:gd name="T31" fmla="*/ 436313865 h 630"/>
                <a:gd name="T32" fmla="*/ 432721751 w 799"/>
                <a:gd name="T33" fmla="*/ 436313865 h 630"/>
                <a:gd name="T34" fmla="*/ 432721751 w 799"/>
                <a:gd name="T35" fmla="*/ 436313865 h 630"/>
                <a:gd name="T36" fmla="*/ 432721751 w 799"/>
                <a:gd name="T37" fmla="*/ 436313865 h 630"/>
                <a:gd name="T38" fmla="*/ 432721751 w 799"/>
                <a:gd name="T39" fmla="*/ 436313865 h 630"/>
                <a:gd name="T40" fmla="*/ 432721751 w 799"/>
                <a:gd name="T41" fmla="*/ 436313865 h 630"/>
                <a:gd name="T42" fmla="*/ 432721751 w 799"/>
                <a:gd name="T43" fmla="*/ 436313865 h 630"/>
                <a:gd name="T44" fmla="*/ 432721751 w 799"/>
                <a:gd name="T45" fmla="*/ 436313865 h 630"/>
                <a:gd name="T46" fmla="*/ 432721751 w 799"/>
                <a:gd name="T47" fmla="*/ 436313865 h 630"/>
                <a:gd name="T48" fmla="*/ 432721751 w 799"/>
                <a:gd name="T49" fmla="*/ 436313865 h 630"/>
                <a:gd name="T50" fmla="*/ 432721751 w 799"/>
                <a:gd name="T51" fmla="*/ 436313865 h 630"/>
                <a:gd name="T52" fmla="*/ 432721751 w 799"/>
                <a:gd name="T53" fmla="*/ 436313865 h 630"/>
                <a:gd name="T54" fmla="*/ 432721751 w 799"/>
                <a:gd name="T55" fmla="*/ 436313865 h 630"/>
                <a:gd name="T56" fmla="*/ 432721751 w 799"/>
                <a:gd name="T57" fmla="*/ 436313865 h 630"/>
                <a:gd name="T58" fmla="*/ 432721751 w 799"/>
                <a:gd name="T59" fmla="*/ 436313865 h 630"/>
                <a:gd name="T60" fmla="*/ 432721751 w 799"/>
                <a:gd name="T61" fmla="*/ 436313865 h 630"/>
                <a:gd name="T62" fmla="*/ 432721751 w 799"/>
                <a:gd name="T63" fmla="*/ 436313865 h 630"/>
                <a:gd name="T64" fmla="*/ 432721751 w 799"/>
                <a:gd name="T65" fmla="*/ 436313865 h 630"/>
                <a:gd name="T66" fmla="*/ 432721751 w 799"/>
                <a:gd name="T67" fmla="*/ 436313865 h 630"/>
                <a:gd name="T68" fmla="*/ 432721751 w 799"/>
                <a:gd name="T69" fmla="*/ 436313865 h 630"/>
                <a:gd name="T70" fmla="*/ 432721751 w 799"/>
                <a:gd name="T71" fmla="*/ 436313865 h 630"/>
                <a:gd name="T72" fmla="*/ 432721751 w 799"/>
                <a:gd name="T73" fmla="*/ 436313865 h 630"/>
                <a:gd name="T74" fmla="*/ 432721751 w 799"/>
                <a:gd name="T75" fmla="*/ 436313865 h 630"/>
                <a:gd name="T76" fmla="*/ 432721751 w 799"/>
                <a:gd name="T77" fmla="*/ 436313865 h 630"/>
                <a:gd name="T78" fmla="*/ 432721751 w 799"/>
                <a:gd name="T79" fmla="*/ 436313865 h 630"/>
                <a:gd name="T80" fmla="*/ 432721751 w 799"/>
                <a:gd name="T81" fmla="*/ 436313865 h 630"/>
                <a:gd name="T82" fmla="*/ 432721751 w 799"/>
                <a:gd name="T83" fmla="*/ 436313865 h 630"/>
                <a:gd name="T84" fmla="*/ 432721751 w 799"/>
                <a:gd name="T85" fmla="*/ 436313865 h 630"/>
                <a:gd name="T86" fmla="*/ 432721751 w 799"/>
                <a:gd name="T87" fmla="*/ 436313865 h 630"/>
                <a:gd name="T88" fmla="*/ 432721751 w 799"/>
                <a:gd name="T89" fmla="*/ 436313865 h 630"/>
                <a:gd name="T90" fmla="*/ 432721751 w 799"/>
                <a:gd name="T91" fmla="*/ 436313865 h 630"/>
                <a:gd name="T92" fmla="*/ 432721751 w 799"/>
                <a:gd name="T93" fmla="*/ 436313865 h 630"/>
                <a:gd name="T94" fmla="*/ 432721751 w 799"/>
                <a:gd name="T95" fmla="*/ 436313865 h 630"/>
                <a:gd name="T96" fmla="*/ 432721751 w 799"/>
                <a:gd name="T97" fmla="*/ 436313865 h 630"/>
                <a:gd name="T98" fmla="*/ 432721751 w 799"/>
                <a:gd name="T99" fmla="*/ 436313865 h 630"/>
                <a:gd name="T100" fmla="*/ 432721751 w 799"/>
                <a:gd name="T101" fmla="*/ 436313865 h 630"/>
                <a:gd name="T102" fmla="*/ 432721751 w 799"/>
                <a:gd name="T103" fmla="*/ 436313865 h 630"/>
                <a:gd name="T104" fmla="*/ 432721751 w 799"/>
                <a:gd name="T105" fmla="*/ 436313865 h 630"/>
                <a:gd name="T106" fmla="*/ 432721751 w 799"/>
                <a:gd name="T107" fmla="*/ 436313865 h 630"/>
                <a:gd name="T108" fmla="*/ 432721751 w 799"/>
                <a:gd name="T109" fmla="*/ 436313865 h 630"/>
                <a:gd name="T110" fmla="*/ 432721751 w 799"/>
                <a:gd name="T111" fmla="*/ 436313865 h 63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99"/>
                <a:gd name="T169" fmla="*/ 0 h 630"/>
                <a:gd name="T170" fmla="*/ 799 w 799"/>
                <a:gd name="T171" fmla="*/ 630 h 63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99" h="630">
                  <a:moveTo>
                    <a:pt x="144" y="620"/>
                  </a:moveTo>
                  <a:lnTo>
                    <a:pt x="155" y="497"/>
                  </a:lnTo>
                  <a:lnTo>
                    <a:pt x="142" y="479"/>
                  </a:lnTo>
                  <a:lnTo>
                    <a:pt x="128" y="472"/>
                  </a:lnTo>
                  <a:lnTo>
                    <a:pt x="24" y="463"/>
                  </a:lnTo>
                  <a:lnTo>
                    <a:pt x="0" y="409"/>
                  </a:lnTo>
                  <a:lnTo>
                    <a:pt x="53" y="368"/>
                  </a:lnTo>
                  <a:lnTo>
                    <a:pt x="91" y="236"/>
                  </a:lnTo>
                  <a:lnTo>
                    <a:pt x="126" y="219"/>
                  </a:lnTo>
                  <a:lnTo>
                    <a:pt x="167" y="46"/>
                  </a:lnTo>
                  <a:lnTo>
                    <a:pt x="216" y="0"/>
                  </a:lnTo>
                  <a:lnTo>
                    <a:pt x="270" y="4"/>
                  </a:lnTo>
                  <a:lnTo>
                    <a:pt x="321" y="30"/>
                  </a:lnTo>
                  <a:lnTo>
                    <a:pt x="334" y="54"/>
                  </a:lnTo>
                  <a:lnTo>
                    <a:pt x="334" y="93"/>
                  </a:lnTo>
                  <a:lnTo>
                    <a:pt x="350" y="119"/>
                  </a:lnTo>
                  <a:lnTo>
                    <a:pt x="375" y="126"/>
                  </a:lnTo>
                  <a:lnTo>
                    <a:pt x="400" y="124"/>
                  </a:lnTo>
                  <a:lnTo>
                    <a:pt x="430" y="85"/>
                  </a:lnTo>
                  <a:lnTo>
                    <a:pt x="500" y="36"/>
                  </a:lnTo>
                  <a:lnTo>
                    <a:pt x="528" y="32"/>
                  </a:lnTo>
                  <a:lnTo>
                    <a:pt x="554" y="39"/>
                  </a:lnTo>
                  <a:lnTo>
                    <a:pt x="588" y="75"/>
                  </a:lnTo>
                  <a:lnTo>
                    <a:pt x="611" y="92"/>
                  </a:lnTo>
                  <a:lnTo>
                    <a:pt x="646" y="87"/>
                  </a:lnTo>
                  <a:lnTo>
                    <a:pt x="692" y="81"/>
                  </a:lnTo>
                  <a:lnTo>
                    <a:pt x="752" y="99"/>
                  </a:lnTo>
                  <a:lnTo>
                    <a:pt x="756" y="96"/>
                  </a:lnTo>
                  <a:lnTo>
                    <a:pt x="748" y="141"/>
                  </a:lnTo>
                  <a:lnTo>
                    <a:pt x="761" y="180"/>
                  </a:lnTo>
                  <a:lnTo>
                    <a:pt x="788" y="211"/>
                  </a:lnTo>
                  <a:lnTo>
                    <a:pt x="799" y="258"/>
                  </a:lnTo>
                  <a:lnTo>
                    <a:pt x="779" y="308"/>
                  </a:lnTo>
                  <a:lnTo>
                    <a:pt x="751" y="333"/>
                  </a:lnTo>
                  <a:lnTo>
                    <a:pt x="742" y="334"/>
                  </a:lnTo>
                  <a:lnTo>
                    <a:pt x="711" y="340"/>
                  </a:lnTo>
                  <a:lnTo>
                    <a:pt x="663" y="316"/>
                  </a:lnTo>
                  <a:lnTo>
                    <a:pt x="631" y="326"/>
                  </a:lnTo>
                  <a:lnTo>
                    <a:pt x="621" y="350"/>
                  </a:lnTo>
                  <a:lnTo>
                    <a:pt x="626" y="407"/>
                  </a:lnTo>
                  <a:lnTo>
                    <a:pt x="621" y="455"/>
                  </a:lnTo>
                  <a:lnTo>
                    <a:pt x="593" y="498"/>
                  </a:lnTo>
                  <a:lnTo>
                    <a:pt x="578" y="531"/>
                  </a:lnTo>
                  <a:lnTo>
                    <a:pt x="561" y="562"/>
                  </a:lnTo>
                  <a:lnTo>
                    <a:pt x="565" y="560"/>
                  </a:lnTo>
                  <a:lnTo>
                    <a:pt x="533" y="551"/>
                  </a:lnTo>
                  <a:lnTo>
                    <a:pt x="483" y="540"/>
                  </a:lnTo>
                  <a:lnTo>
                    <a:pt x="450" y="550"/>
                  </a:lnTo>
                  <a:lnTo>
                    <a:pt x="390" y="581"/>
                  </a:lnTo>
                  <a:lnTo>
                    <a:pt x="345" y="609"/>
                  </a:lnTo>
                  <a:lnTo>
                    <a:pt x="302" y="630"/>
                  </a:lnTo>
                  <a:lnTo>
                    <a:pt x="273" y="625"/>
                  </a:lnTo>
                  <a:lnTo>
                    <a:pt x="229" y="615"/>
                  </a:lnTo>
                  <a:lnTo>
                    <a:pt x="187" y="620"/>
                  </a:lnTo>
                  <a:lnTo>
                    <a:pt x="142" y="625"/>
                  </a:lnTo>
                  <a:lnTo>
                    <a:pt x="144" y="620"/>
                  </a:lnTo>
                  <a:close/>
                </a:path>
              </a:pathLst>
            </a:custGeom>
            <a:solidFill>
              <a:srgbClr val="FF742F"/>
            </a:solidFill>
            <a:ln w="12700">
              <a:solidFill>
                <a:srgbClr val="FFFFFF"/>
              </a:solidFill>
              <a:round/>
              <a:headEnd/>
              <a:tailEnd/>
            </a:ln>
          </p:spPr>
          <p:txBody>
            <a:bodyPr/>
            <a:lstStyle/>
            <a:p>
              <a:endParaRPr lang="fr-FR"/>
            </a:p>
          </p:txBody>
        </p:sp>
        <p:sp>
          <p:nvSpPr>
            <p:cNvPr id="2144" name="Freeform 99"/>
            <p:cNvSpPr>
              <a:spLocks/>
            </p:cNvSpPr>
            <p:nvPr/>
          </p:nvSpPr>
          <p:spPr bwMode="auto">
            <a:xfrm>
              <a:off x="3076" y="3683"/>
              <a:ext cx="203" cy="160"/>
            </a:xfrm>
            <a:custGeom>
              <a:avLst/>
              <a:gdLst>
                <a:gd name="T0" fmla="*/ 429073791 w 1016"/>
                <a:gd name="T1" fmla="*/ 436591099 h 787"/>
                <a:gd name="T2" fmla="*/ 429073791 w 1016"/>
                <a:gd name="T3" fmla="*/ 436591099 h 787"/>
                <a:gd name="T4" fmla="*/ 429073791 w 1016"/>
                <a:gd name="T5" fmla="*/ 436591099 h 787"/>
                <a:gd name="T6" fmla="*/ 429073791 w 1016"/>
                <a:gd name="T7" fmla="*/ 436591099 h 787"/>
                <a:gd name="T8" fmla="*/ 429073791 w 1016"/>
                <a:gd name="T9" fmla="*/ 436591099 h 787"/>
                <a:gd name="T10" fmla="*/ 429073791 w 1016"/>
                <a:gd name="T11" fmla="*/ 436591099 h 787"/>
                <a:gd name="T12" fmla="*/ 429073791 w 1016"/>
                <a:gd name="T13" fmla="*/ 436591099 h 787"/>
                <a:gd name="T14" fmla="*/ 429073791 w 1016"/>
                <a:gd name="T15" fmla="*/ 436591099 h 787"/>
                <a:gd name="T16" fmla="*/ 429073791 w 1016"/>
                <a:gd name="T17" fmla="*/ 436591099 h 787"/>
                <a:gd name="T18" fmla="*/ 429073791 w 1016"/>
                <a:gd name="T19" fmla="*/ 436591099 h 787"/>
                <a:gd name="T20" fmla="*/ 429073791 w 1016"/>
                <a:gd name="T21" fmla="*/ 436591099 h 787"/>
                <a:gd name="T22" fmla="*/ 429073791 w 1016"/>
                <a:gd name="T23" fmla="*/ 436591099 h 787"/>
                <a:gd name="T24" fmla="*/ 429073791 w 1016"/>
                <a:gd name="T25" fmla="*/ 436591099 h 787"/>
                <a:gd name="T26" fmla="*/ 429073791 w 1016"/>
                <a:gd name="T27" fmla="*/ 436591099 h 787"/>
                <a:gd name="T28" fmla="*/ 429073791 w 1016"/>
                <a:gd name="T29" fmla="*/ 436591099 h 787"/>
                <a:gd name="T30" fmla="*/ 429073791 w 1016"/>
                <a:gd name="T31" fmla="*/ 436591099 h 787"/>
                <a:gd name="T32" fmla="*/ 429073791 w 1016"/>
                <a:gd name="T33" fmla="*/ 436591099 h 787"/>
                <a:gd name="T34" fmla="*/ 429073791 w 1016"/>
                <a:gd name="T35" fmla="*/ 436591099 h 787"/>
                <a:gd name="T36" fmla="*/ 429073791 w 1016"/>
                <a:gd name="T37" fmla="*/ 436591099 h 787"/>
                <a:gd name="T38" fmla="*/ 429073791 w 1016"/>
                <a:gd name="T39" fmla="*/ 436591099 h 787"/>
                <a:gd name="T40" fmla="*/ 429073791 w 1016"/>
                <a:gd name="T41" fmla="*/ 436591099 h 787"/>
                <a:gd name="T42" fmla="*/ 429073791 w 1016"/>
                <a:gd name="T43" fmla="*/ 436591099 h 787"/>
                <a:gd name="T44" fmla="*/ 429073791 w 1016"/>
                <a:gd name="T45" fmla="*/ 436591099 h 787"/>
                <a:gd name="T46" fmla="*/ 429073791 w 1016"/>
                <a:gd name="T47" fmla="*/ 436591099 h 787"/>
                <a:gd name="T48" fmla="*/ 429073791 w 1016"/>
                <a:gd name="T49" fmla="*/ 436591099 h 787"/>
                <a:gd name="T50" fmla="*/ 429073791 w 1016"/>
                <a:gd name="T51" fmla="*/ 436591099 h 787"/>
                <a:gd name="T52" fmla="*/ 429073791 w 1016"/>
                <a:gd name="T53" fmla="*/ 436591099 h 787"/>
                <a:gd name="T54" fmla="*/ 429073791 w 1016"/>
                <a:gd name="T55" fmla="*/ 436591099 h 787"/>
                <a:gd name="T56" fmla="*/ 429073791 w 1016"/>
                <a:gd name="T57" fmla="*/ 436591099 h 787"/>
                <a:gd name="T58" fmla="*/ 429073791 w 1016"/>
                <a:gd name="T59" fmla="*/ 0 h 787"/>
                <a:gd name="T60" fmla="*/ 429073791 w 1016"/>
                <a:gd name="T61" fmla="*/ 436591099 h 787"/>
                <a:gd name="T62" fmla="*/ 429073791 w 1016"/>
                <a:gd name="T63" fmla="*/ 436591099 h 787"/>
                <a:gd name="T64" fmla="*/ 429073791 w 1016"/>
                <a:gd name="T65" fmla="*/ 436591099 h 787"/>
                <a:gd name="T66" fmla="*/ 429073791 w 1016"/>
                <a:gd name="T67" fmla="*/ 436591099 h 787"/>
                <a:gd name="T68" fmla="*/ 429073791 w 1016"/>
                <a:gd name="T69" fmla="*/ 436591099 h 787"/>
                <a:gd name="T70" fmla="*/ 0 w 1016"/>
                <a:gd name="T71" fmla="*/ 436591099 h 787"/>
                <a:gd name="T72" fmla="*/ 429073791 w 1016"/>
                <a:gd name="T73" fmla="*/ 436591099 h 78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16"/>
                <a:gd name="T112" fmla="*/ 0 h 787"/>
                <a:gd name="T113" fmla="*/ 1016 w 1016"/>
                <a:gd name="T114" fmla="*/ 787 h 78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16" h="787">
                  <a:moveTo>
                    <a:pt x="8" y="751"/>
                  </a:moveTo>
                  <a:lnTo>
                    <a:pt x="149" y="728"/>
                  </a:lnTo>
                  <a:lnTo>
                    <a:pt x="164" y="739"/>
                  </a:lnTo>
                  <a:lnTo>
                    <a:pt x="178" y="776"/>
                  </a:lnTo>
                  <a:lnTo>
                    <a:pt x="263" y="787"/>
                  </a:lnTo>
                  <a:lnTo>
                    <a:pt x="290" y="738"/>
                  </a:lnTo>
                  <a:lnTo>
                    <a:pt x="786" y="678"/>
                  </a:lnTo>
                  <a:lnTo>
                    <a:pt x="781" y="683"/>
                  </a:lnTo>
                  <a:lnTo>
                    <a:pt x="821" y="544"/>
                  </a:lnTo>
                  <a:lnTo>
                    <a:pt x="773" y="436"/>
                  </a:lnTo>
                  <a:lnTo>
                    <a:pt x="776" y="402"/>
                  </a:lnTo>
                  <a:lnTo>
                    <a:pt x="798" y="387"/>
                  </a:lnTo>
                  <a:lnTo>
                    <a:pt x="993" y="409"/>
                  </a:lnTo>
                  <a:lnTo>
                    <a:pt x="1002" y="370"/>
                  </a:lnTo>
                  <a:lnTo>
                    <a:pt x="1004" y="365"/>
                  </a:lnTo>
                  <a:lnTo>
                    <a:pt x="1016" y="241"/>
                  </a:lnTo>
                  <a:lnTo>
                    <a:pt x="1003" y="224"/>
                  </a:lnTo>
                  <a:lnTo>
                    <a:pt x="989" y="216"/>
                  </a:lnTo>
                  <a:lnTo>
                    <a:pt x="885" y="208"/>
                  </a:lnTo>
                  <a:lnTo>
                    <a:pt x="860" y="154"/>
                  </a:lnTo>
                  <a:lnTo>
                    <a:pt x="829" y="106"/>
                  </a:lnTo>
                  <a:lnTo>
                    <a:pt x="801" y="98"/>
                  </a:lnTo>
                  <a:lnTo>
                    <a:pt x="776" y="113"/>
                  </a:lnTo>
                  <a:lnTo>
                    <a:pt x="713" y="192"/>
                  </a:lnTo>
                  <a:lnTo>
                    <a:pt x="678" y="198"/>
                  </a:lnTo>
                  <a:lnTo>
                    <a:pt x="656" y="179"/>
                  </a:lnTo>
                  <a:lnTo>
                    <a:pt x="612" y="94"/>
                  </a:lnTo>
                  <a:lnTo>
                    <a:pt x="594" y="77"/>
                  </a:lnTo>
                  <a:lnTo>
                    <a:pt x="477" y="10"/>
                  </a:lnTo>
                  <a:lnTo>
                    <a:pt x="313" y="0"/>
                  </a:lnTo>
                  <a:lnTo>
                    <a:pt x="139" y="77"/>
                  </a:lnTo>
                  <a:lnTo>
                    <a:pt x="138" y="77"/>
                  </a:lnTo>
                  <a:lnTo>
                    <a:pt x="132" y="343"/>
                  </a:lnTo>
                  <a:lnTo>
                    <a:pt x="105" y="484"/>
                  </a:lnTo>
                  <a:lnTo>
                    <a:pt x="56" y="644"/>
                  </a:lnTo>
                  <a:lnTo>
                    <a:pt x="0" y="750"/>
                  </a:lnTo>
                  <a:lnTo>
                    <a:pt x="8" y="751"/>
                  </a:lnTo>
                  <a:close/>
                </a:path>
              </a:pathLst>
            </a:custGeom>
            <a:solidFill>
              <a:srgbClr val="FF742F"/>
            </a:solidFill>
            <a:ln w="12700">
              <a:solidFill>
                <a:srgbClr val="FFFFFF"/>
              </a:solidFill>
              <a:round/>
              <a:headEnd/>
              <a:tailEnd/>
            </a:ln>
          </p:spPr>
          <p:txBody>
            <a:bodyPr/>
            <a:lstStyle/>
            <a:p>
              <a:endParaRPr lang="fr-FR"/>
            </a:p>
          </p:txBody>
        </p:sp>
        <p:sp>
          <p:nvSpPr>
            <p:cNvPr id="2145" name="Freeform 100"/>
            <p:cNvSpPr>
              <a:spLocks/>
            </p:cNvSpPr>
            <p:nvPr/>
          </p:nvSpPr>
          <p:spPr bwMode="auto">
            <a:xfrm>
              <a:off x="3035" y="3820"/>
              <a:ext cx="223" cy="133"/>
            </a:xfrm>
            <a:custGeom>
              <a:avLst/>
              <a:gdLst>
                <a:gd name="T0" fmla="*/ 430655152 w 1112"/>
                <a:gd name="T1" fmla="*/ 436053665 h 655"/>
                <a:gd name="T2" fmla="*/ 430655152 w 1112"/>
                <a:gd name="T3" fmla="*/ 436053665 h 655"/>
                <a:gd name="T4" fmla="*/ 430655152 w 1112"/>
                <a:gd name="T5" fmla="*/ 436053665 h 655"/>
                <a:gd name="T6" fmla="*/ 430655152 w 1112"/>
                <a:gd name="T7" fmla="*/ 436053665 h 655"/>
                <a:gd name="T8" fmla="*/ 430655152 w 1112"/>
                <a:gd name="T9" fmla="*/ 436053665 h 655"/>
                <a:gd name="T10" fmla="*/ 430655152 w 1112"/>
                <a:gd name="T11" fmla="*/ 436053665 h 655"/>
                <a:gd name="T12" fmla="*/ 430655152 w 1112"/>
                <a:gd name="T13" fmla="*/ 436053665 h 655"/>
                <a:gd name="T14" fmla="*/ 430655152 w 1112"/>
                <a:gd name="T15" fmla="*/ 436053665 h 655"/>
                <a:gd name="T16" fmla="*/ 430655152 w 1112"/>
                <a:gd name="T17" fmla="*/ 0 h 655"/>
                <a:gd name="T18" fmla="*/ 430655152 w 1112"/>
                <a:gd name="T19" fmla="*/ 436053665 h 655"/>
                <a:gd name="T20" fmla="*/ 430655152 w 1112"/>
                <a:gd name="T21" fmla="*/ 436053665 h 655"/>
                <a:gd name="T22" fmla="*/ 430655152 w 1112"/>
                <a:gd name="T23" fmla="*/ 436053665 h 655"/>
                <a:gd name="T24" fmla="*/ 430655152 w 1112"/>
                <a:gd name="T25" fmla="*/ 436053665 h 655"/>
                <a:gd name="T26" fmla="*/ 430655152 w 1112"/>
                <a:gd name="T27" fmla="*/ 436053665 h 655"/>
                <a:gd name="T28" fmla="*/ 430655152 w 1112"/>
                <a:gd name="T29" fmla="*/ 436053665 h 655"/>
                <a:gd name="T30" fmla="*/ 430655152 w 1112"/>
                <a:gd name="T31" fmla="*/ 436053665 h 655"/>
                <a:gd name="T32" fmla="*/ 430655152 w 1112"/>
                <a:gd name="T33" fmla="*/ 436053665 h 655"/>
                <a:gd name="T34" fmla="*/ 430655152 w 1112"/>
                <a:gd name="T35" fmla="*/ 436053665 h 655"/>
                <a:gd name="T36" fmla="*/ 430655152 w 1112"/>
                <a:gd name="T37" fmla="*/ 436053665 h 655"/>
                <a:gd name="T38" fmla="*/ 430655152 w 1112"/>
                <a:gd name="T39" fmla="*/ 436053665 h 655"/>
                <a:gd name="T40" fmla="*/ 0 w 1112"/>
                <a:gd name="T41" fmla="*/ 436053665 h 655"/>
                <a:gd name="T42" fmla="*/ 430655152 w 1112"/>
                <a:gd name="T43" fmla="*/ 436053665 h 655"/>
                <a:gd name="T44" fmla="*/ 430655152 w 1112"/>
                <a:gd name="T45" fmla="*/ 436053665 h 655"/>
                <a:gd name="T46" fmla="*/ 430655152 w 1112"/>
                <a:gd name="T47" fmla="*/ 436053665 h 655"/>
                <a:gd name="T48" fmla="*/ 430655152 w 1112"/>
                <a:gd name="T49" fmla="*/ 436053665 h 655"/>
                <a:gd name="T50" fmla="*/ 430655152 w 1112"/>
                <a:gd name="T51" fmla="*/ 436053665 h 655"/>
                <a:gd name="T52" fmla="*/ 430655152 w 1112"/>
                <a:gd name="T53" fmla="*/ 436053665 h 655"/>
                <a:gd name="T54" fmla="*/ 430655152 w 1112"/>
                <a:gd name="T55" fmla="*/ 436053665 h 655"/>
                <a:gd name="T56" fmla="*/ 430655152 w 1112"/>
                <a:gd name="T57" fmla="*/ 436053665 h 655"/>
                <a:gd name="T58" fmla="*/ 430655152 w 1112"/>
                <a:gd name="T59" fmla="*/ 436053665 h 655"/>
                <a:gd name="T60" fmla="*/ 430655152 w 1112"/>
                <a:gd name="T61" fmla="*/ 436053665 h 65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112"/>
                <a:gd name="T94" fmla="*/ 0 h 655"/>
                <a:gd name="T95" fmla="*/ 1112 w 1112"/>
                <a:gd name="T96" fmla="*/ 655 h 65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112" h="655">
                  <a:moveTo>
                    <a:pt x="988" y="647"/>
                  </a:moveTo>
                  <a:lnTo>
                    <a:pt x="1026" y="487"/>
                  </a:lnTo>
                  <a:lnTo>
                    <a:pt x="1087" y="381"/>
                  </a:lnTo>
                  <a:lnTo>
                    <a:pt x="1112" y="231"/>
                  </a:lnTo>
                  <a:lnTo>
                    <a:pt x="1091" y="103"/>
                  </a:lnTo>
                  <a:lnTo>
                    <a:pt x="1103" y="23"/>
                  </a:lnTo>
                  <a:lnTo>
                    <a:pt x="1105" y="23"/>
                  </a:lnTo>
                  <a:lnTo>
                    <a:pt x="1090" y="9"/>
                  </a:lnTo>
                  <a:lnTo>
                    <a:pt x="1060" y="0"/>
                  </a:lnTo>
                  <a:lnTo>
                    <a:pt x="1018" y="2"/>
                  </a:lnTo>
                  <a:lnTo>
                    <a:pt x="985" y="3"/>
                  </a:lnTo>
                  <a:lnTo>
                    <a:pt x="989" y="1"/>
                  </a:lnTo>
                  <a:lnTo>
                    <a:pt x="494" y="61"/>
                  </a:lnTo>
                  <a:lnTo>
                    <a:pt x="467" y="110"/>
                  </a:lnTo>
                  <a:lnTo>
                    <a:pt x="382" y="99"/>
                  </a:lnTo>
                  <a:lnTo>
                    <a:pt x="368" y="61"/>
                  </a:lnTo>
                  <a:lnTo>
                    <a:pt x="352" y="51"/>
                  </a:lnTo>
                  <a:lnTo>
                    <a:pt x="212" y="73"/>
                  </a:lnTo>
                  <a:lnTo>
                    <a:pt x="211" y="70"/>
                  </a:lnTo>
                  <a:lnTo>
                    <a:pt x="7" y="196"/>
                  </a:lnTo>
                  <a:lnTo>
                    <a:pt x="0" y="215"/>
                  </a:lnTo>
                  <a:lnTo>
                    <a:pt x="7" y="240"/>
                  </a:lnTo>
                  <a:lnTo>
                    <a:pt x="234" y="368"/>
                  </a:lnTo>
                  <a:lnTo>
                    <a:pt x="304" y="363"/>
                  </a:lnTo>
                  <a:lnTo>
                    <a:pt x="326" y="369"/>
                  </a:lnTo>
                  <a:lnTo>
                    <a:pt x="453" y="448"/>
                  </a:lnTo>
                  <a:lnTo>
                    <a:pt x="442" y="525"/>
                  </a:lnTo>
                  <a:lnTo>
                    <a:pt x="503" y="564"/>
                  </a:lnTo>
                  <a:lnTo>
                    <a:pt x="563" y="529"/>
                  </a:lnTo>
                  <a:lnTo>
                    <a:pt x="989" y="655"/>
                  </a:lnTo>
                  <a:lnTo>
                    <a:pt x="988" y="647"/>
                  </a:lnTo>
                  <a:close/>
                </a:path>
              </a:pathLst>
            </a:custGeom>
            <a:solidFill>
              <a:srgbClr val="FF742F"/>
            </a:solidFill>
            <a:ln w="12700">
              <a:solidFill>
                <a:srgbClr val="FFFFFF"/>
              </a:solidFill>
              <a:round/>
              <a:headEnd/>
              <a:tailEnd/>
            </a:ln>
          </p:spPr>
          <p:txBody>
            <a:bodyPr/>
            <a:lstStyle/>
            <a:p>
              <a:endParaRPr lang="fr-FR"/>
            </a:p>
          </p:txBody>
        </p:sp>
        <p:sp>
          <p:nvSpPr>
            <p:cNvPr id="2146" name="Freeform 101"/>
            <p:cNvSpPr>
              <a:spLocks/>
            </p:cNvSpPr>
            <p:nvPr/>
          </p:nvSpPr>
          <p:spPr bwMode="auto">
            <a:xfrm>
              <a:off x="3232" y="3825"/>
              <a:ext cx="119" cy="154"/>
            </a:xfrm>
            <a:custGeom>
              <a:avLst/>
              <a:gdLst>
                <a:gd name="T0" fmla="*/ 0 w 598"/>
                <a:gd name="T1" fmla="*/ 436872254 h 757"/>
                <a:gd name="T2" fmla="*/ 427341787 w 598"/>
                <a:gd name="T3" fmla="*/ 436872254 h 757"/>
                <a:gd name="T4" fmla="*/ 427341787 w 598"/>
                <a:gd name="T5" fmla="*/ 436872254 h 757"/>
                <a:gd name="T6" fmla="*/ 427341787 w 598"/>
                <a:gd name="T7" fmla="*/ 436872254 h 757"/>
                <a:gd name="T8" fmla="*/ 427341787 w 598"/>
                <a:gd name="T9" fmla="*/ 436872254 h 757"/>
                <a:gd name="T10" fmla="*/ 427341787 w 598"/>
                <a:gd name="T11" fmla="*/ 436872254 h 757"/>
                <a:gd name="T12" fmla="*/ 427341787 w 598"/>
                <a:gd name="T13" fmla="*/ 436872254 h 757"/>
                <a:gd name="T14" fmla="*/ 427341787 w 598"/>
                <a:gd name="T15" fmla="*/ 436872254 h 757"/>
                <a:gd name="T16" fmla="*/ 427341787 w 598"/>
                <a:gd name="T17" fmla="*/ 436872254 h 757"/>
                <a:gd name="T18" fmla="*/ 427341787 w 598"/>
                <a:gd name="T19" fmla="*/ 436872254 h 757"/>
                <a:gd name="T20" fmla="*/ 427341787 w 598"/>
                <a:gd name="T21" fmla="*/ 436872254 h 757"/>
                <a:gd name="T22" fmla="*/ 427341787 w 598"/>
                <a:gd name="T23" fmla="*/ 436872254 h 757"/>
                <a:gd name="T24" fmla="*/ 427341787 w 598"/>
                <a:gd name="T25" fmla="*/ 436872254 h 757"/>
                <a:gd name="T26" fmla="*/ 427341787 w 598"/>
                <a:gd name="T27" fmla="*/ 436872254 h 757"/>
                <a:gd name="T28" fmla="*/ 427341787 w 598"/>
                <a:gd name="T29" fmla="*/ 436872254 h 757"/>
                <a:gd name="T30" fmla="*/ 427341787 w 598"/>
                <a:gd name="T31" fmla="*/ 436872254 h 757"/>
                <a:gd name="T32" fmla="*/ 427341787 w 598"/>
                <a:gd name="T33" fmla="*/ 436872254 h 757"/>
                <a:gd name="T34" fmla="*/ 427341787 w 598"/>
                <a:gd name="T35" fmla="*/ 436872254 h 757"/>
                <a:gd name="T36" fmla="*/ 427341787 w 598"/>
                <a:gd name="T37" fmla="*/ 436872254 h 757"/>
                <a:gd name="T38" fmla="*/ 427341787 w 598"/>
                <a:gd name="T39" fmla="*/ 436872254 h 757"/>
                <a:gd name="T40" fmla="*/ 427341787 w 598"/>
                <a:gd name="T41" fmla="*/ 436872254 h 757"/>
                <a:gd name="T42" fmla="*/ 427341787 w 598"/>
                <a:gd name="T43" fmla="*/ 436872254 h 757"/>
                <a:gd name="T44" fmla="*/ 427341787 w 598"/>
                <a:gd name="T45" fmla="*/ 436872254 h 757"/>
                <a:gd name="T46" fmla="*/ 427341787 w 598"/>
                <a:gd name="T47" fmla="*/ 436872254 h 757"/>
                <a:gd name="T48" fmla="*/ 427341787 w 598"/>
                <a:gd name="T49" fmla="*/ 436872254 h 757"/>
                <a:gd name="T50" fmla="*/ 427341787 w 598"/>
                <a:gd name="T51" fmla="*/ 436872254 h 757"/>
                <a:gd name="T52" fmla="*/ 427341787 w 598"/>
                <a:gd name="T53" fmla="*/ 0 h 757"/>
                <a:gd name="T54" fmla="*/ 427341787 w 598"/>
                <a:gd name="T55" fmla="*/ 436872254 h 757"/>
                <a:gd name="T56" fmla="*/ 427341787 w 598"/>
                <a:gd name="T57" fmla="*/ 436872254 h 757"/>
                <a:gd name="T58" fmla="*/ 427341787 w 598"/>
                <a:gd name="T59" fmla="*/ 436872254 h 757"/>
                <a:gd name="T60" fmla="*/ 427341787 w 598"/>
                <a:gd name="T61" fmla="*/ 436872254 h 757"/>
                <a:gd name="T62" fmla="*/ 427341787 w 598"/>
                <a:gd name="T63" fmla="*/ 436872254 h 757"/>
                <a:gd name="T64" fmla="*/ 427341787 w 598"/>
                <a:gd name="T65" fmla="*/ 436872254 h 757"/>
                <a:gd name="T66" fmla="*/ 0 w 598"/>
                <a:gd name="T67" fmla="*/ 436872254 h 7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98"/>
                <a:gd name="T103" fmla="*/ 0 h 757"/>
                <a:gd name="T104" fmla="*/ 598 w 598"/>
                <a:gd name="T105" fmla="*/ 757 h 75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98" h="757">
                  <a:moveTo>
                    <a:pt x="0" y="633"/>
                  </a:moveTo>
                  <a:lnTo>
                    <a:pt x="85" y="685"/>
                  </a:lnTo>
                  <a:lnTo>
                    <a:pt x="114" y="726"/>
                  </a:lnTo>
                  <a:lnTo>
                    <a:pt x="140" y="748"/>
                  </a:lnTo>
                  <a:lnTo>
                    <a:pt x="191" y="756"/>
                  </a:lnTo>
                  <a:lnTo>
                    <a:pt x="230" y="751"/>
                  </a:lnTo>
                  <a:lnTo>
                    <a:pt x="282" y="737"/>
                  </a:lnTo>
                  <a:lnTo>
                    <a:pt x="477" y="757"/>
                  </a:lnTo>
                  <a:lnTo>
                    <a:pt x="474" y="754"/>
                  </a:lnTo>
                  <a:lnTo>
                    <a:pt x="456" y="698"/>
                  </a:lnTo>
                  <a:lnTo>
                    <a:pt x="435" y="598"/>
                  </a:lnTo>
                  <a:lnTo>
                    <a:pt x="430" y="571"/>
                  </a:lnTo>
                  <a:lnTo>
                    <a:pt x="441" y="541"/>
                  </a:lnTo>
                  <a:lnTo>
                    <a:pt x="559" y="468"/>
                  </a:lnTo>
                  <a:lnTo>
                    <a:pt x="555" y="444"/>
                  </a:lnTo>
                  <a:lnTo>
                    <a:pt x="532" y="426"/>
                  </a:lnTo>
                  <a:lnTo>
                    <a:pt x="547" y="314"/>
                  </a:lnTo>
                  <a:lnTo>
                    <a:pt x="546" y="262"/>
                  </a:lnTo>
                  <a:lnTo>
                    <a:pt x="587" y="201"/>
                  </a:lnTo>
                  <a:lnTo>
                    <a:pt x="598" y="201"/>
                  </a:lnTo>
                  <a:lnTo>
                    <a:pt x="538" y="198"/>
                  </a:lnTo>
                  <a:lnTo>
                    <a:pt x="476" y="196"/>
                  </a:lnTo>
                  <a:lnTo>
                    <a:pt x="352" y="212"/>
                  </a:lnTo>
                  <a:lnTo>
                    <a:pt x="325" y="222"/>
                  </a:lnTo>
                  <a:lnTo>
                    <a:pt x="204" y="51"/>
                  </a:lnTo>
                  <a:lnTo>
                    <a:pt x="174" y="26"/>
                  </a:lnTo>
                  <a:lnTo>
                    <a:pt x="121" y="0"/>
                  </a:lnTo>
                  <a:lnTo>
                    <a:pt x="119" y="3"/>
                  </a:lnTo>
                  <a:lnTo>
                    <a:pt x="107" y="84"/>
                  </a:lnTo>
                  <a:lnTo>
                    <a:pt x="127" y="212"/>
                  </a:lnTo>
                  <a:lnTo>
                    <a:pt x="104" y="361"/>
                  </a:lnTo>
                  <a:lnTo>
                    <a:pt x="42" y="467"/>
                  </a:lnTo>
                  <a:lnTo>
                    <a:pt x="4" y="627"/>
                  </a:lnTo>
                  <a:lnTo>
                    <a:pt x="0" y="633"/>
                  </a:lnTo>
                  <a:close/>
                </a:path>
              </a:pathLst>
            </a:custGeom>
            <a:solidFill>
              <a:srgbClr val="FF742F"/>
            </a:solidFill>
            <a:ln w="12700">
              <a:solidFill>
                <a:srgbClr val="FFFFFF"/>
              </a:solidFill>
              <a:round/>
              <a:headEnd/>
              <a:tailEnd/>
            </a:ln>
          </p:spPr>
          <p:txBody>
            <a:bodyPr/>
            <a:lstStyle/>
            <a:p>
              <a:endParaRPr lang="fr-FR"/>
            </a:p>
          </p:txBody>
        </p:sp>
        <p:sp>
          <p:nvSpPr>
            <p:cNvPr id="2147" name="Freeform 102"/>
            <p:cNvSpPr>
              <a:spLocks/>
            </p:cNvSpPr>
            <p:nvPr/>
          </p:nvSpPr>
          <p:spPr bwMode="auto">
            <a:xfrm>
              <a:off x="3232" y="3741"/>
              <a:ext cx="183" cy="129"/>
            </a:xfrm>
            <a:custGeom>
              <a:avLst/>
              <a:gdLst>
                <a:gd name="T0" fmla="*/ 428092930 w 918"/>
                <a:gd name="T1" fmla="*/ 436260186 h 635"/>
                <a:gd name="T2" fmla="*/ 428092930 w 918"/>
                <a:gd name="T3" fmla="*/ 436260186 h 635"/>
                <a:gd name="T4" fmla="*/ 428092930 w 918"/>
                <a:gd name="T5" fmla="*/ 436260186 h 635"/>
                <a:gd name="T6" fmla="*/ 428092930 w 918"/>
                <a:gd name="T7" fmla="*/ 436260186 h 635"/>
                <a:gd name="T8" fmla="*/ 428092930 w 918"/>
                <a:gd name="T9" fmla="*/ 436260186 h 635"/>
                <a:gd name="T10" fmla="*/ 428092930 w 918"/>
                <a:gd name="T11" fmla="*/ 436260186 h 635"/>
                <a:gd name="T12" fmla="*/ 428092930 w 918"/>
                <a:gd name="T13" fmla="*/ 436260186 h 635"/>
                <a:gd name="T14" fmla="*/ 428092930 w 918"/>
                <a:gd name="T15" fmla="*/ 436260186 h 635"/>
                <a:gd name="T16" fmla="*/ 428092930 w 918"/>
                <a:gd name="T17" fmla="*/ 436260186 h 635"/>
                <a:gd name="T18" fmla="*/ 428092930 w 918"/>
                <a:gd name="T19" fmla="*/ 436260186 h 635"/>
                <a:gd name="T20" fmla="*/ 428092930 w 918"/>
                <a:gd name="T21" fmla="*/ 436260186 h 635"/>
                <a:gd name="T22" fmla="*/ 428092930 w 918"/>
                <a:gd name="T23" fmla="*/ 0 h 635"/>
                <a:gd name="T24" fmla="*/ 428092930 w 918"/>
                <a:gd name="T25" fmla="*/ 436260186 h 635"/>
                <a:gd name="T26" fmla="*/ 428092930 w 918"/>
                <a:gd name="T27" fmla="*/ 436260186 h 635"/>
                <a:gd name="T28" fmla="*/ 428092930 w 918"/>
                <a:gd name="T29" fmla="*/ 436260186 h 635"/>
                <a:gd name="T30" fmla="*/ 428092930 w 918"/>
                <a:gd name="T31" fmla="*/ 436260186 h 635"/>
                <a:gd name="T32" fmla="*/ 428092930 w 918"/>
                <a:gd name="T33" fmla="*/ 436260186 h 635"/>
                <a:gd name="T34" fmla="*/ 428092930 w 918"/>
                <a:gd name="T35" fmla="*/ 436260186 h 635"/>
                <a:gd name="T36" fmla="*/ 428092930 w 918"/>
                <a:gd name="T37" fmla="*/ 436260186 h 635"/>
                <a:gd name="T38" fmla="*/ 428092930 w 918"/>
                <a:gd name="T39" fmla="*/ 436260186 h 635"/>
                <a:gd name="T40" fmla="*/ 428092930 w 918"/>
                <a:gd name="T41" fmla="*/ 436260186 h 635"/>
                <a:gd name="T42" fmla="*/ 428092930 w 918"/>
                <a:gd name="T43" fmla="*/ 436260186 h 635"/>
                <a:gd name="T44" fmla="*/ 428092930 w 918"/>
                <a:gd name="T45" fmla="*/ 436260186 h 635"/>
                <a:gd name="T46" fmla="*/ 428092930 w 918"/>
                <a:gd name="T47" fmla="*/ 436260186 h 635"/>
                <a:gd name="T48" fmla="*/ 0 w 918"/>
                <a:gd name="T49" fmla="*/ 436260186 h 635"/>
                <a:gd name="T50" fmla="*/ 428092930 w 918"/>
                <a:gd name="T51" fmla="*/ 436260186 h 635"/>
                <a:gd name="T52" fmla="*/ 428092930 w 918"/>
                <a:gd name="T53" fmla="*/ 436260186 h 635"/>
                <a:gd name="T54" fmla="*/ 428092930 w 918"/>
                <a:gd name="T55" fmla="*/ 436260186 h 635"/>
                <a:gd name="T56" fmla="*/ 428092930 w 918"/>
                <a:gd name="T57" fmla="*/ 436260186 h 635"/>
                <a:gd name="T58" fmla="*/ 428092930 w 918"/>
                <a:gd name="T59" fmla="*/ 436260186 h 635"/>
                <a:gd name="T60" fmla="*/ 428092930 w 918"/>
                <a:gd name="T61" fmla="*/ 436260186 h 635"/>
                <a:gd name="T62" fmla="*/ 428092930 w 918"/>
                <a:gd name="T63" fmla="*/ 436260186 h 635"/>
                <a:gd name="T64" fmla="*/ 428092930 w 918"/>
                <a:gd name="T65" fmla="*/ 436260186 h 635"/>
                <a:gd name="T66" fmla="*/ 428092930 w 918"/>
                <a:gd name="T67" fmla="*/ 436260186 h 635"/>
                <a:gd name="T68" fmla="*/ 428092930 w 918"/>
                <a:gd name="T69" fmla="*/ 436260186 h 635"/>
                <a:gd name="T70" fmla="*/ 428092930 w 918"/>
                <a:gd name="T71" fmla="*/ 436260186 h 635"/>
                <a:gd name="T72" fmla="*/ 428092930 w 918"/>
                <a:gd name="T73" fmla="*/ 436260186 h 635"/>
                <a:gd name="T74" fmla="*/ 428092930 w 918"/>
                <a:gd name="T75" fmla="*/ 436260186 h 635"/>
                <a:gd name="T76" fmla="*/ 428092930 w 918"/>
                <a:gd name="T77" fmla="*/ 436260186 h 635"/>
                <a:gd name="T78" fmla="*/ 428092930 w 918"/>
                <a:gd name="T79" fmla="*/ 436260186 h 635"/>
                <a:gd name="T80" fmla="*/ 428092930 w 918"/>
                <a:gd name="T81" fmla="*/ 436260186 h 635"/>
                <a:gd name="T82" fmla="*/ 428092930 w 918"/>
                <a:gd name="T83" fmla="*/ 436260186 h 635"/>
                <a:gd name="T84" fmla="*/ 428092930 w 918"/>
                <a:gd name="T85" fmla="*/ 436260186 h 635"/>
                <a:gd name="T86" fmla="*/ 428092930 w 918"/>
                <a:gd name="T87" fmla="*/ 436260186 h 635"/>
                <a:gd name="T88" fmla="*/ 428092930 w 918"/>
                <a:gd name="T89" fmla="*/ 436260186 h 635"/>
                <a:gd name="T90" fmla="*/ 428092930 w 918"/>
                <a:gd name="T91" fmla="*/ 436260186 h 635"/>
                <a:gd name="T92" fmla="*/ 428092930 w 918"/>
                <a:gd name="T93" fmla="*/ 436260186 h 635"/>
                <a:gd name="T94" fmla="*/ 428092930 w 918"/>
                <a:gd name="T95" fmla="*/ 436260186 h 635"/>
                <a:gd name="T96" fmla="*/ 428092930 w 918"/>
                <a:gd name="T97" fmla="*/ 436260186 h 635"/>
                <a:gd name="T98" fmla="*/ 428092930 w 918"/>
                <a:gd name="T99" fmla="*/ 436260186 h 635"/>
                <a:gd name="T100" fmla="*/ 428092930 w 918"/>
                <a:gd name="T101" fmla="*/ 436260186 h 635"/>
                <a:gd name="T102" fmla="*/ 428092930 w 918"/>
                <a:gd name="T103" fmla="*/ 436260186 h 635"/>
                <a:gd name="T104" fmla="*/ 428092930 w 918"/>
                <a:gd name="T105" fmla="*/ 436260186 h 635"/>
                <a:gd name="T106" fmla="*/ 428092930 w 918"/>
                <a:gd name="T107" fmla="*/ 436260186 h 635"/>
                <a:gd name="T108" fmla="*/ 428092930 w 918"/>
                <a:gd name="T109" fmla="*/ 436260186 h 635"/>
                <a:gd name="T110" fmla="*/ 428092930 w 918"/>
                <a:gd name="T111" fmla="*/ 436260186 h 63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18"/>
                <a:gd name="T169" fmla="*/ 0 h 635"/>
                <a:gd name="T170" fmla="*/ 918 w 918"/>
                <a:gd name="T171" fmla="*/ 635 h 63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18" h="635">
                  <a:moveTo>
                    <a:pt x="838" y="265"/>
                  </a:moveTo>
                  <a:lnTo>
                    <a:pt x="810" y="260"/>
                  </a:lnTo>
                  <a:lnTo>
                    <a:pt x="728" y="261"/>
                  </a:lnTo>
                  <a:lnTo>
                    <a:pt x="705" y="249"/>
                  </a:lnTo>
                  <a:lnTo>
                    <a:pt x="696" y="223"/>
                  </a:lnTo>
                  <a:lnTo>
                    <a:pt x="685" y="168"/>
                  </a:lnTo>
                  <a:lnTo>
                    <a:pt x="673" y="127"/>
                  </a:lnTo>
                  <a:lnTo>
                    <a:pt x="662" y="64"/>
                  </a:lnTo>
                  <a:lnTo>
                    <a:pt x="648" y="23"/>
                  </a:lnTo>
                  <a:lnTo>
                    <a:pt x="652" y="21"/>
                  </a:lnTo>
                  <a:lnTo>
                    <a:pt x="621" y="12"/>
                  </a:lnTo>
                  <a:lnTo>
                    <a:pt x="571" y="0"/>
                  </a:lnTo>
                  <a:lnTo>
                    <a:pt x="537" y="10"/>
                  </a:lnTo>
                  <a:lnTo>
                    <a:pt x="478" y="41"/>
                  </a:lnTo>
                  <a:lnTo>
                    <a:pt x="432" y="71"/>
                  </a:lnTo>
                  <a:lnTo>
                    <a:pt x="390" y="91"/>
                  </a:lnTo>
                  <a:lnTo>
                    <a:pt x="361" y="86"/>
                  </a:lnTo>
                  <a:lnTo>
                    <a:pt x="315" y="76"/>
                  </a:lnTo>
                  <a:lnTo>
                    <a:pt x="275" y="81"/>
                  </a:lnTo>
                  <a:lnTo>
                    <a:pt x="230" y="86"/>
                  </a:lnTo>
                  <a:lnTo>
                    <a:pt x="229" y="86"/>
                  </a:lnTo>
                  <a:lnTo>
                    <a:pt x="220" y="125"/>
                  </a:lnTo>
                  <a:lnTo>
                    <a:pt x="25" y="103"/>
                  </a:lnTo>
                  <a:lnTo>
                    <a:pt x="3" y="118"/>
                  </a:lnTo>
                  <a:lnTo>
                    <a:pt x="0" y="152"/>
                  </a:lnTo>
                  <a:lnTo>
                    <a:pt x="49" y="260"/>
                  </a:lnTo>
                  <a:lnTo>
                    <a:pt x="9" y="399"/>
                  </a:lnTo>
                  <a:lnTo>
                    <a:pt x="9" y="396"/>
                  </a:lnTo>
                  <a:lnTo>
                    <a:pt x="40" y="395"/>
                  </a:lnTo>
                  <a:lnTo>
                    <a:pt x="83" y="393"/>
                  </a:lnTo>
                  <a:lnTo>
                    <a:pt x="112" y="402"/>
                  </a:lnTo>
                  <a:lnTo>
                    <a:pt x="128" y="416"/>
                  </a:lnTo>
                  <a:lnTo>
                    <a:pt x="128" y="413"/>
                  </a:lnTo>
                  <a:lnTo>
                    <a:pt x="182" y="439"/>
                  </a:lnTo>
                  <a:lnTo>
                    <a:pt x="212" y="464"/>
                  </a:lnTo>
                  <a:lnTo>
                    <a:pt x="333" y="635"/>
                  </a:lnTo>
                  <a:lnTo>
                    <a:pt x="360" y="625"/>
                  </a:lnTo>
                  <a:lnTo>
                    <a:pt x="484" y="609"/>
                  </a:lnTo>
                  <a:lnTo>
                    <a:pt x="545" y="611"/>
                  </a:lnTo>
                  <a:lnTo>
                    <a:pt x="606" y="614"/>
                  </a:lnTo>
                  <a:lnTo>
                    <a:pt x="595" y="621"/>
                  </a:lnTo>
                  <a:lnTo>
                    <a:pt x="627" y="613"/>
                  </a:lnTo>
                  <a:lnTo>
                    <a:pt x="643" y="608"/>
                  </a:lnTo>
                  <a:lnTo>
                    <a:pt x="690" y="567"/>
                  </a:lnTo>
                  <a:lnTo>
                    <a:pt x="721" y="545"/>
                  </a:lnTo>
                  <a:lnTo>
                    <a:pt x="762" y="527"/>
                  </a:lnTo>
                  <a:lnTo>
                    <a:pt x="826" y="525"/>
                  </a:lnTo>
                  <a:lnTo>
                    <a:pt x="854" y="526"/>
                  </a:lnTo>
                  <a:lnTo>
                    <a:pt x="850" y="476"/>
                  </a:lnTo>
                  <a:lnTo>
                    <a:pt x="860" y="429"/>
                  </a:lnTo>
                  <a:lnTo>
                    <a:pt x="891" y="392"/>
                  </a:lnTo>
                  <a:lnTo>
                    <a:pt x="918" y="372"/>
                  </a:lnTo>
                  <a:lnTo>
                    <a:pt x="902" y="347"/>
                  </a:lnTo>
                  <a:lnTo>
                    <a:pt x="882" y="328"/>
                  </a:lnTo>
                  <a:lnTo>
                    <a:pt x="854" y="296"/>
                  </a:lnTo>
                  <a:lnTo>
                    <a:pt x="838" y="265"/>
                  </a:lnTo>
                  <a:close/>
                </a:path>
              </a:pathLst>
            </a:custGeom>
            <a:solidFill>
              <a:srgbClr val="FF742F"/>
            </a:solidFill>
            <a:ln w="12700">
              <a:solidFill>
                <a:srgbClr val="FFFFFF"/>
              </a:solidFill>
              <a:round/>
              <a:headEnd/>
              <a:tailEnd/>
            </a:ln>
          </p:spPr>
          <p:txBody>
            <a:bodyPr/>
            <a:lstStyle/>
            <a:p>
              <a:endParaRPr lang="fr-FR"/>
            </a:p>
          </p:txBody>
        </p:sp>
        <p:sp>
          <p:nvSpPr>
            <p:cNvPr id="2148" name="Freeform 37"/>
            <p:cNvSpPr>
              <a:spLocks/>
            </p:cNvSpPr>
            <p:nvPr/>
          </p:nvSpPr>
          <p:spPr bwMode="auto">
            <a:xfrm>
              <a:off x="3103" y="3144"/>
              <a:ext cx="176" cy="130"/>
            </a:xfrm>
            <a:custGeom>
              <a:avLst/>
              <a:gdLst>
                <a:gd name="T0" fmla="*/ 427069975 w 885"/>
                <a:gd name="T1" fmla="*/ 434172164 h 643"/>
                <a:gd name="T2" fmla="*/ 427069975 w 885"/>
                <a:gd name="T3" fmla="*/ 434172164 h 643"/>
                <a:gd name="T4" fmla="*/ 427069975 w 885"/>
                <a:gd name="T5" fmla="*/ 434172164 h 643"/>
                <a:gd name="T6" fmla="*/ 427069975 w 885"/>
                <a:gd name="T7" fmla="*/ 434172164 h 643"/>
                <a:gd name="T8" fmla="*/ 427069975 w 885"/>
                <a:gd name="T9" fmla="*/ 434172164 h 643"/>
                <a:gd name="T10" fmla="*/ 427069975 w 885"/>
                <a:gd name="T11" fmla="*/ 0 h 643"/>
                <a:gd name="T12" fmla="*/ 427069975 w 885"/>
                <a:gd name="T13" fmla="*/ 434172164 h 643"/>
                <a:gd name="T14" fmla="*/ 427069975 w 885"/>
                <a:gd name="T15" fmla="*/ 434172164 h 643"/>
                <a:gd name="T16" fmla="*/ 427069975 w 885"/>
                <a:gd name="T17" fmla="*/ 434172164 h 643"/>
                <a:gd name="T18" fmla="*/ 427069975 w 885"/>
                <a:gd name="T19" fmla="*/ 434172164 h 643"/>
                <a:gd name="T20" fmla="*/ 427069975 w 885"/>
                <a:gd name="T21" fmla="*/ 434172164 h 643"/>
                <a:gd name="T22" fmla="*/ 427069975 w 885"/>
                <a:gd name="T23" fmla="*/ 434172164 h 643"/>
                <a:gd name="T24" fmla="*/ 427069975 w 885"/>
                <a:gd name="T25" fmla="*/ 434172164 h 643"/>
                <a:gd name="T26" fmla="*/ 427069975 w 885"/>
                <a:gd name="T27" fmla="*/ 434172164 h 643"/>
                <a:gd name="T28" fmla="*/ 427069975 w 885"/>
                <a:gd name="T29" fmla="*/ 434172164 h 643"/>
                <a:gd name="T30" fmla="*/ 427069975 w 885"/>
                <a:gd name="T31" fmla="*/ 434172164 h 643"/>
                <a:gd name="T32" fmla="*/ 427069975 w 885"/>
                <a:gd name="T33" fmla="*/ 434172164 h 643"/>
                <a:gd name="T34" fmla="*/ 427069975 w 885"/>
                <a:gd name="T35" fmla="*/ 434172164 h 643"/>
                <a:gd name="T36" fmla="*/ 427069975 w 885"/>
                <a:gd name="T37" fmla="*/ 434172164 h 643"/>
                <a:gd name="T38" fmla="*/ 427069975 w 885"/>
                <a:gd name="T39" fmla="*/ 434172164 h 643"/>
                <a:gd name="T40" fmla="*/ 427069975 w 885"/>
                <a:gd name="T41" fmla="*/ 434172164 h 643"/>
                <a:gd name="T42" fmla="*/ 427069975 w 885"/>
                <a:gd name="T43" fmla="*/ 434172164 h 643"/>
                <a:gd name="T44" fmla="*/ 0 w 885"/>
                <a:gd name="T45" fmla="*/ 434172164 h 643"/>
                <a:gd name="T46" fmla="*/ 427069975 w 885"/>
                <a:gd name="T47" fmla="*/ 434172164 h 643"/>
                <a:gd name="T48" fmla="*/ 427069975 w 885"/>
                <a:gd name="T49" fmla="*/ 434172164 h 643"/>
                <a:gd name="T50" fmla="*/ 427069975 w 885"/>
                <a:gd name="T51" fmla="*/ 434172164 h 643"/>
                <a:gd name="T52" fmla="*/ 427069975 w 885"/>
                <a:gd name="T53" fmla="*/ 434172164 h 643"/>
                <a:gd name="T54" fmla="*/ 427069975 w 885"/>
                <a:gd name="T55" fmla="*/ 434172164 h 643"/>
                <a:gd name="T56" fmla="*/ 427069975 w 885"/>
                <a:gd name="T57" fmla="*/ 434172164 h 643"/>
                <a:gd name="T58" fmla="*/ 427069975 w 885"/>
                <a:gd name="T59" fmla="*/ 434172164 h 643"/>
                <a:gd name="T60" fmla="*/ 427069975 w 885"/>
                <a:gd name="T61" fmla="*/ 434172164 h 643"/>
                <a:gd name="T62" fmla="*/ 427069975 w 885"/>
                <a:gd name="T63" fmla="*/ 434172164 h 643"/>
                <a:gd name="T64" fmla="*/ 427069975 w 885"/>
                <a:gd name="T65" fmla="*/ 434172164 h 643"/>
                <a:gd name="T66" fmla="*/ 427069975 w 885"/>
                <a:gd name="T67" fmla="*/ 434172164 h 643"/>
                <a:gd name="T68" fmla="*/ 427069975 w 885"/>
                <a:gd name="T69" fmla="*/ 434172164 h 643"/>
                <a:gd name="T70" fmla="*/ 427069975 w 885"/>
                <a:gd name="T71" fmla="*/ 434172164 h 643"/>
                <a:gd name="T72" fmla="*/ 427069975 w 885"/>
                <a:gd name="T73" fmla="*/ 434172164 h 643"/>
                <a:gd name="T74" fmla="*/ 427069975 w 885"/>
                <a:gd name="T75" fmla="*/ 434172164 h 6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5"/>
                <a:gd name="T115" fmla="*/ 0 h 643"/>
                <a:gd name="T116" fmla="*/ 885 w 885"/>
                <a:gd name="T117" fmla="*/ 643 h 6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5" h="643">
                  <a:moveTo>
                    <a:pt x="786" y="503"/>
                  </a:moveTo>
                  <a:lnTo>
                    <a:pt x="838" y="376"/>
                  </a:lnTo>
                  <a:lnTo>
                    <a:pt x="885" y="167"/>
                  </a:lnTo>
                  <a:lnTo>
                    <a:pt x="729" y="94"/>
                  </a:lnTo>
                  <a:lnTo>
                    <a:pt x="707" y="40"/>
                  </a:lnTo>
                  <a:lnTo>
                    <a:pt x="608" y="0"/>
                  </a:lnTo>
                  <a:lnTo>
                    <a:pt x="578" y="26"/>
                  </a:lnTo>
                  <a:lnTo>
                    <a:pt x="513" y="14"/>
                  </a:lnTo>
                  <a:lnTo>
                    <a:pt x="437" y="21"/>
                  </a:lnTo>
                  <a:lnTo>
                    <a:pt x="438" y="16"/>
                  </a:lnTo>
                  <a:lnTo>
                    <a:pt x="377" y="38"/>
                  </a:lnTo>
                  <a:lnTo>
                    <a:pt x="320" y="70"/>
                  </a:lnTo>
                  <a:lnTo>
                    <a:pt x="254" y="21"/>
                  </a:lnTo>
                  <a:lnTo>
                    <a:pt x="162" y="1"/>
                  </a:lnTo>
                  <a:lnTo>
                    <a:pt x="66" y="7"/>
                  </a:lnTo>
                  <a:lnTo>
                    <a:pt x="38" y="6"/>
                  </a:lnTo>
                  <a:lnTo>
                    <a:pt x="37" y="7"/>
                  </a:lnTo>
                  <a:lnTo>
                    <a:pt x="190" y="274"/>
                  </a:lnTo>
                  <a:lnTo>
                    <a:pt x="196" y="321"/>
                  </a:lnTo>
                  <a:lnTo>
                    <a:pt x="165" y="343"/>
                  </a:lnTo>
                  <a:lnTo>
                    <a:pt x="29" y="357"/>
                  </a:lnTo>
                  <a:lnTo>
                    <a:pt x="1" y="377"/>
                  </a:lnTo>
                  <a:lnTo>
                    <a:pt x="0" y="420"/>
                  </a:lnTo>
                  <a:lnTo>
                    <a:pt x="52" y="475"/>
                  </a:lnTo>
                  <a:lnTo>
                    <a:pt x="16" y="554"/>
                  </a:lnTo>
                  <a:lnTo>
                    <a:pt x="1" y="546"/>
                  </a:lnTo>
                  <a:lnTo>
                    <a:pt x="27" y="565"/>
                  </a:lnTo>
                  <a:lnTo>
                    <a:pt x="60" y="576"/>
                  </a:lnTo>
                  <a:lnTo>
                    <a:pt x="129" y="595"/>
                  </a:lnTo>
                  <a:lnTo>
                    <a:pt x="167" y="611"/>
                  </a:lnTo>
                  <a:lnTo>
                    <a:pt x="215" y="643"/>
                  </a:lnTo>
                  <a:lnTo>
                    <a:pt x="209" y="639"/>
                  </a:lnTo>
                  <a:lnTo>
                    <a:pt x="314" y="601"/>
                  </a:lnTo>
                  <a:lnTo>
                    <a:pt x="398" y="579"/>
                  </a:lnTo>
                  <a:lnTo>
                    <a:pt x="489" y="528"/>
                  </a:lnTo>
                  <a:lnTo>
                    <a:pt x="529" y="522"/>
                  </a:lnTo>
                  <a:lnTo>
                    <a:pt x="670" y="552"/>
                  </a:lnTo>
                  <a:lnTo>
                    <a:pt x="786" y="503"/>
                  </a:lnTo>
                  <a:close/>
                </a:path>
              </a:pathLst>
            </a:custGeom>
            <a:solidFill>
              <a:srgbClr val="DCDC36"/>
            </a:solidFill>
            <a:ln w="12700">
              <a:solidFill>
                <a:srgbClr val="FFFFFF"/>
              </a:solidFill>
              <a:round/>
              <a:headEnd/>
              <a:tailEnd/>
            </a:ln>
          </p:spPr>
          <p:txBody>
            <a:bodyPr/>
            <a:lstStyle/>
            <a:p>
              <a:endParaRPr lang="fr-FR"/>
            </a:p>
          </p:txBody>
        </p:sp>
        <p:sp>
          <p:nvSpPr>
            <p:cNvPr id="2149" name="Freeform 39"/>
            <p:cNvSpPr>
              <a:spLocks/>
            </p:cNvSpPr>
            <p:nvPr/>
          </p:nvSpPr>
          <p:spPr bwMode="auto">
            <a:xfrm>
              <a:off x="2999" y="2827"/>
              <a:ext cx="161" cy="214"/>
            </a:xfrm>
            <a:custGeom>
              <a:avLst/>
              <a:gdLst>
                <a:gd name="T0" fmla="*/ 430566226 w 803"/>
                <a:gd name="T1" fmla="*/ 436430368 h 1053"/>
                <a:gd name="T2" fmla="*/ 430566226 w 803"/>
                <a:gd name="T3" fmla="*/ 436430368 h 1053"/>
                <a:gd name="T4" fmla="*/ 430566226 w 803"/>
                <a:gd name="T5" fmla="*/ 436430368 h 1053"/>
                <a:gd name="T6" fmla="*/ 430566226 w 803"/>
                <a:gd name="T7" fmla="*/ 436430368 h 1053"/>
                <a:gd name="T8" fmla="*/ 430566226 w 803"/>
                <a:gd name="T9" fmla="*/ 436430368 h 1053"/>
                <a:gd name="T10" fmla="*/ 430566226 w 803"/>
                <a:gd name="T11" fmla="*/ 436430368 h 1053"/>
                <a:gd name="T12" fmla="*/ 430566226 w 803"/>
                <a:gd name="T13" fmla="*/ 436430368 h 1053"/>
                <a:gd name="T14" fmla="*/ 430566226 w 803"/>
                <a:gd name="T15" fmla="*/ 436430368 h 1053"/>
                <a:gd name="T16" fmla="*/ 430566226 w 803"/>
                <a:gd name="T17" fmla="*/ 436430368 h 1053"/>
                <a:gd name="T18" fmla="*/ 430566226 w 803"/>
                <a:gd name="T19" fmla="*/ 436430368 h 1053"/>
                <a:gd name="T20" fmla="*/ 430566226 w 803"/>
                <a:gd name="T21" fmla="*/ 436430368 h 1053"/>
                <a:gd name="T22" fmla="*/ 430566226 w 803"/>
                <a:gd name="T23" fmla="*/ 436430368 h 1053"/>
                <a:gd name="T24" fmla="*/ 430566226 w 803"/>
                <a:gd name="T25" fmla="*/ 436430368 h 1053"/>
                <a:gd name="T26" fmla="*/ 430566226 w 803"/>
                <a:gd name="T27" fmla="*/ 436430368 h 1053"/>
                <a:gd name="T28" fmla="*/ 430566226 w 803"/>
                <a:gd name="T29" fmla="*/ 436430368 h 1053"/>
                <a:gd name="T30" fmla="*/ 0 w 803"/>
                <a:gd name="T31" fmla="*/ 436430368 h 1053"/>
                <a:gd name="T32" fmla="*/ 430566226 w 803"/>
                <a:gd name="T33" fmla="*/ 436430368 h 1053"/>
                <a:gd name="T34" fmla="*/ 430566226 w 803"/>
                <a:gd name="T35" fmla="*/ 0 h 1053"/>
                <a:gd name="T36" fmla="*/ 430566226 w 803"/>
                <a:gd name="T37" fmla="*/ 436430368 h 1053"/>
                <a:gd name="T38" fmla="*/ 430566226 w 803"/>
                <a:gd name="T39" fmla="*/ 436430368 h 1053"/>
                <a:gd name="T40" fmla="*/ 430566226 w 803"/>
                <a:gd name="T41" fmla="*/ 436430368 h 1053"/>
                <a:gd name="T42" fmla="*/ 430566226 w 803"/>
                <a:gd name="T43" fmla="*/ 436430368 h 1053"/>
                <a:gd name="T44" fmla="*/ 430566226 w 803"/>
                <a:gd name="T45" fmla="*/ 436430368 h 1053"/>
                <a:gd name="T46" fmla="*/ 430566226 w 803"/>
                <a:gd name="T47" fmla="*/ 436430368 h 1053"/>
                <a:gd name="T48" fmla="*/ 430566226 w 803"/>
                <a:gd name="T49" fmla="*/ 436430368 h 1053"/>
                <a:gd name="T50" fmla="*/ 430566226 w 803"/>
                <a:gd name="T51" fmla="*/ 436430368 h 1053"/>
                <a:gd name="T52" fmla="*/ 430566226 w 803"/>
                <a:gd name="T53" fmla="*/ 436430368 h 1053"/>
                <a:gd name="T54" fmla="*/ 430566226 w 803"/>
                <a:gd name="T55" fmla="*/ 436430368 h 1053"/>
                <a:gd name="T56" fmla="*/ 430566226 w 803"/>
                <a:gd name="T57" fmla="*/ 436430368 h 1053"/>
                <a:gd name="T58" fmla="*/ 430566226 w 803"/>
                <a:gd name="T59" fmla="*/ 436430368 h 1053"/>
                <a:gd name="T60" fmla="*/ 430566226 w 803"/>
                <a:gd name="T61" fmla="*/ 436430368 h 1053"/>
                <a:gd name="T62" fmla="*/ 430566226 w 803"/>
                <a:gd name="T63" fmla="*/ 436430368 h 1053"/>
                <a:gd name="T64" fmla="*/ 430566226 w 803"/>
                <a:gd name="T65" fmla="*/ 436430368 h 1053"/>
                <a:gd name="T66" fmla="*/ 430566226 w 803"/>
                <a:gd name="T67" fmla="*/ 436430368 h 1053"/>
                <a:gd name="T68" fmla="*/ 430566226 w 803"/>
                <a:gd name="T69" fmla="*/ 436430368 h 1053"/>
                <a:gd name="T70" fmla="*/ 430566226 w 803"/>
                <a:gd name="T71" fmla="*/ 436430368 h 1053"/>
                <a:gd name="T72" fmla="*/ 430566226 w 803"/>
                <a:gd name="T73" fmla="*/ 436430368 h 1053"/>
                <a:gd name="T74" fmla="*/ 430566226 w 803"/>
                <a:gd name="T75" fmla="*/ 436430368 h 1053"/>
                <a:gd name="T76" fmla="*/ 430566226 w 803"/>
                <a:gd name="T77" fmla="*/ 436430368 h 1053"/>
                <a:gd name="T78" fmla="*/ 430566226 w 803"/>
                <a:gd name="T79" fmla="*/ 436430368 h 1053"/>
                <a:gd name="T80" fmla="*/ 430566226 w 803"/>
                <a:gd name="T81" fmla="*/ 436430368 h 1053"/>
                <a:gd name="T82" fmla="*/ 430566226 w 803"/>
                <a:gd name="T83" fmla="*/ 436430368 h 1053"/>
                <a:gd name="T84" fmla="*/ 430566226 w 803"/>
                <a:gd name="T85" fmla="*/ 436430368 h 1053"/>
                <a:gd name="T86" fmla="*/ 430566226 w 803"/>
                <a:gd name="T87" fmla="*/ 436430368 h 1053"/>
                <a:gd name="T88" fmla="*/ 430566226 w 803"/>
                <a:gd name="T89" fmla="*/ 436430368 h 1053"/>
                <a:gd name="T90" fmla="*/ 430566226 w 803"/>
                <a:gd name="T91" fmla="*/ 436430368 h 1053"/>
                <a:gd name="T92" fmla="*/ 430566226 w 803"/>
                <a:gd name="T93" fmla="*/ 436430368 h 1053"/>
                <a:gd name="T94" fmla="*/ 430566226 w 803"/>
                <a:gd name="T95" fmla="*/ 436430368 h 1053"/>
                <a:gd name="T96" fmla="*/ 430566226 w 803"/>
                <a:gd name="T97" fmla="*/ 436430368 h 1053"/>
                <a:gd name="T98" fmla="*/ 430566226 w 803"/>
                <a:gd name="T99" fmla="*/ 436430368 h 1053"/>
                <a:gd name="T100" fmla="*/ 430566226 w 803"/>
                <a:gd name="T101" fmla="*/ 436430368 h 1053"/>
                <a:gd name="T102" fmla="*/ 430566226 w 803"/>
                <a:gd name="T103" fmla="*/ 436430368 h 1053"/>
                <a:gd name="T104" fmla="*/ 430566226 w 803"/>
                <a:gd name="T105" fmla="*/ 436430368 h 1053"/>
                <a:gd name="T106" fmla="*/ 430566226 w 803"/>
                <a:gd name="T107" fmla="*/ 436430368 h 1053"/>
                <a:gd name="T108" fmla="*/ 430566226 w 803"/>
                <a:gd name="T109" fmla="*/ 436430368 h 1053"/>
                <a:gd name="T110" fmla="*/ 430566226 w 803"/>
                <a:gd name="T111" fmla="*/ 436430368 h 10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03"/>
                <a:gd name="T169" fmla="*/ 0 h 1053"/>
                <a:gd name="T170" fmla="*/ 803 w 803"/>
                <a:gd name="T171" fmla="*/ 1053 h 105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03" h="1053">
                  <a:moveTo>
                    <a:pt x="392" y="901"/>
                  </a:moveTo>
                  <a:lnTo>
                    <a:pt x="474" y="914"/>
                  </a:lnTo>
                  <a:lnTo>
                    <a:pt x="484" y="891"/>
                  </a:lnTo>
                  <a:lnTo>
                    <a:pt x="470" y="867"/>
                  </a:lnTo>
                  <a:lnTo>
                    <a:pt x="370" y="820"/>
                  </a:lnTo>
                  <a:lnTo>
                    <a:pt x="332" y="780"/>
                  </a:lnTo>
                  <a:lnTo>
                    <a:pt x="284" y="671"/>
                  </a:lnTo>
                  <a:lnTo>
                    <a:pt x="264" y="564"/>
                  </a:lnTo>
                  <a:lnTo>
                    <a:pt x="270" y="445"/>
                  </a:lnTo>
                  <a:lnTo>
                    <a:pt x="254" y="378"/>
                  </a:lnTo>
                  <a:lnTo>
                    <a:pt x="216" y="352"/>
                  </a:lnTo>
                  <a:lnTo>
                    <a:pt x="170" y="80"/>
                  </a:lnTo>
                  <a:lnTo>
                    <a:pt x="146" y="54"/>
                  </a:lnTo>
                  <a:lnTo>
                    <a:pt x="37" y="34"/>
                  </a:lnTo>
                  <a:lnTo>
                    <a:pt x="2" y="34"/>
                  </a:lnTo>
                  <a:lnTo>
                    <a:pt x="0" y="20"/>
                  </a:lnTo>
                  <a:lnTo>
                    <a:pt x="6" y="1"/>
                  </a:lnTo>
                  <a:lnTo>
                    <a:pt x="63" y="0"/>
                  </a:lnTo>
                  <a:lnTo>
                    <a:pt x="315" y="45"/>
                  </a:lnTo>
                  <a:lnTo>
                    <a:pt x="372" y="6"/>
                  </a:lnTo>
                  <a:lnTo>
                    <a:pt x="395" y="1"/>
                  </a:lnTo>
                  <a:lnTo>
                    <a:pt x="429" y="8"/>
                  </a:lnTo>
                  <a:lnTo>
                    <a:pt x="503" y="72"/>
                  </a:lnTo>
                  <a:lnTo>
                    <a:pt x="508" y="107"/>
                  </a:lnTo>
                  <a:lnTo>
                    <a:pt x="488" y="150"/>
                  </a:lnTo>
                  <a:lnTo>
                    <a:pt x="558" y="344"/>
                  </a:lnTo>
                  <a:lnTo>
                    <a:pt x="557" y="342"/>
                  </a:lnTo>
                  <a:lnTo>
                    <a:pt x="589" y="387"/>
                  </a:lnTo>
                  <a:lnTo>
                    <a:pt x="639" y="399"/>
                  </a:lnTo>
                  <a:lnTo>
                    <a:pt x="668" y="424"/>
                  </a:lnTo>
                  <a:lnTo>
                    <a:pt x="716" y="580"/>
                  </a:lnTo>
                  <a:lnTo>
                    <a:pt x="687" y="621"/>
                  </a:lnTo>
                  <a:lnTo>
                    <a:pt x="598" y="701"/>
                  </a:lnTo>
                  <a:lnTo>
                    <a:pt x="593" y="720"/>
                  </a:lnTo>
                  <a:lnTo>
                    <a:pt x="630" y="785"/>
                  </a:lnTo>
                  <a:lnTo>
                    <a:pt x="662" y="789"/>
                  </a:lnTo>
                  <a:lnTo>
                    <a:pt x="736" y="773"/>
                  </a:lnTo>
                  <a:lnTo>
                    <a:pt x="756" y="806"/>
                  </a:lnTo>
                  <a:lnTo>
                    <a:pt x="753" y="796"/>
                  </a:lnTo>
                  <a:lnTo>
                    <a:pt x="775" y="830"/>
                  </a:lnTo>
                  <a:lnTo>
                    <a:pt x="803" y="899"/>
                  </a:lnTo>
                  <a:lnTo>
                    <a:pt x="799" y="927"/>
                  </a:lnTo>
                  <a:lnTo>
                    <a:pt x="783" y="962"/>
                  </a:lnTo>
                  <a:lnTo>
                    <a:pt x="756" y="1004"/>
                  </a:lnTo>
                  <a:lnTo>
                    <a:pt x="766" y="1001"/>
                  </a:lnTo>
                  <a:lnTo>
                    <a:pt x="702" y="1013"/>
                  </a:lnTo>
                  <a:lnTo>
                    <a:pt x="613" y="1003"/>
                  </a:lnTo>
                  <a:lnTo>
                    <a:pt x="559" y="994"/>
                  </a:lnTo>
                  <a:lnTo>
                    <a:pt x="544" y="968"/>
                  </a:lnTo>
                  <a:lnTo>
                    <a:pt x="472" y="963"/>
                  </a:lnTo>
                  <a:lnTo>
                    <a:pt x="454" y="1038"/>
                  </a:lnTo>
                  <a:lnTo>
                    <a:pt x="412" y="1053"/>
                  </a:lnTo>
                  <a:lnTo>
                    <a:pt x="386" y="1040"/>
                  </a:lnTo>
                  <a:lnTo>
                    <a:pt x="380" y="1018"/>
                  </a:lnTo>
                  <a:lnTo>
                    <a:pt x="393" y="904"/>
                  </a:lnTo>
                  <a:lnTo>
                    <a:pt x="392" y="901"/>
                  </a:lnTo>
                  <a:close/>
                </a:path>
              </a:pathLst>
            </a:custGeom>
            <a:solidFill>
              <a:srgbClr val="52AA28"/>
            </a:solidFill>
            <a:ln w="12700">
              <a:solidFill>
                <a:srgbClr val="FFFFFF"/>
              </a:solidFill>
              <a:round/>
              <a:headEnd/>
              <a:tailEnd/>
            </a:ln>
          </p:spPr>
          <p:txBody>
            <a:bodyPr/>
            <a:lstStyle/>
            <a:p>
              <a:endParaRPr lang="fr-FR"/>
            </a:p>
          </p:txBody>
        </p:sp>
        <p:sp>
          <p:nvSpPr>
            <p:cNvPr id="2150" name="Freeform 40"/>
            <p:cNvSpPr>
              <a:spLocks/>
            </p:cNvSpPr>
            <p:nvPr/>
          </p:nvSpPr>
          <p:spPr bwMode="auto">
            <a:xfrm>
              <a:off x="3111" y="2881"/>
              <a:ext cx="189" cy="109"/>
            </a:xfrm>
            <a:custGeom>
              <a:avLst/>
              <a:gdLst>
                <a:gd name="T0" fmla="*/ 0 w 945"/>
                <a:gd name="T1" fmla="*/ 430285950 h 544"/>
                <a:gd name="T2" fmla="*/ 429496516 w 945"/>
                <a:gd name="T3" fmla="*/ 430285950 h 544"/>
                <a:gd name="T4" fmla="*/ 429496516 w 945"/>
                <a:gd name="T5" fmla="*/ 430285950 h 544"/>
                <a:gd name="T6" fmla="*/ 429496516 w 945"/>
                <a:gd name="T7" fmla="*/ 430285950 h 544"/>
                <a:gd name="T8" fmla="*/ 429496516 w 945"/>
                <a:gd name="T9" fmla="*/ 430285950 h 544"/>
                <a:gd name="T10" fmla="*/ 429496516 w 945"/>
                <a:gd name="T11" fmla="*/ 430285950 h 544"/>
                <a:gd name="T12" fmla="*/ 429496516 w 945"/>
                <a:gd name="T13" fmla="*/ 430285950 h 544"/>
                <a:gd name="T14" fmla="*/ 429496516 w 945"/>
                <a:gd name="T15" fmla="*/ 430285950 h 544"/>
                <a:gd name="T16" fmla="*/ 429496516 w 945"/>
                <a:gd name="T17" fmla="*/ 430285950 h 544"/>
                <a:gd name="T18" fmla="*/ 429496516 w 945"/>
                <a:gd name="T19" fmla="*/ 430285950 h 544"/>
                <a:gd name="T20" fmla="*/ 429496516 w 945"/>
                <a:gd name="T21" fmla="*/ 0 h 544"/>
                <a:gd name="T22" fmla="*/ 429496516 w 945"/>
                <a:gd name="T23" fmla="*/ 0 h 544"/>
                <a:gd name="T24" fmla="*/ 429496516 w 945"/>
                <a:gd name="T25" fmla="*/ 430285950 h 544"/>
                <a:gd name="T26" fmla="*/ 429496516 w 945"/>
                <a:gd name="T27" fmla="*/ 430285950 h 544"/>
                <a:gd name="T28" fmla="*/ 429496516 w 945"/>
                <a:gd name="T29" fmla="*/ 430285950 h 544"/>
                <a:gd name="T30" fmla="*/ 429496516 w 945"/>
                <a:gd name="T31" fmla="*/ 430285950 h 544"/>
                <a:gd name="T32" fmla="*/ 429496516 w 945"/>
                <a:gd name="T33" fmla="*/ 430285950 h 544"/>
                <a:gd name="T34" fmla="*/ 429496516 w 945"/>
                <a:gd name="T35" fmla="*/ 430285950 h 544"/>
                <a:gd name="T36" fmla="*/ 429496516 w 945"/>
                <a:gd name="T37" fmla="*/ 430285950 h 544"/>
                <a:gd name="T38" fmla="*/ 429496516 w 945"/>
                <a:gd name="T39" fmla="*/ 430285950 h 544"/>
                <a:gd name="T40" fmla="*/ 429496516 w 945"/>
                <a:gd name="T41" fmla="*/ 430285950 h 544"/>
                <a:gd name="T42" fmla="*/ 429496516 w 945"/>
                <a:gd name="T43" fmla="*/ 430285950 h 544"/>
                <a:gd name="T44" fmla="*/ 429496516 w 945"/>
                <a:gd name="T45" fmla="*/ 430285950 h 544"/>
                <a:gd name="T46" fmla="*/ 429496516 w 945"/>
                <a:gd name="T47" fmla="*/ 430285950 h 544"/>
                <a:gd name="T48" fmla="*/ 429496516 w 945"/>
                <a:gd name="T49" fmla="*/ 430285950 h 544"/>
                <a:gd name="T50" fmla="*/ 429496516 w 945"/>
                <a:gd name="T51" fmla="*/ 430285950 h 544"/>
                <a:gd name="T52" fmla="*/ 429496516 w 945"/>
                <a:gd name="T53" fmla="*/ 430285950 h 544"/>
                <a:gd name="T54" fmla="*/ 429496516 w 945"/>
                <a:gd name="T55" fmla="*/ 430285950 h 544"/>
                <a:gd name="T56" fmla="*/ 429496516 w 945"/>
                <a:gd name="T57" fmla="*/ 430285950 h 544"/>
                <a:gd name="T58" fmla="*/ 429496516 w 945"/>
                <a:gd name="T59" fmla="*/ 430285950 h 544"/>
                <a:gd name="T60" fmla="*/ 429496516 w 945"/>
                <a:gd name="T61" fmla="*/ 430285950 h 544"/>
                <a:gd name="T62" fmla="*/ 429496516 w 945"/>
                <a:gd name="T63" fmla="*/ 430285950 h 544"/>
                <a:gd name="T64" fmla="*/ 429496516 w 945"/>
                <a:gd name="T65" fmla="*/ 430285950 h 544"/>
                <a:gd name="T66" fmla="*/ 429496516 w 945"/>
                <a:gd name="T67" fmla="*/ 430285950 h 544"/>
                <a:gd name="T68" fmla="*/ 429496516 w 945"/>
                <a:gd name="T69" fmla="*/ 430285950 h 544"/>
                <a:gd name="T70" fmla="*/ 429496516 w 945"/>
                <a:gd name="T71" fmla="*/ 430285950 h 544"/>
                <a:gd name="T72" fmla="*/ 429496516 w 945"/>
                <a:gd name="T73" fmla="*/ 430285950 h 544"/>
                <a:gd name="T74" fmla="*/ 429496516 w 945"/>
                <a:gd name="T75" fmla="*/ 430285950 h 544"/>
                <a:gd name="T76" fmla="*/ 429496516 w 945"/>
                <a:gd name="T77" fmla="*/ 430285950 h 544"/>
                <a:gd name="T78" fmla="*/ 429496516 w 945"/>
                <a:gd name="T79" fmla="*/ 430285950 h 544"/>
                <a:gd name="T80" fmla="*/ 0 w 945"/>
                <a:gd name="T81" fmla="*/ 430285950 h 5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45"/>
                <a:gd name="T124" fmla="*/ 0 h 544"/>
                <a:gd name="T125" fmla="*/ 945 w 945"/>
                <a:gd name="T126" fmla="*/ 544 h 5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45" h="544">
                  <a:moveTo>
                    <a:pt x="0" y="80"/>
                  </a:moveTo>
                  <a:lnTo>
                    <a:pt x="4" y="45"/>
                  </a:lnTo>
                  <a:lnTo>
                    <a:pt x="24" y="16"/>
                  </a:lnTo>
                  <a:lnTo>
                    <a:pt x="54" y="1"/>
                  </a:lnTo>
                  <a:lnTo>
                    <a:pt x="435" y="33"/>
                  </a:lnTo>
                  <a:lnTo>
                    <a:pt x="459" y="44"/>
                  </a:lnTo>
                  <a:lnTo>
                    <a:pt x="520" y="98"/>
                  </a:lnTo>
                  <a:lnTo>
                    <a:pt x="553" y="109"/>
                  </a:lnTo>
                  <a:lnTo>
                    <a:pt x="593" y="93"/>
                  </a:lnTo>
                  <a:lnTo>
                    <a:pt x="670" y="21"/>
                  </a:lnTo>
                  <a:lnTo>
                    <a:pt x="717" y="0"/>
                  </a:lnTo>
                  <a:lnTo>
                    <a:pt x="743" y="0"/>
                  </a:lnTo>
                  <a:lnTo>
                    <a:pt x="834" y="26"/>
                  </a:lnTo>
                  <a:lnTo>
                    <a:pt x="836" y="22"/>
                  </a:lnTo>
                  <a:lnTo>
                    <a:pt x="879" y="67"/>
                  </a:lnTo>
                  <a:lnTo>
                    <a:pt x="920" y="138"/>
                  </a:lnTo>
                  <a:lnTo>
                    <a:pt x="945" y="247"/>
                  </a:lnTo>
                  <a:lnTo>
                    <a:pt x="944" y="289"/>
                  </a:lnTo>
                  <a:lnTo>
                    <a:pt x="930" y="309"/>
                  </a:lnTo>
                  <a:lnTo>
                    <a:pt x="901" y="323"/>
                  </a:lnTo>
                  <a:lnTo>
                    <a:pt x="906" y="325"/>
                  </a:lnTo>
                  <a:lnTo>
                    <a:pt x="829" y="360"/>
                  </a:lnTo>
                  <a:lnTo>
                    <a:pt x="678" y="375"/>
                  </a:lnTo>
                  <a:lnTo>
                    <a:pt x="608" y="429"/>
                  </a:lnTo>
                  <a:lnTo>
                    <a:pt x="525" y="458"/>
                  </a:lnTo>
                  <a:lnTo>
                    <a:pt x="470" y="454"/>
                  </a:lnTo>
                  <a:lnTo>
                    <a:pt x="368" y="431"/>
                  </a:lnTo>
                  <a:lnTo>
                    <a:pt x="315" y="438"/>
                  </a:lnTo>
                  <a:lnTo>
                    <a:pt x="196" y="531"/>
                  </a:lnTo>
                  <a:lnTo>
                    <a:pt x="199" y="544"/>
                  </a:lnTo>
                  <a:lnTo>
                    <a:pt x="179" y="511"/>
                  </a:lnTo>
                  <a:lnTo>
                    <a:pt x="105" y="527"/>
                  </a:lnTo>
                  <a:lnTo>
                    <a:pt x="73" y="523"/>
                  </a:lnTo>
                  <a:lnTo>
                    <a:pt x="37" y="458"/>
                  </a:lnTo>
                  <a:lnTo>
                    <a:pt x="41" y="439"/>
                  </a:lnTo>
                  <a:lnTo>
                    <a:pt x="130" y="358"/>
                  </a:lnTo>
                  <a:lnTo>
                    <a:pt x="159" y="318"/>
                  </a:lnTo>
                  <a:lnTo>
                    <a:pt x="111" y="162"/>
                  </a:lnTo>
                  <a:lnTo>
                    <a:pt x="83" y="137"/>
                  </a:lnTo>
                  <a:lnTo>
                    <a:pt x="32" y="125"/>
                  </a:lnTo>
                  <a:lnTo>
                    <a:pt x="0" y="80"/>
                  </a:lnTo>
                  <a:close/>
                </a:path>
              </a:pathLst>
            </a:custGeom>
            <a:solidFill>
              <a:srgbClr val="52AA28"/>
            </a:solidFill>
            <a:ln w="12700">
              <a:solidFill>
                <a:srgbClr val="FFFFFF"/>
              </a:solidFill>
              <a:round/>
              <a:headEnd/>
              <a:tailEnd/>
            </a:ln>
          </p:spPr>
          <p:txBody>
            <a:bodyPr/>
            <a:lstStyle/>
            <a:p>
              <a:endParaRPr lang="fr-FR"/>
            </a:p>
          </p:txBody>
        </p:sp>
        <p:sp>
          <p:nvSpPr>
            <p:cNvPr id="2151" name="Freeform 41"/>
            <p:cNvSpPr>
              <a:spLocks/>
            </p:cNvSpPr>
            <p:nvPr/>
          </p:nvSpPr>
          <p:spPr bwMode="auto">
            <a:xfrm>
              <a:off x="3109" y="3016"/>
              <a:ext cx="132" cy="142"/>
            </a:xfrm>
            <a:custGeom>
              <a:avLst/>
              <a:gdLst>
                <a:gd name="T0" fmla="*/ 432775066 w 655"/>
                <a:gd name="T1" fmla="*/ 436880371 h 698"/>
                <a:gd name="T2" fmla="*/ 432775066 w 655"/>
                <a:gd name="T3" fmla="*/ 436880371 h 698"/>
                <a:gd name="T4" fmla="*/ 432775066 w 655"/>
                <a:gd name="T5" fmla="*/ 436880371 h 698"/>
                <a:gd name="T6" fmla="*/ 432775066 w 655"/>
                <a:gd name="T7" fmla="*/ 436880371 h 698"/>
                <a:gd name="T8" fmla="*/ 432775066 w 655"/>
                <a:gd name="T9" fmla="*/ 436880371 h 698"/>
                <a:gd name="T10" fmla="*/ 432775066 w 655"/>
                <a:gd name="T11" fmla="*/ 436880371 h 698"/>
                <a:gd name="T12" fmla="*/ 432775066 w 655"/>
                <a:gd name="T13" fmla="*/ 436880371 h 698"/>
                <a:gd name="T14" fmla="*/ 432775066 w 655"/>
                <a:gd name="T15" fmla="*/ 436880371 h 698"/>
                <a:gd name="T16" fmla="*/ 432775066 w 655"/>
                <a:gd name="T17" fmla="*/ 436880371 h 698"/>
                <a:gd name="T18" fmla="*/ 432775066 w 655"/>
                <a:gd name="T19" fmla="*/ 436880371 h 698"/>
                <a:gd name="T20" fmla="*/ 432775066 w 655"/>
                <a:gd name="T21" fmla="*/ 436880371 h 698"/>
                <a:gd name="T22" fmla="*/ 432775066 w 655"/>
                <a:gd name="T23" fmla="*/ 436880371 h 698"/>
                <a:gd name="T24" fmla="*/ 432775066 w 655"/>
                <a:gd name="T25" fmla="*/ 436880371 h 698"/>
                <a:gd name="T26" fmla="*/ 432775066 w 655"/>
                <a:gd name="T27" fmla="*/ 436880371 h 698"/>
                <a:gd name="T28" fmla="*/ 432775066 w 655"/>
                <a:gd name="T29" fmla="*/ 436880371 h 698"/>
                <a:gd name="T30" fmla="*/ 432775066 w 655"/>
                <a:gd name="T31" fmla="*/ 436880371 h 698"/>
                <a:gd name="T32" fmla="*/ 432775066 w 655"/>
                <a:gd name="T33" fmla="*/ 436880371 h 698"/>
                <a:gd name="T34" fmla="*/ 432775066 w 655"/>
                <a:gd name="T35" fmla="*/ 0 h 698"/>
                <a:gd name="T36" fmla="*/ 432775066 w 655"/>
                <a:gd name="T37" fmla="*/ 436880371 h 698"/>
                <a:gd name="T38" fmla="*/ 432775066 w 655"/>
                <a:gd name="T39" fmla="*/ 436880371 h 698"/>
                <a:gd name="T40" fmla="*/ 432775066 w 655"/>
                <a:gd name="T41" fmla="*/ 436880371 h 698"/>
                <a:gd name="T42" fmla="*/ 432775066 w 655"/>
                <a:gd name="T43" fmla="*/ 436880371 h 698"/>
                <a:gd name="T44" fmla="*/ 432775066 w 655"/>
                <a:gd name="T45" fmla="*/ 436880371 h 698"/>
                <a:gd name="T46" fmla="*/ 432775066 w 655"/>
                <a:gd name="T47" fmla="*/ 436880371 h 698"/>
                <a:gd name="T48" fmla="*/ 432775066 w 655"/>
                <a:gd name="T49" fmla="*/ 436880371 h 698"/>
                <a:gd name="T50" fmla="*/ 0 w 655"/>
                <a:gd name="T51" fmla="*/ 436880371 h 698"/>
                <a:gd name="T52" fmla="*/ 432775066 w 655"/>
                <a:gd name="T53" fmla="*/ 436880371 h 698"/>
                <a:gd name="T54" fmla="*/ 432775066 w 655"/>
                <a:gd name="T55" fmla="*/ 436880371 h 698"/>
                <a:gd name="T56" fmla="*/ 432775066 w 655"/>
                <a:gd name="T57" fmla="*/ 436880371 h 698"/>
                <a:gd name="T58" fmla="*/ 432775066 w 655"/>
                <a:gd name="T59" fmla="*/ 436880371 h 69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55"/>
                <a:gd name="T91" fmla="*/ 0 h 698"/>
                <a:gd name="T92" fmla="*/ 655 w 655"/>
                <a:gd name="T93" fmla="*/ 698 h 69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55" h="698">
                  <a:moveTo>
                    <a:pt x="5" y="634"/>
                  </a:moveTo>
                  <a:lnTo>
                    <a:pt x="33" y="635"/>
                  </a:lnTo>
                  <a:lnTo>
                    <a:pt x="130" y="629"/>
                  </a:lnTo>
                  <a:lnTo>
                    <a:pt x="221" y="649"/>
                  </a:lnTo>
                  <a:lnTo>
                    <a:pt x="287" y="698"/>
                  </a:lnTo>
                  <a:lnTo>
                    <a:pt x="344" y="666"/>
                  </a:lnTo>
                  <a:lnTo>
                    <a:pt x="405" y="644"/>
                  </a:lnTo>
                  <a:lnTo>
                    <a:pt x="404" y="649"/>
                  </a:lnTo>
                  <a:lnTo>
                    <a:pt x="420" y="606"/>
                  </a:lnTo>
                  <a:lnTo>
                    <a:pt x="477" y="520"/>
                  </a:lnTo>
                  <a:lnTo>
                    <a:pt x="517" y="375"/>
                  </a:lnTo>
                  <a:lnTo>
                    <a:pt x="583" y="237"/>
                  </a:lnTo>
                  <a:lnTo>
                    <a:pt x="618" y="146"/>
                  </a:lnTo>
                  <a:lnTo>
                    <a:pt x="655" y="106"/>
                  </a:lnTo>
                  <a:lnTo>
                    <a:pt x="655" y="109"/>
                  </a:lnTo>
                  <a:lnTo>
                    <a:pt x="608" y="48"/>
                  </a:lnTo>
                  <a:lnTo>
                    <a:pt x="545" y="1"/>
                  </a:lnTo>
                  <a:lnTo>
                    <a:pt x="515" y="0"/>
                  </a:lnTo>
                  <a:lnTo>
                    <a:pt x="405" y="46"/>
                  </a:lnTo>
                  <a:lnTo>
                    <a:pt x="316" y="64"/>
                  </a:lnTo>
                  <a:lnTo>
                    <a:pt x="204" y="66"/>
                  </a:lnTo>
                  <a:lnTo>
                    <a:pt x="208" y="66"/>
                  </a:lnTo>
                  <a:lnTo>
                    <a:pt x="144" y="78"/>
                  </a:lnTo>
                  <a:lnTo>
                    <a:pt x="56" y="68"/>
                  </a:lnTo>
                  <a:lnTo>
                    <a:pt x="1" y="60"/>
                  </a:lnTo>
                  <a:lnTo>
                    <a:pt x="0" y="61"/>
                  </a:lnTo>
                  <a:lnTo>
                    <a:pt x="90" y="389"/>
                  </a:lnTo>
                  <a:lnTo>
                    <a:pt x="94" y="434"/>
                  </a:lnTo>
                  <a:lnTo>
                    <a:pt x="64" y="464"/>
                  </a:lnTo>
                  <a:lnTo>
                    <a:pt x="5" y="634"/>
                  </a:lnTo>
                  <a:close/>
                </a:path>
              </a:pathLst>
            </a:custGeom>
            <a:solidFill>
              <a:srgbClr val="DCDC36"/>
            </a:solidFill>
            <a:ln w="12700">
              <a:solidFill>
                <a:srgbClr val="FFFFFF"/>
              </a:solidFill>
              <a:round/>
              <a:headEnd/>
              <a:tailEnd/>
            </a:ln>
          </p:spPr>
          <p:txBody>
            <a:bodyPr/>
            <a:lstStyle/>
            <a:p>
              <a:endParaRPr lang="fr-FR"/>
            </a:p>
          </p:txBody>
        </p:sp>
        <p:sp>
          <p:nvSpPr>
            <p:cNvPr id="2152" name="Freeform 42"/>
            <p:cNvSpPr>
              <a:spLocks/>
            </p:cNvSpPr>
            <p:nvPr/>
          </p:nvSpPr>
          <p:spPr bwMode="auto">
            <a:xfrm>
              <a:off x="2953" y="3136"/>
              <a:ext cx="189" cy="166"/>
            </a:xfrm>
            <a:custGeom>
              <a:avLst/>
              <a:gdLst>
                <a:gd name="T0" fmla="*/ 429951491 w 944"/>
                <a:gd name="T1" fmla="*/ 436330592 h 817"/>
                <a:gd name="T2" fmla="*/ 429951491 w 944"/>
                <a:gd name="T3" fmla="*/ 436330592 h 817"/>
                <a:gd name="T4" fmla="*/ 429951491 w 944"/>
                <a:gd name="T5" fmla="*/ 436330592 h 817"/>
                <a:gd name="T6" fmla="*/ 429951491 w 944"/>
                <a:gd name="T7" fmla="*/ 436330592 h 817"/>
                <a:gd name="T8" fmla="*/ 429951491 w 944"/>
                <a:gd name="T9" fmla="*/ 436330592 h 817"/>
                <a:gd name="T10" fmla="*/ 429951491 w 944"/>
                <a:gd name="T11" fmla="*/ 436330592 h 817"/>
                <a:gd name="T12" fmla="*/ 429951491 w 944"/>
                <a:gd name="T13" fmla="*/ 436330592 h 817"/>
                <a:gd name="T14" fmla="*/ 429951491 w 944"/>
                <a:gd name="T15" fmla="*/ 436330592 h 817"/>
                <a:gd name="T16" fmla="*/ 429951491 w 944"/>
                <a:gd name="T17" fmla="*/ 436330592 h 817"/>
                <a:gd name="T18" fmla="*/ 429951491 w 944"/>
                <a:gd name="T19" fmla="*/ 436330592 h 817"/>
                <a:gd name="T20" fmla="*/ 429951491 w 944"/>
                <a:gd name="T21" fmla="*/ 436330592 h 817"/>
                <a:gd name="T22" fmla="*/ 429951491 w 944"/>
                <a:gd name="T23" fmla="*/ 436330592 h 817"/>
                <a:gd name="T24" fmla="*/ 429951491 w 944"/>
                <a:gd name="T25" fmla="*/ 436330592 h 817"/>
                <a:gd name="T26" fmla="*/ 429951491 w 944"/>
                <a:gd name="T27" fmla="*/ 436330592 h 817"/>
                <a:gd name="T28" fmla="*/ 429951491 w 944"/>
                <a:gd name="T29" fmla="*/ 436330592 h 817"/>
                <a:gd name="T30" fmla="*/ 429951491 w 944"/>
                <a:gd name="T31" fmla="*/ 436330592 h 817"/>
                <a:gd name="T32" fmla="*/ 429951491 w 944"/>
                <a:gd name="T33" fmla="*/ 436330592 h 817"/>
                <a:gd name="T34" fmla="*/ 0 w 944"/>
                <a:gd name="T35" fmla="*/ 436330592 h 817"/>
                <a:gd name="T36" fmla="*/ 429951491 w 944"/>
                <a:gd name="T37" fmla="*/ 436330592 h 817"/>
                <a:gd name="T38" fmla="*/ 429951491 w 944"/>
                <a:gd name="T39" fmla="*/ 436330592 h 817"/>
                <a:gd name="T40" fmla="*/ 429951491 w 944"/>
                <a:gd name="T41" fmla="*/ 436330592 h 817"/>
                <a:gd name="T42" fmla="*/ 429951491 w 944"/>
                <a:gd name="T43" fmla="*/ 436330592 h 817"/>
                <a:gd name="T44" fmla="*/ 429951491 w 944"/>
                <a:gd name="T45" fmla="*/ 436330592 h 817"/>
                <a:gd name="T46" fmla="*/ 429951491 w 944"/>
                <a:gd name="T47" fmla="*/ 436330592 h 817"/>
                <a:gd name="T48" fmla="*/ 429951491 w 944"/>
                <a:gd name="T49" fmla="*/ 436330592 h 817"/>
                <a:gd name="T50" fmla="*/ 429951491 w 944"/>
                <a:gd name="T51" fmla="*/ 436330592 h 817"/>
                <a:gd name="T52" fmla="*/ 429951491 w 944"/>
                <a:gd name="T53" fmla="*/ 436330592 h 817"/>
                <a:gd name="T54" fmla="*/ 429951491 w 944"/>
                <a:gd name="T55" fmla="*/ 436330592 h 817"/>
                <a:gd name="T56" fmla="*/ 429951491 w 944"/>
                <a:gd name="T57" fmla="*/ 436330592 h 817"/>
                <a:gd name="T58" fmla="*/ 429951491 w 944"/>
                <a:gd name="T59" fmla="*/ 436330592 h 817"/>
                <a:gd name="T60" fmla="*/ 429951491 w 944"/>
                <a:gd name="T61" fmla="*/ 436330592 h 817"/>
                <a:gd name="T62" fmla="*/ 429951491 w 944"/>
                <a:gd name="T63" fmla="*/ 0 h 817"/>
                <a:gd name="T64" fmla="*/ 429951491 w 944"/>
                <a:gd name="T65" fmla="*/ 436330592 h 817"/>
                <a:gd name="T66" fmla="*/ 429951491 w 944"/>
                <a:gd name="T67" fmla="*/ 436330592 h 817"/>
                <a:gd name="T68" fmla="*/ 429951491 w 944"/>
                <a:gd name="T69" fmla="*/ 436330592 h 817"/>
                <a:gd name="T70" fmla="*/ 429951491 w 944"/>
                <a:gd name="T71" fmla="*/ 436330592 h 817"/>
                <a:gd name="T72" fmla="*/ 429951491 w 944"/>
                <a:gd name="T73" fmla="*/ 436330592 h 817"/>
                <a:gd name="T74" fmla="*/ 429951491 w 944"/>
                <a:gd name="T75" fmla="*/ 436330592 h 817"/>
                <a:gd name="T76" fmla="*/ 429951491 w 944"/>
                <a:gd name="T77" fmla="*/ 436330592 h 817"/>
                <a:gd name="T78" fmla="*/ 429951491 w 944"/>
                <a:gd name="T79" fmla="*/ 436330592 h 817"/>
                <a:gd name="T80" fmla="*/ 429951491 w 944"/>
                <a:gd name="T81" fmla="*/ 436330592 h 817"/>
                <a:gd name="T82" fmla="*/ 429951491 w 944"/>
                <a:gd name="T83" fmla="*/ 436330592 h 817"/>
                <a:gd name="T84" fmla="*/ 429951491 w 944"/>
                <a:gd name="T85" fmla="*/ 436330592 h 817"/>
                <a:gd name="T86" fmla="*/ 429951491 w 944"/>
                <a:gd name="T87" fmla="*/ 436330592 h 817"/>
                <a:gd name="T88" fmla="*/ 429951491 w 944"/>
                <a:gd name="T89" fmla="*/ 436330592 h 817"/>
                <a:gd name="T90" fmla="*/ 429951491 w 944"/>
                <a:gd name="T91" fmla="*/ 436330592 h 817"/>
                <a:gd name="T92" fmla="*/ 429951491 w 944"/>
                <a:gd name="T93" fmla="*/ 436330592 h 817"/>
                <a:gd name="T94" fmla="*/ 429951491 w 944"/>
                <a:gd name="T95" fmla="*/ 436330592 h 817"/>
                <a:gd name="T96" fmla="*/ 429951491 w 944"/>
                <a:gd name="T97" fmla="*/ 436330592 h 817"/>
                <a:gd name="T98" fmla="*/ 429951491 w 944"/>
                <a:gd name="T99" fmla="*/ 436330592 h 817"/>
                <a:gd name="T100" fmla="*/ 429951491 w 944"/>
                <a:gd name="T101" fmla="*/ 436330592 h 817"/>
                <a:gd name="T102" fmla="*/ 429951491 w 944"/>
                <a:gd name="T103" fmla="*/ 436330592 h 817"/>
                <a:gd name="T104" fmla="*/ 429951491 w 944"/>
                <a:gd name="T105" fmla="*/ 436330592 h 817"/>
                <a:gd name="T106" fmla="*/ 429951491 w 944"/>
                <a:gd name="T107" fmla="*/ 436330592 h 817"/>
                <a:gd name="T108" fmla="*/ 429951491 w 944"/>
                <a:gd name="T109" fmla="*/ 436330592 h 817"/>
                <a:gd name="T110" fmla="*/ 429951491 w 944"/>
                <a:gd name="T111" fmla="*/ 436330592 h 8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44"/>
                <a:gd name="T169" fmla="*/ 0 h 817"/>
                <a:gd name="T170" fmla="*/ 944 w 944"/>
                <a:gd name="T171" fmla="*/ 817 h 81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44" h="817">
                  <a:moveTo>
                    <a:pt x="304" y="653"/>
                  </a:moveTo>
                  <a:lnTo>
                    <a:pt x="302" y="616"/>
                  </a:lnTo>
                  <a:lnTo>
                    <a:pt x="211" y="589"/>
                  </a:lnTo>
                  <a:lnTo>
                    <a:pt x="210" y="575"/>
                  </a:lnTo>
                  <a:lnTo>
                    <a:pt x="275" y="558"/>
                  </a:lnTo>
                  <a:lnTo>
                    <a:pt x="279" y="530"/>
                  </a:lnTo>
                  <a:lnTo>
                    <a:pt x="297" y="522"/>
                  </a:lnTo>
                  <a:lnTo>
                    <a:pt x="471" y="523"/>
                  </a:lnTo>
                  <a:lnTo>
                    <a:pt x="539" y="530"/>
                  </a:lnTo>
                  <a:lnTo>
                    <a:pt x="558" y="529"/>
                  </a:lnTo>
                  <a:lnTo>
                    <a:pt x="559" y="519"/>
                  </a:lnTo>
                  <a:lnTo>
                    <a:pt x="380" y="502"/>
                  </a:lnTo>
                  <a:lnTo>
                    <a:pt x="290" y="486"/>
                  </a:lnTo>
                  <a:lnTo>
                    <a:pt x="272" y="489"/>
                  </a:lnTo>
                  <a:lnTo>
                    <a:pt x="230" y="519"/>
                  </a:lnTo>
                  <a:lnTo>
                    <a:pt x="64" y="536"/>
                  </a:lnTo>
                  <a:lnTo>
                    <a:pt x="39" y="524"/>
                  </a:lnTo>
                  <a:lnTo>
                    <a:pt x="0" y="458"/>
                  </a:lnTo>
                  <a:lnTo>
                    <a:pt x="2" y="446"/>
                  </a:lnTo>
                  <a:lnTo>
                    <a:pt x="53" y="377"/>
                  </a:lnTo>
                  <a:lnTo>
                    <a:pt x="53" y="373"/>
                  </a:lnTo>
                  <a:lnTo>
                    <a:pt x="87" y="345"/>
                  </a:lnTo>
                  <a:lnTo>
                    <a:pt x="121" y="335"/>
                  </a:lnTo>
                  <a:lnTo>
                    <a:pt x="150" y="326"/>
                  </a:lnTo>
                  <a:lnTo>
                    <a:pt x="194" y="312"/>
                  </a:lnTo>
                  <a:lnTo>
                    <a:pt x="235" y="285"/>
                  </a:lnTo>
                  <a:lnTo>
                    <a:pt x="269" y="236"/>
                  </a:lnTo>
                  <a:lnTo>
                    <a:pt x="282" y="208"/>
                  </a:lnTo>
                  <a:lnTo>
                    <a:pt x="289" y="183"/>
                  </a:lnTo>
                  <a:lnTo>
                    <a:pt x="289" y="176"/>
                  </a:lnTo>
                  <a:lnTo>
                    <a:pt x="617" y="11"/>
                  </a:lnTo>
                  <a:lnTo>
                    <a:pt x="646" y="0"/>
                  </a:lnTo>
                  <a:lnTo>
                    <a:pt x="683" y="14"/>
                  </a:lnTo>
                  <a:lnTo>
                    <a:pt x="784" y="42"/>
                  </a:lnTo>
                  <a:lnTo>
                    <a:pt x="783" y="46"/>
                  </a:lnTo>
                  <a:lnTo>
                    <a:pt x="936" y="312"/>
                  </a:lnTo>
                  <a:lnTo>
                    <a:pt x="944" y="359"/>
                  </a:lnTo>
                  <a:lnTo>
                    <a:pt x="913" y="380"/>
                  </a:lnTo>
                  <a:lnTo>
                    <a:pt x="776" y="394"/>
                  </a:lnTo>
                  <a:lnTo>
                    <a:pt x="749" y="415"/>
                  </a:lnTo>
                  <a:lnTo>
                    <a:pt x="747" y="457"/>
                  </a:lnTo>
                  <a:lnTo>
                    <a:pt x="800" y="513"/>
                  </a:lnTo>
                  <a:lnTo>
                    <a:pt x="762" y="591"/>
                  </a:lnTo>
                  <a:lnTo>
                    <a:pt x="754" y="584"/>
                  </a:lnTo>
                  <a:lnTo>
                    <a:pt x="704" y="601"/>
                  </a:lnTo>
                  <a:lnTo>
                    <a:pt x="695" y="613"/>
                  </a:lnTo>
                  <a:lnTo>
                    <a:pt x="697" y="761"/>
                  </a:lnTo>
                  <a:lnTo>
                    <a:pt x="679" y="760"/>
                  </a:lnTo>
                  <a:lnTo>
                    <a:pt x="639" y="695"/>
                  </a:lnTo>
                  <a:lnTo>
                    <a:pt x="618" y="689"/>
                  </a:lnTo>
                  <a:lnTo>
                    <a:pt x="619" y="802"/>
                  </a:lnTo>
                  <a:lnTo>
                    <a:pt x="611" y="817"/>
                  </a:lnTo>
                  <a:lnTo>
                    <a:pt x="580" y="803"/>
                  </a:lnTo>
                  <a:lnTo>
                    <a:pt x="361" y="656"/>
                  </a:lnTo>
                  <a:lnTo>
                    <a:pt x="334" y="647"/>
                  </a:lnTo>
                  <a:lnTo>
                    <a:pt x="304" y="653"/>
                  </a:lnTo>
                  <a:close/>
                </a:path>
              </a:pathLst>
            </a:custGeom>
            <a:solidFill>
              <a:srgbClr val="DCDC36"/>
            </a:solidFill>
            <a:ln w="12700">
              <a:solidFill>
                <a:srgbClr val="FFFFFF"/>
              </a:solidFill>
              <a:round/>
              <a:headEnd/>
              <a:tailEnd/>
            </a:ln>
          </p:spPr>
          <p:txBody>
            <a:bodyPr/>
            <a:lstStyle/>
            <a:p>
              <a:endParaRPr lang="fr-FR"/>
            </a:p>
          </p:txBody>
        </p:sp>
        <p:sp>
          <p:nvSpPr>
            <p:cNvPr id="2153" name="Freeform 43"/>
            <p:cNvSpPr>
              <a:spLocks/>
            </p:cNvSpPr>
            <p:nvPr/>
          </p:nvSpPr>
          <p:spPr bwMode="auto">
            <a:xfrm>
              <a:off x="3000" y="3252"/>
              <a:ext cx="194" cy="142"/>
            </a:xfrm>
            <a:custGeom>
              <a:avLst/>
              <a:gdLst>
                <a:gd name="T0" fmla="*/ 428612782 w 972"/>
                <a:gd name="T1" fmla="*/ 429496480 h 710"/>
                <a:gd name="T2" fmla="*/ 428612782 w 972"/>
                <a:gd name="T3" fmla="*/ 429496480 h 710"/>
                <a:gd name="T4" fmla="*/ 428612782 w 972"/>
                <a:gd name="T5" fmla="*/ 429496480 h 710"/>
                <a:gd name="T6" fmla="*/ 428612782 w 972"/>
                <a:gd name="T7" fmla="*/ 429496480 h 710"/>
                <a:gd name="T8" fmla="*/ 428612782 w 972"/>
                <a:gd name="T9" fmla="*/ 429496480 h 710"/>
                <a:gd name="T10" fmla="*/ 428612782 w 972"/>
                <a:gd name="T11" fmla="*/ 429496480 h 710"/>
                <a:gd name="T12" fmla="*/ 0 w 972"/>
                <a:gd name="T13" fmla="*/ 429496480 h 710"/>
                <a:gd name="T14" fmla="*/ 428612782 w 972"/>
                <a:gd name="T15" fmla="*/ 429496480 h 710"/>
                <a:gd name="T16" fmla="*/ 428612782 w 972"/>
                <a:gd name="T17" fmla="*/ 429496480 h 710"/>
                <a:gd name="T18" fmla="*/ 428612782 w 972"/>
                <a:gd name="T19" fmla="*/ 429496480 h 710"/>
                <a:gd name="T20" fmla="*/ 428612782 w 972"/>
                <a:gd name="T21" fmla="*/ 429496480 h 710"/>
                <a:gd name="T22" fmla="*/ 428612782 w 972"/>
                <a:gd name="T23" fmla="*/ 429496480 h 710"/>
                <a:gd name="T24" fmla="*/ 428612782 w 972"/>
                <a:gd name="T25" fmla="*/ 429496480 h 710"/>
                <a:gd name="T26" fmla="*/ 428612782 w 972"/>
                <a:gd name="T27" fmla="*/ 429496480 h 710"/>
                <a:gd name="T28" fmla="*/ 428612782 w 972"/>
                <a:gd name="T29" fmla="*/ 429496480 h 710"/>
                <a:gd name="T30" fmla="*/ 428612782 w 972"/>
                <a:gd name="T31" fmla="*/ 429496480 h 710"/>
                <a:gd name="T32" fmla="*/ 428612782 w 972"/>
                <a:gd name="T33" fmla="*/ 429496480 h 710"/>
                <a:gd name="T34" fmla="*/ 428612782 w 972"/>
                <a:gd name="T35" fmla="*/ 429496480 h 710"/>
                <a:gd name="T36" fmla="*/ 428612782 w 972"/>
                <a:gd name="T37" fmla="*/ 429496480 h 710"/>
                <a:gd name="T38" fmla="*/ 428612782 w 972"/>
                <a:gd name="T39" fmla="*/ 429496480 h 710"/>
                <a:gd name="T40" fmla="*/ 428612782 w 972"/>
                <a:gd name="T41" fmla="*/ 429496480 h 710"/>
                <a:gd name="T42" fmla="*/ 428612782 w 972"/>
                <a:gd name="T43" fmla="*/ 429496480 h 710"/>
                <a:gd name="T44" fmla="*/ 428612782 w 972"/>
                <a:gd name="T45" fmla="*/ 0 h 710"/>
                <a:gd name="T46" fmla="*/ 428612782 w 972"/>
                <a:gd name="T47" fmla="*/ 0 h 710"/>
                <a:gd name="T48" fmla="*/ 428612782 w 972"/>
                <a:gd name="T49" fmla="*/ 429496480 h 710"/>
                <a:gd name="T50" fmla="*/ 428612782 w 972"/>
                <a:gd name="T51" fmla="*/ 429496480 h 710"/>
                <a:gd name="T52" fmla="*/ 428612782 w 972"/>
                <a:gd name="T53" fmla="*/ 429496480 h 710"/>
                <a:gd name="T54" fmla="*/ 428612782 w 972"/>
                <a:gd name="T55" fmla="*/ 429496480 h 710"/>
                <a:gd name="T56" fmla="*/ 428612782 w 972"/>
                <a:gd name="T57" fmla="*/ 429496480 h 710"/>
                <a:gd name="T58" fmla="*/ 428612782 w 972"/>
                <a:gd name="T59" fmla="*/ 429496480 h 710"/>
                <a:gd name="T60" fmla="*/ 428612782 w 972"/>
                <a:gd name="T61" fmla="*/ 429496480 h 710"/>
                <a:gd name="T62" fmla="*/ 428612782 w 972"/>
                <a:gd name="T63" fmla="*/ 429496480 h 710"/>
                <a:gd name="T64" fmla="*/ 428612782 w 972"/>
                <a:gd name="T65" fmla="*/ 429496480 h 710"/>
                <a:gd name="T66" fmla="*/ 428612782 w 972"/>
                <a:gd name="T67" fmla="*/ 429496480 h 710"/>
                <a:gd name="T68" fmla="*/ 428612782 w 972"/>
                <a:gd name="T69" fmla="*/ 429496480 h 710"/>
                <a:gd name="T70" fmla="*/ 428612782 w 972"/>
                <a:gd name="T71" fmla="*/ 429496480 h 710"/>
                <a:gd name="T72" fmla="*/ 428612782 w 972"/>
                <a:gd name="T73" fmla="*/ 429496480 h 710"/>
                <a:gd name="T74" fmla="*/ 428612782 w 972"/>
                <a:gd name="T75" fmla="*/ 429496480 h 710"/>
                <a:gd name="T76" fmla="*/ 428612782 w 972"/>
                <a:gd name="T77" fmla="*/ 429496480 h 710"/>
                <a:gd name="T78" fmla="*/ 428612782 w 972"/>
                <a:gd name="T79" fmla="*/ 429496480 h 710"/>
                <a:gd name="T80" fmla="*/ 428612782 w 972"/>
                <a:gd name="T81" fmla="*/ 429496480 h 710"/>
                <a:gd name="T82" fmla="*/ 428612782 w 972"/>
                <a:gd name="T83" fmla="*/ 429496480 h 710"/>
                <a:gd name="T84" fmla="*/ 428612782 w 972"/>
                <a:gd name="T85" fmla="*/ 429496480 h 710"/>
                <a:gd name="T86" fmla="*/ 428612782 w 972"/>
                <a:gd name="T87" fmla="*/ 429496480 h 710"/>
                <a:gd name="T88" fmla="*/ 428612782 w 972"/>
                <a:gd name="T89" fmla="*/ 429496480 h 71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72"/>
                <a:gd name="T136" fmla="*/ 0 h 710"/>
                <a:gd name="T137" fmla="*/ 972 w 972"/>
                <a:gd name="T138" fmla="*/ 710 h 71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72" h="710">
                  <a:moveTo>
                    <a:pt x="525" y="668"/>
                  </a:moveTo>
                  <a:lnTo>
                    <a:pt x="190" y="531"/>
                  </a:lnTo>
                  <a:lnTo>
                    <a:pt x="166" y="506"/>
                  </a:lnTo>
                  <a:lnTo>
                    <a:pt x="138" y="412"/>
                  </a:lnTo>
                  <a:lnTo>
                    <a:pt x="111" y="386"/>
                  </a:lnTo>
                  <a:lnTo>
                    <a:pt x="85" y="385"/>
                  </a:lnTo>
                  <a:lnTo>
                    <a:pt x="0" y="176"/>
                  </a:lnTo>
                  <a:lnTo>
                    <a:pt x="8" y="148"/>
                  </a:lnTo>
                  <a:lnTo>
                    <a:pt x="39" y="131"/>
                  </a:lnTo>
                  <a:lnTo>
                    <a:pt x="42" y="94"/>
                  </a:lnTo>
                  <a:lnTo>
                    <a:pt x="68" y="71"/>
                  </a:lnTo>
                  <a:lnTo>
                    <a:pt x="98" y="65"/>
                  </a:lnTo>
                  <a:lnTo>
                    <a:pt x="124" y="73"/>
                  </a:lnTo>
                  <a:lnTo>
                    <a:pt x="344" y="221"/>
                  </a:lnTo>
                  <a:lnTo>
                    <a:pt x="375" y="235"/>
                  </a:lnTo>
                  <a:lnTo>
                    <a:pt x="383" y="219"/>
                  </a:lnTo>
                  <a:lnTo>
                    <a:pt x="382" y="107"/>
                  </a:lnTo>
                  <a:lnTo>
                    <a:pt x="403" y="113"/>
                  </a:lnTo>
                  <a:lnTo>
                    <a:pt x="443" y="178"/>
                  </a:lnTo>
                  <a:lnTo>
                    <a:pt x="461" y="178"/>
                  </a:lnTo>
                  <a:lnTo>
                    <a:pt x="457" y="31"/>
                  </a:lnTo>
                  <a:lnTo>
                    <a:pt x="467" y="18"/>
                  </a:lnTo>
                  <a:lnTo>
                    <a:pt x="518" y="0"/>
                  </a:lnTo>
                  <a:lnTo>
                    <a:pt x="513" y="0"/>
                  </a:lnTo>
                  <a:lnTo>
                    <a:pt x="538" y="21"/>
                  </a:lnTo>
                  <a:lnTo>
                    <a:pt x="571" y="32"/>
                  </a:lnTo>
                  <a:lnTo>
                    <a:pt x="639" y="51"/>
                  </a:lnTo>
                  <a:lnTo>
                    <a:pt x="677" y="66"/>
                  </a:lnTo>
                  <a:lnTo>
                    <a:pt x="725" y="98"/>
                  </a:lnTo>
                  <a:lnTo>
                    <a:pt x="721" y="95"/>
                  </a:lnTo>
                  <a:lnTo>
                    <a:pt x="829" y="229"/>
                  </a:lnTo>
                  <a:lnTo>
                    <a:pt x="808" y="232"/>
                  </a:lnTo>
                  <a:lnTo>
                    <a:pt x="803" y="259"/>
                  </a:lnTo>
                  <a:lnTo>
                    <a:pt x="912" y="461"/>
                  </a:lnTo>
                  <a:lnTo>
                    <a:pt x="905" y="493"/>
                  </a:lnTo>
                  <a:lnTo>
                    <a:pt x="897" y="527"/>
                  </a:lnTo>
                  <a:lnTo>
                    <a:pt x="967" y="616"/>
                  </a:lnTo>
                  <a:lnTo>
                    <a:pt x="972" y="632"/>
                  </a:lnTo>
                  <a:lnTo>
                    <a:pt x="848" y="706"/>
                  </a:lnTo>
                  <a:lnTo>
                    <a:pt x="844" y="706"/>
                  </a:lnTo>
                  <a:lnTo>
                    <a:pt x="820" y="710"/>
                  </a:lnTo>
                  <a:lnTo>
                    <a:pt x="797" y="697"/>
                  </a:lnTo>
                  <a:lnTo>
                    <a:pt x="758" y="625"/>
                  </a:lnTo>
                  <a:lnTo>
                    <a:pt x="728" y="617"/>
                  </a:lnTo>
                  <a:lnTo>
                    <a:pt x="525" y="668"/>
                  </a:lnTo>
                  <a:close/>
                </a:path>
              </a:pathLst>
            </a:custGeom>
            <a:solidFill>
              <a:srgbClr val="DCDC36"/>
            </a:solidFill>
            <a:ln w="12700">
              <a:solidFill>
                <a:srgbClr val="FFFFFF"/>
              </a:solidFill>
              <a:round/>
              <a:headEnd/>
              <a:tailEnd/>
            </a:ln>
          </p:spPr>
          <p:txBody>
            <a:bodyPr/>
            <a:lstStyle/>
            <a:p>
              <a:endParaRPr lang="fr-FR"/>
            </a:p>
          </p:txBody>
        </p:sp>
        <p:sp>
          <p:nvSpPr>
            <p:cNvPr id="2154" name="Freeform 44"/>
            <p:cNvSpPr>
              <a:spLocks/>
            </p:cNvSpPr>
            <p:nvPr/>
          </p:nvSpPr>
          <p:spPr bwMode="auto">
            <a:xfrm>
              <a:off x="3144" y="3247"/>
              <a:ext cx="129" cy="187"/>
            </a:xfrm>
            <a:custGeom>
              <a:avLst/>
              <a:gdLst>
                <a:gd name="T0" fmla="*/ 428168810 w 647"/>
                <a:gd name="T1" fmla="*/ 433203064 h 927"/>
                <a:gd name="T2" fmla="*/ 428168810 w 647"/>
                <a:gd name="T3" fmla="*/ 433203064 h 927"/>
                <a:gd name="T4" fmla="*/ 428168810 w 647"/>
                <a:gd name="T5" fmla="*/ 433203064 h 927"/>
                <a:gd name="T6" fmla="*/ 428168810 w 647"/>
                <a:gd name="T7" fmla="*/ 433203064 h 927"/>
                <a:gd name="T8" fmla="*/ 428168810 w 647"/>
                <a:gd name="T9" fmla="*/ 433203064 h 927"/>
                <a:gd name="T10" fmla="*/ 428168810 w 647"/>
                <a:gd name="T11" fmla="*/ 433203064 h 927"/>
                <a:gd name="T12" fmla="*/ 428168810 w 647"/>
                <a:gd name="T13" fmla="*/ 433203064 h 927"/>
                <a:gd name="T14" fmla="*/ 428168810 w 647"/>
                <a:gd name="T15" fmla="*/ 433203064 h 927"/>
                <a:gd name="T16" fmla="*/ 428168810 w 647"/>
                <a:gd name="T17" fmla="*/ 433203064 h 927"/>
                <a:gd name="T18" fmla="*/ 428168810 w 647"/>
                <a:gd name="T19" fmla="*/ 433203064 h 927"/>
                <a:gd name="T20" fmla="*/ 428168810 w 647"/>
                <a:gd name="T21" fmla="*/ 433203064 h 927"/>
                <a:gd name="T22" fmla="*/ 428168810 w 647"/>
                <a:gd name="T23" fmla="*/ 0 h 927"/>
                <a:gd name="T24" fmla="*/ 428168810 w 647"/>
                <a:gd name="T25" fmla="*/ 433203064 h 927"/>
                <a:gd name="T26" fmla="*/ 428168810 w 647"/>
                <a:gd name="T27" fmla="*/ 433203064 h 927"/>
                <a:gd name="T28" fmla="*/ 428168810 w 647"/>
                <a:gd name="T29" fmla="*/ 433203064 h 927"/>
                <a:gd name="T30" fmla="*/ 0 w 647"/>
                <a:gd name="T31" fmla="*/ 433203064 h 927"/>
                <a:gd name="T32" fmla="*/ 428168810 w 647"/>
                <a:gd name="T33" fmla="*/ 433203064 h 927"/>
                <a:gd name="T34" fmla="*/ 428168810 w 647"/>
                <a:gd name="T35" fmla="*/ 433203064 h 927"/>
                <a:gd name="T36" fmla="*/ 428168810 w 647"/>
                <a:gd name="T37" fmla="*/ 433203064 h 927"/>
                <a:gd name="T38" fmla="*/ 428168810 w 647"/>
                <a:gd name="T39" fmla="*/ 433203064 h 927"/>
                <a:gd name="T40" fmla="*/ 428168810 w 647"/>
                <a:gd name="T41" fmla="*/ 433203064 h 927"/>
                <a:gd name="T42" fmla="*/ 428168810 w 647"/>
                <a:gd name="T43" fmla="*/ 433203064 h 927"/>
                <a:gd name="T44" fmla="*/ 428168810 w 647"/>
                <a:gd name="T45" fmla="*/ 433203064 h 927"/>
                <a:gd name="T46" fmla="*/ 428168810 w 647"/>
                <a:gd name="T47" fmla="*/ 433203064 h 927"/>
                <a:gd name="T48" fmla="*/ 428168810 w 647"/>
                <a:gd name="T49" fmla="*/ 433203064 h 927"/>
                <a:gd name="T50" fmla="*/ 428168810 w 647"/>
                <a:gd name="T51" fmla="*/ 433203064 h 927"/>
                <a:gd name="T52" fmla="*/ 428168810 w 647"/>
                <a:gd name="T53" fmla="*/ 433203064 h 927"/>
                <a:gd name="T54" fmla="*/ 428168810 w 647"/>
                <a:gd name="T55" fmla="*/ 433203064 h 927"/>
                <a:gd name="T56" fmla="*/ 428168810 w 647"/>
                <a:gd name="T57" fmla="*/ 433203064 h 927"/>
                <a:gd name="T58" fmla="*/ 428168810 w 647"/>
                <a:gd name="T59" fmla="*/ 433203064 h 927"/>
                <a:gd name="T60" fmla="*/ 428168810 w 647"/>
                <a:gd name="T61" fmla="*/ 433203064 h 92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647"/>
                <a:gd name="T94" fmla="*/ 0 h 927"/>
                <a:gd name="T95" fmla="*/ 647 w 647"/>
                <a:gd name="T96" fmla="*/ 927 h 92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647" h="927">
                  <a:moveTo>
                    <a:pt x="647" y="820"/>
                  </a:moveTo>
                  <a:lnTo>
                    <a:pt x="607" y="692"/>
                  </a:lnTo>
                  <a:lnTo>
                    <a:pt x="535" y="697"/>
                  </a:lnTo>
                  <a:lnTo>
                    <a:pt x="517" y="685"/>
                  </a:lnTo>
                  <a:lnTo>
                    <a:pt x="523" y="223"/>
                  </a:lnTo>
                  <a:lnTo>
                    <a:pt x="451" y="238"/>
                  </a:lnTo>
                  <a:lnTo>
                    <a:pt x="441" y="208"/>
                  </a:lnTo>
                  <a:lnTo>
                    <a:pt x="503" y="139"/>
                  </a:lnTo>
                  <a:lnTo>
                    <a:pt x="514" y="111"/>
                  </a:lnTo>
                  <a:lnTo>
                    <a:pt x="461" y="28"/>
                  </a:lnTo>
                  <a:lnTo>
                    <a:pt x="461" y="30"/>
                  </a:lnTo>
                  <a:lnTo>
                    <a:pt x="319" y="0"/>
                  </a:lnTo>
                  <a:lnTo>
                    <a:pt x="278" y="6"/>
                  </a:lnTo>
                  <a:lnTo>
                    <a:pt x="187" y="58"/>
                  </a:lnTo>
                  <a:lnTo>
                    <a:pt x="103" y="79"/>
                  </a:lnTo>
                  <a:lnTo>
                    <a:pt x="0" y="117"/>
                  </a:lnTo>
                  <a:lnTo>
                    <a:pt x="108" y="251"/>
                  </a:lnTo>
                  <a:lnTo>
                    <a:pt x="87" y="256"/>
                  </a:lnTo>
                  <a:lnTo>
                    <a:pt x="82" y="281"/>
                  </a:lnTo>
                  <a:lnTo>
                    <a:pt x="191" y="485"/>
                  </a:lnTo>
                  <a:lnTo>
                    <a:pt x="184" y="516"/>
                  </a:lnTo>
                  <a:lnTo>
                    <a:pt x="176" y="549"/>
                  </a:lnTo>
                  <a:lnTo>
                    <a:pt x="246" y="638"/>
                  </a:lnTo>
                  <a:lnTo>
                    <a:pt x="251" y="655"/>
                  </a:lnTo>
                  <a:lnTo>
                    <a:pt x="127" y="729"/>
                  </a:lnTo>
                  <a:lnTo>
                    <a:pt x="123" y="729"/>
                  </a:lnTo>
                  <a:lnTo>
                    <a:pt x="205" y="797"/>
                  </a:lnTo>
                  <a:lnTo>
                    <a:pt x="294" y="847"/>
                  </a:lnTo>
                  <a:lnTo>
                    <a:pt x="391" y="883"/>
                  </a:lnTo>
                  <a:lnTo>
                    <a:pt x="541" y="927"/>
                  </a:lnTo>
                  <a:lnTo>
                    <a:pt x="647" y="820"/>
                  </a:lnTo>
                  <a:close/>
                </a:path>
              </a:pathLst>
            </a:custGeom>
            <a:solidFill>
              <a:srgbClr val="DCDC36"/>
            </a:solidFill>
            <a:ln w="12700">
              <a:solidFill>
                <a:srgbClr val="FFFFFF"/>
              </a:solidFill>
              <a:round/>
              <a:headEnd/>
              <a:tailEnd/>
            </a:ln>
          </p:spPr>
          <p:txBody>
            <a:bodyPr/>
            <a:lstStyle/>
            <a:p>
              <a:endParaRPr lang="fr-FR"/>
            </a:p>
          </p:txBody>
        </p:sp>
        <p:sp>
          <p:nvSpPr>
            <p:cNvPr id="2155" name="Freeform 45"/>
            <p:cNvSpPr>
              <a:spLocks/>
            </p:cNvSpPr>
            <p:nvPr/>
          </p:nvSpPr>
          <p:spPr bwMode="auto">
            <a:xfrm>
              <a:off x="3232" y="3244"/>
              <a:ext cx="160" cy="177"/>
            </a:xfrm>
            <a:custGeom>
              <a:avLst/>
              <a:gdLst>
                <a:gd name="T0" fmla="*/ 430572928 w 798"/>
                <a:gd name="T1" fmla="*/ 435899551 h 872"/>
                <a:gd name="T2" fmla="*/ 430572928 w 798"/>
                <a:gd name="T3" fmla="*/ 435899551 h 872"/>
                <a:gd name="T4" fmla="*/ 430572928 w 798"/>
                <a:gd name="T5" fmla="*/ 435899551 h 872"/>
                <a:gd name="T6" fmla="*/ 430572928 w 798"/>
                <a:gd name="T7" fmla="*/ 435899551 h 872"/>
                <a:gd name="T8" fmla="*/ 430572928 w 798"/>
                <a:gd name="T9" fmla="*/ 435899551 h 872"/>
                <a:gd name="T10" fmla="*/ 430572928 w 798"/>
                <a:gd name="T11" fmla="*/ 435899551 h 872"/>
                <a:gd name="T12" fmla="*/ 430572928 w 798"/>
                <a:gd name="T13" fmla="*/ 435899551 h 872"/>
                <a:gd name="T14" fmla="*/ 430572928 w 798"/>
                <a:gd name="T15" fmla="*/ 435899551 h 872"/>
                <a:gd name="T16" fmla="*/ 430572928 w 798"/>
                <a:gd name="T17" fmla="*/ 435899551 h 872"/>
                <a:gd name="T18" fmla="*/ 430572928 w 798"/>
                <a:gd name="T19" fmla="*/ 435899551 h 872"/>
                <a:gd name="T20" fmla="*/ 430572928 w 798"/>
                <a:gd name="T21" fmla="*/ 435899551 h 872"/>
                <a:gd name="T22" fmla="*/ 430572928 w 798"/>
                <a:gd name="T23" fmla="*/ 435899551 h 872"/>
                <a:gd name="T24" fmla="*/ 430572928 w 798"/>
                <a:gd name="T25" fmla="*/ 435899551 h 872"/>
                <a:gd name="T26" fmla="*/ 430572928 w 798"/>
                <a:gd name="T27" fmla="*/ 435899551 h 872"/>
                <a:gd name="T28" fmla="*/ 430572928 w 798"/>
                <a:gd name="T29" fmla="*/ 435899551 h 872"/>
                <a:gd name="T30" fmla="*/ 430572928 w 798"/>
                <a:gd name="T31" fmla="*/ 435899551 h 872"/>
                <a:gd name="T32" fmla="*/ 430572928 w 798"/>
                <a:gd name="T33" fmla="*/ 435899551 h 872"/>
                <a:gd name="T34" fmla="*/ 430572928 w 798"/>
                <a:gd name="T35" fmla="*/ 435899551 h 872"/>
                <a:gd name="T36" fmla="*/ 430572928 w 798"/>
                <a:gd name="T37" fmla="*/ 435899551 h 872"/>
                <a:gd name="T38" fmla="*/ 430572928 w 798"/>
                <a:gd name="T39" fmla="*/ 435899551 h 872"/>
                <a:gd name="T40" fmla="*/ 430572928 w 798"/>
                <a:gd name="T41" fmla="*/ 435899551 h 872"/>
                <a:gd name="T42" fmla="*/ 0 w 798"/>
                <a:gd name="T43" fmla="*/ 435899551 h 872"/>
                <a:gd name="T44" fmla="*/ 430572928 w 798"/>
                <a:gd name="T45" fmla="*/ 435899551 h 872"/>
                <a:gd name="T46" fmla="*/ 430572928 w 798"/>
                <a:gd name="T47" fmla="*/ 435899551 h 872"/>
                <a:gd name="T48" fmla="*/ 430572928 w 798"/>
                <a:gd name="T49" fmla="*/ 435899551 h 872"/>
                <a:gd name="T50" fmla="*/ 430572928 w 798"/>
                <a:gd name="T51" fmla="*/ 435899551 h 872"/>
                <a:gd name="T52" fmla="*/ 430572928 w 798"/>
                <a:gd name="T53" fmla="*/ 435899551 h 872"/>
                <a:gd name="T54" fmla="*/ 430572928 w 798"/>
                <a:gd name="T55" fmla="*/ 435899551 h 872"/>
                <a:gd name="T56" fmla="*/ 430572928 w 798"/>
                <a:gd name="T57" fmla="*/ 0 h 872"/>
                <a:gd name="T58" fmla="*/ 430572928 w 798"/>
                <a:gd name="T59" fmla="*/ 435899551 h 872"/>
                <a:gd name="T60" fmla="*/ 430572928 w 798"/>
                <a:gd name="T61" fmla="*/ 435899551 h 872"/>
                <a:gd name="T62" fmla="*/ 430572928 w 798"/>
                <a:gd name="T63" fmla="*/ 435899551 h 872"/>
                <a:gd name="T64" fmla="*/ 430572928 w 798"/>
                <a:gd name="T65" fmla="*/ 435899551 h 872"/>
                <a:gd name="T66" fmla="*/ 430572928 w 798"/>
                <a:gd name="T67" fmla="*/ 435899551 h 872"/>
                <a:gd name="T68" fmla="*/ 430572928 w 798"/>
                <a:gd name="T69" fmla="*/ 435899551 h 872"/>
                <a:gd name="T70" fmla="*/ 430572928 w 798"/>
                <a:gd name="T71" fmla="*/ 435899551 h 872"/>
                <a:gd name="T72" fmla="*/ 430572928 w 798"/>
                <a:gd name="T73" fmla="*/ 435899551 h 872"/>
                <a:gd name="T74" fmla="*/ 430572928 w 798"/>
                <a:gd name="T75" fmla="*/ 435899551 h 872"/>
                <a:gd name="T76" fmla="*/ 430572928 w 798"/>
                <a:gd name="T77" fmla="*/ 435899551 h 872"/>
                <a:gd name="T78" fmla="*/ 430572928 w 798"/>
                <a:gd name="T79" fmla="*/ 435899551 h 87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98"/>
                <a:gd name="T121" fmla="*/ 0 h 872"/>
                <a:gd name="T122" fmla="*/ 798 w 798"/>
                <a:gd name="T123" fmla="*/ 872 h 87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98" h="872">
                  <a:moveTo>
                    <a:pt x="633" y="381"/>
                  </a:moveTo>
                  <a:lnTo>
                    <a:pt x="635" y="449"/>
                  </a:lnTo>
                  <a:lnTo>
                    <a:pt x="772" y="506"/>
                  </a:lnTo>
                  <a:lnTo>
                    <a:pt x="798" y="597"/>
                  </a:lnTo>
                  <a:lnTo>
                    <a:pt x="791" y="595"/>
                  </a:lnTo>
                  <a:lnTo>
                    <a:pt x="738" y="607"/>
                  </a:lnTo>
                  <a:lnTo>
                    <a:pt x="629" y="717"/>
                  </a:lnTo>
                  <a:lnTo>
                    <a:pt x="599" y="757"/>
                  </a:lnTo>
                  <a:lnTo>
                    <a:pt x="583" y="826"/>
                  </a:lnTo>
                  <a:lnTo>
                    <a:pt x="595" y="814"/>
                  </a:lnTo>
                  <a:lnTo>
                    <a:pt x="477" y="802"/>
                  </a:lnTo>
                  <a:lnTo>
                    <a:pt x="445" y="809"/>
                  </a:lnTo>
                  <a:lnTo>
                    <a:pt x="411" y="846"/>
                  </a:lnTo>
                  <a:lnTo>
                    <a:pt x="292" y="872"/>
                  </a:lnTo>
                  <a:lnTo>
                    <a:pt x="214" y="839"/>
                  </a:lnTo>
                  <a:lnTo>
                    <a:pt x="207" y="838"/>
                  </a:lnTo>
                  <a:lnTo>
                    <a:pt x="167" y="711"/>
                  </a:lnTo>
                  <a:lnTo>
                    <a:pt x="94" y="716"/>
                  </a:lnTo>
                  <a:lnTo>
                    <a:pt x="77" y="704"/>
                  </a:lnTo>
                  <a:lnTo>
                    <a:pt x="82" y="242"/>
                  </a:lnTo>
                  <a:lnTo>
                    <a:pt x="11" y="258"/>
                  </a:lnTo>
                  <a:lnTo>
                    <a:pt x="0" y="226"/>
                  </a:lnTo>
                  <a:lnTo>
                    <a:pt x="63" y="158"/>
                  </a:lnTo>
                  <a:lnTo>
                    <a:pt x="73" y="129"/>
                  </a:lnTo>
                  <a:lnTo>
                    <a:pt x="20" y="47"/>
                  </a:lnTo>
                  <a:lnTo>
                    <a:pt x="26" y="47"/>
                  </a:lnTo>
                  <a:lnTo>
                    <a:pt x="101" y="20"/>
                  </a:lnTo>
                  <a:lnTo>
                    <a:pt x="136" y="4"/>
                  </a:lnTo>
                  <a:lnTo>
                    <a:pt x="135" y="0"/>
                  </a:lnTo>
                  <a:lnTo>
                    <a:pt x="206" y="44"/>
                  </a:lnTo>
                  <a:lnTo>
                    <a:pt x="265" y="69"/>
                  </a:lnTo>
                  <a:lnTo>
                    <a:pt x="284" y="112"/>
                  </a:lnTo>
                  <a:lnTo>
                    <a:pt x="311" y="137"/>
                  </a:lnTo>
                  <a:lnTo>
                    <a:pt x="437" y="157"/>
                  </a:lnTo>
                  <a:lnTo>
                    <a:pt x="475" y="115"/>
                  </a:lnTo>
                  <a:lnTo>
                    <a:pt x="503" y="119"/>
                  </a:lnTo>
                  <a:lnTo>
                    <a:pt x="525" y="144"/>
                  </a:lnTo>
                  <a:lnTo>
                    <a:pt x="569" y="287"/>
                  </a:lnTo>
                  <a:lnTo>
                    <a:pt x="626" y="382"/>
                  </a:lnTo>
                  <a:lnTo>
                    <a:pt x="633" y="381"/>
                  </a:lnTo>
                  <a:close/>
                </a:path>
              </a:pathLst>
            </a:custGeom>
            <a:solidFill>
              <a:srgbClr val="DCDC36"/>
            </a:solidFill>
            <a:ln w="12700">
              <a:solidFill>
                <a:srgbClr val="FFFFFF"/>
              </a:solidFill>
              <a:round/>
              <a:headEnd/>
              <a:tailEnd/>
            </a:ln>
          </p:spPr>
          <p:txBody>
            <a:bodyPr/>
            <a:lstStyle/>
            <a:p>
              <a:endParaRPr lang="fr-FR"/>
            </a:p>
          </p:txBody>
        </p:sp>
        <p:sp>
          <p:nvSpPr>
            <p:cNvPr id="2156" name="Freeform 46"/>
            <p:cNvSpPr>
              <a:spLocks/>
            </p:cNvSpPr>
            <p:nvPr/>
          </p:nvSpPr>
          <p:spPr bwMode="auto">
            <a:xfrm>
              <a:off x="3261" y="3148"/>
              <a:ext cx="153" cy="176"/>
            </a:xfrm>
            <a:custGeom>
              <a:avLst/>
              <a:gdLst>
                <a:gd name="T0" fmla="*/ 425602093 w 772"/>
                <a:gd name="T1" fmla="*/ 435434246 h 868"/>
                <a:gd name="T2" fmla="*/ 425602093 w 772"/>
                <a:gd name="T3" fmla="*/ 435434246 h 868"/>
                <a:gd name="T4" fmla="*/ 425602093 w 772"/>
                <a:gd name="T5" fmla="*/ 435434246 h 868"/>
                <a:gd name="T6" fmla="*/ 425602093 w 772"/>
                <a:gd name="T7" fmla="*/ 435434246 h 868"/>
                <a:gd name="T8" fmla="*/ 425602093 w 772"/>
                <a:gd name="T9" fmla="*/ 435434246 h 868"/>
                <a:gd name="T10" fmla="*/ 425602093 w 772"/>
                <a:gd name="T11" fmla="*/ 0 h 868"/>
                <a:gd name="T12" fmla="*/ 425602093 w 772"/>
                <a:gd name="T13" fmla="*/ 435434246 h 868"/>
                <a:gd name="T14" fmla="*/ 425602093 w 772"/>
                <a:gd name="T15" fmla="*/ 435434246 h 868"/>
                <a:gd name="T16" fmla="*/ 425602093 w 772"/>
                <a:gd name="T17" fmla="*/ 435434246 h 868"/>
                <a:gd name="T18" fmla="*/ 425602093 w 772"/>
                <a:gd name="T19" fmla="*/ 435434246 h 868"/>
                <a:gd name="T20" fmla="*/ 425602093 w 772"/>
                <a:gd name="T21" fmla="*/ 435434246 h 868"/>
                <a:gd name="T22" fmla="*/ 425602093 w 772"/>
                <a:gd name="T23" fmla="*/ 435434246 h 868"/>
                <a:gd name="T24" fmla="*/ 425602093 w 772"/>
                <a:gd name="T25" fmla="*/ 435434246 h 868"/>
                <a:gd name="T26" fmla="*/ 0 w 772"/>
                <a:gd name="T27" fmla="*/ 435434246 h 868"/>
                <a:gd name="T28" fmla="*/ 425602093 w 772"/>
                <a:gd name="T29" fmla="*/ 435434246 h 868"/>
                <a:gd name="T30" fmla="*/ 425602093 w 772"/>
                <a:gd name="T31" fmla="*/ 435434246 h 868"/>
                <a:gd name="T32" fmla="*/ 425602093 w 772"/>
                <a:gd name="T33" fmla="*/ 435434246 h 868"/>
                <a:gd name="T34" fmla="*/ 425602093 w 772"/>
                <a:gd name="T35" fmla="*/ 435434246 h 868"/>
                <a:gd name="T36" fmla="*/ 425602093 w 772"/>
                <a:gd name="T37" fmla="*/ 435434246 h 868"/>
                <a:gd name="T38" fmla="*/ 425602093 w 772"/>
                <a:gd name="T39" fmla="*/ 435434246 h 868"/>
                <a:gd name="T40" fmla="*/ 425602093 w 772"/>
                <a:gd name="T41" fmla="*/ 435434246 h 868"/>
                <a:gd name="T42" fmla="*/ 425602093 w 772"/>
                <a:gd name="T43" fmla="*/ 435434246 h 868"/>
                <a:gd name="T44" fmla="*/ 425602093 w 772"/>
                <a:gd name="T45" fmla="*/ 435434246 h 868"/>
                <a:gd name="T46" fmla="*/ 425602093 w 772"/>
                <a:gd name="T47" fmla="*/ 435434246 h 868"/>
                <a:gd name="T48" fmla="*/ 425602093 w 772"/>
                <a:gd name="T49" fmla="*/ 435434246 h 868"/>
                <a:gd name="T50" fmla="*/ 425602093 w 772"/>
                <a:gd name="T51" fmla="*/ 435434246 h 868"/>
                <a:gd name="T52" fmla="*/ 425602093 w 772"/>
                <a:gd name="T53" fmla="*/ 435434246 h 868"/>
                <a:gd name="T54" fmla="*/ 425602093 w 772"/>
                <a:gd name="T55" fmla="*/ 435434246 h 868"/>
                <a:gd name="T56" fmla="*/ 425602093 w 772"/>
                <a:gd name="T57" fmla="*/ 435434246 h 868"/>
                <a:gd name="T58" fmla="*/ 425602093 w 772"/>
                <a:gd name="T59" fmla="*/ 435434246 h 868"/>
                <a:gd name="T60" fmla="*/ 425602093 w 772"/>
                <a:gd name="T61" fmla="*/ 435434246 h 868"/>
                <a:gd name="T62" fmla="*/ 425602093 w 772"/>
                <a:gd name="T63" fmla="*/ 435434246 h 868"/>
                <a:gd name="T64" fmla="*/ 425602093 w 772"/>
                <a:gd name="T65" fmla="*/ 435434246 h 86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2"/>
                <a:gd name="T100" fmla="*/ 0 h 868"/>
                <a:gd name="T101" fmla="*/ 772 w 772"/>
                <a:gd name="T102" fmla="*/ 868 h 86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2" h="868">
                  <a:moveTo>
                    <a:pt x="768" y="449"/>
                  </a:moveTo>
                  <a:lnTo>
                    <a:pt x="624" y="347"/>
                  </a:lnTo>
                  <a:lnTo>
                    <a:pt x="612" y="123"/>
                  </a:lnTo>
                  <a:lnTo>
                    <a:pt x="459" y="81"/>
                  </a:lnTo>
                  <a:lnTo>
                    <a:pt x="428" y="7"/>
                  </a:lnTo>
                  <a:lnTo>
                    <a:pt x="363" y="0"/>
                  </a:lnTo>
                  <a:lnTo>
                    <a:pt x="269" y="58"/>
                  </a:lnTo>
                  <a:lnTo>
                    <a:pt x="185" y="99"/>
                  </a:lnTo>
                  <a:lnTo>
                    <a:pt x="170" y="130"/>
                  </a:lnTo>
                  <a:lnTo>
                    <a:pt x="130" y="122"/>
                  </a:lnTo>
                  <a:lnTo>
                    <a:pt x="97" y="146"/>
                  </a:lnTo>
                  <a:lnTo>
                    <a:pt x="99" y="148"/>
                  </a:lnTo>
                  <a:lnTo>
                    <a:pt x="51" y="356"/>
                  </a:lnTo>
                  <a:lnTo>
                    <a:pt x="0" y="483"/>
                  </a:lnTo>
                  <a:lnTo>
                    <a:pt x="70" y="528"/>
                  </a:lnTo>
                  <a:lnTo>
                    <a:pt x="129" y="553"/>
                  </a:lnTo>
                  <a:lnTo>
                    <a:pt x="149" y="595"/>
                  </a:lnTo>
                  <a:lnTo>
                    <a:pt x="176" y="620"/>
                  </a:lnTo>
                  <a:lnTo>
                    <a:pt x="302" y="641"/>
                  </a:lnTo>
                  <a:lnTo>
                    <a:pt x="340" y="599"/>
                  </a:lnTo>
                  <a:lnTo>
                    <a:pt x="367" y="603"/>
                  </a:lnTo>
                  <a:lnTo>
                    <a:pt x="389" y="628"/>
                  </a:lnTo>
                  <a:lnTo>
                    <a:pt x="434" y="771"/>
                  </a:lnTo>
                  <a:lnTo>
                    <a:pt x="491" y="866"/>
                  </a:lnTo>
                  <a:lnTo>
                    <a:pt x="496" y="868"/>
                  </a:lnTo>
                  <a:lnTo>
                    <a:pt x="583" y="818"/>
                  </a:lnTo>
                  <a:lnTo>
                    <a:pt x="598" y="707"/>
                  </a:lnTo>
                  <a:lnTo>
                    <a:pt x="629" y="567"/>
                  </a:lnTo>
                  <a:lnTo>
                    <a:pt x="680" y="562"/>
                  </a:lnTo>
                  <a:lnTo>
                    <a:pt x="696" y="601"/>
                  </a:lnTo>
                  <a:lnTo>
                    <a:pt x="747" y="524"/>
                  </a:lnTo>
                  <a:lnTo>
                    <a:pt x="772" y="449"/>
                  </a:lnTo>
                  <a:lnTo>
                    <a:pt x="768" y="449"/>
                  </a:lnTo>
                  <a:close/>
                </a:path>
              </a:pathLst>
            </a:custGeom>
            <a:solidFill>
              <a:srgbClr val="52AA28"/>
            </a:solidFill>
            <a:ln w="12700">
              <a:solidFill>
                <a:srgbClr val="FFFFFF"/>
              </a:solidFill>
              <a:round/>
              <a:headEnd/>
              <a:tailEnd/>
            </a:ln>
          </p:spPr>
          <p:txBody>
            <a:bodyPr/>
            <a:lstStyle/>
            <a:p>
              <a:endParaRPr lang="fr-FR"/>
            </a:p>
          </p:txBody>
        </p:sp>
        <p:sp>
          <p:nvSpPr>
            <p:cNvPr id="2157" name="Freeform 47"/>
            <p:cNvSpPr>
              <a:spLocks/>
            </p:cNvSpPr>
            <p:nvPr/>
          </p:nvSpPr>
          <p:spPr bwMode="auto">
            <a:xfrm>
              <a:off x="3359" y="3224"/>
              <a:ext cx="153" cy="144"/>
            </a:xfrm>
            <a:custGeom>
              <a:avLst/>
              <a:gdLst>
                <a:gd name="T0" fmla="*/ 430622300 w 763"/>
                <a:gd name="T1" fmla="*/ 436160035 h 709"/>
                <a:gd name="T2" fmla="*/ 430622300 w 763"/>
                <a:gd name="T3" fmla="*/ 436160035 h 709"/>
                <a:gd name="T4" fmla="*/ 430622300 w 763"/>
                <a:gd name="T5" fmla="*/ 436160035 h 709"/>
                <a:gd name="T6" fmla="*/ 430622300 w 763"/>
                <a:gd name="T7" fmla="*/ 436160035 h 709"/>
                <a:gd name="T8" fmla="*/ 430622300 w 763"/>
                <a:gd name="T9" fmla="*/ 436160035 h 709"/>
                <a:gd name="T10" fmla="*/ 430622300 w 763"/>
                <a:gd name="T11" fmla="*/ 436160035 h 709"/>
                <a:gd name="T12" fmla="*/ 430622300 w 763"/>
                <a:gd name="T13" fmla="*/ 436160035 h 709"/>
                <a:gd name="T14" fmla="*/ 430622300 w 763"/>
                <a:gd name="T15" fmla="*/ 436160035 h 709"/>
                <a:gd name="T16" fmla="*/ 430622300 w 763"/>
                <a:gd name="T17" fmla="*/ 436160035 h 709"/>
                <a:gd name="T18" fmla="*/ 430622300 w 763"/>
                <a:gd name="T19" fmla="*/ 436160035 h 709"/>
                <a:gd name="T20" fmla="*/ 430622300 w 763"/>
                <a:gd name="T21" fmla="*/ 436160035 h 709"/>
                <a:gd name="T22" fmla="*/ 430622300 w 763"/>
                <a:gd name="T23" fmla="*/ 436160035 h 709"/>
                <a:gd name="T24" fmla="*/ 430622300 w 763"/>
                <a:gd name="T25" fmla="*/ 436160035 h 709"/>
                <a:gd name="T26" fmla="*/ 430622300 w 763"/>
                <a:gd name="T27" fmla="*/ 436160035 h 709"/>
                <a:gd name="T28" fmla="*/ 430622300 w 763"/>
                <a:gd name="T29" fmla="*/ 436160035 h 709"/>
                <a:gd name="T30" fmla="*/ 430622300 w 763"/>
                <a:gd name="T31" fmla="*/ 436160035 h 709"/>
                <a:gd name="T32" fmla="*/ 430622300 w 763"/>
                <a:gd name="T33" fmla="*/ 436160035 h 709"/>
                <a:gd name="T34" fmla="*/ 430622300 w 763"/>
                <a:gd name="T35" fmla="*/ 436160035 h 709"/>
                <a:gd name="T36" fmla="*/ 430622300 w 763"/>
                <a:gd name="T37" fmla="*/ 436160035 h 709"/>
                <a:gd name="T38" fmla="*/ 430622300 w 763"/>
                <a:gd name="T39" fmla="*/ 436160035 h 709"/>
                <a:gd name="T40" fmla="*/ 430622300 w 763"/>
                <a:gd name="T41" fmla="*/ 436160035 h 709"/>
                <a:gd name="T42" fmla="*/ 430622300 w 763"/>
                <a:gd name="T43" fmla="*/ 436160035 h 709"/>
                <a:gd name="T44" fmla="*/ 430622300 w 763"/>
                <a:gd name="T45" fmla="*/ 0 h 709"/>
                <a:gd name="T46" fmla="*/ 430622300 w 763"/>
                <a:gd name="T47" fmla="*/ 436160035 h 709"/>
                <a:gd name="T48" fmla="*/ 430622300 w 763"/>
                <a:gd name="T49" fmla="*/ 436160035 h 709"/>
                <a:gd name="T50" fmla="*/ 430622300 w 763"/>
                <a:gd name="T51" fmla="*/ 436160035 h 709"/>
                <a:gd name="T52" fmla="*/ 430622300 w 763"/>
                <a:gd name="T53" fmla="*/ 436160035 h 709"/>
                <a:gd name="T54" fmla="*/ 430622300 w 763"/>
                <a:gd name="T55" fmla="*/ 436160035 h 709"/>
                <a:gd name="T56" fmla="*/ 430622300 w 763"/>
                <a:gd name="T57" fmla="*/ 436160035 h 709"/>
                <a:gd name="T58" fmla="*/ 430622300 w 763"/>
                <a:gd name="T59" fmla="*/ 436160035 h 709"/>
                <a:gd name="T60" fmla="*/ 430622300 w 763"/>
                <a:gd name="T61" fmla="*/ 436160035 h 709"/>
                <a:gd name="T62" fmla="*/ 0 w 763"/>
                <a:gd name="T63" fmla="*/ 436160035 h 709"/>
                <a:gd name="T64" fmla="*/ 430622300 w 763"/>
                <a:gd name="T65" fmla="*/ 436160035 h 709"/>
                <a:gd name="T66" fmla="*/ 430622300 w 763"/>
                <a:gd name="T67" fmla="*/ 436160035 h 709"/>
                <a:gd name="T68" fmla="*/ 430622300 w 763"/>
                <a:gd name="T69" fmla="*/ 436160035 h 709"/>
                <a:gd name="T70" fmla="*/ 430622300 w 763"/>
                <a:gd name="T71" fmla="*/ 436160035 h 709"/>
                <a:gd name="T72" fmla="*/ 430622300 w 763"/>
                <a:gd name="T73" fmla="*/ 436160035 h 70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63"/>
                <a:gd name="T112" fmla="*/ 0 h 709"/>
                <a:gd name="T113" fmla="*/ 763 w 763"/>
                <a:gd name="T114" fmla="*/ 709 h 70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63" h="709">
                  <a:moveTo>
                    <a:pt x="348" y="696"/>
                  </a:moveTo>
                  <a:lnTo>
                    <a:pt x="369" y="673"/>
                  </a:lnTo>
                  <a:lnTo>
                    <a:pt x="461" y="649"/>
                  </a:lnTo>
                  <a:lnTo>
                    <a:pt x="513" y="611"/>
                  </a:lnTo>
                  <a:lnTo>
                    <a:pt x="542" y="606"/>
                  </a:lnTo>
                  <a:lnTo>
                    <a:pt x="568" y="625"/>
                  </a:lnTo>
                  <a:lnTo>
                    <a:pt x="584" y="644"/>
                  </a:lnTo>
                  <a:lnTo>
                    <a:pt x="612" y="648"/>
                  </a:lnTo>
                  <a:lnTo>
                    <a:pt x="687" y="639"/>
                  </a:lnTo>
                  <a:lnTo>
                    <a:pt x="763" y="629"/>
                  </a:lnTo>
                  <a:lnTo>
                    <a:pt x="717" y="287"/>
                  </a:lnTo>
                  <a:lnTo>
                    <a:pt x="746" y="252"/>
                  </a:lnTo>
                  <a:lnTo>
                    <a:pt x="743" y="218"/>
                  </a:lnTo>
                  <a:lnTo>
                    <a:pt x="722" y="148"/>
                  </a:lnTo>
                  <a:lnTo>
                    <a:pt x="700" y="130"/>
                  </a:lnTo>
                  <a:lnTo>
                    <a:pt x="641" y="137"/>
                  </a:lnTo>
                  <a:lnTo>
                    <a:pt x="583" y="120"/>
                  </a:lnTo>
                  <a:lnTo>
                    <a:pt x="517" y="116"/>
                  </a:lnTo>
                  <a:lnTo>
                    <a:pt x="559" y="72"/>
                  </a:lnTo>
                  <a:lnTo>
                    <a:pt x="564" y="68"/>
                  </a:lnTo>
                  <a:lnTo>
                    <a:pt x="530" y="12"/>
                  </a:lnTo>
                  <a:lnTo>
                    <a:pt x="505" y="1"/>
                  </a:lnTo>
                  <a:lnTo>
                    <a:pt x="480" y="0"/>
                  </a:lnTo>
                  <a:lnTo>
                    <a:pt x="276" y="76"/>
                  </a:lnTo>
                  <a:lnTo>
                    <a:pt x="276" y="78"/>
                  </a:lnTo>
                  <a:lnTo>
                    <a:pt x="251" y="153"/>
                  </a:lnTo>
                  <a:lnTo>
                    <a:pt x="201" y="229"/>
                  </a:lnTo>
                  <a:lnTo>
                    <a:pt x="184" y="190"/>
                  </a:lnTo>
                  <a:lnTo>
                    <a:pt x="134" y="196"/>
                  </a:lnTo>
                  <a:lnTo>
                    <a:pt x="103" y="335"/>
                  </a:lnTo>
                  <a:lnTo>
                    <a:pt x="88" y="447"/>
                  </a:lnTo>
                  <a:lnTo>
                    <a:pt x="0" y="496"/>
                  </a:lnTo>
                  <a:lnTo>
                    <a:pt x="3" y="494"/>
                  </a:lnTo>
                  <a:lnTo>
                    <a:pt x="5" y="562"/>
                  </a:lnTo>
                  <a:lnTo>
                    <a:pt x="142" y="619"/>
                  </a:lnTo>
                  <a:lnTo>
                    <a:pt x="168" y="709"/>
                  </a:lnTo>
                  <a:lnTo>
                    <a:pt x="348" y="696"/>
                  </a:lnTo>
                  <a:close/>
                </a:path>
              </a:pathLst>
            </a:custGeom>
            <a:solidFill>
              <a:srgbClr val="52AA28"/>
            </a:solidFill>
            <a:ln w="12700">
              <a:solidFill>
                <a:srgbClr val="FFFFFF"/>
              </a:solidFill>
              <a:round/>
              <a:headEnd/>
              <a:tailEnd/>
            </a:ln>
          </p:spPr>
          <p:txBody>
            <a:bodyPr/>
            <a:lstStyle/>
            <a:p>
              <a:endParaRPr lang="fr-FR"/>
            </a:p>
          </p:txBody>
        </p:sp>
        <p:sp>
          <p:nvSpPr>
            <p:cNvPr id="2158" name="Freeform 48"/>
            <p:cNvSpPr>
              <a:spLocks/>
            </p:cNvSpPr>
            <p:nvPr/>
          </p:nvSpPr>
          <p:spPr bwMode="auto">
            <a:xfrm>
              <a:off x="3239" y="2764"/>
              <a:ext cx="207" cy="142"/>
            </a:xfrm>
            <a:custGeom>
              <a:avLst/>
              <a:gdLst>
                <a:gd name="T0" fmla="*/ 427842926 w 1039"/>
                <a:gd name="T1" fmla="*/ 432542553 h 705"/>
                <a:gd name="T2" fmla="*/ 427842926 w 1039"/>
                <a:gd name="T3" fmla="*/ 432542553 h 705"/>
                <a:gd name="T4" fmla="*/ 427842926 w 1039"/>
                <a:gd name="T5" fmla="*/ 432542553 h 705"/>
                <a:gd name="T6" fmla="*/ 427842926 w 1039"/>
                <a:gd name="T7" fmla="*/ 432542553 h 705"/>
                <a:gd name="T8" fmla="*/ 427842926 w 1039"/>
                <a:gd name="T9" fmla="*/ 432542553 h 705"/>
                <a:gd name="T10" fmla="*/ 0 w 1039"/>
                <a:gd name="T11" fmla="*/ 432542553 h 705"/>
                <a:gd name="T12" fmla="*/ 427842926 w 1039"/>
                <a:gd name="T13" fmla="*/ 432542553 h 705"/>
                <a:gd name="T14" fmla="*/ 427842926 w 1039"/>
                <a:gd name="T15" fmla="*/ 432542553 h 705"/>
                <a:gd name="T16" fmla="*/ 427842926 w 1039"/>
                <a:gd name="T17" fmla="*/ 432542553 h 705"/>
                <a:gd name="T18" fmla="*/ 427842926 w 1039"/>
                <a:gd name="T19" fmla="*/ 432542553 h 705"/>
                <a:gd name="T20" fmla="*/ 427842926 w 1039"/>
                <a:gd name="T21" fmla="*/ 432542553 h 705"/>
                <a:gd name="T22" fmla="*/ 427842926 w 1039"/>
                <a:gd name="T23" fmla="*/ 432542553 h 705"/>
                <a:gd name="T24" fmla="*/ 427842926 w 1039"/>
                <a:gd name="T25" fmla="*/ 432542553 h 705"/>
                <a:gd name="T26" fmla="*/ 427842926 w 1039"/>
                <a:gd name="T27" fmla="*/ 432542553 h 705"/>
                <a:gd name="T28" fmla="*/ 427842926 w 1039"/>
                <a:gd name="T29" fmla="*/ 0 h 705"/>
                <a:gd name="T30" fmla="*/ 427842926 w 1039"/>
                <a:gd name="T31" fmla="*/ 432542553 h 705"/>
                <a:gd name="T32" fmla="*/ 427842926 w 1039"/>
                <a:gd name="T33" fmla="*/ 432542553 h 705"/>
                <a:gd name="T34" fmla="*/ 427842926 w 1039"/>
                <a:gd name="T35" fmla="*/ 432542553 h 705"/>
                <a:gd name="T36" fmla="*/ 427842926 w 1039"/>
                <a:gd name="T37" fmla="*/ 432542553 h 705"/>
                <a:gd name="T38" fmla="*/ 427842926 w 1039"/>
                <a:gd name="T39" fmla="*/ 432542553 h 705"/>
                <a:gd name="T40" fmla="*/ 427842926 w 1039"/>
                <a:gd name="T41" fmla="*/ 432542553 h 705"/>
                <a:gd name="T42" fmla="*/ 427842926 w 1039"/>
                <a:gd name="T43" fmla="*/ 432542553 h 705"/>
                <a:gd name="T44" fmla="*/ 427842926 w 1039"/>
                <a:gd name="T45" fmla="*/ 432542553 h 705"/>
                <a:gd name="T46" fmla="*/ 427842926 w 1039"/>
                <a:gd name="T47" fmla="*/ 432542553 h 705"/>
                <a:gd name="T48" fmla="*/ 427842926 w 1039"/>
                <a:gd name="T49" fmla="*/ 432542553 h 705"/>
                <a:gd name="T50" fmla="*/ 427842926 w 1039"/>
                <a:gd name="T51" fmla="*/ 432542553 h 705"/>
                <a:gd name="T52" fmla="*/ 427842926 w 1039"/>
                <a:gd name="T53" fmla="*/ 432542553 h 705"/>
                <a:gd name="T54" fmla="*/ 427842926 w 1039"/>
                <a:gd name="T55" fmla="*/ 432542553 h 705"/>
                <a:gd name="T56" fmla="*/ 427842926 w 1039"/>
                <a:gd name="T57" fmla="*/ 432542553 h 705"/>
                <a:gd name="T58" fmla="*/ 427842926 w 1039"/>
                <a:gd name="T59" fmla="*/ 432542553 h 705"/>
                <a:gd name="T60" fmla="*/ 427842926 w 1039"/>
                <a:gd name="T61" fmla="*/ 432542553 h 705"/>
                <a:gd name="T62" fmla="*/ 427842926 w 1039"/>
                <a:gd name="T63" fmla="*/ 432542553 h 705"/>
                <a:gd name="T64" fmla="*/ 427842926 w 1039"/>
                <a:gd name="T65" fmla="*/ 432542553 h 705"/>
                <a:gd name="T66" fmla="*/ 427842926 w 1039"/>
                <a:gd name="T67" fmla="*/ 432542553 h 705"/>
                <a:gd name="T68" fmla="*/ 427842926 w 1039"/>
                <a:gd name="T69" fmla="*/ 432542553 h 705"/>
                <a:gd name="T70" fmla="*/ 427842926 w 1039"/>
                <a:gd name="T71" fmla="*/ 432542553 h 705"/>
                <a:gd name="T72" fmla="*/ 427842926 w 1039"/>
                <a:gd name="T73" fmla="*/ 432542553 h 705"/>
                <a:gd name="T74" fmla="*/ 427842926 w 1039"/>
                <a:gd name="T75" fmla="*/ 432542553 h 705"/>
                <a:gd name="T76" fmla="*/ 427842926 w 1039"/>
                <a:gd name="T77" fmla="*/ 432542553 h 705"/>
                <a:gd name="T78" fmla="*/ 427842926 w 1039"/>
                <a:gd name="T79" fmla="*/ 432542553 h 705"/>
                <a:gd name="T80" fmla="*/ 427842926 w 1039"/>
                <a:gd name="T81" fmla="*/ 432542553 h 7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39"/>
                <a:gd name="T124" fmla="*/ 0 h 705"/>
                <a:gd name="T125" fmla="*/ 1039 w 1039"/>
                <a:gd name="T126" fmla="*/ 705 h 7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39" h="705">
                  <a:moveTo>
                    <a:pt x="317" y="528"/>
                  </a:moveTo>
                  <a:lnTo>
                    <a:pt x="302" y="506"/>
                  </a:lnTo>
                  <a:lnTo>
                    <a:pt x="249" y="509"/>
                  </a:lnTo>
                  <a:lnTo>
                    <a:pt x="51" y="521"/>
                  </a:lnTo>
                  <a:lnTo>
                    <a:pt x="11" y="500"/>
                  </a:lnTo>
                  <a:lnTo>
                    <a:pt x="0" y="465"/>
                  </a:lnTo>
                  <a:lnTo>
                    <a:pt x="36" y="425"/>
                  </a:lnTo>
                  <a:lnTo>
                    <a:pt x="151" y="321"/>
                  </a:lnTo>
                  <a:lnTo>
                    <a:pt x="249" y="255"/>
                  </a:lnTo>
                  <a:lnTo>
                    <a:pt x="346" y="197"/>
                  </a:lnTo>
                  <a:lnTo>
                    <a:pt x="454" y="161"/>
                  </a:lnTo>
                  <a:lnTo>
                    <a:pt x="535" y="152"/>
                  </a:lnTo>
                  <a:lnTo>
                    <a:pt x="581" y="151"/>
                  </a:lnTo>
                  <a:lnTo>
                    <a:pt x="590" y="123"/>
                  </a:lnTo>
                  <a:lnTo>
                    <a:pt x="788" y="0"/>
                  </a:lnTo>
                  <a:lnTo>
                    <a:pt x="827" y="55"/>
                  </a:lnTo>
                  <a:lnTo>
                    <a:pt x="893" y="110"/>
                  </a:lnTo>
                  <a:lnTo>
                    <a:pt x="958" y="157"/>
                  </a:lnTo>
                  <a:lnTo>
                    <a:pt x="1003" y="194"/>
                  </a:lnTo>
                  <a:lnTo>
                    <a:pt x="1039" y="243"/>
                  </a:lnTo>
                  <a:lnTo>
                    <a:pt x="1032" y="245"/>
                  </a:lnTo>
                  <a:lnTo>
                    <a:pt x="1006" y="244"/>
                  </a:lnTo>
                  <a:lnTo>
                    <a:pt x="963" y="254"/>
                  </a:lnTo>
                  <a:lnTo>
                    <a:pt x="945" y="272"/>
                  </a:lnTo>
                  <a:lnTo>
                    <a:pt x="946" y="316"/>
                  </a:lnTo>
                  <a:lnTo>
                    <a:pt x="979" y="361"/>
                  </a:lnTo>
                  <a:lnTo>
                    <a:pt x="962" y="425"/>
                  </a:lnTo>
                  <a:lnTo>
                    <a:pt x="926" y="451"/>
                  </a:lnTo>
                  <a:lnTo>
                    <a:pt x="908" y="502"/>
                  </a:lnTo>
                  <a:lnTo>
                    <a:pt x="857" y="511"/>
                  </a:lnTo>
                  <a:lnTo>
                    <a:pt x="723" y="494"/>
                  </a:lnTo>
                  <a:lnTo>
                    <a:pt x="708" y="509"/>
                  </a:lnTo>
                  <a:lnTo>
                    <a:pt x="660" y="623"/>
                  </a:lnTo>
                  <a:lnTo>
                    <a:pt x="617" y="701"/>
                  </a:lnTo>
                  <a:lnTo>
                    <a:pt x="589" y="705"/>
                  </a:lnTo>
                  <a:lnTo>
                    <a:pt x="559" y="692"/>
                  </a:lnTo>
                  <a:lnTo>
                    <a:pt x="512" y="604"/>
                  </a:lnTo>
                  <a:lnTo>
                    <a:pt x="500" y="546"/>
                  </a:lnTo>
                  <a:lnTo>
                    <a:pt x="430" y="549"/>
                  </a:lnTo>
                  <a:lnTo>
                    <a:pt x="314" y="533"/>
                  </a:lnTo>
                  <a:lnTo>
                    <a:pt x="317" y="528"/>
                  </a:lnTo>
                  <a:close/>
                </a:path>
              </a:pathLst>
            </a:custGeom>
            <a:solidFill>
              <a:srgbClr val="52AA28"/>
            </a:solidFill>
            <a:ln w="12700">
              <a:solidFill>
                <a:srgbClr val="FFFFFF"/>
              </a:solidFill>
              <a:round/>
              <a:headEnd/>
              <a:tailEnd/>
            </a:ln>
          </p:spPr>
          <p:txBody>
            <a:bodyPr/>
            <a:lstStyle/>
            <a:p>
              <a:endParaRPr lang="fr-FR"/>
            </a:p>
          </p:txBody>
        </p:sp>
        <p:sp>
          <p:nvSpPr>
            <p:cNvPr id="2159" name="Freeform 51"/>
            <p:cNvSpPr>
              <a:spLocks/>
            </p:cNvSpPr>
            <p:nvPr/>
          </p:nvSpPr>
          <p:spPr bwMode="auto">
            <a:xfrm>
              <a:off x="3191" y="3023"/>
              <a:ext cx="150" cy="155"/>
            </a:xfrm>
            <a:custGeom>
              <a:avLst/>
              <a:gdLst>
                <a:gd name="T0" fmla="*/ 428354210 w 752"/>
                <a:gd name="T1" fmla="*/ 433976245 h 767"/>
                <a:gd name="T2" fmla="*/ 428354210 w 752"/>
                <a:gd name="T3" fmla="*/ 433976245 h 767"/>
                <a:gd name="T4" fmla="*/ 428354210 w 752"/>
                <a:gd name="T5" fmla="*/ 433976245 h 767"/>
                <a:gd name="T6" fmla="*/ 428354210 w 752"/>
                <a:gd name="T7" fmla="*/ 433976245 h 767"/>
                <a:gd name="T8" fmla="*/ 428354210 w 752"/>
                <a:gd name="T9" fmla="*/ 0 h 767"/>
                <a:gd name="T10" fmla="*/ 428354210 w 752"/>
                <a:gd name="T11" fmla="*/ 433976245 h 767"/>
                <a:gd name="T12" fmla="*/ 428354210 w 752"/>
                <a:gd name="T13" fmla="*/ 433976245 h 767"/>
                <a:gd name="T14" fmla="*/ 428354210 w 752"/>
                <a:gd name="T15" fmla="*/ 433976245 h 767"/>
                <a:gd name="T16" fmla="*/ 428354210 w 752"/>
                <a:gd name="T17" fmla="*/ 433976245 h 767"/>
                <a:gd name="T18" fmla="*/ 428354210 w 752"/>
                <a:gd name="T19" fmla="*/ 433976245 h 767"/>
                <a:gd name="T20" fmla="*/ 428354210 w 752"/>
                <a:gd name="T21" fmla="*/ 433976245 h 767"/>
                <a:gd name="T22" fmla="*/ 428354210 w 752"/>
                <a:gd name="T23" fmla="*/ 433976245 h 767"/>
                <a:gd name="T24" fmla="*/ 428354210 w 752"/>
                <a:gd name="T25" fmla="*/ 433976245 h 767"/>
                <a:gd name="T26" fmla="*/ 428354210 w 752"/>
                <a:gd name="T27" fmla="*/ 433976245 h 767"/>
                <a:gd name="T28" fmla="*/ 428354210 w 752"/>
                <a:gd name="T29" fmla="*/ 433976245 h 767"/>
                <a:gd name="T30" fmla="*/ 428354210 w 752"/>
                <a:gd name="T31" fmla="*/ 433976245 h 767"/>
                <a:gd name="T32" fmla="*/ 428354210 w 752"/>
                <a:gd name="T33" fmla="*/ 433976245 h 767"/>
                <a:gd name="T34" fmla="*/ 428354210 w 752"/>
                <a:gd name="T35" fmla="*/ 433976245 h 767"/>
                <a:gd name="T36" fmla="*/ 428354210 w 752"/>
                <a:gd name="T37" fmla="*/ 433976245 h 767"/>
                <a:gd name="T38" fmla="*/ 428354210 w 752"/>
                <a:gd name="T39" fmla="*/ 433976245 h 767"/>
                <a:gd name="T40" fmla="*/ 428354210 w 752"/>
                <a:gd name="T41" fmla="*/ 433976245 h 767"/>
                <a:gd name="T42" fmla="*/ 428354210 w 752"/>
                <a:gd name="T43" fmla="*/ 433976245 h 767"/>
                <a:gd name="T44" fmla="*/ 428354210 w 752"/>
                <a:gd name="T45" fmla="*/ 433976245 h 767"/>
                <a:gd name="T46" fmla="*/ 428354210 w 752"/>
                <a:gd name="T47" fmla="*/ 433976245 h 767"/>
                <a:gd name="T48" fmla="*/ 428354210 w 752"/>
                <a:gd name="T49" fmla="*/ 433976245 h 767"/>
                <a:gd name="T50" fmla="*/ 428354210 w 752"/>
                <a:gd name="T51" fmla="*/ 433976245 h 767"/>
                <a:gd name="T52" fmla="*/ 428354210 w 752"/>
                <a:gd name="T53" fmla="*/ 433976245 h 767"/>
                <a:gd name="T54" fmla="*/ 428354210 w 752"/>
                <a:gd name="T55" fmla="*/ 433976245 h 767"/>
                <a:gd name="T56" fmla="*/ 428354210 w 752"/>
                <a:gd name="T57" fmla="*/ 433976245 h 767"/>
                <a:gd name="T58" fmla="*/ 428354210 w 752"/>
                <a:gd name="T59" fmla="*/ 433976245 h 767"/>
                <a:gd name="T60" fmla="*/ 428354210 w 752"/>
                <a:gd name="T61" fmla="*/ 433976245 h 767"/>
                <a:gd name="T62" fmla="*/ 428354210 w 752"/>
                <a:gd name="T63" fmla="*/ 433976245 h 767"/>
                <a:gd name="T64" fmla="*/ 428354210 w 752"/>
                <a:gd name="T65" fmla="*/ 433976245 h 767"/>
                <a:gd name="T66" fmla="*/ 428354210 w 752"/>
                <a:gd name="T67" fmla="*/ 433976245 h 767"/>
                <a:gd name="T68" fmla="*/ 0 w 752"/>
                <a:gd name="T69" fmla="*/ 433976245 h 767"/>
                <a:gd name="T70" fmla="*/ 428354210 w 752"/>
                <a:gd name="T71" fmla="*/ 433976245 h 767"/>
                <a:gd name="T72" fmla="*/ 428354210 w 752"/>
                <a:gd name="T73" fmla="*/ 433976245 h 767"/>
                <a:gd name="T74" fmla="*/ 428354210 w 752"/>
                <a:gd name="T75" fmla="*/ 433976245 h 767"/>
                <a:gd name="T76" fmla="*/ 428354210 w 752"/>
                <a:gd name="T77" fmla="*/ 433976245 h 767"/>
                <a:gd name="T78" fmla="*/ 428354210 w 752"/>
                <a:gd name="T79" fmla="*/ 433976245 h 767"/>
                <a:gd name="T80" fmla="*/ 428354210 w 752"/>
                <a:gd name="T81" fmla="*/ 433976245 h 767"/>
                <a:gd name="T82" fmla="*/ 428354210 w 752"/>
                <a:gd name="T83" fmla="*/ 433976245 h 76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2"/>
                <a:gd name="T127" fmla="*/ 0 h 767"/>
                <a:gd name="T128" fmla="*/ 752 w 752"/>
                <a:gd name="T129" fmla="*/ 767 h 76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2" h="767">
                  <a:moveTo>
                    <a:pt x="252" y="80"/>
                  </a:moveTo>
                  <a:lnTo>
                    <a:pt x="292" y="63"/>
                  </a:lnTo>
                  <a:lnTo>
                    <a:pt x="349" y="55"/>
                  </a:lnTo>
                  <a:lnTo>
                    <a:pt x="374" y="36"/>
                  </a:lnTo>
                  <a:lnTo>
                    <a:pt x="380" y="0"/>
                  </a:lnTo>
                  <a:lnTo>
                    <a:pt x="423" y="2"/>
                  </a:lnTo>
                  <a:lnTo>
                    <a:pt x="466" y="24"/>
                  </a:lnTo>
                  <a:lnTo>
                    <a:pt x="496" y="68"/>
                  </a:lnTo>
                  <a:lnTo>
                    <a:pt x="535" y="159"/>
                  </a:lnTo>
                  <a:lnTo>
                    <a:pt x="571" y="203"/>
                  </a:lnTo>
                  <a:lnTo>
                    <a:pt x="646" y="215"/>
                  </a:lnTo>
                  <a:lnTo>
                    <a:pt x="701" y="201"/>
                  </a:lnTo>
                  <a:lnTo>
                    <a:pt x="706" y="194"/>
                  </a:lnTo>
                  <a:lnTo>
                    <a:pt x="743" y="260"/>
                  </a:lnTo>
                  <a:lnTo>
                    <a:pt x="748" y="293"/>
                  </a:lnTo>
                  <a:lnTo>
                    <a:pt x="749" y="334"/>
                  </a:lnTo>
                  <a:lnTo>
                    <a:pt x="752" y="333"/>
                  </a:lnTo>
                  <a:lnTo>
                    <a:pt x="740" y="355"/>
                  </a:lnTo>
                  <a:lnTo>
                    <a:pt x="739" y="413"/>
                  </a:lnTo>
                  <a:lnTo>
                    <a:pt x="745" y="492"/>
                  </a:lnTo>
                  <a:lnTo>
                    <a:pt x="718" y="516"/>
                  </a:lnTo>
                  <a:lnTo>
                    <a:pt x="697" y="618"/>
                  </a:lnTo>
                  <a:lnTo>
                    <a:pt x="713" y="618"/>
                  </a:lnTo>
                  <a:lnTo>
                    <a:pt x="618" y="678"/>
                  </a:lnTo>
                  <a:lnTo>
                    <a:pt x="536" y="719"/>
                  </a:lnTo>
                  <a:lnTo>
                    <a:pt x="521" y="750"/>
                  </a:lnTo>
                  <a:lnTo>
                    <a:pt x="479" y="740"/>
                  </a:lnTo>
                  <a:lnTo>
                    <a:pt x="447" y="764"/>
                  </a:lnTo>
                  <a:lnTo>
                    <a:pt x="449" y="767"/>
                  </a:lnTo>
                  <a:lnTo>
                    <a:pt x="293" y="694"/>
                  </a:lnTo>
                  <a:lnTo>
                    <a:pt x="270" y="639"/>
                  </a:lnTo>
                  <a:lnTo>
                    <a:pt x="171" y="599"/>
                  </a:lnTo>
                  <a:lnTo>
                    <a:pt x="142" y="625"/>
                  </a:lnTo>
                  <a:lnTo>
                    <a:pt x="77" y="613"/>
                  </a:lnTo>
                  <a:lnTo>
                    <a:pt x="0" y="621"/>
                  </a:lnTo>
                  <a:lnTo>
                    <a:pt x="17" y="577"/>
                  </a:lnTo>
                  <a:lnTo>
                    <a:pt x="73" y="491"/>
                  </a:lnTo>
                  <a:lnTo>
                    <a:pt x="114" y="347"/>
                  </a:lnTo>
                  <a:lnTo>
                    <a:pt x="180" y="208"/>
                  </a:lnTo>
                  <a:lnTo>
                    <a:pt x="215" y="117"/>
                  </a:lnTo>
                  <a:lnTo>
                    <a:pt x="252" y="77"/>
                  </a:lnTo>
                  <a:lnTo>
                    <a:pt x="252" y="80"/>
                  </a:lnTo>
                  <a:close/>
                </a:path>
              </a:pathLst>
            </a:custGeom>
            <a:solidFill>
              <a:srgbClr val="DCDC36"/>
            </a:solidFill>
            <a:ln w="12700">
              <a:solidFill>
                <a:srgbClr val="FFFFFF"/>
              </a:solidFill>
              <a:round/>
              <a:headEnd/>
              <a:tailEnd/>
            </a:ln>
          </p:spPr>
          <p:txBody>
            <a:bodyPr/>
            <a:lstStyle/>
            <a:p>
              <a:endParaRPr lang="fr-FR"/>
            </a:p>
          </p:txBody>
        </p:sp>
        <p:sp>
          <p:nvSpPr>
            <p:cNvPr id="2160" name="Freeform 52"/>
            <p:cNvSpPr>
              <a:spLocks/>
            </p:cNvSpPr>
            <p:nvPr/>
          </p:nvSpPr>
          <p:spPr bwMode="auto">
            <a:xfrm>
              <a:off x="3424" y="3049"/>
              <a:ext cx="184" cy="128"/>
            </a:xfrm>
            <a:custGeom>
              <a:avLst/>
              <a:gdLst>
                <a:gd name="T0" fmla="*/ 431372043 w 916"/>
                <a:gd name="T1" fmla="*/ 434246027 h 633"/>
                <a:gd name="T2" fmla="*/ 431372043 w 916"/>
                <a:gd name="T3" fmla="*/ 434246027 h 633"/>
                <a:gd name="T4" fmla="*/ 431372043 w 916"/>
                <a:gd name="T5" fmla="*/ 434246027 h 633"/>
                <a:gd name="T6" fmla="*/ 431372043 w 916"/>
                <a:gd name="T7" fmla="*/ 434246027 h 633"/>
                <a:gd name="T8" fmla="*/ 431372043 w 916"/>
                <a:gd name="T9" fmla="*/ 434246027 h 633"/>
                <a:gd name="T10" fmla="*/ 431372043 w 916"/>
                <a:gd name="T11" fmla="*/ 434246027 h 633"/>
                <a:gd name="T12" fmla="*/ 431372043 w 916"/>
                <a:gd name="T13" fmla="*/ 434246027 h 633"/>
                <a:gd name="T14" fmla="*/ 431372043 w 916"/>
                <a:gd name="T15" fmla="*/ 434246027 h 633"/>
                <a:gd name="T16" fmla="*/ 431372043 w 916"/>
                <a:gd name="T17" fmla="*/ 434246027 h 633"/>
                <a:gd name="T18" fmla="*/ 431372043 w 916"/>
                <a:gd name="T19" fmla="*/ 0 h 633"/>
                <a:gd name="T20" fmla="*/ 431372043 w 916"/>
                <a:gd name="T21" fmla="*/ 434246027 h 633"/>
                <a:gd name="T22" fmla="*/ 431372043 w 916"/>
                <a:gd name="T23" fmla="*/ 434246027 h 633"/>
                <a:gd name="T24" fmla="*/ 431372043 w 916"/>
                <a:gd name="T25" fmla="*/ 434246027 h 633"/>
                <a:gd name="T26" fmla="*/ 431372043 w 916"/>
                <a:gd name="T27" fmla="*/ 434246027 h 633"/>
                <a:gd name="T28" fmla="*/ 431372043 w 916"/>
                <a:gd name="T29" fmla="*/ 434246027 h 633"/>
                <a:gd name="T30" fmla="*/ 431372043 w 916"/>
                <a:gd name="T31" fmla="*/ 434246027 h 633"/>
                <a:gd name="T32" fmla="*/ 431372043 w 916"/>
                <a:gd name="T33" fmla="*/ 434246027 h 633"/>
                <a:gd name="T34" fmla="*/ 431372043 w 916"/>
                <a:gd name="T35" fmla="*/ 434246027 h 633"/>
                <a:gd name="T36" fmla="*/ 431372043 w 916"/>
                <a:gd name="T37" fmla="*/ 434246027 h 633"/>
                <a:gd name="T38" fmla="*/ 431372043 w 916"/>
                <a:gd name="T39" fmla="*/ 434246027 h 633"/>
                <a:gd name="T40" fmla="*/ 431372043 w 916"/>
                <a:gd name="T41" fmla="*/ 434246027 h 633"/>
                <a:gd name="T42" fmla="*/ 431372043 w 916"/>
                <a:gd name="T43" fmla="*/ 434246027 h 633"/>
                <a:gd name="T44" fmla="*/ 431372043 w 916"/>
                <a:gd name="T45" fmla="*/ 434246027 h 633"/>
                <a:gd name="T46" fmla="*/ 0 w 916"/>
                <a:gd name="T47" fmla="*/ 434246027 h 633"/>
                <a:gd name="T48" fmla="*/ 431372043 w 916"/>
                <a:gd name="T49" fmla="*/ 434246027 h 633"/>
                <a:gd name="T50" fmla="*/ 431372043 w 916"/>
                <a:gd name="T51" fmla="*/ 434246027 h 633"/>
                <a:gd name="T52" fmla="*/ 431372043 w 916"/>
                <a:gd name="T53" fmla="*/ 434246027 h 633"/>
                <a:gd name="T54" fmla="*/ 431372043 w 916"/>
                <a:gd name="T55" fmla="*/ 434246027 h 633"/>
                <a:gd name="T56" fmla="*/ 431372043 w 916"/>
                <a:gd name="T57" fmla="*/ 434246027 h 633"/>
                <a:gd name="T58" fmla="*/ 431372043 w 916"/>
                <a:gd name="T59" fmla="*/ 434246027 h 633"/>
                <a:gd name="T60" fmla="*/ 431372043 w 916"/>
                <a:gd name="T61" fmla="*/ 434246027 h 633"/>
                <a:gd name="T62" fmla="*/ 431372043 w 916"/>
                <a:gd name="T63" fmla="*/ 434246027 h 633"/>
                <a:gd name="T64" fmla="*/ 431372043 w 916"/>
                <a:gd name="T65" fmla="*/ 434246027 h 633"/>
                <a:gd name="T66" fmla="*/ 431372043 w 916"/>
                <a:gd name="T67" fmla="*/ 434246027 h 633"/>
                <a:gd name="T68" fmla="*/ 431372043 w 916"/>
                <a:gd name="T69" fmla="*/ 434246027 h 633"/>
                <a:gd name="T70" fmla="*/ 431372043 w 916"/>
                <a:gd name="T71" fmla="*/ 434246027 h 633"/>
                <a:gd name="T72" fmla="*/ 431372043 w 916"/>
                <a:gd name="T73" fmla="*/ 434246027 h 633"/>
                <a:gd name="T74" fmla="*/ 431372043 w 916"/>
                <a:gd name="T75" fmla="*/ 434246027 h 633"/>
                <a:gd name="T76" fmla="*/ 431372043 w 916"/>
                <a:gd name="T77" fmla="*/ 434246027 h 633"/>
                <a:gd name="T78" fmla="*/ 431372043 w 916"/>
                <a:gd name="T79" fmla="*/ 434246027 h 633"/>
                <a:gd name="T80" fmla="*/ 431372043 w 916"/>
                <a:gd name="T81" fmla="*/ 434246027 h 633"/>
                <a:gd name="T82" fmla="*/ 431372043 w 916"/>
                <a:gd name="T83" fmla="*/ 434246027 h 633"/>
                <a:gd name="T84" fmla="*/ 431372043 w 916"/>
                <a:gd name="T85" fmla="*/ 434246027 h 633"/>
                <a:gd name="T86" fmla="*/ 431372043 w 916"/>
                <a:gd name="T87" fmla="*/ 434246027 h 633"/>
                <a:gd name="T88" fmla="*/ 431372043 w 916"/>
                <a:gd name="T89" fmla="*/ 434246027 h 633"/>
                <a:gd name="T90" fmla="*/ 431372043 w 916"/>
                <a:gd name="T91" fmla="*/ 434246027 h 633"/>
                <a:gd name="T92" fmla="*/ 431372043 w 916"/>
                <a:gd name="T93" fmla="*/ 434246027 h 633"/>
                <a:gd name="T94" fmla="*/ 431372043 w 916"/>
                <a:gd name="T95" fmla="*/ 434246027 h 633"/>
                <a:gd name="T96" fmla="*/ 431372043 w 916"/>
                <a:gd name="T97" fmla="*/ 434246027 h 633"/>
                <a:gd name="T98" fmla="*/ 431372043 w 916"/>
                <a:gd name="T99" fmla="*/ 434246027 h 633"/>
                <a:gd name="T100" fmla="*/ 431372043 w 916"/>
                <a:gd name="T101" fmla="*/ 434246027 h 633"/>
                <a:gd name="T102" fmla="*/ 431372043 w 916"/>
                <a:gd name="T103" fmla="*/ 434246027 h 633"/>
                <a:gd name="T104" fmla="*/ 431372043 w 916"/>
                <a:gd name="T105" fmla="*/ 434246027 h 633"/>
                <a:gd name="T106" fmla="*/ 431372043 w 916"/>
                <a:gd name="T107" fmla="*/ 434246027 h 63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16"/>
                <a:gd name="T163" fmla="*/ 0 h 633"/>
                <a:gd name="T164" fmla="*/ 916 w 916"/>
                <a:gd name="T165" fmla="*/ 633 h 63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16" h="633">
                  <a:moveTo>
                    <a:pt x="808" y="94"/>
                  </a:moveTo>
                  <a:lnTo>
                    <a:pt x="724" y="116"/>
                  </a:lnTo>
                  <a:lnTo>
                    <a:pt x="598" y="157"/>
                  </a:lnTo>
                  <a:lnTo>
                    <a:pt x="535" y="161"/>
                  </a:lnTo>
                  <a:lnTo>
                    <a:pt x="480" y="148"/>
                  </a:lnTo>
                  <a:lnTo>
                    <a:pt x="480" y="104"/>
                  </a:lnTo>
                  <a:lnTo>
                    <a:pt x="510" y="54"/>
                  </a:lnTo>
                  <a:lnTo>
                    <a:pt x="498" y="4"/>
                  </a:lnTo>
                  <a:lnTo>
                    <a:pt x="441" y="2"/>
                  </a:lnTo>
                  <a:lnTo>
                    <a:pt x="459" y="0"/>
                  </a:lnTo>
                  <a:lnTo>
                    <a:pt x="382" y="18"/>
                  </a:lnTo>
                  <a:lnTo>
                    <a:pt x="268" y="47"/>
                  </a:lnTo>
                  <a:lnTo>
                    <a:pt x="273" y="47"/>
                  </a:lnTo>
                  <a:lnTo>
                    <a:pt x="271" y="85"/>
                  </a:lnTo>
                  <a:lnTo>
                    <a:pt x="255" y="143"/>
                  </a:lnTo>
                  <a:lnTo>
                    <a:pt x="209" y="188"/>
                  </a:lnTo>
                  <a:lnTo>
                    <a:pt x="168" y="186"/>
                  </a:lnTo>
                  <a:lnTo>
                    <a:pt x="119" y="176"/>
                  </a:lnTo>
                  <a:lnTo>
                    <a:pt x="70" y="182"/>
                  </a:lnTo>
                  <a:lnTo>
                    <a:pt x="36" y="202"/>
                  </a:lnTo>
                  <a:lnTo>
                    <a:pt x="5" y="246"/>
                  </a:lnTo>
                  <a:lnTo>
                    <a:pt x="1" y="294"/>
                  </a:lnTo>
                  <a:lnTo>
                    <a:pt x="1" y="299"/>
                  </a:lnTo>
                  <a:lnTo>
                    <a:pt x="0" y="326"/>
                  </a:lnTo>
                  <a:lnTo>
                    <a:pt x="27" y="389"/>
                  </a:lnTo>
                  <a:lnTo>
                    <a:pt x="79" y="460"/>
                  </a:lnTo>
                  <a:lnTo>
                    <a:pt x="133" y="501"/>
                  </a:lnTo>
                  <a:lnTo>
                    <a:pt x="181" y="514"/>
                  </a:lnTo>
                  <a:lnTo>
                    <a:pt x="261" y="534"/>
                  </a:lnTo>
                  <a:lnTo>
                    <a:pt x="317" y="541"/>
                  </a:lnTo>
                  <a:lnTo>
                    <a:pt x="367" y="535"/>
                  </a:lnTo>
                  <a:lnTo>
                    <a:pt x="425" y="547"/>
                  </a:lnTo>
                  <a:lnTo>
                    <a:pt x="447" y="568"/>
                  </a:lnTo>
                  <a:lnTo>
                    <a:pt x="452" y="569"/>
                  </a:lnTo>
                  <a:lnTo>
                    <a:pt x="502" y="580"/>
                  </a:lnTo>
                  <a:lnTo>
                    <a:pt x="558" y="580"/>
                  </a:lnTo>
                  <a:lnTo>
                    <a:pt x="585" y="608"/>
                  </a:lnTo>
                  <a:lnTo>
                    <a:pt x="612" y="629"/>
                  </a:lnTo>
                  <a:lnTo>
                    <a:pt x="644" y="632"/>
                  </a:lnTo>
                  <a:lnTo>
                    <a:pt x="727" y="633"/>
                  </a:lnTo>
                  <a:lnTo>
                    <a:pt x="781" y="614"/>
                  </a:lnTo>
                  <a:lnTo>
                    <a:pt x="839" y="582"/>
                  </a:lnTo>
                  <a:lnTo>
                    <a:pt x="871" y="566"/>
                  </a:lnTo>
                  <a:lnTo>
                    <a:pt x="848" y="527"/>
                  </a:lnTo>
                  <a:lnTo>
                    <a:pt x="765" y="451"/>
                  </a:lnTo>
                  <a:lnTo>
                    <a:pt x="755" y="428"/>
                  </a:lnTo>
                  <a:lnTo>
                    <a:pt x="788" y="387"/>
                  </a:lnTo>
                  <a:lnTo>
                    <a:pt x="818" y="373"/>
                  </a:lnTo>
                  <a:lnTo>
                    <a:pt x="829" y="301"/>
                  </a:lnTo>
                  <a:lnTo>
                    <a:pt x="901" y="224"/>
                  </a:lnTo>
                  <a:lnTo>
                    <a:pt x="916" y="178"/>
                  </a:lnTo>
                  <a:lnTo>
                    <a:pt x="910" y="145"/>
                  </a:lnTo>
                  <a:lnTo>
                    <a:pt x="885" y="114"/>
                  </a:lnTo>
                  <a:lnTo>
                    <a:pt x="808" y="94"/>
                  </a:lnTo>
                  <a:close/>
                </a:path>
              </a:pathLst>
            </a:custGeom>
            <a:solidFill>
              <a:srgbClr val="52AA28"/>
            </a:solidFill>
            <a:ln w="12700">
              <a:solidFill>
                <a:srgbClr val="FFFFFF"/>
              </a:solidFill>
              <a:round/>
              <a:headEnd/>
              <a:tailEnd/>
            </a:ln>
          </p:spPr>
          <p:txBody>
            <a:bodyPr/>
            <a:lstStyle/>
            <a:p>
              <a:endParaRPr lang="fr-FR"/>
            </a:p>
          </p:txBody>
        </p:sp>
        <p:sp>
          <p:nvSpPr>
            <p:cNvPr id="2161" name="Freeform 53"/>
            <p:cNvSpPr>
              <a:spLocks/>
            </p:cNvSpPr>
            <p:nvPr/>
          </p:nvSpPr>
          <p:spPr bwMode="auto">
            <a:xfrm>
              <a:off x="3330" y="2955"/>
              <a:ext cx="150" cy="158"/>
            </a:xfrm>
            <a:custGeom>
              <a:avLst/>
              <a:gdLst>
                <a:gd name="T0" fmla="*/ 431221372 w 747"/>
                <a:gd name="T1" fmla="*/ 434445876 h 781"/>
                <a:gd name="T2" fmla="*/ 431221372 w 747"/>
                <a:gd name="T3" fmla="*/ 434445876 h 781"/>
                <a:gd name="T4" fmla="*/ 431221372 w 747"/>
                <a:gd name="T5" fmla="*/ 434445876 h 781"/>
                <a:gd name="T6" fmla="*/ 431221372 w 747"/>
                <a:gd name="T7" fmla="*/ 434445876 h 781"/>
                <a:gd name="T8" fmla="*/ 431221372 w 747"/>
                <a:gd name="T9" fmla="*/ 434445876 h 781"/>
                <a:gd name="T10" fmla="*/ 431221372 w 747"/>
                <a:gd name="T11" fmla="*/ 434445876 h 781"/>
                <a:gd name="T12" fmla="*/ 431221372 w 747"/>
                <a:gd name="T13" fmla="*/ 434445876 h 781"/>
                <a:gd name="T14" fmla="*/ 431221372 w 747"/>
                <a:gd name="T15" fmla="*/ 434445876 h 781"/>
                <a:gd name="T16" fmla="*/ 431221372 w 747"/>
                <a:gd name="T17" fmla="*/ 434445876 h 781"/>
                <a:gd name="T18" fmla="*/ 431221372 w 747"/>
                <a:gd name="T19" fmla="*/ 434445876 h 781"/>
                <a:gd name="T20" fmla="*/ 431221372 w 747"/>
                <a:gd name="T21" fmla="*/ 434445876 h 781"/>
                <a:gd name="T22" fmla="*/ 431221372 w 747"/>
                <a:gd name="T23" fmla="*/ 434445876 h 781"/>
                <a:gd name="T24" fmla="*/ 0 w 747"/>
                <a:gd name="T25" fmla="*/ 434445876 h 781"/>
                <a:gd name="T26" fmla="*/ 431221372 w 747"/>
                <a:gd name="T27" fmla="*/ 434445876 h 781"/>
                <a:gd name="T28" fmla="*/ 431221372 w 747"/>
                <a:gd name="T29" fmla="*/ 434445876 h 781"/>
                <a:gd name="T30" fmla="*/ 431221372 w 747"/>
                <a:gd name="T31" fmla="*/ 434445876 h 781"/>
                <a:gd name="T32" fmla="*/ 431221372 w 747"/>
                <a:gd name="T33" fmla="*/ 434445876 h 781"/>
                <a:gd name="T34" fmla="*/ 431221372 w 747"/>
                <a:gd name="T35" fmla="*/ 434445876 h 781"/>
                <a:gd name="T36" fmla="*/ 431221372 w 747"/>
                <a:gd name="T37" fmla="*/ 434445876 h 781"/>
                <a:gd name="T38" fmla="*/ 431221372 w 747"/>
                <a:gd name="T39" fmla="*/ 434445876 h 781"/>
                <a:gd name="T40" fmla="*/ 431221372 w 747"/>
                <a:gd name="T41" fmla="*/ 434445876 h 781"/>
                <a:gd name="T42" fmla="*/ 431221372 w 747"/>
                <a:gd name="T43" fmla="*/ 434445876 h 781"/>
                <a:gd name="T44" fmla="*/ 431221372 w 747"/>
                <a:gd name="T45" fmla="*/ 434445876 h 781"/>
                <a:gd name="T46" fmla="*/ 431221372 w 747"/>
                <a:gd name="T47" fmla="*/ 0 h 781"/>
                <a:gd name="T48" fmla="*/ 431221372 w 747"/>
                <a:gd name="T49" fmla="*/ 434445876 h 781"/>
                <a:gd name="T50" fmla="*/ 431221372 w 747"/>
                <a:gd name="T51" fmla="*/ 434445876 h 781"/>
                <a:gd name="T52" fmla="*/ 431221372 w 747"/>
                <a:gd name="T53" fmla="*/ 434445876 h 781"/>
                <a:gd name="T54" fmla="*/ 431221372 w 747"/>
                <a:gd name="T55" fmla="*/ 434445876 h 781"/>
                <a:gd name="T56" fmla="*/ 431221372 w 747"/>
                <a:gd name="T57" fmla="*/ 434445876 h 781"/>
                <a:gd name="T58" fmla="*/ 431221372 w 747"/>
                <a:gd name="T59" fmla="*/ 434445876 h 781"/>
                <a:gd name="T60" fmla="*/ 431221372 w 747"/>
                <a:gd name="T61" fmla="*/ 434445876 h 781"/>
                <a:gd name="T62" fmla="*/ 431221372 w 747"/>
                <a:gd name="T63" fmla="*/ 434445876 h 781"/>
                <a:gd name="T64" fmla="*/ 431221372 w 747"/>
                <a:gd name="T65" fmla="*/ 434445876 h 781"/>
                <a:gd name="T66" fmla="*/ 431221372 w 747"/>
                <a:gd name="T67" fmla="*/ 434445876 h 781"/>
                <a:gd name="T68" fmla="*/ 431221372 w 747"/>
                <a:gd name="T69" fmla="*/ 434445876 h 781"/>
                <a:gd name="T70" fmla="*/ 431221372 w 747"/>
                <a:gd name="T71" fmla="*/ 434445876 h 781"/>
                <a:gd name="T72" fmla="*/ 431221372 w 747"/>
                <a:gd name="T73" fmla="*/ 434445876 h 781"/>
                <a:gd name="T74" fmla="*/ 431221372 w 747"/>
                <a:gd name="T75" fmla="*/ 434445876 h 781"/>
                <a:gd name="T76" fmla="*/ 431221372 w 747"/>
                <a:gd name="T77" fmla="*/ 434445876 h 781"/>
                <a:gd name="T78" fmla="*/ 431221372 w 747"/>
                <a:gd name="T79" fmla="*/ 434445876 h 781"/>
                <a:gd name="T80" fmla="*/ 431221372 w 747"/>
                <a:gd name="T81" fmla="*/ 434445876 h 781"/>
                <a:gd name="T82" fmla="*/ 431221372 w 747"/>
                <a:gd name="T83" fmla="*/ 434445876 h 781"/>
                <a:gd name="T84" fmla="*/ 431221372 w 747"/>
                <a:gd name="T85" fmla="*/ 434445876 h 781"/>
                <a:gd name="T86" fmla="*/ 431221372 w 747"/>
                <a:gd name="T87" fmla="*/ 434445876 h 781"/>
                <a:gd name="T88" fmla="*/ 431221372 w 747"/>
                <a:gd name="T89" fmla="*/ 434445876 h 781"/>
                <a:gd name="T90" fmla="*/ 431221372 w 747"/>
                <a:gd name="T91" fmla="*/ 434445876 h 78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47"/>
                <a:gd name="T139" fmla="*/ 0 h 781"/>
                <a:gd name="T140" fmla="*/ 747 w 747"/>
                <a:gd name="T141" fmla="*/ 781 h 78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47" h="781">
                  <a:moveTo>
                    <a:pt x="474" y="760"/>
                  </a:moveTo>
                  <a:lnTo>
                    <a:pt x="305" y="781"/>
                  </a:lnTo>
                  <a:lnTo>
                    <a:pt x="279" y="769"/>
                  </a:lnTo>
                  <a:lnTo>
                    <a:pt x="266" y="747"/>
                  </a:lnTo>
                  <a:lnTo>
                    <a:pt x="198" y="636"/>
                  </a:lnTo>
                  <a:lnTo>
                    <a:pt x="171" y="622"/>
                  </a:lnTo>
                  <a:lnTo>
                    <a:pt x="137" y="624"/>
                  </a:lnTo>
                  <a:lnTo>
                    <a:pt x="51" y="665"/>
                  </a:lnTo>
                  <a:lnTo>
                    <a:pt x="49" y="667"/>
                  </a:lnTo>
                  <a:lnTo>
                    <a:pt x="47" y="625"/>
                  </a:lnTo>
                  <a:lnTo>
                    <a:pt x="43" y="593"/>
                  </a:lnTo>
                  <a:lnTo>
                    <a:pt x="6" y="526"/>
                  </a:lnTo>
                  <a:lnTo>
                    <a:pt x="0" y="533"/>
                  </a:lnTo>
                  <a:lnTo>
                    <a:pt x="31" y="479"/>
                  </a:lnTo>
                  <a:lnTo>
                    <a:pt x="60" y="457"/>
                  </a:lnTo>
                  <a:lnTo>
                    <a:pt x="111" y="453"/>
                  </a:lnTo>
                  <a:lnTo>
                    <a:pt x="124" y="438"/>
                  </a:lnTo>
                  <a:lnTo>
                    <a:pt x="123" y="382"/>
                  </a:lnTo>
                  <a:lnTo>
                    <a:pt x="51" y="284"/>
                  </a:lnTo>
                  <a:lnTo>
                    <a:pt x="21" y="210"/>
                  </a:lnTo>
                  <a:lnTo>
                    <a:pt x="23" y="212"/>
                  </a:lnTo>
                  <a:lnTo>
                    <a:pt x="167" y="124"/>
                  </a:lnTo>
                  <a:lnTo>
                    <a:pt x="292" y="141"/>
                  </a:lnTo>
                  <a:lnTo>
                    <a:pt x="363" y="0"/>
                  </a:lnTo>
                  <a:lnTo>
                    <a:pt x="366" y="2"/>
                  </a:lnTo>
                  <a:lnTo>
                    <a:pt x="400" y="70"/>
                  </a:lnTo>
                  <a:lnTo>
                    <a:pt x="447" y="190"/>
                  </a:lnTo>
                  <a:lnTo>
                    <a:pt x="473" y="212"/>
                  </a:lnTo>
                  <a:lnTo>
                    <a:pt x="538" y="211"/>
                  </a:lnTo>
                  <a:lnTo>
                    <a:pt x="559" y="342"/>
                  </a:lnTo>
                  <a:lnTo>
                    <a:pt x="577" y="372"/>
                  </a:lnTo>
                  <a:lnTo>
                    <a:pt x="671" y="327"/>
                  </a:lnTo>
                  <a:lnTo>
                    <a:pt x="676" y="327"/>
                  </a:lnTo>
                  <a:lnTo>
                    <a:pt x="708" y="383"/>
                  </a:lnTo>
                  <a:lnTo>
                    <a:pt x="743" y="509"/>
                  </a:lnTo>
                  <a:lnTo>
                    <a:pt x="747" y="508"/>
                  </a:lnTo>
                  <a:lnTo>
                    <a:pt x="744" y="546"/>
                  </a:lnTo>
                  <a:lnTo>
                    <a:pt x="728" y="603"/>
                  </a:lnTo>
                  <a:lnTo>
                    <a:pt x="682" y="648"/>
                  </a:lnTo>
                  <a:lnTo>
                    <a:pt x="642" y="647"/>
                  </a:lnTo>
                  <a:lnTo>
                    <a:pt x="592" y="637"/>
                  </a:lnTo>
                  <a:lnTo>
                    <a:pt x="542" y="643"/>
                  </a:lnTo>
                  <a:lnTo>
                    <a:pt x="508" y="663"/>
                  </a:lnTo>
                  <a:lnTo>
                    <a:pt x="478" y="707"/>
                  </a:lnTo>
                  <a:lnTo>
                    <a:pt x="474" y="755"/>
                  </a:lnTo>
                  <a:lnTo>
                    <a:pt x="474" y="760"/>
                  </a:lnTo>
                  <a:close/>
                </a:path>
              </a:pathLst>
            </a:custGeom>
            <a:solidFill>
              <a:srgbClr val="52AA28"/>
            </a:solidFill>
            <a:ln w="12700">
              <a:solidFill>
                <a:srgbClr val="FFFFFF"/>
              </a:solidFill>
              <a:round/>
              <a:headEnd/>
              <a:tailEnd/>
            </a:ln>
          </p:spPr>
          <p:txBody>
            <a:bodyPr/>
            <a:lstStyle/>
            <a:p>
              <a:endParaRPr lang="fr-FR"/>
            </a:p>
          </p:txBody>
        </p:sp>
        <p:sp>
          <p:nvSpPr>
            <p:cNvPr id="2162" name="Freeform 54"/>
            <p:cNvSpPr>
              <a:spLocks/>
            </p:cNvSpPr>
            <p:nvPr/>
          </p:nvSpPr>
          <p:spPr bwMode="auto">
            <a:xfrm>
              <a:off x="3276" y="2864"/>
              <a:ext cx="177" cy="133"/>
            </a:xfrm>
            <a:custGeom>
              <a:avLst/>
              <a:gdLst>
                <a:gd name="T0" fmla="*/ 0 w 883"/>
                <a:gd name="T1" fmla="*/ 431442827 h 662"/>
                <a:gd name="T2" fmla="*/ 430469320 w 883"/>
                <a:gd name="T3" fmla="*/ 431442827 h 662"/>
                <a:gd name="T4" fmla="*/ 430469320 w 883"/>
                <a:gd name="T5" fmla="*/ 431442827 h 662"/>
                <a:gd name="T6" fmla="*/ 430469320 w 883"/>
                <a:gd name="T7" fmla="*/ 431442827 h 662"/>
                <a:gd name="T8" fmla="*/ 430469320 w 883"/>
                <a:gd name="T9" fmla="*/ 431442827 h 662"/>
                <a:gd name="T10" fmla="*/ 430469320 w 883"/>
                <a:gd name="T11" fmla="*/ 431442827 h 662"/>
                <a:gd name="T12" fmla="*/ 430469320 w 883"/>
                <a:gd name="T13" fmla="*/ 431442827 h 662"/>
                <a:gd name="T14" fmla="*/ 430469320 w 883"/>
                <a:gd name="T15" fmla="*/ 431442827 h 662"/>
                <a:gd name="T16" fmla="*/ 430469320 w 883"/>
                <a:gd name="T17" fmla="*/ 431442827 h 662"/>
                <a:gd name="T18" fmla="*/ 430469320 w 883"/>
                <a:gd name="T19" fmla="*/ 431442827 h 662"/>
                <a:gd name="T20" fmla="*/ 430469320 w 883"/>
                <a:gd name="T21" fmla="*/ 431442827 h 662"/>
                <a:gd name="T22" fmla="*/ 430469320 w 883"/>
                <a:gd name="T23" fmla="*/ 431442827 h 662"/>
                <a:gd name="T24" fmla="*/ 430469320 w 883"/>
                <a:gd name="T25" fmla="*/ 431442827 h 662"/>
                <a:gd name="T26" fmla="*/ 430469320 w 883"/>
                <a:gd name="T27" fmla="*/ 431442827 h 662"/>
                <a:gd name="T28" fmla="*/ 430469320 w 883"/>
                <a:gd name="T29" fmla="*/ 0 h 662"/>
                <a:gd name="T30" fmla="*/ 430469320 w 883"/>
                <a:gd name="T31" fmla="*/ 431442827 h 662"/>
                <a:gd name="T32" fmla="*/ 430469320 w 883"/>
                <a:gd name="T33" fmla="*/ 431442827 h 662"/>
                <a:gd name="T34" fmla="*/ 430469320 w 883"/>
                <a:gd name="T35" fmla="*/ 431442827 h 662"/>
                <a:gd name="T36" fmla="*/ 430469320 w 883"/>
                <a:gd name="T37" fmla="*/ 431442827 h 662"/>
                <a:gd name="T38" fmla="*/ 430469320 w 883"/>
                <a:gd name="T39" fmla="*/ 431442827 h 662"/>
                <a:gd name="T40" fmla="*/ 430469320 w 883"/>
                <a:gd name="T41" fmla="*/ 431442827 h 662"/>
                <a:gd name="T42" fmla="*/ 430469320 w 883"/>
                <a:gd name="T43" fmla="*/ 431442827 h 662"/>
                <a:gd name="T44" fmla="*/ 430469320 w 883"/>
                <a:gd name="T45" fmla="*/ 431442827 h 662"/>
                <a:gd name="T46" fmla="*/ 430469320 w 883"/>
                <a:gd name="T47" fmla="*/ 431442827 h 662"/>
                <a:gd name="T48" fmla="*/ 430469320 w 883"/>
                <a:gd name="T49" fmla="*/ 431442827 h 662"/>
                <a:gd name="T50" fmla="*/ 430469320 w 883"/>
                <a:gd name="T51" fmla="*/ 431442827 h 662"/>
                <a:gd name="T52" fmla="*/ 430469320 w 883"/>
                <a:gd name="T53" fmla="*/ 431442827 h 662"/>
                <a:gd name="T54" fmla="*/ 430469320 w 883"/>
                <a:gd name="T55" fmla="*/ 431442827 h 662"/>
                <a:gd name="T56" fmla="*/ 430469320 w 883"/>
                <a:gd name="T57" fmla="*/ 431442827 h 662"/>
                <a:gd name="T58" fmla="*/ 430469320 w 883"/>
                <a:gd name="T59" fmla="*/ 431442827 h 662"/>
                <a:gd name="T60" fmla="*/ 430469320 w 883"/>
                <a:gd name="T61" fmla="*/ 431442827 h 662"/>
                <a:gd name="T62" fmla="*/ 430469320 w 883"/>
                <a:gd name="T63" fmla="*/ 431442827 h 662"/>
                <a:gd name="T64" fmla="*/ 430469320 w 883"/>
                <a:gd name="T65" fmla="*/ 431442827 h 662"/>
                <a:gd name="T66" fmla="*/ 430469320 w 883"/>
                <a:gd name="T67" fmla="*/ 431442827 h 662"/>
                <a:gd name="T68" fmla="*/ 430469320 w 883"/>
                <a:gd name="T69" fmla="*/ 431442827 h 662"/>
                <a:gd name="T70" fmla="*/ 430469320 w 883"/>
                <a:gd name="T71" fmla="*/ 431442827 h 662"/>
                <a:gd name="T72" fmla="*/ 430469320 w 883"/>
                <a:gd name="T73" fmla="*/ 431442827 h 662"/>
                <a:gd name="T74" fmla="*/ 430469320 w 883"/>
                <a:gd name="T75" fmla="*/ 431442827 h 662"/>
                <a:gd name="T76" fmla="*/ 430469320 w 883"/>
                <a:gd name="T77" fmla="*/ 431442827 h 662"/>
                <a:gd name="T78" fmla="*/ 430469320 w 883"/>
                <a:gd name="T79" fmla="*/ 431442827 h 662"/>
                <a:gd name="T80" fmla="*/ 430469320 w 883"/>
                <a:gd name="T81" fmla="*/ 431442827 h 662"/>
                <a:gd name="T82" fmla="*/ 430469320 w 883"/>
                <a:gd name="T83" fmla="*/ 431442827 h 662"/>
                <a:gd name="T84" fmla="*/ 430469320 w 883"/>
                <a:gd name="T85" fmla="*/ 431442827 h 662"/>
                <a:gd name="T86" fmla="*/ 430469320 w 883"/>
                <a:gd name="T87" fmla="*/ 431442827 h 662"/>
                <a:gd name="T88" fmla="*/ 430469320 w 883"/>
                <a:gd name="T89" fmla="*/ 431442827 h 662"/>
                <a:gd name="T90" fmla="*/ 430469320 w 883"/>
                <a:gd name="T91" fmla="*/ 431442827 h 662"/>
                <a:gd name="T92" fmla="*/ 430469320 w 883"/>
                <a:gd name="T93" fmla="*/ 431442827 h 662"/>
                <a:gd name="T94" fmla="*/ 430469320 w 883"/>
                <a:gd name="T95" fmla="*/ 431442827 h 662"/>
                <a:gd name="T96" fmla="*/ 430469320 w 883"/>
                <a:gd name="T97" fmla="*/ 431442827 h 662"/>
                <a:gd name="T98" fmla="*/ 430469320 w 883"/>
                <a:gd name="T99" fmla="*/ 431442827 h 662"/>
                <a:gd name="T100" fmla="*/ 0 w 883"/>
                <a:gd name="T101" fmla="*/ 431442827 h 66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83"/>
                <a:gd name="T154" fmla="*/ 0 h 662"/>
                <a:gd name="T155" fmla="*/ 883 w 883"/>
                <a:gd name="T156" fmla="*/ 662 h 66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83" h="662">
                  <a:moveTo>
                    <a:pt x="0" y="110"/>
                  </a:moveTo>
                  <a:lnTo>
                    <a:pt x="30" y="84"/>
                  </a:lnTo>
                  <a:lnTo>
                    <a:pt x="66" y="64"/>
                  </a:lnTo>
                  <a:lnTo>
                    <a:pt x="115" y="55"/>
                  </a:lnTo>
                  <a:lnTo>
                    <a:pt x="125" y="33"/>
                  </a:lnTo>
                  <a:lnTo>
                    <a:pt x="121" y="39"/>
                  </a:lnTo>
                  <a:lnTo>
                    <a:pt x="237" y="54"/>
                  </a:lnTo>
                  <a:lnTo>
                    <a:pt x="307" y="52"/>
                  </a:lnTo>
                  <a:lnTo>
                    <a:pt x="319" y="109"/>
                  </a:lnTo>
                  <a:lnTo>
                    <a:pt x="366" y="196"/>
                  </a:lnTo>
                  <a:lnTo>
                    <a:pt x="396" y="210"/>
                  </a:lnTo>
                  <a:lnTo>
                    <a:pt x="425" y="206"/>
                  </a:lnTo>
                  <a:lnTo>
                    <a:pt x="467" y="128"/>
                  </a:lnTo>
                  <a:lnTo>
                    <a:pt x="516" y="13"/>
                  </a:lnTo>
                  <a:lnTo>
                    <a:pt x="530" y="0"/>
                  </a:lnTo>
                  <a:lnTo>
                    <a:pt x="665" y="16"/>
                  </a:lnTo>
                  <a:lnTo>
                    <a:pt x="716" y="7"/>
                  </a:lnTo>
                  <a:lnTo>
                    <a:pt x="776" y="27"/>
                  </a:lnTo>
                  <a:lnTo>
                    <a:pt x="856" y="44"/>
                  </a:lnTo>
                  <a:lnTo>
                    <a:pt x="883" y="62"/>
                  </a:lnTo>
                  <a:lnTo>
                    <a:pt x="882" y="88"/>
                  </a:lnTo>
                  <a:lnTo>
                    <a:pt x="852" y="116"/>
                  </a:lnTo>
                  <a:lnTo>
                    <a:pt x="881" y="115"/>
                  </a:lnTo>
                  <a:lnTo>
                    <a:pt x="826" y="121"/>
                  </a:lnTo>
                  <a:lnTo>
                    <a:pt x="797" y="144"/>
                  </a:lnTo>
                  <a:lnTo>
                    <a:pt x="793" y="167"/>
                  </a:lnTo>
                  <a:lnTo>
                    <a:pt x="793" y="192"/>
                  </a:lnTo>
                  <a:lnTo>
                    <a:pt x="802" y="191"/>
                  </a:lnTo>
                  <a:lnTo>
                    <a:pt x="737" y="219"/>
                  </a:lnTo>
                  <a:lnTo>
                    <a:pt x="658" y="247"/>
                  </a:lnTo>
                  <a:lnTo>
                    <a:pt x="628" y="275"/>
                  </a:lnTo>
                  <a:lnTo>
                    <a:pt x="639" y="437"/>
                  </a:lnTo>
                  <a:lnTo>
                    <a:pt x="640" y="455"/>
                  </a:lnTo>
                  <a:lnTo>
                    <a:pt x="639" y="450"/>
                  </a:lnTo>
                  <a:lnTo>
                    <a:pt x="567" y="592"/>
                  </a:lnTo>
                  <a:lnTo>
                    <a:pt x="443" y="574"/>
                  </a:lnTo>
                  <a:lnTo>
                    <a:pt x="299" y="662"/>
                  </a:lnTo>
                  <a:lnTo>
                    <a:pt x="294" y="661"/>
                  </a:lnTo>
                  <a:lnTo>
                    <a:pt x="285" y="573"/>
                  </a:lnTo>
                  <a:lnTo>
                    <a:pt x="250" y="509"/>
                  </a:lnTo>
                  <a:lnTo>
                    <a:pt x="204" y="469"/>
                  </a:lnTo>
                  <a:lnTo>
                    <a:pt x="154" y="457"/>
                  </a:lnTo>
                  <a:lnTo>
                    <a:pt x="96" y="449"/>
                  </a:lnTo>
                  <a:lnTo>
                    <a:pt x="71" y="403"/>
                  </a:lnTo>
                  <a:lnTo>
                    <a:pt x="101" y="390"/>
                  </a:lnTo>
                  <a:lnTo>
                    <a:pt x="114" y="370"/>
                  </a:lnTo>
                  <a:lnTo>
                    <a:pt x="116" y="328"/>
                  </a:lnTo>
                  <a:lnTo>
                    <a:pt x="90" y="219"/>
                  </a:lnTo>
                  <a:lnTo>
                    <a:pt x="49" y="147"/>
                  </a:lnTo>
                  <a:lnTo>
                    <a:pt x="7" y="103"/>
                  </a:lnTo>
                  <a:lnTo>
                    <a:pt x="0" y="110"/>
                  </a:lnTo>
                  <a:close/>
                </a:path>
              </a:pathLst>
            </a:custGeom>
            <a:solidFill>
              <a:srgbClr val="52AA28"/>
            </a:solidFill>
            <a:ln w="12700">
              <a:solidFill>
                <a:srgbClr val="FFFFFF"/>
              </a:solidFill>
              <a:round/>
              <a:headEnd/>
              <a:tailEnd/>
            </a:ln>
          </p:spPr>
          <p:txBody>
            <a:bodyPr/>
            <a:lstStyle/>
            <a:p>
              <a:endParaRPr lang="fr-FR"/>
            </a:p>
          </p:txBody>
        </p:sp>
        <p:sp>
          <p:nvSpPr>
            <p:cNvPr id="2163" name="Freeform 55"/>
            <p:cNvSpPr>
              <a:spLocks/>
            </p:cNvSpPr>
            <p:nvPr/>
          </p:nvSpPr>
          <p:spPr bwMode="auto">
            <a:xfrm>
              <a:off x="2812" y="3076"/>
              <a:ext cx="201" cy="136"/>
            </a:xfrm>
            <a:custGeom>
              <a:avLst/>
              <a:gdLst>
                <a:gd name="T0" fmla="*/ 430352946 w 1003"/>
                <a:gd name="T1" fmla="*/ 434609524 h 672"/>
                <a:gd name="T2" fmla="*/ 430352946 w 1003"/>
                <a:gd name="T3" fmla="*/ 434609524 h 672"/>
                <a:gd name="T4" fmla="*/ 430352946 w 1003"/>
                <a:gd name="T5" fmla="*/ 434609524 h 672"/>
                <a:gd name="T6" fmla="*/ 430352946 w 1003"/>
                <a:gd name="T7" fmla="*/ 434609524 h 672"/>
                <a:gd name="T8" fmla="*/ 430352946 w 1003"/>
                <a:gd name="T9" fmla="*/ 434609524 h 672"/>
                <a:gd name="T10" fmla="*/ 430352946 w 1003"/>
                <a:gd name="T11" fmla="*/ 434609524 h 672"/>
                <a:gd name="T12" fmla="*/ 430352946 w 1003"/>
                <a:gd name="T13" fmla="*/ 434609524 h 672"/>
                <a:gd name="T14" fmla="*/ 430352946 w 1003"/>
                <a:gd name="T15" fmla="*/ 434609524 h 672"/>
                <a:gd name="T16" fmla="*/ 430352946 w 1003"/>
                <a:gd name="T17" fmla="*/ 434609524 h 672"/>
                <a:gd name="T18" fmla="*/ 430352946 w 1003"/>
                <a:gd name="T19" fmla="*/ 434609524 h 672"/>
                <a:gd name="T20" fmla="*/ 430352946 w 1003"/>
                <a:gd name="T21" fmla="*/ 434609524 h 672"/>
                <a:gd name="T22" fmla="*/ 430352946 w 1003"/>
                <a:gd name="T23" fmla="*/ 434609524 h 672"/>
                <a:gd name="T24" fmla="*/ 430352946 w 1003"/>
                <a:gd name="T25" fmla="*/ 434609524 h 672"/>
                <a:gd name="T26" fmla="*/ 430352946 w 1003"/>
                <a:gd name="T27" fmla="*/ 434609524 h 672"/>
                <a:gd name="T28" fmla="*/ 430352946 w 1003"/>
                <a:gd name="T29" fmla="*/ 434609524 h 672"/>
                <a:gd name="T30" fmla="*/ 430352946 w 1003"/>
                <a:gd name="T31" fmla="*/ 434609524 h 672"/>
                <a:gd name="T32" fmla="*/ 430352946 w 1003"/>
                <a:gd name="T33" fmla="*/ 434609524 h 672"/>
                <a:gd name="T34" fmla="*/ 430352946 w 1003"/>
                <a:gd name="T35" fmla="*/ 434609524 h 672"/>
                <a:gd name="T36" fmla="*/ 430352946 w 1003"/>
                <a:gd name="T37" fmla="*/ 434609524 h 672"/>
                <a:gd name="T38" fmla="*/ 430352946 w 1003"/>
                <a:gd name="T39" fmla="*/ 434609524 h 672"/>
                <a:gd name="T40" fmla="*/ 430352946 w 1003"/>
                <a:gd name="T41" fmla="*/ 434609524 h 672"/>
                <a:gd name="T42" fmla="*/ 430352946 w 1003"/>
                <a:gd name="T43" fmla="*/ 434609524 h 672"/>
                <a:gd name="T44" fmla="*/ 430352946 w 1003"/>
                <a:gd name="T45" fmla="*/ 434609524 h 672"/>
                <a:gd name="T46" fmla="*/ 430352946 w 1003"/>
                <a:gd name="T47" fmla="*/ 434609524 h 672"/>
                <a:gd name="T48" fmla="*/ 430352946 w 1003"/>
                <a:gd name="T49" fmla="*/ 434609524 h 672"/>
                <a:gd name="T50" fmla="*/ 430352946 w 1003"/>
                <a:gd name="T51" fmla="*/ 434609524 h 672"/>
                <a:gd name="T52" fmla="*/ 430352946 w 1003"/>
                <a:gd name="T53" fmla="*/ 434609524 h 672"/>
                <a:gd name="T54" fmla="*/ 430352946 w 1003"/>
                <a:gd name="T55" fmla="*/ 434609524 h 672"/>
                <a:gd name="T56" fmla="*/ 430352946 w 1003"/>
                <a:gd name="T57" fmla="*/ 434609524 h 672"/>
                <a:gd name="T58" fmla="*/ 430352946 w 1003"/>
                <a:gd name="T59" fmla="*/ 434609524 h 672"/>
                <a:gd name="T60" fmla="*/ 430352946 w 1003"/>
                <a:gd name="T61" fmla="*/ 434609524 h 672"/>
                <a:gd name="T62" fmla="*/ 430352946 w 1003"/>
                <a:gd name="T63" fmla="*/ 434609524 h 672"/>
                <a:gd name="T64" fmla="*/ 430352946 w 1003"/>
                <a:gd name="T65" fmla="*/ 434609524 h 672"/>
                <a:gd name="T66" fmla="*/ 430352946 w 1003"/>
                <a:gd name="T67" fmla="*/ 434609524 h 672"/>
                <a:gd name="T68" fmla="*/ 430352946 w 1003"/>
                <a:gd name="T69" fmla="*/ 434609524 h 672"/>
                <a:gd name="T70" fmla="*/ 430352946 w 1003"/>
                <a:gd name="T71" fmla="*/ 434609524 h 672"/>
                <a:gd name="T72" fmla="*/ 430352946 w 1003"/>
                <a:gd name="T73" fmla="*/ 434609524 h 672"/>
                <a:gd name="T74" fmla="*/ 430352946 w 1003"/>
                <a:gd name="T75" fmla="*/ 434609524 h 672"/>
                <a:gd name="T76" fmla="*/ 430352946 w 1003"/>
                <a:gd name="T77" fmla="*/ 434609524 h 672"/>
                <a:gd name="T78" fmla="*/ 430352946 w 1003"/>
                <a:gd name="T79" fmla="*/ 434609524 h 672"/>
                <a:gd name="T80" fmla="*/ 430352946 w 1003"/>
                <a:gd name="T81" fmla="*/ 434609524 h 672"/>
                <a:gd name="T82" fmla="*/ 430352946 w 1003"/>
                <a:gd name="T83" fmla="*/ 434609524 h 672"/>
                <a:gd name="T84" fmla="*/ 0 w 1003"/>
                <a:gd name="T85" fmla="*/ 434609524 h 672"/>
                <a:gd name="T86" fmla="*/ 430352946 w 1003"/>
                <a:gd name="T87" fmla="*/ 434609524 h 672"/>
                <a:gd name="T88" fmla="*/ 430352946 w 1003"/>
                <a:gd name="T89" fmla="*/ 0 h 672"/>
                <a:gd name="T90" fmla="*/ 430352946 w 1003"/>
                <a:gd name="T91" fmla="*/ 434609524 h 672"/>
                <a:gd name="T92" fmla="*/ 430352946 w 1003"/>
                <a:gd name="T93" fmla="*/ 434609524 h 672"/>
                <a:gd name="T94" fmla="*/ 430352946 w 1003"/>
                <a:gd name="T95" fmla="*/ 434609524 h 672"/>
                <a:gd name="T96" fmla="*/ 430352946 w 1003"/>
                <a:gd name="T97" fmla="*/ 434609524 h 672"/>
                <a:gd name="T98" fmla="*/ 430352946 w 1003"/>
                <a:gd name="T99" fmla="*/ 434609524 h 672"/>
                <a:gd name="T100" fmla="*/ 430352946 w 1003"/>
                <a:gd name="T101" fmla="*/ 434609524 h 672"/>
                <a:gd name="T102" fmla="*/ 430352946 w 1003"/>
                <a:gd name="T103" fmla="*/ 434609524 h 672"/>
                <a:gd name="T104" fmla="*/ 430352946 w 1003"/>
                <a:gd name="T105" fmla="*/ 434609524 h 672"/>
                <a:gd name="T106" fmla="*/ 430352946 w 1003"/>
                <a:gd name="T107" fmla="*/ 434609524 h 672"/>
                <a:gd name="T108" fmla="*/ 430352946 w 1003"/>
                <a:gd name="T109" fmla="*/ 434609524 h 672"/>
                <a:gd name="T110" fmla="*/ 430352946 w 1003"/>
                <a:gd name="T111" fmla="*/ 434609524 h 672"/>
                <a:gd name="T112" fmla="*/ 430352946 w 1003"/>
                <a:gd name="T113" fmla="*/ 434609524 h 672"/>
                <a:gd name="T114" fmla="*/ 430352946 w 1003"/>
                <a:gd name="T115" fmla="*/ 434609524 h 67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03"/>
                <a:gd name="T175" fmla="*/ 0 h 672"/>
                <a:gd name="T176" fmla="*/ 1003 w 1003"/>
                <a:gd name="T177" fmla="*/ 672 h 67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03" h="672">
                  <a:moveTo>
                    <a:pt x="996" y="480"/>
                  </a:moveTo>
                  <a:lnTo>
                    <a:pt x="990" y="505"/>
                  </a:lnTo>
                  <a:lnTo>
                    <a:pt x="976" y="533"/>
                  </a:lnTo>
                  <a:lnTo>
                    <a:pt x="943" y="581"/>
                  </a:lnTo>
                  <a:lnTo>
                    <a:pt x="903" y="609"/>
                  </a:lnTo>
                  <a:lnTo>
                    <a:pt x="858" y="621"/>
                  </a:lnTo>
                  <a:lnTo>
                    <a:pt x="828" y="632"/>
                  </a:lnTo>
                  <a:lnTo>
                    <a:pt x="795" y="642"/>
                  </a:lnTo>
                  <a:lnTo>
                    <a:pt x="760" y="669"/>
                  </a:lnTo>
                  <a:lnTo>
                    <a:pt x="760" y="672"/>
                  </a:lnTo>
                  <a:lnTo>
                    <a:pt x="596" y="671"/>
                  </a:lnTo>
                  <a:lnTo>
                    <a:pt x="565" y="596"/>
                  </a:lnTo>
                  <a:lnTo>
                    <a:pt x="541" y="593"/>
                  </a:lnTo>
                  <a:lnTo>
                    <a:pt x="485" y="618"/>
                  </a:lnTo>
                  <a:lnTo>
                    <a:pt x="470" y="603"/>
                  </a:lnTo>
                  <a:lnTo>
                    <a:pt x="474" y="578"/>
                  </a:lnTo>
                  <a:lnTo>
                    <a:pt x="489" y="567"/>
                  </a:lnTo>
                  <a:lnTo>
                    <a:pt x="532" y="549"/>
                  </a:lnTo>
                  <a:lnTo>
                    <a:pt x="542" y="535"/>
                  </a:lnTo>
                  <a:lnTo>
                    <a:pt x="533" y="522"/>
                  </a:lnTo>
                  <a:lnTo>
                    <a:pt x="423" y="504"/>
                  </a:lnTo>
                  <a:lnTo>
                    <a:pt x="402" y="509"/>
                  </a:lnTo>
                  <a:lnTo>
                    <a:pt x="401" y="536"/>
                  </a:lnTo>
                  <a:lnTo>
                    <a:pt x="431" y="562"/>
                  </a:lnTo>
                  <a:lnTo>
                    <a:pt x="436" y="575"/>
                  </a:lnTo>
                  <a:lnTo>
                    <a:pt x="430" y="589"/>
                  </a:lnTo>
                  <a:lnTo>
                    <a:pt x="368" y="579"/>
                  </a:lnTo>
                  <a:lnTo>
                    <a:pt x="345" y="585"/>
                  </a:lnTo>
                  <a:lnTo>
                    <a:pt x="318" y="617"/>
                  </a:lnTo>
                  <a:lnTo>
                    <a:pt x="300" y="611"/>
                  </a:lnTo>
                  <a:lnTo>
                    <a:pt x="316" y="584"/>
                  </a:lnTo>
                  <a:lnTo>
                    <a:pt x="322" y="453"/>
                  </a:lnTo>
                  <a:lnTo>
                    <a:pt x="303" y="435"/>
                  </a:lnTo>
                  <a:lnTo>
                    <a:pt x="125" y="396"/>
                  </a:lnTo>
                  <a:lnTo>
                    <a:pt x="132" y="394"/>
                  </a:lnTo>
                  <a:lnTo>
                    <a:pt x="139" y="298"/>
                  </a:lnTo>
                  <a:lnTo>
                    <a:pt x="208" y="287"/>
                  </a:lnTo>
                  <a:lnTo>
                    <a:pt x="216" y="218"/>
                  </a:lnTo>
                  <a:lnTo>
                    <a:pt x="111" y="178"/>
                  </a:lnTo>
                  <a:lnTo>
                    <a:pt x="79" y="106"/>
                  </a:lnTo>
                  <a:lnTo>
                    <a:pt x="60" y="89"/>
                  </a:lnTo>
                  <a:lnTo>
                    <a:pt x="24" y="78"/>
                  </a:lnTo>
                  <a:lnTo>
                    <a:pt x="0" y="22"/>
                  </a:lnTo>
                  <a:lnTo>
                    <a:pt x="148" y="28"/>
                  </a:lnTo>
                  <a:lnTo>
                    <a:pt x="174" y="0"/>
                  </a:lnTo>
                  <a:lnTo>
                    <a:pt x="170" y="5"/>
                  </a:lnTo>
                  <a:lnTo>
                    <a:pt x="594" y="7"/>
                  </a:lnTo>
                  <a:lnTo>
                    <a:pt x="625" y="26"/>
                  </a:lnTo>
                  <a:lnTo>
                    <a:pt x="662" y="69"/>
                  </a:lnTo>
                  <a:lnTo>
                    <a:pt x="692" y="164"/>
                  </a:lnTo>
                  <a:lnTo>
                    <a:pt x="760" y="183"/>
                  </a:lnTo>
                  <a:lnTo>
                    <a:pt x="793" y="71"/>
                  </a:lnTo>
                  <a:lnTo>
                    <a:pt x="813" y="54"/>
                  </a:lnTo>
                  <a:lnTo>
                    <a:pt x="880" y="56"/>
                  </a:lnTo>
                  <a:lnTo>
                    <a:pt x="904" y="124"/>
                  </a:lnTo>
                  <a:lnTo>
                    <a:pt x="937" y="292"/>
                  </a:lnTo>
                  <a:lnTo>
                    <a:pt x="1003" y="477"/>
                  </a:lnTo>
                  <a:lnTo>
                    <a:pt x="996" y="480"/>
                  </a:lnTo>
                  <a:close/>
                </a:path>
              </a:pathLst>
            </a:custGeom>
            <a:solidFill>
              <a:srgbClr val="DCDC36"/>
            </a:solidFill>
            <a:ln w="12700">
              <a:solidFill>
                <a:srgbClr val="FFFFFF"/>
              </a:solidFill>
              <a:round/>
              <a:headEnd/>
              <a:tailEnd/>
            </a:ln>
          </p:spPr>
          <p:txBody>
            <a:bodyPr/>
            <a:lstStyle/>
            <a:p>
              <a:endParaRPr lang="fr-FR"/>
            </a:p>
          </p:txBody>
        </p:sp>
        <p:sp>
          <p:nvSpPr>
            <p:cNvPr id="2164" name="Freeform 57"/>
            <p:cNvSpPr>
              <a:spLocks/>
            </p:cNvSpPr>
            <p:nvPr/>
          </p:nvSpPr>
          <p:spPr bwMode="auto">
            <a:xfrm>
              <a:off x="2989" y="2994"/>
              <a:ext cx="139" cy="179"/>
            </a:xfrm>
            <a:custGeom>
              <a:avLst/>
              <a:gdLst>
                <a:gd name="T0" fmla="*/ 425213749 w 702"/>
                <a:gd name="T1" fmla="*/ 432882180 h 888"/>
                <a:gd name="T2" fmla="*/ 425213749 w 702"/>
                <a:gd name="T3" fmla="*/ 432882180 h 888"/>
                <a:gd name="T4" fmla="*/ 425213749 w 702"/>
                <a:gd name="T5" fmla="*/ 432882180 h 888"/>
                <a:gd name="T6" fmla="*/ 425213749 w 702"/>
                <a:gd name="T7" fmla="*/ 432882180 h 888"/>
                <a:gd name="T8" fmla="*/ 425213749 w 702"/>
                <a:gd name="T9" fmla="*/ 432882180 h 888"/>
                <a:gd name="T10" fmla="*/ 425213749 w 702"/>
                <a:gd name="T11" fmla="*/ 432882180 h 888"/>
                <a:gd name="T12" fmla="*/ 425213749 w 702"/>
                <a:gd name="T13" fmla="*/ 432882180 h 888"/>
                <a:gd name="T14" fmla="*/ 425213749 w 702"/>
                <a:gd name="T15" fmla="*/ 432882180 h 888"/>
                <a:gd name="T16" fmla="*/ 425213749 w 702"/>
                <a:gd name="T17" fmla="*/ 432882180 h 888"/>
                <a:gd name="T18" fmla="*/ 425213749 w 702"/>
                <a:gd name="T19" fmla="*/ 432882180 h 888"/>
                <a:gd name="T20" fmla="*/ 425213749 w 702"/>
                <a:gd name="T21" fmla="*/ 432882180 h 888"/>
                <a:gd name="T22" fmla="*/ 425213749 w 702"/>
                <a:gd name="T23" fmla="*/ 432882180 h 888"/>
                <a:gd name="T24" fmla="*/ 425213749 w 702"/>
                <a:gd name="T25" fmla="*/ 432882180 h 888"/>
                <a:gd name="T26" fmla="*/ 425213749 w 702"/>
                <a:gd name="T27" fmla="*/ 432882180 h 888"/>
                <a:gd name="T28" fmla="*/ 425213749 w 702"/>
                <a:gd name="T29" fmla="*/ 432882180 h 888"/>
                <a:gd name="T30" fmla="*/ 425213749 w 702"/>
                <a:gd name="T31" fmla="*/ 432882180 h 888"/>
                <a:gd name="T32" fmla="*/ 425213749 w 702"/>
                <a:gd name="T33" fmla="*/ 432882180 h 888"/>
                <a:gd name="T34" fmla="*/ 425213749 w 702"/>
                <a:gd name="T35" fmla="*/ 432882180 h 888"/>
                <a:gd name="T36" fmla="*/ 425213749 w 702"/>
                <a:gd name="T37" fmla="*/ 432882180 h 888"/>
                <a:gd name="T38" fmla="*/ 425213749 w 702"/>
                <a:gd name="T39" fmla="*/ 432882180 h 888"/>
                <a:gd name="T40" fmla="*/ 425213749 w 702"/>
                <a:gd name="T41" fmla="*/ 432882180 h 888"/>
                <a:gd name="T42" fmla="*/ 425213749 w 702"/>
                <a:gd name="T43" fmla="*/ 432882180 h 888"/>
                <a:gd name="T44" fmla="*/ 425213749 w 702"/>
                <a:gd name="T45" fmla="*/ 432882180 h 888"/>
                <a:gd name="T46" fmla="*/ 425213749 w 702"/>
                <a:gd name="T47" fmla="*/ 432882180 h 888"/>
                <a:gd name="T48" fmla="*/ 425213749 w 702"/>
                <a:gd name="T49" fmla="*/ 432882180 h 888"/>
                <a:gd name="T50" fmla="*/ 425213749 w 702"/>
                <a:gd name="T51" fmla="*/ 432882180 h 888"/>
                <a:gd name="T52" fmla="*/ 425213749 w 702"/>
                <a:gd name="T53" fmla="*/ 432882180 h 888"/>
                <a:gd name="T54" fmla="*/ 425213749 w 702"/>
                <a:gd name="T55" fmla="*/ 0 h 888"/>
                <a:gd name="T56" fmla="*/ 425213749 w 702"/>
                <a:gd name="T57" fmla="*/ 432882180 h 888"/>
                <a:gd name="T58" fmla="*/ 425213749 w 702"/>
                <a:gd name="T59" fmla="*/ 432882180 h 888"/>
                <a:gd name="T60" fmla="*/ 425213749 w 702"/>
                <a:gd name="T61" fmla="*/ 432882180 h 888"/>
                <a:gd name="T62" fmla="*/ 425213749 w 702"/>
                <a:gd name="T63" fmla="*/ 432882180 h 888"/>
                <a:gd name="T64" fmla="*/ 425213749 w 702"/>
                <a:gd name="T65" fmla="*/ 432882180 h 888"/>
                <a:gd name="T66" fmla="*/ 425213749 w 702"/>
                <a:gd name="T67" fmla="*/ 432882180 h 888"/>
                <a:gd name="T68" fmla="*/ 0 w 702"/>
                <a:gd name="T69" fmla="*/ 432882180 h 888"/>
                <a:gd name="T70" fmla="*/ 425213749 w 702"/>
                <a:gd name="T71" fmla="*/ 432882180 h 888"/>
                <a:gd name="T72" fmla="*/ 425213749 w 702"/>
                <a:gd name="T73" fmla="*/ 432882180 h 888"/>
                <a:gd name="T74" fmla="*/ 425213749 w 702"/>
                <a:gd name="T75" fmla="*/ 432882180 h 888"/>
                <a:gd name="T76" fmla="*/ 425213749 w 702"/>
                <a:gd name="T77" fmla="*/ 432882180 h 8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2"/>
                <a:gd name="T118" fmla="*/ 0 h 888"/>
                <a:gd name="T119" fmla="*/ 702 w 702"/>
                <a:gd name="T120" fmla="*/ 888 h 88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2" h="888">
                  <a:moveTo>
                    <a:pt x="124" y="888"/>
                  </a:moveTo>
                  <a:lnTo>
                    <a:pt x="117" y="883"/>
                  </a:lnTo>
                  <a:lnTo>
                    <a:pt x="446" y="717"/>
                  </a:lnTo>
                  <a:lnTo>
                    <a:pt x="474" y="707"/>
                  </a:lnTo>
                  <a:lnTo>
                    <a:pt x="511" y="721"/>
                  </a:lnTo>
                  <a:lnTo>
                    <a:pt x="612" y="748"/>
                  </a:lnTo>
                  <a:lnTo>
                    <a:pt x="613" y="750"/>
                  </a:lnTo>
                  <a:lnTo>
                    <a:pt x="672" y="581"/>
                  </a:lnTo>
                  <a:lnTo>
                    <a:pt x="702" y="550"/>
                  </a:lnTo>
                  <a:lnTo>
                    <a:pt x="698" y="504"/>
                  </a:lnTo>
                  <a:lnTo>
                    <a:pt x="609" y="177"/>
                  </a:lnTo>
                  <a:lnTo>
                    <a:pt x="610" y="175"/>
                  </a:lnTo>
                  <a:lnTo>
                    <a:pt x="596" y="149"/>
                  </a:lnTo>
                  <a:lnTo>
                    <a:pt x="523" y="144"/>
                  </a:lnTo>
                  <a:lnTo>
                    <a:pt x="506" y="219"/>
                  </a:lnTo>
                  <a:lnTo>
                    <a:pt x="462" y="234"/>
                  </a:lnTo>
                  <a:lnTo>
                    <a:pt x="436" y="221"/>
                  </a:lnTo>
                  <a:lnTo>
                    <a:pt x="431" y="199"/>
                  </a:lnTo>
                  <a:lnTo>
                    <a:pt x="445" y="85"/>
                  </a:lnTo>
                  <a:lnTo>
                    <a:pt x="448" y="82"/>
                  </a:lnTo>
                  <a:lnTo>
                    <a:pt x="386" y="89"/>
                  </a:lnTo>
                  <a:lnTo>
                    <a:pt x="356" y="113"/>
                  </a:lnTo>
                  <a:lnTo>
                    <a:pt x="303" y="126"/>
                  </a:lnTo>
                  <a:lnTo>
                    <a:pt x="252" y="114"/>
                  </a:lnTo>
                  <a:lnTo>
                    <a:pt x="222" y="85"/>
                  </a:lnTo>
                  <a:lnTo>
                    <a:pt x="210" y="23"/>
                  </a:lnTo>
                  <a:lnTo>
                    <a:pt x="182" y="1"/>
                  </a:lnTo>
                  <a:lnTo>
                    <a:pt x="133" y="0"/>
                  </a:lnTo>
                  <a:lnTo>
                    <a:pt x="103" y="27"/>
                  </a:lnTo>
                  <a:lnTo>
                    <a:pt x="107" y="19"/>
                  </a:lnTo>
                  <a:lnTo>
                    <a:pt x="113" y="53"/>
                  </a:lnTo>
                  <a:lnTo>
                    <a:pt x="137" y="96"/>
                  </a:lnTo>
                  <a:lnTo>
                    <a:pt x="204" y="165"/>
                  </a:lnTo>
                  <a:lnTo>
                    <a:pt x="202" y="376"/>
                  </a:lnTo>
                  <a:lnTo>
                    <a:pt x="0" y="466"/>
                  </a:lnTo>
                  <a:lnTo>
                    <a:pt x="1" y="465"/>
                  </a:lnTo>
                  <a:lnTo>
                    <a:pt x="24" y="535"/>
                  </a:lnTo>
                  <a:lnTo>
                    <a:pt x="58" y="703"/>
                  </a:lnTo>
                  <a:lnTo>
                    <a:pt x="124" y="888"/>
                  </a:lnTo>
                  <a:close/>
                </a:path>
              </a:pathLst>
            </a:custGeom>
            <a:solidFill>
              <a:srgbClr val="DCDC36"/>
            </a:solidFill>
            <a:ln w="12700">
              <a:solidFill>
                <a:srgbClr val="FFFFFF"/>
              </a:solidFill>
              <a:round/>
              <a:headEnd/>
              <a:tailEnd/>
            </a:ln>
          </p:spPr>
          <p:txBody>
            <a:bodyPr/>
            <a:lstStyle/>
            <a:p>
              <a:endParaRPr lang="fr-FR"/>
            </a:p>
          </p:txBody>
        </p:sp>
        <p:sp>
          <p:nvSpPr>
            <p:cNvPr id="2165" name="Text Box 105"/>
            <p:cNvSpPr txBox="1">
              <a:spLocks noChangeArrowheads="1"/>
            </p:cNvSpPr>
            <p:nvPr/>
          </p:nvSpPr>
          <p:spPr bwMode="auto">
            <a:xfrm>
              <a:off x="3681" y="2599"/>
              <a:ext cx="433"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NORD : </a:t>
              </a:r>
              <a:r>
                <a:rPr lang="fr-FR" altLang="fr-FR" sz="700" b="1" dirty="0" smtClean="0">
                  <a:solidFill>
                    <a:srgbClr val="981135"/>
                  </a:solidFill>
                </a:rPr>
                <a:t>4 </a:t>
              </a:r>
              <a:r>
                <a:rPr lang="fr-FR" altLang="fr-FR" sz="700" b="1" dirty="0">
                  <a:solidFill>
                    <a:srgbClr val="981135"/>
                  </a:solidFill>
                </a:rPr>
                <a:t>%</a:t>
              </a:r>
            </a:p>
          </p:txBody>
        </p:sp>
        <p:sp>
          <p:nvSpPr>
            <p:cNvPr id="2166" name="Text Box 103"/>
            <p:cNvSpPr txBox="1">
              <a:spLocks noChangeArrowheads="1"/>
            </p:cNvSpPr>
            <p:nvPr/>
          </p:nvSpPr>
          <p:spPr bwMode="auto">
            <a:xfrm>
              <a:off x="3781" y="3847"/>
              <a:ext cx="780"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MEDITERRANEE </a:t>
              </a:r>
              <a:r>
                <a:rPr lang="fr-FR" altLang="fr-FR" sz="700" b="1" dirty="0" smtClean="0">
                  <a:solidFill>
                    <a:srgbClr val="981135"/>
                  </a:solidFill>
                </a:rPr>
                <a:t>: 17 </a:t>
              </a:r>
              <a:r>
                <a:rPr lang="fr-FR" altLang="fr-FR" sz="700" b="1" dirty="0">
                  <a:solidFill>
                    <a:srgbClr val="981135"/>
                  </a:solidFill>
                </a:rPr>
                <a:t>%</a:t>
              </a:r>
            </a:p>
          </p:txBody>
        </p:sp>
        <p:sp>
          <p:nvSpPr>
            <p:cNvPr id="2167" name="Text Box 108"/>
            <p:cNvSpPr txBox="1">
              <a:spLocks noChangeArrowheads="1"/>
            </p:cNvSpPr>
            <p:nvPr/>
          </p:nvSpPr>
          <p:spPr bwMode="auto">
            <a:xfrm>
              <a:off x="3054" y="3111"/>
              <a:ext cx="542"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BP OUEST : 7%</a:t>
              </a:r>
            </a:p>
          </p:txBody>
        </p:sp>
        <p:sp>
          <p:nvSpPr>
            <p:cNvPr id="2168" name="Text Box 109"/>
            <p:cNvSpPr txBox="1">
              <a:spLocks noChangeArrowheads="1"/>
            </p:cNvSpPr>
            <p:nvPr/>
          </p:nvSpPr>
          <p:spPr bwMode="auto">
            <a:xfrm>
              <a:off x="2714" y="3292"/>
              <a:ext cx="461"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OUEST : </a:t>
              </a:r>
              <a:r>
                <a:rPr lang="fr-FR" altLang="fr-FR" sz="700" b="1" dirty="0" smtClean="0">
                  <a:solidFill>
                    <a:srgbClr val="981135"/>
                  </a:solidFill>
                </a:rPr>
                <a:t>11 %</a:t>
              </a:r>
              <a:endParaRPr lang="fr-FR" altLang="fr-FR" sz="700" b="1" dirty="0">
                <a:solidFill>
                  <a:srgbClr val="981135"/>
                </a:solidFill>
              </a:endParaRPr>
            </a:p>
          </p:txBody>
        </p:sp>
        <p:sp>
          <p:nvSpPr>
            <p:cNvPr id="2169" name="Text Box 110"/>
            <p:cNvSpPr txBox="1">
              <a:spLocks noChangeArrowheads="1"/>
            </p:cNvSpPr>
            <p:nvPr/>
          </p:nvSpPr>
          <p:spPr bwMode="auto">
            <a:xfrm>
              <a:off x="2694" y="3689"/>
              <a:ext cx="632"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SUD-OUEST : </a:t>
              </a:r>
              <a:r>
                <a:rPr lang="fr-FR" altLang="fr-FR" sz="700" b="1" dirty="0" smtClean="0">
                  <a:solidFill>
                    <a:srgbClr val="981135"/>
                  </a:solidFill>
                </a:rPr>
                <a:t>11 </a:t>
              </a:r>
              <a:r>
                <a:rPr lang="fr-FR" altLang="fr-FR" sz="700" b="1" dirty="0">
                  <a:solidFill>
                    <a:srgbClr val="981135"/>
                  </a:solidFill>
                </a:rPr>
                <a:t>%</a:t>
              </a:r>
            </a:p>
          </p:txBody>
        </p:sp>
        <p:sp>
          <p:nvSpPr>
            <p:cNvPr id="2170" name="Text Box 106"/>
            <p:cNvSpPr txBox="1">
              <a:spLocks noChangeArrowheads="1"/>
            </p:cNvSpPr>
            <p:nvPr/>
          </p:nvSpPr>
          <p:spPr bwMode="auto">
            <a:xfrm>
              <a:off x="3938" y="2922"/>
              <a:ext cx="413"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EST : </a:t>
              </a:r>
              <a:r>
                <a:rPr lang="fr-FR" altLang="fr-FR" sz="700" b="1" dirty="0" smtClean="0">
                  <a:solidFill>
                    <a:srgbClr val="981135"/>
                  </a:solidFill>
                </a:rPr>
                <a:t>7 </a:t>
              </a:r>
              <a:r>
                <a:rPr lang="fr-FR" altLang="fr-FR" sz="700" b="1" dirty="0">
                  <a:solidFill>
                    <a:srgbClr val="981135"/>
                  </a:solidFill>
                </a:rPr>
                <a:t>%</a:t>
              </a:r>
            </a:p>
          </p:txBody>
        </p:sp>
        <p:sp>
          <p:nvSpPr>
            <p:cNvPr id="2171" name="Text Box 107"/>
            <p:cNvSpPr txBox="1">
              <a:spLocks noChangeArrowheads="1"/>
            </p:cNvSpPr>
            <p:nvPr/>
          </p:nvSpPr>
          <p:spPr bwMode="auto">
            <a:xfrm>
              <a:off x="3665" y="3147"/>
              <a:ext cx="493"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BP EST : </a:t>
              </a:r>
              <a:r>
                <a:rPr lang="fr-FR" altLang="fr-FR" sz="700" b="1" dirty="0" smtClean="0">
                  <a:solidFill>
                    <a:srgbClr val="981135"/>
                  </a:solidFill>
                </a:rPr>
                <a:t>6 </a:t>
              </a:r>
              <a:r>
                <a:rPr lang="fr-FR" altLang="fr-FR" sz="700" b="1" dirty="0">
                  <a:solidFill>
                    <a:srgbClr val="981135"/>
                  </a:solidFill>
                </a:rPr>
                <a:t>%</a:t>
              </a:r>
            </a:p>
          </p:txBody>
        </p:sp>
        <p:sp>
          <p:nvSpPr>
            <p:cNvPr id="2172" name="Text Box 104"/>
            <p:cNvSpPr txBox="1">
              <a:spLocks noChangeArrowheads="1"/>
            </p:cNvSpPr>
            <p:nvPr/>
          </p:nvSpPr>
          <p:spPr bwMode="auto">
            <a:xfrm>
              <a:off x="3309" y="2828"/>
              <a:ext cx="399"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IDF : </a:t>
              </a:r>
              <a:r>
                <a:rPr lang="fr-FR" altLang="fr-FR" sz="700" b="1" dirty="0" smtClean="0">
                  <a:solidFill>
                    <a:srgbClr val="981135"/>
                  </a:solidFill>
                </a:rPr>
                <a:t>24 </a:t>
              </a:r>
              <a:r>
                <a:rPr lang="fr-FR" altLang="fr-FR" sz="700" b="1" dirty="0">
                  <a:solidFill>
                    <a:srgbClr val="981135"/>
                  </a:solidFill>
                </a:rPr>
                <a:t>%</a:t>
              </a:r>
            </a:p>
          </p:txBody>
        </p:sp>
        <p:sp>
          <p:nvSpPr>
            <p:cNvPr id="2173" name="Text Box 111"/>
            <p:cNvSpPr txBox="1">
              <a:spLocks noChangeArrowheads="1"/>
            </p:cNvSpPr>
            <p:nvPr/>
          </p:nvSpPr>
          <p:spPr bwMode="auto">
            <a:xfrm>
              <a:off x="3563" y="3408"/>
              <a:ext cx="549" cy="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ctr" defTabSz="914400" eaLnBrk="1" hangingPunct="1">
                <a:spcBef>
                  <a:spcPct val="50000"/>
                </a:spcBef>
              </a:pPr>
              <a:r>
                <a:rPr lang="fr-FR" altLang="fr-FR" sz="700" b="1" dirty="0">
                  <a:solidFill>
                    <a:srgbClr val="981135"/>
                  </a:solidFill>
                </a:rPr>
                <a:t>SUD-EST : 13 %</a:t>
              </a:r>
            </a:p>
          </p:txBody>
        </p:sp>
      </p:grpSp>
      <p:sp>
        <p:nvSpPr>
          <p:cNvPr id="2069" name="AutoShape 6"/>
          <p:cNvSpPr>
            <a:spLocks noChangeArrowheads="1"/>
          </p:cNvSpPr>
          <p:nvPr/>
        </p:nvSpPr>
        <p:spPr bwMode="auto">
          <a:xfrm>
            <a:off x="1547812" y="-34925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algn="ctr" defTabSz="914400"/>
            <a:endParaRPr lang="fr-FR" altLang="fr-FR" sz="1100" b="1">
              <a:solidFill>
                <a:schemeClr val="bg1"/>
              </a:solidFill>
            </a:endParaRPr>
          </a:p>
          <a:p>
            <a:pPr defTabSz="914400"/>
            <a:r>
              <a:rPr lang="fr-FR" altLang="fr-FR" sz="1600" b="1">
                <a:solidFill>
                  <a:schemeClr val="bg1"/>
                </a:solidFill>
              </a:rPr>
              <a:t>Échantillon</a:t>
            </a:r>
          </a:p>
        </p:txBody>
      </p:sp>
      <p:sp>
        <p:nvSpPr>
          <p:cNvPr id="2070" name="Text Box 113"/>
          <p:cNvSpPr txBox="1">
            <a:spLocks noChangeArrowheads="1"/>
          </p:cNvSpPr>
          <p:nvPr/>
        </p:nvSpPr>
        <p:spPr bwMode="auto">
          <a:xfrm>
            <a:off x="1123950" y="4508500"/>
            <a:ext cx="2965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a:buClr>
                <a:srgbClr val="A50021"/>
              </a:buClr>
              <a:buFont typeface="WP IconicSymbolsA"/>
              <a:buNone/>
            </a:pPr>
            <a:r>
              <a:rPr lang="fr-FR" altLang="fr-FR" sz="1400" b="1"/>
              <a:t>REGIONS</a:t>
            </a:r>
          </a:p>
          <a:p>
            <a:pPr algn="ctr">
              <a:buClr>
                <a:srgbClr val="A50021"/>
              </a:buClr>
              <a:buFont typeface="WP IconicSymbolsA"/>
              <a:buNone/>
            </a:pPr>
            <a:r>
              <a:rPr lang="fr-FR" altLang="fr-FR" sz="800" b="1" i="1"/>
              <a:t>Quota : </a:t>
            </a:r>
            <a:r>
              <a:rPr lang="fr-FR" altLang="fr-FR" sz="800" i="1"/>
              <a:t>données redressées selon les chiffres INSEE</a:t>
            </a:r>
          </a:p>
        </p:txBody>
      </p:sp>
    </p:spTree>
    <p:extLst>
      <p:ext uri="{BB962C8B-B14F-4D97-AF65-F5344CB8AC3E}">
        <p14:creationId xmlns:p14="http://schemas.microsoft.com/office/powerpoint/2010/main" val="1121156917"/>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FIDUCI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9564" y="331788"/>
            <a:ext cx="2159000" cy="974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47" name="Rectangle 7"/>
          <p:cNvSpPr>
            <a:spLocks noChangeArrowheads="1"/>
          </p:cNvSpPr>
          <p:nvPr/>
        </p:nvSpPr>
        <p:spPr bwMode="auto">
          <a:xfrm>
            <a:off x="1619250" y="1566864"/>
            <a:ext cx="7558088" cy="402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180975" indent="-180975" algn="just" defTabSz="914400">
              <a:lnSpc>
                <a:spcPct val="120000"/>
              </a:lnSpc>
              <a:spcBef>
                <a:spcPct val="20000"/>
              </a:spcBef>
              <a:buFont typeface="Wingdings" pitchFamily="2" charset="2"/>
              <a:buChar char="§"/>
            </a:pPr>
            <a:r>
              <a:rPr lang="fr-FR" altLang="fr-FR" sz="1200" dirty="0" smtClean="0"/>
              <a:t>FIDUCIAL</a:t>
            </a:r>
            <a:r>
              <a:rPr lang="fr-FR" altLang="fr-FR" sz="1200" dirty="0" smtClean="0">
                <a:solidFill>
                  <a:srgbClr val="000000"/>
                </a:solidFill>
              </a:rPr>
              <a:t> est une firme française de dimension mondiale à travers ses filiales européennes ou américaines et son réseau FIDUCIAL International. En Europe, elle emploie 11 040 personnes au service de ses </a:t>
            </a:r>
            <a:r>
              <a:rPr lang="fr-FR" altLang="fr-FR" sz="1200" b="1" dirty="0" smtClean="0">
                <a:solidFill>
                  <a:srgbClr val="981135"/>
                </a:solidFill>
              </a:rPr>
              <a:t>275 000 clients</a:t>
            </a:r>
            <a:r>
              <a:rPr lang="fr-FR" altLang="fr-FR" sz="1200" dirty="0" smtClean="0">
                <a:solidFill>
                  <a:srgbClr val="981135"/>
                </a:solidFill>
              </a:rPr>
              <a:t>.</a:t>
            </a:r>
            <a:endParaRPr lang="fr-FR" altLang="fr-FR" sz="1200" dirty="0" smtClean="0">
              <a:solidFill>
                <a:srgbClr val="000000"/>
              </a:solidFill>
            </a:endParaRPr>
          </a:p>
          <a:p>
            <a:pPr marL="180975" indent="-180975" algn="just" defTabSz="914400">
              <a:lnSpc>
                <a:spcPct val="120000"/>
              </a:lnSpc>
              <a:spcBef>
                <a:spcPct val="20000"/>
              </a:spcBef>
            </a:pPr>
            <a:endParaRPr lang="fr-FR" altLang="fr-FR" sz="1200" dirty="0" smtClean="0">
              <a:solidFill>
                <a:srgbClr val="000000"/>
              </a:solidFill>
            </a:endParaRPr>
          </a:p>
          <a:p>
            <a:pPr marL="180975" indent="-180975" algn="just" defTabSz="914400">
              <a:lnSpc>
                <a:spcPct val="120000"/>
              </a:lnSpc>
              <a:spcBef>
                <a:spcPct val="20000"/>
              </a:spcBef>
              <a:buFont typeface="Wingdings" pitchFamily="2" charset="2"/>
              <a:buChar char="§"/>
            </a:pPr>
            <a:r>
              <a:rPr lang="fr-FR" altLang="fr-FR" sz="1200" dirty="0" smtClean="0">
                <a:solidFill>
                  <a:srgbClr val="000000"/>
                </a:solidFill>
              </a:rPr>
              <a:t>Forte d’une expertise construite autour de ses neuf métiers, </a:t>
            </a:r>
            <a:r>
              <a:rPr lang="fr-FR" altLang="fr-FR" sz="1200" b="1" dirty="0" smtClean="0">
                <a:solidFill>
                  <a:srgbClr val="981135"/>
                </a:solidFill>
              </a:rPr>
              <a:t>le droit, le chiffre, la banque et le conseil financier, l’informatique et la technologie, la sécurité, l’immobilier et le monde du bureau</a:t>
            </a:r>
            <a:r>
              <a:rPr lang="fr-FR" altLang="fr-FR" sz="1200" dirty="0" smtClean="0">
                <a:solidFill>
                  <a:srgbClr val="000000"/>
                </a:solidFill>
              </a:rPr>
              <a:t>, FIDUCIAL propose un service global aux très petites entreprises (artisans, commerçants, agriculteurs, professions libérales et prestataires de services).</a:t>
            </a:r>
          </a:p>
          <a:p>
            <a:pPr marL="180975" indent="-180975" algn="just" defTabSz="914400">
              <a:spcBef>
                <a:spcPct val="20000"/>
              </a:spcBef>
            </a:pPr>
            <a:endParaRPr lang="fr-FR" altLang="fr-FR" sz="1200" dirty="0">
              <a:solidFill>
                <a:srgbClr val="000000"/>
              </a:solidFill>
            </a:endParaRPr>
          </a:p>
          <a:p>
            <a:pPr marL="180975" indent="-180975" algn="just" defTabSz="914400">
              <a:lnSpc>
                <a:spcPct val="120000"/>
              </a:lnSpc>
              <a:spcBef>
                <a:spcPct val="20000"/>
              </a:spcBef>
              <a:buFont typeface="Wingdings" pitchFamily="2" charset="2"/>
              <a:buChar char="§"/>
            </a:pPr>
            <a:r>
              <a:rPr lang="fr-FR" altLang="fr-FR" sz="1200" dirty="0"/>
              <a:t>FIDUCIAL a pris l’initiative </a:t>
            </a:r>
            <a:r>
              <a:rPr lang="fr-FR" altLang="fr-FR" sz="1200" b="1" dirty="0">
                <a:solidFill>
                  <a:srgbClr val="981135"/>
                </a:solidFill>
              </a:rPr>
              <a:t>depuis décembre 2000</a:t>
            </a:r>
            <a:r>
              <a:rPr lang="fr-FR" altLang="fr-FR" sz="1200" dirty="0"/>
              <a:t> de publier un </a:t>
            </a:r>
            <a:r>
              <a:rPr lang="fr-FR" altLang="fr-FR" sz="1200" b="1" dirty="0">
                <a:solidFill>
                  <a:srgbClr val="981135"/>
                </a:solidFill>
              </a:rPr>
              <a:t>baromètre trimestriel de conjoncture des TPE :</a:t>
            </a:r>
            <a:r>
              <a:rPr lang="fr-FR" altLang="fr-FR" sz="1200" dirty="0"/>
              <a:t> </a:t>
            </a:r>
          </a:p>
          <a:p>
            <a:pPr marL="542925" lvl="1" indent="-180975" algn="just" defTabSz="914400">
              <a:lnSpc>
                <a:spcPct val="120000"/>
              </a:lnSpc>
              <a:spcBef>
                <a:spcPct val="10000"/>
              </a:spcBef>
              <a:buClr>
                <a:srgbClr val="990033"/>
              </a:buClr>
              <a:buFont typeface="Wingdings" pitchFamily="2" charset="2"/>
              <a:buChar char="§"/>
            </a:pPr>
            <a:r>
              <a:rPr lang="fr-FR" altLang="fr-FR" sz="1200" dirty="0"/>
              <a:t>pour combler un manque de repères sur le secteur des TPE,</a:t>
            </a:r>
          </a:p>
          <a:p>
            <a:pPr marL="542925" lvl="1" indent="-180975" algn="just" defTabSz="914400">
              <a:lnSpc>
                <a:spcPct val="120000"/>
              </a:lnSpc>
              <a:spcBef>
                <a:spcPct val="10000"/>
              </a:spcBef>
              <a:buClr>
                <a:srgbClr val="990033"/>
              </a:buClr>
              <a:buFont typeface="Wingdings" pitchFamily="2" charset="2"/>
              <a:buChar char="§"/>
            </a:pPr>
            <a:r>
              <a:rPr lang="fr-FR" altLang="fr-FR" sz="1200" dirty="0"/>
              <a:t>pour mieux faire </a:t>
            </a:r>
            <a:r>
              <a:rPr lang="fr-FR" altLang="fr-FR" sz="1200" b="1" dirty="0">
                <a:solidFill>
                  <a:srgbClr val="981135"/>
                </a:solidFill>
              </a:rPr>
              <a:t>connaître et reconnaître</a:t>
            </a:r>
            <a:r>
              <a:rPr lang="fr-FR" altLang="fr-FR" sz="1200" dirty="0"/>
              <a:t> ce secteur d’entreprises essentiel pour l’économie française,</a:t>
            </a:r>
          </a:p>
          <a:p>
            <a:pPr marL="542925" lvl="1" indent="-180975" algn="just" defTabSz="914400">
              <a:lnSpc>
                <a:spcPct val="120000"/>
              </a:lnSpc>
              <a:spcBef>
                <a:spcPct val="10000"/>
              </a:spcBef>
              <a:buClr>
                <a:srgbClr val="990033"/>
              </a:buClr>
              <a:buFont typeface="Wingdings" pitchFamily="2" charset="2"/>
              <a:buChar char="§"/>
            </a:pPr>
            <a:r>
              <a:rPr lang="fr-FR" altLang="fr-FR" sz="1200" dirty="0"/>
              <a:t>pour une vision dynamique et inédite du monde des TPE,</a:t>
            </a:r>
          </a:p>
          <a:p>
            <a:pPr marL="542925" lvl="1" indent="-180975" algn="just" defTabSz="914400">
              <a:lnSpc>
                <a:spcPct val="120000"/>
              </a:lnSpc>
              <a:spcBef>
                <a:spcPct val="10000"/>
              </a:spcBef>
              <a:buClr>
                <a:srgbClr val="990033"/>
              </a:buClr>
              <a:buFont typeface="Wingdings" pitchFamily="2" charset="2"/>
              <a:buChar char="§"/>
            </a:pPr>
            <a:r>
              <a:rPr lang="fr-FR" altLang="fr-FR" sz="1200" dirty="0"/>
              <a:t>par un suivi référencé et régulier, selon une méthodologie pérenne.</a:t>
            </a:r>
          </a:p>
        </p:txBody>
      </p:sp>
      <p:sp>
        <p:nvSpPr>
          <p:cNvPr id="6148" name="AutoShape 6"/>
          <p:cNvSpPr>
            <a:spLocks noChangeArrowheads="1"/>
          </p:cNvSpPr>
          <p:nvPr/>
        </p:nvSpPr>
        <p:spPr bwMode="auto">
          <a:xfrm>
            <a:off x="5951539" y="5835651"/>
            <a:ext cx="1716105" cy="435859"/>
          </a:xfrm>
          <a:prstGeom prst="roundRect">
            <a:avLst>
              <a:gd name="adj" fmla="val 50000"/>
            </a:avLst>
          </a:prstGeom>
          <a:solidFill>
            <a:schemeClr val="tx1"/>
          </a:solidFill>
          <a:ln>
            <a:noFill/>
          </a:ln>
          <a:extLst>
            <a:ext uri="{91240B29-F687-4f45-9708-019B960494DF}">
              <a14:hiddenLine xmlns:a14="http://schemas.microsoft.com/office/drawing/2010/main" xmlns="" w="6350">
                <a:solidFill>
                  <a:srgbClr val="000000"/>
                </a:solidFill>
                <a:round/>
                <a:headEnd/>
                <a:tailEnd/>
              </a14:hiddenLine>
            </a:ext>
          </a:extLst>
        </p:spPr>
        <p:txBody>
          <a:bodyPr wrap="square" lIns="90000" tIns="46800" rIns="90000" bIns="46800">
            <a:spAutoFit/>
          </a:bodyPr>
          <a:lstStyle/>
          <a:p>
            <a:pPr algn="ctr" defTabSz="914400">
              <a:spcBef>
                <a:spcPct val="50000"/>
              </a:spcBef>
            </a:pPr>
            <a:r>
              <a:rPr lang="fr-FR" sz="1400" dirty="0">
                <a:solidFill>
                  <a:schemeClr val="bg1"/>
                </a:solidFill>
              </a:rPr>
              <a:t>www.fiducial.fr</a:t>
            </a:r>
          </a:p>
        </p:txBody>
      </p:sp>
      <p:sp>
        <p:nvSpPr>
          <p:cNvPr id="6149" name="Rectangle 7"/>
          <p:cNvSpPr>
            <a:spLocks noChangeArrowheads="1"/>
          </p:cNvSpPr>
          <p:nvPr/>
        </p:nvSpPr>
        <p:spPr bwMode="auto">
          <a:xfrm>
            <a:off x="3140075" y="5903913"/>
            <a:ext cx="2895601" cy="31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spAutoFit/>
          </a:bodyPr>
          <a:lstStyle/>
          <a:p>
            <a:pPr marL="376238" indent="-376238" algn="just" defTabSz="914400">
              <a:lnSpc>
                <a:spcPct val="120000"/>
              </a:lnSpc>
              <a:spcBef>
                <a:spcPct val="20000"/>
              </a:spcBef>
            </a:pPr>
            <a:r>
              <a:rPr lang="fr-FR" altLang="fr-FR" sz="1200" b="1" dirty="0"/>
              <a:t>Pour plus d’informations consulter :</a:t>
            </a:r>
          </a:p>
        </p:txBody>
      </p:sp>
    </p:spTree>
    <p:extLst>
      <p:ext uri="{BB962C8B-B14F-4D97-AF65-F5344CB8AC3E}">
        <p14:creationId xmlns:p14="http://schemas.microsoft.com/office/powerpoint/2010/main" val="3282530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6"/>
          <p:cNvSpPr>
            <a:spLocks noChangeArrowheads="1"/>
          </p:cNvSpPr>
          <p:nvPr/>
        </p:nvSpPr>
        <p:spPr bwMode="auto">
          <a:xfrm>
            <a:off x="1546225" y="-34925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algn="ctr" defTabSz="914400"/>
            <a:endParaRPr lang="fr-FR" altLang="fr-FR" sz="2200" b="1" dirty="0">
              <a:solidFill>
                <a:schemeClr val="bg1"/>
              </a:solidFill>
            </a:endParaRPr>
          </a:p>
          <a:p>
            <a:pPr defTabSz="914400"/>
            <a:r>
              <a:rPr lang="fr-FR" altLang="fr-FR" sz="1600" b="1" dirty="0">
                <a:solidFill>
                  <a:schemeClr val="bg1"/>
                </a:solidFill>
              </a:rPr>
              <a:t>Sommaire</a:t>
            </a:r>
          </a:p>
        </p:txBody>
      </p:sp>
      <p:sp>
        <p:nvSpPr>
          <p:cNvPr id="5" name="Text Box 7"/>
          <p:cNvSpPr txBox="1">
            <a:spLocks noChangeArrowheads="1"/>
          </p:cNvSpPr>
          <p:nvPr/>
        </p:nvSpPr>
        <p:spPr bwMode="auto">
          <a:xfrm>
            <a:off x="1352600" y="1347186"/>
            <a:ext cx="8359775" cy="23329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180975" indent="-180975" eaLnBrk="0" hangingPunct="0">
              <a:tabLst>
                <a:tab pos="952500" algn="l"/>
                <a:tab pos="7353300" algn="r"/>
                <a:tab pos="8572500" algn="r"/>
              </a:tabLst>
              <a:defRPr sz="1900">
                <a:solidFill>
                  <a:schemeClr val="tx1"/>
                </a:solidFill>
                <a:latin typeface="Arial" pitchFamily="34" charset="0"/>
              </a:defRPr>
            </a:lvl1pPr>
            <a:lvl2pPr marL="742950" indent="-285750" eaLnBrk="0" hangingPunct="0">
              <a:tabLst>
                <a:tab pos="952500" algn="l"/>
                <a:tab pos="7353300" algn="r"/>
                <a:tab pos="8572500" algn="r"/>
              </a:tabLst>
              <a:defRPr sz="1900">
                <a:solidFill>
                  <a:schemeClr val="tx1"/>
                </a:solidFill>
                <a:latin typeface="Arial" pitchFamily="34" charset="0"/>
              </a:defRPr>
            </a:lvl2pPr>
            <a:lvl3pPr marL="1143000" indent="-228600" eaLnBrk="0" hangingPunct="0">
              <a:tabLst>
                <a:tab pos="952500" algn="l"/>
                <a:tab pos="7353300" algn="r"/>
                <a:tab pos="8572500" algn="r"/>
              </a:tabLst>
              <a:defRPr sz="1900">
                <a:solidFill>
                  <a:schemeClr val="tx1"/>
                </a:solidFill>
                <a:latin typeface="Arial" pitchFamily="34" charset="0"/>
              </a:defRPr>
            </a:lvl3pPr>
            <a:lvl4pPr marL="1600200" indent="-228600" eaLnBrk="0" hangingPunct="0">
              <a:tabLst>
                <a:tab pos="952500" algn="l"/>
                <a:tab pos="7353300" algn="r"/>
                <a:tab pos="8572500" algn="r"/>
              </a:tabLst>
              <a:defRPr sz="1900">
                <a:solidFill>
                  <a:schemeClr val="tx1"/>
                </a:solidFill>
                <a:latin typeface="Arial" pitchFamily="34" charset="0"/>
              </a:defRPr>
            </a:lvl4pPr>
            <a:lvl5pPr marL="2057400" indent="-228600" eaLnBrk="0" hangingPunct="0">
              <a:tabLst>
                <a:tab pos="952500" algn="l"/>
                <a:tab pos="7353300" algn="r"/>
                <a:tab pos="8572500" algn="r"/>
              </a:tabLst>
              <a:defRPr sz="1900">
                <a:solidFill>
                  <a:schemeClr val="tx1"/>
                </a:solidFill>
                <a:latin typeface="Arial" pitchFamily="34" charset="0"/>
              </a:defRPr>
            </a:lvl5pPr>
            <a:lvl6pPr marL="2514600" indent="-228600" defTabSz="979488" eaLnBrk="0" fontAlgn="base" hangingPunct="0">
              <a:spcBef>
                <a:spcPct val="0"/>
              </a:spcBef>
              <a:spcAft>
                <a:spcPct val="0"/>
              </a:spcAft>
              <a:tabLst>
                <a:tab pos="952500" algn="l"/>
                <a:tab pos="7353300" algn="r"/>
                <a:tab pos="8572500" algn="r"/>
              </a:tabLst>
              <a:defRPr sz="1900">
                <a:solidFill>
                  <a:schemeClr val="tx1"/>
                </a:solidFill>
                <a:latin typeface="Arial" pitchFamily="34" charset="0"/>
              </a:defRPr>
            </a:lvl6pPr>
            <a:lvl7pPr marL="2971800" indent="-228600" defTabSz="979488" eaLnBrk="0" fontAlgn="base" hangingPunct="0">
              <a:spcBef>
                <a:spcPct val="0"/>
              </a:spcBef>
              <a:spcAft>
                <a:spcPct val="0"/>
              </a:spcAft>
              <a:tabLst>
                <a:tab pos="952500" algn="l"/>
                <a:tab pos="7353300" algn="r"/>
                <a:tab pos="8572500" algn="r"/>
              </a:tabLst>
              <a:defRPr sz="1900">
                <a:solidFill>
                  <a:schemeClr val="tx1"/>
                </a:solidFill>
                <a:latin typeface="Arial" pitchFamily="34" charset="0"/>
              </a:defRPr>
            </a:lvl7pPr>
            <a:lvl8pPr marL="3429000" indent="-228600" defTabSz="979488" eaLnBrk="0" fontAlgn="base" hangingPunct="0">
              <a:spcBef>
                <a:spcPct val="0"/>
              </a:spcBef>
              <a:spcAft>
                <a:spcPct val="0"/>
              </a:spcAft>
              <a:tabLst>
                <a:tab pos="952500" algn="l"/>
                <a:tab pos="7353300" algn="r"/>
                <a:tab pos="8572500" algn="r"/>
              </a:tabLst>
              <a:defRPr sz="1900">
                <a:solidFill>
                  <a:schemeClr val="tx1"/>
                </a:solidFill>
                <a:latin typeface="Arial" pitchFamily="34" charset="0"/>
              </a:defRPr>
            </a:lvl8pPr>
            <a:lvl9pPr marL="3886200" indent="-228600" defTabSz="979488" eaLnBrk="0" fontAlgn="base" hangingPunct="0">
              <a:spcBef>
                <a:spcPct val="0"/>
              </a:spcBef>
              <a:spcAft>
                <a:spcPct val="0"/>
              </a:spcAft>
              <a:tabLst>
                <a:tab pos="952500" algn="l"/>
                <a:tab pos="7353300" algn="r"/>
                <a:tab pos="8572500" algn="r"/>
              </a:tabLst>
              <a:defRPr sz="1900">
                <a:solidFill>
                  <a:schemeClr val="tx1"/>
                </a:solidFill>
                <a:latin typeface="Arial" pitchFamily="34" charset="0"/>
              </a:defRPr>
            </a:lvl9pPr>
          </a:lstStyle>
          <a:p>
            <a:pPr algn="just"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Le poids des TPE	3	</a:t>
            </a:r>
            <a:endParaRPr lang="fr-FR" altLang="fr-FR" sz="1600" b="1" dirty="0" smtClean="0"/>
          </a:p>
          <a:p>
            <a:pPr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Les principaux enseignements	4     </a:t>
            </a:r>
            <a:endParaRPr lang="fr-FR" altLang="fr-FR" sz="1600" b="1" dirty="0" smtClean="0"/>
          </a:p>
          <a:p>
            <a:pPr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Le moral des patrons de TPE	10	 </a:t>
            </a:r>
            <a:endParaRPr lang="fr-FR" altLang="fr-FR" sz="1600" b="1" dirty="0" smtClean="0"/>
          </a:p>
          <a:p>
            <a:pPr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Le regard sur le nouveau président de la République et son gouvernement</a:t>
            </a:r>
            <a:r>
              <a:rPr lang="fr-FR" altLang="fr-FR" sz="1600" dirty="0"/>
              <a:t>	</a:t>
            </a:r>
            <a:r>
              <a:rPr lang="fr-FR" altLang="fr-FR" sz="1600" dirty="0" smtClean="0"/>
              <a:t>13</a:t>
            </a:r>
          </a:p>
          <a:p>
            <a:pPr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Les </a:t>
            </a:r>
            <a:r>
              <a:rPr lang="fr-FR" altLang="fr-FR" sz="1600" dirty="0"/>
              <a:t>TPE et la réforme du code du </a:t>
            </a:r>
            <a:r>
              <a:rPr lang="fr-FR" altLang="fr-FR" sz="1600" dirty="0" smtClean="0"/>
              <a:t>travail</a:t>
            </a:r>
            <a:r>
              <a:rPr lang="fr-FR" altLang="fr-FR" sz="1600" dirty="0"/>
              <a:t>	</a:t>
            </a:r>
            <a:r>
              <a:rPr lang="fr-FR" altLang="fr-FR" sz="1600" dirty="0" smtClean="0"/>
              <a:t>35</a:t>
            </a:r>
            <a:endParaRPr lang="fr-FR" altLang="fr-FR" sz="1600" dirty="0"/>
          </a:p>
          <a:p>
            <a:pPr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Méthodologie 	43</a:t>
            </a:r>
            <a:endParaRPr lang="fr-FR" altLang="fr-FR" sz="1600" b="1" dirty="0" smtClean="0"/>
          </a:p>
          <a:p>
            <a:pPr eaLnBrk="1" hangingPunct="1">
              <a:lnSpc>
                <a:spcPct val="130000"/>
              </a:lnSpc>
              <a:buClr>
                <a:srgbClr val="AB103B"/>
              </a:buClr>
              <a:buFont typeface="Wingdings" pitchFamily="2" charset="2"/>
              <a:buChar char="§"/>
              <a:tabLst>
                <a:tab pos="952500" algn="l"/>
                <a:tab pos="8070850" algn="r"/>
                <a:tab pos="8572500" algn="r"/>
              </a:tabLst>
            </a:pPr>
            <a:r>
              <a:rPr lang="fr-FR" altLang="fr-FR" sz="1600" dirty="0" smtClean="0"/>
              <a:t>Échantillon 	44	</a:t>
            </a:r>
            <a:endParaRPr lang="fr-FR" sz="1600" b="1" dirty="0"/>
          </a:p>
        </p:txBody>
      </p:sp>
    </p:spTree>
    <p:extLst>
      <p:ext uri="{BB962C8B-B14F-4D97-AF65-F5344CB8AC3E}">
        <p14:creationId xmlns:p14="http://schemas.microsoft.com/office/powerpoint/2010/main" val="1801383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6"/>
          <p:cNvSpPr>
            <a:spLocks noChangeArrowheads="1"/>
          </p:cNvSpPr>
          <p:nvPr/>
        </p:nvSpPr>
        <p:spPr bwMode="auto">
          <a:xfrm>
            <a:off x="1546226" y="-349250"/>
            <a:ext cx="7740650"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algn="ctr" defTabSz="914400"/>
            <a:endParaRPr lang="fr-FR" altLang="fr-FR" sz="2200" b="1" dirty="0">
              <a:solidFill>
                <a:schemeClr val="bg1"/>
              </a:solidFill>
            </a:endParaRPr>
          </a:p>
          <a:p>
            <a:pPr defTabSz="914400"/>
            <a:r>
              <a:rPr lang="fr-FR" altLang="fr-FR" sz="1600" b="1" dirty="0" smtClean="0">
                <a:solidFill>
                  <a:schemeClr val="bg1"/>
                </a:solidFill>
              </a:rPr>
              <a:t>Le poids </a:t>
            </a:r>
            <a:r>
              <a:rPr lang="fr-FR" altLang="fr-FR" sz="1600" b="1" dirty="0">
                <a:solidFill>
                  <a:schemeClr val="bg1"/>
                </a:solidFill>
              </a:rPr>
              <a:t>des TPE</a:t>
            </a:r>
          </a:p>
        </p:txBody>
      </p:sp>
      <p:sp>
        <p:nvSpPr>
          <p:cNvPr id="8196" name="AutoShape 6"/>
          <p:cNvSpPr>
            <a:spLocks noChangeArrowheads="1"/>
          </p:cNvSpPr>
          <p:nvPr/>
        </p:nvSpPr>
        <p:spPr bwMode="auto">
          <a:xfrm>
            <a:off x="1546226" y="676275"/>
            <a:ext cx="7737475" cy="838200"/>
          </a:xfrm>
          <a:prstGeom prst="roundRect">
            <a:avLst>
              <a:gd name="adj" fmla="val 16667"/>
            </a:avLst>
          </a:prstGeom>
          <a:solidFill>
            <a:srgbClr val="F8EEEC"/>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nchor="ctr"/>
          <a:lstStyle/>
          <a:p>
            <a:pPr defTabSz="914400"/>
            <a:r>
              <a:rPr lang="fr-FR" altLang="fr-FR" sz="1600" b="1" dirty="0">
                <a:solidFill>
                  <a:srgbClr val="981135"/>
                </a:solidFill>
              </a:rPr>
              <a:t>Nombre d’entreprises en France : </a:t>
            </a:r>
            <a:r>
              <a:rPr lang="fr-FR" altLang="fr-FR" sz="1600" b="1" dirty="0" smtClean="0">
                <a:solidFill>
                  <a:srgbClr val="981135"/>
                </a:solidFill>
              </a:rPr>
              <a:t>3,14 millions </a:t>
            </a:r>
            <a:r>
              <a:rPr lang="fr-FR" altLang="fr-FR" sz="1200" b="1" dirty="0" smtClean="0">
                <a:solidFill>
                  <a:srgbClr val="981135"/>
                </a:solidFill>
              </a:rPr>
              <a:t>(en intégrant les autoentrepreneurs)</a:t>
            </a:r>
            <a:r>
              <a:rPr lang="fr-FR" altLang="fr-FR" sz="1600" b="1" dirty="0" smtClean="0">
                <a:solidFill>
                  <a:srgbClr val="981135"/>
                </a:solidFill>
              </a:rPr>
              <a:t>*</a:t>
            </a:r>
            <a:r>
              <a:rPr lang="fr-FR" altLang="fr-FR" sz="1600" b="1" dirty="0">
                <a:solidFill>
                  <a:srgbClr val="981135"/>
                </a:solidFill>
              </a:rPr>
              <a:t/>
            </a:r>
            <a:br>
              <a:rPr lang="fr-FR" altLang="fr-FR" sz="1600" b="1" dirty="0">
                <a:solidFill>
                  <a:srgbClr val="981135"/>
                </a:solidFill>
              </a:rPr>
            </a:br>
            <a:r>
              <a:rPr lang="fr-FR" altLang="fr-FR" sz="1200" dirty="0">
                <a:solidFill>
                  <a:srgbClr val="981135"/>
                </a:solidFill>
              </a:rPr>
              <a:t>(Champs ICS : Industrie Commerce Services, hors agriculture, services financiers et administration)</a:t>
            </a:r>
          </a:p>
          <a:p>
            <a:pPr defTabSz="914400"/>
            <a:r>
              <a:rPr lang="fr-FR" altLang="fr-FR" sz="800" dirty="0"/>
              <a:t>(*) Source INSEE SIRENE </a:t>
            </a:r>
            <a:r>
              <a:rPr lang="fr-FR" altLang="fr-FR" sz="800" dirty="0" smtClean="0"/>
              <a:t>2015</a:t>
            </a:r>
            <a:endParaRPr lang="fr-FR" altLang="fr-FR" sz="800" dirty="0"/>
          </a:p>
        </p:txBody>
      </p:sp>
      <p:graphicFrame>
        <p:nvGraphicFramePr>
          <p:cNvPr id="5" name="Object 2"/>
          <p:cNvGraphicFramePr>
            <a:graphicFrameLocks noChangeAspect="1"/>
          </p:cNvGraphicFramePr>
          <p:nvPr>
            <p:extLst>
              <p:ext uri="{D42A27DB-BD31-4B8C-83A1-F6EECF244321}">
                <p14:modId xmlns:p14="http://schemas.microsoft.com/office/powerpoint/2010/main" val="3831936640"/>
              </p:ext>
            </p:extLst>
          </p:nvPr>
        </p:nvGraphicFramePr>
        <p:xfrm>
          <a:off x="4095745" y="1071546"/>
          <a:ext cx="2857520" cy="3926990"/>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e 13"/>
          <p:cNvGrpSpPr/>
          <p:nvPr/>
        </p:nvGrpSpPr>
        <p:grpSpPr>
          <a:xfrm>
            <a:off x="1390625" y="2957529"/>
            <a:ext cx="1015382" cy="1395402"/>
            <a:chOff x="1390625" y="3143248"/>
            <a:chExt cx="1015381" cy="1395402"/>
          </a:xfrm>
        </p:grpSpPr>
        <p:graphicFrame>
          <p:nvGraphicFramePr>
            <p:cNvPr id="7" name="Object 2"/>
            <p:cNvGraphicFramePr>
              <a:graphicFrameLocks noChangeAspect="1"/>
            </p:cNvGraphicFramePr>
            <p:nvPr/>
          </p:nvGraphicFramePr>
          <p:xfrm>
            <a:off x="1390625" y="3143248"/>
            <a:ext cx="1015381" cy="1395402"/>
          </p:xfrm>
          <a:graphic>
            <a:graphicData uri="http://schemas.openxmlformats.org/drawingml/2006/chart">
              <c:chart xmlns:c="http://schemas.openxmlformats.org/drawingml/2006/chart" xmlns:r="http://schemas.openxmlformats.org/officeDocument/2006/relationships" r:id="rId4"/>
            </a:graphicData>
          </a:graphic>
        </p:graphicFrame>
        <p:sp>
          <p:nvSpPr>
            <p:cNvPr id="9" name="ZoneTexte 1"/>
            <p:cNvSpPr txBox="1"/>
            <p:nvPr/>
          </p:nvSpPr>
          <p:spPr>
            <a:xfrm>
              <a:off x="1595414" y="3705227"/>
              <a:ext cx="714379" cy="50006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600" b="1" dirty="0" smtClean="0">
                  <a:solidFill>
                    <a:schemeClr val="bg1"/>
                  </a:solidFill>
                  <a:latin typeface="Arial" pitchFamily="34" charset="0"/>
                  <a:cs typeface="Arial" pitchFamily="34" charset="0"/>
                </a:rPr>
                <a:t>2,5%</a:t>
              </a:r>
              <a:endParaRPr lang="fr-FR" sz="1600" b="1" dirty="0">
                <a:solidFill>
                  <a:schemeClr val="bg1"/>
                </a:solidFill>
                <a:latin typeface="Arial" pitchFamily="34" charset="0"/>
                <a:cs typeface="Arial" pitchFamily="34" charset="0"/>
              </a:endParaRPr>
            </a:p>
          </p:txBody>
        </p:sp>
      </p:grpSp>
      <p:sp>
        <p:nvSpPr>
          <p:cNvPr id="10" name="Rectangle 9"/>
          <p:cNvSpPr/>
          <p:nvPr/>
        </p:nvSpPr>
        <p:spPr>
          <a:xfrm>
            <a:off x="2309794" y="3457597"/>
            <a:ext cx="2024913" cy="584775"/>
          </a:xfrm>
          <a:prstGeom prst="rect">
            <a:avLst/>
          </a:prstGeom>
        </p:spPr>
        <p:txBody>
          <a:bodyPr wrap="none">
            <a:spAutoFit/>
          </a:bodyPr>
          <a:lstStyle/>
          <a:p>
            <a:r>
              <a:rPr lang="fr-FR" altLang="fr-FR" sz="1400" b="1" dirty="0" smtClean="0">
                <a:solidFill>
                  <a:srgbClr val="E35E28"/>
                </a:solidFill>
              </a:rPr>
              <a:t>PME</a:t>
            </a:r>
            <a:r>
              <a:rPr lang="fr-FR" altLang="fr-FR" sz="2000" dirty="0" smtClean="0">
                <a:solidFill>
                  <a:srgbClr val="E35E28"/>
                </a:solidFill>
              </a:rPr>
              <a:t> </a:t>
            </a:r>
            <a:r>
              <a:rPr lang="fr-FR" altLang="fr-FR" sz="1200" dirty="0" smtClean="0"/>
              <a:t>de 20 à 249 salariés</a:t>
            </a:r>
          </a:p>
          <a:p>
            <a:r>
              <a:rPr lang="fr-FR" sz="1200" dirty="0" smtClean="0"/>
              <a:t>(environ 78 000)</a:t>
            </a:r>
            <a:endParaRPr lang="fr-FR" sz="1200" dirty="0"/>
          </a:p>
        </p:txBody>
      </p:sp>
      <p:sp>
        <p:nvSpPr>
          <p:cNvPr id="11" name="Rectangle 10"/>
          <p:cNvSpPr/>
          <p:nvPr/>
        </p:nvSpPr>
        <p:spPr>
          <a:xfrm>
            <a:off x="6667513" y="3743349"/>
            <a:ext cx="2422458" cy="677108"/>
          </a:xfrm>
          <a:prstGeom prst="rect">
            <a:avLst/>
          </a:prstGeom>
        </p:spPr>
        <p:txBody>
          <a:bodyPr wrap="none">
            <a:spAutoFit/>
          </a:bodyPr>
          <a:lstStyle/>
          <a:p>
            <a:r>
              <a:rPr lang="fr-FR" altLang="fr-FR" sz="1400" b="1" dirty="0" smtClean="0">
                <a:solidFill>
                  <a:srgbClr val="981135"/>
                </a:solidFill>
              </a:rPr>
              <a:t>TPE et autoentrepreneurs</a:t>
            </a:r>
            <a:r>
              <a:rPr lang="fr-FR" altLang="fr-FR" sz="1400" dirty="0" smtClean="0">
                <a:solidFill>
                  <a:srgbClr val="E35E28"/>
                </a:solidFill>
              </a:rPr>
              <a:t> </a:t>
            </a:r>
          </a:p>
          <a:p>
            <a:r>
              <a:rPr lang="fr-FR" altLang="fr-FR" sz="1200" dirty="0" smtClean="0"/>
              <a:t>de 0 à 19 salariés</a:t>
            </a:r>
          </a:p>
          <a:p>
            <a:r>
              <a:rPr lang="fr-FR" sz="1200" dirty="0" smtClean="0"/>
              <a:t>(environ 3 millions)</a:t>
            </a:r>
            <a:endParaRPr lang="fr-FR" sz="1200" dirty="0"/>
          </a:p>
        </p:txBody>
      </p:sp>
      <p:grpSp>
        <p:nvGrpSpPr>
          <p:cNvPr id="3" name="Groupe 12"/>
          <p:cNvGrpSpPr/>
          <p:nvPr/>
        </p:nvGrpSpPr>
        <p:grpSpPr>
          <a:xfrm>
            <a:off x="3248014" y="1914534"/>
            <a:ext cx="1000132" cy="785818"/>
            <a:chOff x="2738422" y="2214555"/>
            <a:chExt cx="1000132" cy="785818"/>
          </a:xfrm>
        </p:grpSpPr>
        <p:graphicFrame>
          <p:nvGraphicFramePr>
            <p:cNvPr id="8" name="Object 4"/>
            <p:cNvGraphicFramePr>
              <a:graphicFrameLocks noChangeAspect="1"/>
            </p:cNvGraphicFramePr>
            <p:nvPr>
              <p:extLst/>
            </p:nvPr>
          </p:nvGraphicFramePr>
          <p:xfrm>
            <a:off x="2738422" y="2214555"/>
            <a:ext cx="535976" cy="785818"/>
          </p:xfrm>
          <a:graphic>
            <a:graphicData uri="http://schemas.openxmlformats.org/drawingml/2006/chart">
              <c:chart xmlns:c="http://schemas.openxmlformats.org/drawingml/2006/chart" xmlns:r="http://schemas.openxmlformats.org/officeDocument/2006/relationships" r:id="rId5"/>
            </a:graphicData>
          </a:graphic>
        </p:graphicFrame>
        <p:sp>
          <p:nvSpPr>
            <p:cNvPr id="12" name="ZoneTexte 1"/>
            <p:cNvSpPr txBox="1"/>
            <p:nvPr/>
          </p:nvSpPr>
          <p:spPr>
            <a:xfrm>
              <a:off x="2738422" y="2500306"/>
              <a:ext cx="1000132" cy="50006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300" b="1" dirty="0" smtClean="0">
                  <a:solidFill>
                    <a:schemeClr val="bg1"/>
                  </a:solidFill>
                  <a:latin typeface="Arial" pitchFamily="34" charset="0"/>
                  <a:cs typeface="Arial" pitchFamily="34" charset="0"/>
                </a:rPr>
                <a:t>0,2%</a:t>
              </a:r>
              <a:endParaRPr lang="fr-FR" sz="1300" b="1" dirty="0">
                <a:solidFill>
                  <a:schemeClr val="bg1"/>
                </a:solidFill>
                <a:latin typeface="Arial" pitchFamily="34" charset="0"/>
                <a:cs typeface="Arial" pitchFamily="34" charset="0"/>
              </a:endParaRPr>
            </a:p>
          </p:txBody>
        </p:sp>
      </p:grpSp>
      <p:sp>
        <p:nvSpPr>
          <p:cNvPr id="15" name="Rectangle 14"/>
          <p:cNvSpPr/>
          <p:nvPr/>
        </p:nvSpPr>
        <p:spPr>
          <a:xfrm>
            <a:off x="1323583" y="2528903"/>
            <a:ext cx="2843599" cy="584775"/>
          </a:xfrm>
          <a:prstGeom prst="rect">
            <a:avLst/>
          </a:prstGeom>
        </p:spPr>
        <p:txBody>
          <a:bodyPr wrap="none">
            <a:spAutoFit/>
          </a:bodyPr>
          <a:lstStyle/>
          <a:p>
            <a:pPr algn="r"/>
            <a:r>
              <a:rPr lang="fr-FR" altLang="fr-FR" sz="1400" b="1" dirty="0" smtClean="0">
                <a:solidFill>
                  <a:srgbClr val="009DDF"/>
                </a:solidFill>
              </a:rPr>
              <a:t>Grandes entreprises et ETI</a:t>
            </a:r>
            <a:r>
              <a:rPr lang="fr-FR" altLang="fr-FR" sz="2000" dirty="0" smtClean="0">
                <a:solidFill>
                  <a:srgbClr val="009DDF"/>
                </a:solidFill>
              </a:rPr>
              <a:t> </a:t>
            </a:r>
          </a:p>
          <a:p>
            <a:pPr algn="r"/>
            <a:r>
              <a:rPr lang="fr-FR" altLang="fr-FR" sz="1200" dirty="0" smtClean="0"/>
              <a:t>de plus de 250 salariés </a:t>
            </a:r>
            <a:r>
              <a:rPr lang="fr-FR" sz="1200" dirty="0" smtClean="0"/>
              <a:t>(environ 5 200)</a:t>
            </a:r>
            <a:endParaRPr lang="fr-FR" sz="1200" dirty="0"/>
          </a:p>
        </p:txBody>
      </p:sp>
      <p:graphicFrame>
        <p:nvGraphicFramePr>
          <p:cNvPr id="17" name="Object 4"/>
          <p:cNvGraphicFramePr>
            <a:graphicFrameLocks noChangeAspect="1"/>
          </p:cNvGraphicFramePr>
          <p:nvPr>
            <p:extLst>
              <p:ext uri="{D42A27DB-BD31-4B8C-83A1-F6EECF244321}">
                <p14:modId xmlns:p14="http://schemas.microsoft.com/office/powerpoint/2010/main" val="1616251793"/>
              </p:ext>
            </p:extLst>
          </p:nvPr>
        </p:nvGraphicFramePr>
        <p:xfrm>
          <a:off x="7239017" y="4000504"/>
          <a:ext cx="1928826" cy="2681287"/>
        </p:xfrm>
        <a:graphic>
          <a:graphicData uri="http://schemas.openxmlformats.org/drawingml/2006/chart">
            <c:chart xmlns:c="http://schemas.openxmlformats.org/drawingml/2006/chart" xmlns:r="http://schemas.openxmlformats.org/officeDocument/2006/relationships" r:id="rId6"/>
          </a:graphicData>
        </a:graphic>
      </p:graphicFrame>
      <p:sp>
        <p:nvSpPr>
          <p:cNvPr id="18" name="Rectangle 17"/>
          <p:cNvSpPr/>
          <p:nvPr/>
        </p:nvSpPr>
        <p:spPr>
          <a:xfrm>
            <a:off x="7094258" y="6429398"/>
            <a:ext cx="1924373" cy="276999"/>
          </a:xfrm>
          <a:prstGeom prst="rect">
            <a:avLst/>
          </a:prstGeom>
        </p:spPr>
        <p:txBody>
          <a:bodyPr wrap="none">
            <a:spAutoFit/>
          </a:bodyPr>
          <a:lstStyle/>
          <a:p>
            <a:r>
              <a:rPr lang="fr-FR" altLang="fr-FR" sz="1200" dirty="0" smtClean="0"/>
              <a:t>% des effectifs employés </a:t>
            </a:r>
            <a:endParaRPr lang="fr-FR" sz="1200" dirty="0"/>
          </a:p>
        </p:txBody>
      </p:sp>
    </p:spTree>
    <p:extLst>
      <p:ext uri="{BB962C8B-B14F-4D97-AF65-F5344CB8AC3E}">
        <p14:creationId xmlns:p14="http://schemas.microsoft.com/office/powerpoint/2010/main" val="31598195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ChangeArrowheads="1"/>
          </p:cNvSpPr>
          <p:nvPr/>
        </p:nvSpPr>
        <p:spPr bwMode="auto">
          <a:xfrm>
            <a:off x="1052906" y="0"/>
            <a:ext cx="8877300" cy="6858000"/>
          </a:xfrm>
          <a:prstGeom prst="rect">
            <a:avLst/>
          </a:prstGeom>
          <a:solidFill>
            <a:srgbClr val="F8EEE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lang="fr-FR" sz="2200" b="1" dirty="0"/>
          </a:p>
        </p:txBody>
      </p:sp>
      <p:sp>
        <p:nvSpPr>
          <p:cNvPr id="28677" name="Espace réservé du numéro de diapositive 2"/>
          <p:cNvSpPr txBox="1">
            <a:spLocks noGrp="1"/>
          </p:cNvSpPr>
          <p:nvPr/>
        </p:nvSpPr>
        <p:spPr bwMode="auto">
          <a:xfrm>
            <a:off x="7756525" y="6659565"/>
            <a:ext cx="2063750" cy="138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algn="r" defTabSz="914400"/>
            <a:fld id="{5227B78F-DC17-4EE4-A52F-25580A2AC34C}" type="slidenum">
              <a:rPr lang="fr-FR" sz="900"/>
              <a:pPr algn="r" defTabSz="914400"/>
              <a:t>4</a:t>
            </a:fld>
            <a:endParaRPr lang="fr-FR" sz="900" dirty="0"/>
          </a:p>
        </p:txBody>
      </p:sp>
      <p:sp>
        <p:nvSpPr>
          <p:cNvPr id="28678" name="AutoShape 6"/>
          <p:cNvSpPr>
            <a:spLocks noChangeArrowheads="1"/>
          </p:cNvSpPr>
          <p:nvPr/>
        </p:nvSpPr>
        <p:spPr bwMode="auto">
          <a:xfrm>
            <a:off x="1567120" y="1628800"/>
            <a:ext cx="7848872" cy="2950134"/>
          </a:xfrm>
          <a:prstGeom prst="roundRect">
            <a:avLst>
              <a:gd name="adj" fmla="val 16667"/>
            </a:avLst>
          </a:prstGeom>
          <a:solidFill>
            <a:srgbClr val="981135"/>
          </a:solidFill>
          <a:ln w="6350">
            <a:solidFill>
              <a:srgbClr val="800000"/>
            </a:solidFill>
            <a:round/>
            <a:headEnd/>
            <a:tailEnd/>
          </a:ln>
        </p:spPr>
        <p:txBody>
          <a:bodyPr lIns="90000" tIns="46800" rIns="90000" bIns="46800" anchor="ctr"/>
          <a:lstStyle/>
          <a:p>
            <a:pPr algn="ctr" defTabSz="914400"/>
            <a:r>
              <a:rPr lang="fr-FR" sz="4200" b="1" dirty="0" smtClean="0">
                <a:solidFill>
                  <a:schemeClr val="bg1"/>
                </a:solidFill>
              </a:rPr>
              <a:t>Le regard sur le nouveau </a:t>
            </a:r>
            <a:r>
              <a:rPr lang="fr-FR" sz="4200" b="1" dirty="0">
                <a:solidFill>
                  <a:schemeClr val="bg1"/>
                </a:solidFill>
              </a:rPr>
              <a:t>président de la République et </a:t>
            </a:r>
            <a:r>
              <a:rPr lang="fr-FR" sz="4200" b="1" dirty="0" smtClean="0">
                <a:solidFill>
                  <a:schemeClr val="bg1"/>
                </a:solidFill>
              </a:rPr>
              <a:t>son </a:t>
            </a:r>
            <a:r>
              <a:rPr lang="fr-FR" sz="4200" b="1" dirty="0">
                <a:solidFill>
                  <a:schemeClr val="bg1"/>
                </a:solidFill>
              </a:rPr>
              <a:t>gouvernement</a:t>
            </a:r>
          </a:p>
        </p:txBody>
      </p:sp>
    </p:spTree>
    <p:extLst>
      <p:ext uri="{BB962C8B-B14F-4D97-AF65-F5344CB8AC3E}">
        <p14:creationId xmlns:p14="http://schemas.microsoft.com/office/powerpoint/2010/main" val="3691563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2"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La connaissance du programme du </a:t>
            </a:r>
            <a:r>
              <a:rPr lang="fr-FR" sz="1600" b="1" dirty="0" smtClean="0">
                <a:solidFill>
                  <a:srgbClr val="FFFFFF"/>
                </a:solidFill>
              </a:rPr>
              <a:t>gouvernement pour </a:t>
            </a:r>
            <a:r>
              <a:rPr lang="fr-FR" sz="1600" b="1" dirty="0">
                <a:solidFill>
                  <a:srgbClr val="FFFFFF"/>
                </a:solidFill>
              </a:rPr>
              <a:t>les </a:t>
            </a:r>
            <a:r>
              <a:rPr lang="fr-FR" sz="1600" b="1" dirty="0" smtClean="0">
                <a:solidFill>
                  <a:srgbClr val="FFFFFF"/>
                </a:solidFill>
              </a:rPr>
              <a:t>TPE</a:t>
            </a:r>
            <a:endParaRPr lang="fr-FR" altLang="fr-FR" sz="1600" b="1" dirty="0">
              <a:solidFill>
                <a:srgbClr val="FFFFFF"/>
              </a:solidFill>
            </a:endParaRPr>
          </a:p>
        </p:txBody>
      </p:sp>
      <p:sp>
        <p:nvSpPr>
          <p:cNvPr id="70663" name="Text Box 2"/>
          <p:cNvSpPr txBox="1">
            <a:spLocks noChangeArrowheads="1"/>
          </p:cNvSpPr>
          <p:nvPr/>
        </p:nvSpPr>
        <p:spPr bwMode="auto">
          <a:xfrm>
            <a:off x="2282824" y="764704"/>
            <a:ext cx="7350696" cy="402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smtClean="0"/>
              <a:t>Diriez-vous </a:t>
            </a:r>
            <a:r>
              <a:rPr lang="fr-FR" sz="1000" dirty="0"/>
              <a:t>que vous connaissez bien ou mal le programme du gouvernement </a:t>
            </a:r>
            <a:r>
              <a:rPr lang="fr-FR" sz="1000" dirty="0" smtClean="0"/>
              <a:t>d’Edouard </a:t>
            </a:r>
            <a:r>
              <a:rPr lang="fr-FR" sz="1000" dirty="0"/>
              <a:t>Philippe pour les petites et moyennes entreprises ?</a:t>
            </a:r>
          </a:p>
        </p:txBody>
      </p:sp>
      <p:sp>
        <p:nvSpPr>
          <p:cNvPr id="70664" name="AutoShape 6"/>
          <p:cNvSpPr>
            <a:spLocks noChangeArrowheads="1"/>
          </p:cNvSpPr>
          <p:nvPr/>
        </p:nvSpPr>
        <p:spPr bwMode="auto">
          <a:xfrm>
            <a:off x="1546225" y="766292"/>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graphicFrame>
        <p:nvGraphicFramePr>
          <p:cNvPr id="10" name="Graphique 10"/>
          <p:cNvGraphicFramePr>
            <a:graphicFrameLocks/>
          </p:cNvGraphicFramePr>
          <p:nvPr>
            <p:extLst>
              <p:ext uri="{D42A27DB-BD31-4B8C-83A1-F6EECF244321}">
                <p14:modId xmlns:p14="http://schemas.microsoft.com/office/powerpoint/2010/main" val="2964563922"/>
              </p:ext>
            </p:extLst>
          </p:nvPr>
        </p:nvGraphicFramePr>
        <p:xfrm>
          <a:off x="1856656" y="1609949"/>
          <a:ext cx="6895350" cy="4610522"/>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à coins arrondis 11"/>
          <p:cNvSpPr>
            <a:spLocks noChangeArrowheads="1"/>
          </p:cNvSpPr>
          <p:nvPr/>
        </p:nvSpPr>
        <p:spPr bwMode="auto">
          <a:xfrm>
            <a:off x="2470312" y="1916832"/>
            <a:ext cx="2074987" cy="399238"/>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15" name="Rectangle à coins arrondis 12"/>
          <p:cNvSpPr>
            <a:spLocks noChangeArrowheads="1"/>
          </p:cNvSpPr>
          <p:nvPr/>
        </p:nvSpPr>
        <p:spPr bwMode="auto">
          <a:xfrm>
            <a:off x="2470312" y="4078453"/>
            <a:ext cx="2074987" cy="399238"/>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13" name="Rectangle 60"/>
          <p:cNvSpPr>
            <a:spLocks noChangeArrowheads="1"/>
          </p:cNvSpPr>
          <p:nvPr/>
        </p:nvSpPr>
        <p:spPr bwMode="auto">
          <a:xfrm>
            <a:off x="4576709" y="2337141"/>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3 à 9 salariés (28%) / Commerce (40%)</a:t>
            </a:r>
            <a:endParaRPr lang="fr-FR" sz="700" dirty="0">
              <a:solidFill>
                <a:srgbClr val="52AA28"/>
              </a:solidFill>
              <a:sym typeface="Wingdings 3" pitchFamily="18" charset="2"/>
            </a:endParaRPr>
          </a:p>
        </p:txBody>
      </p:sp>
      <p:sp>
        <p:nvSpPr>
          <p:cNvPr id="11" name="Rectangle 60"/>
          <p:cNvSpPr>
            <a:spLocks noChangeArrowheads="1"/>
          </p:cNvSpPr>
          <p:nvPr/>
        </p:nvSpPr>
        <p:spPr bwMode="auto">
          <a:xfrm>
            <a:off x="4622341" y="4492144"/>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E32B29"/>
                </a:solidFill>
                <a:sym typeface="Wingdings 3" pitchFamily="18" charset="2"/>
              </a:rPr>
              <a:t>Moins de 35 ans (85%) / Hôtellerie (90%) / Services aux entreprises (85%) / CA de moins de 200 000 € (86%)</a:t>
            </a:r>
            <a:endParaRPr lang="fr-FR" sz="700" dirty="0">
              <a:solidFill>
                <a:srgbClr val="E32B29"/>
              </a:solidFill>
              <a:sym typeface="Wingdings 3" pitchFamily="18" charset="2"/>
            </a:endParaRPr>
          </a:p>
        </p:txBody>
      </p:sp>
      <p:sp>
        <p:nvSpPr>
          <p:cNvPr id="18"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50% de l’échantillon</a:t>
            </a:r>
          </a:p>
        </p:txBody>
      </p:sp>
    </p:spTree>
    <p:extLst>
      <p:ext uri="{BB962C8B-B14F-4D97-AF65-F5344CB8AC3E}">
        <p14:creationId xmlns:p14="http://schemas.microsoft.com/office/powerpoint/2010/main" val="1762856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2"/>
          <p:cNvGraphicFramePr>
            <a:graphicFrameLocks/>
          </p:cNvGraphicFramePr>
          <p:nvPr>
            <p:extLst>
              <p:ext uri="{D42A27DB-BD31-4B8C-83A1-F6EECF244321}">
                <p14:modId xmlns:p14="http://schemas.microsoft.com/office/powerpoint/2010/main" val="1915112591"/>
              </p:ext>
            </p:extLst>
          </p:nvPr>
        </p:nvGraphicFramePr>
        <p:xfrm>
          <a:off x="1280592" y="1556792"/>
          <a:ext cx="8280920" cy="4678355"/>
        </p:xfrm>
        <a:graphic>
          <a:graphicData uri="http://schemas.openxmlformats.org/drawingml/2006/chart">
            <c:chart xmlns:c="http://schemas.openxmlformats.org/drawingml/2006/chart" xmlns:r="http://schemas.openxmlformats.org/officeDocument/2006/relationships" r:id="rId2"/>
          </a:graphicData>
        </a:graphic>
      </p:graphicFrame>
      <p:sp>
        <p:nvSpPr>
          <p:cNvPr id="71683" name="ZoneTexte 10"/>
          <p:cNvSpPr txBox="1">
            <a:spLocks noChangeArrowheads="1"/>
          </p:cNvSpPr>
          <p:nvPr/>
        </p:nvSpPr>
        <p:spPr bwMode="auto">
          <a:xfrm>
            <a:off x="3728864" y="1484784"/>
            <a:ext cx="216515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1400" b="1" dirty="0">
                <a:solidFill>
                  <a:srgbClr val="52AA28"/>
                </a:solidFill>
              </a:rPr>
              <a:t>Total </a:t>
            </a:r>
            <a:r>
              <a:rPr lang="fr-FR" sz="1400" b="1" dirty="0" smtClean="0">
                <a:solidFill>
                  <a:srgbClr val="52AA28"/>
                </a:solidFill>
              </a:rPr>
              <a:t>Satisfait</a:t>
            </a:r>
            <a:endParaRPr lang="fr-FR" sz="1400" b="1" dirty="0">
              <a:solidFill>
                <a:srgbClr val="52AA28"/>
              </a:solidFill>
            </a:endParaRPr>
          </a:p>
        </p:txBody>
      </p:sp>
      <p:sp>
        <p:nvSpPr>
          <p:cNvPr id="71684" name="Rectangle à coins arrondis 6"/>
          <p:cNvSpPr>
            <a:spLocks noChangeArrowheads="1"/>
          </p:cNvSpPr>
          <p:nvPr/>
        </p:nvSpPr>
        <p:spPr bwMode="auto">
          <a:xfrm>
            <a:off x="4448944" y="1885302"/>
            <a:ext cx="622300" cy="261556"/>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62%</a:t>
            </a:r>
            <a:endParaRPr lang="fr-FR" sz="1300" b="1" dirty="0">
              <a:solidFill>
                <a:srgbClr val="52AA28"/>
              </a:solidFill>
            </a:endParaRPr>
          </a:p>
        </p:txBody>
      </p:sp>
      <p:sp>
        <p:nvSpPr>
          <p:cNvPr id="71689"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La satisfaction vis-à-vis de l'élection et de l'action d'Emmanuel Macron</a:t>
            </a:r>
          </a:p>
        </p:txBody>
      </p:sp>
      <p:sp>
        <p:nvSpPr>
          <p:cNvPr id="71690" name="Text Box 2"/>
          <p:cNvSpPr txBox="1">
            <a:spLocks noChangeArrowheads="1"/>
          </p:cNvSpPr>
          <p:nvPr/>
        </p:nvSpPr>
        <p:spPr bwMode="auto">
          <a:xfrm>
            <a:off x="2282827" y="763200"/>
            <a:ext cx="7206679" cy="248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Diriez-vous que vous êtes satisfait ou pas satisfait … ?</a:t>
            </a:r>
          </a:p>
        </p:txBody>
      </p:sp>
      <p:sp>
        <p:nvSpPr>
          <p:cNvPr id="71691" name="AutoShape 6"/>
          <p:cNvSpPr>
            <a:spLocks noChangeArrowheads="1"/>
          </p:cNvSpPr>
          <p:nvPr/>
        </p:nvSpPr>
        <p:spPr bwMode="auto">
          <a:xfrm>
            <a:off x="1546225" y="766800"/>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sp>
        <p:nvSpPr>
          <p:cNvPr id="20" name="Rectangle à coins arrondis 6"/>
          <p:cNvSpPr>
            <a:spLocks noChangeArrowheads="1"/>
          </p:cNvSpPr>
          <p:nvPr/>
        </p:nvSpPr>
        <p:spPr bwMode="auto">
          <a:xfrm>
            <a:off x="4427924" y="3882068"/>
            <a:ext cx="622300" cy="261937"/>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59%</a:t>
            </a:r>
            <a:endParaRPr lang="fr-FR" sz="1300" b="1" dirty="0">
              <a:solidFill>
                <a:srgbClr val="52AA28"/>
              </a:solidFill>
            </a:endParaRPr>
          </a:p>
        </p:txBody>
      </p:sp>
      <p:sp>
        <p:nvSpPr>
          <p:cNvPr id="17"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50% de l’échantillon</a:t>
            </a:r>
          </a:p>
        </p:txBody>
      </p:sp>
      <p:sp>
        <p:nvSpPr>
          <p:cNvPr id="16" name="Rectangle 60"/>
          <p:cNvSpPr>
            <a:spLocks noChangeArrowheads="1"/>
          </p:cNvSpPr>
          <p:nvPr/>
        </p:nvSpPr>
        <p:spPr bwMode="auto">
          <a:xfrm>
            <a:off x="5126984" y="1844824"/>
            <a:ext cx="4024155" cy="3099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6 à 19 salariés (75%) / Commerce (67%) / Sympathisants LREM (97%) </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 Services aux entreprises (57%) / CA de moins de 100 000 € (56%)</a:t>
            </a:r>
            <a:endParaRPr lang="fr-FR" sz="700" dirty="0">
              <a:solidFill>
                <a:srgbClr val="C00000"/>
              </a:solidFill>
              <a:sym typeface="Wingdings 3" pitchFamily="18" charset="2"/>
            </a:endParaRPr>
          </a:p>
        </p:txBody>
      </p:sp>
      <p:sp>
        <p:nvSpPr>
          <p:cNvPr id="12" name="Rectangle 60"/>
          <p:cNvSpPr>
            <a:spLocks noChangeArrowheads="1"/>
          </p:cNvSpPr>
          <p:nvPr/>
        </p:nvSpPr>
        <p:spPr bwMode="auto">
          <a:xfrm>
            <a:off x="5086506" y="3911130"/>
            <a:ext cx="4808984" cy="3099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6 à 19 salariés (65%) </a:t>
            </a:r>
            <a:r>
              <a:rPr lang="fr-FR" sz="700" dirty="0">
                <a:solidFill>
                  <a:srgbClr val="52AA28"/>
                </a:solidFill>
                <a:sym typeface="Wingdings 3" pitchFamily="18" charset="2"/>
              </a:rPr>
              <a:t>/ Services aux </a:t>
            </a:r>
            <a:r>
              <a:rPr lang="fr-FR" sz="700" dirty="0" smtClean="0">
                <a:solidFill>
                  <a:srgbClr val="52AA28"/>
                </a:solidFill>
                <a:sym typeface="Wingdings 3" pitchFamily="18" charset="2"/>
              </a:rPr>
              <a:t>particuliers (64%) </a:t>
            </a:r>
            <a:r>
              <a:rPr lang="fr-FR" sz="700" dirty="0">
                <a:solidFill>
                  <a:srgbClr val="52AA28"/>
                </a:solidFill>
                <a:sym typeface="Wingdings 3" pitchFamily="18" charset="2"/>
              </a:rPr>
              <a:t>/ CA de plus d’1 million d’€ </a:t>
            </a:r>
            <a:r>
              <a:rPr lang="fr-FR" sz="700" dirty="0" smtClean="0">
                <a:solidFill>
                  <a:srgbClr val="52AA28"/>
                </a:solidFill>
                <a:sym typeface="Wingdings 3" pitchFamily="18" charset="2"/>
              </a:rPr>
              <a:t>(79%) /</a:t>
            </a:r>
            <a:r>
              <a:rPr lang="fr-FR" sz="700" dirty="0">
                <a:solidFill>
                  <a:srgbClr val="52AA28"/>
                </a:solidFill>
                <a:sym typeface="Wingdings 3" pitchFamily="18" charset="2"/>
              </a:rPr>
              <a:t> </a:t>
            </a:r>
            <a:r>
              <a:rPr lang="fr-FR" sz="700" dirty="0" smtClean="0">
                <a:solidFill>
                  <a:srgbClr val="52AA28"/>
                </a:solidFill>
                <a:sym typeface="Wingdings 3" pitchFamily="18" charset="2"/>
              </a:rPr>
              <a:t>Sympathisants LREM (86%) </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1 à 2 salariés (54%) / Industrie (51</a:t>
            </a:r>
            <a:r>
              <a:rPr lang="fr-FR" sz="700" dirty="0">
                <a:solidFill>
                  <a:srgbClr val="C00000"/>
                </a:solidFill>
                <a:sym typeface="Wingdings 3" pitchFamily="18" charset="2"/>
              </a:rPr>
              <a:t>%) </a:t>
            </a:r>
            <a:r>
              <a:rPr lang="fr-FR" sz="700" dirty="0" smtClean="0">
                <a:solidFill>
                  <a:srgbClr val="C00000"/>
                </a:solidFill>
                <a:sym typeface="Wingdings 3" pitchFamily="18" charset="2"/>
              </a:rPr>
              <a:t>/ CA </a:t>
            </a:r>
            <a:r>
              <a:rPr lang="fr-FR" sz="700" dirty="0">
                <a:solidFill>
                  <a:srgbClr val="C00000"/>
                </a:solidFill>
                <a:sym typeface="Wingdings 3" pitchFamily="18" charset="2"/>
              </a:rPr>
              <a:t>de moins de </a:t>
            </a:r>
            <a:r>
              <a:rPr lang="fr-FR" sz="700" dirty="0" smtClean="0">
                <a:solidFill>
                  <a:srgbClr val="C00000"/>
                </a:solidFill>
                <a:sym typeface="Wingdings 3" pitchFamily="18" charset="2"/>
              </a:rPr>
              <a:t>100 000 </a:t>
            </a:r>
            <a:r>
              <a:rPr lang="fr-FR" sz="700" dirty="0">
                <a:solidFill>
                  <a:srgbClr val="C00000"/>
                </a:solidFill>
                <a:sym typeface="Wingdings 3" pitchFamily="18" charset="2"/>
              </a:rPr>
              <a:t>€ </a:t>
            </a:r>
            <a:r>
              <a:rPr lang="fr-FR" sz="700" dirty="0" smtClean="0">
                <a:solidFill>
                  <a:srgbClr val="C00000"/>
                </a:solidFill>
                <a:sym typeface="Wingdings 3" pitchFamily="18" charset="2"/>
              </a:rPr>
              <a:t>(51%)</a:t>
            </a:r>
            <a:endParaRPr lang="fr-FR" sz="700" dirty="0">
              <a:solidFill>
                <a:srgbClr val="C00000"/>
              </a:solidFill>
              <a:sym typeface="Wingdings 3" pitchFamily="18" charset="2"/>
            </a:endParaRPr>
          </a:p>
        </p:txBody>
      </p:sp>
    </p:spTree>
    <p:extLst>
      <p:ext uri="{BB962C8B-B14F-4D97-AF65-F5344CB8AC3E}">
        <p14:creationId xmlns:p14="http://schemas.microsoft.com/office/powerpoint/2010/main" val="3590982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2"/>
          <p:cNvGraphicFramePr>
            <a:graphicFrameLocks/>
          </p:cNvGraphicFramePr>
          <p:nvPr>
            <p:extLst>
              <p:ext uri="{D42A27DB-BD31-4B8C-83A1-F6EECF244321}">
                <p14:modId xmlns:p14="http://schemas.microsoft.com/office/powerpoint/2010/main" val="4244368874"/>
              </p:ext>
            </p:extLst>
          </p:nvPr>
        </p:nvGraphicFramePr>
        <p:xfrm>
          <a:off x="1136576" y="1702973"/>
          <a:ext cx="8568951" cy="4678355"/>
        </p:xfrm>
        <a:graphic>
          <a:graphicData uri="http://schemas.openxmlformats.org/drawingml/2006/chart">
            <c:chart xmlns:c="http://schemas.openxmlformats.org/drawingml/2006/chart" xmlns:r="http://schemas.openxmlformats.org/officeDocument/2006/relationships" r:id="rId2"/>
          </a:graphicData>
        </a:graphic>
      </p:graphicFrame>
      <p:sp>
        <p:nvSpPr>
          <p:cNvPr id="71683" name="ZoneTexte 10"/>
          <p:cNvSpPr txBox="1">
            <a:spLocks noChangeArrowheads="1"/>
          </p:cNvSpPr>
          <p:nvPr/>
        </p:nvSpPr>
        <p:spPr bwMode="auto">
          <a:xfrm>
            <a:off x="3915556" y="1668469"/>
            <a:ext cx="216515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defTabSz="979488" eaLnBrk="0" fontAlgn="base" hangingPunct="0">
              <a:spcBef>
                <a:spcPct val="0"/>
              </a:spcBef>
              <a:spcAft>
                <a:spcPct val="0"/>
              </a:spcAft>
              <a:defRPr sz="1900">
                <a:solidFill>
                  <a:schemeClr val="tx1"/>
                </a:solidFill>
                <a:latin typeface="Arial" pitchFamily="34" charset="0"/>
              </a:defRPr>
            </a:lvl6pPr>
            <a:lvl7pPr marL="2971800" indent="-228600" defTabSz="979488" eaLnBrk="0" fontAlgn="base" hangingPunct="0">
              <a:spcBef>
                <a:spcPct val="0"/>
              </a:spcBef>
              <a:spcAft>
                <a:spcPct val="0"/>
              </a:spcAft>
              <a:defRPr sz="1900">
                <a:solidFill>
                  <a:schemeClr val="tx1"/>
                </a:solidFill>
                <a:latin typeface="Arial" pitchFamily="34" charset="0"/>
              </a:defRPr>
            </a:lvl7pPr>
            <a:lvl8pPr marL="3429000" indent="-228600" defTabSz="979488" eaLnBrk="0" fontAlgn="base" hangingPunct="0">
              <a:spcBef>
                <a:spcPct val="0"/>
              </a:spcBef>
              <a:spcAft>
                <a:spcPct val="0"/>
              </a:spcAft>
              <a:defRPr sz="1900">
                <a:solidFill>
                  <a:schemeClr val="tx1"/>
                </a:solidFill>
                <a:latin typeface="Arial" pitchFamily="34" charset="0"/>
              </a:defRPr>
            </a:lvl8pPr>
            <a:lvl9pPr marL="3886200" indent="-228600" defTabSz="979488" eaLnBrk="0" fontAlgn="base" hangingPunct="0">
              <a:spcBef>
                <a:spcPct val="0"/>
              </a:spcBef>
              <a:spcAft>
                <a:spcPct val="0"/>
              </a:spcAft>
              <a:defRPr sz="1900">
                <a:solidFill>
                  <a:schemeClr val="tx1"/>
                </a:solidFill>
                <a:latin typeface="Arial" pitchFamily="34" charset="0"/>
              </a:defRPr>
            </a:lvl9pPr>
          </a:lstStyle>
          <a:p>
            <a:pPr algn="ctr" eaLnBrk="1" hangingPunct="1"/>
            <a:r>
              <a:rPr lang="fr-FR" sz="1400" b="1" dirty="0">
                <a:solidFill>
                  <a:srgbClr val="52AA28"/>
                </a:solidFill>
              </a:rPr>
              <a:t>Total </a:t>
            </a:r>
            <a:r>
              <a:rPr lang="fr-FR" sz="1400" b="1" dirty="0" smtClean="0">
                <a:solidFill>
                  <a:srgbClr val="52AA28"/>
                </a:solidFill>
              </a:rPr>
              <a:t>Oui</a:t>
            </a:r>
            <a:endParaRPr lang="fr-FR" sz="1400" b="1" dirty="0">
              <a:solidFill>
                <a:srgbClr val="52AA28"/>
              </a:solidFill>
            </a:endParaRPr>
          </a:p>
        </p:txBody>
      </p:sp>
      <p:sp>
        <p:nvSpPr>
          <p:cNvPr id="71684" name="Rectangle à coins arrondis 6"/>
          <p:cNvSpPr>
            <a:spLocks noChangeArrowheads="1"/>
          </p:cNvSpPr>
          <p:nvPr/>
        </p:nvSpPr>
        <p:spPr bwMode="auto">
          <a:xfrm>
            <a:off x="4705285" y="2017415"/>
            <a:ext cx="622300" cy="261556"/>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66%</a:t>
            </a:r>
            <a:endParaRPr lang="fr-FR" sz="1300" b="1" dirty="0">
              <a:solidFill>
                <a:srgbClr val="52AA28"/>
              </a:solidFill>
            </a:endParaRPr>
          </a:p>
        </p:txBody>
      </p:sp>
      <p:sp>
        <p:nvSpPr>
          <p:cNvPr id="71689"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La confiance accordée à Emmanuel Macron et son gouvernement</a:t>
            </a:r>
          </a:p>
        </p:txBody>
      </p:sp>
      <p:sp>
        <p:nvSpPr>
          <p:cNvPr id="71690" name="Text Box 2"/>
          <p:cNvSpPr txBox="1">
            <a:spLocks noChangeArrowheads="1"/>
          </p:cNvSpPr>
          <p:nvPr/>
        </p:nvSpPr>
        <p:spPr bwMode="auto">
          <a:xfrm>
            <a:off x="2282827" y="763200"/>
            <a:ext cx="7206679" cy="248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Globalement, diriez-vous que vous faites confiance à Emmanuel Macron et à son gouvernement…?</a:t>
            </a:r>
          </a:p>
        </p:txBody>
      </p:sp>
      <p:sp>
        <p:nvSpPr>
          <p:cNvPr id="71691" name="AutoShape 6"/>
          <p:cNvSpPr>
            <a:spLocks noChangeArrowheads="1"/>
          </p:cNvSpPr>
          <p:nvPr/>
        </p:nvSpPr>
        <p:spPr bwMode="auto">
          <a:xfrm>
            <a:off x="1546225" y="766800"/>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sp>
        <p:nvSpPr>
          <p:cNvPr id="20" name="Rectangle à coins arrondis 6"/>
          <p:cNvSpPr>
            <a:spLocks noChangeArrowheads="1"/>
          </p:cNvSpPr>
          <p:nvPr/>
        </p:nvSpPr>
        <p:spPr bwMode="auto">
          <a:xfrm>
            <a:off x="4691593" y="4059824"/>
            <a:ext cx="622300" cy="261937"/>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lIns="90000" tIns="18000" rIns="90000" bIns="18000">
            <a:spAutoFit/>
          </a:bodyPr>
          <a:lstStyle/>
          <a:p>
            <a:pPr algn="ctr"/>
            <a:r>
              <a:rPr lang="fr-FR" sz="1300" b="1" dirty="0" smtClean="0">
                <a:solidFill>
                  <a:srgbClr val="52AA28"/>
                </a:solidFill>
              </a:rPr>
              <a:t>61%</a:t>
            </a:r>
            <a:endParaRPr lang="fr-FR" sz="1300" b="1" dirty="0">
              <a:solidFill>
                <a:srgbClr val="52AA28"/>
              </a:solidFill>
            </a:endParaRPr>
          </a:p>
        </p:txBody>
      </p:sp>
      <p:sp>
        <p:nvSpPr>
          <p:cNvPr id="17"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50% de l’échantillon</a:t>
            </a:r>
          </a:p>
        </p:txBody>
      </p:sp>
      <p:sp>
        <p:nvSpPr>
          <p:cNvPr id="12" name="Rectangle 60"/>
          <p:cNvSpPr>
            <a:spLocks noChangeArrowheads="1"/>
          </p:cNvSpPr>
          <p:nvPr/>
        </p:nvSpPr>
        <p:spPr bwMode="auto">
          <a:xfrm>
            <a:off x="5380285" y="1975735"/>
            <a:ext cx="4325243" cy="3099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50 ans et plus (76%) / 6 à 19 salariés (76%) / Industrie (75%) / Commerce (80%) </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Moins de 35 ans (56%) / Services aux particuliers (55%) / Artisan (60%) / CA de moins de 100 000 € (51%)</a:t>
            </a:r>
            <a:endParaRPr lang="fr-FR" sz="700" dirty="0">
              <a:solidFill>
                <a:srgbClr val="C00000"/>
              </a:solidFill>
              <a:sym typeface="Wingdings 3" pitchFamily="18" charset="2"/>
            </a:endParaRPr>
          </a:p>
        </p:txBody>
      </p:sp>
      <p:sp>
        <p:nvSpPr>
          <p:cNvPr id="13" name="Rectangle 60"/>
          <p:cNvSpPr>
            <a:spLocks noChangeArrowheads="1"/>
          </p:cNvSpPr>
          <p:nvPr/>
        </p:nvSpPr>
        <p:spPr bwMode="auto">
          <a:xfrm>
            <a:off x="5364992" y="4029746"/>
            <a:ext cx="4024155" cy="3099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6 à 19 salariés (67%) </a:t>
            </a:r>
            <a:r>
              <a:rPr lang="fr-FR" sz="700" dirty="0">
                <a:solidFill>
                  <a:srgbClr val="52AA28"/>
                </a:solidFill>
                <a:sym typeface="Wingdings 3" pitchFamily="18" charset="2"/>
              </a:rPr>
              <a:t>/ Services aux </a:t>
            </a:r>
            <a:r>
              <a:rPr lang="fr-FR" sz="700" dirty="0" smtClean="0">
                <a:solidFill>
                  <a:srgbClr val="52AA28"/>
                </a:solidFill>
                <a:sym typeface="Wingdings 3" pitchFamily="18" charset="2"/>
              </a:rPr>
              <a:t>entreprises (68%) </a:t>
            </a:r>
            <a:r>
              <a:rPr lang="fr-FR" sz="700" dirty="0">
                <a:solidFill>
                  <a:srgbClr val="52AA28"/>
                </a:solidFill>
                <a:sym typeface="Wingdings 3" pitchFamily="18" charset="2"/>
              </a:rPr>
              <a:t>/ CA de plus d’1 million d’€ </a:t>
            </a:r>
            <a:r>
              <a:rPr lang="fr-FR" sz="700" dirty="0" smtClean="0">
                <a:solidFill>
                  <a:srgbClr val="52AA28"/>
                </a:solidFill>
                <a:sym typeface="Wingdings 3" pitchFamily="18" charset="2"/>
              </a:rPr>
              <a:t>(71%)</a:t>
            </a:r>
          </a:p>
          <a:p>
            <a:pPr marL="87313" indent="-87313">
              <a:buClr>
                <a:srgbClr val="C00000"/>
              </a:buClr>
              <a:buFont typeface="Wingdings 3" panose="05040102010807070707" pitchFamily="18" charset="2"/>
              <a:buChar char=""/>
            </a:pPr>
            <a:r>
              <a:rPr lang="fr-FR" sz="700" dirty="0" smtClean="0">
                <a:solidFill>
                  <a:srgbClr val="C00000"/>
                </a:solidFill>
                <a:sym typeface="Wingdings 3" pitchFamily="18" charset="2"/>
              </a:rPr>
              <a:t>Moins de 35 ans (52%) / BTP (54%) / Hôtellerie (49%)</a:t>
            </a:r>
            <a:endParaRPr lang="fr-FR" sz="700" dirty="0">
              <a:solidFill>
                <a:srgbClr val="C00000"/>
              </a:solidFill>
              <a:sym typeface="Wingdings 3" pitchFamily="18" charset="2"/>
            </a:endParaRPr>
          </a:p>
        </p:txBody>
      </p:sp>
    </p:spTree>
    <p:extLst>
      <p:ext uri="{BB962C8B-B14F-4D97-AF65-F5344CB8AC3E}">
        <p14:creationId xmlns:p14="http://schemas.microsoft.com/office/powerpoint/2010/main" val="2079678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2" name="AutoShape 6"/>
          <p:cNvSpPr>
            <a:spLocks noChangeArrowheads="1"/>
          </p:cNvSpPr>
          <p:nvPr/>
        </p:nvSpPr>
        <p:spPr bwMode="auto">
          <a:xfrm>
            <a:off x="1546225" y="-349200"/>
            <a:ext cx="7739063" cy="838200"/>
          </a:xfrm>
          <a:prstGeom prst="roundRect">
            <a:avLst>
              <a:gd name="adj" fmla="val 16667"/>
            </a:avLst>
          </a:prstGeom>
          <a:solidFill>
            <a:srgbClr val="981135"/>
          </a:solidFill>
          <a:ln w="6350">
            <a:solidFill>
              <a:srgbClr val="800000"/>
            </a:solidFill>
            <a:round/>
            <a:headEnd/>
            <a:tailEnd/>
          </a:ln>
        </p:spPr>
        <p:txBody>
          <a:bodyPr lIns="90000" tIns="46800" rIns="90000" bIns="18000" anchor="b"/>
          <a:lstStyle/>
          <a:p>
            <a:pPr defTabSz="914400"/>
            <a:r>
              <a:rPr lang="fr-FR" sz="1600" b="1" dirty="0">
                <a:solidFill>
                  <a:srgbClr val="FFFFFF"/>
                </a:solidFill>
              </a:rPr>
              <a:t>Le pronostic sur la facilité de réalisation des réformes</a:t>
            </a:r>
            <a:endParaRPr lang="fr-FR" altLang="fr-FR" sz="1600" b="1" dirty="0">
              <a:solidFill>
                <a:srgbClr val="FFFFFF"/>
              </a:solidFill>
            </a:endParaRPr>
          </a:p>
        </p:txBody>
      </p:sp>
      <p:sp>
        <p:nvSpPr>
          <p:cNvPr id="70663" name="Text Box 2"/>
          <p:cNvSpPr txBox="1">
            <a:spLocks noChangeArrowheads="1"/>
          </p:cNvSpPr>
          <p:nvPr/>
        </p:nvSpPr>
        <p:spPr bwMode="auto">
          <a:xfrm>
            <a:off x="2282824" y="764704"/>
            <a:ext cx="7350696" cy="402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000" tIns="46800" rIns="90000" bIns="46800">
            <a:spAutoFit/>
          </a:bodyPr>
          <a:lstStyle>
            <a:lvl1pPr defTabSz="762000" eaLnBrk="0" hangingPunct="0">
              <a:defRPr sz="1900">
                <a:solidFill>
                  <a:schemeClr val="tx1"/>
                </a:solidFill>
                <a:latin typeface="Arial" pitchFamily="34" charset="0"/>
              </a:defRPr>
            </a:lvl1pPr>
            <a:lvl2pPr marL="742950" indent="-285750" defTabSz="762000" eaLnBrk="0" hangingPunct="0">
              <a:defRPr sz="1900">
                <a:solidFill>
                  <a:schemeClr val="tx1"/>
                </a:solidFill>
                <a:latin typeface="Arial" pitchFamily="34" charset="0"/>
              </a:defRPr>
            </a:lvl2pPr>
            <a:lvl3pPr marL="1143000" indent="-228600" defTabSz="762000" eaLnBrk="0" hangingPunct="0">
              <a:defRPr sz="1900">
                <a:solidFill>
                  <a:schemeClr val="tx1"/>
                </a:solidFill>
                <a:latin typeface="Arial" pitchFamily="34" charset="0"/>
              </a:defRPr>
            </a:lvl3pPr>
            <a:lvl4pPr marL="1600200" indent="-228600" defTabSz="762000" eaLnBrk="0" hangingPunct="0">
              <a:defRPr sz="1900">
                <a:solidFill>
                  <a:schemeClr val="tx1"/>
                </a:solidFill>
                <a:latin typeface="Arial" pitchFamily="34" charset="0"/>
              </a:defRPr>
            </a:lvl4pPr>
            <a:lvl5pPr marL="2057400" indent="-228600" defTabSz="762000" eaLnBrk="0" hangingPunct="0">
              <a:defRPr sz="1900">
                <a:solidFill>
                  <a:schemeClr val="tx1"/>
                </a:solidFill>
                <a:latin typeface="Arial" pitchFamily="34" charset="0"/>
              </a:defRPr>
            </a:lvl5pPr>
            <a:lvl6pPr marL="2514600" indent="-228600" defTabSz="762000" eaLnBrk="0" fontAlgn="base" hangingPunct="0">
              <a:spcBef>
                <a:spcPct val="0"/>
              </a:spcBef>
              <a:spcAft>
                <a:spcPct val="0"/>
              </a:spcAft>
              <a:defRPr sz="1900">
                <a:solidFill>
                  <a:schemeClr val="tx1"/>
                </a:solidFill>
                <a:latin typeface="Arial" pitchFamily="34" charset="0"/>
              </a:defRPr>
            </a:lvl6pPr>
            <a:lvl7pPr marL="2971800" indent="-228600" defTabSz="762000" eaLnBrk="0" fontAlgn="base" hangingPunct="0">
              <a:spcBef>
                <a:spcPct val="0"/>
              </a:spcBef>
              <a:spcAft>
                <a:spcPct val="0"/>
              </a:spcAft>
              <a:defRPr sz="1900">
                <a:solidFill>
                  <a:schemeClr val="tx1"/>
                </a:solidFill>
                <a:latin typeface="Arial" pitchFamily="34" charset="0"/>
              </a:defRPr>
            </a:lvl7pPr>
            <a:lvl8pPr marL="3429000" indent="-228600" defTabSz="762000" eaLnBrk="0" fontAlgn="base" hangingPunct="0">
              <a:spcBef>
                <a:spcPct val="0"/>
              </a:spcBef>
              <a:spcAft>
                <a:spcPct val="0"/>
              </a:spcAft>
              <a:defRPr sz="1900">
                <a:solidFill>
                  <a:schemeClr val="tx1"/>
                </a:solidFill>
                <a:latin typeface="Arial" pitchFamily="34" charset="0"/>
              </a:defRPr>
            </a:lvl8pPr>
            <a:lvl9pPr marL="3886200" indent="-228600" defTabSz="762000" eaLnBrk="0" fontAlgn="base" hangingPunct="0">
              <a:spcBef>
                <a:spcPct val="0"/>
              </a:spcBef>
              <a:spcAft>
                <a:spcPct val="0"/>
              </a:spcAft>
              <a:defRPr sz="1900">
                <a:solidFill>
                  <a:schemeClr val="tx1"/>
                </a:solidFill>
                <a:latin typeface="Arial" pitchFamily="34" charset="0"/>
              </a:defRPr>
            </a:lvl9pPr>
          </a:lstStyle>
          <a:p>
            <a:pPr algn="just" eaLnBrk="1" hangingPunct="1">
              <a:spcBef>
                <a:spcPct val="50000"/>
              </a:spcBef>
            </a:pPr>
            <a:r>
              <a:rPr lang="fr-FR" sz="1000" dirty="0"/>
              <a:t>Concernant l’ensemble des réformes actuellement en cours et à venir, diriez-vous qu’Emmanuel Macron et son gouvernement vont pouvoir les réaliser… ?</a:t>
            </a:r>
          </a:p>
        </p:txBody>
      </p:sp>
      <p:sp>
        <p:nvSpPr>
          <p:cNvPr id="70664" name="AutoShape 6"/>
          <p:cNvSpPr>
            <a:spLocks noChangeArrowheads="1"/>
          </p:cNvSpPr>
          <p:nvPr/>
        </p:nvSpPr>
        <p:spPr bwMode="auto">
          <a:xfrm>
            <a:off x="1546225" y="766292"/>
            <a:ext cx="727075" cy="306022"/>
          </a:xfrm>
          <a:prstGeom prst="roundRect">
            <a:avLst>
              <a:gd name="adj" fmla="val 50000"/>
            </a:avLst>
          </a:prstGeom>
          <a:solidFill>
            <a:srgbClr val="981135"/>
          </a:solidFill>
          <a:ln>
            <a:noFill/>
          </a:ln>
          <a:extLst>
            <a:ext uri="{91240B29-F687-4f45-9708-019B960494DF}">
              <a14:hiddenLine xmlns:a14="http://schemas.microsoft.com/office/drawing/2010/main" xmlns="" w="6350">
                <a:solidFill>
                  <a:srgbClr val="000000"/>
                </a:solidFill>
                <a:round/>
                <a:headEnd/>
                <a:tailEnd/>
              </a14:hiddenLine>
            </a:ext>
          </a:extLst>
        </p:spPr>
        <p:txBody>
          <a:bodyPr lIns="90000" tIns="46800" rIns="90000" bIns="46800">
            <a:spAutoFit/>
          </a:bodyPr>
          <a:lstStyle/>
          <a:p>
            <a:pPr algn="ctr" defTabSz="914400">
              <a:spcBef>
                <a:spcPct val="50000"/>
              </a:spcBef>
            </a:pPr>
            <a:r>
              <a:rPr lang="fr-FR" sz="800" dirty="0">
                <a:solidFill>
                  <a:schemeClr val="bg1"/>
                </a:solidFill>
              </a:rPr>
              <a:t>Question</a:t>
            </a:r>
          </a:p>
        </p:txBody>
      </p:sp>
      <p:graphicFrame>
        <p:nvGraphicFramePr>
          <p:cNvPr id="10" name="Graphique 10"/>
          <p:cNvGraphicFramePr>
            <a:graphicFrameLocks/>
          </p:cNvGraphicFramePr>
          <p:nvPr>
            <p:extLst>
              <p:ext uri="{D42A27DB-BD31-4B8C-83A1-F6EECF244321}">
                <p14:modId xmlns:p14="http://schemas.microsoft.com/office/powerpoint/2010/main" val="2325797062"/>
              </p:ext>
            </p:extLst>
          </p:nvPr>
        </p:nvGraphicFramePr>
        <p:xfrm>
          <a:off x="1353220" y="1484784"/>
          <a:ext cx="6895350" cy="4610522"/>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à coins arrondis 11"/>
          <p:cNvSpPr>
            <a:spLocks noChangeArrowheads="1"/>
          </p:cNvSpPr>
          <p:nvPr/>
        </p:nvSpPr>
        <p:spPr bwMode="auto">
          <a:xfrm>
            <a:off x="1966876" y="1711755"/>
            <a:ext cx="2074987" cy="399238"/>
          </a:xfrm>
          <a:prstGeom prst="roundRect">
            <a:avLst>
              <a:gd name="adj" fmla="val 16667"/>
            </a:avLst>
          </a:prstGeom>
          <a:noFill/>
          <a:ln w="9525" algn="ctr">
            <a:solidFill>
              <a:srgbClr val="52AA28"/>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15" name="Rectangle à coins arrondis 12"/>
          <p:cNvSpPr>
            <a:spLocks noChangeArrowheads="1"/>
          </p:cNvSpPr>
          <p:nvPr/>
        </p:nvSpPr>
        <p:spPr bwMode="auto">
          <a:xfrm>
            <a:off x="1966876" y="3588536"/>
            <a:ext cx="2074987" cy="399238"/>
          </a:xfrm>
          <a:prstGeom prst="roundRect">
            <a:avLst>
              <a:gd name="adj" fmla="val 16667"/>
            </a:avLst>
          </a:prstGeom>
          <a:noFill/>
          <a:ln w="9525" algn="ctr">
            <a:solidFill>
              <a:srgbClr val="A50021"/>
            </a:solidFill>
            <a:prstDash val="sysDot"/>
            <a:round/>
            <a:headEnd/>
            <a:tailEnd/>
          </a:ln>
          <a:extLst>
            <a:ext uri="{909E8E84-426E-40dd-AFC4-6F175D3DCCD1}">
              <a14:hiddenFill xmlns:a14="http://schemas.microsoft.com/office/drawing/2010/main" xmlns="">
                <a:solidFill>
                  <a:srgbClr val="FFFFFF"/>
                </a:solidFill>
              </a14:hiddenFill>
            </a:ext>
          </a:extLst>
        </p:spPr>
        <p:txBody>
          <a:bodyPr wrap="square" lIns="90000" tIns="72000" rIns="90000" bIns="72000">
            <a:spAutoFit/>
          </a:bodyPr>
          <a:lstStyle/>
          <a:p>
            <a:pPr algn="ctr"/>
            <a:endParaRPr lang="fr-FR" sz="1400" b="1">
              <a:solidFill>
                <a:srgbClr val="52769A"/>
              </a:solidFill>
            </a:endParaRPr>
          </a:p>
        </p:txBody>
      </p:sp>
      <p:sp>
        <p:nvSpPr>
          <p:cNvPr id="13" name="Rectangle 60"/>
          <p:cNvSpPr>
            <a:spLocks noChangeArrowheads="1"/>
          </p:cNvSpPr>
          <p:nvPr/>
        </p:nvSpPr>
        <p:spPr bwMode="auto">
          <a:xfrm>
            <a:off x="4073273" y="2097482"/>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52AA28"/>
                </a:solidFill>
                <a:sym typeface="Wingdings 3" pitchFamily="18" charset="2"/>
              </a:rPr>
              <a:t>Services aux particuliers (23%) / Sympathisants LREM (23%)</a:t>
            </a:r>
            <a:endParaRPr lang="fr-FR" sz="700" dirty="0">
              <a:solidFill>
                <a:srgbClr val="52AA28"/>
              </a:solidFill>
              <a:sym typeface="Wingdings 3" pitchFamily="18" charset="2"/>
            </a:endParaRPr>
          </a:p>
        </p:txBody>
      </p:sp>
      <p:sp>
        <p:nvSpPr>
          <p:cNvPr id="11" name="Rectangle 60"/>
          <p:cNvSpPr>
            <a:spLocks noChangeArrowheads="1"/>
          </p:cNvSpPr>
          <p:nvPr/>
        </p:nvSpPr>
        <p:spPr bwMode="auto">
          <a:xfrm>
            <a:off x="4118905" y="3978688"/>
            <a:ext cx="4464496" cy="202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46800" rIns="0" bIns="46800">
            <a:spAutoFit/>
          </a:bodyPr>
          <a:lstStyle/>
          <a:p>
            <a:pPr marL="100013" indent="-100013">
              <a:buFont typeface="Wingdings 3" pitchFamily="18" charset="2"/>
              <a:buChar char=""/>
            </a:pPr>
            <a:r>
              <a:rPr lang="fr-FR" sz="700" dirty="0" smtClean="0">
                <a:solidFill>
                  <a:srgbClr val="E32B29"/>
                </a:solidFill>
                <a:sym typeface="Wingdings 3" pitchFamily="18" charset="2"/>
              </a:rPr>
              <a:t>35 à 49 ans (87%) / 1 à 2 salariés (87%) / Commerce (88%) / Hôtellerie (88%)</a:t>
            </a:r>
            <a:endParaRPr lang="fr-FR" sz="700" dirty="0">
              <a:solidFill>
                <a:srgbClr val="E32B29"/>
              </a:solidFill>
              <a:sym typeface="Wingdings 3" pitchFamily="18" charset="2"/>
            </a:endParaRPr>
          </a:p>
        </p:txBody>
      </p:sp>
      <p:graphicFrame>
        <p:nvGraphicFramePr>
          <p:cNvPr id="16" name="Group 50"/>
          <p:cNvGraphicFramePr>
            <a:graphicFrameLocks noGrp="1"/>
          </p:cNvGraphicFramePr>
          <p:nvPr>
            <p:extLst>
              <p:ext uri="{D42A27DB-BD31-4B8C-83A1-F6EECF244321}">
                <p14:modId xmlns:p14="http://schemas.microsoft.com/office/powerpoint/2010/main" val="2149942840"/>
              </p:ext>
            </p:extLst>
          </p:nvPr>
        </p:nvGraphicFramePr>
        <p:xfrm>
          <a:off x="8697416" y="1586717"/>
          <a:ext cx="920863" cy="4434570"/>
        </p:xfrm>
        <a:graphic>
          <a:graphicData uri="http://schemas.openxmlformats.org/drawingml/2006/table">
            <a:tbl>
              <a:tblPr/>
              <a:tblGrid>
                <a:gridCol w="920863"/>
              </a:tblGrid>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1" i="1" u="none" strike="noStrike" cap="none" normalizeH="0" baseline="0" dirty="0" smtClean="0">
                          <a:ln>
                            <a:noFill/>
                          </a:ln>
                          <a:solidFill>
                            <a:schemeClr val="tx1"/>
                          </a:solidFill>
                          <a:effectLst/>
                          <a:latin typeface="Arial" charset="0"/>
                        </a:rPr>
                        <a:t>17%</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1%</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16%</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1" i="1" u="none" strike="noStrike" cap="none" normalizeH="0" baseline="0" dirty="0" smtClean="0">
                          <a:ln>
                            <a:noFill/>
                          </a:ln>
                          <a:solidFill>
                            <a:schemeClr val="tx1"/>
                          </a:solidFill>
                          <a:effectLst/>
                          <a:latin typeface="Arial" charset="0"/>
                        </a:rPr>
                        <a:t>82%</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64%</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18%</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r h="63351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solidFill>
                            <a:schemeClr val="tx1"/>
                          </a:solidFill>
                          <a:effectLst/>
                          <a:latin typeface="Arial" charset="0"/>
                        </a:rPr>
                        <a:t>1%</a:t>
                      </a:r>
                    </a:p>
                  </a:txBody>
                  <a:tcPr marL="9525" marR="9525" marT="9524" marB="0" anchor="ctr" horzOverflow="overflow">
                    <a:lnL>
                      <a:noFill/>
                    </a:lnL>
                    <a:lnR>
                      <a:noFill/>
                    </a:lnR>
                    <a:lnT>
                      <a:noFill/>
                    </a:lnT>
                    <a:lnB>
                      <a:noFill/>
                    </a:lnB>
                    <a:lnTlToBr>
                      <a:noFill/>
                    </a:lnTlToBr>
                    <a:lnBlToTr>
                      <a:noFill/>
                    </a:lnBlToTr>
                    <a:solidFill>
                      <a:srgbClr val="FBE6E6">
                        <a:alpha val="50196"/>
                      </a:srgbClr>
                    </a:solidFill>
                  </a:tcPr>
                </a:tc>
              </a:tr>
            </a:tbl>
          </a:graphicData>
        </a:graphic>
      </p:graphicFrame>
      <p:sp>
        <p:nvSpPr>
          <p:cNvPr id="17" name="Rectangle 16"/>
          <p:cNvSpPr/>
          <p:nvPr/>
        </p:nvSpPr>
        <p:spPr>
          <a:xfrm>
            <a:off x="8704654" y="1104942"/>
            <a:ext cx="920863" cy="451850"/>
          </a:xfrm>
          <a:prstGeom prst="rect">
            <a:avLst/>
          </a:prstGeom>
          <a:solidFill>
            <a:srgbClr val="FBE6E6">
              <a:alpha val="50196"/>
            </a:srgbClr>
          </a:solidFill>
          <a:ln>
            <a:solidFill>
              <a:schemeClr val="bg1">
                <a:lumMod val="85000"/>
              </a:schemeClr>
            </a:solidFill>
            <a:prstDash val="sysDot"/>
          </a:ln>
        </p:spPr>
        <p:txBody>
          <a:bodyPr wrap="square" lIns="18000" tIns="18000" rIns="18000" bIns="18000">
            <a:spAutoFit/>
          </a:bodyPr>
          <a:lstStyle/>
          <a:p>
            <a:pPr algn="ctr">
              <a:defRPr/>
            </a:pPr>
            <a:r>
              <a:rPr lang="fr-FR" sz="900" dirty="0">
                <a:solidFill>
                  <a:prstClr val="black"/>
                </a:solidFill>
                <a:latin typeface="Arial" charset="0"/>
              </a:rPr>
              <a:t>Comparatif Nicolas Sarkozy</a:t>
            </a:r>
            <a:br>
              <a:rPr lang="fr-FR" sz="900" dirty="0">
                <a:solidFill>
                  <a:prstClr val="black"/>
                </a:solidFill>
                <a:latin typeface="Arial" charset="0"/>
              </a:rPr>
            </a:br>
            <a:r>
              <a:rPr lang="fr-FR" sz="900" dirty="0" smtClean="0">
                <a:solidFill>
                  <a:prstClr val="black"/>
                </a:solidFill>
                <a:latin typeface="Arial" charset="0"/>
              </a:rPr>
              <a:t>octobre </a:t>
            </a:r>
            <a:r>
              <a:rPr lang="fr-FR" sz="900" dirty="0">
                <a:solidFill>
                  <a:prstClr val="black"/>
                </a:solidFill>
                <a:latin typeface="Arial" charset="0"/>
              </a:rPr>
              <a:t>2007</a:t>
            </a:r>
          </a:p>
        </p:txBody>
      </p:sp>
      <p:sp>
        <p:nvSpPr>
          <p:cNvPr id="18" name="Espace réservé du numéro de diapositive 2"/>
          <p:cNvSpPr txBox="1">
            <a:spLocks noGrp="1"/>
          </p:cNvSpPr>
          <p:nvPr/>
        </p:nvSpPr>
        <p:spPr bwMode="auto">
          <a:xfrm>
            <a:off x="1352600" y="6480720"/>
            <a:ext cx="5588688" cy="260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defRPr>
            </a:lvl9pPr>
          </a:lstStyle>
          <a:p>
            <a:pPr defTabSz="914400"/>
            <a:r>
              <a:rPr lang="fr-FR" sz="800" i="1" dirty="0"/>
              <a:t>Base : à 50% de l’échantillon</a:t>
            </a:r>
          </a:p>
        </p:txBody>
      </p:sp>
    </p:spTree>
    <p:extLst>
      <p:ext uri="{BB962C8B-B14F-4D97-AF65-F5344CB8AC3E}">
        <p14:creationId xmlns:p14="http://schemas.microsoft.com/office/powerpoint/2010/main" val="3769240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a:spPr>
      <a:bodyPr anchor="ctr"/>
      <a:lstStyle>
        <a:defPPr algn="just" defTabSz="914400" eaLnBrk="1" hangingPunct="1">
          <a:defRPr sz="1800" i="1" dirty="0" smtClean="0">
            <a:solidFill>
              <a:srgbClr val="C00000"/>
            </a:solidFill>
            <a:latin typeface="Une situ"/>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54308</TotalTime>
  <Words>1446</Words>
  <Application>Microsoft Office PowerPoint</Application>
  <PresentationFormat>Format A4 (210 x 297 mm)</PresentationFormat>
  <Paragraphs>222</Paragraphs>
  <Slides>16</Slides>
  <Notes>6</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16</vt:i4>
      </vt:variant>
    </vt:vector>
  </HeadingPairs>
  <TitlesOfParts>
    <vt:vector size="25" baseType="lpstr">
      <vt:lpstr>Arial</vt:lpstr>
      <vt:lpstr>Calibri</vt:lpstr>
      <vt:lpstr>Times New Roman</vt:lpstr>
      <vt:lpstr>Trebuchet MS</vt:lpstr>
      <vt:lpstr>Wingdings</vt:lpstr>
      <vt:lpstr>Wingdings 3</vt:lpstr>
      <vt:lpstr>WP IconicSymbolsA</vt:lpstr>
      <vt:lpstr>WP IconicSymbolsB</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s_breuzard</dc:creator>
  <cp:lastModifiedBy>Lucile Belmont</cp:lastModifiedBy>
  <cp:revision>6669</cp:revision>
  <cp:lastPrinted>2017-07-28T10:39:45Z</cp:lastPrinted>
  <dcterms:created xsi:type="dcterms:W3CDTF">2010-01-11T11:11:43Z</dcterms:created>
  <dcterms:modified xsi:type="dcterms:W3CDTF">2017-08-07T10:35:17Z</dcterms:modified>
</cp:coreProperties>
</file>