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6A60"/>
    <a:srgbClr val="FFFFFF"/>
    <a:srgbClr val="A9B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FE9BB-9D3E-41D7-BBF3-668C73B9941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EB00D-9B08-4668-A60C-45951B19A5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4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9C4037-1FB9-4593-B7BC-77094FB17D3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00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86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8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548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Diapositive think-cell" r:id="rId5" imgW="360" imgH="360" progId="TCLayout.ActiveDocument.1">
                  <p:embed/>
                </p:oleObj>
              </mc:Choice>
              <mc:Fallback>
                <p:oleObj name="Diapositive think-cell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1" hidden="1">
            <a:extLst>
              <a:ext uri="{FF2B5EF4-FFF2-40B4-BE49-F238E27FC236}">
                <a16:creationId xmlns="" xmlns:a16="http://schemas.microsoft.com/office/drawing/2014/main" id="{6306EE97-277A-4990-9ECB-E8E1F5418C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iapositive think-cell" r:id="rId7" imgW="360" imgH="360" progId="TCLayout.ActiveDocument.1">
                  <p:embed/>
                </p:oleObj>
              </mc:Choice>
              <mc:Fallback>
                <p:oleObj name="Diapositive think-cell" r:id="rId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="" xmlns:a16="http://schemas.microsoft.com/office/drawing/2014/main" id="{6301BC55-12AC-4225-84AA-81B216AA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22D100-19D7-43BA-9639-039E456532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6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6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4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0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05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02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86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22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10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94835" y="365126"/>
            <a:ext cx="11736000" cy="470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835" y="12944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ACDF-B3A7-4391-BD81-866D2747CB91}" type="datetimeFigureOut">
              <a:rPr lang="fr-FR" smtClean="0"/>
              <a:t>20/06/2018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F733-C81B-4176-AC1C-75524EEC87E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7" t="-16318" b="-1"/>
          <a:stretch/>
        </p:blipFill>
        <p:spPr>
          <a:xfrm>
            <a:off x="61006" y="6264810"/>
            <a:ext cx="639988" cy="456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337425"/>
            <a:ext cx="704679" cy="3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1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8" b="15964"/>
          <a:stretch/>
        </p:blipFill>
        <p:spPr>
          <a:xfrm>
            <a:off x="6079524" y="0"/>
            <a:ext cx="6112475" cy="68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" y="0"/>
            <a:ext cx="6787180" cy="6857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000" y="0"/>
            <a:ext cx="6799181" cy="6899669"/>
          </a:xfrm>
          <a:prstGeom prst="rect">
            <a:avLst/>
          </a:prstGeom>
          <a:solidFill>
            <a:srgbClr val="A9B3A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451628"/>
            <a:ext cx="6787181" cy="23876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</a:t>
            </a:r>
            <a:r>
              <a:rPr lang="fr-FR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fr-FR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fr-F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fr-F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</a:br>
            <a:r>
              <a:rPr lang="fr-FR" sz="28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2018</a:t>
            </a:r>
            <a:r>
              <a:rPr lang="fr-F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fr-F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</a:br>
            <a:endParaRPr lang="fr-FR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054" y="4867825"/>
            <a:ext cx="1346250" cy="73370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88" y="4838689"/>
            <a:ext cx="978731" cy="76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8" b="15964"/>
          <a:stretch/>
        </p:blipFill>
        <p:spPr>
          <a:xfrm>
            <a:off x="0" y="-13228"/>
            <a:ext cx="6100624" cy="6871228"/>
          </a:xfrm>
          <a:prstGeom prst="rect">
            <a:avLst/>
          </a:prstGeom>
        </p:spPr>
      </p:pic>
      <p:sp>
        <p:nvSpPr>
          <p:cNvPr id="692" name="Rectangle 691">
            <a:extLst>
              <a:ext uri="{FF2B5EF4-FFF2-40B4-BE49-F238E27FC236}">
                <a16:creationId xmlns="" xmlns:a16="http://schemas.microsoft.com/office/drawing/2014/main" id="{C857B11A-E992-4419-A155-789F9CE9CAB7}"/>
              </a:ext>
            </a:extLst>
          </p:cNvPr>
          <p:cNvSpPr/>
          <p:nvPr/>
        </p:nvSpPr>
        <p:spPr>
          <a:xfrm>
            <a:off x="9006123" y="25409"/>
            <a:ext cx="3198125" cy="6871227"/>
          </a:xfrm>
          <a:prstGeom prst="rect">
            <a:avLst/>
          </a:prstGeom>
          <a:solidFill>
            <a:srgbClr val="A9B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AF7B4E62-4EB3-4A13-93A0-2D71390F8A92}"/>
              </a:ext>
            </a:extLst>
          </p:cNvPr>
          <p:cNvSpPr/>
          <p:nvPr/>
        </p:nvSpPr>
        <p:spPr>
          <a:xfrm>
            <a:off x="6602999" y="554608"/>
            <a:ext cx="1619250" cy="1619250"/>
          </a:xfrm>
          <a:prstGeom prst="ellipse">
            <a:avLst/>
          </a:prstGeom>
          <a:solidFill>
            <a:srgbClr val="A9B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lvl="1"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METHODOLOGIE</a:t>
            </a: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3" name="Freeform 5">
            <a:extLst>
              <a:ext uri="{FF2B5EF4-FFF2-40B4-BE49-F238E27FC236}">
                <a16:creationId xmlns="" xmlns:a16="http://schemas.microsoft.com/office/drawing/2014/main" id="{01229550-EEA0-4392-B4AD-843D22160B90}"/>
              </a:ext>
            </a:extLst>
          </p:cNvPr>
          <p:cNvSpPr>
            <a:spLocks/>
          </p:cNvSpPr>
          <p:nvPr/>
        </p:nvSpPr>
        <p:spPr bwMode="auto">
          <a:xfrm>
            <a:off x="7318787" y="1853453"/>
            <a:ext cx="187675" cy="101311"/>
          </a:xfrm>
          <a:custGeom>
            <a:avLst/>
            <a:gdLst>
              <a:gd name="T0" fmla="*/ 1156 w 1519"/>
              <a:gd name="T1" fmla="*/ 0 h 820"/>
              <a:gd name="T2" fmla="*/ 758 w 1519"/>
              <a:gd name="T3" fmla="*/ 413 h 820"/>
              <a:gd name="T4" fmla="*/ 362 w 1519"/>
              <a:gd name="T5" fmla="*/ 0 h 820"/>
              <a:gd name="T6" fmla="*/ 0 w 1519"/>
              <a:gd name="T7" fmla="*/ 0 h 820"/>
              <a:gd name="T8" fmla="*/ 752 w 1519"/>
              <a:gd name="T9" fmla="*/ 820 h 820"/>
              <a:gd name="T10" fmla="*/ 766 w 1519"/>
              <a:gd name="T11" fmla="*/ 820 h 820"/>
              <a:gd name="T12" fmla="*/ 1519 w 1519"/>
              <a:gd name="T13" fmla="*/ 0 h 820"/>
              <a:gd name="T14" fmla="*/ 1156 w 1519"/>
              <a:gd name="T15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9" h="820">
                <a:moveTo>
                  <a:pt x="1156" y="0"/>
                </a:moveTo>
                <a:lnTo>
                  <a:pt x="758" y="413"/>
                </a:lnTo>
                <a:lnTo>
                  <a:pt x="362" y="0"/>
                </a:lnTo>
                <a:lnTo>
                  <a:pt x="0" y="0"/>
                </a:lnTo>
                <a:lnTo>
                  <a:pt x="752" y="820"/>
                </a:lnTo>
                <a:lnTo>
                  <a:pt x="766" y="820"/>
                </a:lnTo>
                <a:lnTo>
                  <a:pt x="1519" y="0"/>
                </a:lnTo>
                <a:lnTo>
                  <a:pt x="11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4" name="Oval 703">
            <a:extLst>
              <a:ext uri="{FF2B5EF4-FFF2-40B4-BE49-F238E27FC236}">
                <a16:creationId xmlns="" xmlns:a16="http://schemas.microsoft.com/office/drawing/2014/main" id="{AD7DA023-4546-4542-9D7F-4E88725AA998}"/>
              </a:ext>
            </a:extLst>
          </p:cNvPr>
          <p:cNvSpPr/>
          <p:nvPr/>
        </p:nvSpPr>
        <p:spPr>
          <a:xfrm>
            <a:off x="9795560" y="618997"/>
            <a:ext cx="1619250" cy="16192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GB" sz="1200" b="1" dirty="0">
              <a:solidFill>
                <a:srgbClr val="222A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5">
            <a:extLst>
              <a:ext uri="{FF2B5EF4-FFF2-40B4-BE49-F238E27FC236}">
                <a16:creationId xmlns="" xmlns:a16="http://schemas.microsoft.com/office/drawing/2014/main" id="{01229550-EEA0-4392-B4AD-843D22160B90}"/>
              </a:ext>
            </a:extLst>
          </p:cNvPr>
          <p:cNvSpPr>
            <a:spLocks/>
          </p:cNvSpPr>
          <p:nvPr/>
        </p:nvSpPr>
        <p:spPr bwMode="auto">
          <a:xfrm>
            <a:off x="10511348" y="1917842"/>
            <a:ext cx="187675" cy="101311"/>
          </a:xfrm>
          <a:custGeom>
            <a:avLst/>
            <a:gdLst>
              <a:gd name="T0" fmla="*/ 1156 w 1519"/>
              <a:gd name="T1" fmla="*/ 0 h 820"/>
              <a:gd name="T2" fmla="*/ 758 w 1519"/>
              <a:gd name="T3" fmla="*/ 413 h 820"/>
              <a:gd name="T4" fmla="*/ 362 w 1519"/>
              <a:gd name="T5" fmla="*/ 0 h 820"/>
              <a:gd name="T6" fmla="*/ 0 w 1519"/>
              <a:gd name="T7" fmla="*/ 0 h 820"/>
              <a:gd name="T8" fmla="*/ 752 w 1519"/>
              <a:gd name="T9" fmla="*/ 820 h 820"/>
              <a:gd name="T10" fmla="*/ 766 w 1519"/>
              <a:gd name="T11" fmla="*/ 820 h 820"/>
              <a:gd name="T12" fmla="*/ 1519 w 1519"/>
              <a:gd name="T13" fmla="*/ 0 h 820"/>
              <a:gd name="T14" fmla="*/ 1156 w 1519"/>
              <a:gd name="T15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9" h="820">
                <a:moveTo>
                  <a:pt x="1156" y="0"/>
                </a:moveTo>
                <a:lnTo>
                  <a:pt x="758" y="413"/>
                </a:lnTo>
                <a:lnTo>
                  <a:pt x="362" y="0"/>
                </a:lnTo>
                <a:lnTo>
                  <a:pt x="0" y="0"/>
                </a:lnTo>
                <a:lnTo>
                  <a:pt x="752" y="820"/>
                </a:lnTo>
                <a:lnTo>
                  <a:pt x="766" y="820"/>
                </a:lnTo>
                <a:lnTo>
                  <a:pt x="1519" y="0"/>
                </a:lnTo>
                <a:lnTo>
                  <a:pt x="1156" y="0"/>
                </a:lnTo>
                <a:close/>
              </a:path>
            </a:pathLst>
          </a:custGeom>
          <a:solidFill>
            <a:srgbClr val="222A35"/>
          </a:solidFill>
          <a:ln>
            <a:solidFill>
              <a:srgbClr val="44546A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711" y="3751186"/>
            <a:ext cx="892949" cy="486657"/>
          </a:xfrm>
          <a:prstGeom prst="rect">
            <a:avLst/>
          </a:prstGeom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584868" y="941888"/>
            <a:ext cx="5136372" cy="4828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fr-FR" sz="1400" b="1" dirty="0" smtClean="0"/>
              <a:t/>
            </a:r>
            <a:br>
              <a:rPr lang="fr-FR" sz="1400" b="1" dirty="0" smtClean="0"/>
            </a:br>
            <a:r>
              <a:rPr lang="fr-FR" sz="1800" b="1" dirty="0" smtClean="0"/>
              <a:t>FRUIT DE LA COLLABORATION ENTRE DARK PLANNING ET L’IFOP, GENZ EST L’ÉTUDE DE RÉFÉRENCE POUR MIEUX COMPRENDRE LA GÉNÉRATION Z, SA RELATION À LA BEAUTÉ </a:t>
            </a:r>
            <a:br>
              <a:rPr lang="fr-FR" sz="1800" b="1" dirty="0" smtClean="0"/>
            </a:br>
            <a:r>
              <a:rPr lang="fr-FR" sz="1800" b="1" dirty="0" smtClean="0"/>
              <a:t>ET AU LUXE. </a:t>
            </a:r>
          </a:p>
          <a:p>
            <a:pPr>
              <a:lnSpc>
                <a:spcPct val="100000"/>
              </a:lnSpc>
            </a:pPr>
            <a:endParaRPr lang="fr-FR" sz="1800" b="1" dirty="0" smtClean="0"/>
          </a:p>
          <a:p>
            <a:pPr>
              <a:lnSpc>
                <a:spcPct val="100000"/>
              </a:lnSpc>
            </a:pPr>
            <a:r>
              <a:rPr lang="fr-FR" sz="1300" b="1" dirty="0" smtClean="0"/>
              <a:t>Cette exploration des « Z » s’articule autour de 5 grandes thématiques :</a:t>
            </a:r>
          </a:p>
          <a:p>
            <a:pPr>
              <a:lnSpc>
                <a:spcPct val="100000"/>
              </a:lnSpc>
            </a:pPr>
            <a:endParaRPr lang="fr-FR" sz="1300" b="1" dirty="0"/>
          </a:p>
          <a:p>
            <a:pPr lvl="1">
              <a:lnSpc>
                <a:spcPct val="200000"/>
              </a:lnSpc>
            </a:pPr>
            <a: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leurs valeurs, leurs aspirations, leurs engagements</a:t>
            </a:r>
            <a:b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leur style de vie, leurs activités préférées </a:t>
            </a:r>
            <a:b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leur relation au luxe </a:t>
            </a:r>
            <a:b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leur relation à la beauté</a:t>
            </a:r>
            <a:b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leurs usages et leur relation au digital, aux réseaux sociaux et aux influenceurs </a:t>
            </a:r>
          </a:p>
          <a:p>
            <a:pPr lvl="1"/>
            <a:endParaRPr lang="fr-FR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20681" y="3148663"/>
            <a:ext cx="472935" cy="33758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00000"/>
              </a:lnSpc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fr-FR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200000"/>
              </a:lnSpc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fr-FR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  <a:p>
            <a:pPr>
              <a:lnSpc>
                <a:spcPct val="200000"/>
              </a:lnSpc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fr-FR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lnSpc>
                <a:spcPct val="200000"/>
              </a:lnSpc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fr-FR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  <a:p>
            <a:pPr>
              <a:lnSpc>
                <a:spcPct val="200000"/>
              </a:lnSpc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# </a:t>
            </a:r>
            <a:r>
              <a:rPr lang="fr-FR" sz="1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lvl="1">
              <a:lnSpc>
                <a:spcPct val="200000"/>
              </a:lnSpc>
            </a:pPr>
            <a:endParaRPr lang="fr-FR" sz="1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ous-titre 2"/>
          <p:cNvSpPr txBox="1">
            <a:spLocks/>
          </p:cNvSpPr>
          <p:nvPr/>
        </p:nvSpPr>
        <p:spPr>
          <a:xfrm>
            <a:off x="6453406" y="2385436"/>
            <a:ext cx="2108335" cy="30786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 smtClean="0"/>
              <a:t>4 MARCHÉS</a:t>
            </a:r>
          </a:p>
          <a:p>
            <a:pPr algn="ctr"/>
            <a:r>
              <a:rPr lang="fr-FR" sz="1400" dirty="0" smtClean="0"/>
              <a:t>France, UK, USA et China (tier1&amp;2)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INTERVIEWS</a:t>
            </a:r>
          </a:p>
          <a:p>
            <a:pPr algn="ctr"/>
            <a:r>
              <a:rPr lang="fr-FR" sz="1400" dirty="0" smtClean="0"/>
              <a:t>2400 interviews </a:t>
            </a:r>
            <a:br>
              <a:rPr lang="fr-FR" sz="1400" dirty="0" smtClean="0"/>
            </a:br>
            <a:r>
              <a:rPr lang="fr-FR" sz="1400" dirty="0" smtClean="0"/>
              <a:t>(600 par pays) auprès </a:t>
            </a:r>
          </a:p>
          <a:p>
            <a:pPr algn="ctr"/>
            <a:r>
              <a:rPr lang="fr-FR" sz="1400" dirty="0" smtClean="0"/>
              <a:t>des 15-22 ans </a:t>
            </a:r>
          </a:p>
          <a:p>
            <a:pPr algn="ctr"/>
            <a:r>
              <a:rPr lang="fr-FR" sz="1400" dirty="0" smtClean="0"/>
              <a:t>½ femmes </a:t>
            </a:r>
            <a:br>
              <a:rPr lang="fr-FR" sz="1400" dirty="0" smtClean="0"/>
            </a:br>
            <a:r>
              <a:rPr lang="fr-FR" sz="1400" dirty="0" smtClean="0"/>
              <a:t>½ hommes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51961" y="2385436"/>
            <a:ext cx="29064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000 €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RÉSULTATS DISPONIBLES </a:t>
            </a: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juillet 2018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51961" y="4237843"/>
            <a:ext cx="2906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Eric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Briones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darkplanneur@gmail.com</a:t>
            </a:r>
          </a:p>
          <a:p>
            <a:pPr algn="ctr"/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Stéphane Truchi </a:t>
            </a: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Chairman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Ifop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stephane.truchi@ifop.com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439" y="4757841"/>
            <a:ext cx="885492" cy="69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48</Words>
  <Application>Microsoft Office PowerPoint</Application>
  <PresentationFormat>Grand écran</PresentationFormat>
  <Paragraphs>36</Paragraphs>
  <Slides>2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Thème Office</vt:lpstr>
      <vt:lpstr>Diapositive think-cell</vt:lpstr>
      <vt:lpstr>GENZ 2018 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ZG Fruit de la collaboration entre Dark Planner et l’Ifop GZ est L’étude de référence pour mieux comprendre la génération Z, sa relation à la beauté et au luxe  Cette exploration de la génération Z s’articule</dc:title>
  <dc:creator>Marc Gicquel</dc:creator>
  <cp:lastModifiedBy>Juliette Bonnet</cp:lastModifiedBy>
  <cp:revision>38</cp:revision>
  <cp:lastPrinted>2018-06-14T10:18:24Z</cp:lastPrinted>
  <dcterms:created xsi:type="dcterms:W3CDTF">2018-02-01T10:15:12Z</dcterms:created>
  <dcterms:modified xsi:type="dcterms:W3CDTF">2018-06-20T09:43:04Z</dcterms:modified>
</cp:coreProperties>
</file>