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3.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heme/themeOverride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heme/themeOverride5.xml" ContentType="application/vnd.openxmlformats-officedocument.themeOverride+xml"/>
  <Override PartName="/ppt/charts/chart40.xml" ContentType="application/vnd.openxmlformats-officedocument.drawingml.chart+xml"/>
  <Override PartName="/ppt/theme/themeOverride6.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theme/themeOverride7.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8.xml" ContentType="application/vnd.openxmlformats-officedocument.themeOverr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9.xml" ContentType="application/vnd.openxmlformats-officedocument.themeOverr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theme/themeOverride10.xml" ContentType="application/vnd.openxmlformats-officedocument.themeOverride+xml"/>
  <Override PartName="/ppt/charts/chart70.xml" ContentType="application/vnd.openxmlformats-officedocument.drawingml.chart+xml"/>
  <Override PartName="/ppt/charts/chart71.xml" ContentType="application/vnd.openxmlformats-officedocument.drawingml.chart+xml"/>
  <Override PartName="/ppt/theme/themeOverride11.xml" ContentType="application/vnd.openxmlformats-officedocument.themeOverrid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theme/themeOverride12.xml" ContentType="application/vnd.openxmlformats-officedocument.themeOverride+xml"/>
  <Override PartName="/ppt/charts/chart85.xml" ContentType="application/vnd.openxmlformats-officedocument.drawingml.chart+xml"/>
  <Override PartName="/ppt/theme/themeOverride13.xml" ContentType="application/vnd.openxmlformats-officedocument.themeOverride+xml"/>
  <Override PartName="/ppt/charts/chart86.xml" ContentType="application/vnd.openxmlformats-officedocument.drawingml.chart+xml"/>
  <Override PartName="/ppt/theme/themeOverride14.xml" ContentType="application/vnd.openxmlformats-officedocument.themeOverride+xml"/>
  <Override PartName="/ppt/charts/chart87.xml" ContentType="application/vnd.openxmlformats-officedocument.drawingml.chart+xml"/>
  <Override PartName="/ppt/theme/themeOverride15.xml" ContentType="application/vnd.openxmlformats-officedocument.themeOverride+xml"/>
  <Override PartName="/ppt/charts/chart88.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1"/>
  </p:notesMasterIdLst>
  <p:sldIdLst>
    <p:sldId id="330" r:id="rId2"/>
    <p:sldId id="328" r:id="rId3"/>
    <p:sldId id="424" r:id="rId4"/>
    <p:sldId id="331" r:id="rId5"/>
    <p:sldId id="550" r:id="rId6"/>
    <p:sldId id="529" r:id="rId7"/>
    <p:sldId id="522" r:id="rId8"/>
    <p:sldId id="515" r:id="rId9"/>
    <p:sldId id="463" r:id="rId10"/>
    <p:sldId id="527" r:id="rId11"/>
    <p:sldId id="465" r:id="rId12"/>
    <p:sldId id="479" r:id="rId13"/>
    <p:sldId id="523" r:id="rId14"/>
    <p:sldId id="524" r:id="rId15"/>
    <p:sldId id="530" r:id="rId16"/>
    <p:sldId id="531" r:id="rId17"/>
    <p:sldId id="532" r:id="rId18"/>
    <p:sldId id="533" r:id="rId19"/>
    <p:sldId id="534" r:id="rId20"/>
    <p:sldId id="487" r:id="rId21"/>
    <p:sldId id="489" r:id="rId22"/>
    <p:sldId id="512" r:id="rId23"/>
    <p:sldId id="535" r:id="rId24"/>
    <p:sldId id="513" r:id="rId25"/>
    <p:sldId id="521" r:id="rId26"/>
    <p:sldId id="536" r:id="rId27"/>
    <p:sldId id="537" r:id="rId28"/>
    <p:sldId id="551" r:id="rId29"/>
    <p:sldId id="539" r:id="rId30"/>
    <p:sldId id="540" r:id="rId31"/>
    <p:sldId id="541" r:id="rId32"/>
    <p:sldId id="542" r:id="rId33"/>
    <p:sldId id="543" r:id="rId34"/>
    <p:sldId id="544" r:id="rId35"/>
    <p:sldId id="545" r:id="rId36"/>
    <p:sldId id="546" r:id="rId37"/>
    <p:sldId id="547" r:id="rId38"/>
    <p:sldId id="548" r:id="rId39"/>
    <p:sldId id="549" r:id="rId40"/>
  </p:sldIdLst>
  <p:sldSz cx="10323513" cy="7192963"/>
  <p:notesSz cx="6735763" cy="9866313"/>
  <p:defaultTextStyle>
    <a:defPPr>
      <a:defRPr lang="fr-FR"/>
    </a:defPPr>
    <a:lvl1pPr marL="0" algn="l" defTabSz="1000902" rtl="0" eaLnBrk="1" latinLnBrk="0" hangingPunct="1">
      <a:defRPr sz="1970" kern="1200">
        <a:solidFill>
          <a:schemeClr val="tx1"/>
        </a:solidFill>
        <a:latin typeface="+mn-lt"/>
        <a:ea typeface="+mn-ea"/>
        <a:cs typeface="+mn-cs"/>
      </a:defRPr>
    </a:lvl1pPr>
    <a:lvl2pPr marL="500451" algn="l" defTabSz="1000902" rtl="0" eaLnBrk="1" latinLnBrk="0" hangingPunct="1">
      <a:defRPr sz="1970" kern="1200">
        <a:solidFill>
          <a:schemeClr val="tx1"/>
        </a:solidFill>
        <a:latin typeface="+mn-lt"/>
        <a:ea typeface="+mn-ea"/>
        <a:cs typeface="+mn-cs"/>
      </a:defRPr>
    </a:lvl2pPr>
    <a:lvl3pPr marL="1000902" algn="l" defTabSz="1000902" rtl="0" eaLnBrk="1" latinLnBrk="0" hangingPunct="1">
      <a:defRPr sz="1970" kern="1200">
        <a:solidFill>
          <a:schemeClr val="tx1"/>
        </a:solidFill>
        <a:latin typeface="+mn-lt"/>
        <a:ea typeface="+mn-ea"/>
        <a:cs typeface="+mn-cs"/>
      </a:defRPr>
    </a:lvl3pPr>
    <a:lvl4pPr marL="1501353" algn="l" defTabSz="1000902" rtl="0" eaLnBrk="1" latinLnBrk="0" hangingPunct="1">
      <a:defRPr sz="1970" kern="1200">
        <a:solidFill>
          <a:schemeClr val="tx1"/>
        </a:solidFill>
        <a:latin typeface="+mn-lt"/>
        <a:ea typeface="+mn-ea"/>
        <a:cs typeface="+mn-cs"/>
      </a:defRPr>
    </a:lvl4pPr>
    <a:lvl5pPr marL="2001804" algn="l" defTabSz="1000902" rtl="0" eaLnBrk="1" latinLnBrk="0" hangingPunct="1">
      <a:defRPr sz="1970" kern="1200">
        <a:solidFill>
          <a:schemeClr val="tx1"/>
        </a:solidFill>
        <a:latin typeface="+mn-lt"/>
        <a:ea typeface="+mn-ea"/>
        <a:cs typeface="+mn-cs"/>
      </a:defRPr>
    </a:lvl5pPr>
    <a:lvl6pPr marL="2502256" algn="l" defTabSz="1000902" rtl="0" eaLnBrk="1" latinLnBrk="0" hangingPunct="1">
      <a:defRPr sz="1970" kern="1200">
        <a:solidFill>
          <a:schemeClr val="tx1"/>
        </a:solidFill>
        <a:latin typeface="+mn-lt"/>
        <a:ea typeface="+mn-ea"/>
        <a:cs typeface="+mn-cs"/>
      </a:defRPr>
    </a:lvl6pPr>
    <a:lvl7pPr marL="3002707" algn="l" defTabSz="1000902" rtl="0" eaLnBrk="1" latinLnBrk="0" hangingPunct="1">
      <a:defRPr sz="1970" kern="1200">
        <a:solidFill>
          <a:schemeClr val="tx1"/>
        </a:solidFill>
        <a:latin typeface="+mn-lt"/>
        <a:ea typeface="+mn-ea"/>
        <a:cs typeface="+mn-cs"/>
      </a:defRPr>
    </a:lvl7pPr>
    <a:lvl8pPr marL="3503158" algn="l" defTabSz="1000902" rtl="0" eaLnBrk="1" latinLnBrk="0" hangingPunct="1">
      <a:defRPr sz="1970" kern="1200">
        <a:solidFill>
          <a:schemeClr val="tx1"/>
        </a:solidFill>
        <a:latin typeface="+mn-lt"/>
        <a:ea typeface="+mn-ea"/>
        <a:cs typeface="+mn-cs"/>
      </a:defRPr>
    </a:lvl8pPr>
    <a:lvl9pPr marL="4003609" algn="l" defTabSz="1000902" rtl="0" eaLnBrk="1" latinLnBrk="0" hangingPunct="1">
      <a:defRPr sz="19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6" userDrawn="1">
          <p15:clr>
            <a:srgbClr val="A4A3A4"/>
          </p15:clr>
        </p15:guide>
        <p15:guide id="2" pos="32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A50021"/>
    <a:srgbClr val="9DC3E6"/>
    <a:srgbClr val="5B7C9D"/>
    <a:srgbClr val="000066"/>
    <a:srgbClr val="7C3D7C"/>
    <a:srgbClr val="CC0000"/>
    <a:srgbClr val="FF6600"/>
    <a:srgbClr val="EEEEEE"/>
    <a:srgbClr val="A03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13" autoAdjust="0"/>
    <p:restoredTop sz="96305" autoAdjust="0"/>
  </p:normalViewPr>
  <p:slideViewPr>
    <p:cSldViewPr snapToGrid="0">
      <p:cViewPr varScale="1">
        <p:scale>
          <a:sx n="104" d="100"/>
          <a:sy n="104" d="100"/>
        </p:scale>
        <p:origin x="126" y="102"/>
      </p:cViewPr>
      <p:guideLst>
        <p:guide orient="horz" pos="2266"/>
        <p:guide pos="325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34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Feuille_de_calcul_Microsoft_Excel16.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Feuille_de_calcul_Microsoft_Excel22.xlsx"/><Relationship Id="rId1" Type="http://schemas.openxmlformats.org/officeDocument/2006/relationships/themeOverride" Target="../theme/themeOverride3.xml"/></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Feuille_de_calcul_Microsoft_Excel27.xlsx"/><Relationship Id="rId1" Type="http://schemas.openxmlformats.org/officeDocument/2006/relationships/themeOverride" Target="../theme/themeOverride4.xml"/></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39.xml.rels><?xml version="1.0" encoding="UTF-8" standalone="yes"?>
<Relationships xmlns="http://schemas.openxmlformats.org/package/2006/relationships"><Relationship Id="rId2" Type="http://schemas.openxmlformats.org/officeDocument/2006/relationships/package" Target="../embeddings/Feuille_de_calcul_Microsoft_Excel39.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Feuille_de_calcul_Microsoft_Excel40.xlsx"/><Relationship Id="rId1" Type="http://schemas.openxmlformats.org/officeDocument/2006/relationships/themeOverride" Target="../theme/themeOverride6.xml"/></Relationships>
</file>

<file path=ppt/charts/_rels/chart41.xml.rels><?xml version="1.0" encoding="UTF-8" standalone="yes"?>
<Relationships xmlns="http://schemas.openxmlformats.org/package/2006/relationships"><Relationship Id="rId1" Type="http://schemas.openxmlformats.org/officeDocument/2006/relationships/package" Target="../embeddings/Feuille_de_calcul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Feuille_de_calcul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Feuille_de_calcul_Microsoft_Excel43.xlsx"/></Relationships>
</file>

<file path=ppt/charts/_rels/chart44.xml.rels><?xml version="1.0" encoding="UTF-8" standalone="yes"?>
<Relationships xmlns="http://schemas.openxmlformats.org/package/2006/relationships"><Relationship Id="rId2" Type="http://schemas.openxmlformats.org/officeDocument/2006/relationships/package" Target="../embeddings/Feuille_de_calcul_Microsoft_Excel44.xlsx"/><Relationship Id="rId1" Type="http://schemas.openxmlformats.org/officeDocument/2006/relationships/themeOverride" Target="../theme/themeOverride7.xml"/></Relationships>
</file>

<file path=ppt/charts/_rels/chart45.xml.rels><?xml version="1.0" encoding="UTF-8" standalone="yes"?>
<Relationships xmlns="http://schemas.openxmlformats.org/package/2006/relationships"><Relationship Id="rId1" Type="http://schemas.openxmlformats.org/officeDocument/2006/relationships/package" Target="../embeddings/Feuille_de_calcul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de_calcul_Microsoft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de_calcul_Microsoft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Feuille_de_calcul_Microsoft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Feuille_de_calcul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Feuille_de_calcul_Microsoft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Feuille_de_calcul_Microsoft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Feuille_de_calcul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Feuille_de_calcul_Microsoft_Excel53.xlsx"/></Relationships>
</file>

<file path=ppt/charts/_rels/chart54.xml.rels><?xml version="1.0" encoding="UTF-8" standalone="yes"?>
<Relationships xmlns="http://schemas.openxmlformats.org/package/2006/relationships"><Relationship Id="rId2" Type="http://schemas.openxmlformats.org/officeDocument/2006/relationships/package" Target="../embeddings/Feuille_de_calcul_Microsoft_Excel54.xlsx"/><Relationship Id="rId1" Type="http://schemas.openxmlformats.org/officeDocument/2006/relationships/themeOverride" Target="../theme/themeOverride8.xml"/></Relationships>
</file>

<file path=ppt/charts/_rels/chart55.xml.rels><?xml version="1.0" encoding="UTF-8" standalone="yes"?>
<Relationships xmlns="http://schemas.openxmlformats.org/package/2006/relationships"><Relationship Id="rId1" Type="http://schemas.openxmlformats.org/officeDocument/2006/relationships/package" Target="../embeddings/Feuille_de_calcul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Feuille_de_calcul_Microsoft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Feuille_de_calcul_Microsoft_Excel57.xlsx"/></Relationships>
</file>

<file path=ppt/charts/_rels/chart58.xml.rels><?xml version="1.0" encoding="UTF-8" standalone="yes"?>
<Relationships xmlns="http://schemas.openxmlformats.org/package/2006/relationships"><Relationship Id="rId2" Type="http://schemas.openxmlformats.org/officeDocument/2006/relationships/package" Target="../embeddings/Feuille_de_calcul_Microsoft_Excel58.xlsx"/><Relationship Id="rId1" Type="http://schemas.openxmlformats.org/officeDocument/2006/relationships/themeOverride" Target="../theme/themeOverride9.xml"/></Relationships>
</file>

<file path=ppt/charts/_rels/chart59.xml.rels><?xml version="1.0" encoding="UTF-8" standalone="yes"?>
<Relationships xmlns="http://schemas.openxmlformats.org/package/2006/relationships"><Relationship Id="rId1" Type="http://schemas.openxmlformats.org/officeDocument/2006/relationships/package" Target="../embeddings/Feuille_de_calcul_Microsoft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Feuille_de_calcul_Microsoft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Feuille_de_calcul_Microsoft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Feuille_de_calcul_Microsoft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Feuille_de_calcul_Microsoft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Feuille_de_calcul_Microsoft_Excel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Feuille_de_calcul_Microsoft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Feuille_de_calcul_Microsoft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Feuille_de_calcul_Microsoft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Feuille_de_calcul_Microsoft_Excel68.xlsx"/></Relationships>
</file>

<file path=ppt/charts/_rels/chart69.xml.rels><?xml version="1.0" encoding="UTF-8" standalone="yes"?>
<Relationships xmlns="http://schemas.openxmlformats.org/package/2006/relationships"><Relationship Id="rId2" Type="http://schemas.openxmlformats.org/officeDocument/2006/relationships/package" Target="../embeddings/Feuille_de_calcul_Microsoft_Excel69.xlsx"/><Relationship Id="rId1" Type="http://schemas.openxmlformats.org/officeDocument/2006/relationships/themeOverride" Target="../theme/themeOverride10.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Feuille_de_calcul_Microsoft_Excel70.xlsx"/></Relationships>
</file>

<file path=ppt/charts/_rels/chart71.xml.rels><?xml version="1.0" encoding="UTF-8" standalone="yes"?>
<Relationships xmlns="http://schemas.openxmlformats.org/package/2006/relationships"><Relationship Id="rId2" Type="http://schemas.openxmlformats.org/officeDocument/2006/relationships/package" Target="../embeddings/Feuille_de_calcul_Microsoft_Excel71.xlsx"/><Relationship Id="rId1" Type="http://schemas.openxmlformats.org/officeDocument/2006/relationships/themeOverride" Target="../theme/themeOverride11.xml"/></Relationships>
</file>

<file path=ppt/charts/_rels/chart72.xml.rels><?xml version="1.0" encoding="UTF-8" standalone="yes"?>
<Relationships xmlns="http://schemas.openxmlformats.org/package/2006/relationships"><Relationship Id="rId1" Type="http://schemas.openxmlformats.org/officeDocument/2006/relationships/package" Target="../embeddings/Feuille_de_calcul_Microsoft_Excel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Feuille_de_calcul_Microsoft_Excel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Feuille_de_calcul_Microsoft_Excel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Feuille_de_calcul_Microsoft_Excel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Feuille_de_calcul_Microsoft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Feuille_de_calcul_Microsoft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Feuille_de_calcul_Microsoft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Feuille_de_calcul_Microsoft_Excel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Feuille_de_calcul_Microsoft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Feuille_de_calcul_Microsoft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Feuille_de_calcul_Microsoft_Excel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Feuille_de_calcul_Microsoft_Excel83.xlsx"/></Relationships>
</file>

<file path=ppt/charts/_rels/chart84.xml.rels><?xml version="1.0" encoding="UTF-8" standalone="yes"?>
<Relationships xmlns="http://schemas.openxmlformats.org/package/2006/relationships"><Relationship Id="rId2" Type="http://schemas.openxmlformats.org/officeDocument/2006/relationships/package" Target="../embeddings/Feuille_de_calcul_Microsoft_Excel84.xlsx"/><Relationship Id="rId1" Type="http://schemas.openxmlformats.org/officeDocument/2006/relationships/themeOverride" Target="../theme/themeOverride12.xml"/></Relationships>
</file>

<file path=ppt/charts/_rels/chart85.xml.rels><?xml version="1.0" encoding="UTF-8" standalone="yes"?>
<Relationships xmlns="http://schemas.openxmlformats.org/package/2006/relationships"><Relationship Id="rId2" Type="http://schemas.openxmlformats.org/officeDocument/2006/relationships/package" Target="../embeddings/Feuille_de_calcul_Microsoft_Excel85.xlsx"/><Relationship Id="rId1" Type="http://schemas.openxmlformats.org/officeDocument/2006/relationships/themeOverride" Target="../theme/themeOverride13.xml"/></Relationships>
</file>

<file path=ppt/charts/_rels/chart86.xml.rels><?xml version="1.0" encoding="UTF-8" standalone="yes"?>
<Relationships xmlns="http://schemas.openxmlformats.org/package/2006/relationships"><Relationship Id="rId2" Type="http://schemas.openxmlformats.org/officeDocument/2006/relationships/package" Target="../embeddings/Feuille_de_calcul_Microsoft_Excel86.xlsx"/><Relationship Id="rId1" Type="http://schemas.openxmlformats.org/officeDocument/2006/relationships/themeOverride" Target="../theme/themeOverride14.xml"/></Relationships>
</file>

<file path=ppt/charts/_rels/chart87.xml.rels><?xml version="1.0" encoding="UTF-8" standalone="yes"?>
<Relationships xmlns="http://schemas.openxmlformats.org/package/2006/relationships"><Relationship Id="rId2" Type="http://schemas.openxmlformats.org/officeDocument/2006/relationships/package" Target="../embeddings/Feuille_de_calcul_Microsoft_Excel87.xlsx"/><Relationship Id="rId1" Type="http://schemas.openxmlformats.org/officeDocument/2006/relationships/themeOverride" Target="../theme/themeOverride15.xml"/></Relationships>
</file>

<file path=ppt/charts/_rels/chart88.xml.rels><?xml version="1.0" encoding="UTF-8" standalone="yes"?>
<Relationships xmlns="http://schemas.openxmlformats.org/package/2006/relationships"><Relationship Id="rId2" Type="http://schemas.openxmlformats.org/officeDocument/2006/relationships/package" Target="../embeddings/Feuille_de_calcul_Microsoft_Excel88.xlsx"/><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597029949654139"/>
          <c:y val="1.6400454389315811E-2"/>
          <c:w val="0.42285716914867644"/>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79957788781557E-3"/>
                  <c:y val="-3.166972516414019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Une habitude</c:v>
                </c:pt>
                <c:pt idx="1">
                  <c:v>Plus simple depuis la mise en place du système de distribution et de reprise des boîtes jaunes à couvercle vert</c:v>
                </c:pt>
                <c:pt idx="2">
                  <c:v>Une contrainte</c:v>
                </c:pt>
                <c:pt idx="3">
                  <c:v>Un sujet dont vous n’aimez pas parler</c:v>
                </c:pt>
              </c:strCache>
            </c:strRef>
          </c:cat>
          <c:val>
            <c:numRef>
              <c:f>Feuil1!$B$2:$B$5</c:f>
              <c:numCache>
                <c:formatCode>0%</c:formatCode>
                <c:ptCount val="4"/>
                <c:pt idx="0">
                  <c:v>0.86</c:v>
                </c:pt>
                <c:pt idx="1">
                  <c:v>0.82</c:v>
                </c:pt>
                <c:pt idx="2">
                  <c:v>0.3</c:v>
                </c:pt>
                <c:pt idx="3">
                  <c:v>0.27</c:v>
                </c:pt>
              </c:numCache>
            </c:numRef>
          </c:val>
        </c:ser>
        <c:dLbls>
          <c:showLegendKey val="0"/>
          <c:showVal val="0"/>
          <c:showCatName val="0"/>
          <c:showSerName val="0"/>
          <c:showPercent val="0"/>
          <c:showBubbleSize val="0"/>
        </c:dLbls>
        <c:gapWidth val="70"/>
        <c:axId val="308221528"/>
        <c:axId val="304954168"/>
      </c:barChart>
      <c:catAx>
        <c:axId val="308221528"/>
        <c:scaling>
          <c:orientation val="maxMin"/>
        </c:scaling>
        <c:delete val="0"/>
        <c:axPos val="l"/>
        <c:numFmt formatCode="General" sourceLinked="0"/>
        <c:majorTickMark val="out"/>
        <c:minorTickMark val="none"/>
        <c:tickLblPos val="nextTo"/>
        <c:spPr>
          <a:ln>
            <a:noFill/>
          </a:ln>
        </c:spPr>
        <c:txPr>
          <a:bodyPr/>
          <a:lstStyle/>
          <a:p>
            <a:pPr>
              <a:defRPr sz="1100" b="0">
                <a:latin typeface="Calibri" pitchFamily="34" charset="0"/>
                <a:cs typeface="Calibri" pitchFamily="34" charset="0"/>
              </a:defRPr>
            </a:pPr>
            <a:endParaRPr lang="fr-FR"/>
          </a:p>
        </c:txPr>
        <c:crossAx val="304954168"/>
        <c:crosses val="autoZero"/>
        <c:auto val="1"/>
        <c:lblAlgn val="ctr"/>
        <c:lblOffset val="100"/>
        <c:noMultiLvlLbl val="0"/>
      </c:catAx>
      <c:valAx>
        <c:axId val="304954168"/>
        <c:scaling>
          <c:orientation val="minMax"/>
          <c:max val="1"/>
        </c:scaling>
        <c:delete val="1"/>
        <c:axPos val="t"/>
        <c:numFmt formatCode="0%" sourceLinked="1"/>
        <c:majorTickMark val="out"/>
        <c:minorTickMark val="none"/>
        <c:tickLblPos val="nextTo"/>
        <c:crossAx val="308221528"/>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86843487978377E-2"/>
          <c:y val="8.2116911736022632E-2"/>
          <c:w val="0.91971315651202157"/>
          <c:h val="0.87351646730809496"/>
        </c:manualLayout>
      </c:layout>
      <c:barChart>
        <c:barDir val="bar"/>
        <c:grouping val="stacked"/>
        <c:varyColors val="0"/>
        <c:ser>
          <c:idx val="0"/>
          <c:order val="0"/>
          <c:tx>
            <c:strRef>
              <c:f>Sheet1!$B$1</c:f>
              <c:strCache>
                <c:ptCount val="1"/>
                <c:pt idx="0">
                  <c:v>Plutôt pas </c:v>
                </c:pt>
              </c:strCache>
            </c:strRef>
          </c:tx>
          <c:spPr>
            <a:solidFill>
              <a:srgbClr val="A50021">
                <a:alpha val="50196"/>
              </a:srgbClr>
            </a:solidFill>
            <a:ln w="9525">
              <a:solidFill>
                <a:schemeClr val="bg1"/>
              </a:solidFill>
            </a:ln>
            <a:effectLst/>
          </c:spPr>
          <c:invertIfNegative val="0"/>
          <c:dLbls>
            <c:dLbl>
              <c:idx val="0"/>
              <c:layout>
                <c:manualLayout>
                  <c:x val="9.1756392557689574E-3"/>
                  <c:y val="2.6871413854391989E-1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Une habitude</c:v>
                </c:pt>
                <c:pt idx="1">
                  <c:v>Plus simple depuis la mise en place du système de distribution et de reprise des boîtes jaunes à couvercle vert</c:v>
                </c:pt>
                <c:pt idx="2">
                  <c:v>Une contrainte</c:v>
                </c:pt>
                <c:pt idx="3">
                  <c:v>Un sujet dont vous n’aimez pas parler</c:v>
                </c:pt>
              </c:strCache>
            </c:strRef>
          </c:cat>
          <c:val>
            <c:numRef>
              <c:f>Sheet1!$B$2:$B$5</c:f>
              <c:numCache>
                <c:formatCode>0%</c:formatCode>
                <c:ptCount val="4"/>
                <c:pt idx="0">
                  <c:v>0.09</c:v>
                </c:pt>
                <c:pt idx="1">
                  <c:v>0.11</c:v>
                </c:pt>
                <c:pt idx="2">
                  <c:v>0.3</c:v>
                </c:pt>
                <c:pt idx="3">
                  <c:v>0.26</c:v>
                </c:pt>
              </c:numCache>
            </c:numRef>
          </c:val>
        </c:ser>
        <c:ser>
          <c:idx val="1"/>
          <c:order val="1"/>
          <c:tx>
            <c:strRef>
              <c:f>Sheet1!$C$1</c:f>
              <c:strCache>
                <c:ptCount val="1"/>
                <c:pt idx="0">
                  <c:v>Pas du tout</c:v>
                </c:pt>
              </c:strCache>
            </c:strRef>
          </c:tx>
          <c:spPr>
            <a:solidFill>
              <a:srgbClr val="A50021"/>
            </a:solidFill>
            <a:ln w="9525">
              <a:solidFill>
                <a:schemeClr val="bg1"/>
              </a:solidFill>
            </a:ln>
            <a:effectLst/>
          </c:spPr>
          <c:invertIfNegative val="0"/>
          <c:dLbls>
            <c:dLbl>
              <c:idx val="0"/>
              <c:layout>
                <c:manualLayout>
                  <c:x val="3.8996466837017983E-2"/>
                  <c:y val="2.308236874037898E-7"/>
                </c:manualLayout>
              </c:layout>
              <c:spPr>
                <a:noFill/>
                <a:ln>
                  <a:noFill/>
                </a:ln>
                <a:effectLst/>
              </c:spPr>
              <c:txPr>
                <a:bodyPr wrap="square" lIns="38100" tIns="19050" rIns="38100" bIns="19050" anchor="ctr" anchorCtr="0">
                  <a:spAutoFit/>
                </a:bodyPr>
                <a:lstStyle/>
                <a:p>
                  <a:pPr algn="ctr">
                    <a:defRPr lang="fr-FR" sz="1400" b="1" i="0" u="none" strike="noStrike" kern="1200" baseline="0">
                      <a:solidFill>
                        <a:srgbClr val="C00000"/>
                      </a:solidFill>
                      <a:latin typeface="Calibri" pitchFamily="34" charset="0"/>
                      <a:ea typeface="Trebuchet MS"/>
                      <a:cs typeface="Calibri"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4.3584286464902547E-2"/>
                  <c:y val="5.3742827708783978E-17"/>
                </c:manualLayout>
              </c:layout>
              <c:spPr>
                <a:noFill/>
                <a:ln>
                  <a:noFill/>
                </a:ln>
                <a:effectLst/>
              </c:spPr>
              <c:txPr>
                <a:bodyPr wrap="square" lIns="38100" tIns="19050" rIns="38100" bIns="19050" anchor="ctr" anchorCtr="0">
                  <a:spAutoFit/>
                </a:bodyPr>
                <a:lstStyle/>
                <a:p>
                  <a:pPr algn="ctr">
                    <a:defRPr lang="fr-FR" sz="1400" b="1" i="0" u="none" strike="noStrike" kern="1200" baseline="0">
                      <a:solidFill>
                        <a:srgbClr val="C00000"/>
                      </a:solidFill>
                      <a:latin typeface="Calibri" pitchFamily="34" charset="0"/>
                      <a:ea typeface="Trebuchet MS"/>
                      <a:cs typeface="Calibri"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Trebuchet MS"/>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Une habitude</c:v>
                </c:pt>
                <c:pt idx="1">
                  <c:v>Plus simple depuis la mise en place du système de distribution et de reprise des boîtes jaunes à couvercle vert</c:v>
                </c:pt>
                <c:pt idx="2">
                  <c:v>Une contrainte</c:v>
                </c:pt>
                <c:pt idx="3">
                  <c:v>Un sujet dont vous n’aimez pas parler</c:v>
                </c:pt>
              </c:strCache>
            </c:strRef>
          </c:cat>
          <c:val>
            <c:numRef>
              <c:f>Sheet1!$C$2:$C$5</c:f>
              <c:numCache>
                <c:formatCode>0%</c:formatCode>
                <c:ptCount val="4"/>
                <c:pt idx="0">
                  <c:v>0.05</c:v>
                </c:pt>
                <c:pt idx="1">
                  <c:v>7.0000000000000007E-2</c:v>
                </c:pt>
                <c:pt idx="2">
                  <c:v>0.4</c:v>
                </c:pt>
                <c:pt idx="3">
                  <c:v>0.47</c:v>
                </c:pt>
              </c:numCache>
            </c:numRef>
          </c:val>
        </c:ser>
        <c:ser>
          <c:idx val="2"/>
          <c:order val="2"/>
          <c:tx>
            <c:strRef>
              <c:f>Sheet1!$D$1</c:f>
              <c:strCache>
                <c:ptCount val="1"/>
                <c:pt idx="0">
                  <c:v>Plutôt </c:v>
                </c:pt>
              </c:strCache>
            </c:strRef>
          </c:tx>
          <c:spPr>
            <a:solidFill>
              <a:srgbClr val="003366">
                <a:alpha val="50000"/>
              </a:srgbClr>
            </a:solidFill>
            <a:ln w="9525">
              <a:solidFill>
                <a:schemeClr val="bg1"/>
              </a:solidFill>
            </a:ln>
            <a:effectLst/>
          </c:spPr>
          <c:invertIfNegative val="0"/>
          <c:dLbls>
            <c:dLbl>
              <c:idx val="0"/>
              <c:tx>
                <c:rich>
                  <a:bodyPr/>
                  <a:lstStyle/>
                  <a:p>
                    <a:fld id="{2875322F-D108-48FB-BB30-87F203C93338}" type="VALUE">
                      <a:rPr lang="en-US">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99F1EF5A-2BC5-4523-9214-809A199E4757}" type="VALUE">
                      <a:rPr lang="en-US">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7C8EF178-6919-4D0B-B72E-FBE44E782ECF}" type="VALUE">
                      <a:rPr lang="en-US">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White]#,##0%" sourceLinked="0"/>
            <c:spPr>
              <a:noFill/>
              <a:ln w="25392">
                <a:noFill/>
              </a:ln>
            </c:spPr>
            <c:txPr>
              <a:bodyPr/>
              <a:lstStyle/>
              <a:p>
                <a:pPr>
                  <a:defRPr sz="1400" b="1" i="0" u="none" strike="noStrike" baseline="0">
                    <a:solidFill>
                      <a:schemeClr val="bg1"/>
                    </a:solidFill>
                    <a:latin typeface="Calibri" pitchFamily="34" charset="0"/>
                    <a:ea typeface="Trebuchet MS"/>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habitude</c:v>
                </c:pt>
                <c:pt idx="1">
                  <c:v>Plus simple depuis la mise en place du système de distribution et de reprise des boîtes jaunes à couvercle vert</c:v>
                </c:pt>
                <c:pt idx="2">
                  <c:v>Une contrainte</c:v>
                </c:pt>
                <c:pt idx="3">
                  <c:v>Un sujet dont vous n’aimez pas parler</c:v>
                </c:pt>
              </c:strCache>
            </c:strRef>
          </c:cat>
          <c:val>
            <c:numRef>
              <c:f>Sheet1!$D$2:$D$5</c:f>
              <c:numCache>
                <c:formatCode>0%</c:formatCode>
                <c:ptCount val="4"/>
                <c:pt idx="0">
                  <c:v>-0.28999999999999998</c:v>
                </c:pt>
                <c:pt idx="1">
                  <c:v>-0.34</c:v>
                </c:pt>
                <c:pt idx="2">
                  <c:v>-0.2</c:v>
                </c:pt>
                <c:pt idx="3">
                  <c:v>-0.18</c:v>
                </c:pt>
              </c:numCache>
            </c:numRef>
          </c:val>
        </c:ser>
        <c:ser>
          <c:idx val="3"/>
          <c:order val="3"/>
          <c:tx>
            <c:strRef>
              <c:f>Sheet1!$E$1</c:f>
              <c:strCache>
                <c:ptCount val="1"/>
                <c:pt idx="0">
                  <c:v>Très</c:v>
                </c:pt>
              </c:strCache>
            </c:strRef>
          </c:tx>
          <c:spPr>
            <a:solidFill>
              <a:srgbClr val="003366"/>
            </a:solidFill>
            <a:ln w="9525">
              <a:solidFill>
                <a:schemeClr val="bg1"/>
              </a:solidFill>
            </a:ln>
            <a:effectLst/>
          </c:spPr>
          <c:invertIfNegative val="0"/>
          <c:dLbls>
            <c:numFmt formatCode="#,##0%;[White]#,##0%" sourceLinked="0"/>
            <c:spPr>
              <a:noFill/>
              <a:ln>
                <a:noFill/>
              </a:ln>
              <a:effectLst/>
            </c:spPr>
            <c:txPr>
              <a:bodyPr/>
              <a:lstStyle/>
              <a:p>
                <a:pPr>
                  <a:defRPr sz="1400">
                    <a:solidFill>
                      <a:schemeClr val="bg1"/>
                    </a:solidFill>
                    <a:latin typeface="Calibri" pitchFamily="34" charset="0"/>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habitude</c:v>
                </c:pt>
                <c:pt idx="1">
                  <c:v>Plus simple depuis la mise en place du système de distribution et de reprise des boîtes jaunes à couvercle vert</c:v>
                </c:pt>
                <c:pt idx="2">
                  <c:v>Une contrainte</c:v>
                </c:pt>
                <c:pt idx="3">
                  <c:v>Un sujet dont vous n’aimez pas parler</c:v>
                </c:pt>
              </c:strCache>
            </c:strRef>
          </c:cat>
          <c:val>
            <c:numRef>
              <c:f>Sheet1!$E$2:$E$5</c:f>
              <c:numCache>
                <c:formatCode>0%</c:formatCode>
                <c:ptCount val="4"/>
                <c:pt idx="0">
                  <c:v>-0.56999999999999995</c:v>
                </c:pt>
                <c:pt idx="1">
                  <c:v>-0.48</c:v>
                </c:pt>
                <c:pt idx="2">
                  <c:v>-0.1</c:v>
                </c:pt>
                <c:pt idx="3">
                  <c:v>-0.09</c:v>
                </c:pt>
              </c:numCache>
            </c:numRef>
          </c:val>
        </c:ser>
        <c:dLbls>
          <c:dLblPos val="ctr"/>
          <c:showLegendKey val="0"/>
          <c:showVal val="1"/>
          <c:showCatName val="0"/>
          <c:showSerName val="0"/>
          <c:showPercent val="0"/>
          <c:showBubbleSize val="0"/>
        </c:dLbls>
        <c:gapWidth val="92"/>
        <c:overlap val="100"/>
        <c:axId val="99848408"/>
        <c:axId val="99849584"/>
      </c:barChart>
      <c:catAx>
        <c:axId val="99848408"/>
        <c:scaling>
          <c:orientation val="maxMin"/>
        </c:scaling>
        <c:delete val="1"/>
        <c:axPos val="l"/>
        <c:numFmt formatCode="General" sourceLinked="0"/>
        <c:majorTickMark val="out"/>
        <c:minorTickMark val="none"/>
        <c:tickLblPos val="none"/>
        <c:crossAx val="99849584"/>
        <c:crosses val="autoZero"/>
        <c:auto val="1"/>
        <c:lblAlgn val="ctr"/>
        <c:lblOffset val="100"/>
        <c:noMultiLvlLbl val="0"/>
      </c:catAx>
      <c:valAx>
        <c:axId val="99849584"/>
        <c:scaling>
          <c:orientation val="minMax"/>
          <c:min val="-1"/>
        </c:scaling>
        <c:delete val="1"/>
        <c:axPos val="t"/>
        <c:numFmt formatCode="0%" sourceLinked="1"/>
        <c:majorTickMark val="out"/>
        <c:minorTickMark val="none"/>
        <c:tickLblPos val="nextTo"/>
        <c:crossAx val="99848408"/>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983796882509389"/>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Moins de 35 ans</c:v>
                </c:pt>
                <c:pt idx="1">
                  <c:v>Plus de 35 ans</c:v>
                </c:pt>
              </c:strCache>
            </c:strRef>
          </c:cat>
          <c:val>
            <c:numRef>
              <c:f>Feuil1!$B$2:$B$3</c:f>
              <c:numCache>
                <c:formatCode>0%</c:formatCode>
                <c:ptCount val="2"/>
                <c:pt idx="0">
                  <c:v>0.44</c:v>
                </c:pt>
                <c:pt idx="1">
                  <c:v>0.77</c:v>
                </c:pt>
              </c:numCache>
            </c:numRef>
          </c:val>
        </c:ser>
        <c:dLbls>
          <c:showLegendKey val="0"/>
          <c:showVal val="0"/>
          <c:showCatName val="0"/>
          <c:showSerName val="0"/>
          <c:showPercent val="0"/>
          <c:showBubbleSize val="0"/>
        </c:dLbls>
        <c:gapWidth val="138"/>
        <c:axId val="308821024"/>
        <c:axId val="308821416"/>
      </c:barChart>
      <c:catAx>
        <c:axId val="308821024"/>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08821416"/>
        <c:crossesAt val="0"/>
        <c:auto val="1"/>
        <c:lblAlgn val="ctr"/>
        <c:lblOffset val="100"/>
        <c:noMultiLvlLbl val="0"/>
      </c:catAx>
      <c:valAx>
        <c:axId val="308821416"/>
        <c:scaling>
          <c:orientation val="minMax"/>
          <c:max val="1"/>
        </c:scaling>
        <c:delete val="1"/>
        <c:axPos val="t"/>
        <c:numFmt formatCode="0%" sourceLinked="1"/>
        <c:majorTickMark val="out"/>
        <c:minorTickMark val="none"/>
        <c:tickLblPos val="nextTo"/>
        <c:crossAx val="308821024"/>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7287784471218195"/>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Courte durée  </c:v>
                </c:pt>
                <c:pt idx="1">
                  <c:v>Longue durée  </c:v>
                </c:pt>
              </c:strCache>
            </c:strRef>
          </c:cat>
          <c:val>
            <c:numRef>
              <c:f>Feuil1!$B$2:$B$3</c:f>
              <c:numCache>
                <c:formatCode>0%</c:formatCode>
                <c:ptCount val="2"/>
                <c:pt idx="0">
                  <c:v>0.48</c:v>
                </c:pt>
                <c:pt idx="1">
                  <c:v>0.74</c:v>
                </c:pt>
              </c:numCache>
            </c:numRef>
          </c:val>
        </c:ser>
        <c:dLbls>
          <c:showLegendKey val="0"/>
          <c:showVal val="0"/>
          <c:showCatName val="0"/>
          <c:showSerName val="0"/>
          <c:showPercent val="0"/>
          <c:showBubbleSize val="0"/>
        </c:dLbls>
        <c:gapWidth val="138"/>
        <c:axId val="308822200"/>
        <c:axId val="308822592"/>
      </c:barChart>
      <c:catAx>
        <c:axId val="30882220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08822592"/>
        <c:crossesAt val="0"/>
        <c:auto val="1"/>
        <c:lblAlgn val="ctr"/>
        <c:lblOffset val="100"/>
        <c:noMultiLvlLbl val="0"/>
      </c:catAx>
      <c:valAx>
        <c:axId val="308822592"/>
        <c:scaling>
          <c:orientation val="minMax"/>
        </c:scaling>
        <c:delete val="1"/>
        <c:axPos val="t"/>
        <c:numFmt formatCode="0%" sourceLinked="1"/>
        <c:majorTickMark val="out"/>
        <c:minorTickMark val="none"/>
        <c:tickLblPos val="nextTo"/>
        <c:crossAx val="308822200"/>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4896134295136"/>
          <c:y val="0"/>
          <c:w val="0.52691186985369309"/>
          <c:h val="0.91930241705146287"/>
        </c:manualLayout>
      </c:layout>
      <c:barChart>
        <c:barDir val="bar"/>
        <c:grouping val="clustered"/>
        <c:varyColors val="0"/>
        <c:ser>
          <c:idx val="0"/>
          <c:order val="0"/>
          <c:tx>
            <c:strRef>
              <c:f>Feuil1!$B$1</c:f>
              <c:strCache>
                <c:ptCount val="1"/>
                <c:pt idx="0">
                  <c:v>gfg</c:v>
                </c:pt>
              </c:strCache>
            </c:strRef>
          </c:tx>
          <c:spPr>
            <a:solidFill>
              <a:srgbClr val="A50021"/>
            </a:solidFill>
            <a:ln w="19050">
              <a:solidFill>
                <a:srgbClr val="C00000"/>
              </a:solidFill>
            </a:ln>
            <a:effectLst/>
          </c:spPr>
          <c:invertIfNegative val="0"/>
          <c:dLbls>
            <c:spPr>
              <a:noFill/>
              <a:ln>
                <a:noFill/>
              </a:ln>
              <a:effectLst/>
            </c:spPr>
            <c:txPr>
              <a:bodyPr wrap="square" lIns="38100" tIns="19050" rIns="38100" bIns="19050" anchor="ctr">
                <a:spAutoFit/>
              </a:bodyPr>
              <a:lstStyle/>
              <a:p>
                <a:pPr>
                  <a:defRPr sz="1100" b="1">
                    <a:solidFill>
                      <a:srgbClr val="C00000"/>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Feuil1!$A$2:$A$12</c:f>
              <c:strCache>
                <c:ptCount val="11"/>
                <c:pt idx="0">
                  <c:v>Maladie courte durée</c:v>
                </c:pt>
                <c:pt idx="1">
                  <c:v>Maladie longue durée</c:v>
                </c:pt>
                <c:pt idx="3">
                  <c:v>Homme </c:v>
                </c:pt>
                <c:pt idx="4">
                  <c:v>Femme</c:v>
                </c:pt>
                <c:pt idx="6">
                  <c:v>Moins 35 ans</c:v>
                </c:pt>
                <c:pt idx="7">
                  <c:v>35 ans et plus</c:v>
                </c:pt>
                <c:pt idx="9">
                  <c:v>Région parisienne</c:v>
                </c:pt>
                <c:pt idx="10">
                  <c:v>Province</c:v>
                </c:pt>
              </c:strCache>
            </c:strRef>
          </c:cat>
          <c:val>
            <c:numRef>
              <c:f>Feuil1!$B$2:$B$12</c:f>
              <c:numCache>
                <c:formatCode>0%</c:formatCode>
                <c:ptCount val="11"/>
                <c:pt idx="0">
                  <c:v>0.25</c:v>
                </c:pt>
                <c:pt idx="1">
                  <c:v>0.16</c:v>
                </c:pt>
                <c:pt idx="3">
                  <c:v>0.23</c:v>
                </c:pt>
                <c:pt idx="4">
                  <c:v>0.13</c:v>
                </c:pt>
                <c:pt idx="6">
                  <c:v>0.31</c:v>
                </c:pt>
                <c:pt idx="7">
                  <c:v>0.13</c:v>
                </c:pt>
                <c:pt idx="9">
                  <c:v>0.24</c:v>
                </c:pt>
                <c:pt idx="10">
                  <c:v>0.16</c:v>
                </c:pt>
              </c:numCache>
            </c:numRef>
          </c:val>
        </c:ser>
        <c:dLbls>
          <c:showLegendKey val="0"/>
          <c:showVal val="0"/>
          <c:showCatName val="0"/>
          <c:showSerName val="0"/>
          <c:showPercent val="0"/>
          <c:showBubbleSize val="0"/>
        </c:dLbls>
        <c:gapWidth val="138"/>
        <c:axId val="308823376"/>
        <c:axId val="308823768"/>
      </c:barChart>
      <c:catAx>
        <c:axId val="308823376"/>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08823768"/>
        <c:crossesAt val="0"/>
        <c:auto val="1"/>
        <c:lblAlgn val="ctr"/>
        <c:lblOffset val="100"/>
        <c:noMultiLvlLbl val="0"/>
      </c:catAx>
      <c:valAx>
        <c:axId val="308823768"/>
        <c:scaling>
          <c:orientation val="minMax"/>
          <c:max val="1"/>
          <c:min val="0"/>
        </c:scaling>
        <c:delete val="1"/>
        <c:axPos val="t"/>
        <c:numFmt formatCode="0%" sourceLinked="1"/>
        <c:majorTickMark val="out"/>
        <c:minorTickMark val="none"/>
        <c:tickLblPos val="nextTo"/>
        <c:crossAx val="308823376"/>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388751673360106"/>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Région parisienne</c:v>
                </c:pt>
                <c:pt idx="1">
                  <c:v>Province</c:v>
                </c:pt>
              </c:strCache>
            </c:strRef>
          </c:cat>
          <c:val>
            <c:numRef>
              <c:f>Feuil1!$B$2:$B$3</c:f>
              <c:numCache>
                <c:formatCode>0%</c:formatCode>
                <c:ptCount val="2"/>
                <c:pt idx="0">
                  <c:v>0.59</c:v>
                </c:pt>
                <c:pt idx="1">
                  <c:v>0.71</c:v>
                </c:pt>
              </c:numCache>
            </c:numRef>
          </c:val>
        </c:ser>
        <c:dLbls>
          <c:showLegendKey val="0"/>
          <c:showVal val="0"/>
          <c:showCatName val="0"/>
          <c:showSerName val="0"/>
          <c:showPercent val="0"/>
          <c:showBubbleSize val="0"/>
        </c:dLbls>
        <c:gapWidth val="138"/>
        <c:axId val="311308224"/>
        <c:axId val="311308616"/>
      </c:barChart>
      <c:catAx>
        <c:axId val="311308224"/>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11308616"/>
        <c:crossesAt val="0"/>
        <c:auto val="1"/>
        <c:lblAlgn val="ctr"/>
        <c:lblOffset val="100"/>
        <c:noMultiLvlLbl val="0"/>
      </c:catAx>
      <c:valAx>
        <c:axId val="311308616"/>
        <c:scaling>
          <c:orientation val="minMax"/>
          <c:max val="1"/>
        </c:scaling>
        <c:delete val="1"/>
        <c:axPos val="t"/>
        <c:numFmt formatCode="0%" sourceLinked="1"/>
        <c:majorTickMark val="out"/>
        <c:minorTickMark val="none"/>
        <c:tickLblPos val="nextTo"/>
        <c:crossAx val="311308224"/>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7932072815732483"/>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Homme</c:v>
                </c:pt>
                <c:pt idx="1">
                  <c:v>Femme</c:v>
                </c:pt>
              </c:strCache>
            </c:strRef>
          </c:cat>
          <c:val>
            <c:numRef>
              <c:f>Feuil1!$B$2:$B$3</c:f>
              <c:numCache>
                <c:formatCode>0%</c:formatCode>
                <c:ptCount val="2"/>
                <c:pt idx="0">
                  <c:v>0.61</c:v>
                </c:pt>
                <c:pt idx="1">
                  <c:v>0.76</c:v>
                </c:pt>
              </c:numCache>
            </c:numRef>
          </c:val>
        </c:ser>
        <c:dLbls>
          <c:showLegendKey val="0"/>
          <c:showVal val="0"/>
          <c:showCatName val="0"/>
          <c:showSerName val="0"/>
          <c:showPercent val="0"/>
          <c:showBubbleSize val="0"/>
        </c:dLbls>
        <c:gapWidth val="138"/>
        <c:axId val="311309400"/>
        <c:axId val="311309792"/>
      </c:barChart>
      <c:catAx>
        <c:axId val="31130940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11309792"/>
        <c:crossesAt val="0"/>
        <c:auto val="1"/>
        <c:lblAlgn val="ctr"/>
        <c:lblOffset val="100"/>
        <c:noMultiLvlLbl val="0"/>
      </c:catAx>
      <c:valAx>
        <c:axId val="311309792"/>
        <c:scaling>
          <c:orientation val="minMax"/>
          <c:max val="1"/>
          <c:min val="0"/>
        </c:scaling>
        <c:delete val="1"/>
        <c:axPos val="t"/>
        <c:numFmt formatCode="0%" sourceLinked="1"/>
        <c:majorTickMark val="out"/>
        <c:minorTickMark val="none"/>
        <c:tickLblPos val="nextTo"/>
        <c:crossAx val="311309400"/>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241035015163416"/>
          <c:y val="1.132429068515009E-2"/>
          <c:w val="0.4872378027935641"/>
          <c:h val="0.9832193452730740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1"/>
            <c:invertIfNegative val="0"/>
            <c:bubble3D val="0"/>
            <c:spPr>
              <a:solidFill>
                <a:srgbClr val="A50021"/>
              </a:solidFill>
              <a:ln>
                <a:solidFill>
                  <a:sysClr val="window" lastClr="FFFFFF"/>
                </a:solidFill>
              </a:ln>
              <a:effectLst/>
            </c:spPr>
          </c:dPt>
          <c:dPt>
            <c:idx val="2"/>
            <c:invertIfNegative val="0"/>
            <c:bubble3D val="0"/>
            <c:spPr>
              <a:solidFill>
                <a:srgbClr val="A50021"/>
              </a:solidFill>
              <a:ln>
                <a:solidFill>
                  <a:sysClr val="window" lastClr="FFFFFF"/>
                </a:solidFill>
              </a:ln>
              <a:effectLst/>
            </c:spPr>
          </c:dPt>
          <c:dPt>
            <c:idx val="3"/>
            <c:invertIfNegative val="0"/>
            <c:bubble3D val="0"/>
            <c:spPr>
              <a:solidFill>
                <a:srgbClr val="A50021"/>
              </a:solidFill>
              <a:ln>
                <a:solidFill>
                  <a:sysClr val="window" lastClr="FFFFFF"/>
                </a:solidFill>
              </a:ln>
              <a:effectLst/>
            </c:spPr>
          </c:dPt>
          <c:dPt>
            <c:idx val="4"/>
            <c:invertIfNegative val="0"/>
            <c:bubble3D val="0"/>
            <c:spPr>
              <a:solidFill>
                <a:srgbClr val="A50021"/>
              </a:solidFill>
              <a:ln>
                <a:solidFill>
                  <a:sysClr val="window" lastClr="FFFFFF"/>
                </a:solidFill>
              </a:ln>
              <a:effectLst/>
            </c:spPr>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8449376500431079E-3"/>
                  <c:y val="6.3339450328280394E-3"/>
                </c:manualLayout>
              </c:layout>
              <c:spPr>
                <a:noFill/>
                <a:ln>
                  <a:noFill/>
                </a:ln>
                <a:effectLst/>
              </c:spPr>
              <c:txPr>
                <a:bodyPr anchorCtr="0"/>
                <a:lstStyle/>
                <a:p>
                  <a:pPr algn="ctr">
                    <a:defRPr lang="fr-FR" sz="1400" b="1" i="0" u="none" strike="noStrike" kern="1200" baseline="0">
                      <a:solidFill>
                        <a:srgbClr val="C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680843186051116E-3"/>
                  <c:y val="3.1669725164141355E-3"/>
                </c:manualLayout>
              </c:layout>
              <c:spPr>
                <a:noFill/>
                <a:ln>
                  <a:noFill/>
                </a:ln>
                <a:effectLst/>
              </c:spPr>
              <c:txPr>
                <a:bodyPr anchorCtr="0"/>
                <a:lstStyle/>
                <a:p>
                  <a:pPr algn="ctr">
                    <a:defRPr lang="fr-FR" sz="1400" b="1" i="0" u="none" strike="noStrike" kern="1200" baseline="0">
                      <a:solidFill>
                        <a:srgbClr val="C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79957788781557E-3"/>
                  <c:y val="-3.1669725164140197E-3"/>
                </c:manualLayout>
              </c:layout>
              <c:spPr>
                <a:noFill/>
                <a:ln>
                  <a:noFill/>
                </a:ln>
                <a:effectLst/>
              </c:spPr>
              <c:txPr>
                <a:bodyPr anchorCtr="0"/>
                <a:lstStyle/>
                <a:p>
                  <a:pPr algn="ctr">
                    <a:defRPr lang="fr-FR" sz="1400" b="1" i="0" u="none" strike="noStrike" kern="1200" baseline="0">
                      <a:solidFill>
                        <a:srgbClr val="A5002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8.40602585092598E-3"/>
                  <c:y val="1.0003194055493648E-16"/>
                </c:manualLayout>
              </c:layout>
              <c:spPr>
                <a:noFill/>
                <a:ln>
                  <a:noFill/>
                </a:ln>
                <a:effectLst/>
              </c:spPr>
              <c:txPr>
                <a:bodyPr anchorCtr="0"/>
                <a:lstStyle/>
                <a:p>
                  <a:pPr algn="ctr">
                    <a:defRPr lang="fr-FR" sz="1400" b="1" i="0" u="none" strike="noStrike" kern="1200" baseline="0">
                      <a:solidFill>
                        <a:srgbClr val="A5002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Vous les regroupez et les stockez dans un contenant dédié pour le rapporter ensuite dans un point de collecte DASTRI (pharmacie, déchèterie…) </c:v>
                </c:pt>
                <c:pt idx="1">
                  <c:v>Vous les regroupez et les stockez dans un contenant dédié que vous jetez dans la poubelle des ordures ménagères </c:v>
                </c:pt>
                <c:pt idx="2">
                  <c:v>Vous les regroupez et les stockez dans un contenant dédié que vous jetez dans la poubelle consacrée au tri-sélectif </c:v>
                </c:pt>
                <c:pt idx="3">
                  <c:v>Vous les jetez en vrac sans emballage dans votre poubelle habituelle des ordures ménagères </c:v>
                </c:pt>
                <c:pt idx="4">
                  <c:v>Vous les jetez en vrac sans emballage dans votre poubelle consacrée au tri-sélectif </c:v>
                </c:pt>
              </c:strCache>
            </c:strRef>
          </c:cat>
          <c:val>
            <c:numRef>
              <c:f>Feuil1!$B$2:$B$6</c:f>
              <c:numCache>
                <c:formatCode>0%</c:formatCode>
                <c:ptCount val="5"/>
                <c:pt idx="0">
                  <c:v>0.68</c:v>
                </c:pt>
                <c:pt idx="1">
                  <c:v>0.09</c:v>
                </c:pt>
                <c:pt idx="2">
                  <c:v>0.05</c:v>
                </c:pt>
                <c:pt idx="3">
                  <c:v>0.11</c:v>
                </c:pt>
                <c:pt idx="4">
                  <c:v>7.0000000000000007E-2</c:v>
                </c:pt>
              </c:numCache>
            </c:numRef>
          </c:val>
        </c:ser>
        <c:dLbls>
          <c:showLegendKey val="0"/>
          <c:showVal val="0"/>
          <c:showCatName val="0"/>
          <c:showSerName val="0"/>
          <c:showPercent val="0"/>
          <c:showBubbleSize val="0"/>
        </c:dLbls>
        <c:gapWidth val="70"/>
        <c:axId val="311310576"/>
        <c:axId val="311310968"/>
      </c:barChart>
      <c:catAx>
        <c:axId val="311310576"/>
        <c:scaling>
          <c:orientation val="maxMin"/>
        </c:scaling>
        <c:delete val="0"/>
        <c:axPos val="l"/>
        <c:numFmt formatCode="General" sourceLinked="0"/>
        <c:majorTickMark val="out"/>
        <c:minorTickMark val="none"/>
        <c:tickLblPos val="nextTo"/>
        <c:spPr>
          <a:ln>
            <a:noFill/>
          </a:ln>
        </c:spPr>
        <c:txPr>
          <a:bodyPr/>
          <a:lstStyle/>
          <a:p>
            <a:pPr>
              <a:defRPr sz="1100" b="0">
                <a:latin typeface="Calibri" pitchFamily="34" charset="0"/>
                <a:cs typeface="Calibri" pitchFamily="34" charset="0"/>
              </a:defRPr>
            </a:pPr>
            <a:endParaRPr lang="fr-FR"/>
          </a:p>
        </c:txPr>
        <c:crossAx val="311310968"/>
        <c:crosses val="autoZero"/>
        <c:auto val="1"/>
        <c:lblAlgn val="ctr"/>
        <c:lblOffset val="100"/>
        <c:noMultiLvlLbl val="0"/>
      </c:catAx>
      <c:valAx>
        <c:axId val="311310968"/>
        <c:scaling>
          <c:orientation val="minMax"/>
          <c:max val="1"/>
        </c:scaling>
        <c:delete val="1"/>
        <c:axPos val="t"/>
        <c:numFmt formatCode="0%" sourceLinked="1"/>
        <c:majorTickMark val="out"/>
        <c:minorTickMark val="none"/>
        <c:tickLblPos val="nextTo"/>
        <c:crossAx val="311310576"/>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4633735935111"/>
          <c:y val="0.13500237350818367"/>
          <c:w val="0.5983796882509389"/>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dLbl>
              <c:idx val="1"/>
              <c:layout>
                <c:manualLayout>
                  <c:x val="-5.6988750330938608E-2"/>
                  <c:y val="-5.319444444444355E-3"/>
                </c:manualLayout>
              </c:layout>
              <c:spPr>
                <a:noFill/>
                <a:ln>
                  <a:noFill/>
                </a:ln>
                <a:effectLst/>
              </c:spPr>
              <c:txPr>
                <a:bodyPr wrap="square" lIns="38100" tIns="19050" rIns="38100" bIns="19050" anchor="ctr">
                  <a:noAutofit/>
                </a:bodyPr>
                <a:lstStyle/>
                <a:p>
                  <a:pPr>
                    <a:defRPr sz="1100" b="1">
                      <a:solidFill>
                        <a:schemeClr val="bg1"/>
                      </a:solidFill>
                      <a:latin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032618206783905"/>
                      <c:h val="0.38975462962962965"/>
                    </c:manualLayout>
                  </c15:layout>
                </c:ext>
              </c:extLst>
            </c:dLbl>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PAT grand public</c:v>
                </c:pt>
                <c:pt idx="1">
                  <c:v>PAT consultation</c:v>
                </c:pt>
              </c:strCache>
            </c:strRef>
          </c:cat>
          <c:val>
            <c:numRef>
              <c:f>Feuil1!$B$2:$B$3</c:f>
              <c:numCache>
                <c:formatCode>0%</c:formatCode>
                <c:ptCount val="2"/>
                <c:pt idx="0">
                  <c:v>0.5</c:v>
                </c:pt>
                <c:pt idx="1">
                  <c:v>0.89</c:v>
                </c:pt>
              </c:numCache>
            </c:numRef>
          </c:val>
        </c:ser>
        <c:dLbls>
          <c:showLegendKey val="0"/>
          <c:showVal val="0"/>
          <c:showCatName val="0"/>
          <c:showSerName val="0"/>
          <c:showPercent val="0"/>
          <c:showBubbleSize val="0"/>
        </c:dLbls>
        <c:gapWidth val="138"/>
        <c:axId val="310320944"/>
        <c:axId val="310321336"/>
      </c:barChart>
      <c:catAx>
        <c:axId val="310320944"/>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10321336"/>
        <c:crossesAt val="0"/>
        <c:auto val="1"/>
        <c:lblAlgn val="ctr"/>
        <c:lblOffset val="100"/>
        <c:noMultiLvlLbl val="0"/>
      </c:catAx>
      <c:valAx>
        <c:axId val="310321336"/>
        <c:scaling>
          <c:orientation val="minMax"/>
        </c:scaling>
        <c:delete val="1"/>
        <c:axPos val="t"/>
        <c:numFmt formatCode="0%" sourceLinked="1"/>
        <c:majorTickMark val="out"/>
        <c:minorTickMark val="none"/>
        <c:tickLblPos val="nextTo"/>
        <c:crossAx val="310320944"/>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1670264053168256"/>
          <c:w val="0.92276065102357574"/>
          <c:h val="0.70403064950226857"/>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49</c:v>
                </c:pt>
                <c:pt idx="1">
                  <c:v>48</c:v>
                </c:pt>
                <c:pt idx="2">
                  <c:v>54</c:v>
                </c:pt>
                <c:pt idx="3">
                  <c:v>54</c:v>
                </c:pt>
                <c:pt idx="4">
                  <c:v>50</c:v>
                </c:pt>
              </c:numCache>
            </c:numRef>
          </c:val>
          <c:smooth val="0"/>
        </c:ser>
        <c:dLbls>
          <c:showLegendKey val="0"/>
          <c:showVal val="0"/>
          <c:showCatName val="0"/>
          <c:showSerName val="0"/>
          <c:showPercent val="0"/>
          <c:showBubbleSize val="0"/>
        </c:dLbls>
        <c:marker val="1"/>
        <c:smooth val="0"/>
        <c:axId val="310350008"/>
        <c:axId val="310350400"/>
      </c:lineChart>
      <c:catAx>
        <c:axId val="310350008"/>
        <c:scaling>
          <c:orientation val="minMax"/>
        </c:scaling>
        <c:delete val="1"/>
        <c:axPos val="b"/>
        <c:numFmt formatCode="General" sourceLinked="1"/>
        <c:majorTickMark val="out"/>
        <c:minorTickMark val="none"/>
        <c:tickLblPos val="nextTo"/>
        <c:crossAx val="310350400"/>
        <c:crossesAt val="0"/>
        <c:auto val="1"/>
        <c:lblAlgn val="ctr"/>
        <c:lblOffset val="100"/>
        <c:noMultiLvlLbl val="0"/>
      </c:catAx>
      <c:valAx>
        <c:axId val="310350400"/>
        <c:scaling>
          <c:orientation val="minMax"/>
          <c:min val="0"/>
        </c:scaling>
        <c:delete val="1"/>
        <c:axPos val="l"/>
        <c:numFmt formatCode="General" sourceLinked="1"/>
        <c:majorTickMark val="out"/>
        <c:minorTickMark val="none"/>
        <c:tickLblPos val="nextTo"/>
        <c:crossAx val="31035000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0950849911494357"/>
          <c:w val="0.92276065102357574"/>
          <c:h val="0.6547954889885979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69</c:v>
                </c:pt>
                <c:pt idx="1">
                  <c:v>67</c:v>
                </c:pt>
                <c:pt idx="2">
                  <c:v>86</c:v>
                </c:pt>
                <c:pt idx="3">
                  <c:v>90</c:v>
                </c:pt>
                <c:pt idx="4">
                  <c:v>89</c:v>
                </c:pt>
              </c:numCache>
            </c:numRef>
          </c:val>
          <c:smooth val="0"/>
        </c:ser>
        <c:dLbls>
          <c:showLegendKey val="0"/>
          <c:showVal val="0"/>
          <c:showCatName val="0"/>
          <c:showSerName val="0"/>
          <c:showPercent val="0"/>
          <c:showBubbleSize val="0"/>
        </c:dLbls>
        <c:marker val="1"/>
        <c:smooth val="0"/>
        <c:axId val="310351184"/>
        <c:axId val="310351576"/>
      </c:lineChart>
      <c:catAx>
        <c:axId val="310351184"/>
        <c:scaling>
          <c:orientation val="minMax"/>
        </c:scaling>
        <c:delete val="1"/>
        <c:axPos val="b"/>
        <c:numFmt formatCode="General" sourceLinked="1"/>
        <c:majorTickMark val="out"/>
        <c:minorTickMark val="none"/>
        <c:tickLblPos val="nextTo"/>
        <c:crossAx val="310351576"/>
        <c:crossesAt val="0"/>
        <c:auto val="1"/>
        <c:lblAlgn val="ctr"/>
        <c:lblOffset val="100"/>
        <c:noMultiLvlLbl val="0"/>
      </c:catAx>
      <c:valAx>
        <c:axId val="310351576"/>
        <c:scaling>
          <c:orientation val="minMax"/>
          <c:min val="0"/>
        </c:scaling>
        <c:delete val="1"/>
        <c:axPos val="l"/>
        <c:numFmt formatCode="General" sourceLinked="1"/>
        <c:majorTickMark val="out"/>
        <c:minorTickMark val="none"/>
        <c:tickLblPos val="nextTo"/>
        <c:crossAx val="310351184"/>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8524046216999568"/>
          <c:w val="0.92276065102357574"/>
          <c:h val="0.73549292449737047"/>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87</c:v>
                </c:pt>
                <c:pt idx="1">
                  <c:v>90</c:v>
                </c:pt>
                <c:pt idx="2">
                  <c:v>82</c:v>
                </c:pt>
              </c:numCache>
            </c:numRef>
          </c:val>
          <c:smooth val="0"/>
        </c:ser>
        <c:dLbls>
          <c:showLegendKey val="0"/>
          <c:showVal val="0"/>
          <c:showCatName val="0"/>
          <c:showSerName val="0"/>
          <c:showPercent val="0"/>
          <c:showBubbleSize val="0"/>
        </c:dLbls>
        <c:marker val="1"/>
        <c:smooth val="0"/>
        <c:axId val="304954952"/>
        <c:axId val="304955344"/>
      </c:lineChart>
      <c:catAx>
        <c:axId val="304954952"/>
        <c:scaling>
          <c:orientation val="minMax"/>
        </c:scaling>
        <c:delete val="1"/>
        <c:axPos val="b"/>
        <c:numFmt formatCode="General" sourceLinked="1"/>
        <c:majorTickMark val="out"/>
        <c:minorTickMark val="none"/>
        <c:tickLblPos val="nextTo"/>
        <c:crossAx val="304955344"/>
        <c:crossesAt val="0"/>
        <c:auto val="1"/>
        <c:lblAlgn val="ctr"/>
        <c:lblOffset val="100"/>
        <c:noMultiLvlLbl val="0"/>
      </c:catAx>
      <c:valAx>
        <c:axId val="304955344"/>
        <c:scaling>
          <c:orientation val="minMax"/>
          <c:min val="0"/>
        </c:scaling>
        <c:delete val="1"/>
        <c:axPos val="l"/>
        <c:numFmt formatCode="General" sourceLinked="1"/>
        <c:majorTickMark val="out"/>
        <c:minorTickMark val="none"/>
        <c:tickLblPos val="nextTo"/>
        <c:crossAx val="30495495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8.9133786848072563E-2"/>
          <c:w val="0.92276065102357574"/>
          <c:h val="0.85838662131519272"/>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2">
                  <c:v>17</c:v>
                </c:pt>
                <c:pt idx="3">
                  <c:v>12</c:v>
                </c:pt>
                <c:pt idx="4">
                  <c:v>14</c:v>
                </c:pt>
              </c:numCache>
            </c:numRef>
          </c:val>
          <c:smooth val="0"/>
        </c:ser>
        <c:dLbls>
          <c:showLegendKey val="0"/>
          <c:showVal val="0"/>
          <c:showCatName val="0"/>
          <c:showSerName val="0"/>
          <c:showPercent val="0"/>
          <c:showBubbleSize val="0"/>
        </c:dLbls>
        <c:marker val="1"/>
        <c:smooth val="0"/>
        <c:axId val="310352752"/>
        <c:axId val="310353144"/>
      </c:lineChart>
      <c:catAx>
        <c:axId val="310352752"/>
        <c:scaling>
          <c:orientation val="minMax"/>
        </c:scaling>
        <c:delete val="1"/>
        <c:axPos val="b"/>
        <c:numFmt formatCode="General" sourceLinked="1"/>
        <c:majorTickMark val="out"/>
        <c:minorTickMark val="none"/>
        <c:tickLblPos val="nextTo"/>
        <c:crossAx val="310353144"/>
        <c:crossesAt val="0"/>
        <c:auto val="1"/>
        <c:lblAlgn val="ctr"/>
        <c:lblOffset val="100"/>
        <c:noMultiLvlLbl val="0"/>
      </c:catAx>
      <c:valAx>
        <c:axId val="310353144"/>
        <c:scaling>
          <c:orientation val="minMax"/>
          <c:max val="100"/>
          <c:min val="0"/>
        </c:scaling>
        <c:delete val="1"/>
        <c:axPos val="l"/>
        <c:numFmt formatCode="General" sourceLinked="1"/>
        <c:majorTickMark val="out"/>
        <c:minorTickMark val="none"/>
        <c:tickLblPos val="nextTo"/>
        <c:crossAx val="31035275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1793197278911564"/>
          <c:w val="0.92276065102357574"/>
          <c:h val="0.8007902494331063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2">
                  <c:v>3</c:v>
                </c:pt>
                <c:pt idx="3">
                  <c:v>3</c:v>
                </c:pt>
                <c:pt idx="4">
                  <c:v>3</c:v>
                </c:pt>
              </c:numCache>
            </c:numRef>
          </c:val>
          <c:smooth val="0"/>
        </c:ser>
        <c:dLbls>
          <c:showLegendKey val="0"/>
          <c:showVal val="0"/>
          <c:showCatName val="0"/>
          <c:showSerName val="0"/>
          <c:showPercent val="0"/>
          <c:showBubbleSize val="0"/>
        </c:dLbls>
        <c:marker val="1"/>
        <c:smooth val="0"/>
        <c:axId val="310352360"/>
        <c:axId val="310351968"/>
      </c:lineChart>
      <c:catAx>
        <c:axId val="310352360"/>
        <c:scaling>
          <c:orientation val="minMax"/>
        </c:scaling>
        <c:delete val="1"/>
        <c:axPos val="b"/>
        <c:numFmt formatCode="General" sourceLinked="1"/>
        <c:majorTickMark val="out"/>
        <c:minorTickMark val="none"/>
        <c:tickLblPos val="nextTo"/>
        <c:crossAx val="310351968"/>
        <c:crossesAt val="0"/>
        <c:auto val="1"/>
        <c:lblAlgn val="ctr"/>
        <c:lblOffset val="100"/>
        <c:noMultiLvlLbl val="0"/>
      </c:catAx>
      <c:valAx>
        <c:axId val="310351968"/>
        <c:scaling>
          <c:orientation val="minMax"/>
          <c:max val="100"/>
          <c:min val="0"/>
        </c:scaling>
        <c:delete val="1"/>
        <c:axPos val="l"/>
        <c:numFmt formatCode="General" sourceLinked="1"/>
        <c:majorTickMark val="out"/>
        <c:minorTickMark val="none"/>
        <c:tickLblPos val="nextTo"/>
        <c:crossAx val="31035236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241035015163416"/>
          <c:y val="1.132429068515009E-2"/>
          <c:w val="0.4872378027935641"/>
          <c:h val="0.9832193452730740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3"/>
            <c:invertIfNegative val="0"/>
            <c:bubble3D val="0"/>
            <c:spPr>
              <a:solidFill>
                <a:srgbClr val="A50021"/>
              </a:solidFill>
              <a:ln>
                <a:solidFill>
                  <a:sysClr val="window" lastClr="FFFFFF"/>
                </a:solidFill>
              </a:ln>
              <a:effectLst/>
            </c:spPr>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79957788781557E-3"/>
                  <c:y val="-3.1669725164140197E-3"/>
                </c:manualLayout>
              </c:layout>
              <c:spPr>
                <a:noFill/>
                <a:ln>
                  <a:noFill/>
                </a:ln>
                <a:effectLst/>
              </c:spPr>
              <c:txPr>
                <a:bodyPr anchorCtr="0"/>
                <a:lstStyle/>
                <a:p>
                  <a:pPr algn="ctr">
                    <a:defRPr lang="fr-FR" sz="1400" b="1" i="0" u="none" strike="noStrike" kern="1200" baseline="0">
                      <a:solidFill>
                        <a:srgbClr val="A5002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Vous les regroupez et les stockez dans un contenant dédié pour le rapporter ensuite dans un point de collecte DASTRI (pharmacie, déchèterie…) </c:v>
                </c:pt>
                <c:pt idx="1">
                  <c:v>Vous les regroupez et les stockez dans un contenant dédié que vous jetez dans la poubelle des ordures ménagères </c:v>
                </c:pt>
                <c:pt idx="2">
                  <c:v>Vous les regroupez et les stockez dans un contenant dédié que vous jetez dans la poubelle consacrée au tri-sélectif </c:v>
                </c:pt>
                <c:pt idx="3">
                  <c:v>TOTAL Jette</c:v>
                </c:pt>
              </c:strCache>
            </c:strRef>
          </c:cat>
          <c:val>
            <c:numRef>
              <c:f>Feuil1!$B$2:$B$5</c:f>
              <c:numCache>
                <c:formatCode>0%</c:formatCode>
                <c:ptCount val="4"/>
                <c:pt idx="0">
                  <c:v>0.68</c:v>
                </c:pt>
                <c:pt idx="1">
                  <c:v>0.09</c:v>
                </c:pt>
                <c:pt idx="2">
                  <c:v>0.05</c:v>
                </c:pt>
                <c:pt idx="3">
                  <c:v>0.18</c:v>
                </c:pt>
              </c:numCache>
            </c:numRef>
          </c:val>
        </c:ser>
        <c:dLbls>
          <c:showLegendKey val="0"/>
          <c:showVal val="0"/>
          <c:showCatName val="0"/>
          <c:showSerName val="0"/>
          <c:showPercent val="0"/>
          <c:showBubbleSize val="0"/>
        </c:dLbls>
        <c:gapWidth val="70"/>
        <c:axId val="305594280"/>
        <c:axId val="305594672"/>
      </c:barChart>
      <c:catAx>
        <c:axId val="305594280"/>
        <c:scaling>
          <c:orientation val="maxMin"/>
        </c:scaling>
        <c:delete val="0"/>
        <c:axPos val="l"/>
        <c:numFmt formatCode="General" sourceLinked="0"/>
        <c:majorTickMark val="out"/>
        <c:minorTickMark val="none"/>
        <c:tickLblPos val="nextTo"/>
        <c:spPr>
          <a:ln>
            <a:noFill/>
          </a:ln>
        </c:spPr>
        <c:txPr>
          <a:bodyPr/>
          <a:lstStyle/>
          <a:p>
            <a:pPr>
              <a:defRPr sz="1100" b="0">
                <a:latin typeface="Calibri" pitchFamily="34" charset="0"/>
                <a:cs typeface="Calibri" pitchFamily="34" charset="0"/>
              </a:defRPr>
            </a:pPr>
            <a:endParaRPr lang="fr-FR"/>
          </a:p>
        </c:txPr>
        <c:crossAx val="305594672"/>
        <c:crosses val="autoZero"/>
        <c:auto val="1"/>
        <c:lblAlgn val="ctr"/>
        <c:lblOffset val="100"/>
        <c:noMultiLvlLbl val="0"/>
      </c:catAx>
      <c:valAx>
        <c:axId val="305594672"/>
        <c:scaling>
          <c:orientation val="minMax"/>
          <c:max val="1"/>
        </c:scaling>
        <c:delete val="1"/>
        <c:axPos val="t"/>
        <c:numFmt formatCode="0%" sourceLinked="1"/>
        <c:majorTickMark val="out"/>
        <c:minorTickMark val="none"/>
        <c:tickLblPos val="nextTo"/>
        <c:crossAx val="305594280"/>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8.9133786848072563E-2"/>
          <c:w val="0.92276065102357574"/>
          <c:h val="0.85838662131519272"/>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2">
                  <c:v>11</c:v>
                </c:pt>
                <c:pt idx="3">
                  <c:v>6</c:v>
                </c:pt>
                <c:pt idx="4">
                  <c:v>9</c:v>
                </c:pt>
              </c:numCache>
            </c:numRef>
          </c:val>
          <c:smooth val="0"/>
        </c:ser>
        <c:dLbls>
          <c:showLegendKey val="0"/>
          <c:showVal val="0"/>
          <c:showCatName val="0"/>
          <c:showSerName val="0"/>
          <c:showPercent val="0"/>
          <c:showBubbleSize val="0"/>
        </c:dLbls>
        <c:marker val="1"/>
        <c:smooth val="0"/>
        <c:axId val="305596240"/>
        <c:axId val="305596632"/>
      </c:lineChart>
      <c:catAx>
        <c:axId val="305596240"/>
        <c:scaling>
          <c:orientation val="minMax"/>
        </c:scaling>
        <c:delete val="1"/>
        <c:axPos val="b"/>
        <c:numFmt formatCode="General" sourceLinked="1"/>
        <c:majorTickMark val="out"/>
        <c:minorTickMark val="none"/>
        <c:tickLblPos val="nextTo"/>
        <c:crossAx val="305596632"/>
        <c:crossesAt val="0"/>
        <c:auto val="1"/>
        <c:lblAlgn val="ctr"/>
        <c:lblOffset val="100"/>
        <c:noMultiLvlLbl val="0"/>
      </c:catAx>
      <c:valAx>
        <c:axId val="305596632"/>
        <c:scaling>
          <c:orientation val="minMax"/>
          <c:max val="100"/>
          <c:min val="0"/>
        </c:scaling>
        <c:delete val="1"/>
        <c:axPos val="l"/>
        <c:numFmt formatCode="General" sourceLinked="1"/>
        <c:majorTickMark val="out"/>
        <c:minorTickMark val="none"/>
        <c:tickLblPos val="nextTo"/>
        <c:crossAx val="30559624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1793197278911564"/>
          <c:w val="0.92276065102357574"/>
          <c:h val="0.8007902494331063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21</c:v>
                </c:pt>
                <c:pt idx="1">
                  <c:v>11</c:v>
                </c:pt>
                <c:pt idx="2">
                  <c:v>1</c:v>
                </c:pt>
                <c:pt idx="3">
                  <c:v>1</c:v>
                </c:pt>
                <c:pt idx="4">
                  <c:v>1</c:v>
                </c:pt>
              </c:numCache>
            </c:numRef>
          </c:val>
          <c:smooth val="0"/>
        </c:ser>
        <c:dLbls>
          <c:showLegendKey val="0"/>
          <c:showVal val="0"/>
          <c:showCatName val="0"/>
          <c:showSerName val="0"/>
          <c:showPercent val="0"/>
          <c:showBubbleSize val="0"/>
        </c:dLbls>
        <c:marker val="1"/>
        <c:smooth val="0"/>
        <c:axId val="557159576"/>
        <c:axId val="557159968"/>
      </c:lineChart>
      <c:catAx>
        <c:axId val="557159576"/>
        <c:scaling>
          <c:orientation val="minMax"/>
        </c:scaling>
        <c:delete val="1"/>
        <c:axPos val="b"/>
        <c:numFmt formatCode="General" sourceLinked="1"/>
        <c:majorTickMark val="out"/>
        <c:minorTickMark val="none"/>
        <c:tickLblPos val="nextTo"/>
        <c:crossAx val="557159968"/>
        <c:crossesAt val="0"/>
        <c:auto val="1"/>
        <c:lblAlgn val="ctr"/>
        <c:lblOffset val="100"/>
        <c:noMultiLvlLbl val="0"/>
      </c:catAx>
      <c:valAx>
        <c:axId val="557159968"/>
        <c:scaling>
          <c:orientation val="minMax"/>
          <c:max val="100"/>
          <c:min val="0"/>
        </c:scaling>
        <c:delete val="1"/>
        <c:axPos val="l"/>
        <c:numFmt formatCode="General" sourceLinked="1"/>
        <c:majorTickMark val="out"/>
        <c:minorTickMark val="none"/>
        <c:tickLblPos val="nextTo"/>
        <c:crossAx val="557159576"/>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8.9133786848072563E-2"/>
          <c:w val="0.92276065102357574"/>
          <c:h val="0.85838662131519272"/>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23</c:v>
                </c:pt>
                <c:pt idx="1">
                  <c:v>23</c:v>
                </c:pt>
                <c:pt idx="2">
                  <c:v>18</c:v>
                </c:pt>
                <c:pt idx="3">
                  <c:v>28</c:v>
                </c:pt>
                <c:pt idx="4">
                  <c:v>27</c:v>
                </c:pt>
              </c:numCache>
            </c:numRef>
          </c:val>
          <c:smooth val="0"/>
        </c:ser>
        <c:dLbls>
          <c:showLegendKey val="0"/>
          <c:showVal val="0"/>
          <c:showCatName val="0"/>
          <c:showSerName val="0"/>
          <c:showPercent val="0"/>
          <c:showBubbleSize val="0"/>
        </c:dLbls>
        <c:marker val="1"/>
        <c:smooth val="0"/>
        <c:axId val="557161536"/>
        <c:axId val="557161928"/>
      </c:lineChart>
      <c:catAx>
        <c:axId val="557161536"/>
        <c:scaling>
          <c:orientation val="minMax"/>
        </c:scaling>
        <c:delete val="1"/>
        <c:axPos val="b"/>
        <c:numFmt formatCode="General" sourceLinked="1"/>
        <c:majorTickMark val="out"/>
        <c:minorTickMark val="none"/>
        <c:tickLblPos val="nextTo"/>
        <c:crossAx val="557161928"/>
        <c:crossesAt val="0"/>
        <c:auto val="1"/>
        <c:lblAlgn val="ctr"/>
        <c:lblOffset val="100"/>
        <c:noMultiLvlLbl val="0"/>
      </c:catAx>
      <c:valAx>
        <c:axId val="557161928"/>
        <c:scaling>
          <c:orientation val="minMax"/>
          <c:max val="100"/>
          <c:min val="0"/>
        </c:scaling>
        <c:delete val="1"/>
        <c:axPos val="l"/>
        <c:numFmt formatCode="General" sourceLinked="1"/>
        <c:majorTickMark val="out"/>
        <c:minorTickMark val="none"/>
        <c:tickLblPos val="nextTo"/>
        <c:crossAx val="557161536"/>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1793197278911564"/>
          <c:w val="0.92276065102357574"/>
          <c:h val="0.8007902494331063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13</c:v>
                </c:pt>
                <c:pt idx="1">
                  <c:v>11</c:v>
                </c:pt>
                <c:pt idx="2">
                  <c:v>10</c:v>
                </c:pt>
                <c:pt idx="3">
                  <c:v>6</c:v>
                </c:pt>
                <c:pt idx="4">
                  <c:v>7</c:v>
                </c:pt>
              </c:numCache>
            </c:numRef>
          </c:val>
          <c:smooth val="0"/>
        </c:ser>
        <c:dLbls>
          <c:showLegendKey val="0"/>
          <c:showVal val="0"/>
          <c:showCatName val="0"/>
          <c:showSerName val="0"/>
          <c:showPercent val="0"/>
          <c:showBubbleSize val="0"/>
        </c:dLbls>
        <c:marker val="1"/>
        <c:smooth val="0"/>
        <c:axId val="557162712"/>
        <c:axId val="557163104"/>
      </c:lineChart>
      <c:catAx>
        <c:axId val="557162712"/>
        <c:scaling>
          <c:orientation val="minMax"/>
        </c:scaling>
        <c:delete val="1"/>
        <c:axPos val="b"/>
        <c:numFmt formatCode="General" sourceLinked="1"/>
        <c:majorTickMark val="out"/>
        <c:minorTickMark val="none"/>
        <c:tickLblPos val="nextTo"/>
        <c:crossAx val="557163104"/>
        <c:crossesAt val="0"/>
        <c:auto val="1"/>
        <c:lblAlgn val="ctr"/>
        <c:lblOffset val="100"/>
        <c:noMultiLvlLbl val="0"/>
      </c:catAx>
      <c:valAx>
        <c:axId val="557163104"/>
        <c:scaling>
          <c:orientation val="minMax"/>
          <c:max val="100"/>
          <c:min val="0"/>
        </c:scaling>
        <c:delete val="1"/>
        <c:axPos val="l"/>
        <c:numFmt formatCode="General" sourceLinked="1"/>
        <c:majorTickMark val="out"/>
        <c:minorTickMark val="none"/>
        <c:tickLblPos val="nextTo"/>
        <c:crossAx val="55716271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71170098583042"/>
          <c:y val="0"/>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11927375057499E-4"/>
                  <c:y val="5.806049208116467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079957788781557E-3"/>
                  <c:y val="-3.16697251641401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Une boîte en plastique jaune à couvercle vert DASTRI spécialement conçue à cet effet que vous a donné votre pharmacien (boîte à aiguille) </c:v>
                </c:pt>
                <c:pt idx="1">
                  <c:v>Un autre modèle de boîte en plastique donné par votre pharmacien  </c:v>
                </c:pt>
                <c:pt idx="2">
                  <c:v>Une petite boîte en carton Recycling box</c:v>
                </c:pt>
                <c:pt idx="3">
                  <c:v>Une bouteille en plastique vide (Eau, lait…)  </c:v>
                </c:pt>
                <c:pt idx="4">
                  <c:v>Un sac en plastique </c:v>
                </c:pt>
              </c:strCache>
            </c:strRef>
          </c:cat>
          <c:val>
            <c:numRef>
              <c:f>Feuil1!$B$2:$B$6</c:f>
              <c:numCache>
                <c:formatCode>0%</c:formatCode>
                <c:ptCount val="5"/>
                <c:pt idx="0">
                  <c:v>0.77</c:v>
                </c:pt>
                <c:pt idx="1">
                  <c:v>0.06</c:v>
                </c:pt>
                <c:pt idx="2">
                  <c:v>0.05</c:v>
                </c:pt>
                <c:pt idx="3">
                  <c:v>0.06</c:v>
                </c:pt>
                <c:pt idx="4">
                  <c:v>0.06</c:v>
                </c:pt>
              </c:numCache>
            </c:numRef>
          </c:val>
        </c:ser>
        <c:dLbls>
          <c:showLegendKey val="0"/>
          <c:showVal val="0"/>
          <c:showCatName val="0"/>
          <c:showSerName val="0"/>
          <c:showPercent val="0"/>
          <c:showBubbleSize val="0"/>
        </c:dLbls>
        <c:gapWidth val="70"/>
        <c:axId val="303648552"/>
        <c:axId val="303649336"/>
      </c:barChart>
      <c:catAx>
        <c:axId val="303648552"/>
        <c:scaling>
          <c:orientation val="maxMin"/>
        </c:scaling>
        <c:delete val="0"/>
        <c:axPos val="l"/>
        <c:numFmt formatCode="General" sourceLinked="0"/>
        <c:majorTickMark val="out"/>
        <c:minorTickMark val="none"/>
        <c:tickLblPos val="nextTo"/>
        <c:spPr>
          <a:ln>
            <a:noFill/>
          </a:ln>
        </c:spPr>
        <c:txPr>
          <a:bodyPr/>
          <a:lstStyle/>
          <a:p>
            <a:pPr>
              <a:defRPr sz="1100" b="0">
                <a:latin typeface="Calibri" pitchFamily="34" charset="0"/>
                <a:cs typeface="Calibri" pitchFamily="34" charset="0"/>
              </a:defRPr>
            </a:pPr>
            <a:endParaRPr lang="fr-FR"/>
          </a:p>
        </c:txPr>
        <c:crossAx val="303649336"/>
        <c:crosses val="autoZero"/>
        <c:auto val="1"/>
        <c:lblAlgn val="ctr"/>
        <c:lblOffset val="100"/>
        <c:noMultiLvlLbl val="0"/>
      </c:catAx>
      <c:valAx>
        <c:axId val="303649336"/>
        <c:scaling>
          <c:orientation val="minMax"/>
          <c:max val="1"/>
        </c:scaling>
        <c:delete val="1"/>
        <c:axPos val="t"/>
        <c:numFmt formatCode="0%" sourceLinked="1"/>
        <c:majorTickMark val="out"/>
        <c:minorTickMark val="none"/>
        <c:tickLblPos val="nextTo"/>
        <c:crossAx val="303648552"/>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8361622358554877"/>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Feuil1!$A$2:$A$3</c:f>
              <c:strCache>
                <c:ptCount val="2"/>
                <c:pt idx="0">
                  <c:v>Courte durée  </c:v>
                </c:pt>
                <c:pt idx="1">
                  <c:v>Longue durée  </c:v>
                </c:pt>
              </c:strCache>
            </c:strRef>
          </c:cat>
          <c:val>
            <c:numRef>
              <c:f>Feuil1!$B$2:$B$3</c:f>
              <c:numCache>
                <c:formatCode>0%</c:formatCode>
                <c:ptCount val="2"/>
                <c:pt idx="0">
                  <c:v>0.7</c:v>
                </c:pt>
                <c:pt idx="1">
                  <c:v>0.86</c:v>
                </c:pt>
              </c:numCache>
            </c:numRef>
          </c:val>
        </c:ser>
        <c:dLbls>
          <c:showLegendKey val="0"/>
          <c:showVal val="0"/>
          <c:showCatName val="0"/>
          <c:showSerName val="0"/>
          <c:showPercent val="0"/>
          <c:showBubbleSize val="0"/>
        </c:dLbls>
        <c:gapWidth val="138"/>
        <c:axId val="303650512"/>
        <c:axId val="303650904"/>
      </c:barChart>
      <c:catAx>
        <c:axId val="303650512"/>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03650904"/>
        <c:crossesAt val="0"/>
        <c:auto val="1"/>
        <c:lblAlgn val="ctr"/>
        <c:lblOffset val="100"/>
        <c:noMultiLvlLbl val="0"/>
      </c:catAx>
      <c:valAx>
        <c:axId val="303650904"/>
        <c:scaling>
          <c:orientation val="minMax"/>
          <c:max val="1.1000000000000001"/>
          <c:min val="0"/>
        </c:scaling>
        <c:delete val="1"/>
        <c:axPos val="t"/>
        <c:numFmt formatCode="0%" sourceLinked="1"/>
        <c:majorTickMark val="out"/>
        <c:minorTickMark val="none"/>
        <c:tickLblPos val="nextTo"/>
        <c:crossAx val="303650512"/>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7932072815732483"/>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Feuil1!$A$2:$A$3</c:f>
              <c:strCache>
                <c:ptCount val="2"/>
                <c:pt idx="0">
                  <c:v>Moins de 35 ans</c:v>
                </c:pt>
                <c:pt idx="1">
                  <c:v>Plus de 35 ans</c:v>
                </c:pt>
              </c:strCache>
            </c:strRef>
          </c:cat>
          <c:val>
            <c:numRef>
              <c:f>Feuil1!$B$2:$B$3</c:f>
              <c:numCache>
                <c:formatCode>0%</c:formatCode>
                <c:ptCount val="2"/>
                <c:pt idx="0">
                  <c:v>0.75</c:v>
                </c:pt>
                <c:pt idx="1">
                  <c:v>0.85</c:v>
                </c:pt>
              </c:numCache>
            </c:numRef>
          </c:val>
        </c:ser>
        <c:dLbls>
          <c:showLegendKey val="0"/>
          <c:showVal val="0"/>
          <c:showCatName val="0"/>
          <c:showSerName val="0"/>
          <c:showPercent val="0"/>
          <c:showBubbleSize val="0"/>
        </c:dLbls>
        <c:gapWidth val="138"/>
        <c:axId val="303651296"/>
        <c:axId val="303651688"/>
      </c:barChart>
      <c:catAx>
        <c:axId val="303651296"/>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03651688"/>
        <c:crossesAt val="0"/>
        <c:auto val="1"/>
        <c:lblAlgn val="ctr"/>
        <c:lblOffset val="100"/>
        <c:noMultiLvlLbl val="0"/>
      </c:catAx>
      <c:valAx>
        <c:axId val="303651688"/>
        <c:scaling>
          <c:orientation val="minMax"/>
          <c:max val="1.1000000000000001"/>
          <c:min val="0"/>
        </c:scaling>
        <c:delete val="1"/>
        <c:axPos val="t"/>
        <c:numFmt formatCode="0%" sourceLinked="1"/>
        <c:majorTickMark val="out"/>
        <c:minorTickMark val="none"/>
        <c:tickLblPos val="nextTo"/>
        <c:crossAx val="303651296"/>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6858450602630853"/>
          <c:w val="0.92276065102357574"/>
          <c:h val="0.7521488806410575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93</c:v>
                </c:pt>
                <c:pt idx="1">
                  <c:v>96</c:v>
                </c:pt>
                <c:pt idx="2">
                  <c:v>91</c:v>
                </c:pt>
              </c:numCache>
            </c:numRef>
          </c:val>
          <c:smooth val="0"/>
        </c:ser>
        <c:dLbls>
          <c:showLegendKey val="0"/>
          <c:showVal val="0"/>
          <c:showCatName val="0"/>
          <c:showSerName val="0"/>
          <c:showPercent val="0"/>
          <c:showBubbleSize val="0"/>
        </c:dLbls>
        <c:marker val="1"/>
        <c:smooth val="0"/>
        <c:axId val="308161560"/>
        <c:axId val="308161952"/>
      </c:lineChart>
      <c:catAx>
        <c:axId val="308161560"/>
        <c:scaling>
          <c:orientation val="minMax"/>
        </c:scaling>
        <c:delete val="1"/>
        <c:axPos val="b"/>
        <c:numFmt formatCode="General" sourceLinked="1"/>
        <c:majorTickMark val="out"/>
        <c:minorTickMark val="none"/>
        <c:tickLblPos val="nextTo"/>
        <c:crossAx val="308161952"/>
        <c:crossesAt val="0"/>
        <c:auto val="1"/>
        <c:lblAlgn val="ctr"/>
        <c:lblOffset val="100"/>
        <c:noMultiLvlLbl val="0"/>
      </c:catAx>
      <c:valAx>
        <c:axId val="308161952"/>
        <c:scaling>
          <c:orientation val="minMax"/>
          <c:max val="100"/>
          <c:min val="0"/>
        </c:scaling>
        <c:delete val="1"/>
        <c:axPos val="l"/>
        <c:numFmt formatCode="General" sourceLinked="1"/>
        <c:majorTickMark val="out"/>
        <c:minorTickMark val="none"/>
        <c:tickLblPos val="nextTo"/>
        <c:crossAx val="30816156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2780123287942757"/>
          <c:w val="0.92276065102357574"/>
          <c:h val="0.7929327466254385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63</c:v>
                </c:pt>
                <c:pt idx="1">
                  <c:v>72</c:v>
                </c:pt>
                <c:pt idx="2">
                  <c:v>77</c:v>
                </c:pt>
                <c:pt idx="3">
                  <c:v>84</c:v>
                </c:pt>
                <c:pt idx="4">
                  <c:v>77</c:v>
                </c:pt>
              </c:numCache>
            </c:numRef>
          </c:val>
          <c:smooth val="0"/>
        </c:ser>
        <c:dLbls>
          <c:showLegendKey val="0"/>
          <c:showVal val="0"/>
          <c:showCatName val="0"/>
          <c:showSerName val="0"/>
          <c:showPercent val="0"/>
          <c:showBubbleSize val="0"/>
        </c:dLbls>
        <c:marker val="1"/>
        <c:smooth val="0"/>
        <c:axId val="310587600"/>
        <c:axId val="310587992"/>
      </c:lineChart>
      <c:catAx>
        <c:axId val="310587600"/>
        <c:scaling>
          <c:orientation val="minMax"/>
        </c:scaling>
        <c:delete val="0"/>
        <c:axPos val="b"/>
        <c:numFmt formatCode="General" sourceLinked="1"/>
        <c:majorTickMark val="out"/>
        <c:minorTickMark val="none"/>
        <c:tickLblPos val="nextTo"/>
        <c:txPr>
          <a:bodyPr/>
          <a:lstStyle/>
          <a:p>
            <a:pPr>
              <a:defRPr sz="1050">
                <a:solidFill>
                  <a:schemeClr val="bg1">
                    <a:lumMod val="50000"/>
                  </a:schemeClr>
                </a:solidFill>
                <a:latin typeface="+mn-lt"/>
              </a:defRPr>
            </a:pPr>
            <a:endParaRPr lang="fr-FR"/>
          </a:p>
        </c:txPr>
        <c:crossAx val="310587992"/>
        <c:crossesAt val="0"/>
        <c:auto val="1"/>
        <c:lblAlgn val="ctr"/>
        <c:lblOffset val="100"/>
        <c:noMultiLvlLbl val="0"/>
      </c:catAx>
      <c:valAx>
        <c:axId val="310587992"/>
        <c:scaling>
          <c:orientation val="minMax"/>
          <c:max val="100"/>
          <c:min val="50"/>
        </c:scaling>
        <c:delete val="1"/>
        <c:axPos val="l"/>
        <c:numFmt formatCode="General" sourceLinked="1"/>
        <c:majorTickMark val="out"/>
        <c:minorTickMark val="none"/>
        <c:tickLblPos val="nextTo"/>
        <c:crossAx val="31058760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1670264053168256"/>
          <c:w val="0.92276065102357574"/>
          <c:h val="0.70403064950226857"/>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52</c:v>
                </c:pt>
                <c:pt idx="1">
                  <c:v>51</c:v>
                </c:pt>
                <c:pt idx="2">
                  <c:v>62</c:v>
                </c:pt>
                <c:pt idx="3">
                  <c:v>63</c:v>
                </c:pt>
                <c:pt idx="4">
                  <c:v>65</c:v>
                </c:pt>
              </c:numCache>
            </c:numRef>
          </c:val>
          <c:smooth val="0"/>
        </c:ser>
        <c:dLbls>
          <c:showLegendKey val="0"/>
          <c:showVal val="0"/>
          <c:showCatName val="0"/>
          <c:showSerName val="0"/>
          <c:showPercent val="0"/>
          <c:showBubbleSize val="0"/>
        </c:dLbls>
        <c:marker val="1"/>
        <c:smooth val="0"/>
        <c:axId val="310589168"/>
        <c:axId val="310589560"/>
      </c:lineChart>
      <c:catAx>
        <c:axId val="310589168"/>
        <c:scaling>
          <c:orientation val="minMax"/>
        </c:scaling>
        <c:delete val="1"/>
        <c:axPos val="b"/>
        <c:numFmt formatCode="General" sourceLinked="1"/>
        <c:majorTickMark val="out"/>
        <c:minorTickMark val="none"/>
        <c:tickLblPos val="nextTo"/>
        <c:crossAx val="310589560"/>
        <c:crossesAt val="0"/>
        <c:auto val="1"/>
        <c:lblAlgn val="ctr"/>
        <c:lblOffset val="100"/>
        <c:noMultiLvlLbl val="0"/>
      </c:catAx>
      <c:valAx>
        <c:axId val="310589560"/>
        <c:scaling>
          <c:orientation val="minMax"/>
          <c:min val="0"/>
        </c:scaling>
        <c:delete val="1"/>
        <c:axPos val="l"/>
        <c:numFmt formatCode="General" sourceLinked="1"/>
        <c:majorTickMark val="out"/>
        <c:minorTickMark val="none"/>
        <c:tickLblPos val="nextTo"/>
        <c:crossAx val="31058916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0950849911494357"/>
          <c:w val="0.92276065102357574"/>
          <c:h val="0.6547954889885979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75</c:v>
                </c:pt>
                <c:pt idx="1">
                  <c:v>85</c:v>
                </c:pt>
                <c:pt idx="2">
                  <c:v>88</c:v>
                </c:pt>
                <c:pt idx="3">
                  <c:v>88</c:v>
                </c:pt>
                <c:pt idx="4">
                  <c:v>87</c:v>
                </c:pt>
              </c:numCache>
            </c:numRef>
          </c:val>
          <c:smooth val="0"/>
        </c:ser>
        <c:dLbls>
          <c:showLegendKey val="0"/>
          <c:showVal val="0"/>
          <c:showCatName val="0"/>
          <c:showSerName val="0"/>
          <c:showPercent val="0"/>
          <c:showBubbleSize val="0"/>
        </c:dLbls>
        <c:marker val="1"/>
        <c:smooth val="0"/>
        <c:axId val="311535576"/>
        <c:axId val="311535968"/>
      </c:lineChart>
      <c:catAx>
        <c:axId val="311535576"/>
        <c:scaling>
          <c:orientation val="minMax"/>
        </c:scaling>
        <c:delete val="1"/>
        <c:axPos val="b"/>
        <c:numFmt formatCode="General" sourceLinked="1"/>
        <c:majorTickMark val="out"/>
        <c:minorTickMark val="none"/>
        <c:tickLblPos val="nextTo"/>
        <c:crossAx val="311535968"/>
        <c:crossesAt val="0"/>
        <c:auto val="1"/>
        <c:lblAlgn val="ctr"/>
        <c:lblOffset val="100"/>
        <c:noMultiLvlLbl val="0"/>
      </c:catAx>
      <c:valAx>
        <c:axId val="311535968"/>
        <c:scaling>
          <c:orientation val="minMax"/>
          <c:min val="0"/>
        </c:scaling>
        <c:delete val="1"/>
        <c:axPos val="l"/>
        <c:numFmt formatCode="General" sourceLinked="1"/>
        <c:majorTickMark val="out"/>
        <c:minorTickMark val="none"/>
        <c:tickLblPos val="nextTo"/>
        <c:crossAx val="311535576"/>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8.9133786848072563E-2"/>
          <c:w val="0.92276065102357574"/>
          <c:h val="0.85838662131519272"/>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15</c:v>
                </c:pt>
                <c:pt idx="1">
                  <c:v>14</c:v>
                </c:pt>
                <c:pt idx="2">
                  <c:v>11</c:v>
                </c:pt>
                <c:pt idx="3">
                  <c:v>15</c:v>
                </c:pt>
                <c:pt idx="4">
                  <c:v>9</c:v>
                </c:pt>
              </c:numCache>
            </c:numRef>
          </c:val>
          <c:smooth val="0"/>
        </c:ser>
        <c:dLbls>
          <c:showLegendKey val="0"/>
          <c:showVal val="0"/>
          <c:showCatName val="0"/>
          <c:showSerName val="0"/>
          <c:showPercent val="0"/>
          <c:showBubbleSize val="0"/>
        </c:dLbls>
        <c:marker val="1"/>
        <c:smooth val="0"/>
        <c:axId val="311537144"/>
        <c:axId val="311537536"/>
      </c:lineChart>
      <c:catAx>
        <c:axId val="311537144"/>
        <c:scaling>
          <c:orientation val="minMax"/>
        </c:scaling>
        <c:delete val="1"/>
        <c:axPos val="b"/>
        <c:numFmt formatCode="General" sourceLinked="1"/>
        <c:majorTickMark val="out"/>
        <c:minorTickMark val="none"/>
        <c:tickLblPos val="nextTo"/>
        <c:crossAx val="311537536"/>
        <c:crossesAt val="0"/>
        <c:auto val="1"/>
        <c:lblAlgn val="ctr"/>
        <c:lblOffset val="100"/>
        <c:noMultiLvlLbl val="0"/>
      </c:catAx>
      <c:valAx>
        <c:axId val="311537536"/>
        <c:scaling>
          <c:orientation val="minMax"/>
          <c:max val="100"/>
          <c:min val="0"/>
        </c:scaling>
        <c:delete val="1"/>
        <c:axPos val="l"/>
        <c:numFmt formatCode="General" sourceLinked="1"/>
        <c:majorTickMark val="out"/>
        <c:minorTickMark val="none"/>
        <c:tickLblPos val="nextTo"/>
        <c:crossAx val="311537144"/>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1793197278911564"/>
          <c:w val="0.92276065102357574"/>
          <c:h val="0.8007902494331063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21</c:v>
                </c:pt>
                <c:pt idx="1">
                  <c:v>11</c:v>
                </c:pt>
                <c:pt idx="2">
                  <c:v>8</c:v>
                </c:pt>
                <c:pt idx="3">
                  <c:v>8</c:v>
                </c:pt>
                <c:pt idx="4">
                  <c:v>3</c:v>
                </c:pt>
              </c:numCache>
            </c:numRef>
          </c:val>
          <c:smooth val="0"/>
        </c:ser>
        <c:dLbls>
          <c:showLegendKey val="0"/>
          <c:showVal val="0"/>
          <c:showCatName val="0"/>
          <c:showSerName val="0"/>
          <c:showPercent val="0"/>
          <c:showBubbleSize val="0"/>
        </c:dLbls>
        <c:marker val="1"/>
        <c:smooth val="0"/>
        <c:axId val="311538320"/>
        <c:axId val="311538712"/>
      </c:lineChart>
      <c:catAx>
        <c:axId val="311538320"/>
        <c:scaling>
          <c:orientation val="minMax"/>
        </c:scaling>
        <c:delete val="1"/>
        <c:axPos val="b"/>
        <c:numFmt formatCode="General" sourceLinked="1"/>
        <c:majorTickMark val="out"/>
        <c:minorTickMark val="none"/>
        <c:tickLblPos val="nextTo"/>
        <c:crossAx val="311538712"/>
        <c:crossesAt val="0"/>
        <c:auto val="1"/>
        <c:lblAlgn val="ctr"/>
        <c:lblOffset val="100"/>
        <c:noMultiLvlLbl val="0"/>
      </c:catAx>
      <c:valAx>
        <c:axId val="311538712"/>
        <c:scaling>
          <c:orientation val="minMax"/>
          <c:max val="100"/>
          <c:min val="0"/>
        </c:scaling>
        <c:delete val="1"/>
        <c:axPos val="l"/>
        <c:numFmt formatCode="General" sourceLinked="1"/>
        <c:majorTickMark val="out"/>
        <c:minorTickMark val="none"/>
        <c:tickLblPos val="nextTo"/>
        <c:crossAx val="31153832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534726038839E-2"/>
          <c:y val="5.3777158376215002E-2"/>
          <c:w val="0.92276065102357574"/>
          <c:h val="0.80998923992984384"/>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19</c:v>
                </c:pt>
                <c:pt idx="1">
                  <c:v>21</c:v>
                </c:pt>
                <c:pt idx="2">
                  <c:v>15</c:v>
                </c:pt>
                <c:pt idx="3">
                  <c:v>11</c:v>
                </c:pt>
                <c:pt idx="4">
                  <c:v>12</c:v>
                </c:pt>
              </c:numCache>
            </c:numRef>
          </c:val>
          <c:smooth val="0"/>
        </c:ser>
        <c:dLbls>
          <c:showLegendKey val="0"/>
          <c:showVal val="0"/>
          <c:showCatName val="0"/>
          <c:showSerName val="0"/>
          <c:showPercent val="0"/>
          <c:showBubbleSize val="0"/>
        </c:dLbls>
        <c:marker val="1"/>
        <c:smooth val="0"/>
        <c:axId val="558381216"/>
        <c:axId val="558381608"/>
      </c:lineChart>
      <c:catAx>
        <c:axId val="558381216"/>
        <c:scaling>
          <c:orientation val="minMax"/>
        </c:scaling>
        <c:delete val="1"/>
        <c:axPos val="b"/>
        <c:numFmt formatCode="General" sourceLinked="1"/>
        <c:majorTickMark val="out"/>
        <c:minorTickMark val="none"/>
        <c:tickLblPos val="nextTo"/>
        <c:crossAx val="558381608"/>
        <c:crossesAt val="0"/>
        <c:auto val="1"/>
        <c:lblAlgn val="ctr"/>
        <c:lblOffset val="100"/>
        <c:noMultiLvlLbl val="0"/>
      </c:catAx>
      <c:valAx>
        <c:axId val="558381608"/>
        <c:scaling>
          <c:orientation val="minMax"/>
          <c:max val="100"/>
          <c:min val="0"/>
        </c:scaling>
        <c:delete val="1"/>
        <c:axPos val="l"/>
        <c:numFmt formatCode="General" sourceLinked="1"/>
        <c:majorTickMark val="out"/>
        <c:minorTickMark val="none"/>
        <c:tickLblPos val="nextTo"/>
        <c:crossAx val="558381216"/>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9234728527004322"/>
          <c:w val="0.92276065102357574"/>
          <c:h val="0.70765271472995672"/>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3</c:v>
                </c:pt>
                <c:pt idx="1">
                  <c:v>3</c:v>
                </c:pt>
                <c:pt idx="2">
                  <c:v>4</c:v>
                </c:pt>
                <c:pt idx="3">
                  <c:v>3</c:v>
                </c:pt>
                <c:pt idx="4">
                  <c:v>1</c:v>
                </c:pt>
              </c:numCache>
            </c:numRef>
          </c:val>
          <c:smooth val="0"/>
        </c:ser>
        <c:dLbls>
          <c:showLegendKey val="0"/>
          <c:showVal val="0"/>
          <c:showCatName val="0"/>
          <c:showSerName val="0"/>
          <c:showPercent val="0"/>
          <c:showBubbleSize val="0"/>
        </c:dLbls>
        <c:marker val="1"/>
        <c:smooth val="0"/>
        <c:axId val="558382392"/>
        <c:axId val="558382784"/>
      </c:lineChart>
      <c:catAx>
        <c:axId val="558382392"/>
        <c:scaling>
          <c:orientation val="minMax"/>
        </c:scaling>
        <c:delete val="1"/>
        <c:axPos val="b"/>
        <c:numFmt formatCode="General" sourceLinked="1"/>
        <c:majorTickMark val="out"/>
        <c:minorTickMark val="none"/>
        <c:tickLblPos val="nextTo"/>
        <c:crossAx val="558382784"/>
        <c:crossesAt val="0"/>
        <c:auto val="1"/>
        <c:lblAlgn val="ctr"/>
        <c:lblOffset val="100"/>
        <c:noMultiLvlLbl val="0"/>
      </c:catAx>
      <c:valAx>
        <c:axId val="558382784"/>
        <c:scaling>
          <c:orientation val="minMax"/>
          <c:max val="100"/>
          <c:min val="0"/>
        </c:scaling>
        <c:delete val="1"/>
        <c:axPos val="l"/>
        <c:numFmt formatCode="General" sourceLinked="1"/>
        <c:majorTickMark val="out"/>
        <c:minorTickMark val="none"/>
        <c:tickLblPos val="nextTo"/>
        <c:crossAx val="55838239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6.4266851100418423E-2"/>
          <c:w val="0.92276065102357574"/>
          <c:h val="0.80549363238514204"/>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14</c:v>
                </c:pt>
                <c:pt idx="1">
                  <c:v>14</c:v>
                </c:pt>
                <c:pt idx="2">
                  <c:v>12</c:v>
                </c:pt>
                <c:pt idx="3">
                  <c:v>11</c:v>
                </c:pt>
                <c:pt idx="4">
                  <c:v>10</c:v>
                </c:pt>
              </c:numCache>
            </c:numRef>
          </c:val>
          <c:smooth val="0"/>
        </c:ser>
        <c:dLbls>
          <c:showLegendKey val="0"/>
          <c:showVal val="0"/>
          <c:showCatName val="0"/>
          <c:showSerName val="0"/>
          <c:showPercent val="0"/>
          <c:showBubbleSize val="0"/>
        </c:dLbls>
        <c:marker val="1"/>
        <c:smooth val="0"/>
        <c:axId val="558383568"/>
        <c:axId val="558383960"/>
      </c:lineChart>
      <c:catAx>
        <c:axId val="558383568"/>
        <c:scaling>
          <c:orientation val="minMax"/>
        </c:scaling>
        <c:delete val="1"/>
        <c:axPos val="b"/>
        <c:numFmt formatCode="General" sourceLinked="1"/>
        <c:majorTickMark val="out"/>
        <c:minorTickMark val="none"/>
        <c:tickLblPos val="nextTo"/>
        <c:crossAx val="558383960"/>
        <c:crossesAt val="0"/>
        <c:auto val="1"/>
        <c:lblAlgn val="ctr"/>
        <c:lblOffset val="100"/>
        <c:noMultiLvlLbl val="0"/>
      </c:catAx>
      <c:valAx>
        <c:axId val="558383960"/>
        <c:scaling>
          <c:orientation val="minMax"/>
          <c:max val="100"/>
          <c:min val="0"/>
        </c:scaling>
        <c:delete val="1"/>
        <c:axPos val="l"/>
        <c:numFmt formatCode="General" sourceLinked="1"/>
        <c:majorTickMark val="out"/>
        <c:minorTickMark val="none"/>
        <c:tickLblPos val="nextTo"/>
        <c:crossAx val="55838356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3639390458323811"/>
          <c:w val="0.92276065102357574"/>
          <c:h val="0.7710646794523584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1</c:v>
                </c:pt>
                <c:pt idx="1">
                  <c:v>1</c:v>
                </c:pt>
                <c:pt idx="3">
                  <c:v>1</c:v>
                </c:pt>
                <c:pt idx="4">
                  <c:v>3</c:v>
                </c:pt>
              </c:numCache>
            </c:numRef>
          </c:val>
          <c:smooth val="0"/>
        </c:ser>
        <c:dLbls>
          <c:showLegendKey val="0"/>
          <c:showVal val="0"/>
          <c:showCatName val="0"/>
          <c:showSerName val="0"/>
          <c:showPercent val="0"/>
          <c:showBubbleSize val="0"/>
        </c:dLbls>
        <c:marker val="1"/>
        <c:smooth val="0"/>
        <c:axId val="558384744"/>
        <c:axId val="311570280"/>
      </c:lineChart>
      <c:catAx>
        <c:axId val="558384744"/>
        <c:scaling>
          <c:orientation val="minMax"/>
        </c:scaling>
        <c:delete val="1"/>
        <c:axPos val="b"/>
        <c:numFmt formatCode="General" sourceLinked="1"/>
        <c:majorTickMark val="out"/>
        <c:minorTickMark val="none"/>
        <c:tickLblPos val="nextTo"/>
        <c:crossAx val="311570280"/>
        <c:crossesAt val="0"/>
        <c:auto val="1"/>
        <c:lblAlgn val="ctr"/>
        <c:lblOffset val="100"/>
        <c:noMultiLvlLbl val="0"/>
      </c:catAx>
      <c:valAx>
        <c:axId val="311570280"/>
        <c:scaling>
          <c:orientation val="minMax"/>
          <c:max val="100"/>
          <c:min val="0"/>
        </c:scaling>
        <c:delete val="1"/>
        <c:axPos val="l"/>
        <c:numFmt formatCode="General" sourceLinked="1"/>
        <c:majorTickMark val="out"/>
        <c:minorTickMark val="none"/>
        <c:tickLblPos val="nextTo"/>
        <c:crossAx val="558384744"/>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2171803267"/>
          <c:y val="2.101398480202307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79957788781557E-3"/>
                  <c:y val="-3.16697251641401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Une boîte en plastique jaune à couvercle vert DASTRI spécialement conçue à cet effet que vous a donné votre pharmacien (boîte à aiguille) </c:v>
                </c:pt>
                <c:pt idx="1">
                  <c:v>Un autre modèle de boîte en plastique donné par votre pharmacien  </c:v>
                </c:pt>
                <c:pt idx="2">
                  <c:v>Une bouteille en plastique vide (Eau, lait…)  </c:v>
                </c:pt>
                <c:pt idx="3">
                  <c:v>Un sac en plastique </c:v>
                </c:pt>
              </c:strCache>
            </c:strRef>
          </c:cat>
          <c:val>
            <c:numRef>
              <c:f>Feuil1!$B$2:$B$5</c:f>
              <c:numCache>
                <c:formatCode>0%</c:formatCode>
                <c:ptCount val="4"/>
                <c:pt idx="0">
                  <c:v>0.77</c:v>
                </c:pt>
                <c:pt idx="1">
                  <c:v>0.06</c:v>
                </c:pt>
                <c:pt idx="2">
                  <c:v>0.06</c:v>
                </c:pt>
                <c:pt idx="3">
                  <c:v>0.06</c:v>
                </c:pt>
              </c:numCache>
            </c:numRef>
          </c:val>
        </c:ser>
        <c:dLbls>
          <c:showLegendKey val="0"/>
          <c:showVal val="0"/>
          <c:showCatName val="0"/>
          <c:showSerName val="0"/>
          <c:showPercent val="0"/>
          <c:showBubbleSize val="0"/>
        </c:dLbls>
        <c:gapWidth val="70"/>
        <c:axId val="311571064"/>
        <c:axId val="311571456"/>
      </c:barChart>
      <c:catAx>
        <c:axId val="311571064"/>
        <c:scaling>
          <c:orientation val="maxMin"/>
        </c:scaling>
        <c:delete val="0"/>
        <c:axPos val="l"/>
        <c:numFmt formatCode="General" sourceLinked="0"/>
        <c:majorTickMark val="out"/>
        <c:minorTickMark val="none"/>
        <c:tickLblPos val="nextTo"/>
        <c:spPr>
          <a:ln>
            <a:noFill/>
          </a:ln>
        </c:spPr>
        <c:txPr>
          <a:bodyPr/>
          <a:lstStyle/>
          <a:p>
            <a:pPr>
              <a:defRPr sz="1100" b="0">
                <a:latin typeface="Calibri" pitchFamily="34" charset="0"/>
                <a:cs typeface="Calibri" pitchFamily="34" charset="0"/>
              </a:defRPr>
            </a:pPr>
            <a:endParaRPr lang="fr-FR"/>
          </a:p>
        </c:txPr>
        <c:crossAx val="311571456"/>
        <c:crosses val="autoZero"/>
        <c:auto val="1"/>
        <c:lblAlgn val="ctr"/>
        <c:lblOffset val="100"/>
        <c:noMultiLvlLbl val="0"/>
      </c:catAx>
      <c:valAx>
        <c:axId val="311571456"/>
        <c:scaling>
          <c:orientation val="minMax"/>
          <c:max val="1"/>
        </c:scaling>
        <c:delete val="1"/>
        <c:axPos val="t"/>
        <c:numFmt formatCode="0%" sourceLinked="1"/>
        <c:majorTickMark val="out"/>
        <c:minorTickMark val="none"/>
        <c:tickLblPos val="nextTo"/>
        <c:crossAx val="311571064"/>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1861663759524715"/>
          <c:w val="0.92276065102357574"/>
          <c:h val="0.80211674907211894"/>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80</c:v>
                </c:pt>
                <c:pt idx="1">
                  <c:v>80</c:v>
                </c:pt>
                <c:pt idx="2">
                  <c:v>79</c:v>
                </c:pt>
              </c:numCache>
            </c:numRef>
          </c:val>
          <c:smooth val="0"/>
        </c:ser>
        <c:dLbls>
          <c:showLegendKey val="0"/>
          <c:showVal val="0"/>
          <c:showCatName val="0"/>
          <c:showSerName val="0"/>
          <c:showPercent val="0"/>
          <c:showBubbleSize val="0"/>
        </c:dLbls>
        <c:marker val="1"/>
        <c:smooth val="0"/>
        <c:axId val="308162736"/>
        <c:axId val="308163128"/>
      </c:lineChart>
      <c:catAx>
        <c:axId val="308162736"/>
        <c:scaling>
          <c:orientation val="minMax"/>
        </c:scaling>
        <c:delete val="1"/>
        <c:axPos val="b"/>
        <c:numFmt formatCode="General" sourceLinked="1"/>
        <c:majorTickMark val="out"/>
        <c:minorTickMark val="none"/>
        <c:tickLblPos val="nextTo"/>
        <c:crossAx val="308163128"/>
        <c:crossesAt val="0"/>
        <c:auto val="1"/>
        <c:lblAlgn val="ctr"/>
        <c:lblOffset val="100"/>
        <c:noMultiLvlLbl val="0"/>
      </c:catAx>
      <c:valAx>
        <c:axId val="308163128"/>
        <c:scaling>
          <c:orientation val="minMax"/>
          <c:min val="45"/>
        </c:scaling>
        <c:delete val="1"/>
        <c:axPos val="l"/>
        <c:numFmt formatCode="General" sourceLinked="1"/>
        <c:majorTickMark val="out"/>
        <c:minorTickMark val="none"/>
        <c:tickLblPos val="nextTo"/>
        <c:crossAx val="308162736"/>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conservez votre aiguille (ou autre) pour la jeter chez vous </c:v>
                </c:pt>
                <c:pt idx="1">
                  <c:v>Vous emportez une boîte avec vous </c:v>
                </c:pt>
                <c:pt idx="2">
                  <c:v>Vous jetez vos DASRI dans la poubelle la plus proche </c:v>
                </c:pt>
              </c:strCache>
            </c:strRef>
          </c:cat>
          <c:val>
            <c:numRef>
              <c:f>Feuil1!$B$2:$B$4</c:f>
              <c:numCache>
                <c:formatCode>0%</c:formatCode>
                <c:ptCount val="3"/>
                <c:pt idx="0">
                  <c:v>0.51</c:v>
                </c:pt>
                <c:pt idx="1">
                  <c:v>0.38</c:v>
                </c:pt>
                <c:pt idx="2">
                  <c:v>0.11</c:v>
                </c:pt>
              </c:numCache>
            </c:numRef>
          </c:val>
        </c:ser>
        <c:dLbls>
          <c:showLegendKey val="0"/>
          <c:showVal val="0"/>
          <c:showCatName val="0"/>
          <c:showSerName val="0"/>
          <c:showPercent val="0"/>
          <c:showBubbleSize val="0"/>
        </c:dLbls>
        <c:gapWidth val="60"/>
        <c:axId val="311572632"/>
        <c:axId val="311573024"/>
      </c:barChart>
      <c:catAx>
        <c:axId val="311572632"/>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311573024"/>
        <c:crosses val="autoZero"/>
        <c:auto val="1"/>
        <c:lblAlgn val="ctr"/>
        <c:lblOffset val="100"/>
        <c:noMultiLvlLbl val="0"/>
      </c:catAx>
      <c:valAx>
        <c:axId val="311573024"/>
        <c:scaling>
          <c:orientation val="minMax"/>
          <c:max val="1"/>
        </c:scaling>
        <c:delete val="1"/>
        <c:axPos val="t"/>
        <c:numFmt formatCode="0%" sourceLinked="1"/>
        <c:majorTickMark val="out"/>
        <c:minorTickMark val="none"/>
        <c:tickLblPos val="nextTo"/>
        <c:crossAx val="311572632"/>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8361622358554877"/>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Feuil1!$A$2:$A$3</c:f>
              <c:strCache>
                <c:ptCount val="2"/>
                <c:pt idx="0">
                  <c:v>Courte durée  </c:v>
                </c:pt>
                <c:pt idx="1">
                  <c:v>Longue durée  </c:v>
                </c:pt>
              </c:strCache>
            </c:strRef>
          </c:cat>
          <c:val>
            <c:numRef>
              <c:f>Feuil1!$B$2:$B$3</c:f>
              <c:numCache>
                <c:formatCode>0%</c:formatCode>
                <c:ptCount val="2"/>
                <c:pt idx="0">
                  <c:v>0.36</c:v>
                </c:pt>
                <c:pt idx="1">
                  <c:v>0.56000000000000005</c:v>
                </c:pt>
              </c:numCache>
            </c:numRef>
          </c:val>
        </c:ser>
        <c:dLbls>
          <c:showLegendKey val="0"/>
          <c:showVal val="0"/>
          <c:showCatName val="0"/>
          <c:showSerName val="0"/>
          <c:showPercent val="0"/>
          <c:showBubbleSize val="0"/>
        </c:dLbls>
        <c:gapWidth val="138"/>
        <c:axId val="558083800"/>
        <c:axId val="558084192"/>
      </c:barChart>
      <c:catAx>
        <c:axId val="55808380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8084192"/>
        <c:crossesAt val="0"/>
        <c:auto val="1"/>
        <c:lblAlgn val="ctr"/>
        <c:lblOffset val="100"/>
        <c:noMultiLvlLbl val="0"/>
      </c:catAx>
      <c:valAx>
        <c:axId val="558084192"/>
        <c:scaling>
          <c:orientation val="minMax"/>
          <c:max val="1.1000000000000001"/>
          <c:min val="0"/>
        </c:scaling>
        <c:delete val="1"/>
        <c:axPos val="t"/>
        <c:numFmt formatCode="0%" sourceLinked="1"/>
        <c:majorTickMark val="out"/>
        <c:minorTickMark val="none"/>
        <c:tickLblPos val="nextTo"/>
        <c:crossAx val="558083800"/>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82413087934561"/>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Feuil1!$A$2:$A$3</c:f>
              <c:strCache>
                <c:ptCount val="2"/>
                <c:pt idx="0">
                  <c:v>Homme</c:v>
                </c:pt>
                <c:pt idx="1">
                  <c:v>Femme</c:v>
                </c:pt>
              </c:strCache>
            </c:strRef>
          </c:cat>
          <c:val>
            <c:numRef>
              <c:f>Feuil1!$B$2:$B$3</c:f>
              <c:numCache>
                <c:formatCode>0%</c:formatCode>
                <c:ptCount val="2"/>
                <c:pt idx="0">
                  <c:v>0.45</c:v>
                </c:pt>
                <c:pt idx="1">
                  <c:v>0.56000000000000005</c:v>
                </c:pt>
              </c:numCache>
            </c:numRef>
          </c:val>
        </c:ser>
        <c:dLbls>
          <c:showLegendKey val="0"/>
          <c:showVal val="0"/>
          <c:showCatName val="0"/>
          <c:showSerName val="0"/>
          <c:showPercent val="0"/>
          <c:showBubbleSize val="0"/>
        </c:dLbls>
        <c:gapWidth val="138"/>
        <c:axId val="558084976"/>
        <c:axId val="558085368"/>
      </c:barChart>
      <c:catAx>
        <c:axId val="558084976"/>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8085368"/>
        <c:crossesAt val="0"/>
        <c:auto val="1"/>
        <c:lblAlgn val="ctr"/>
        <c:lblOffset val="100"/>
        <c:noMultiLvlLbl val="0"/>
      </c:catAx>
      <c:valAx>
        <c:axId val="558085368"/>
        <c:scaling>
          <c:orientation val="minMax"/>
          <c:max val="1.1000000000000001"/>
          <c:min val="0"/>
        </c:scaling>
        <c:delete val="1"/>
        <c:axPos val="t"/>
        <c:numFmt formatCode="0%" sourceLinked="1"/>
        <c:majorTickMark val="out"/>
        <c:minorTickMark val="none"/>
        <c:tickLblPos val="nextTo"/>
        <c:crossAx val="558084976"/>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3.2731600872842694E-2"/>
          <c:w val="0.92276065102357574"/>
          <c:h val="0.76774973519030743"/>
        </c:manualLayout>
      </c:layout>
      <c:lineChart>
        <c:grouping val="standard"/>
        <c:varyColors val="0"/>
        <c:ser>
          <c:idx val="0"/>
          <c:order val="0"/>
          <c:tx>
            <c:strRef>
              <c:f>Feuil1!$B$1</c:f>
              <c:strCache>
                <c:ptCount val="1"/>
                <c:pt idx="0">
                  <c:v>Vous conservez votre aiguille (ou autre) pour la jeter chez vous</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2015</c:v>
                </c:pt>
                <c:pt idx="1">
                  <c:v>2017</c:v>
                </c:pt>
                <c:pt idx="2">
                  <c:v>2018</c:v>
                </c:pt>
              </c:numCache>
            </c:numRef>
          </c:cat>
          <c:val>
            <c:numRef>
              <c:f>Feuil1!$B$2:$B$4</c:f>
              <c:numCache>
                <c:formatCode>General</c:formatCode>
                <c:ptCount val="3"/>
                <c:pt idx="0">
                  <c:v>47</c:v>
                </c:pt>
                <c:pt idx="1">
                  <c:v>56</c:v>
                </c:pt>
                <c:pt idx="2">
                  <c:v>51</c:v>
                </c:pt>
              </c:numCache>
            </c:numRef>
          </c:val>
          <c:smooth val="0"/>
        </c:ser>
        <c:ser>
          <c:idx val="1"/>
          <c:order val="1"/>
          <c:tx>
            <c:strRef>
              <c:f>Feuil1!$C$1</c:f>
              <c:strCache>
                <c:ptCount val="1"/>
                <c:pt idx="0">
                  <c:v>Vous emportez une boîte avec vous</c:v>
                </c:pt>
              </c:strCache>
            </c:strRef>
          </c:tx>
          <c:dLbls>
            <c:dLbl>
              <c:idx val="0"/>
              <c:layout>
                <c:manualLayout>
                  <c:x val="-0.12497424558792329"/>
                  <c:y val="-1.90138973623831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432671047735609E-2"/>
                  <c:y val="-8.55625381307242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319800216728813E-16"/>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fr-FR" sz="1100" b="1" i="1" u="none" strike="noStrike" kern="1200" baseline="0">
                    <a:solidFill>
                      <a:schemeClr val="accent2"/>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pt idx="2">
                  <c:v>2018</c:v>
                </c:pt>
              </c:numCache>
            </c:numRef>
          </c:cat>
          <c:val>
            <c:numRef>
              <c:f>Feuil1!$C$2:$C$4</c:f>
              <c:numCache>
                <c:formatCode>General</c:formatCode>
                <c:ptCount val="3"/>
                <c:pt idx="0">
                  <c:v>41</c:v>
                </c:pt>
                <c:pt idx="1">
                  <c:v>36</c:v>
                </c:pt>
                <c:pt idx="2">
                  <c:v>38</c:v>
                </c:pt>
              </c:numCache>
            </c:numRef>
          </c:val>
          <c:smooth val="0"/>
        </c:ser>
        <c:ser>
          <c:idx val="2"/>
          <c:order val="2"/>
          <c:tx>
            <c:strRef>
              <c:f>Feuil1!$D$1</c:f>
              <c:strCache>
                <c:ptCount val="1"/>
                <c:pt idx="0">
                  <c:v>Vous jetez vos DASTRI dans la poubelle la plus proche</c:v>
                </c:pt>
              </c:strCache>
            </c:strRef>
          </c:tx>
          <c:dLbls>
            <c:dLbl>
              <c:idx val="0"/>
              <c:layout>
                <c:manualLayout>
                  <c:x val="-9.3730684190942479E-2"/>
                  <c:y val="-9.5069486811915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2487122793961632E-2"/>
                  <c:y val="-7.60555894495327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fr-FR" sz="1100" b="1" i="1" u="none" strike="noStrike" kern="1200" baseline="0">
                    <a:solidFill>
                      <a:schemeClr val="bg1">
                        <a:lumMod val="50000"/>
                      </a:schemeClr>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Feuil1!$A$2:$A$4</c:f>
              <c:numCache>
                <c:formatCode>General</c:formatCode>
                <c:ptCount val="3"/>
                <c:pt idx="0">
                  <c:v>2015</c:v>
                </c:pt>
                <c:pt idx="1">
                  <c:v>2017</c:v>
                </c:pt>
                <c:pt idx="2">
                  <c:v>2018</c:v>
                </c:pt>
              </c:numCache>
            </c:numRef>
          </c:cat>
          <c:val>
            <c:numRef>
              <c:f>Feuil1!$D$2:$D$4</c:f>
              <c:numCache>
                <c:formatCode>General</c:formatCode>
                <c:ptCount val="3"/>
                <c:pt idx="0">
                  <c:v>12</c:v>
                </c:pt>
                <c:pt idx="1">
                  <c:v>8</c:v>
                </c:pt>
                <c:pt idx="2">
                  <c:v>11</c:v>
                </c:pt>
              </c:numCache>
            </c:numRef>
          </c:val>
          <c:smooth val="0"/>
        </c:ser>
        <c:dLbls>
          <c:showLegendKey val="0"/>
          <c:showVal val="0"/>
          <c:showCatName val="0"/>
          <c:showSerName val="0"/>
          <c:showPercent val="0"/>
          <c:showBubbleSize val="0"/>
        </c:dLbls>
        <c:marker val="1"/>
        <c:smooth val="0"/>
        <c:axId val="558086152"/>
        <c:axId val="558086544"/>
      </c:lineChart>
      <c:catAx>
        <c:axId val="558086152"/>
        <c:scaling>
          <c:orientation val="minMax"/>
        </c:scaling>
        <c:delete val="0"/>
        <c:axPos val="b"/>
        <c:numFmt formatCode="General" sourceLinked="1"/>
        <c:majorTickMark val="out"/>
        <c:minorTickMark val="none"/>
        <c:tickLblPos val="nextTo"/>
        <c:txPr>
          <a:bodyPr/>
          <a:lstStyle/>
          <a:p>
            <a:pPr>
              <a:defRPr sz="1050">
                <a:solidFill>
                  <a:schemeClr val="bg1">
                    <a:lumMod val="50000"/>
                  </a:schemeClr>
                </a:solidFill>
                <a:latin typeface="+mn-lt"/>
              </a:defRPr>
            </a:pPr>
            <a:endParaRPr lang="fr-FR"/>
          </a:p>
        </c:txPr>
        <c:crossAx val="558086544"/>
        <c:crossesAt val="0"/>
        <c:auto val="1"/>
        <c:lblAlgn val="ctr"/>
        <c:lblOffset val="100"/>
        <c:noMultiLvlLbl val="0"/>
      </c:catAx>
      <c:valAx>
        <c:axId val="558086544"/>
        <c:scaling>
          <c:orientation val="minMax"/>
          <c:max val="100"/>
          <c:min val="0"/>
        </c:scaling>
        <c:delete val="1"/>
        <c:axPos val="l"/>
        <c:numFmt formatCode="General" sourceLinked="1"/>
        <c:majorTickMark val="out"/>
        <c:minorTickMark val="none"/>
        <c:tickLblPos val="nextTo"/>
        <c:crossAx val="55808615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2017</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conservez votre aiguille (ou autre) pour la jeter chez vous </c:v>
                </c:pt>
                <c:pt idx="1">
                  <c:v>Vous emportez une boîte avec vous </c:v>
                </c:pt>
                <c:pt idx="2">
                  <c:v>Vous jetez vos DASRI dans la poubelle la plus proche </c:v>
                </c:pt>
              </c:strCache>
            </c:strRef>
          </c:cat>
          <c:val>
            <c:numRef>
              <c:f>Feuil1!$B$2:$B$4</c:f>
              <c:numCache>
                <c:formatCode>0%</c:formatCode>
                <c:ptCount val="3"/>
                <c:pt idx="0">
                  <c:v>0.51</c:v>
                </c:pt>
                <c:pt idx="1">
                  <c:v>0.38</c:v>
                </c:pt>
                <c:pt idx="2">
                  <c:v>0.11</c:v>
                </c:pt>
              </c:numCache>
            </c:numRef>
          </c:val>
        </c:ser>
        <c:dLbls>
          <c:showLegendKey val="0"/>
          <c:showVal val="0"/>
          <c:showCatName val="0"/>
          <c:showSerName val="0"/>
          <c:showPercent val="0"/>
          <c:showBubbleSize val="0"/>
        </c:dLbls>
        <c:gapWidth val="81"/>
        <c:axId val="558087328"/>
        <c:axId val="311572240"/>
      </c:barChart>
      <c:catAx>
        <c:axId val="558087328"/>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311572240"/>
        <c:crosses val="autoZero"/>
        <c:auto val="1"/>
        <c:lblAlgn val="ctr"/>
        <c:lblOffset val="100"/>
        <c:noMultiLvlLbl val="0"/>
      </c:catAx>
      <c:valAx>
        <c:axId val="311572240"/>
        <c:scaling>
          <c:orientation val="minMax"/>
          <c:max val="1"/>
        </c:scaling>
        <c:delete val="1"/>
        <c:axPos val="t"/>
        <c:numFmt formatCode="0%" sourceLinked="1"/>
        <c:majorTickMark val="out"/>
        <c:minorTickMark val="none"/>
        <c:tickLblPos val="nextTo"/>
        <c:crossAx val="558087328"/>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2112626460988397"/>
          <c:w val="0.92276065102357574"/>
          <c:h val="0.79960724298116104"/>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2016</c:v>
                </c:pt>
                <c:pt idx="1">
                  <c:v>2017</c:v>
                </c:pt>
                <c:pt idx="2">
                  <c:v>2018</c:v>
                </c:pt>
              </c:numCache>
            </c:numRef>
          </c:cat>
          <c:val>
            <c:numRef>
              <c:f>Feuil1!$B$2:$B$4</c:f>
              <c:numCache>
                <c:formatCode>General</c:formatCode>
                <c:ptCount val="3"/>
                <c:pt idx="0">
                  <c:v>36</c:v>
                </c:pt>
                <c:pt idx="1">
                  <c:v>41</c:v>
                </c:pt>
                <c:pt idx="2">
                  <c:v>41</c:v>
                </c:pt>
              </c:numCache>
            </c:numRef>
          </c:val>
          <c:smooth val="0"/>
        </c:ser>
        <c:dLbls>
          <c:showLegendKey val="0"/>
          <c:showVal val="0"/>
          <c:showCatName val="0"/>
          <c:showSerName val="0"/>
          <c:showPercent val="0"/>
          <c:showBubbleSize val="0"/>
        </c:dLbls>
        <c:marker val="1"/>
        <c:smooth val="0"/>
        <c:axId val="560109912"/>
        <c:axId val="560110304"/>
      </c:lineChart>
      <c:catAx>
        <c:axId val="560109912"/>
        <c:scaling>
          <c:orientation val="minMax"/>
        </c:scaling>
        <c:delete val="1"/>
        <c:axPos val="b"/>
        <c:numFmt formatCode="General" sourceLinked="1"/>
        <c:majorTickMark val="out"/>
        <c:minorTickMark val="none"/>
        <c:tickLblPos val="nextTo"/>
        <c:crossAx val="560110304"/>
        <c:crossesAt val="0"/>
        <c:auto val="1"/>
        <c:lblAlgn val="ctr"/>
        <c:lblOffset val="100"/>
        <c:noMultiLvlLbl val="0"/>
      </c:catAx>
      <c:valAx>
        <c:axId val="560110304"/>
        <c:scaling>
          <c:orientation val="minMax"/>
          <c:max val="100"/>
          <c:min val="0"/>
        </c:scaling>
        <c:delete val="1"/>
        <c:axPos val="l"/>
        <c:numFmt formatCode="General" sourceLinked="1"/>
        <c:majorTickMark val="out"/>
        <c:minorTickMark val="none"/>
        <c:tickLblPos val="nextTo"/>
        <c:crossAx val="56010991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3.10819357748342E-3"/>
          <c:w val="0.92276065102357574"/>
          <c:h val="0.8611957945260579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2016</c:v>
                </c:pt>
                <c:pt idx="1">
                  <c:v>2017</c:v>
                </c:pt>
                <c:pt idx="2">
                  <c:v>2018</c:v>
                </c:pt>
              </c:numCache>
            </c:numRef>
          </c:cat>
          <c:val>
            <c:numRef>
              <c:f>Feuil1!$B$2:$B$4</c:f>
              <c:numCache>
                <c:formatCode>General</c:formatCode>
                <c:ptCount val="3"/>
                <c:pt idx="0">
                  <c:v>55</c:v>
                </c:pt>
                <c:pt idx="1">
                  <c:v>61</c:v>
                </c:pt>
                <c:pt idx="2">
                  <c:v>62</c:v>
                </c:pt>
              </c:numCache>
            </c:numRef>
          </c:val>
          <c:smooth val="0"/>
        </c:ser>
        <c:dLbls>
          <c:showLegendKey val="0"/>
          <c:showVal val="0"/>
          <c:showCatName val="0"/>
          <c:showSerName val="0"/>
          <c:showPercent val="0"/>
          <c:showBubbleSize val="0"/>
        </c:dLbls>
        <c:marker val="1"/>
        <c:smooth val="0"/>
        <c:axId val="560111088"/>
        <c:axId val="560111480"/>
      </c:lineChart>
      <c:catAx>
        <c:axId val="560111088"/>
        <c:scaling>
          <c:orientation val="minMax"/>
        </c:scaling>
        <c:delete val="1"/>
        <c:axPos val="b"/>
        <c:numFmt formatCode="General" sourceLinked="1"/>
        <c:majorTickMark val="out"/>
        <c:minorTickMark val="none"/>
        <c:tickLblPos val="nextTo"/>
        <c:crossAx val="560111480"/>
        <c:crossesAt val="0"/>
        <c:auto val="1"/>
        <c:lblAlgn val="ctr"/>
        <c:lblOffset val="100"/>
        <c:noMultiLvlLbl val="0"/>
      </c:catAx>
      <c:valAx>
        <c:axId val="560111480"/>
        <c:scaling>
          <c:orientation val="minMax"/>
          <c:min val="0"/>
        </c:scaling>
        <c:delete val="1"/>
        <c:axPos val="l"/>
        <c:numFmt formatCode="General" sourceLinked="1"/>
        <c:majorTickMark val="out"/>
        <c:minorTickMark val="none"/>
        <c:tickLblPos val="nextTo"/>
        <c:crossAx val="56011108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5552636212197143"/>
          <c:w val="0.92276065102357574"/>
          <c:h val="0.7652071454690737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2016</c:v>
                </c:pt>
                <c:pt idx="1">
                  <c:v>2017</c:v>
                </c:pt>
                <c:pt idx="2">
                  <c:v>2018</c:v>
                </c:pt>
              </c:numCache>
            </c:numRef>
          </c:cat>
          <c:val>
            <c:numRef>
              <c:f>Feuil1!$B$2:$B$4</c:f>
              <c:numCache>
                <c:formatCode>General</c:formatCode>
                <c:ptCount val="3"/>
                <c:pt idx="0">
                  <c:v>48</c:v>
                </c:pt>
                <c:pt idx="1">
                  <c:v>48</c:v>
                </c:pt>
                <c:pt idx="2">
                  <c:v>44</c:v>
                </c:pt>
              </c:numCache>
            </c:numRef>
          </c:val>
          <c:smooth val="0"/>
        </c:ser>
        <c:dLbls>
          <c:showLegendKey val="0"/>
          <c:showVal val="0"/>
          <c:showCatName val="0"/>
          <c:showSerName val="0"/>
          <c:showPercent val="0"/>
          <c:showBubbleSize val="0"/>
        </c:dLbls>
        <c:marker val="1"/>
        <c:smooth val="0"/>
        <c:axId val="560113440"/>
        <c:axId val="560113832"/>
      </c:lineChart>
      <c:catAx>
        <c:axId val="560113440"/>
        <c:scaling>
          <c:orientation val="minMax"/>
        </c:scaling>
        <c:delete val="1"/>
        <c:axPos val="b"/>
        <c:numFmt formatCode="General" sourceLinked="1"/>
        <c:majorTickMark val="out"/>
        <c:minorTickMark val="none"/>
        <c:tickLblPos val="nextTo"/>
        <c:crossAx val="560113832"/>
        <c:crossesAt val="0"/>
        <c:auto val="1"/>
        <c:lblAlgn val="ctr"/>
        <c:lblOffset val="100"/>
        <c:noMultiLvlLbl val="0"/>
      </c:catAx>
      <c:valAx>
        <c:axId val="560113832"/>
        <c:scaling>
          <c:orientation val="minMax"/>
          <c:min val="0"/>
        </c:scaling>
        <c:delete val="1"/>
        <c:axPos val="l"/>
        <c:numFmt formatCode="General" sourceLinked="1"/>
        <c:majorTickMark val="out"/>
        <c:minorTickMark val="none"/>
        <c:tickLblPos val="nextTo"/>
        <c:crossAx val="56011344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2350837180766847"/>
          <c:w val="0.92276065102357574"/>
          <c:h val="0.87649162819233151"/>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2016</c:v>
                </c:pt>
                <c:pt idx="1">
                  <c:v>2017</c:v>
                </c:pt>
                <c:pt idx="2">
                  <c:v>2018</c:v>
                </c:pt>
              </c:numCache>
            </c:numRef>
          </c:cat>
          <c:val>
            <c:numRef>
              <c:f>Feuil1!$B$2:$B$4</c:f>
              <c:numCache>
                <c:formatCode>General</c:formatCode>
                <c:ptCount val="3"/>
                <c:pt idx="0">
                  <c:v>36</c:v>
                </c:pt>
                <c:pt idx="1">
                  <c:v>32</c:v>
                </c:pt>
                <c:pt idx="2">
                  <c:v>31</c:v>
                </c:pt>
              </c:numCache>
            </c:numRef>
          </c:val>
          <c:smooth val="0"/>
        </c:ser>
        <c:dLbls>
          <c:showLegendKey val="0"/>
          <c:showVal val="0"/>
          <c:showCatName val="0"/>
          <c:showSerName val="0"/>
          <c:showPercent val="0"/>
          <c:showBubbleSize val="0"/>
        </c:dLbls>
        <c:marker val="1"/>
        <c:smooth val="0"/>
        <c:axId val="560114616"/>
        <c:axId val="560115008"/>
      </c:lineChart>
      <c:catAx>
        <c:axId val="560114616"/>
        <c:scaling>
          <c:orientation val="minMax"/>
        </c:scaling>
        <c:delete val="1"/>
        <c:axPos val="b"/>
        <c:numFmt formatCode="General" sourceLinked="1"/>
        <c:majorTickMark val="out"/>
        <c:minorTickMark val="none"/>
        <c:tickLblPos val="nextTo"/>
        <c:crossAx val="560115008"/>
        <c:crossesAt val="0"/>
        <c:auto val="1"/>
        <c:lblAlgn val="ctr"/>
        <c:lblOffset val="100"/>
        <c:noMultiLvlLbl val="0"/>
      </c:catAx>
      <c:valAx>
        <c:axId val="560115008"/>
        <c:scaling>
          <c:orientation val="minMax"/>
          <c:max val="100"/>
          <c:min val="0"/>
        </c:scaling>
        <c:delete val="1"/>
        <c:axPos val="l"/>
        <c:numFmt formatCode="General" sourceLinked="1"/>
        <c:majorTickMark val="out"/>
        <c:minorTickMark val="none"/>
        <c:tickLblPos val="nextTo"/>
        <c:crossAx val="560114616"/>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4752295027314977"/>
          <c:w val="0.92276065102357574"/>
          <c:h val="0.7462860806869225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2015</c:v>
                </c:pt>
                <c:pt idx="1">
                  <c:v>2017</c:v>
                </c:pt>
                <c:pt idx="2">
                  <c:v>2018</c:v>
                </c:pt>
              </c:numCache>
            </c:numRef>
          </c:cat>
          <c:val>
            <c:numRef>
              <c:f>Feuil1!$B$2:$B$4</c:f>
              <c:numCache>
                <c:formatCode>General</c:formatCode>
                <c:ptCount val="3"/>
                <c:pt idx="0">
                  <c:v>16</c:v>
                </c:pt>
                <c:pt idx="1">
                  <c:v>11</c:v>
                </c:pt>
                <c:pt idx="2">
                  <c:v>15</c:v>
                </c:pt>
              </c:numCache>
            </c:numRef>
          </c:val>
          <c:smooth val="0"/>
        </c:ser>
        <c:dLbls>
          <c:showLegendKey val="0"/>
          <c:showVal val="0"/>
          <c:showCatName val="0"/>
          <c:showSerName val="0"/>
          <c:showPercent val="0"/>
          <c:showBubbleSize val="0"/>
        </c:dLbls>
        <c:marker val="1"/>
        <c:smooth val="0"/>
        <c:axId val="560115792"/>
        <c:axId val="560116184"/>
      </c:lineChart>
      <c:catAx>
        <c:axId val="560115792"/>
        <c:scaling>
          <c:orientation val="minMax"/>
        </c:scaling>
        <c:delete val="1"/>
        <c:axPos val="b"/>
        <c:numFmt formatCode="General" sourceLinked="1"/>
        <c:majorTickMark val="out"/>
        <c:minorTickMark val="none"/>
        <c:tickLblPos val="nextTo"/>
        <c:crossAx val="560116184"/>
        <c:crossesAt val="0"/>
        <c:auto val="1"/>
        <c:lblAlgn val="ctr"/>
        <c:lblOffset val="100"/>
        <c:noMultiLvlLbl val="0"/>
      </c:catAx>
      <c:valAx>
        <c:axId val="560116184"/>
        <c:scaling>
          <c:orientation val="minMax"/>
          <c:max val="100"/>
          <c:min val="0"/>
        </c:scaling>
        <c:delete val="1"/>
        <c:axPos val="l"/>
        <c:numFmt formatCode="General" sourceLinked="1"/>
        <c:majorTickMark val="out"/>
        <c:minorTickMark val="none"/>
        <c:tickLblPos val="nextTo"/>
        <c:crossAx val="56011579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1861663759524715"/>
          <c:w val="0.92276065102357574"/>
          <c:h val="0.80211674907211894"/>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dLbl>
              <c:idx val="0"/>
              <c:layout>
                <c:manualLayout>
                  <c:x val="-0.18341808775547055"/>
                  <c:y val="-0.12248685228658736"/>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80</c:v>
                </c:pt>
                <c:pt idx="1">
                  <c:v>86</c:v>
                </c:pt>
                <c:pt idx="2">
                  <c:v>84</c:v>
                </c:pt>
              </c:numCache>
            </c:numRef>
          </c:val>
          <c:smooth val="0"/>
        </c:ser>
        <c:dLbls>
          <c:showLegendKey val="0"/>
          <c:showVal val="0"/>
          <c:showCatName val="0"/>
          <c:showSerName val="0"/>
          <c:showPercent val="0"/>
          <c:showBubbleSize val="0"/>
        </c:dLbls>
        <c:marker val="1"/>
        <c:smooth val="0"/>
        <c:axId val="308163912"/>
        <c:axId val="308164304"/>
      </c:lineChart>
      <c:catAx>
        <c:axId val="308163912"/>
        <c:scaling>
          <c:orientation val="minMax"/>
        </c:scaling>
        <c:delete val="1"/>
        <c:axPos val="b"/>
        <c:numFmt formatCode="General" sourceLinked="1"/>
        <c:majorTickMark val="out"/>
        <c:minorTickMark val="none"/>
        <c:tickLblPos val="nextTo"/>
        <c:crossAx val="308164304"/>
        <c:crossesAt val="0"/>
        <c:auto val="1"/>
        <c:lblAlgn val="ctr"/>
        <c:lblOffset val="100"/>
        <c:noMultiLvlLbl val="0"/>
      </c:catAx>
      <c:valAx>
        <c:axId val="308164304"/>
        <c:scaling>
          <c:orientation val="minMax"/>
          <c:min val="45"/>
        </c:scaling>
        <c:delete val="1"/>
        <c:axPos val="l"/>
        <c:numFmt formatCode="General" sourceLinked="1"/>
        <c:majorTickMark val="out"/>
        <c:minorTickMark val="none"/>
        <c:tickLblPos val="nextTo"/>
        <c:crossAx val="30816391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4893626660068788"/>
          <c:w val="0.92276065102357574"/>
          <c:h val="0.64487276435938445"/>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Feuil1!$A$2:$A$4</c:f>
              <c:numCache>
                <c:formatCode>General</c:formatCode>
                <c:ptCount val="3"/>
                <c:pt idx="0">
                  <c:v>2015</c:v>
                </c:pt>
                <c:pt idx="1">
                  <c:v>2017</c:v>
                </c:pt>
                <c:pt idx="2">
                  <c:v>2018</c:v>
                </c:pt>
              </c:numCache>
            </c:numRef>
          </c:cat>
          <c:val>
            <c:numRef>
              <c:f>Feuil1!$B$2:$B$4</c:f>
              <c:numCache>
                <c:formatCode>General</c:formatCode>
                <c:ptCount val="3"/>
                <c:pt idx="0">
                  <c:v>9</c:v>
                </c:pt>
                <c:pt idx="1">
                  <c:v>7</c:v>
                </c:pt>
                <c:pt idx="2">
                  <c:v>7</c:v>
                </c:pt>
              </c:numCache>
            </c:numRef>
          </c:val>
          <c:smooth val="0"/>
        </c:ser>
        <c:dLbls>
          <c:showLegendKey val="0"/>
          <c:showVal val="0"/>
          <c:showCatName val="0"/>
          <c:showSerName val="0"/>
          <c:showPercent val="0"/>
          <c:showBubbleSize val="0"/>
        </c:dLbls>
        <c:marker val="1"/>
        <c:smooth val="0"/>
        <c:axId val="560116968"/>
        <c:axId val="561087352"/>
      </c:lineChart>
      <c:catAx>
        <c:axId val="560116968"/>
        <c:scaling>
          <c:orientation val="minMax"/>
        </c:scaling>
        <c:delete val="1"/>
        <c:axPos val="b"/>
        <c:numFmt formatCode="General" sourceLinked="1"/>
        <c:majorTickMark val="out"/>
        <c:minorTickMark val="none"/>
        <c:tickLblPos val="nextTo"/>
        <c:crossAx val="561087352"/>
        <c:crossesAt val="0"/>
        <c:auto val="1"/>
        <c:lblAlgn val="ctr"/>
        <c:lblOffset val="100"/>
        <c:noMultiLvlLbl val="0"/>
      </c:catAx>
      <c:valAx>
        <c:axId val="561087352"/>
        <c:scaling>
          <c:orientation val="minMax"/>
          <c:max val="100"/>
          <c:min val="0"/>
        </c:scaling>
        <c:delete val="1"/>
        <c:axPos val="l"/>
        <c:numFmt formatCode="General" sourceLinked="1"/>
        <c:majorTickMark val="out"/>
        <c:minorTickMark val="none"/>
        <c:tickLblPos val="nextTo"/>
        <c:crossAx val="56011696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0216199890846"/>
          <c:y val="0"/>
          <c:w val="0.45325182933614039"/>
          <c:h val="0.99909307808849845"/>
        </c:manualLayout>
      </c:layout>
      <c:barChart>
        <c:barDir val="bar"/>
        <c:grouping val="clustered"/>
        <c:varyColors val="0"/>
        <c:ser>
          <c:idx val="0"/>
          <c:order val="0"/>
          <c:tx>
            <c:strRef>
              <c:f>Feuil1!$B$1</c:f>
              <c:strCache>
                <c:ptCount val="1"/>
                <c:pt idx="0">
                  <c:v>Ensemble</c:v>
                </c:pt>
              </c:strCache>
            </c:strRef>
          </c:tx>
          <c:spPr>
            <a:solidFill>
              <a:srgbClr val="003366"/>
            </a:solidFill>
            <a:ln>
              <a:solidFill>
                <a:schemeClr val="bg1"/>
              </a:solidFill>
            </a:ln>
            <a:effectLst>
              <a:softEdge rad="12700"/>
            </a:effectLst>
          </c:spPr>
          <c:invertIfNegative val="0"/>
          <c:dPt>
            <c:idx val="0"/>
            <c:invertIfNegative val="0"/>
            <c:bubble3D val="0"/>
          </c:dPt>
          <c:dPt>
            <c:idx val="1"/>
            <c:invertIfNegative val="0"/>
            <c:bubble3D val="0"/>
          </c:dPt>
          <c:dPt>
            <c:idx val="3"/>
            <c:invertIfNegative val="0"/>
            <c:bubble3D val="0"/>
            <c:spPr>
              <a:solidFill>
                <a:srgbClr val="A50021"/>
              </a:solidFill>
              <a:ln>
                <a:solidFill>
                  <a:schemeClr val="bg1"/>
                </a:solidFill>
              </a:ln>
              <a:effectLst>
                <a:softEdge rad="12700"/>
              </a:effectLst>
            </c:spPr>
          </c:dPt>
          <c:dLbls>
            <c:dLbl>
              <c:idx val="3"/>
              <c:spPr>
                <a:noFill/>
                <a:ln>
                  <a:noFill/>
                </a:ln>
                <a:effectLst/>
              </c:spPr>
              <c:txPr>
                <a:bodyPr wrap="square" lIns="38100" tIns="19050" rIns="38100" bIns="19050" anchor="ctr">
                  <a:spAutoFit/>
                </a:bodyPr>
                <a:lstStyle/>
                <a:p>
                  <a:pPr>
                    <a:defRPr sz="1400" b="1">
                      <a:solidFill>
                        <a:srgbClr val="A50021"/>
                      </a:solidFill>
                    </a:defRPr>
                  </a:pPr>
                  <a:endParaRPr lang="fr-FR"/>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b="1">
                    <a:solidFill>
                      <a:srgbClr val="003366"/>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Vous la rapportez en pharmacie dans une Recycling Box pour séparation et recyclage des composants électroniques et des piles </c:v>
                </c:pt>
                <c:pt idx="1">
                  <c:v>Vous la conservez à votre domicile </c:v>
                </c:pt>
                <c:pt idx="2">
                  <c:v>Vous la rapportez en pharmacie dans une boîte à aiguille DASTRI pour qu’elle soit incinérée </c:v>
                </c:pt>
                <c:pt idx="3">
                  <c:v>Vous la jetez avec les ordures ménagères </c:v>
                </c:pt>
              </c:strCache>
            </c:strRef>
          </c:cat>
          <c:val>
            <c:numRef>
              <c:f>Feuil1!$B$2:$B$5</c:f>
              <c:numCache>
                <c:formatCode>0%</c:formatCode>
                <c:ptCount val="4"/>
                <c:pt idx="0">
                  <c:v>0.54</c:v>
                </c:pt>
                <c:pt idx="1">
                  <c:v>0.22</c:v>
                </c:pt>
                <c:pt idx="2">
                  <c:v>0.18</c:v>
                </c:pt>
                <c:pt idx="3">
                  <c:v>0.13</c:v>
                </c:pt>
              </c:numCache>
            </c:numRef>
          </c:val>
        </c:ser>
        <c:dLbls>
          <c:showLegendKey val="0"/>
          <c:showVal val="0"/>
          <c:showCatName val="0"/>
          <c:showSerName val="0"/>
          <c:showPercent val="0"/>
          <c:showBubbleSize val="0"/>
        </c:dLbls>
        <c:gapWidth val="80"/>
        <c:axId val="561088920"/>
        <c:axId val="560111872"/>
      </c:barChart>
      <c:valAx>
        <c:axId val="560111872"/>
        <c:scaling>
          <c:orientation val="minMax"/>
          <c:max val="1"/>
        </c:scaling>
        <c:delete val="1"/>
        <c:axPos val="t"/>
        <c:numFmt formatCode="0%" sourceLinked="1"/>
        <c:majorTickMark val="out"/>
        <c:minorTickMark val="none"/>
        <c:tickLblPos val="nextTo"/>
        <c:crossAx val="561088920"/>
        <c:crosses val="autoZero"/>
        <c:crossBetween val="between"/>
      </c:valAx>
      <c:catAx>
        <c:axId val="561088920"/>
        <c:scaling>
          <c:orientation val="maxMin"/>
        </c:scaling>
        <c:delete val="0"/>
        <c:axPos val="l"/>
        <c:numFmt formatCode="General" sourceLinked="1"/>
        <c:majorTickMark val="none"/>
        <c:minorTickMark val="none"/>
        <c:tickLblPos val="nextTo"/>
        <c:spPr>
          <a:ln>
            <a:noFill/>
          </a:ln>
        </c:spPr>
        <c:txPr>
          <a:bodyPr/>
          <a:lstStyle/>
          <a:p>
            <a:pPr>
              <a:defRPr sz="1200"/>
            </a:pPr>
            <a:endParaRPr lang="fr-FR"/>
          </a:p>
        </c:txPr>
        <c:crossAx val="560111872"/>
        <c:crosses val="autoZero"/>
        <c:auto val="1"/>
        <c:lblAlgn val="ctr"/>
        <c:lblOffset val="100"/>
        <c:noMultiLvlLbl val="0"/>
      </c:catAx>
      <c:spPr>
        <a:noFill/>
        <a:ln w="25400">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0223859685433"/>
          <c:y val="0"/>
          <c:w val="0.45325182933614039"/>
          <c:h val="0.99909307808849845"/>
        </c:manualLayout>
      </c:layout>
      <c:barChart>
        <c:barDir val="bar"/>
        <c:grouping val="clustered"/>
        <c:varyColors val="0"/>
        <c:ser>
          <c:idx val="0"/>
          <c:order val="0"/>
          <c:tx>
            <c:strRef>
              <c:f>Feuil1!$B$1</c:f>
              <c:strCache>
                <c:ptCount val="1"/>
                <c:pt idx="0">
                  <c:v>Ensemble</c:v>
                </c:pt>
              </c:strCache>
            </c:strRef>
          </c:tx>
          <c:spPr>
            <a:solidFill>
              <a:srgbClr val="003366"/>
            </a:solidFill>
            <a:ln>
              <a:solidFill>
                <a:schemeClr val="bg1"/>
              </a:solidFill>
            </a:ln>
            <a:effectLst>
              <a:softEdge rad="12700"/>
            </a:effectLst>
          </c:spPr>
          <c:invertIfNegative val="0"/>
          <c:dPt>
            <c:idx val="0"/>
            <c:invertIfNegative val="0"/>
            <c:bubble3D val="0"/>
          </c:dPt>
          <c:dPt>
            <c:idx val="1"/>
            <c:invertIfNegative val="0"/>
            <c:bubble3D val="0"/>
            <c:spPr>
              <a:solidFill>
                <a:srgbClr val="A50021"/>
              </a:solidFill>
              <a:ln>
                <a:solidFill>
                  <a:schemeClr val="bg1"/>
                </a:solidFill>
              </a:ln>
              <a:effectLst>
                <a:softEdge rad="12700"/>
              </a:effectLst>
            </c:spPr>
          </c:dPt>
          <c:dPt>
            <c:idx val="3"/>
            <c:invertIfNegative val="0"/>
            <c:bubble3D val="0"/>
          </c:dPt>
          <c:dLbls>
            <c:dLbl>
              <c:idx val="1"/>
              <c:spPr>
                <a:noFill/>
                <a:ln>
                  <a:noFill/>
                </a:ln>
                <a:effectLst/>
              </c:spPr>
              <c:txPr>
                <a:bodyPr wrap="square" lIns="38100" tIns="19050" rIns="38100" bIns="19050" anchor="ctr">
                  <a:spAutoFit/>
                </a:bodyPr>
                <a:lstStyle/>
                <a:p>
                  <a:pPr>
                    <a:defRPr sz="1400" b="1">
                      <a:solidFill>
                        <a:srgbClr val="A50021"/>
                      </a:solidFill>
                    </a:defRPr>
                  </a:pPr>
                  <a:endParaRPr lang="fr-FR"/>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b="1">
                    <a:solidFill>
                      <a:srgbClr val="003366"/>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Vous le rapportez en pharmacie dans une boite à aiguille DASTRI pour qu’il soit incinéré  </c:v>
                </c:pt>
                <c:pt idx="1">
                  <c:v>Vous le jetez avec les ordures ménagères  </c:v>
                </c:pt>
                <c:pt idx="2">
                  <c:v>Vous le conservez à votre domicile  </c:v>
                </c:pt>
                <c:pt idx="3">
                  <c:v>Vous le déposez dans les bacs spécifiques permettant de recycler les piles  </c:v>
                </c:pt>
              </c:strCache>
            </c:strRef>
          </c:cat>
          <c:val>
            <c:numRef>
              <c:f>Feuil1!$B$2:$B$5</c:f>
              <c:numCache>
                <c:formatCode>0%</c:formatCode>
                <c:ptCount val="4"/>
                <c:pt idx="0">
                  <c:v>0.45</c:v>
                </c:pt>
                <c:pt idx="1">
                  <c:v>0.27</c:v>
                </c:pt>
                <c:pt idx="2">
                  <c:v>0.16</c:v>
                </c:pt>
                <c:pt idx="3">
                  <c:v>0.12</c:v>
                </c:pt>
              </c:numCache>
            </c:numRef>
          </c:val>
        </c:ser>
        <c:dLbls>
          <c:showLegendKey val="0"/>
          <c:showVal val="0"/>
          <c:showCatName val="0"/>
          <c:showSerName val="0"/>
          <c:showPercent val="0"/>
          <c:showBubbleSize val="0"/>
        </c:dLbls>
        <c:gapWidth val="80"/>
        <c:axId val="561090488"/>
        <c:axId val="561090096"/>
      </c:barChart>
      <c:valAx>
        <c:axId val="561090096"/>
        <c:scaling>
          <c:orientation val="minMax"/>
          <c:max val="1"/>
        </c:scaling>
        <c:delete val="1"/>
        <c:axPos val="t"/>
        <c:numFmt formatCode="0%" sourceLinked="1"/>
        <c:majorTickMark val="out"/>
        <c:minorTickMark val="none"/>
        <c:tickLblPos val="nextTo"/>
        <c:crossAx val="561090488"/>
        <c:crosses val="autoZero"/>
        <c:crossBetween val="between"/>
      </c:valAx>
      <c:catAx>
        <c:axId val="561090488"/>
        <c:scaling>
          <c:orientation val="maxMin"/>
        </c:scaling>
        <c:delete val="0"/>
        <c:axPos val="l"/>
        <c:numFmt formatCode="General" sourceLinked="1"/>
        <c:majorTickMark val="none"/>
        <c:minorTickMark val="none"/>
        <c:tickLblPos val="nextTo"/>
        <c:spPr>
          <a:ln>
            <a:noFill/>
          </a:ln>
        </c:spPr>
        <c:txPr>
          <a:bodyPr/>
          <a:lstStyle/>
          <a:p>
            <a:pPr>
              <a:defRPr sz="1100"/>
            </a:pPr>
            <a:endParaRPr lang="fr-FR"/>
          </a:p>
        </c:txPr>
        <c:crossAx val="561090096"/>
        <c:crosses val="autoZero"/>
        <c:auto val="1"/>
        <c:lblAlgn val="ctr"/>
        <c:lblOffset val="100"/>
        <c:noMultiLvlLbl val="0"/>
      </c:catAx>
      <c:spPr>
        <a:noFill/>
        <a:ln w="25400">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0216199890846"/>
          <c:y val="0"/>
          <c:w val="0.45325182933614039"/>
          <c:h val="0.99909307808849845"/>
        </c:manualLayout>
      </c:layout>
      <c:barChart>
        <c:barDir val="bar"/>
        <c:grouping val="clustered"/>
        <c:varyColors val="0"/>
        <c:ser>
          <c:idx val="0"/>
          <c:order val="0"/>
          <c:tx>
            <c:strRef>
              <c:f>Feuil1!$B$1</c:f>
              <c:strCache>
                <c:ptCount val="1"/>
                <c:pt idx="0">
                  <c:v>Ensemble</c:v>
                </c:pt>
              </c:strCache>
            </c:strRef>
          </c:tx>
          <c:spPr>
            <a:solidFill>
              <a:srgbClr val="003366"/>
            </a:solidFill>
            <a:ln>
              <a:solidFill>
                <a:schemeClr val="bg1"/>
              </a:solidFill>
            </a:ln>
            <a:effectLst>
              <a:softEdge rad="12700"/>
            </a:effectLst>
          </c:spPr>
          <c:invertIfNegative val="0"/>
          <c:dPt>
            <c:idx val="0"/>
            <c:invertIfNegative val="0"/>
            <c:bubble3D val="0"/>
          </c:dPt>
          <c:dPt>
            <c:idx val="1"/>
            <c:invertIfNegative val="0"/>
            <c:bubble3D val="0"/>
          </c:dPt>
          <c:dPt>
            <c:idx val="2"/>
            <c:invertIfNegative val="0"/>
            <c:bubble3D val="0"/>
            <c:spPr>
              <a:solidFill>
                <a:srgbClr val="A50021"/>
              </a:solidFill>
              <a:ln>
                <a:solidFill>
                  <a:schemeClr val="bg1"/>
                </a:solidFill>
              </a:ln>
              <a:effectLst>
                <a:softEdge rad="12700"/>
              </a:effectLst>
            </c:spPr>
          </c:dPt>
          <c:dLbls>
            <c:dLbl>
              <c:idx val="2"/>
              <c:spPr>
                <a:noFill/>
                <a:ln>
                  <a:noFill/>
                </a:ln>
                <a:effectLst/>
              </c:spPr>
              <c:txPr>
                <a:bodyPr wrap="square" lIns="38100" tIns="19050" rIns="38100" bIns="19050" anchor="ctr">
                  <a:spAutoFit/>
                </a:bodyPr>
                <a:lstStyle/>
                <a:p>
                  <a:pPr>
                    <a:defRPr sz="1400" b="1">
                      <a:solidFill>
                        <a:srgbClr val="A50021"/>
                      </a:solidFill>
                    </a:defRPr>
                  </a:pPr>
                  <a:endParaRPr lang="fr-FR"/>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b="1">
                    <a:solidFill>
                      <a:srgbClr val="003366"/>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Vous le conservez à votre domicile  </c:v>
                </c:pt>
                <c:pt idx="1">
                  <c:v>Vous le déposez dans les bacs spécifiques permettant de recycler les piles  </c:v>
                </c:pt>
                <c:pt idx="2">
                  <c:v>Vous le jetez avec les ordures ménagères  </c:v>
                </c:pt>
              </c:strCache>
            </c:strRef>
          </c:cat>
          <c:val>
            <c:numRef>
              <c:f>Feuil1!$B$2:$B$4</c:f>
              <c:numCache>
                <c:formatCode>0%</c:formatCode>
                <c:ptCount val="3"/>
                <c:pt idx="0">
                  <c:v>0.39</c:v>
                </c:pt>
                <c:pt idx="1">
                  <c:v>0.35</c:v>
                </c:pt>
                <c:pt idx="2">
                  <c:v>0.26</c:v>
                </c:pt>
              </c:numCache>
            </c:numRef>
          </c:val>
        </c:ser>
        <c:dLbls>
          <c:showLegendKey val="0"/>
          <c:showVal val="0"/>
          <c:showCatName val="0"/>
          <c:showSerName val="0"/>
          <c:showPercent val="0"/>
          <c:showBubbleSize val="0"/>
        </c:dLbls>
        <c:gapWidth val="80"/>
        <c:axId val="561091664"/>
        <c:axId val="561091272"/>
      </c:barChart>
      <c:valAx>
        <c:axId val="561091272"/>
        <c:scaling>
          <c:orientation val="minMax"/>
          <c:max val="1"/>
        </c:scaling>
        <c:delete val="1"/>
        <c:axPos val="t"/>
        <c:numFmt formatCode="0%" sourceLinked="1"/>
        <c:majorTickMark val="out"/>
        <c:minorTickMark val="none"/>
        <c:tickLblPos val="nextTo"/>
        <c:crossAx val="561091664"/>
        <c:crosses val="autoZero"/>
        <c:crossBetween val="between"/>
      </c:valAx>
      <c:catAx>
        <c:axId val="561091664"/>
        <c:scaling>
          <c:orientation val="maxMin"/>
        </c:scaling>
        <c:delete val="0"/>
        <c:axPos val="l"/>
        <c:numFmt formatCode="General" sourceLinked="1"/>
        <c:majorTickMark val="none"/>
        <c:minorTickMark val="none"/>
        <c:tickLblPos val="nextTo"/>
        <c:spPr>
          <a:ln>
            <a:noFill/>
          </a:ln>
        </c:spPr>
        <c:txPr>
          <a:bodyPr/>
          <a:lstStyle/>
          <a:p>
            <a:pPr>
              <a:defRPr sz="1100"/>
            </a:pPr>
            <a:endParaRPr lang="fr-FR"/>
          </a:p>
        </c:txPr>
        <c:crossAx val="561091272"/>
        <c:crosses val="autoZero"/>
        <c:auto val="1"/>
        <c:lblAlgn val="ctr"/>
        <c:lblOffset val="100"/>
        <c:noMultiLvlLbl val="0"/>
      </c:catAx>
      <c:spPr>
        <a:noFill/>
        <a:ln w="25400">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demandez vous-même une boîte  </c:v>
                </c:pt>
                <c:pt idx="1">
                  <c:v>Votre pharmacien vous propose une boîte même si votre ordonnance ne le stipule pas  </c:v>
                </c:pt>
                <c:pt idx="2">
                  <c:v>Votre pharmacien vous remet une boîte parce que l’ordonnance faite par votre médecin le mentionne  </c:v>
                </c:pt>
              </c:strCache>
            </c:strRef>
          </c:cat>
          <c:val>
            <c:numRef>
              <c:f>Feuil1!$B$2:$B$4</c:f>
              <c:numCache>
                <c:formatCode>0%</c:formatCode>
                <c:ptCount val="3"/>
                <c:pt idx="0">
                  <c:v>0.61</c:v>
                </c:pt>
                <c:pt idx="1">
                  <c:v>0.28999999999999998</c:v>
                </c:pt>
                <c:pt idx="2">
                  <c:v>0.1</c:v>
                </c:pt>
              </c:numCache>
            </c:numRef>
          </c:val>
        </c:ser>
        <c:dLbls>
          <c:showLegendKey val="0"/>
          <c:showVal val="0"/>
          <c:showCatName val="0"/>
          <c:showSerName val="0"/>
          <c:showPercent val="0"/>
          <c:showBubbleSize val="0"/>
        </c:dLbls>
        <c:gapWidth val="60"/>
        <c:axId val="561092840"/>
        <c:axId val="561093232"/>
      </c:barChart>
      <c:catAx>
        <c:axId val="561092840"/>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1093232"/>
        <c:crosses val="autoZero"/>
        <c:auto val="1"/>
        <c:lblAlgn val="ctr"/>
        <c:lblOffset val="100"/>
        <c:noMultiLvlLbl val="0"/>
      </c:catAx>
      <c:valAx>
        <c:axId val="561093232"/>
        <c:scaling>
          <c:orientation val="minMax"/>
          <c:max val="1"/>
        </c:scaling>
        <c:delete val="1"/>
        <c:axPos val="t"/>
        <c:numFmt formatCode="0%" sourceLinked="1"/>
        <c:majorTickMark val="out"/>
        <c:minorTickMark val="none"/>
        <c:tickLblPos val="nextTo"/>
        <c:crossAx val="561092840"/>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9025221540554"/>
          <c:y val="9.580555555555556E-2"/>
          <c:w val="0.5983796882509389"/>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Courte durée  </c:v>
                </c:pt>
                <c:pt idx="1">
                  <c:v>Longue durée  </c:v>
                </c:pt>
              </c:strCache>
            </c:strRef>
          </c:cat>
          <c:val>
            <c:numRef>
              <c:f>Feuil1!$B$2:$B$3</c:f>
              <c:numCache>
                <c:formatCode>0%</c:formatCode>
                <c:ptCount val="2"/>
                <c:pt idx="0">
                  <c:v>0.42</c:v>
                </c:pt>
                <c:pt idx="1">
                  <c:v>0.66</c:v>
                </c:pt>
              </c:numCache>
            </c:numRef>
          </c:val>
        </c:ser>
        <c:dLbls>
          <c:showLegendKey val="0"/>
          <c:showVal val="0"/>
          <c:showCatName val="0"/>
          <c:showSerName val="0"/>
          <c:showPercent val="0"/>
          <c:showBubbleSize val="0"/>
        </c:dLbls>
        <c:gapWidth val="138"/>
        <c:axId val="561094016"/>
        <c:axId val="561094408"/>
      </c:barChart>
      <c:catAx>
        <c:axId val="561094016"/>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1094408"/>
        <c:crossesAt val="0"/>
        <c:auto val="1"/>
        <c:lblAlgn val="ctr"/>
        <c:lblOffset val="100"/>
        <c:noMultiLvlLbl val="0"/>
      </c:catAx>
      <c:valAx>
        <c:axId val="561094408"/>
        <c:scaling>
          <c:orientation val="minMax"/>
          <c:max val="0.8"/>
          <c:min val="0"/>
        </c:scaling>
        <c:delete val="1"/>
        <c:axPos val="t"/>
        <c:numFmt formatCode="0%" sourceLinked="1"/>
        <c:majorTickMark val="out"/>
        <c:minorTickMark val="none"/>
        <c:tickLblPos val="nextTo"/>
        <c:crossAx val="561094016"/>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6026176806371097"/>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Bonne pratique</c:v>
                </c:pt>
                <c:pt idx="1">
                  <c:v>Mauvaise pratique</c:v>
                </c:pt>
              </c:strCache>
            </c:strRef>
          </c:cat>
          <c:val>
            <c:numRef>
              <c:f>Feuil1!$B$2:$B$3</c:f>
              <c:numCache>
                <c:formatCode>0%</c:formatCode>
                <c:ptCount val="2"/>
                <c:pt idx="0">
                  <c:v>0.64</c:v>
                </c:pt>
                <c:pt idx="1">
                  <c:v>0.31</c:v>
                </c:pt>
              </c:numCache>
            </c:numRef>
          </c:val>
        </c:ser>
        <c:dLbls>
          <c:showLegendKey val="0"/>
          <c:showVal val="0"/>
          <c:showCatName val="0"/>
          <c:showSerName val="0"/>
          <c:showPercent val="0"/>
          <c:showBubbleSize val="0"/>
        </c:dLbls>
        <c:gapWidth val="138"/>
        <c:axId val="310322120"/>
        <c:axId val="310323296"/>
      </c:barChart>
      <c:catAx>
        <c:axId val="31032212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310323296"/>
        <c:crossesAt val="0"/>
        <c:auto val="1"/>
        <c:lblAlgn val="ctr"/>
        <c:lblOffset val="100"/>
        <c:noMultiLvlLbl val="0"/>
      </c:catAx>
      <c:valAx>
        <c:axId val="310323296"/>
        <c:scaling>
          <c:orientation val="minMax"/>
          <c:max val="0.8"/>
          <c:min val="0"/>
        </c:scaling>
        <c:delete val="1"/>
        <c:axPos val="t"/>
        <c:numFmt formatCode="0%" sourceLinked="1"/>
        <c:majorTickMark val="out"/>
        <c:minorTickMark val="none"/>
        <c:tickLblPos val="nextTo"/>
        <c:crossAx val="310322120"/>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2780123287942757"/>
          <c:w val="0.92276065102357574"/>
          <c:h val="0.7929327466254385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2018</c:v>
                </c:pt>
              </c:numCache>
            </c:numRef>
          </c:cat>
          <c:val>
            <c:numRef>
              <c:f>Feuil1!$B$2:$B$5</c:f>
              <c:numCache>
                <c:formatCode>General</c:formatCode>
                <c:ptCount val="4"/>
                <c:pt idx="0">
                  <c:v>56</c:v>
                </c:pt>
                <c:pt idx="1">
                  <c:v>57</c:v>
                </c:pt>
                <c:pt idx="2">
                  <c:v>67</c:v>
                </c:pt>
                <c:pt idx="3">
                  <c:v>61</c:v>
                </c:pt>
              </c:numCache>
            </c:numRef>
          </c:val>
          <c:smooth val="0"/>
        </c:ser>
        <c:dLbls>
          <c:showLegendKey val="0"/>
          <c:showVal val="0"/>
          <c:showCatName val="0"/>
          <c:showSerName val="0"/>
          <c:showPercent val="0"/>
          <c:showBubbleSize val="0"/>
        </c:dLbls>
        <c:marker val="1"/>
        <c:smooth val="0"/>
        <c:axId val="310324472"/>
        <c:axId val="310322512"/>
      </c:lineChart>
      <c:catAx>
        <c:axId val="310324472"/>
        <c:scaling>
          <c:orientation val="minMax"/>
        </c:scaling>
        <c:delete val="0"/>
        <c:axPos val="b"/>
        <c:numFmt formatCode="General" sourceLinked="1"/>
        <c:majorTickMark val="out"/>
        <c:minorTickMark val="none"/>
        <c:tickLblPos val="nextTo"/>
        <c:txPr>
          <a:bodyPr/>
          <a:lstStyle/>
          <a:p>
            <a:pPr>
              <a:defRPr sz="1050">
                <a:solidFill>
                  <a:schemeClr val="bg1">
                    <a:lumMod val="50000"/>
                  </a:schemeClr>
                </a:solidFill>
                <a:latin typeface="+mn-lt"/>
              </a:defRPr>
            </a:pPr>
            <a:endParaRPr lang="fr-FR"/>
          </a:p>
        </c:txPr>
        <c:crossAx val="310322512"/>
        <c:crossesAt val="0"/>
        <c:auto val="1"/>
        <c:lblAlgn val="ctr"/>
        <c:lblOffset val="100"/>
        <c:noMultiLvlLbl val="0"/>
      </c:catAx>
      <c:valAx>
        <c:axId val="310322512"/>
        <c:scaling>
          <c:orientation val="minMax"/>
          <c:max val="100"/>
          <c:min val="50"/>
        </c:scaling>
        <c:delete val="1"/>
        <c:axPos val="l"/>
        <c:numFmt formatCode="General" sourceLinked="1"/>
        <c:majorTickMark val="out"/>
        <c:minorTickMark val="none"/>
        <c:tickLblPos val="nextTo"/>
        <c:crossAx val="31032447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8449376500431079E-3"/>
                  <c:y val="6.333945032828039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680843186051116E-3"/>
                  <c:y val="3.166972516414135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demandez vous-même une boîte  </c:v>
                </c:pt>
                <c:pt idx="1">
                  <c:v>Votre pharmacien vous propose une boîte même si votre ordonnance ne le stipule pas  </c:v>
                </c:pt>
                <c:pt idx="2">
                  <c:v>Votre pharmacien vous remet une boîte parce que l’ordonnance faite par votre médecin le mentionne  </c:v>
                </c:pt>
              </c:strCache>
            </c:strRef>
          </c:cat>
          <c:val>
            <c:numRef>
              <c:f>Feuil1!$B$2:$B$4</c:f>
              <c:numCache>
                <c:formatCode>0%</c:formatCode>
                <c:ptCount val="3"/>
                <c:pt idx="0">
                  <c:v>0.61</c:v>
                </c:pt>
                <c:pt idx="1">
                  <c:v>0.28999999999999998</c:v>
                </c:pt>
                <c:pt idx="2">
                  <c:v>0.1</c:v>
                </c:pt>
              </c:numCache>
            </c:numRef>
          </c:val>
        </c:ser>
        <c:dLbls>
          <c:showLegendKey val="0"/>
          <c:showVal val="0"/>
          <c:showCatName val="0"/>
          <c:showSerName val="0"/>
          <c:showPercent val="0"/>
          <c:showBubbleSize val="0"/>
        </c:dLbls>
        <c:gapWidth val="60"/>
        <c:axId val="556470128"/>
        <c:axId val="556470520"/>
      </c:barChart>
      <c:catAx>
        <c:axId val="556470128"/>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56470520"/>
        <c:crosses val="autoZero"/>
        <c:auto val="1"/>
        <c:lblAlgn val="ctr"/>
        <c:lblOffset val="100"/>
        <c:noMultiLvlLbl val="0"/>
      </c:catAx>
      <c:valAx>
        <c:axId val="556470520"/>
        <c:scaling>
          <c:orientation val="minMax"/>
          <c:max val="1"/>
        </c:scaling>
        <c:delete val="1"/>
        <c:axPos val="t"/>
        <c:numFmt formatCode="0%" sourceLinked="1"/>
        <c:majorTickMark val="out"/>
        <c:minorTickMark val="none"/>
        <c:tickLblPos val="nextTo"/>
        <c:crossAx val="556470128"/>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8992645963405885"/>
          <c:w val="0.92276065102357574"/>
          <c:h val="0.73080704795698637"/>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208</c:v>
                </c:pt>
              </c:numCache>
            </c:numRef>
          </c:cat>
          <c:val>
            <c:numRef>
              <c:f>Feuil1!$B$2:$B$5</c:f>
              <c:numCache>
                <c:formatCode>General</c:formatCode>
                <c:ptCount val="4"/>
                <c:pt idx="0">
                  <c:v>39</c:v>
                </c:pt>
                <c:pt idx="1">
                  <c:v>46</c:v>
                </c:pt>
                <c:pt idx="2">
                  <c:v>49</c:v>
                </c:pt>
                <c:pt idx="3">
                  <c:v>49</c:v>
                </c:pt>
              </c:numCache>
            </c:numRef>
          </c:val>
          <c:smooth val="0"/>
        </c:ser>
        <c:dLbls>
          <c:showLegendKey val="0"/>
          <c:showVal val="0"/>
          <c:showCatName val="0"/>
          <c:showSerName val="0"/>
          <c:showPercent val="0"/>
          <c:showBubbleSize val="0"/>
        </c:dLbls>
        <c:marker val="1"/>
        <c:smooth val="0"/>
        <c:axId val="556471304"/>
        <c:axId val="556471696"/>
      </c:lineChart>
      <c:catAx>
        <c:axId val="556471304"/>
        <c:scaling>
          <c:orientation val="minMax"/>
        </c:scaling>
        <c:delete val="1"/>
        <c:axPos val="b"/>
        <c:numFmt formatCode="General" sourceLinked="1"/>
        <c:majorTickMark val="out"/>
        <c:minorTickMark val="none"/>
        <c:tickLblPos val="nextTo"/>
        <c:crossAx val="556471696"/>
        <c:crossesAt val="0"/>
        <c:auto val="1"/>
        <c:lblAlgn val="ctr"/>
        <c:lblOffset val="100"/>
        <c:noMultiLvlLbl val="0"/>
      </c:catAx>
      <c:valAx>
        <c:axId val="556471696"/>
        <c:scaling>
          <c:orientation val="minMax"/>
          <c:min val="0"/>
        </c:scaling>
        <c:delete val="1"/>
        <c:axPos val="l"/>
        <c:numFmt formatCode="General" sourceLinked="1"/>
        <c:majorTickMark val="out"/>
        <c:minorTickMark val="none"/>
        <c:tickLblPos val="nextTo"/>
        <c:crossAx val="556471304"/>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3527259373893427"/>
          <c:w val="0.92276065102357574"/>
          <c:h val="0.78546079292843185"/>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51</c:v>
                </c:pt>
                <c:pt idx="1">
                  <c:v>37</c:v>
                </c:pt>
                <c:pt idx="2">
                  <c:v>40</c:v>
                </c:pt>
              </c:numCache>
            </c:numRef>
          </c:val>
          <c:smooth val="0"/>
        </c:ser>
        <c:dLbls>
          <c:showLegendKey val="0"/>
          <c:showVal val="0"/>
          <c:showCatName val="0"/>
          <c:showSerName val="0"/>
          <c:showPercent val="0"/>
          <c:showBubbleSize val="0"/>
        </c:dLbls>
        <c:marker val="1"/>
        <c:smooth val="0"/>
        <c:axId val="308165088"/>
        <c:axId val="308649904"/>
      </c:lineChart>
      <c:catAx>
        <c:axId val="308165088"/>
        <c:scaling>
          <c:orientation val="minMax"/>
        </c:scaling>
        <c:delete val="1"/>
        <c:axPos val="b"/>
        <c:numFmt formatCode="General" sourceLinked="1"/>
        <c:majorTickMark val="out"/>
        <c:minorTickMark val="none"/>
        <c:tickLblPos val="nextTo"/>
        <c:crossAx val="308649904"/>
        <c:crossesAt val="0"/>
        <c:auto val="1"/>
        <c:lblAlgn val="ctr"/>
        <c:lblOffset val="100"/>
        <c:noMultiLvlLbl val="0"/>
      </c:catAx>
      <c:valAx>
        <c:axId val="308649904"/>
        <c:scaling>
          <c:orientation val="minMax"/>
          <c:max val="100"/>
          <c:min val="0"/>
        </c:scaling>
        <c:delete val="1"/>
        <c:axPos val="l"/>
        <c:numFmt formatCode="General" sourceLinked="1"/>
        <c:majorTickMark val="out"/>
        <c:minorTickMark val="none"/>
        <c:tickLblPos val="nextTo"/>
        <c:crossAx val="30816508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2350837180766851"/>
          <c:w val="0.92276065102357574"/>
          <c:h val="0.74079561629587309"/>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208</c:v>
                </c:pt>
              </c:numCache>
            </c:numRef>
          </c:cat>
          <c:val>
            <c:numRef>
              <c:f>Feuil1!$B$2:$B$5</c:f>
              <c:numCache>
                <c:formatCode>General</c:formatCode>
                <c:ptCount val="4"/>
                <c:pt idx="0">
                  <c:v>63</c:v>
                </c:pt>
                <c:pt idx="1">
                  <c:v>64</c:v>
                </c:pt>
                <c:pt idx="2">
                  <c:v>71</c:v>
                </c:pt>
                <c:pt idx="3">
                  <c:v>71</c:v>
                </c:pt>
              </c:numCache>
            </c:numRef>
          </c:val>
          <c:smooth val="0"/>
        </c:ser>
        <c:dLbls>
          <c:showLegendKey val="0"/>
          <c:showVal val="0"/>
          <c:showCatName val="0"/>
          <c:showSerName val="0"/>
          <c:showPercent val="0"/>
          <c:showBubbleSize val="0"/>
        </c:dLbls>
        <c:marker val="1"/>
        <c:smooth val="0"/>
        <c:axId val="562771752"/>
        <c:axId val="562772144"/>
      </c:lineChart>
      <c:catAx>
        <c:axId val="562771752"/>
        <c:scaling>
          <c:orientation val="minMax"/>
        </c:scaling>
        <c:delete val="1"/>
        <c:axPos val="b"/>
        <c:numFmt formatCode="General" sourceLinked="1"/>
        <c:majorTickMark val="out"/>
        <c:minorTickMark val="none"/>
        <c:tickLblPos val="nextTo"/>
        <c:crossAx val="562772144"/>
        <c:crossesAt val="0"/>
        <c:auto val="1"/>
        <c:lblAlgn val="ctr"/>
        <c:lblOffset val="100"/>
        <c:noMultiLvlLbl val="0"/>
      </c:catAx>
      <c:valAx>
        <c:axId val="562772144"/>
        <c:scaling>
          <c:orientation val="minMax"/>
          <c:min val="0"/>
        </c:scaling>
        <c:delete val="1"/>
        <c:axPos val="l"/>
        <c:numFmt formatCode="General" sourceLinked="1"/>
        <c:majorTickMark val="out"/>
        <c:minorTickMark val="none"/>
        <c:tickLblPos val="nextTo"/>
        <c:crossAx val="56277175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
          <c:w val="0.92276065102357574"/>
          <c:h val="0.73153378565960758"/>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208</c:v>
                </c:pt>
              </c:numCache>
            </c:numRef>
          </c:cat>
          <c:val>
            <c:numRef>
              <c:f>Feuil1!$B$2:$B$5</c:f>
              <c:numCache>
                <c:formatCode>General</c:formatCode>
                <c:ptCount val="4"/>
                <c:pt idx="0">
                  <c:v>28</c:v>
                </c:pt>
                <c:pt idx="1">
                  <c:v>22</c:v>
                </c:pt>
                <c:pt idx="2">
                  <c:v>17</c:v>
                </c:pt>
                <c:pt idx="3">
                  <c:v>16</c:v>
                </c:pt>
              </c:numCache>
            </c:numRef>
          </c:val>
          <c:smooth val="0"/>
        </c:ser>
        <c:dLbls>
          <c:showLegendKey val="0"/>
          <c:showVal val="0"/>
          <c:showCatName val="0"/>
          <c:showSerName val="0"/>
          <c:showPercent val="0"/>
          <c:showBubbleSize val="0"/>
        </c:dLbls>
        <c:marker val="1"/>
        <c:smooth val="0"/>
        <c:axId val="562772928"/>
        <c:axId val="562773320"/>
      </c:lineChart>
      <c:catAx>
        <c:axId val="562772928"/>
        <c:scaling>
          <c:orientation val="minMax"/>
        </c:scaling>
        <c:delete val="1"/>
        <c:axPos val="b"/>
        <c:numFmt formatCode="General" sourceLinked="1"/>
        <c:majorTickMark val="out"/>
        <c:minorTickMark val="none"/>
        <c:tickLblPos val="nextTo"/>
        <c:crossAx val="562773320"/>
        <c:crossesAt val="0"/>
        <c:auto val="1"/>
        <c:lblAlgn val="ctr"/>
        <c:lblOffset val="100"/>
        <c:noMultiLvlLbl val="0"/>
      </c:catAx>
      <c:valAx>
        <c:axId val="562773320"/>
        <c:scaling>
          <c:orientation val="minMax"/>
          <c:max val="100"/>
          <c:min val="0"/>
        </c:scaling>
        <c:delete val="1"/>
        <c:axPos val="l"/>
        <c:numFmt formatCode="General" sourceLinked="1"/>
        <c:majorTickMark val="out"/>
        <c:minorTickMark val="none"/>
        <c:tickLblPos val="nextTo"/>
        <c:crossAx val="56277292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7517479146411297"/>
          <c:w val="0.92276065102357574"/>
          <c:h val="0.55635899419549473"/>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208</c:v>
                </c:pt>
              </c:numCache>
            </c:numRef>
          </c:cat>
          <c:val>
            <c:numRef>
              <c:f>Feuil1!$B$2:$B$5</c:f>
              <c:numCache>
                <c:formatCode>General</c:formatCode>
                <c:ptCount val="4"/>
                <c:pt idx="0">
                  <c:v>9</c:v>
                </c:pt>
                <c:pt idx="1">
                  <c:v>7</c:v>
                </c:pt>
                <c:pt idx="2">
                  <c:v>6</c:v>
                </c:pt>
                <c:pt idx="3">
                  <c:v>5</c:v>
                </c:pt>
              </c:numCache>
            </c:numRef>
          </c:val>
          <c:smooth val="0"/>
        </c:ser>
        <c:dLbls>
          <c:showLegendKey val="0"/>
          <c:showVal val="0"/>
          <c:showCatName val="0"/>
          <c:showSerName val="0"/>
          <c:showPercent val="0"/>
          <c:showBubbleSize val="0"/>
        </c:dLbls>
        <c:marker val="1"/>
        <c:smooth val="0"/>
        <c:axId val="562775280"/>
        <c:axId val="562775672"/>
      </c:lineChart>
      <c:catAx>
        <c:axId val="562775280"/>
        <c:scaling>
          <c:orientation val="minMax"/>
        </c:scaling>
        <c:delete val="1"/>
        <c:axPos val="b"/>
        <c:numFmt formatCode="General" sourceLinked="1"/>
        <c:majorTickMark val="out"/>
        <c:minorTickMark val="none"/>
        <c:tickLblPos val="nextTo"/>
        <c:crossAx val="562775672"/>
        <c:crossesAt val="0"/>
        <c:auto val="1"/>
        <c:lblAlgn val="ctr"/>
        <c:lblOffset val="100"/>
        <c:noMultiLvlLbl val="0"/>
      </c:catAx>
      <c:valAx>
        <c:axId val="562775672"/>
        <c:scaling>
          <c:orientation val="minMax"/>
          <c:max val="100"/>
          <c:min val="0"/>
        </c:scaling>
        <c:delete val="1"/>
        <c:axPos val="l"/>
        <c:numFmt formatCode="General" sourceLinked="1"/>
        <c:majorTickMark val="out"/>
        <c:minorTickMark val="none"/>
        <c:tickLblPos val="nextTo"/>
        <c:crossAx val="56277528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3832631336592768"/>
          <c:w val="0.92276065102357574"/>
          <c:h val="0.78240719422511751"/>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208</c:v>
                </c:pt>
              </c:numCache>
            </c:numRef>
          </c:cat>
          <c:val>
            <c:numRef>
              <c:f>Feuil1!$B$2:$B$5</c:f>
              <c:numCache>
                <c:formatCode>General</c:formatCode>
                <c:ptCount val="4"/>
                <c:pt idx="0">
                  <c:v>33</c:v>
                </c:pt>
                <c:pt idx="1">
                  <c:v>32</c:v>
                </c:pt>
                <c:pt idx="2">
                  <c:v>34</c:v>
                </c:pt>
                <c:pt idx="3">
                  <c:v>35</c:v>
                </c:pt>
              </c:numCache>
            </c:numRef>
          </c:val>
          <c:smooth val="0"/>
        </c:ser>
        <c:dLbls>
          <c:showLegendKey val="0"/>
          <c:showVal val="0"/>
          <c:showCatName val="0"/>
          <c:showSerName val="0"/>
          <c:showPercent val="0"/>
          <c:showBubbleSize val="0"/>
        </c:dLbls>
        <c:marker val="1"/>
        <c:smooth val="0"/>
        <c:axId val="562777632"/>
        <c:axId val="562778024"/>
      </c:lineChart>
      <c:catAx>
        <c:axId val="562777632"/>
        <c:scaling>
          <c:orientation val="minMax"/>
        </c:scaling>
        <c:delete val="1"/>
        <c:axPos val="b"/>
        <c:numFmt formatCode="General" sourceLinked="1"/>
        <c:majorTickMark val="out"/>
        <c:minorTickMark val="none"/>
        <c:tickLblPos val="nextTo"/>
        <c:crossAx val="562778024"/>
        <c:crossesAt val="0"/>
        <c:auto val="1"/>
        <c:lblAlgn val="ctr"/>
        <c:lblOffset val="100"/>
        <c:noMultiLvlLbl val="0"/>
      </c:catAx>
      <c:valAx>
        <c:axId val="562778024"/>
        <c:scaling>
          <c:orientation val="minMax"/>
          <c:max val="100"/>
          <c:min val="0"/>
        </c:scaling>
        <c:delete val="1"/>
        <c:axPos val="l"/>
        <c:numFmt formatCode="General" sourceLinked="1"/>
        <c:majorTickMark val="out"/>
        <c:minorTickMark val="none"/>
        <c:tickLblPos val="nextTo"/>
        <c:crossAx val="562777632"/>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0950849911494357"/>
          <c:w val="0.92276065102357574"/>
          <c:h val="0.79049150088505638"/>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Feuil1!$A$2:$A$5</c:f>
              <c:numCache>
                <c:formatCode>General</c:formatCode>
                <c:ptCount val="4"/>
                <c:pt idx="0">
                  <c:v>2015</c:v>
                </c:pt>
                <c:pt idx="1">
                  <c:v>2016</c:v>
                </c:pt>
                <c:pt idx="2">
                  <c:v>2017</c:v>
                </c:pt>
                <c:pt idx="3">
                  <c:v>208</c:v>
                </c:pt>
              </c:numCache>
            </c:numRef>
          </c:cat>
          <c:val>
            <c:numRef>
              <c:f>Feuil1!$B$2:$B$5</c:f>
              <c:numCache>
                <c:formatCode>General</c:formatCode>
                <c:ptCount val="4"/>
                <c:pt idx="0">
                  <c:v>28</c:v>
                </c:pt>
                <c:pt idx="1">
                  <c:v>29</c:v>
                </c:pt>
                <c:pt idx="2">
                  <c:v>23</c:v>
                </c:pt>
                <c:pt idx="3">
                  <c:v>24</c:v>
                </c:pt>
              </c:numCache>
            </c:numRef>
          </c:val>
          <c:smooth val="0"/>
        </c:ser>
        <c:dLbls>
          <c:showLegendKey val="0"/>
          <c:showVal val="0"/>
          <c:showCatName val="0"/>
          <c:showSerName val="0"/>
          <c:showPercent val="0"/>
          <c:showBubbleSize val="0"/>
        </c:dLbls>
        <c:marker val="1"/>
        <c:smooth val="0"/>
        <c:axId val="562779200"/>
        <c:axId val="558687448"/>
      </c:lineChart>
      <c:catAx>
        <c:axId val="562779200"/>
        <c:scaling>
          <c:orientation val="minMax"/>
        </c:scaling>
        <c:delete val="1"/>
        <c:axPos val="b"/>
        <c:numFmt formatCode="General" sourceLinked="1"/>
        <c:majorTickMark val="out"/>
        <c:minorTickMark val="none"/>
        <c:tickLblPos val="nextTo"/>
        <c:crossAx val="558687448"/>
        <c:crossesAt val="0"/>
        <c:auto val="1"/>
        <c:lblAlgn val="ctr"/>
        <c:lblOffset val="100"/>
        <c:noMultiLvlLbl val="0"/>
      </c:catAx>
      <c:valAx>
        <c:axId val="558687448"/>
        <c:scaling>
          <c:orientation val="minMax"/>
          <c:max val="100"/>
          <c:min val="0"/>
        </c:scaling>
        <c:delete val="1"/>
        <c:axPos val="l"/>
        <c:numFmt formatCode="General" sourceLinked="1"/>
        <c:majorTickMark val="out"/>
        <c:minorTickMark val="none"/>
        <c:tickLblPos val="nextTo"/>
        <c:crossAx val="56277920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82407407407412"/>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Courte durée  </c:v>
                </c:pt>
                <c:pt idx="1">
                  <c:v>Longue durée  </c:v>
                </c:pt>
              </c:strCache>
            </c:strRef>
          </c:cat>
          <c:val>
            <c:numRef>
              <c:f>Feuil1!$B$2:$B$3</c:f>
              <c:numCache>
                <c:formatCode>0%</c:formatCode>
                <c:ptCount val="2"/>
                <c:pt idx="0">
                  <c:v>0.53</c:v>
                </c:pt>
                <c:pt idx="1">
                  <c:v>0.24</c:v>
                </c:pt>
              </c:numCache>
            </c:numRef>
          </c:val>
        </c:ser>
        <c:dLbls>
          <c:showLegendKey val="0"/>
          <c:showVal val="0"/>
          <c:showCatName val="0"/>
          <c:showSerName val="0"/>
          <c:showPercent val="0"/>
          <c:showBubbleSize val="0"/>
        </c:dLbls>
        <c:gapWidth val="138"/>
        <c:axId val="558689408"/>
        <c:axId val="558689800"/>
      </c:barChart>
      <c:catAx>
        <c:axId val="558689408"/>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8689800"/>
        <c:crossesAt val="0"/>
        <c:auto val="1"/>
        <c:lblAlgn val="ctr"/>
        <c:lblOffset val="100"/>
        <c:noMultiLvlLbl val="0"/>
      </c:catAx>
      <c:valAx>
        <c:axId val="558689800"/>
        <c:scaling>
          <c:orientation val="minMax"/>
          <c:min val="0"/>
        </c:scaling>
        <c:delete val="1"/>
        <c:axPos val="t"/>
        <c:numFmt formatCode="0%" sourceLinked="1"/>
        <c:majorTickMark val="out"/>
        <c:minorTickMark val="none"/>
        <c:tickLblPos val="nextTo"/>
        <c:crossAx val="558689408"/>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4633735935111"/>
          <c:y val="0.13500237350818367"/>
          <c:w val="0.42852366255144031"/>
          <c:h val="0.80620061728395065"/>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 Patients grand public</c:v>
                </c:pt>
                <c:pt idx="1">
                  <c:v> Patients adhérents </c:v>
                </c:pt>
              </c:strCache>
            </c:strRef>
          </c:cat>
          <c:val>
            <c:numRef>
              <c:f>Feuil1!$B$2:$B$3</c:f>
              <c:numCache>
                <c:formatCode>0%</c:formatCode>
                <c:ptCount val="2"/>
                <c:pt idx="0">
                  <c:v>0.46</c:v>
                </c:pt>
                <c:pt idx="1">
                  <c:v>0.15</c:v>
                </c:pt>
              </c:numCache>
            </c:numRef>
          </c:val>
        </c:ser>
        <c:dLbls>
          <c:showLegendKey val="0"/>
          <c:showVal val="0"/>
          <c:showCatName val="0"/>
          <c:showSerName val="0"/>
          <c:showPercent val="0"/>
          <c:showBubbleSize val="0"/>
        </c:dLbls>
        <c:gapWidth val="138"/>
        <c:axId val="558688232"/>
        <c:axId val="558688624"/>
      </c:barChart>
      <c:catAx>
        <c:axId val="558688232"/>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8688624"/>
        <c:crossesAt val="0"/>
        <c:auto val="1"/>
        <c:lblAlgn val="ctr"/>
        <c:lblOffset val="100"/>
        <c:noMultiLvlLbl val="0"/>
      </c:catAx>
      <c:valAx>
        <c:axId val="558688624"/>
        <c:scaling>
          <c:orientation val="minMax"/>
          <c:min val="0"/>
        </c:scaling>
        <c:delete val="1"/>
        <c:axPos val="t"/>
        <c:numFmt formatCode="0%" sourceLinked="1"/>
        <c:majorTickMark val="out"/>
        <c:minorTickMark val="none"/>
        <c:tickLblPos val="nextTo"/>
        <c:crossAx val="558688232"/>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09705075445818"/>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Moins de 35 ans</c:v>
                </c:pt>
                <c:pt idx="1">
                  <c:v>Plus de 35 ans</c:v>
                </c:pt>
              </c:strCache>
            </c:strRef>
          </c:cat>
          <c:val>
            <c:numRef>
              <c:f>Feuil1!$B$2:$B$3</c:f>
              <c:numCache>
                <c:formatCode>0%</c:formatCode>
                <c:ptCount val="2"/>
                <c:pt idx="0">
                  <c:v>0.51</c:v>
                </c:pt>
                <c:pt idx="1">
                  <c:v>0.24</c:v>
                </c:pt>
              </c:numCache>
            </c:numRef>
          </c:val>
        </c:ser>
        <c:dLbls>
          <c:showLegendKey val="0"/>
          <c:showVal val="0"/>
          <c:showCatName val="0"/>
          <c:showSerName val="0"/>
          <c:showPercent val="0"/>
          <c:showBubbleSize val="0"/>
        </c:dLbls>
        <c:gapWidth val="138"/>
        <c:axId val="558691760"/>
        <c:axId val="558692152"/>
      </c:barChart>
      <c:catAx>
        <c:axId val="55869176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8692152"/>
        <c:crossesAt val="0"/>
        <c:auto val="1"/>
        <c:lblAlgn val="ctr"/>
        <c:lblOffset val="100"/>
        <c:noMultiLvlLbl val="0"/>
      </c:catAx>
      <c:valAx>
        <c:axId val="558692152"/>
        <c:scaling>
          <c:orientation val="minMax"/>
          <c:max val="1"/>
          <c:min val="0"/>
        </c:scaling>
        <c:delete val="1"/>
        <c:axPos val="t"/>
        <c:numFmt formatCode="0%" sourceLinked="1"/>
        <c:majorTickMark val="out"/>
        <c:minorTickMark val="none"/>
        <c:tickLblPos val="nextTo"/>
        <c:crossAx val="558691760"/>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04726541046172"/>
          <c:y val="0.26925124369315412"/>
          <c:w val="0.41691576571182243"/>
          <c:h val="0.47727562344975116"/>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dPt>
          <c:dPt>
            <c:idx val="1"/>
            <c:bubble3D val="0"/>
            <c:spPr>
              <a:solidFill>
                <a:srgbClr val="003366">
                  <a:alpha val="50000"/>
                </a:srgbClr>
              </a:solidFill>
              <a:ln>
                <a:noFill/>
              </a:ln>
              <a:effectLst/>
            </c:spPr>
          </c:dPt>
          <c:dPt>
            <c:idx val="2"/>
            <c:bubble3D val="0"/>
            <c:spPr>
              <a:solidFill>
                <a:srgbClr val="CC0000"/>
              </a:solidFill>
              <a:ln>
                <a:noFill/>
              </a:ln>
              <a:effectLst/>
            </c:spPr>
          </c:dPt>
          <c:dPt>
            <c:idx val="3"/>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c:spPr>
          </c:dPt>
          <c:dLbls>
            <c:dLbl>
              <c:idx val="0"/>
              <c:layout>
                <c:manualLayout>
                  <c:x val="-0.11558315389643931"/>
                  <c:y val="6.0293734384466271E-4"/>
                </c:manualLayout>
              </c:layout>
              <c:spPr/>
              <c:txPr>
                <a:bodyPr/>
                <a:lstStyle/>
                <a:p>
                  <a:pPr>
                    <a:defRPr sz="11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316627930999652"/>
                      <c:h val="0.19030659067675892"/>
                    </c:manualLayout>
                  </c15:layout>
                </c:ext>
              </c:extLst>
            </c:dLbl>
            <c:dLbl>
              <c:idx val="1"/>
              <c:layout>
                <c:manualLayout>
                  <c:x val="-1.5319800254731395E-2"/>
                  <c:y val="2.5440012198727231E-2"/>
                </c:manualLayout>
              </c:layout>
              <c:spPr/>
              <c:txPr>
                <a:bodyPr/>
                <a:lstStyle/>
                <a:p>
                  <a:pPr>
                    <a:defRPr sz="1100" b="1">
                      <a:solidFill>
                        <a:srgbClr val="003366">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0843081715731674"/>
                      <c:h val="0.17386657865265867"/>
                    </c:manualLayout>
                  </c15:layout>
                </c:ext>
              </c:extLst>
            </c:dLbl>
            <c:dLbl>
              <c:idx val="2"/>
              <c:layout>
                <c:manualLayout>
                  <c:x val="-4.5564993911816933E-2"/>
                  <c:y val="-8.1044459717989431E-2"/>
                </c:manualLayout>
              </c:layout>
              <c:spPr/>
              <c:txPr>
                <a:bodyPr/>
                <a:lstStyle/>
                <a:p>
                  <a:pPr>
                    <a:defRPr sz="11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0085779216214403"/>
                      <c:h val="0.23421136813203725"/>
                    </c:manualLayout>
                  </c15:layout>
                </c:ext>
              </c:extLst>
            </c:dLbl>
            <c:dLbl>
              <c:idx val="3"/>
              <c:spPr/>
              <c:txPr>
                <a:bodyPr/>
                <a:lstStyle/>
                <a:p>
                  <a:pPr>
                    <a:defRPr sz="11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dLbl>
            <c:spPr>
              <a:noFill/>
              <a:ln>
                <a:noFill/>
              </a:ln>
              <a:effectLst/>
            </c:spPr>
            <c:txPr>
              <a:bodyPr/>
              <a:lstStyle/>
              <a:p>
                <a:pPr>
                  <a:defRPr sz="11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Feuil1!$A$2:$A$4</c:f>
              <c:strCache>
                <c:ptCount val="3"/>
                <c:pt idx="0">
                  <c:v>Oui, toujours </c:v>
                </c:pt>
                <c:pt idx="1">
                  <c:v>Oui, parfois </c:v>
                </c:pt>
                <c:pt idx="2">
                  <c:v>Non, jamais</c:v>
                </c:pt>
              </c:strCache>
            </c:strRef>
          </c:cat>
          <c:val>
            <c:numRef>
              <c:f>Feuil1!$B$2:$B$4</c:f>
              <c:numCache>
                <c:formatCode>0%</c:formatCode>
                <c:ptCount val="3"/>
                <c:pt idx="0">
                  <c:v>0.12</c:v>
                </c:pt>
                <c:pt idx="1">
                  <c:v>0.19</c:v>
                </c:pt>
                <c:pt idx="2">
                  <c:v>0.69</c:v>
                </c:pt>
              </c:numCache>
            </c:numRef>
          </c:val>
        </c:ser>
        <c:dLbls>
          <c:showLegendKey val="0"/>
          <c:showVal val="0"/>
          <c:showCatName val="0"/>
          <c:showSerName val="0"/>
          <c:showPercent val="0"/>
          <c:showBubbleSize val="0"/>
          <c:showLeaderLines val="0"/>
        </c:dLbls>
        <c:firstSliceAng val="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3"/>
            <c:invertIfNegative val="0"/>
            <c:bubble3D val="0"/>
          </c:dPt>
          <c:dLbls>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Eté conseillé par votre pharmacien sur ce sujet de la gestion des DASTRI </c:v>
                </c:pt>
                <c:pt idx="1">
                  <c:v>[Aux adhérents] Reçu de l’information de la part de l’association de patients dont vous êtes adhérent sur ce sujet </c:v>
                </c:pt>
                <c:pt idx="2">
                  <c:v>Consulté le site internet de DASTRI www.dastri.fr afin de trouver de l’information sur le sujet de la gestion des DASTRI </c:v>
                </c:pt>
                <c:pt idx="3">
                  <c:v>Consulté les réseaux sociaux sur le sujet de la gestion des DASRI, notamment sur Facebook  </c:v>
                </c:pt>
                <c:pt idx="4">
                  <c:v>Consulté les réseaux sociaux sur le sujet de la gestion des DASRI, notamment sur Twitter  </c:v>
                </c:pt>
              </c:strCache>
            </c:strRef>
          </c:cat>
          <c:val>
            <c:numRef>
              <c:f>Feuil1!$B$2:$B$6</c:f>
              <c:numCache>
                <c:formatCode>0%</c:formatCode>
                <c:ptCount val="5"/>
                <c:pt idx="0">
                  <c:v>0.46</c:v>
                </c:pt>
                <c:pt idx="1">
                  <c:v>0.23</c:v>
                </c:pt>
                <c:pt idx="2">
                  <c:v>0.22</c:v>
                </c:pt>
                <c:pt idx="3">
                  <c:v>0.15</c:v>
                </c:pt>
                <c:pt idx="4">
                  <c:v>0.11</c:v>
                </c:pt>
              </c:numCache>
            </c:numRef>
          </c:val>
        </c:ser>
        <c:dLbls>
          <c:showLegendKey val="0"/>
          <c:showVal val="0"/>
          <c:showCatName val="0"/>
          <c:showSerName val="0"/>
          <c:showPercent val="0"/>
          <c:showBubbleSize val="0"/>
        </c:dLbls>
        <c:gapWidth val="70"/>
        <c:axId val="562731744"/>
        <c:axId val="562732136"/>
      </c:barChart>
      <c:catAx>
        <c:axId val="562731744"/>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2732136"/>
        <c:crosses val="autoZero"/>
        <c:auto val="1"/>
        <c:lblAlgn val="ctr"/>
        <c:lblOffset val="100"/>
        <c:noMultiLvlLbl val="0"/>
      </c:catAx>
      <c:valAx>
        <c:axId val="562732136"/>
        <c:scaling>
          <c:orientation val="minMax"/>
          <c:max val="1"/>
        </c:scaling>
        <c:delete val="1"/>
        <c:axPos val="t"/>
        <c:numFmt formatCode="0%" sourceLinked="1"/>
        <c:majorTickMark val="out"/>
        <c:minorTickMark val="none"/>
        <c:tickLblPos val="nextTo"/>
        <c:crossAx val="562731744"/>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5192854988262144"/>
          <c:w val="0.92276065102357574"/>
          <c:h val="0.76880483678474476"/>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21</c:v>
                </c:pt>
                <c:pt idx="1">
                  <c:v>17</c:v>
                </c:pt>
                <c:pt idx="2">
                  <c:v>20</c:v>
                </c:pt>
              </c:numCache>
            </c:numRef>
          </c:val>
          <c:smooth val="0"/>
        </c:ser>
        <c:dLbls>
          <c:showLegendKey val="0"/>
          <c:showVal val="0"/>
          <c:showCatName val="0"/>
          <c:showSerName val="0"/>
          <c:showPercent val="0"/>
          <c:showBubbleSize val="0"/>
        </c:dLbls>
        <c:marker val="1"/>
        <c:smooth val="0"/>
        <c:axId val="308650688"/>
        <c:axId val="308651080"/>
      </c:lineChart>
      <c:catAx>
        <c:axId val="308650688"/>
        <c:scaling>
          <c:orientation val="minMax"/>
        </c:scaling>
        <c:delete val="1"/>
        <c:axPos val="b"/>
        <c:numFmt formatCode="General" sourceLinked="1"/>
        <c:majorTickMark val="out"/>
        <c:minorTickMark val="none"/>
        <c:tickLblPos val="nextTo"/>
        <c:crossAx val="308651080"/>
        <c:crossesAt val="0"/>
        <c:auto val="1"/>
        <c:lblAlgn val="ctr"/>
        <c:lblOffset val="100"/>
        <c:noMultiLvlLbl val="0"/>
      </c:catAx>
      <c:valAx>
        <c:axId val="308651080"/>
        <c:scaling>
          <c:orientation val="minMax"/>
          <c:max val="100"/>
          <c:min val="0"/>
        </c:scaling>
        <c:delete val="1"/>
        <c:axPos val="l"/>
        <c:numFmt formatCode="General" sourceLinked="1"/>
        <c:majorTickMark val="out"/>
        <c:minorTickMark val="none"/>
        <c:tickLblPos val="nextTo"/>
        <c:crossAx val="308650688"/>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77416592164572"/>
          <c:y val="9.5985049562887278E-3"/>
          <c:w val="0.47122583407835428"/>
          <c:h val="0.99040149504371122"/>
        </c:manualLayout>
      </c:layout>
      <c:barChart>
        <c:barDir val="bar"/>
        <c:grouping val="stacked"/>
        <c:varyColors val="0"/>
        <c:ser>
          <c:idx val="0"/>
          <c:order val="0"/>
          <c:tx>
            <c:strRef>
              <c:f>Feuil1!$B$1</c:f>
              <c:strCache>
                <c:ptCount val="1"/>
                <c:pt idx="0">
                  <c:v>Oui</c:v>
                </c:pt>
              </c:strCache>
            </c:strRef>
          </c:tx>
          <c:spPr>
            <a:solidFill>
              <a:schemeClr val="accent5">
                <a:lumMod val="50000"/>
              </a:schemeClr>
            </a:solidFill>
            <a:ln>
              <a:solidFill>
                <a:schemeClr val="bg1"/>
              </a:solidFill>
            </a:ln>
            <a:effectLst>
              <a:softEdge rad="12700"/>
            </a:effectLst>
          </c:spPr>
          <c:invertIfNegative val="0"/>
          <c:dPt>
            <c:idx val="0"/>
            <c:invertIfNegative val="0"/>
            <c:bubble3D val="0"/>
          </c:dPt>
          <c:dPt>
            <c:idx val="2"/>
            <c:invertIfNegative val="0"/>
            <c:bubble3D val="0"/>
          </c:dPt>
          <c:dLbls>
            <c:dLbl>
              <c:idx val="0"/>
              <c:spPr>
                <a:noFill/>
                <a:ln>
                  <a:noFill/>
                </a:ln>
                <a:effectLst/>
              </c:spPr>
              <c:txPr>
                <a:bodyPr wrap="square" lIns="38100" tIns="19050" rIns="38100" bIns="19050" anchor="ctr">
                  <a:spAutoFit/>
                </a:bodyPr>
                <a:lstStyle/>
                <a:p>
                  <a:pPr>
                    <a:defRPr sz="1600" b="1">
                      <a:solidFill>
                        <a:schemeClr val="bg1"/>
                      </a:solidFill>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2"/>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bg1"/>
                    </a:solidFill>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Feuil1!$A$2:$A$6</c:f>
              <c:strCache>
                <c:ptCount val="5"/>
                <c:pt idx="0">
                  <c:v>Eté conseillé par votre pharmacien sur ce sujet de la gestion des DASTRI </c:v>
                </c:pt>
                <c:pt idx="1">
                  <c:v>[Aux adhérents] Reçu de l’information de la part de l’association de patients dont vous êtes adhérent sur ce sujet </c:v>
                </c:pt>
                <c:pt idx="2">
                  <c:v>Consulté le site internet de DASTRI www.dastri.fr afin de trouver de l’information sur le sujet de la gestion des DASTRI </c:v>
                </c:pt>
                <c:pt idx="3">
                  <c:v>Consulté les réseaux sociaux sur le sujet de la gestion des DASRI, notamment sur Facebook  </c:v>
                </c:pt>
                <c:pt idx="4">
                  <c:v>Consulté les réseaux sociaux sur le sujet de la gestion des DASRI, notamment sur Twitter  </c:v>
                </c:pt>
              </c:strCache>
            </c:strRef>
          </c:cat>
          <c:val>
            <c:numRef>
              <c:f>Feuil1!$B$2:$B$6</c:f>
              <c:numCache>
                <c:formatCode>0%</c:formatCode>
                <c:ptCount val="5"/>
                <c:pt idx="0">
                  <c:v>0.46</c:v>
                </c:pt>
                <c:pt idx="1">
                  <c:v>0.23</c:v>
                </c:pt>
                <c:pt idx="2">
                  <c:v>0.22</c:v>
                </c:pt>
                <c:pt idx="3">
                  <c:v>0.15</c:v>
                </c:pt>
                <c:pt idx="4">
                  <c:v>0.11</c:v>
                </c:pt>
              </c:numCache>
            </c:numRef>
          </c:val>
        </c:ser>
        <c:ser>
          <c:idx val="1"/>
          <c:order val="1"/>
          <c:tx>
            <c:strRef>
              <c:f>Feuil1!$C$1</c:f>
              <c:strCache>
                <c:ptCount val="1"/>
                <c:pt idx="0">
                  <c:v>Non</c:v>
                </c:pt>
              </c:strCache>
            </c:strRef>
          </c:tx>
          <c:spPr>
            <a:solidFill>
              <a:srgbClr val="C00000"/>
            </a:solidFill>
            <a:ln>
              <a:solidFill>
                <a:schemeClr val="bg1"/>
              </a:solidFill>
            </a:ln>
          </c:spPr>
          <c:invertIfNegative val="0"/>
          <c:dLbls>
            <c:dLbl>
              <c:idx val="0"/>
              <c:spPr>
                <a:noFill/>
                <a:ln>
                  <a:noFill/>
                </a:ln>
                <a:effectLst/>
              </c:spPr>
              <c:txPr>
                <a:bodyPr wrap="square" lIns="38100" tIns="19050" rIns="38100" bIns="19050" anchor="ctr">
                  <a:spAutoFit/>
                </a:bodyPr>
                <a:lstStyle/>
                <a:p>
                  <a:pPr>
                    <a:defRPr sz="1600" b="1">
                      <a:solidFill>
                        <a:schemeClr val="bg1"/>
                      </a:solidFill>
                    </a:defRPr>
                  </a:pPr>
                  <a:endParaRPr lang="fr-FR"/>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Eté conseillé par votre pharmacien sur ce sujet de la gestion des DASTRI </c:v>
                </c:pt>
                <c:pt idx="1">
                  <c:v>[Aux adhérents] Reçu de l’information de la part de l’association de patients dont vous êtes adhérent sur ce sujet </c:v>
                </c:pt>
                <c:pt idx="2">
                  <c:v>Consulté le site internet de DASTRI www.dastri.fr afin de trouver de l’information sur le sujet de la gestion des DASTRI </c:v>
                </c:pt>
                <c:pt idx="3">
                  <c:v>Consulté les réseaux sociaux sur le sujet de la gestion des DASRI, notamment sur Facebook  </c:v>
                </c:pt>
                <c:pt idx="4">
                  <c:v>Consulté les réseaux sociaux sur le sujet de la gestion des DASRI, notamment sur Twitter  </c:v>
                </c:pt>
              </c:strCache>
            </c:strRef>
          </c:cat>
          <c:val>
            <c:numRef>
              <c:f>Feuil1!$C$2:$C$6</c:f>
              <c:numCache>
                <c:formatCode>0%</c:formatCode>
                <c:ptCount val="5"/>
                <c:pt idx="0">
                  <c:v>0.45</c:v>
                </c:pt>
                <c:pt idx="1">
                  <c:v>0.61</c:v>
                </c:pt>
                <c:pt idx="2">
                  <c:v>0.66</c:v>
                </c:pt>
                <c:pt idx="3">
                  <c:v>0.73</c:v>
                </c:pt>
                <c:pt idx="4">
                  <c:v>0.76</c:v>
                </c:pt>
              </c:numCache>
            </c:numRef>
          </c:val>
        </c:ser>
        <c:ser>
          <c:idx val="2"/>
          <c:order val="2"/>
          <c:tx>
            <c:strRef>
              <c:f>Feuil1!$D$1</c:f>
              <c:strCache>
                <c:ptCount val="1"/>
                <c:pt idx="0">
                  <c:v>Pas concerné</c:v>
                </c:pt>
              </c:strCache>
            </c:strRef>
          </c:tx>
          <c:spPr>
            <a:ln>
              <a:solidFill>
                <a:sysClr val="window" lastClr="FFFFFF"/>
              </a:solidFill>
            </a:ln>
          </c:spPr>
          <c:invertIfNegative val="0"/>
          <c:dLbls>
            <c:spPr>
              <a:noFill/>
              <a:ln>
                <a:noFill/>
              </a:ln>
              <a:effectLst/>
            </c:spPr>
            <c:txPr>
              <a:bodyPr wrap="square" lIns="38100" tIns="19050" rIns="38100" bIns="19050" anchor="ctr">
                <a:spAutoFit/>
              </a:bodyPr>
              <a:lstStyle/>
              <a:p>
                <a:pPr>
                  <a:defRPr sz="1400" b="1">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Eté conseillé par votre pharmacien sur ce sujet de la gestion des DASTRI </c:v>
                </c:pt>
                <c:pt idx="1">
                  <c:v>[Aux adhérents] Reçu de l’information de la part de l’association de patients dont vous êtes adhérent sur ce sujet </c:v>
                </c:pt>
                <c:pt idx="2">
                  <c:v>Consulté le site internet de DASTRI www.dastri.fr afin de trouver de l’information sur le sujet de la gestion des DASTRI </c:v>
                </c:pt>
                <c:pt idx="3">
                  <c:v>Consulté les réseaux sociaux sur le sujet de la gestion des DASRI, notamment sur Facebook  </c:v>
                </c:pt>
                <c:pt idx="4">
                  <c:v>Consulté les réseaux sociaux sur le sujet de la gestion des DASRI, notamment sur Twitter  </c:v>
                </c:pt>
              </c:strCache>
            </c:strRef>
          </c:cat>
          <c:val>
            <c:numRef>
              <c:f>Feuil1!$D$2:$D$6</c:f>
              <c:numCache>
                <c:formatCode>0%</c:formatCode>
                <c:ptCount val="5"/>
                <c:pt idx="0">
                  <c:v>0.09</c:v>
                </c:pt>
                <c:pt idx="1">
                  <c:v>0.16</c:v>
                </c:pt>
                <c:pt idx="2">
                  <c:v>0.12</c:v>
                </c:pt>
                <c:pt idx="3">
                  <c:v>0.12</c:v>
                </c:pt>
                <c:pt idx="4">
                  <c:v>0.13</c:v>
                </c:pt>
              </c:numCache>
            </c:numRef>
          </c:val>
        </c:ser>
        <c:dLbls>
          <c:showLegendKey val="0"/>
          <c:showVal val="0"/>
          <c:showCatName val="0"/>
          <c:showSerName val="0"/>
          <c:showPercent val="0"/>
          <c:showBubbleSize val="0"/>
        </c:dLbls>
        <c:gapWidth val="100"/>
        <c:overlap val="100"/>
        <c:axId val="562736448"/>
        <c:axId val="562736056"/>
      </c:barChart>
      <c:valAx>
        <c:axId val="562736056"/>
        <c:scaling>
          <c:orientation val="minMax"/>
          <c:max val="1"/>
        </c:scaling>
        <c:delete val="1"/>
        <c:axPos val="t"/>
        <c:numFmt formatCode="0%" sourceLinked="1"/>
        <c:majorTickMark val="out"/>
        <c:minorTickMark val="none"/>
        <c:tickLblPos val="nextTo"/>
        <c:crossAx val="562736448"/>
        <c:crosses val="autoZero"/>
        <c:crossBetween val="between"/>
      </c:valAx>
      <c:catAx>
        <c:axId val="562736448"/>
        <c:scaling>
          <c:orientation val="maxMin"/>
        </c:scaling>
        <c:delete val="0"/>
        <c:axPos val="l"/>
        <c:numFmt formatCode="General" sourceLinked="1"/>
        <c:majorTickMark val="out"/>
        <c:minorTickMark val="none"/>
        <c:tickLblPos val="nextTo"/>
        <c:spPr>
          <a:ln>
            <a:noFill/>
          </a:ln>
        </c:spPr>
        <c:txPr>
          <a:bodyPr/>
          <a:lstStyle/>
          <a:p>
            <a:pPr>
              <a:defRPr sz="1100"/>
            </a:pPr>
            <a:endParaRPr lang="fr-FR"/>
          </a:p>
        </c:txPr>
        <c:crossAx val="562736056"/>
        <c:crosses val="autoZero"/>
        <c:auto val="1"/>
        <c:lblAlgn val="ctr"/>
        <c:lblOffset val="100"/>
        <c:noMultiLvlLbl val="0"/>
      </c:catAx>
      <c:spPr>
        <a:noFill/>
        <a:ln w="25400">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3"/>
            <c:invertIfNegative val="0"/>
            <c:bubble3D val="0"/>
            <c:spPr>
              <a:solidFill>
                <a:sysClr val="windowText" lastClr="000000">
                  <a:lumMod val="65000"/>
                  <a:lumOff val="35000"/>
                </a:sysClr>
              </a:solidFill>
              <a:ln>
                <a:solidFill>
                  <a:sysClr val="window" lastClr="FFFFFF"/>
                </a:solidFill>
              </a:ln>
              <a:effectLst/>
            </c:spPr>
          </c:dPt>
          <c:dLbls>
            <c:dLbl>
              <c:idx val="3"/>
              <c:spPr>
                <a:noFill/>
                <a:ln>
                  <a:noFill/>
                </a:ln>
                <a:effectLst/>
              </c:spPr>
              <c:txPr>
                <a:bodyPr anchorCtr="0"/>
                <a:lstStyle/>
                <a:p>
                  <a:pPr algn="ctr">
                    <a:defRPr lang="fr-FR" sz="1400" b="1" i="0" u="none" strike="noStrike" kern="1200" baseline="0">
                      <a:solidFill>
                        <a:schemeClr val="tx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J’ai demandé conseil à mon pharmacien </c:v>
                </c:pt>
                <c:pt idx="1">
                  <c:v>J’ai utilisé l’outil de géolocalisation en ligne sur le site de dastri.fr </c:v>
                </c:pt>
                <c:pt idx="2">
                  <c:v>J’ai contacté le numéro vert DASTRI : 0 805 69 35 36 </c:v>
                </c:pt>
                <c:pt idx="3">
                  <c:v>Autre </c:v>
                </c:pt>
              </c:strCache>
            </c:strRef>
          </c:cat>
          <c:val>
            <c:numRef>
              <c:f>Feuil1!$B$2:$B$5</c:f>
              <c:numCache>
                <c:formatCode>0%</c:formatCode>
                <c:ptCount val="4"/>
                <c:pt idx="0">
                  <c:v>0.81</c:v>
                </c:pt>
                <c:pt idx="1">
                  <c:v>0.11</c:v>
                </c:pt>
                <c:pt idx="2">
                  <c:v>0.02</c:v>
                </c:pt>
                <c:pt idx="3">
                  <c:v>0.1</c:v>
                </c:pt>
              </c:numCache>
            </c:numRef>
          </c:val>
        </c:ser>
        <c:dLbls>
          <c:showLegendKey val="0"/>
          <c:showVal val="0"/>
          <c:showCatName val="0"/>
          <c:showSerName val="0"/>
          <c:showPercent val="0"/>
          <c:showBubbleSize val="0"/>
        </c:dLbls>
        <c:gapWidth val="70"/>
        <c:axId val="565383024"/>
        <c:axId val="565383416"/>
      </c:barChart>
      <c:catAx>
        <c:axId val="565383024"/>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5383416"/>
        <c:crosses val="autoZero"/>
        <c:auto val="1"/>
        <c:lblAlgn val="ctr"/>
        <c:lblOffset val="100"/>
        <c:noMultiLvlLbl val="0"/>
      </c:catAx>
      <c:valAx>
        <c:axId val="565383416"/>
        <c:scaling>
          <c:orientation val="minMax"/>
          <c:max val="1"/>
        </c:scaling>
        <c:delete val="1"/>
        <c:axPos val="t"/>
        <c:numFmt formatCode="0%" sourceLinked="1"/>
        <c:majorTickMark val="out"/>
        <c:minorTickMark val="none"/>
        <c:tickLblPos val="nextTo"/>
        <c:crossAx val="565383024"/>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82407407407412"/>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Courte durée  </c:v>
                </c:pt>
                <c:pt idx="1">
                  <c:v>Longue durée  </c:v>
                </c:pt>
              </c:strCache>
            </c:strRef>
          </c:cat>
          <c:val>
            <c:numRef>
              <c:f>Feuil1!$B$2:$B$3</c:f>
              <c:numCache>
                <c:formatCode>0%</c:formatCode>
                <c:ptCount val="2"/>
                <c:pt idx="0">
                  <c:v>0.61</c:v>
                </c:pt>
                <c:pt idx="1">
                  <c:v>0.7</c:v>
                </c:pt>
              </c:numCache>
            </c:numRef>
          </c:val>
        </c:ser>
        <c:dLbls>
          <c:showLegendKey val="0"/>
          <c:showVal val="0"/>
          <c:showCatName val="0"/>
          <c:showSerName val="0"/>
          <c:showPercent val="0"/>
          <c:showBubbleSize val="0"/>
        </c:dLbls>
        <c:gapWidth val="138"/>
        <c:axId val="565284208"/>
        <c:axId val="565284600"/>
      </c:barChart>
      <c:catAx>
        <c:axId val="565284208"/>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5284600"/>
        <c:crossesAt val="0"/>
        <c:auto val="1"/>
        <c:lblAlgn val="ctr"/>
        <c:lblOffset val="100"/>
        <c:noMultiLvlLbl val="0"/>
      </c:catAx>
      <c:valAx>
        <c:axId val="565284600"/>
        <c:scaling>
          <c:orientation val="minMax"/>
          <c:min val="0"/>
        </c:scaling>
        <c:delete val="1"/>
        <c:axPos val="t"/>
        <c:numFmt formatCode="0%" sourceLinked="1"/>
        <c:majorTickMark val="out"/>
        <c:minorTickMark val="none"/>
        <c:tickLblPos val="nextTo"/>
        <c:crossAx val="565284208"/>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3296892376013"/>
          <c:y val="3.5627767142282475E-2"/>
          <c:w val="0.66695308447630397"/>
          <c:h val="0.91596185938983188"/>
        </c:manualLayout>
      </c:layout>
      <c:pieChart>
        <c:varyColors val="1"/>
        <c:ser>
          <c:idx val="0"/>
          <c:order val="0"/>
          <c:tx>
            <c:strRef>
              <c:f>Feuil1!$B$1</c:f>
              <c:strCache>
                <c:ptCount val="1"/>
                <c:pt idx="0">
                  <c:v>Oui</c:v>
                </c:pt>
              </c:strCache>
            </c:strRef>
          </c:tx>
          <c:spPr>
            <a:solidFill>
              <a:schemeClr val="accent5">
                <a:lumMod val="50000"/>
              </a:schemeClr>
            </a:solidFill>
            <a:ln>
              <a:solidFill>
                <a:schemeClr val="bg1"/>
              </a:solidFill>
            </a:ln>
            <a:effectLst>
              <a:softEdge rad="12700"/>
            </a:effectLst>
          </c:spPr>
          <c:dPt>
            <c:idx val="0"/>
            <c:bubble3D val="0"/>
          </c:dPt>
          <c:dPt>
            <c:idx val="1"/>
            <c:bubble3D val="0"/>
            <c:spPr>
              <a:solidFill>
                <a:srgbClr val="C00000"/>
              </a:solidFill>
              <a:ln>
                <a:solidFill>
                  <a:schemeClr val="bg1"/>
                </a:solidFill>
              </a:ln>
              <a:effectLst>
                <a:softEdge rad="12700"/>
              </a:effectLst>
            </c:spPr>
          </c:dPt>
          <c:dLbls>
            <c:dLbl>
              <c:idx val="0"/>
              <c:layout>
                <c:manualLayout>
                  <c:x val="-0.17797470310435726"/>
                  <c:y val="-0.26487752877336046"/>
                </c:manualLayout>
              </c:layout>
              <c:dLblPos val="bestFit"/>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en-US" smtClean="0"/>
                      <a:t>Non</a:t>
                    </a:r>
                    <a:r>
                      <a:rPr lang="en-US" baseline="0" dirty="0"/>
                      <a:t>
</a:t>
                    </a:r>
                    <a:fld id="{D91C8AE3-049A-45C0-A5CD-3EE742A2A4D1}" type="VALUE">
                      <a:rPr lang="en-US" baseline="0"/>
                      <a:pPr/>
                      <a:t>[VALEUR]</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600" b="1">
                    <a:solidFill>
                      <a:schemeClr val="bg1"/>
                    </a:solidFill>
                  </a:defRPr>
                </a:pPr>
                <a:endParaRPr lang="fr-FR"/>
              </a:p>
            </c:txPr>
            <c:dLblPos val="ctr"/>
            <c:showLegendKey val="0"/>
            <c:showVal val="1"/>
            <c:showCatName val="0"/>
            <c:showSerName val="1"/>
            <c:showPercent val="0"/>
            <c:showBubbleSize val="0"/>
            <c:separator>
</c:separator>
            <c:showLeaderLines val="1"/>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0.67</c:v>
                </c:pt>
                <c:pt idx="1">
                  <c:v>0.33</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09705075445818"/>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Moins de 35 ans</c:v>
                </c:pt>
                <c:pt idx="1">
                  <c:v>Plus de 35 ans</c:v>
                </c:pt>
              </c:strCache>
            </c:strRef>
          </c:cat>
          <c:val>
            <c:numRef>
              <c:f>Feuil1!$B$2:$B$3</c:f>
              <c:numCache>
                <c:formatCode>0%</c:formatCode>
                <c:ptCount val="2"/>
                <c:pt idx="0">
                  <c:v>0.64</c:v>
                </c:pt>
                <c:pt idx="1">
                  <c:v>0.68</c:v>
                </c:pt>
              </c:numCache>
            </c:numRef>
          </c:val>
        </c:ser>
        <c:dLbls>
          <c:showLegendKey val="0"/>
          <c:showVal val="0"/>
          <c:showCatName val="0"/>
          <c:showSerName val="0"/>
          <c:showPercent val="0"/>
          <c:showBubbleSize val="0"/>
        </c:dLbls>
        <c:gapWidth val="138"/>
        <c:axId val="565286952"/>
        <c:axId val="565287344"/>
      </c:barChart>
      <c:catAx>
        <c:axId val="565286952"/>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5287344"/>
        <c:crossesAt val="0"/>
        <c:auto val="1"/>
        <c:lblAlgn val="ctr"/>
        <c:lblOffset val="100"/>
        <c:noMultiLvlLbl val="0"/>
      </c:catAx>
      <c:valAx>
        <c:axId val="565287344"/>
        <c:scaling>
          <c:orientation val="minMax"/>
          <c:max val="1"/>
          <c:min val="0"/>
        </c:scaling>
        <c:delete val="1"/>
        <c:axPos val="t"/>
        <c:numFmt formatCode="0%" sourceLinked="1"/>
        <c:majorTickMark val="out"/>
        <c:minorTickMark val="none"/>
        <c:tickLblPos val="nextTo"/>
        <c:crossAx val="565286952"/>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57932072815732483"/>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Bonne pratique</c:v>
                </c:pt>
                <c:pt idx="1">
                  <c:v>Mauvaise pratique</c:v>
                </c:pt>
              </c:strCache>
            </c:strRef>
          </c:cat>
          <c:val>
            <c:numRef>
              <c:f>Feuil1!$B$2:$B$3</c:f>
              <c:numCache>
                <c:formatCode>0%</c:formatCode>
                <c:ptCount val="2"/>
                <c:pt idx="0">
                  <c:v>0.73</c:v>
                </c:pt>
                <c:pt idx="1">
                  <c:v>0.54</c:v>
                </c:pt>
              </c:numCache>
            </c:numRef>
          </c:val>
        </c:ser>
        <c:dLbls>
          <c:showLegendKey val="0"/>
          <c:showVal val="0"/>
          <c:showCatName val="0"/>
          <c:showSerName val="0"/>
          <c:showPercent val="0"/>
          <c:showBubbleSize val="0"/>
        </c:dLbls>
        <c:gapWidth val="138"/>
        <c:axId val="565288912"/>
        <c:axId val="565289304"/>
      </c:barChart>
      <c:catAx>
        <c:axId val="565288912"/>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5289304"/>
        <c:crossesAt val="0"/>
        <c:auto val="1"/>
        <c:lblAlgn val="ctr"/>
        <c:lblOffset val="100"/>
        <c:noMultiLvlLbl val="0"/>
      </c:catAx>
      <c:valAx>
        <c:axId val="565289304"/>
        <c:scaling>
          <c:orientation val="minMax"/>
          <c:max val="1"/>
          <c:min val="0"/>
        </c:scaling>
        <c:delete val="1"/>
        <c:axPos val="t"/>
        <c:numFmt formatCode="0%" sourceLinked="1"/>
        <c:majorTickMark val="out"/>
        <c:minorTickMark val="none"/>
        <c:tickLblPos val="nextTo"/>
        <c:crossAx val="565288912"/>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4633735935111"/>
          <c:y val="0.13500237350818367"/>
          <c:w val="0.5983796882509389"/>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 Patients grand public</c:v>
                </c:pt>
                <c:pt idx="1">
                  <c:v> Patients adhérents </c:v>
                </c:pt>
              </c:strCache>
            </c:strRef>
          </c:cat>
          <c:val>
            <c:numRef>
              <c:f>Feuil1!$B$2:$B$3</c:f>
              <c:numCache>
                <c:formatCode>0%</c:formatCode>
                <c:ptCount val="2"/>
                <c:pt idx="0">
                  <c:v>0.63</c:v>
                </c:pt>
                <c:pt idx="1">
                  <c:v>0.73</c:v>
                </c:pt>
              </c:numCache>
            </c:numRef>
          </c:val>
        </c:ser>
        <c:dLbls>
          <c:showLegendKey val="0"/>
          <c:showVal val="0"/>
          <c:showCatName val="0"/>
          <c:showSerName val="0"/>
          <c:showPercent val="0"/>
          <c:showBubbleSize val="0"/>
        </c:dLbls>
        <c:gapWidth val="138"/>
        <c:axId val="565983184"/>
        <c:axId val="565983576"/>
      </c:barChart>
      <c:catAx>
        <c:axId val="565983184"/>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5983576"/>
        <c:crossesAt val="0"/>
        <c:auto val="1"/>
        <c:lblAlgn val="ctr"/>
        <c:lblOffset val="100"/>
        <c:noMultiLvlLbl val="0"/>
      </c:catAx>
      <c:valAx>
        <c:axId val="565983576"/>
        <c:scaling>
          <c:orientation val="minMax"/>
        </c:scaling>
        <c:delete val="1"/>
        <c:axPos val="t"/>
        <c:numFmt formatCode="0%" sourceLinked="1"/>
        <c:majorTickMark val="out"/>
        <c:minorTickMark val="none"/>
        <c:tickLblPos val="nextTo"/>
        <c:crossAx val="565983184"/>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82407407407412"/>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Courte durée  </c:v>
                </c:pt>
                <c:pt idx="1">
                  <c:v>Longue durée  </c:v>
                </c:pt>
              </c:strCache>
            </c:strRef>
          </c:cat>
          <c:val>
            <c:numRef>
              <c:f>Feuil1!$B$2:$B$3</c:f>
              <c:numCache>
                <c:formatCode>0%</c:formatCode>
                <c:ptCount val="2"/>
                <c:pt idx="0">
                  <c:v>0.68</c:v>
                </c:pt>
                <c:pt idx="1">
                  <c:v>0.66</c:v>
                </c:pt>
              </c:numCache>
            </c:numRef>
          </c:val>
        </c:ser>
        <c:dLbls>
          <c:showLegendKey val="0"/>
          <c:showVal val="0"/>
          <c:showCatName val="0"/>
          <c:showSerName val="0"/>
          <c:showPercent val="0"/>
          <c:showBubbleSize val="0"/>
        </c:dLbls>
        <c:gapWidth val="138"/>
        <c:axId val="565872280"/>
        <c:axId val="565881688"/>
      </c:barChart>
      <c:catAx>
        <c:axId val="56587228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5881688"/>
        <c:crossesAt val="0"/>
        <c:auto val="1"/>
        <c:lblAlgn val="ctr"/>
        <c:lblOffset val="100"/>
        <c:noMultiLvlLbl val="0"/>
      </c:catAx>
      <c:valAx>
        <c:axId val="565881688"/>
        <c:scaling>
          <c:orientation val="minMax"/>
          <c:min val="0"/>
        </c:scaling>
        <c:delete val="1"/>
        <c:axPos val="t"/>
        <c:numFmt formatCode="0%" sourceLinked="1"/>
        <c:majorTickMark val="out"/>
        <c:minorTickMark val="none"/>
        <c:tickLblPos val="nextTo"/>
        <c:crossAx val="565872280"/>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3296892376013"/>
          <c:y val="3.5627767142282475E-2"/>
          <c:w val="0.66695308447630397"/>
          <c:h val="0.91596185938983188"/>
        </c:manualLayout>
      </c:layout>
      <c:pieChart>
        <c:varyColors val="1"/>
        <c:ser>
          <c:idx val="0"/>
          <c:order val="0"/>
          <c:tx>
            <c:strRef>
              <c:f>Feuil1!$B$1</c:f>
              <c:strCache>
                <c:ptCount val="1"/>
                <c:pt idx="0">
                  <c:v>Oui</c:v>
                </c:pt>
              </c:strCache>
            </c:strRef>
          </c:tx>
          <c:spPr>
            <a:solidFill>
              <a:schemeClr val="accent5">
                <a:lumMod val="50000"/>
              </a:schemeClr>
            </a:solidFill>
            <a:ln>
              <a:solidFill>
                <a:schemeClr val="bg1"/>
              </a:solidFill>
            </a:ln>
            <a:effectLst>
              <a:softEdge rad="12700"/>
            </a:effectLst>
          </c:spPr>
          <c:dPt>
            <c:idx val="0"/>
            <c:bubble3D val="0"/>
          </c:dPt>
          <c:dPt>
            <c:idx val="1"/>
            <c:bubble3D val="0"/>
            <c:spPr>
              <a:solidFill>
                <a:srgbClr val="C00000"/>
              </a:solidFill>
              <a:ln>
                <a:solidFill>
                  <a:schemeClr val="bg1"/>
                </a:solidFill>
              </a:ln>
              <a:effectLst>
                <a:softEdge rad="12700"/>
              </a:effectLst>
            </c:spPr>
          </c:dPt>
          <c:dLbls>
            <c:dLbl>
              <c:idx val="0"/>
              <c:layout>
                <c:manualLayout>
                  <c:x val="-0.20739147364929014"/>
                  <c:y val="-0.20562552823440958"/>
                </c:manualLayout>
              </c:layout>
              <c:dLblPos val="bestFit"/>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en-US" smtClean="0"/>
                      <a:t>Non</a:t>
                    </a:r>
                    <a:r>
                      <a:rPr lang="en-US" baseline="0" dirty="0"/>
                      <a:t>
</a:t>
                    </a:r>
                    <a:fld id="{D91C8AE3-049A-45C0-A5CD-3EE742A2A4D1}" type="VALUE">
                      <a:rPr lang="en-US" baseline="0"/>
                      <a:pPr/>
                      <a:t>[VALEUR]</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600" b="1">
                    <a:solidFill>
                      <a:schemeClr val="bg1"/>
                    </a:solidFill>
                  </a:defRPr>
                </a:pPr>
                <a:endParaRPr lang="fr-FR"/>
              </a:p>
            </c:txPr>
            <c:dLblPos val="ctr"/>
            <c:showLegendKey val="0"/>
            <c:showVal val="1"/>
            <c:showCatName val="0"/>
            <c:showSerName val="1"/>
            <c:showPercent val="0"/>
            <c:showBubbleSize val="0"/>
            <c:separator>
</c:separator>
            <c:showLeaderLines val="1"/>
            <c:extLst>
              <c:ext xmlns:c15="http://schemas.microsoft.com/office/drawing/2012/chart" uri="{CE6537A1-D6FC-4f65-9D91-7224C49458BB}"/>
            </c:extLst>
          </c:dLbls>
          <c:cat>
            <c:numRef>
              <c:f>Feuil1!$A$2:$A$3</c:f>
              <c:numCache>
                <c:formatCode>General</c:formatCode>
                <c:ptCount val="2"/>
              </c:numCache>
            </c:numRef>
          </c:cat>
          <c:val>
            <c:numRef>
              <c:f>Feuil1!$B$2:$B$3</c:f>
              <c:numCache>
                <c:formatCode>0%</c:formatCode>
                <c:ptCount val="2"/>
                <c:pt idx="0">
                  <c:v>0.53</c:v>
                </c:pt>
                <c:pt idx="1">
                  <c:v>0.47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09705075445818"/>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Moins de 35 ans</c:v>
                </c:pt>
                <c:pt idx="1">
                  <c:v>Plus de 35 ans</c:v>
                </c:pt>
              </c:strCache>
            </c:strRef>
          </c:cat>
          <c:val>
            <c:numRef>
              <c:f>Feuil1!$B$2:$B$3</c:f>
              <c:numCache>
                <c:formatCode>0%</c:formatCode>
                <c:ptCount val="2"/>
                <c:pt idx="0">
                  <c:v>0.6</c:v>
                </c:pt>
                <c:pt idx="1">
                  <c:v>0.47</c:v>
                </c:pt>
              </c:numCache>
            </c:numRef>
          </c:val>
        </c:ser>
        <c:dLbls>
          <c:showLegendKey val="0"/>
          <c:showVal val="0"/>
          <c:showCatName val="0"/>
          <c:showSerName val="0"/>
          <c:showPercent val="0"/>
          <c:showBubbleSize val="0"/>
        </c:dLbls>
        <c:gapWidth val="138"/>
        <c:axId val="565885608"/>
        <c:axId val="565886000"/>
      </c:barChart>
      <c:catAx>
        <c:axId val="565885608"/>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5886000"/>
        <c:crossesAt val="0"/>
        <c:auto val="1"/>
        <c:lblAlgn val="ctr"/>
        <c:lblOffset val="100"/>
        <c:noMultiLvlLbl val="0"/>
      </c:catAx>
      <c:valAx>
        <c:axId val="565886000"/>
        <c:scaling>
          <c:orientation val="minMax"/>
          <c:max val="1"/>
          <c:min val="0"/>
        </c:scaling>
        <c:delete val="1"/>
        <c:axPos val="t"/>
        <c:numFmt formatCode="0%" sourceLinked="1"/>
        <c:majorTickMark val="out"/>
        <c:minorTickMark val="none"/>
        <c:tickLblPos val="nextTo"/>
        <c:crossAx val="565885608"/>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2018964183136828"/>
          <c:w val="0.92276065102357574"/>
          <c:h val="0.71883696835368338"/>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48</c:v>
                </c:pt>
                <c:pt idx="1">
                  <c:v>37</c:v>
                </c:pt>
                <c:pt idx="2">
                  <c:v>40</c:v>
                </c:pt>
              </c:numCache>
            </c:numRef>
          </c:val>
          <c:smooth val="0"/>
        </c:ser>
        <c:dLbls>
          <c:showLegendKey val="0"/>
          <c:showVal val="0"/>
          <c:showCatName val="0"/>
          <c:showSerName val="0"/>
          <c:showPercent val="0"/>
          <c:showBubbleSize val="0"/>
        </c:dLbls>
        <c:marker val="1"/>
        <c:smooth val="0"/>
        <c:axId val="308651864"/>
        <c:axId val="308652256"/>
      </c:lineChart>
      <c:catAx>
        <c:axId val="308651864"/>
        <c:scaling>
          <c:orientation val="minMax"/>
        </c:scaling>
        <c:delete val="1"/>
        <c:axPos val="b"/>
        <c:numFmt formatCode="General" sourceLinked="1"/>
        <c:majorTickMark val="out"/>
        <c:minorTickMark val="none"/>
        <c:tickLblPos val="nextTo"/>
        <c:crossAx val="308652256"/>
        <c:crossesAt val="0"/>
        <c:auto val="1"/>
        <c:lblAlgn val="ctr"/>
        <c:lblOffset val="100"/>
        <c:noMultiLvlLbl val="0"/>
      </c:catAx>
      <c:valAx>
        <c:axId val="308652256"/>
        <c:scaling>
          <c:orientation val="minMax"/>
          <c:max val="100"/>
          <c:min val="0"/>
        </c:scaling>
        <c:delete val="1"/>
        <c:axPos val="l"/>
        <c:numFmt formatCode="General" sourceLinked="1"/>
        <c:majorTickMark val="out"/>
        <c:minorTickMark val="none"/>
        <c:tickLblPos val="nextTo"/>
        <c:crossAx val="308651864"/>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4633735935111"/>
          <c:y val="0.13500237350818367"/>
          <c:w val="0.5983796882509389"/>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 Patients grand public</c:v>
                </c:pt>
                <c:pt idx="1">
                  <c:v> Patients adhérents </c:v>
                </c:pt>
              </c:strCache>
            </c:strRef>
          </c:cat>
          <c:val>
            <c:numRef>
              <c:f>Feuil1!$B$2:$B$3</c:f>
              <c:numCache>
                <c:formatCode>0%</c:formatCode>
                <c:ptCount val="2"/>
                <c:pt idx="0">
                  <c:v>0.55000000000000004</c:v>
                </c:pt>
                <c:pt idx="1">
                  <c:v>0.26</c:v>
                </c:pt>
              </c:numCache>
            </c:numRef>
          </c:val>
        </c:ser>
        <c:dLbls>
          <c:showLegendKey val="0"/>
          <c:showVal val="0"/>
          <c:showCatName val="0"/>
          <c:showSerName val="0"/>
          <c:showPercent val="0"/>
          <c:showBubbleSize val="0"/>
        </c:dLbls>
        <c:gapWidth val="138"/>
        <c:axId val="562730960"/>
        <c:axId val="562738408"/>
      </c:barChart>
      <c:catAx>
        <c:axId val="56273096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62738408"/>
        <c:crossesAt val="0"/>
        <c:auto val="1"/>
        <c:lblAlgn val="ctr"/>
        <c:lblOffset val="100"/>
        <c:noMultiLvlLbl val="0"/>
      </c:catAx>
      <c:valAx>
        <c:axId val="562738408"/>
        <c:scaling>
          <c:orientation val="minMax"/>
        </c:scaling>
        <c:delete val="1"/>
        <c:axPos val="t"/>
        <c:numFmt formatCode="0%" sourceLinked="1"/>
        <c:majorTickMark val="out"/>
        <c:minorTickMark val="none"/>
        <c:tickLblPos val="nextTo"/>
        <c:crossAx val="562730960"/>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28123107280965"/>
          <c:y val="0.23530207238471126"/>
          <c:w val="0.36447172398634681"/>
          <c:h val="0.63001005280575162"/>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dPt>
          <c:dPt>
            <c:idx val="1"/>
            <c:bubble3D val="0"/>
            <c:spPr>
              <a:solidFill>
                <a:srgbClr val="CC0000"/>
              </a:solidFill>
              <a:ln>
                <a:noFill/>
              </a:ln>
              <a:effectLst/>
            </c:spPr>
          </c:dPt>
          <c:dPt>
            <c:idx val="2"/>
            <c:bubble3D val="0"/>
            <c:spPr>
              <a:solidFill>
                <a:schemeClr val="bg1">
                  <a:lumMod val="50000"/>
                </a:schemeClr>
              </a:solidFill>
              <a:ln>
                <a:solidFill>
                  <a:schemeClr val="bg1"/>
                </a:solidFill>
              </a:ln>
              <a:effectLst/>
            </c:spPr>
          </c:dPt>
          <c:dPt>
            <c:idx val="3"/>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c:spPr>
          </c:dPt>
          <c:dLbls>
            <c:dLbl>
              <c:idx val="0"/>
              <c:layout>
                <c:manualLayout>
                  <c:x val="-0.11941079013700184"/>
                  <c:y val="-2.3495373716592226E-2"/>
                </c:manualLayout>
              </c:layout>
              <c:spPr/>
              <c:txPr>
                <a:bodyPr/>
                <a:lstStyle/>
                <a:p>
                  <a:pPr>
                    <a:defRPr sz="14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7303306872743897"/>
                      <c:h val="0.25841157274983378"/>
                    </c:manualLayout>
                  </c15:layout>
                </c:ext>
              </c:extLst>
            </c:dLbl>
            <c:dLbl>
              <c:idx val="1"/>
              <c:layout>
                <c:manualLayout>
                  <c:x val="-0.15399614863813255"/>
                  <c:y val="-2.807898955740443E-3"/>
                </c:manualLayout>
              </c:layout>
              <c:spPr/>
              <c:txPr>
                <a:bodyPr/>
                <a:lstStyle/>
                <a:p>
                  <a:pPr>
                    <a:defRPr sz="14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5543870560350743"/>
                      <c:h val="0.29935518347986417"/>
                    </c:manualLayout>
                  </c15:layout>
                </c:ext>
              </c:extLst>
            </c:dLbl>
            <c:dLbl>
              <c:idx val="2"/>
              <c:layout>
                <c:manualLayout>
                  <c:x val="-1.3645228360340876E-2"/>
                  <c:y val="5.9221650316205769E-3"/>
                </c:manualLayout>
              </c:layout>
              <c:spPr>
                <a:noFill/>
                <a:ln>
                  <a:noFill/>
                </a:ln>
                <a:effectLst/>
              </c:spPr>
              <c:txPr>
                <a:bodyPr/>
                <a:lstStyle/>
                <a:p>
                  <a:pPr>
                    <a:defRPr sz="1000" b="0">
                      <a:solidFill>
                        <a:schemeClr val="tx1">
                          <a:lumMod val="65000"/>
                          <a:lumOff val="35000"/>
                        </a:scheme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dLbl>
              <c:idx val="3"/>
              <c:spPr/>
              <c:txPr>
                <a:bodyPr/>
                <a:lstStyle/>
                <a:p>
                  <a:pPr>
                    <a:defRPr sz="14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dLbl>
            <c:spPr>
              <a:noFill/>
              <a:ln>
                <a:noFill/>
              </a:ln>
              <a:effectLst/>
            </c:spPr>
            <c:txPr>
              <a:bodyPr/>
              <a:lstStyle/>
              <a:p>
                <a:pPr>
                  <a:defRPr sz="14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Feuil1!$A$2:$A$4</c:f>
              <c:strCache>
                <c:ptCount val="3"/>
                <c:pt idx="0">
                  <c:v>Oui, il s’agissait bien d’une petite boîte de 0,5 litre </c:v>
                </c:pt>
                <c:pt idx="1">
                  <c:v>Non, c’était une boîte plus grande </c:v>
                </c:pt>
                <c:pt idx="2">
                  <c:v>Vous ne savez plus </c:v>
                </c:pt>
              </c:strCache>
            </c:strRef>
          </c:cat>
          <c:val>
            <c:numRef>
              <c:f>Feuil1!$B$2:$B$4</c:f>
              <c:numCache>
                <c:formatCode>0%</c:formatCode>
                <c:ptCount val="3"/>
                <c:pt idx="0">
                  <c:v>0.7</c:v>
                </c:pt>
                <c:pt idx="1">
                  <c:v>0.19</c:v>
                </c:pt>
                <c:pt idx="2">
                  <c:v>0.11</c:v>
                </c:pt>
              </c:numCache>
            </c:numRef>
          </c:val>
        </c:ser>
        <c:dLbls>
          <c:showLegendKey val="0"/>
          <c:showVal val="0"/>
          <c:showCatName val="0"/>
          <c:showSerName val="0"/>
          <c:showPercent val="0"/>
          <c:showBubbleSize val="0"/>
          <c:showLeaderLines val="0"/>
        </c:dLbls>
        <c:firstSliceAng val="28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7581740615809"/>
          <c:y val="0.11540432098765432"/>
          <c:w val="0.60182407407407412"/>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Courte durée  </c:v>
                </c:pt>
                <c:pt idx="1">
                  <c:v>Longue durée  </c:v>
                </c:pt>
              </c:strCache>
            </c:strRef>
          </c:cat>
          <c:val>
            <c:numRef>
              <c:f>Feuil1!$B$2:$B$3</c:f>
              <c:numCache>
                <c:formatCode>0%</c:formatCode>
                <c:ptCount val="2"/>
                <c:pt idx="0">
                  <c:v>0.72</c:v>
                </c:pt>
                <c:pt idx="1">
                  <c:v>0.7</c:v>
                </c:pt>
              </c:numCache>
            </c:numRef>
          </c:val>
        </c:ser>
        <c:dLbls>
          <c:showLegendKey val="0"/>
          <c:showVal val="0"/>
          <c:showCatName val="0"/>
          <c:showSerName val="0"/>
          <c:showPercent val="0"/>
          <c:showBubbleSize val="0"/>
        </c:dLbls>
        <c:gapWidth val="138"/>
        <c:axId val="556468952"/>
        <c:axId val="556468560"/>
      </c:barChart>
      <c:catAx>
        <c:axId val="556468952"/>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6468560"/>
        <c:crossesAt val="0"/>
        <c:auto val="1"/>
        <c:lblAlgn val="ctr"/>
        <c:lblOffset val="100"/>
        <c:noMultiLvlLbl val="0"/>
      </c:catAx>
      <c:valAx>
        <c:axId val="556468560"/>
        <c:scaling>
          <c:orientation val="minMax"/>
          <c:min val="0"/>
        </c:scaling>
        <c:delete val="1"/>
        <c:axPos val="t"/>
        <c:numFmt formatCode="0%" sourceLinked="1"/>
        <c:majorTickMark val="out"/>
        <c:minorTickMark val="none"/>
        <c:tickLblPos val="nextTo"/>
        <c:crossAx val="556468952"/>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4633735935111"/>
          <c:y val="0.13500237350818367"/>
          <c:w val="0.5983796882509389"/>
          <c:h val="0.86499700320590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solidFill>
                      <a:srgbClr val="003366"/>
                    </a:solidFill>
                    <a:latin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 Patients grand public</c:v>
                </c:pt>
                <c:pt idx="1">
                  <c:v> Patients adhérents </c:v>
                </c:pt>
              </c:strCache>
            </c:strRef>
          </c:cat>
          <c:val>
            <c:numRef>
              <c:f>Feuil1!$B$2:$B$3</c:f>
              <c:numCache>
                <c:formatCode>0%</c:formatCode>
                <c:ptCount val="2"/>
                <c:pt idx="0">
                  <c:v>0.71</c:v>
                </c:pt>
                <c:pt idx="1">
                  <c:v>0.28999999999999998</c:v>
                </c:pt>
              </c:numCache>
            </c:numRef>
          </c:val>
        </c:ser>
        <c:dLbls>
          <c:showLegendKey val="0"/>
          <c:showVal val="0"/>
          <c:showCatName val="0"/>
          <c:showSerName val="0"/>
          <c:showPercent val="0"/>
          <c:showBubbleSize val="0"/>
        </c:dLbls>
        <c:gapWidth val="138"/>
        <c:axId val="556466600"/>
        <c:axId val="556466208"/>
      </c:barChart>
      <c:catAx>
        <c:axId val="556466600"/>
        <c:scaling>
          <c:orientation val="maxMin"/>
        </c:scaling>
        <c:delete val="0"/>
        <c:axPos val="l"/>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556466208"/>
        <c:crossesAt val="0"/>
        <c:auto val="1"/>
        <c:lblAlgn val="ctr"/>
        <c:lblOffset val="100"/>
        <c:noMultiLvlLbl val="0"/>
      </c:catAx>
      <c:valAx>
        <c:axId val="556466208"/>
        <c:scaling>
          <c:orientation val="minMax"/>
        </c:scaling>
        <c:delete val="1"/>
        <c:axPos val="t"/>
        <c:numFmt formatCode="0%" sourceLinked="1"/>
        <c:majorTickMark val="out"/>
        <c:minorTickMark val="none"/>
        <c:tickLblPos val="nextTo"/>
        <c:crossAx val="556466600"/>
        <c:crosses val="autoZero"/>
        <c:crossBetween val="between"/>
      </c:valAx>
      <c:spPr>
        <a:noFill/>
        <a:ln w="25536">
          <a:noFill/>
        </a:ln>
      </c:spPr>
    </c:plotArea>
    <c:plotVisOnly val="1"/>
    <c:dispBlanksAs val="gap"/>
    <c:showDLblsOverMax val="0"/>
  </c:chart>
  <c:spPr>
    <a:no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avez stocké l’autopiqueur dans cette boîte pour la rapporter ensuite dans un point de collecte (pharmacie, déchèterie…) </c:v>
                </c:pt>
                <c:pt idx="1">
                  <c:v>Vous y avez stocké l’autopiqueur après l’avoir utilisé et vous avez jeté la boîte dans une poubelle  </c:v>
                </c:pt>
                <c:pt idx="2">
                  <c:v>Vous n’avez pas utilisé cette boîte et vous avez jeté l’autopiqueur directement dans votre poubelle  </c:v>
                </c:pt>
              </c:strCache>
            </c:strRef>
          </c:cat>
          <c:val>
            <c:numRef>
              <c:f>Feuil1!$B$2:$B$4</c:f>
              <c:numCache>
                <c:formatCode>0%</c:formatCode>
                <c:ptCount val="3"/>
                <c:pt idx="0">
                  <c:v>0.51</c:v>
                </c:pt>
                <c:pt idx="1">
                  <c:v>0.32</c:v>
                </c:pt>
                <c:pt idx="2">
                  <c:v>0.17</c:v>
                </c:pt>
              </c:numCache>
            </c:numRef>
          </c:val>
        </c:ser>
        <c:dLbls>
          <c:showLegendKey val="0"/>
          <c:showVal val="0"/>
          <c:showCatName val="0"/>
          <c:showSerName val="0"/>
          <c:showPercent val="0"/>
          <c:showBubbleSize val="0"/>
        </c:dLbls>
        <c:gapWidth val="70"/>
        <c:axId val="565286560"/>
        <c:axId val="565285776"/>
      </c:barChart>
      <c:catAx>
        <c:axId val="565286560"/>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5285776"/>
        <c:crosses val="autoZero"/>
        <c:auto val="1"/>
        <c:lblAlgn val="ctr"/>
        <c:lblOffset val="100"/>
        <c:noMultiLvlLbl val="0"/>
      </c:catAx>
      <c:valAx>
        <c:axId val="565285776"/>
        <c:scaling>
          <c:orientation val="minMax"/>
          <c:max val="1"/>
        </c:scaling>
        <c:delete val="1"/>
        <c:axPos val="t"/>
        <c:numFmt formatCode="0%" sourceLinked="1"/>
        <c:majorTickMark val="out"/>
        <c:minorTickMark val="none"/>
        <c:tickLblPos val="nextTo"/>
        <c:crossAx val="565286560"/>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0.14539588422417951"/>
          <c:w val="0.49344886409966909"/>
          <c:h val="0.53588491254671822"/>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Lbls>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Dans la poubelle habituelle des ordures ménagères  </c:v>
                </c:pt>
                <c:pt idx="1">
                  <c:v>Dans la poubelle consacrée au tri-sélectif pour les emballages recyclables  </c:v>
                </c:pt>
              </c:strCache>
            </c:strRef>
          </c:cat>
          <c:val>
            <c:numRef>
              <c:f>Feuil1!$B$2:$B$3</c:f>
              <c:numCache>
                <c:formatCode>0%</c:formatCode>
                <c:ptCount val="2"/>
                <c:pt idx="0">
                  <c:v>0.51</c:v>
                </c:pt>
                <c:pt idx="1">
                  <c:v>0.49</c:v>
                </c:pt>
              </c:numCache>
            </c:numRef>
          </c:val>
        </c:ser>
        <c:dLbls>
          <c:showLegendKey val="0"/>
          <c:showVal val="0"/>
          <c:showCatName val="0"/>
          <c:showSerName val="0"/>
          <c:showPercent val="0"/>
          <c:showBubbleSize val="0"/>
        </c:dLbls>
        <c:gapWidth val="70"/>
        <c:axId val="565384592"/>
        <c:axId val="565385376"/>
      </c:barChart>
      <c:catAx>
        <c:axId val="565384592"/>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5385376"/>
        <c:crosses val="autoZero"/>
        <c:auto val="1"/>
        <c:lblAlgn val="ctr"/>
        <c:lblOffset val="100"/>
        <c:noMultiLvlLbl val="0"/>
      </c:catAx>
      <c:valAx>
        <c:axId val="565385376"/>
        <c:scaling>
          <c:orientation val="minMax"/>
          <c:max val="1"/>
        </c:scaling>
        <c:delete val="1"/>
        <c:axPos val="t"/>
        <c:numFmt formatCode="0%" sourceLinked="1"/>
        <c:majorTickMark val="out"/>
        <c:minorTickMark val="none"/>
        <c:tickLblPos val="nextTo"/>
        <c:crossAx val="565384592"/>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l’avez jeté dans la poubelle habituelle des ordures ménagères  </c:v>
                </c:pt>
                <c:pt idx="1">
                  <c:v>Vous l’avez jeté dans la poubelle du tri-sélectif pour les emballages recyclables  </c:v>
                </c:pt>
                <c:pt idx="2">
                  <c:v>Vous l’avez rapporté dans un point de collecte (pharmacie, déchèterie) </c:v>
                </c:pt>
              </c:strCache>
            </c:strRef>
          </c:cat>
          <c:val>
            <c:numRef>
              <c:f>Feuil1!$B$2:$B$4</c:f>
              <c:numCache>
                <c:formatCode>0%</c:formatCode>
                <c:ptCount val="3"/>
                <c:pt idx="0">
                  <c:v>0.39</c:v>
                </c:pt>
                <c:pt idx="1">
                  <c:v>0.31</c:v>
                </c:pt>
                <c:pt idx="2">
                  <c:v>0.3</c:v>
                </c:pt>
              </c:numCache>
            </c:numRef>
          </c:val>
        </c:ser>
        <c:dLbls>
          <c:showLegendKey val="0"/>
          <c:showVal val="0"/>
          <c:showCatName val="0"/>
          <c:showSerName val="0"/>
          <c:showPercent val="0"/>
          <c:showBubbleSize val="0"/>
        </c:dLbls>
        <c:gapWidth val="70"/>
        <c:axId val="562776848"/>
        <c:axId val="562778416"/>
      </c:barChart>
      <c:catAx>
        <c:axId val="562776848"/>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2778416"/>
        <c:crosses val="autoZero"/>
        <c:auto val="1"/>
        <c:lblAlgn val="ctr"/>
        <c:lblOffset val="100"/>
        <c:noMultiLvlLbl val="0"/>
      </c:catAx>
      <c:valAx>
        <c:axId val="562778416"/>
        <c:scaling>
          <c:orientation val="minMax"/>
          <c:max val="1"/>
        </c:scaling>
        <c:delete val="1"/>
        <c:axPos val="t"/>
        <c:numFmt formatCode="0%" sourceLinked="1"/>
        <c:majorTickMark val="out"/>
        <c:minorTickMark val="none"/>
        <c:tickLblPos val="nextTo"/>
        <c:crossAx val="562776848"/>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241035015163416"/>
          <c:y val="1.132429068515009E-2"/>
          <c:w val="0.4872378027935641"/>
          <c:h val="0.9832193452730740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1"/>
            <c:invertIfNegative val="0"/>
            <c:bubble3D val="0"/>
            <c:spPr>
              <a:solidFill>
                <a:srgbClr val="A50021"/>
              </a:solidFill>
              <a:ln>
                <a:solidFill>
                  <a:sysClr val="window" lastClr="FFFFFF"/>
                </a:solidFill>
              </a:ln>
              <a:effectLst/>
            </c:spPr>
          </c:dPt>
          <c:dPt>
            <c:idx val="2"/>
            <c:invertIfNegative val="0"/>
            <c:bubble3D val="0"/>
            <c:spPr>
              <a:solidFill>
                <a:srgbClr val="A50021"/>
              </a:solidFill>
              <a:ln>
                <a:solidFill>
                  <a:sysClr val="window" lastClr="FFFFFF"/>
                </a:solidFill>
              </a:ln>
              <a:effectLst/>
            </c:spPr>
          </c:dPt>
          <c:dLbls>
            <c:dLbl>
              <c:idx val="0"/>
              <c:layout>
                <c:manualLayout>
                  <c:x val="-6.357750691888550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79957788781557E-3"/>
                  <c:y val="-3.1669725164140197E-3"/>
                </c:manualLayout>
              </c:layout>
              <c:spPr>
                <a:noFill/>
                <a:ln>
                  <a:noFill/>
                </a:ln>
                <a:effectLst/>
              </c:spPr>
              <c:txPr>
                <a:bodyPr anchorCtr="0"/>
                <a:lstStyle/>
                <a:p>
                  <a:pPr algn="ctr">
                    <a:defRPr lang="fr-FR" sz="1400" b="1" i="0" u="none" strike="noStrike" kern="1200" baseline="0">
                      <a:solidFill>
                        <a:srgbClr val="A5002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8.40602585092598E-3"/>
                  <c:y val="1.0003194055493648E-16"/>
                </c:manualLayout>
              </c:layout>
              <c:spPr>
                <a:noFill/>
                <a:ln>
                  <a:noFill/>
                </a:ln>
                <a:effectLst/>
              </c:spPr>
              <c:txPr>
                <a:bodyPr anchorCtr="0"/>
                <a:lstStyle/>
                <a:p>
                  <a:pPr algn="ctr">
                    <a:defRPr lang="fr-FR" sz="1400" b="1" i="0" u="none" strike="noStrike" kern="1200" baseline="0">
                      <a:solidFill>
                        <a:srgbClr val="A5002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l’avez rapporté dans un point de collecte (pharmacie, déchèterie) après l’avoir stocké </c:v>
                </c:pt>
                <c:pt idx="1">
                  <c:v>Vous l’avez jeté dans votre poubelle habituelle des ordures ménagères  </c:v>
                </c:pt>
                <c:pt idx="2">
                  <c:v>Vous l’avez jeté dans votre poubelle consacrée au tri-sélectif pour les emballages recyclables  </c:v>
                </c:pt>
              </c:strCache>
            </c:strRef>
          </c:cat>
          <c:val>
            <c:numRef>
              <c:f>Feuil1!$B$2:$B$4</c:f>
              <c:numCache>
                <c:formatCode>0%</c:formatCode>
                <c:ptCount val="3"/>
                <c:pt idx="0">
                  <c:v>0.55000000000000004</c:v>
                </c:pt>
                <c:pt idx="1">
                  <c:v>0.23</c:v>
                </c:pt>
                <c:pt idx="2">
                  <c:v>0.22</c:v>
                </c:pt>
              </c:numCache>
            </c:numRef>
          </c:val>
        </c:ser>
        <c:dLbls>
          <c:showLegendKey val="0"/>
          <c:showVal val="0"/>
          <c:showCatName val="0"/>
          <c:showSerName val="0"/>
          <c:showPercent val="0"/>
          <c:showBubbleSize val="0"/>
        </c:dLbls>
        <c:gapWidth val="70"/>
        <c:axId val="565884040"/>
        <c:axId val="565883648"/>
      </c:barChart>
      <c:catAx>
        <c:axId val="565884040"/>
        <c:scaling>
          <c:orientation val="maxMin"/>
        </c:scaling>
        <c:delete val="0"/>
        <c:axPos val="l"/>
        <c:numFmt formatCode="General" sourceLinked="0"/>
        <c:majorTickMark val="out"/>
        <c:minorTickMark val="none"/>
        <c:tickLblPos val="nextTo"/>
        <c:spPr>
          <a:ln>
            <a:noFill/>
          </a:ln>
        </c:spPr>
        <c:txPr>
          <a:bodyPr/>
          <a:lstStyle/>
          <a:p>
            <a:pPr>
              <a:defRPr sz="1100" b="0">
                <a:latin typeface="Calibri" pitchFamily="34" charset="0"/>
                <a:cs typeface="Calibri" pitchFamily="34" charset="0"/>
              </a:defRPr>
            </a:pPr>
            <a:endParaRPr lang="fr-FR"/>
          </a:p>
        </c:txPr>
        <c:crossAx val="565883648"/>
        <c:crosses val="autoZero"/>
        <c:auto val="1"/>
        <c:lblAlgn val="ctr"/>
        <c:lblOffset val="100"/>
        <c:noMultiLvlLbl val="0"/>
      </c:catAx>
      <c:valAx>
        <c:axId val="565883648"/>
        <c:scaling>
          <c:orientation val="minMax"/>
          <c:max val="1"/>
        </c:scaling>
        <c:delete val="1"/>
        <c:axPos val="t"/>
        <c:numFmt formatCode="0%" sourceLinked="1"/>
        <c:majorTickMark val="out"/>
        <c:minorTickMark val="none"/>
        <c:tickLblPos val="nextTo"/>
        <c:crossAx val="565884040"/>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5113590033085"/>
          <c:y val="1.9651094954237062E-2"/>
          <c:w val="0.49344886409966909"/>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Lbls>
            <c:spPr>
              <a:noFill/>
              <a:ln>
                <a:noFill/>
              </a:ln>
              <a:effectLst/>
            </c:spPr>
            <c:txPr>
              <a:bodyPr anchorCtr="0"/>
              <a:lstStyle/>
              <a:p>
                <a:pPr algn="ctr">
                  <a:defRPr lang="fr-FR" sz="14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Vous avez remis l’autopiqueur dans l’emballage d’origine avant de le jeter  </c:v>
                </c:pt>
                <c:pt idx="1">
                  <c:v>Vous avez mis l’autopiqueur dans un emballage spécifique (par exemple une boîte, une bouteille en plastique) avant de le jeter </c:v>
                </c:pt>
                <c:pt idx="2">
                  <c:v>Vous avez jeté l’autopiqueur en vrac sans emballage  </c:v>
                </c:pt>
              </c:strCache>
            </c:strRef>
          </c:cat>
          <c:val>
            <c:numRef>
              <c:f>Feuil1!$B$2:$B$4</c:f>
              <c:numCache>
                <c:formatCode>0%</c:formatCode>
                <c:ptCount val="3"/>
                <c:pt idx="0">
                  <c:v>0.52</c:v>
                </c:pt>
                <c:pt idx="1">
                  <c:v>0.28000000000000003</c:v>
                </c:pt>
                <c:pt idx="2">
                  <c:v>0.2</c:v>
                </c:pt>
              </c:numCache>
            </c:numRef>
          </c:val>
        </c:ser>
        <c:dLbls>
          <c:showLegendKey val="0"/>
          <c:showVal val="0"/>
          <c:showCatName val="0"/>
          <c:showSerName val="0"/>
          <c:showPercent val="0"/>
          <c:showBubbleSize val="0"/>
        </c:dLbls>
        <c:gapWidth val="70"/>
        <c:axId val="565886784"/>
        <c:axId val="565885216"/>
      </c:barChart>
      <c:catAx>
        <c:axId val="565886784"/>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565885216"/>
        <c:crosses val="autoZero"/>
        <c:auto val="1"/>
        <c:lblAlgn val="ctr"/>
        <c:lblOffset val="100"/>
        <c:noMultiLvlLbl val="0"/>
      </c:catAx>
      <c:valAx>
        <c:axId val="565885216"/>
        <c:scaling>
          <c:orientation val="minMax"/>
          <c:max val="1"/>
        </c:scaling>
        <c:delete val="1"/>
        <c:axPos val="t"/>
        <c:numFmt formatCode="0%" sourceLinked="1"/>
        <c:majorTickMark val="out"/>
        <c:minorTickMark val="none"/>
        <c:tickLblPos val="nextTo"/>
        <c:crossAx val="565886784"/>
        <c:crosses val="autoZero"/>
        <c:crossBetween val="between"/>
      </c:valAx>
      <c:spPr>
        <a:noFill/>
        <a:ln w="25400">
          <a:noFill/>
        </a:ln>
      </c:spPr>
    </c:plotArea>
    <c:plotVisOnly val="1"/>
    <c:dispBlanksAs val="gap"/>
    <c:showDLblsOverMax val="0"/>
  </c:chart>
  <c:txPr>
    <a:bodyPr/>
    <a:lstStyle/>
    <a:p>
      <a:pPr>
        <a:defRPr sz="1400">
          <a:latin typeface="+mj-lt"/>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39348976424274E-2"/>
          <c:y val="0.18524046216999568"/>
          <c:w val="0.92276065102357574"/>
          <c:h val="0.73549292449737047"/>
        </c:manualLayout>
      </c:layout>
      <c:lineChart>
        <c:grouping val="standard"/>
        <c:varyColors val="0"/>
        <c:ser>
          <c:idx val="0"/>
          <c:order val="0"/>
          <c:tx>
            <c:strRef>
              <c:f>Feuil1!$B$1</c:f>
              <c:strCache>
                <c:ptCount val="1"/>
                <c:pt idx="0">
                  <c:v>gfg</c:v>
                </c:pt>
              </c:strCache>
            </c:strRef>
          </c:tx>
          <c:spPr>
            <a:ln>
              <a:solidFill>
                <a:srgbClr val="003366"/>
              </a:solidFill>
            </a:ln>
            <a:effectLst/>
          </c:spPr>
          <c:marker>
            <c:symbol val="circle"/>
            <c:size val="5"/>
            <c:spPr>
              <a:solidFill>
                <a:srgbClr val="000066"/>
              </a:solidFill>
              <a:ln>
                <a:solidFill>
                  <a:srgbClr val="003366"/>
                </a:solidFill>
              </a:ln>
            </c:spPr>
          </c:marker>
          <c:dLbls>
            <c:spPr>
              <a:noFill/>
              <a:ln>
                <a:noFill/>
              </a:ln>
              <a:effectLst/>
            </c:spPr>
            <c:txPr>
              <a:bodyPr/>
              <a:lstStyle/>
              <a:p>
                <a:pPr>
                  <a:defRPr sz="1100" b="1" i="1" u="none" strike="noStrike" baseline="0">
                    <a:solidFill>
                      <a:schemeClr val="accent1">
                        <a:lumMod val="50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2015</c:v>
                </c:pt>
                <c:pt idx="1">
                  <c:v>2017</c:v>
                </c:pt>
              </c:numCache>
            </c:numRef>
          </c:cat>
          <c:val>
            <c:numRef>
              <c:f>Feuil1!$B$2:$B$4</c:f>
              <c:numCache>
                <c:formatCode>General</c:formatCode>
                <c:ptCount val="3"/>
                <c:pt idx="0">
                  <c:v>16</c:v>
                </c:pt>
                <c:pt idx="1">
                  <c:v>12</c:v>
                </c:pt>
                <c:pt idx="2">
                  <c:v>14</c:v>
                </c:pt>
              </c:numCache>
            </c:numRef>
          </c:val>
          <c:smooth val="0"/>
        </c:ser>
        <c:dLbls>
          <c:showLegendKey val="0"/>
          <c:showVal val="0"/>
          <c:showCatName val="0"/>
          <c:showSerName val="0"/>
          <c:showPercent val="0"/>
          <c:showBubbleSize val="0"/>
        </c:dLbls>
        <c:marker val="1"/>
        <c:smooth val="0"/>
        <c:axId val="308653040"/>
        <c:axId val="308653432"/>
      </c:lineChart>
      <c:catAx>
        <c:axId val="308653040"/>
        <c:scaling>
          <c:orientation val="minMax"/>
        </c:scaling>
        <c:delete val="1"/>
        <c:axPos val="b"/>
        <c:numFmt formatCode="General" sourceLinked="1"/>
        <c:majorTickMark val="out"/>
        <c:minorTickMark val="none"/>
        <c:tickLblPos val="nextTo"/>
        <c:crossAx val="308653432"/>
        <c:crossesAt val="0"/>
        <c:auto val="1"/>
        <c:lblAlgn val="ctr"/>
        <c:lblOffset val="100"/>
        <c:noMultiLvlLbl val="0"/>
      </c:catAx>
      <c:valAx>
        <c:axId val="308653432"/>
        <c:scaling>
          <c:orientation val="minMax"/>
          <c:max val="100"/>
          <c:min val="0"/>
        </c:scaling>
        <c:delete val="1"/>
        <c:axPos val="l"/>
        <c:numFmt formatCode="General" sourceLinked="1"/>
        <c:majorTickMark val="out"/>
        <c:minorTickMark val="none"/>
        <c:tickLblPos val="nextTo"/>
        <c:crossAx val="308653040"/>
        <c:crosses val="autoZero"/>
        <c:crossBetween val="between"/>
      </c:valAx>
      <c:spPr>
        <a:noFill/>
        <a:ln w="25536">
          <a:noFill/>
        </a:ln>
      </c:spPr>
    </c:plotArea>
    <c:plotVisOnly val="1"/>
    <c:dispBlanksAs val="gap"/>
    <c:showDLblsOverMax val="0"/>
  </c:chart>
  <c:spPr>
    <a:solidFill>
      <a:schemeClr val="bg1"/>
    </a:solidFill>
    <a:ln>
      <a:solidFill>
        <a:srgbClr val="003366"/>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3960808-9575-44E8-BC75-342BFA114DD1}" type="datetimeFigureOut">
              <a:rPr lang="fr-FR" smtClean="0"/>
              <a:t>04/12/2018</a:t>
            </a:fld>
            <a:endParaRPr lang="fr-FR"/>
          </a:p>
        </p:txBody>
      </p:sp>
      <p:sp>
        <p:nvSpPr>
          <p:cNvPr id="4" name="Espace réservé de l'image des diapositives 3"/>
          <p:cNvSpPr>
            <a:spLocks noGrp="1" noRot="1" noChangeAspect="1"/>
          </p:cNvSpPr>
          <p:nvPr>
            <p:ph type="sldImg" idx="2"/>
          </p:nvPr>
        </p:nvSpPr>
        <p:spPr>
          <a:xfrm>
            <a:off x="979488" y="1233488"/>
            <a:ext cx="4776787"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5525D33-3E80-4259-93C9-9AE7460C1B6A}" type="slidenum">
              <a:rPr lang="fr-FR" smtClean="0"/>
              <a:t>‹N°›</a:t>
            </a:fld>
            <a:endParaRPr lang="fr-FR"/>
          </a:p>
        </p:txBody>
      </p:sp>
    </p:spTree>
    <p:extLst>
      <p:ext uri="{BB962C8B-B14F-4D97-AF65-F5344CB8AC3E}">
        <p14:creationId xmlns:p14="http://schemas.microsoft.com/office/powerpoint/2010/main" val="808119791"/>
      </p:ext>
    </p:extLst>
  </p:cSld>
  <p:clrMap bg1="lt1" tx1="dk1" bg2="lt2" tx2="dk2" accent1="accent1" accent2="accent2" accent3="accent3" accent4="accent4" accent5="accent5" accent6="accent6" hlink="hlink" folHlink="folHlink"/>
  <p:notesStyle>
    <a:lvl1pPr marL="0" algn="l" defTabSz="1000902" rtl="0" eaLnBrk="1" latinLnBrk="0" hangingPunct="1">
      <a:defRPr sz="1314" kern="1200">
        <a:solidFill>
          <a:schemeClr val="tx1"/>
        </a:solidFill>
        <a:latin typeface="+mn-lt"/>
        <a:ea typeface="+mn-ea"/>
        <a:cs typeface="+mn-cs"/>
      </a:defRPr>
    </a:lvl1pPr>
    <a:lvl2pPr marL="500451" algn="l" defTabSz="1000902" rtl="0" eaLnBrk="1" latinLnBrk="0" hangingPunct="1">
      <a:defRPr sz="1314" kern="1200">
        <a:solidFill>
          <a:schemeClr val="tx1"/>
        </a:solidFill>
        <a:latin typeface="+mn-lt"/>
        <a:ea typeface="+mn-ea"/>
        <a:cs typeface="+mn-cs"/>
      </a:defRPr>
    </a:lvl2pPr>
    <a:lvl3pPr marL="1000902" algn="l" defTabSz="1000902" rtl="0" eaLnBrk="1" latinLnBrk="0" hangingPunct="1">
      <a:defRPr sz="1314" kern="1200">
        <a:solidFill>
          <a:schemeClr val="tx1"/>
        </a:solidFill>
        <a:latin typeface="+mn-lt"/>
        <a:ea typeface="+mn-ea"/>
        <a:cs typeface="+mn-cs"/>
      </a:defRPr>
    </a:lvl3pPr>
    <a:lvl4pPr marL="1501353" algn="l" defTabSz="1000902" rtl="0" eaLnBrk="1" latinLnBrk="0" hangingPunct="1">
      <a:defRPr sz="1314" kern="1200">
        <a:solidFill>
          <a:schemeClr val="tx1"/>
        </a:solidFill>
        <a:latin typeface="+mn-lt"/>
        <a:ea typeface="+mn-ea"/>
        <a:cs typeface="+mn-cs"/>
      </a:defRPr>
    </a:lvl4pPr>
    <a:lvl5pPr marL="2001804" algn="l" defTabSz="1000902" rtl="0" eaLnBrk="1" latinLnBrk="0" hangingPunct="1">
      <a:defRPr sz="1314" kern="1200">
        <a:solidFill>
          <a:schemeClr val="tx1"/>
        </a:solidFill>
        <a:latin typeface="+mn-lt"/>
        <a:ea typeface="+mn-ea"/>
        <a:cs typeface="+mn-cs"/>
      </a:defRPr>
    </a:lvl5pPr>
    <a:lvl6pPr marL="2502256" algn="l" defTabSz="1000902" rtl="0" eaLnBrk="1" latinLnBrk="0" hangingPunct="1">
      <a:defRPr sz="1314" kern="1200">
        <a:solidFill>
          <a:schemeClr val="tx1"/>
        </a:solidFill>
        <a:latin typeface="+mn-lt"/>
        <a:ea typeface="+mn-ea"/>
        <a:cs typeface="+mn-cs"/>
      </a:defRPr>
    </a:lvl6pPr>
    <a:lvl7pPr marL="3002707" algn="l" defTabSz="1000902" rtl="0" eaLnBrk="1" latinLnBrk="0" hangingPunct="1">
      <a:defRPr sz="1314" kern="1200">
        <a:solidFill>
          <a:schemeClr val="tx1"/>
        </a:solidFill>
        <a:latin typeface="+mn-lt"/>
        <a:ea typeface="+mn-ea"/>
        <a:cs typeface="+mn-cs"/>
      </a:defRPr>
    </a:lvl7pPr>
    <a:lvl8pPr marL="3503158" algn="l" defTabSz="1000902" rtl="0" eaLnBrk="1" latinLnBrk="0" hangingPunct="1">
      <a:defRPr sz="1314" kern="1200">
        <a:solidFill>
          <a:schemeClr val="tx1"/>
        </a:solidFill>
        <a:latin typeface="+mn-lt"/>
        <a:ea typeface="+mn-ea"/>
        <a:cs typeface="+mn-cs"/>
      </a:defRPr>
    </a:lvl8pPr>
    <a:lvl9pPr marL="4003609" algn="l" defTabSz="1000902" rtl="0" eaLnBrk="1" latinLnBrk="0" hangingPunct="1">
      <a:defRPr sz="131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age_de_Gar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7927" y="2150557"/>
            <a:ext cx="8662774" cy="1736634"/>
          </a:xfrm>
        </p:spPr>
        <p:txBody>
          <a:bodyPr anchor="ctr">
            <a:normAutofit/>
          </a:bodyPr>
          <a:lstStyle>
            <a:lvl1pPr marL="0" indent="0" algn="ctr">
              <a:buNone/>
              <a:defRPr sz="4400" b="1" i="1" cap="none" baseline="0">
                <a:solidFill>
                  <a:srgbClr val="A5002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titres du masque</a:t>
            </a:r>
            <a:endParaRPr lang="en-US" dirty="0"/>
          </a:p>
        </p:txBody>
      </p:sp>
      <p:sp>
        <p:nvSpPr>
          <p:cNvPr id="8" name="Rectangle 7"/>
          <p:cNvSpPr/>
          <p:nvPr userDrawn="1"/>
        </p:nvSpPr>
        <p:spPr>
          <a:xfrm>
            <a:off x="0" y="319689"/>
            <a:ext cx="10323513" cy="10980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7" y="162578"/>
            <a:ext cx="1792639" cy="1402205"/>
          </a:xfrm>
          <a:prstGeom prst="rect">
            <a:avLst/>
          </a:prstGeom>
        </p:spPr>
      </p:pic>
    </p:spTree>
    <p:extLst>
      <p:ext uri="{BB962C8B-B14F-4D97-AF65-F5344CB8AC3E}">
        <p14:creationId xmlns:p14="http://schemas.microsoft.com/office/powerpoint/2010/main" val="93513702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5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éthodologie">
    <p:spTree>
      <p:nvGrpSpPr>
        <p:cNvPr id="1" name=""/>
        <p:cNvGrpSpPr/>
        <p:nvPr/>
      </p:nvGrpSpPr>
      <p:grpSpPr>
        <a:xfrm>
          <a:off x="0" y="0"/>
          <a:ext cx="0" cy="0"/>
          <a:chOff x="0" y="0"/>
          <a:chExt cx="0" cy="0"/>
        </a:xfrm>
      </p:grpSpPr>
      <p:sp>
        <p:nvSpPr>
          <p:cNvPr id="7" name="Rectangle 6"/>
          <p:cNvSpPr/>
          <p:nvPr userDrawn="1"/>
        </p:nvSpPr>
        <p:spPr>
          <a:xfrm>
            <a:off x="0" y="204413"/>
            <a:ext cx="10323513" cy="6573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sp>
        <p:nvSpPr>
          <p:cNvPr id="25" name="Espace réservé du texte 24"/>
          <p:cNvSpPr>
            <a:spLocks noGrp="1"/>
          </p:cNvSpPr>
          <p:nvPr>
            <p:ph type="body" sz="quarter" idx="10"/>
          </p:nvPr>
        </p:nvSpPr>
        <p:spPr>
          <a:xfrm>
            <a:off x="1496329" y="204800"/>
            <a:ext cx="8664792" cy="657689"/>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sp>
        <p:nvSpPr>
          <p:cNvPr id="12" name="ZoneTexte 11"/>
          <p:cNvSpPr txBox="1"/>
          <p:nvPr userDrawn="1"/>
        </p:nvSpPr>
        <p:spPr>
          <a:xfrm>
            <a:off x="8593736" y="6888532"/>
            <a:ext cx="613426" cy="276999"/>
          </a:xfrm>
          <a:prstGeom prst="rect">
            <a:avLst/>
          </a:prstGeom>
          <a:noFill/>
        </p:spPr>
        <p:txBody>
          <a:bodyPr wrap="square" rtlCol="0">
            <a:spAutoFit/>
          </a:bodyPr>
          <a:lstStyle/>
          <a:p>
            <a:pPr algn="ctr"/>
            <a:fld id="{EB4F3BBD-0DB5-40C1-BCD4-0C1429F62FEA}" type="slidenum">
              <a:rPr lang="fr-FR" sz="1200" smtClean="0">
                <a:solidFill>
                  <a:srgbClr val="A50021"/>
                </a:solidFill>
              </a:rPr>
              <a:pPr algn="ctr"/>
              <a:t>‹N°›</a:t>
            </a:fld>
            <a:endParaRPr lang="fr-FR" sz="1200" dirty="0">
              <a:solidFill>
                <a:srgbClr val="A50021"/>
              </a:solidFill>
            </a:endParaRPr>
          </a:p>
        </p:txBody>
      </p:sp>
      <p:pic>
        <p:nvPicPr>
          <p:cNvPr id="15" name="Picture 2" descr="DASTRI_logo_RVB-HD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7162" y="6703647"/>
            <a:ext cx="953959" cy="36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456" y="99155"/>
            <a:ext cx="1090960" cy="853351"/>
          </a:xfrm>
          <a:prstGeom prst="rect">
            <a:avLst/>
          </a:prstGeom>
        </p:spPr>
      </p:pic>
    </p:spTree>
    <p:extLst>
      <p:ext uri="{BB962C8B-B14F-4D97-AF65-F5344CB8AC3E}">
        <p14:creationId xmlns:p14="http://schemas.microsoft.com/office/powerpoint/2010/main" val="79569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sp>
        <p:nvSpPr>
          <p:cNvPr id="7" name="Rectangle 6"/>
          <p:cNvSpPr/>
          <p:nvPr userDrawn="1"/>
        </p:nvSpPr>
        <p:spPr>
          <a:xfrm>
            <a:off x="0" y="204413"/>
            <a:ext cx="10323513" cy="6573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sp>
        <p:nvSpPr>
          <p:cNvPr id="25" name="Espace réservé du texte 24"/>
          <p:cNvSpPr>
            <a:spLocks noGrp="1"/>
          </p:cNvSpPr>
          <p:nvPr>
            <p:ph type="body" sz="quarter" idx="10"/>
          </p:nvPr>
        </p:nvSpPr>
        <p:spPr>
          <a:xfrm>
            <a:off x="1496329" y="204800"/>
            <a:ext cx="8664792" cy="657689"/>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sp>
        <p:nvSpPr>
          <p:cNvPr id="13" name="ZoneTexte 12"/>
          <p:cNvSpPr txBox="1"/>
          <p:nvPr userDrawn="1"/>
        </p:nvSpPr>
        <p:spPr>
          <a:xfrm>
            <a:off x="8593736" y="6888532"/>
            <a:ext cx="613426" cy="276999"/>
          </a:xfrm>
          <a:prstGeom prst="rect">
            <a:avLst/>
          </a:prstGeom>
          <a:noFill/>
        </p:spPr>
        <p:txBody>
          <a:bodyPr wrap="square" rtlCol="0">
            <a:spAutoFit/>
          </a:bodyPr>
          <a:lstStyle/>
          <a:p>
            <a:pPr algn="ctr"/>
            <a:fld id="{EB4F3BBD-0DB5-40C1-BCD4-0C1429F62FEA}" type="slidenum">
              <a:rPr lang="fr-FR" sz="1200" smtClean="0">
                <a:solidFill>
                  <a:srgbClr val="A50021"/>
                </a:solidFill>
              </a:rPr>
              <a:pPr algn="ctr"/>
              <a:t>‹N°›</a:t>
            </a:fld>
            <a:endParaRPr lang="fr-FR" sz="1200" dirty="0">
              <a:solidFill>
                <a:srgbClr val="A50021"/>
              </a:solidFill>
            </a:endParaRPr>
          </a:p>
        </p:txBody>
      </p:sp>
      <p:pic>
        <p:nvPicPr>
          <p:cNvPr id="17" name="Picture 2" descr="DASTRI_logo_RVB-HD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7162" y="6703647"/>
            <a:ext cx="953959" cy="36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456" y="99155"/>
            <a:ext cx="1090960" cy="853351"/>
          </a:xfrm>
          <a:prstGeom prst="rect">
            <a:avLst/>
          </a:prstGeom>
        </p:spPr>
      </p:pic>
    </p:spTree>
    <p:extLst>
      <p:ext uri="{BB962C8B-B14F-4D97-AF65-F5344CB8AC3E}">
        <p14:creationId xmlns:p14="http://schemas.microsoft.com/office/powerpoint/2010/main" val="308061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_de_Gar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7927" y="1590208"/>
            <a:ext cx="8662774" cy="1736634"/>
          </a:xfrm>
        </p:spPr>
        <p:txBody>
          <a:bodyPr anchor="ctr">
            <a:normAutofit/>
          </a:bodyPr>
          <a:lstStyle>
            <a:lvl1pPr marL="0" indent="0" algn="ctr">
              <a:buNone/>
              <a:defRPr sz="4400" b="1" i="1" cap="none" baseline="0">
                <a:solidFill>
                  <a:srgbClr val="A5002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
        <p:nvSpPr>
          <p:cNvPr id="8" name="Rectangle 7"/>
          <p:cNvSpPr/>
          <p:nvPr userDrawn="1"/>
        </p:nvSpPr>
        <p:spPr>
          <a:xfrm>
            <a:off x="0" y="319689"/>
            <a:ext cx="10323513" cy="10980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4242" y="3959061"/>
            <a:ext cx="1780769" cy="1139136"/>
          </a:xfrm>
          <a:prstGeom prst="rect">
            <a:avLst/>
          </a:prstGeom>
        </p:spPr>
      </p:pic>
      <p:sp>
        <p:nvSpPr>
          <p:cNvPr id="13" name="ZoneTexte 12"/>
          <p:cNvSpPr txBox="1"/>
          <p:nvPr userDrawn="1"/>
        </p:nvSpPr>
        <p:spPr>
          <a:xfrm>
            <a:off x="4837182" y="4453430"/>
            <a:ext cx="594314" cy="307777"/>
          </a:xfrm>
          <a:prstGeom prst="rect">
            <a:avLst/>
          </a:prstGeom>
          <a:noFill/>
        </p:spPr>
        <p:txBody>
          <a:bodyPr wrap="square" rtlCol="0">
            <a:spAutoFit/>
          </a:bodyPr>
          <a:lstStyle/>
          <a:p>
            <a:r>
              <a:rPr lang="fr-FR" sz="1400" b="1" i="1" dirty="0" smtClean="0">
                <a:solidFill>
                  <a:schemeClr val="tx1">
                    <a:lumMod val="65000"/>
                    <a:lumOff val="35000"/>
                  </a:schemeClr>
                </a:solidFill>
                <a:latin typeface="Calibri" panose="020F0502020204030204" pitchFamily="34" charset="0"/>
                <a:cs typeface="Calibri" panose="020F0502020204030204" pitchFamily="34" charset="0"/>
              </a:rPr>
              <a:t>pour</a:t>
            </a:r>
            <a:endParaRPr lang="fr-FR" sz="1400" b="1" i="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93725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_2">
    <p:spTree>
      <p:nvGrpSpPr>
        <p:cNvPr id="1" name=""/>
        <p:cNvGrpSpPr/>
        <p:nvPr/>
      </p:nvGrpSpPr>
      <p:grpSpPr>
        <a:xfrm>
          <a:off x="0" y="0"/>
          <a:ext cx="0" cy="0"/>
          <a:chOff x="0" y="0"/>
          <a:chExt cx="0" cy="0"/>
        </a:xfrm>
      </p:grpSpPr>
      <p:sp>
        <p:nvSpPr>
          <p:cNvPr id="14" name="Rectangle 13"/>
          <p:cNvSpPr/>
          <p:nvPr userDrawn="1"/>
        </p:nvSpPr>
        <p:spPr>
          <a:xfrm>
            <a:off x="0" y="319689"/>
            <a:ext cx="10323513" cy="10980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7" y="170391"/>
            <a:ext cx="2001266" cy="1394392"/>
          </a:xfrm>
          <a:prstGeom prst="rect">
            <a:avLst/>
          </a:prstGeom>
        </p:spPr>
      </p:pic>
      <p:sp>
        <p:nvSpPr>
          <p:cNvPr id="16" name="Espace réservé du texte 24"/>
          <p:cNvSpPr>
            <a:spLocks noGrp="1"/>
          </p:cNvSpPr>
          <p:nvPr>
            <p:ph type="body" sz="quarter" idx="10"/>
          </p:nvPr>
        </p:nvSpPr>
        <p:spPr>
          <a:xfrm>
            <a:off x="2377888" y="319688"/>
            <a:ext cx="7783233" cy="1098055"/>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sp>
        <p:nvSpPr>
          <p:cNvPr id="12" name="ZoneTexte 11"/>
          <p:cNvSpPr txBox="1"/>
          <p:nvPr userDrawn="1"/>
        </p:nvSpPr>
        <p:spPr>
          <a:xfrm>
            <a:off x="8593736" y="6888532"/>
            <a:ext cx="613426" cy="276999"/>
          </a:xfrm>
          <a:prstGeom prst="rect">
            <a:avLst/>
          </a:prstGeom>
          <a:noFill/>
        </p:spPr>
        <p:txBody>
          <a:bodyPr wrap="square" rtlCol="0">
            <a:spAutoFit/>
          </a:bodyPr>
          <a:lstStyle/>
          <a:p>
            <a:pPr algn="ctr"/>
            <a:fld id="{EB4F3BBD-0DB5-40C1-BCD4-0C1429F62FEA}" type="slidenum">
              <a:rPr lang="fr-FR" sz="1200" smtClean="0">
                <a:solidFill>
                  <a:srgbClr val="A50021"/>
                </a:solidFill>
              </a:rPr>
              <a:pPr algn="ctr"/>
              <a:t>‹N°›</a:t>
            </a:fld>
            <a:endParaRPr lang="fr-FR" sz="1200" dirty="0">
              <a:solidFill>
                <a:srgbClr val="A50021"/>
              </a:solidFill>
            </a:endParaRPr>
          </a:p>
        </p:txBody>
      </p:sp>
      <p:pic>
        <p:nvPicPr>
          <p:cNvPr id="13" name="Picture 2" descr="DASTRI_logo_RVB-HD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07162" y="6703647"/>
            <a:ext cx="953959" cy="36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9361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9742" y="382960"/>
            <a:ext cx="8904030" cy="139030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709742" y="1914793"/>
            <a:ext cx="8904030" cy="456386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09742" y="6666812"/>
            <a:ext cx="2322790" cy="382959"/>
          </a:xfrm>
          <a:prstGeom prst="rect">
            <a:avLst/>
          </a:prstGeom>
        </p:spPr>
        <p:txBody>
          <a:bodyPr vert="horz" lIns="91440" tIns="45720" rIns="91440" bIns="45720" rtlCol="0" anchor="ctr"/>
          <a:lstStyle>
            <a:lvl1pPr algn="l">
              <a:defRPr sz="1259">
                <a:solidFill>
                  <a:schemeClr val="tx1">
                    <a:tint val="75000"/>
                  </a:schemeClr>
                </a:solidFill>
              </a:defRPr>
            </a:lvl1pPr>
          </a:lstStyle>
          <a:p>
            <a:fld id="{16F49127-B741-4BB8-8545-0D8993A7A2C6}" type="datetimeFigureOut">
              <a:rPr lang="fr-FR" smtClean="0"/>
              <a:t>04/12/2018</a:t>
            </a:fld>
            <a:endParaRPr lang="fr-FR"/>
          </a:p>
        </p:txBody>
      </p:sp>
      <p:sp>
        <p:nvSpPr>
          <p:cNvPr id="5" name="Footer Placeholder 4"/>
          <p:cNvSpPr>
            <a:spLocks noGrp="1"/>
          </p:cNvSpPr>
          <p:nvPr>
            <p:ph type="ftr" sz="quarter" idx="3"/>
          </p:nvPr>
        </p:nvSpPr>
        <p:spPr>
          <a:xfrm>
            <a:off x="3419664" y="6666812"/>
            <a:ext cx="3484186" cy="382959"/>
          </a:xfrm>
          <a:prstGeom prst="rect">
            <a:avLst/>
          </a:prstGeom>
        </p:spPr>
        <p:txBody>
          <a:bodyPr vert="horz" lIns="91440" tIns="45720" rIns="91440" bIns="45720" rtlCol="0" anchor="ctr"/>
          <a:lstStyle>
            <a:lvl1pPr algn="ctr">
              <a:defRPr sz="1259">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290981" y="6666812"/>
            <a:ext cx="2322790" cy="382959"/>
          </a:xfrm>
          <a:prstGeom prst="rect">
            <a:avLst/>
          </a:prstGeom>
        </p:spPr>
        <p:txBody>
          <a:bodyPr vert="horz" lIns="91440" tIns="45720" rIns="91440" bIns="45720" rtlCol="0" anchor="ctr"/>
          <a:lstStyle>
            <a:lvl1pPr algn="r">
              <a:defRPr sz="1259">
                <a:solidFill>
                  <a:schemeClr val="tx1">
                    <a:tint val="75000"/>
                  </a:schemeClr>
                </a:solidFill>
              </a:defRPr>
            </a:lvl1pPr>
          </a:lstStyle>
          <a:p>
            <a:fld id="{17CC08EA-83EE-4DF7-9CA3-86293610649A}" type="slidenum">
              <a:rPr lang="fr-FR" smtClean="0"/>
              <a:t>‹N°›</a:t>
            </a:fld>
            <a:endParaRPr lang="fr-FR"/>
          </a:p>
        </p:txBody>
      </p:sp>
    </p:spTree>
    <p:extLst>
      <p:ext uri="{BB962C8B-B14F-4D97-AF65-F5344CB8AC3E}">
        <p14:creationId xmlns:p14="http://schemas.microsoft.com/office/powerpoint/2010/main" val="86330777"/>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2" r:id="rId3"/>
    <p:sldLayoutId id="2147483693" r:id="rId4"/>
    <p:sldLayoutId id="2147483661" r:id="rId5"/>
    <p:sldLayoutId id="2147483675" r:id="rId6"/>
  </p:sldLayoutIdLst>
  <p:txStyles>
    <p:titleStyle>
      <a:lvl1pPr algn="l" defTabSz="959023" rtl="0" eaLnBrk="1" latinLnBrk="0" hangingPunct="1">
        <a:lnSpc>
          <a:spcPct val="90000"/>
        </a:lnSpc>
        <a:spcBef>
          <a:spcPct val="0"/>
        </a:spcBef>
        <a:buNone/>
        <a:defRPr sz="4615" kern="1200">
          <a:solidFill>
            <a:schemeClr val="tx1"/>
          </a:solidFill>
          <a:latin typeface="+mj-lt"/>
          <a:ea typeface="+mj-ea"/>
          <a:cs typeface="+mj-cs"/>
        </a:defRPr>
      </a:lvl1pPr>
    </p:titleStyle>
    <p:body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p:bodyStyle>
    <p:otherStyle>
      <a:defPPr>
        <a:defRPr lang="en-US"/>
      </a:defPPr>
      <a:lvl1pPr marL="0" algn="l" defTabSz="959023" rtl="0" eaLnBrk="1" latinLnBrk="0" hangingPunct="1">
        <a:defRPr sz="1888" kern="1200">
          <a:solidFill>
            <a:schemeClr val="tx1"/>
          </a:solidFill>
          <a:latin typeface="+mn-lt"/>
          <a:ea typeface="+mn-ea"/>
          <a:cs typeface="+mn-cs"/>
        </a:defRPr>
      </a:lvl1pPr>
      <a:lvl2pPr marL="479511" algn="l" defTabSz="959023" rtl="0" eaLnBrk="1" latinLnBrk="0" hangingPunct="1">
        <a:defRPr sz="1888" kern="1200">
          <a:solidFill>
            <a:schemeClr val="tx1"/>
          </a:solidFill>
          <a:latin typeface="+mn-lt"/>
          <a:ea typeface="+mn-ea"/>
          <a:cs typeface="+mn-cs"/>
        </a:defRPr>
      </a:lvl2pPr>
      <a:lvl3pPr marL="959023" algn="l" defTabSz="959023" rtl="0" eaLnBrk="1" latinLnBrk="0" hangingPunct="1">
        <a:defRPr sz="1888" kern="1200">
          <a:solidFill>
            <a:schemeClr val="tx1"/>
          </a:solidFill>
          <a:latin typeface="+mn-lt"/>
          <a:ea typeface="+mn-ea"/>
          <a:cs typeface="+mn-cs"/>
        </a:defRPr>
      </a:lvl3pPr>
      <a:lvl4pPr marL="1438534" algn="l" defTabSz="959023" rtl="0" eaLnBrk="1" latinLnBrk="0" hangingPunct="1">
        <a:defRPr sz="1888" kern="1200">
          <a:solidFill>
            <a:schemeClr val="tx1"/>
          </a:solidFill>
          <a:latin typeface="+mn-lt"/>
          <a:ea typeface="+mn-ea"/>
          <a:cs typeface="+mn-cs"/>
        </a:defRPr>
      </a:lvl4pPr>
      <a:lvl5pPr marL="1918045" algn="l" defTabSz="959023" rtl="0" eaLnBrk="1" latinLnBrk="0" hangingPunct="1">
        <a:defRPr sz="1888" kern="1200">
          <a:solidFill>
            <a:schemeClr val="tx1"/>
          </a:solidFill>
          <a:latin typeface="+mn-lt"/>
          <a:ea typeface="+mn-ea"/>
          <a:cs typeface="+mn-cs"/>
        </a:defRPr>
      </a:lvl5pPr>
      <a:lvl6pPr marL="2397557" algn="l" defTabSz="959023" rtl="0" eaLnBrk="1" latinLnBrk="0" hangingPunct="1">
        <a:defRPr sz="1888" kern="1200">
          <a:solidFill>
            <a:schemeClr val="tx1"/>
          </a:solidFill>
          <a:latin typeface="+mn-lt"/>
          <a:ea typeface="+mn-ea"/>
          <a:cs typeface="+mn-cs"/>
        </a:defRPr>
      </a:lvl6pPr>
      <a:lvl7pPr marL="2877068" algn="l" defTabSz="959023" rtl="0" eaLnBrk="1" latinLnBrk="0" hangingPunct="1">
        <a:defRPr sz="1888" kern="1200">
          <a:solidFill>
            <a:schemeClr val="tx1"/>
          </a:solidFill>
          <a:latin typeface="+mn-lt"/>
          <a:ea typeface="+mn-ea"/>
          <a:cs typeface="+mn-cs"/>
        </a:defRPr>
      </a:lvl7pPr>
      <a:lvl8pPr marL="3356580" algn="l" defTabSz="959023" rtl="0" eaLnBrk="1" latinLnBrk="0" hangingPunct="1">
        <a:defRPr sz="1888" kern="1200">
          <a:solidFill>
            <a:schemeClr val="tx1"/>
          </a:solidFill>
          <a:latin typeface="+mn-lt"/>
          <a:ea typeface="+mn-ea"/>
          <a:cs typeface="+mn-cs"/>
        </a:defRPr>
      </a:lvl8pPr>
      <a:lvl9pPr marL="3836091" algn="l" defTabSz="959023" rtl="0" eaLnBrk="1" latinLnBrk="0" hangingPunct="1">
        <a:defRPr sz="18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14.jpeg"/><Relationship Id="rId3" Type="http://schemas.openxmlformats.org/officeDocument/2006/relationships/chart" Target="../charts/chart19.xml"/><Relationship Id="rId7" Type="http://schemas.openxmlformats.org/officeDocument/2006/relationships/image" Target="../media/image11.png"/><Relationship Id="rId12" Type="http://schemas.openxmlformats.org/officeDocument/2006/relationships/chart" Target="../charts/chart26.xml"/><Relationship Id="rId2" Type="http://schemas.openxmlformats.org/officeDocument/2006/relationships/chart" Target="../charts/chart18.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chart" Target="../charts/chart25.xml"/><Relationship Id="rId5" Type="http://schemas.openxmlformats.org/officeDocument/2006/relationships/chart" Target="../charts/chart21.xml"/><Relationship Id="rId10" Type="http://schemas.openxmlformats.org/officeDocument/2006/relationships/chart" Target="../charts/chart24.xml"/><Relationship Id="rId4" Type="http://schemas.openxmlformats.org/officeDocument/2006/relationships/chart" Target="../charts/chart20.xml"/><Relationship Id="rId9" Type="http://schemas.openxmlformats.org/officeDocument/2006/relationships/chart" Target="../charts/chart23.xml"/><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chart" Target="../charts/chart30.xml"/><Relationship Id="rId2" Type="http://schemas.openxmlformats.org/officeDocument/2006/relationships/chart" Target="../charts/chart27.xml"/><Relationship Id="rId1" Type="http://schemas.openxmlformats.org/officeDocument/2006/relationships/slideLayout" Target="../slideLayouts/slideLayout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8" Type="http://schemas.openxmlformats.org/officeDocument/2006/relationships/chart" Target="../charts/chart37.xml"/><Relationship Id="rId13" Type="http://schemas.openxmlformats.org/officeDocument/2006/relationships/chart" Target="../charts/chart39.xml"/><Relationship Id="rId3" Type="http://schemas.openxmlformats.org/officeDocument/2006/relationships/chart" Target="../charts/chart32.xml"/><Relationship Id="rId7" Type="http://schemas.openxmlformats.org/officeDocument/2006/relationships/chart" Target="../charts/chart36.xml"/><Relationship Id="rId12" Type="http://schemas.openxmlformats.org/officeDocument/2006/relationships/image" Target="../media/image17.gif"/><Relationship Id="rId2" Type="http://schemas.openxmlformats.org/officeDocument/2006/relationships/chart" Target="../charts/chart31.xml"/><Relationship Id="rId1" Type="http://schemas.openxmlformats.org/officeDocument/2006/relationships/slideLayout" Target="../slideLayouts/slideLayout4.xml"/><Relationship Id="rId6" Type="http://schemas.openxmlformats.org/officeDocument/2006/relationships/chart" Target="../charts/chart35.xml"/><Relationship Id="rId11" Type="http://schemas.openxmlformats.org/officeDocument/2006/relationships/image" Target="../media/image11.png"/><Relationship Id="rId5" Type="http://schemas.openxmlformats.org/officeDocument/2006/relationships/chart" Target="../charts/chart34.xml"/><Relationship Id="rId10" Type="http://schemas.openxmlformats.org/officeDocument/2006/relationships/image" Target="../media/image10.png"/><Relationship Id="rId4" Type="http://schemas.openxmlformats.org/officeDocument/2006/relationships/chart" Target="../charts/chart33.xml"/><Relationship Id="rId9" Type="http://schemas.openxmlformats.org/officeDocument/2006/relationships/chart" Target="../charts/chart38.xml"/><Relationship Id="rId1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4.xml"/><Relationship Id="rId5" Type="http://schemas.openxmlformats.org/officeDocument/2006/relationships/chart" Target="../charts/chart43.xml"/><Relationship Id="rId4" Type="http://schemas.openxmlformats.org/officeDocument/2006/relationships/chart" Target="../charts/chart42.xml"/></Relationships>
</file>

<file path=ppt/slides/_rels/slide14.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chart" Target="../charts/chart44.xml"/><Relationship Id="rId1" Type="http://schemas.openxmlformats.org/officeDocument/2006/relationships/slideLayout" Target="../slideLayouts/slideLayout4.xml"/><Relationship Id="rId6" Type="http://schemas.openxmlformats.org/officeDocument/2006/relationships/chart" Target="../charts/chart48.xml"/><Relationship Id="rId5" Type="http://schemas.openxmlformats.org/officeDocument/2006/relationships/chart" Target="../charts/chart47.xml"/><Relationship Id="rId10" Type="http://schemas.openxmlformats.org/officeDocument/2006/relationships/image" Target="../media/image11.png"/><Relationship Id="rId4" Type="http://schemas.openxmlformats.org/officeDocument/2006/relationships/chart" Target="../charts/chart46.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4.xml"/><Relationship Id="rId5" Type="http://schemas.openxmlformats.org/officeDocument/2006/relationships/chart" Target="../charts/chart57.xml"/><Relationship Id="rId4" Type="http://schemas.openxmlformats.org/officeDocument/2006/relationships/chart" Target="../charts/chart56.xml"/></Relationships>
</file>

<file path=ppt/slides/_rels/slide21.xml.rels><?xml version="1.0" encoding="UTF-8" standalone="yes"?>
<Relationships xmlns="http://schemas.openxmlformats.org/package/2006/relationships"><Relationship Id="rId8" Type="http://schemas.openxmlformats.org/officeDocument/2006/relationships/chart" Target="../charts/chart64.xml"/><Relationship Id="rId3" Type="http://schemas.openxmlformats.org/officeDocument/2006/relationships/chart" Target="../charts/chart59.xml"/><Relationship Id="rId7" Type="http://schemas.openxmlformats.org/officeDocument/2006/relationships/chart" Target="../charts/chart63.xml"/><Relationship Id="rId2" Type="http://schemas.openxmlformats.org/officeDocument/2006/relationships/chart" Target="../charts/chart58.xml"/><Relationship Id="rId1" Type="http://schemas.openxmlformats.org/officeDocument/2006/relationships/slideLayout" Target="../slideLayouts/slideLayout4.xml"/><Relationship Id="rId6" Type="http://schemas.openxmlformats.org/officeDocument/2006/relationships/chart" Target="../charts/chart62.xml"/><Relationship Id="rId5" Type="http://schemas.openxmlformats.org/officeDocument/2006/relationships/chart" Target="../charts/chart61.xml"/><Relationship Id="rId10" Type="http://schemas.openxmlformats.org/officeDocument/2006/relationships/image" Target="../media/image11.png"/><Relationship Id="rId4" Type="http://schemas.openxmlformats.org/officeDocument/2006/relationships/chart" Target="../charts/chart60.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4.xml"/><Relationship Id="rId5" Type="http://schemas.openxmlformats.org/officeDocument/2006/relationships/chart" Target="../charts/chart68.xml"/><Relationship Id="rId4" Type="http://schemas.openxmlformats.org/officeDocument/2006/relationships/chart" Target="../charts/char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4.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chart" Target="../charts/chart80.xml"/><Relationship Id="rId4" Type="http://schemas.openxmlformats.org/officeDocument/2006/relationships/chart" Target="../charts/chart7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5.png"/><Relationship Id="rId4" Type="http://schemas.openxmlformats.org/officeDocument/2006/relationships/chart" Target="../charts/chart8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4.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8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8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4.jpg"/><Relationship Id="rId2" Type="http://schemas.openxmlformats.org/officeDocument/2006/relationships/chart" Target="../charts/chart8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chart" Target="../charts/chart5.xml"/><Relationship Id="rId11" Type="http://schemas.openxmlformats.org/officeDocument/2006/relationships/image" Target="../media/image10.png"/><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chart" Target="../charts/chart17.xml"/><Relationship Id="rId4" Type="http://schemas.openxmlformats.org/officeDocument/2006/relationships/chart" Target="../charts/chart13.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604109" y="2198452"/>
            <a:ext cx="8982032" cy="2163282"/>
          </a:xfrm>
        </p:spPr>
        <p:txBody>
          <a:bodyPr>
            <a:normAutofit fontScale="92500" lnSpcReduction="20000"/>
          </a:bodyPr>
          <a:lstStyle/>
          <a:p>
            <a:pPr>
              <a:lnSpc>
                <a:spcPct val="130000"/>
              </a:lnSpc>
              <a:spcBef>
                <a:spcPts val="0"/>
              </a:spcBef>
              <a:spcAft>
                <a:spcPts val="600"/>
              </a:spcAft>
            </a:pPr>
            <a:r>
              <a:rPr lang="fr-FR" sz="3200" i="0" dirty="0">
                <a:solidFill>
                  <a:schemeClr val="tx1">
                    <a:lumMod val="65000"/>
                    <a:lumOff val="35000"/>
                  </a:schemeClr>
                </a:solidFill>
                <a:latin typeface="Century Gothic" panose="020B0502020202020204" pitchFamily="34" charset="0"/>
              </a:rPr>
              <a:t>Enquête sur les pratiques des </a:t>
            </a:r>
            <a:r>
              <a:rPr lang="fr-FR" sz="3200" i="0" dirty="0" smtClean="0">
                <a:solidFill>
                  <a:schemeClr val="tx1">
                    <a:lumMod val="65000"/>
                    <a:lumOff val="35000"/>
                  </a:schemeClr>
                </a:solidFill>
                <a:latin typeface="Century Gothic" panose="020B0502020202020204" pitchFamily="34" charset="0"/>
              </a:rPr>
              <a:t>PAT </a:t>
            </a:r>
            <a:r>
              <a:rPr lang="fr-FR" sz="3200" i="0" dirty="0">
                <a:solidFill>
                  <a:schemeClr val="tx1">
                    <a:lumMod val="65000"/>
                    <a:lumOff val="35000"/>
                  </a:schemeClr>
                </a:solidFill>
                <a:latin typeface="Century Gothic" panose="020B0502020202020204" pitchFamily="34" charset="0"/>
              </a:rPr>
              <a:t>en auto-traitement en matière de DASRI </a:t>
            </a:r>
            <a:r>
              <a:rPr lang="fr-FR" sz="3200" i="0" dirty="0" smtClean="0">
                <a:solidFill>
                  <a:schemeClr val="tx1">
                    <a:lumMod val="65000"/>
                    <a:lumOff val="35000"/>
                  </a:schemeClr>
                </a:solidFill>
                <a:latin typeface="Century Gothic" panose="020B0502020202020204" pitchFamily="34" charset="0"/>
              </a:rPr>
              <a:t>et des acheteurs d’autotest de diagnostic VIH</a:t>
            </a:r>
          </a:p>
          <a:p>
            <a:pPr>
              <a:lnSpc>
                <a:spcPct val="130000"/>
              </a:lnSpc>
              <a:spcBef>
                <a:spcPts val="0"/>
              </a:spcBef>
              <a:spcAft>
                <a:spcPts val="600"/>
              </a:spcAft>
            </a:pPr>
            <a:r>
              <a:rPr lang="fr-FR" sz="2400" b="0" i="0" dirty="0" smtClean="0">
                <a:solidFill>
                  <a:schemeClr val="tx1">
                    <a:lumMod val="65000"/>
                    <a:lumOff val="35000"/>
                  </a:schemeClr>
                </a:solidFill>
                <a:latin typeface="Century Gothic" panose="020B0502020202020204" pitchFamily="34" charset="0"/>
              </a:rPr>
              <a:t>Vague 5</a:t>
            </a:r>
            <a:endParaRPr lang="fr-FR" sz="2400" b="0" i="0" dirty="0">
              <a:solidFill>
                <a:schemeClr val="tx1">
                  <a:lumMod val="65000"/>
                  <a:lumOff val="35000"/>
                </a:schemeClr>
              </a:solidFill>
              <a:latin typeface="Century Gothic" panose="020B0502020202020204" pitchFamily="34" charset="0"/>
            </a:endParaRPr>
          </a:p>
        </p:txBody>
      </p:sp>
      <p:sp>
        <p:nvSpPr>
          <p:cNvPr id="3" name="ZoneTexte 2"/>
          <p:cNvSpPr txBox="1"/>
          <p:nvPr/>
        </p:nvSpPr>
        <p:spPr>
          <a:xfrm>
            <a:off x="8434655" y="1063492"/>
            <a:ext cx="1863911" cy="338554"/>
          </a:xfrm>
          <a:prstGeom prst="rect">
            <a:avLst/>
          </a:prstGeom>
          <a:noFill/>
        </p:spPr>
        <p:txBody>
          <a:bodyPr wrap="square" rtlCol="0">
            <a:spAutoFit/>
          </a:bodyPr>
          <a:lstStyle/>
          <a:p>
            <a:pPr algn="r"/>
            <a:r>
              <a:rPr lang="fr-FR" sz="1600" b="1" dirty="0" smtClean="0">
                <a:solidFill>
                  <a:schemeClr val="bg1"/>
                </a:solidFill>
                <a:latin typeface="Calibri" panose="020F0502020204030204" pitchFamily="34" charset="0"/>
                <a:cs typeface="Calibri" panose="020F0502020204030204" pitchFamily="34" charset="0"/>
              </a:rPr>
              <a:t>Octobre 2018</a:t>
            </a:r>
            <a:endParaRPr lang="fr-FR" sz="1600" b="1" dirty="0">
              <a:solidFill>
                <a:schemeClr val="bg1"/>
              </a:solidFill>
              <a:latin typeface="Calibri" panose="020F0502020204030204" pitchFamily="34" charset="0"/>
              <a:cs typeface="Calibri" panose="020F0502020204030204" pitchFamily="34" charset="0"/>
            </a:endParaRPr>
          </a:p>
        </p:txBody>
      </p:sp>
      <p:sp>
        <p:nvSpPr>
          <p:cNvPr id="7" name="Subtitle 2"/>
          <p:cNvSpPr txBox="1">
            <a:spLocks/>
          </p:cNvSpPr>
          <p:nvPr/>
        </p:nvSpPr>
        <p:spPr>
          <a:xfrm>
            <a:off x="765375" y="4318412"/>
            <a:ext cx="8702837" cy="121875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400" b="1" i="1" kern="1200" cap="none" baseline="0">
                <a:solidFill>
                  <a:srgbClr val="A50021"/>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0" i="0" dirty="0">
                <a:latin typeface="Century Gothic" panose="020B0502020202020204" pitchFamily="34" charset="0"/>
              </a:rPr>
              <a:t>Sondage </a:t>
            </a:r>
            <a:r>
              <a:rPr lang="fr-FR" sz="2000" b="0" i="0" dirty="0" smtClean="0">
                <a:latin typeface="Century Gothic" panose="020B0502020202020204" pitchFamily="34" charset="0"/>
              </a:rPr>
              <a:t>de l’Ifop </a:t>
            </a:r>
            <a:r>
              <a:rPr lang="fr-FR" sz="2000" b="0" i="0" dirty="0">
                <a:latin typeface="Century Gothic" panose="020B0502020202020204" pitchFamily="34" charset="0"/>
              </a:rPr>
              <a:t>pour DASTRI</a:t>
            </a:r>
            <a:endParaRPr lang="en-US" sz="2000" b="0" i="0" dirty="0">
              <a:latin typeface="Century Gothic" panose="020B0502020202020204" pitchFamily="34" charset="0"/>
            </a:endParaRPr>
          </a:p>
        </p:txBody>
      </p:sp>
      <p:cxnSp>
        <p:nvCxnSpPr>
          <p:cNvPr id="8" name="Connecteur droit 7"/>
          <p:cNvCxnSpPr/>
          <p:nvPr/>
        </p:nvCxnSpPr>
        <p:spPr>
          <a:xfrm>
            <a:off x="523125" y="4405056"/>
            <a:ext cx="91440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84621" y="6100497"/>
            <a:ext cx="3620236" cy="923330"/>
          </a:xfrm>
          <a:prstGeom prst="rect">
            <a:avLst/>
          </a:prstGeom>
          <a:ln>
            <a:noFill/>
            <a:prstDash val="solid"/>
          </a:ln>
        </p:spPr>
        <p:txBody>
          <a:bodyPr wrap="square" anchor="b">
            <a:spAutoFit/>
          </a:bodyPr>
          <a:lstStyle/>
          <a:p>
            <a:pPr>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900" dirty="0" smtClean="0">
                <a:solidFill>
                  <a:srgbClr val="A50021"/>
                </a:solidFill>
                <a:latin typeface="Calibri" panose="020F0502020204030204" pitchFamily="34" charset="0"/>
                <a:ea typeface="Calibri" panose="020F0502020204030204" pitchFamily="34" charset="0"/>
              </a:rPr>
              <a:t>N° 115658</a:t>
            </a:r>
          </a:p>
          <a:p>
            <a:pPr>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900" u="sng" dirty="0" smtClean="0">
                <a:solidFill>
                  <a:srgbClr val="A50021"/>
                </a:solidFill>
                <a:latin typeface="Calibri" panose="020F0502020204030204" pitchFamily="34" charset="0"/>
                <a:ea typeface="Calibri" panose="020F0502020204030204" pitchFamily="34" charset="0"/>
              </a:rPr>
              <a:t>Contacts</a:t>
            </a:r>
            <a:r>
              <a:rPr lang="fr-FR" sz="900" u="sng" dirty="0">
                <a:solidFill>
                  <a:srgbClr val="A50021"/>
                </a:solidFill>
                <a:latin typeface="Calibri" panose="020F0502020204030204" pitchFamily="34" charset="0"/>
                <a:ea typeface="Calibri" panose="020F0502020204030204" pitchFamily="34" charset="0"/>
              </a:rPr>
              <a:t> Ifop</a:t>
            </a:r>
            <a:r>
              <a:rPr lang="fr-FR" sz="900" dirty="0">
                <a:solidFill>
                  <a:srgbClr val="A50021"/>
                </a:solidFill>
                <a:latin typeface="Calibri" panose="020F0502020204030204" pitchFamily="34" charset="0"/>
                <a:ea typeface="Calibri" panose="020F0502020204030204" pitchFamily="34" charset="0"/>
              </a:rPr>
              <a:t> : </a:t>
            </a:r>
          </a:p>
          <a:p>
            <a:pPr>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900" dirty="0" smtClean="0">
                <a:solidFill>
                  <a:srgbClr val="A50021"/>
                </a:solidFill>
                <a:latin typeface="Calibri" panose="020F0502020204030204" pitchFamily="34" charset="0"/>
                <a:ea typeface="Calibri" panose="020F0502020204030204" pitchFamily="34" charset="0"/>
              </a:rPr>
              <a:t>Adeline </a:t>
            </a:r>
            <a:r>
              <a:rPr lang="fr-FR" sz="900" dirty="0">
                <a:solidFill>
                  <a:srgbClr val="A50021"/>
                </a:solidFill>
                <a:latin typeface="Calibri" panose="020F0502020204030204" pitchFamily="34" charset="0"/>
                <a:ea typeface="Calibri" panose="020F0502020204030204" pitchFamily="34" charset="0"/>
              </a:rPr>
              <a:t>Merceron </a:t>
            </a:r>
            <a:r>
              <a:rPr lang="fr-FR" sz="900" dirty="0" smtClean="0">
                <a:solidFill>
                  <a:srgbClr val="A50021"/>
                </a:solidFill>
                <a:latin typeface="Calibri" panose="020F0502020204030204" pitchFamily="34" charset="0"/>
                <a:ea typeface="Calibri" panose="020F0502020204030204" pitchFamily="34" charset="0"/>
              </a:rPr>
              <a:t> / Mathilde Moizo</a:t>
            </a:r>
          </a:p>
          <a:p>
            <a:pPr>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900" dirty="0" smtClean="0">
                <a:solidFill>
                  <a:srgbClr val="A50021"/>
                </a:solidFill>
                <a:latin typeface="Calibri" panose="020F0502020204030204" pitchFamily="34" charset="0"/>
                <a:ea typeface="Calibri" panose="020F0502020204030204" pitchFamily="34" charset="0"/>
              </a:rPr>
              <a:t>Département </a:t>
            </a:r>
            <a:r>
              <a:rPr lang="fr-FR" sz="900" dirty="0">
                <a:solidFill>
                  <a:srgbClr val="A50021"/>
                </a:solidFill>
                <a:latin typeface="Calibri" panose="020F0502020204030204" pitchFamily="34" charset="0"/>
                <a:ea typeface="Calibri" panose="020F0502020204030204" pitchFamily="34" charset="0"/>
              </a:rPr>
              <a:t>Opinion et Stratégies d’Entreprise</a:t>
            </a:r>
            <a:endParaRPr lang="fr-FR" sz="900" dirty="0">
              <a:latin typeface="Calibri" panose="020F0502020204030204" pitchFamily="34" charset="0"/>
              <a:ea typeface="Calibri" panose="020F0502020204030204" pitchFamily="34" charset="0"/>
            </a:endParaRPr>
          </a:p>
          <a:p>
            <a:pPr>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900" dirty="0">
                <a:solidFill>
                  <a:srgbClr val="A50021"/>
                </a:solidFill>
                <a:latin typeface="Calibri" panose="020F0502020204030204" pitchFamily="34" charset="0"/>
                <a:ea typeface="Calibri" panose="020F0502020204030204" pitchFamily="34" charset="0"/>
              </a:rPr>
              <a:t>01 45 84 14 </a:t>
            </a:r>
            <a:r>
              <a:rPr lang="fr-FR" sz="900" dirty="0" smtClean="0">
                <a:solidFill>
                  <a:srgbClr val="A50021"/>
                </a:solidFill>
                <a:latin typeface="Calibri" panose="020F0502020204030204" pitchFamily="34" charset="0"/>
                <a:ea typeface="Calibri" panose="020F0502020204030204" pitchFamily="34" charset="0"/>
              </a:rPr>
              <a:t>44</a:t>
            </a:r>
            <a:endParaRPr lang="fr-FR" sz="900" dirty="0">
              <a:solidFill>
                <a:srgbClr val="A50021"/>
              </a:solidFill>
              <a:latin typeface="Calibri" panose="020F0502020204030204" pitchFamily="34" charset="0"/>
              <a:ea typeface="Calibri" panose="020F0502020204030204" pitchFamily="34" charset="0"/>
            </a:endParaRPr>
          </a:p>
          <a:p>
            <a:pPr>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900" u="sng" dirty="0">
                <a:solidFill>
                  <a:srgbClr val="A50021"/>
                </a:solidFill>
                <a:latin typeface="Calibri" panose="020F0502020204030204" pitchFamily="34" charset="0"/>
                <a:ea typeface="Calibri" panose="020F0502020204030204" pitchFamily="34" charset="0"/>
              </a:rPr>
              <a:t>prenom.nom@ifop.com</a:t>
            </a:r>
            <a:endParaRPr lang="fr-FR" sz="900" dirty="0">
              <a:latin typeface="Calibri" panose="020F0502020204030204" pitchFamily="34" charset="0"/>
              <a:ea typeface="Calibri" panose="020F0502020204030204" pitchFamily="34" charset="0"/>
            </a:endParaRPr>
          </a:p>
        </p:txBody>
      </p:sp>
      <p:pic>
        <p:nvPicPr>
          <p:cNvPr id="1026" name="Picture 2" descr="DASTRI_logo_RVB-H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7801" y="5813571"/>
            <a:ext cx="2373974" cy="90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14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b="0" i="1" u="sng" dirty="0" smtClean="0"/>
              <a:t>Evolutions</a:t>
            </a:r>
            <a:r>
              <a:rPr lang="fr-FR" sz="1800" b="0" i="1" dirty="0" smtClean="0"/>
              <a:t> des pratiques à </a:t>
            </a:r>
            <a:r>
              <a:rPr lang="fr-FR" sz="1800" b="0" i="1" dirty="0"/>
              <a:t>l’égard des déchets </a:t>
            </a:r>
            <a:r>
              <a:rPr lang="fr-FR" sz="1800" b="0" i="1" dirty="0" smtClean="0"/>
              <a:t>perforants selon le profil</a:t>
            </a:r>
            <a:endParaRPr lang="fr-FR" sz="1800" b="0" i="1" dirty="0"/>
          </a:p>
        </p:txBody>
      </p:sp>
      <p:graphicFrame>
        <p:nvGraphicFramePr>
          <p:cNvPr id="42" name="Tableau 41"/>
          <p:cNvGraphicFramePr>
            <a:graphicFrameLocks noGrp="1"/>
          </p:cNvGraphicFramePr>
          <p:nvPr>
            <p:extLst>
              <p:ext uri="{D42A27DB-BD31-4B8C-83A1-F6EECF244321}">
                <p14:modId xmlns:p14="http://schemas.microsoft.com/office/powerpoint/2010/main" val="3072542761"/>
              </p:ext>
            </p:extLst>
          </p:nvPr>
        </p:nvGraphicFramePr>
        <p:xfrm>
          <a:off x="6668654" y="1730826"/>
          <a:ext cx="3072660" cy="537118"/>
        </p:xfrm>
        <a:graphic>
          <a:graphicData uri="http://schemas.openxmlformats.org/drawingml/2006/table">
            <a:tbl>
              <a:tblPr firstRow="1" bandRow="1">
                <a:tableStyleId>{5C22544A-7EE6-4342-B048-85BDC9FD1C3A}</a:tableStyleId>
              </a:tblPr>
              <a:tblGrid>
                <a:gridCol w="1536330"/>
                <a:gridCol w="1536330"/>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Objet 1"/>
          <p:cNvGraphicFramePr>
            <a:graphicFrameLocks/>
          </p:cNvGraphicFramePr>
          <p:nvPr>
            <p:extLst>
              <p:ext uri="{D42A27DB-BD31-4B8C-83A1-F6EECF244321}">
                <p14:modId xmlns:p14="http://schemas.microsoft.com/office/powerpoint/2010/main" val="2101040937"/>
              </p:ext>
            </p:extLst>
          </p:nvPr>
        </p:nvGraphicFramePr>
        <p:xfrm>
          <a:off x="6293375" y="2539730"/>
          <a:ext cx="1895091" cy="866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Objet 1"/>
          <p:cNvGraphicFramePr>
            <a:graphicFrameLocks/>
          </p:cNvGraphicFramePr>
          <p:nvPr>
            <p:extLst>
              <p:ext uri="{D42A27DB-BD31-4B8C-83A1-F6EECF244321}">
                <p14:modId xmlns:p14="http://schemas.microsoft.com/office/powerpoint/2010/main" val="2627871700"/>
              </p:ext>
            </p:extLst>
          </p:nvPr>
        </p:nvGraphicFramePr>
        <p:xfrm>
          <a:off x="8279326" y="2539730"/>
          <a:ext cx="1895091" cy="866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t 1"/>
          <p:cNvGraphicFramePr>
            <a:graphicFrameLocks/>
          </p:cNvGraphicFramePr>
          <p:nvPr>
            <p:extLst>
              <p:ext uri="{D42A27DB-BD31-4B8C-83A1-F6EECF244321}">
                <p14:modId xmlns:p14="http://schemas.microsoft.com/office/powerpoint/2010/main" val="3695241113"/>
              </p:ext>
            </p:extLst>
          </p:nvPr>
        </p:nvGraphicFramePr>
        <p:xfrm>
          <a:off x="6293375" y="3530664"/>
          <a:ext cx="1895091" cy="88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Objet 1"/>
          <p:cNvGraphicFramePr>
            <a:graphicFrameLocks/>
          </p:cNvGraphicFramePr>
          <p:nvPr>
            <p:extLst>
              <p:ext uri="{D42A27DB-BD31-4B8C-83A1-F6EECF244321}">
                <p14:modId xmlns:p14="http://schemas.microsoft.com/office/powerpoint/2010/main" val="283130085"/>
              </p:ext>
            </p:extLst>
          </p:nvPr>
        </p:nvGraphicFramePr>
        <p:xfrm>
          <a:off x="8279326" y="3530664"/>
          <a:ext cx="1895091" cy="882000"/>
        </p:xfrm>
        <a:graphic>
          <a:graphicData uri="http://schemas.openxmlformats.org/drawingml/2006/chart">
            <c:chart xmlns:c="http://schemas.openxmlformats.org/drawingml/2006/chart" xmlns:r="http://schemas.openxmlformats.org/officeDocument/2006/relationships" r:id="rId5"/>
          </a:graphicData>
        </a:graphic>
      </p:graphicFrame>
      <p:pic>
        <p:nvPicPr>
          <p:cNvPr id="38" name="Image 37"/>
          <p:cNvPicPr>
            <a:picLocks noChangeAspect="1"/>
          </p:cNvPicPr>
          <p:nvPr/>
        </p:nvPicPr>
        <p:blipFill>
          <a:blip r:embed="rId6"/>
          <a:stretch>
            <a:fillRect/>
          </a:stretch>
        </p:blipFill>
        <p:spPr>
          <a:xfrm>
            <a:off x="9484228" y="1672422"/>
            <a:ext cx="556235" cy="531650"/>
          </a:xfrm>
          <a:prstGeom prst="rect">
            <a:avLst/>
          </a:prstGeom>
        </p:spPr>
      </p:pic>
      <p:pic>
        <p:nvPicPr>
          <p:cNvPr id="39" name="Image 38"/>
          <p:cNvPicPr>
            <a:picLocks noChangeAspect="1"/>
          </p:cNvPicPr>
          <p:nvPr/>
        </p:nvPicPr>
        <p:blipFill>
          <a:blip r:embed="rId7"/>
          <a:stretch>
            <a:fillRect/>
          </a:stretch>
        </p:blipFill>
        <p:spPr>
          <a:xfrm>
            <a:off x="6344650" y="1856682"/>
            <a:ext cx="426414" cy="380679"/>
          </a:xfrm>
          <a:prstGeom prst="rect">
            <a:avLst/>
          </a:prstGeom>
        </p:spPr>
      </p:pic>
      <p:graphicFrame>
        <p:nvGraphicFramePr>
          <p:cNvPr id="41" name="Tableau 40"/>
          <p:cNvGraphicFramePr>
            <a:graphicFrameLocks noGrp="1"/>
          </p:cNvGraphicFramePr>
          <p:nvPr>
            <p:extLst>
              <p:ext uri="{D42A27DB-BD31-4B8C-83A1-F6EECF244321}">
                <p14:modId xmlns:p14="http://schemas.microsoft.com/office/powerpoint/2010/main" val="3279618169"/>
              </p:ext>
            </p:extLst>
          </p:nvPr>
        </p:nvGraphicFramePr>
        <p:xfrm>
          <a:off x="2907194" y="1893476"/>
          <a:ext cx="1922799" cy="687771"/>
        </p:xfrm>
        <a:graphic>
          <a:graphicData uri="http://schemas.openxmlformats.org/drawingml/2006/table">
            <a:tbl>
              <a:tblPr firstRow="1" bandRow="1">
                <a:tableStyleId>{5C22544A-7EE6-4342-B048-85BDC9FD1C3A}</a:tableStyleId>
              </a:tblPr>
              <a:tblGrid>
                <a:gridCol w="1922799"/>
              </a:tblGrid>
              <a:tr h="687771">
                <a:tc>
                  <a:txBody>
                    <a:bodyPr/>
                    <a:lstStyle/>
                    <a:p>
                      <a:pPr algn="ctr"/>
                      <a:r>
                        <a:rPr lang="fr-FR" sz="1400" b="1" dirty="0" smtClean="0">
                          <a:solidFill>
                            <a:srgbClr val="003366"/>
                          </a:solidFill>
                        </a:rPr>
                        <a:t>Ensemble des PAT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1" name="ZoneTexte 60"/>
          <p:cNvSpPr txBox="1"/>
          <p:nvPr/>
        </p:nvSpPr>
        <p:spPr>
          <a:xfrm>
            <a:off x="6259013" y="641813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2014</a:t>
            </a:r>
            <a:endParaRPr lang="fr-FR" sz="1050" dirty="0">
              <a:solidFill>
                <a:schemeClr val="bg1">
                  <a:lumMod val="50000"/>
                </a:schemeClr>
              </a:solidFill>
            </a:endParaRPr>
          </a:p>
        </p:txBody>
      </p:sp>
      <p:sp>
        <p:nvSpPr>
          <p:cNvPr id="63" name="ZoneTexte 62"/>
          <p:cNvSpPr txBox="1"/>
          <p:nvPr/>
        </p:nvSpPr>
        <p:spPr>
          <a:xfrm>
            <a:off x="6648717" y="641813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64" name="ZoneTexte 63"/>
          <p:cNvSpPr txBox="1"/>
          <p:nvPr/>
        </p:nvSpPr>
        <p:spPr>
          <a:xfrm>
            <a:off x="7006987" y="641813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2016</a:t>
            </a:r>
            <a:endParaRPr lang="fr-FR" sz="1050" dirty="0">
              <a:solidFill>
                <a:schemeClr val="bg1">
                  <a:lumMod val="50000"/>
                </a:schemeClr>
              </a:solidFill>
            </a:endParaRPr>
          </a:p>
        </p:txBody>
      </p:sp>
      <p:sp>
        <p:nvSpPr>
          <p:cNvPr id="65" name="ZoneTexte 64"/>
          <p:cNvSpPr txBox="1"/>
          <p:nvPr/>
        </p:nvSpPr>
        <p:spPr>
          <a:xfrm>
            <a:off x="7358460" y="641813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37" name="Text Box 10"/>
          <p:cNvSpPr txBox="1">
            <a:spLocks noChangeArrowheads="1"/>
          </p:cNvSpPr>
          <p:nvPr/>
        </p:nvSpPr>
        <p:spPr bwMode="auto">
          <a:xfrm>
            <a:off x="235932" y="862323"/>
            <a:ext cx="10057103" cy="702597"/>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Au quotidien, que faites-vous </a:t>
            </a:r>
            <a:r>
              <a:rPr lang="fr-FR" sz="1200" b="1" u="sng" dirty="0">
                <a:solidFill>
                  <a:schemeClr val="bg1">
                    <a:lumMod val="50000"/>
                  </a:schemeClr>
                </a:solidFill>
              </a:rPr>
              <a:t>le plus souvent</a:t>
            </a:r>
            <a:r>
              <a:rPr lang="fr-FR" sz="1200" b="1" dirty="0">
                <a:solidFill>
                  <a:schemeClr val="bg1">
                    <a:lumMod val="50000"/>
                  </a:schemeClr>
                </a:solidFill>
              </a:rPr>
              <a:t> </a:t>
            </a:r>
            <a:r>
              <a:rPr lang="fr-FR" sz="1200" dirty="0">
                <a:solidFill>
                  <a:schemeClr val="bg1">
                    <a:lumMod val="50000"/>
                  </a:schemeClr>
                </a:solidFill>
              </a:rPr>
              <a:t>de ces déchets perforants (lancettes d’</a:t>
            </a:r>
            <a:r>
              <a:rPr lang="fr-FR" sz="1200" dirty="0" err="1">
                <a:solidFill>
                  <a:schemeClr val="bg1">
                    <a:lumMod val="50000"/>
                  </a:schemeClr>
                </a:solidFill>
              </a:rPr>
              <a:t>autopiqueurs</a:t>
            </a:r>
            <a:r>
              <a:rPr lang="fr-FR" sz="1200" dirty="0">
                <a:solidFill>
                  <a:schemeClr val="bg1">
                    <a:lumMod val="50000"/>
                  </a:schemeClr>
                </a:solidFill>
              </a:rPr>
              <a:t>, seringues, aiguilles pour stylos, ...) une fois </a:t>
            </a:r>
            <a:r>
              <a:rPr lang="fr-FR" sz="1200" dirty="0" smtClean="0">
                <a:solidFill>
                  <a:schemeClr val="bg1">
                    <a:lumMod val="50000"/>
                  </a:schemeClr>
                </a:solidFill>
              </a:rPr>
              <a:t>utilisés ? </a:t>
            </a:r>
            <a:endParaRPr lang="fr-FR" sz="1200" dirty="0">
              <a:solidFill>
                <a:schemeClr val="bg1">
                  <a:lumMod val="50000"/>
                </a:schemeClr>
              </a:solidFill>
            </a:endParaRPr>
          </a:p>
        </p:txBody>
      </p:sp>
      <p:graphicFrame>
        <p:nvGraphicFramePr>
          <p:cNvPr id="46" name="Graphique 45"/>
          <p:cNvGraphicFramePr/>
          <p:nvPr>
            <p:extLst>
              <p:ext uri="{D42A27DB-BD31-4B8C-83A1-F6EECF244321}">
                <p14:modId xmlns:p14="http://schemas.microsoft.com/office/powerpoint/2010/main" val="3504284811"/>
              </p:ext>
            </p:extLst>
          </p:nvPr>
        </p:nvGraphicFramePr>
        <p:xfrm>
          <a:off x="610752" y="2431987"/>
          <a:ext cx="5164768" cy="42323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Objet 1"/>
          <p:cNvGraphicFramePr>
            <a:graphicFrameLocks/>
          </p:cNvGraphicFramePr>
          <p:nvPr>
            <p:extLst>
              <p:ext uri="{D42A27DB-BD31-4B8C-83A1-F6EECF244321}">
                <p14:modId xmlns:p14="http://schemas.microsoft.com/office/powerpoint/2010/main" val="181599597"/>
              </p:ext>
            </p:extLst>
          </p:nvPr>
        </p:nvGraphicFramePr>
        <p:xfrm>
          <a:off x="6293375" y="4552972"/>
          <a:ext cx="1895091" cy="882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Objet 1"/>
          <p:cNvGraphicFramePr>
            <a:graphicFrameLocks/>
          </p:cNvGraphicFramePr>
          <p:nvPr>
            <p:extLst>
              <p:ext uri="{D42A27DB-BD31-4B8C-83A1-F6EECF244321}">
                <p14:modId xmlns:p14="http://schemas.microsoft.com/office/powerpoint/2010/main" val="700339880"/>
              </p:ext>
            </p:extLst>
          </p:nvPr>
        </p:nvGraphicFramePr>
        <p:xfrm>
          <a:off x="8279326" y="4552972"/>
          <a:ext cx="1895091" cy="882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0" name="Objet 1"/>
          <p:cNvGraphicFramePr>
            <a:graphicFrameLocks/>
          </p:cNvGraphicFramePr>
          <p:nvPr>
            <p:extLst>
              <p:ext uri="{D42A27DB-BD31-4B8C-83A1-F6EECF244321}">
                <p14:modId xmlns:p14="http://schemas.microsoft.com/office/powerpoint/2010/main" val="3364281826"/>
              </p:ext>
            </p:extLst>
          </p:nvPr>
        </p:nvGraphicFramePr>
        <p:xfrm>
          <a:off x="6290447" y="5542474"/>
          <a:ext cx="1895091" cy="882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1" name="Objet 1"/>
          <p:cNvGraphicFramePr>
            <a:graphicFrameLocks/>
          </p:cNvGraphicFramePr>
          <p:nvPr>
            <p:extLst>
              <p:ext uri="{D42A27DB-BD31-4B8C-83A1-F6EECF244321}">
                <p14:modId xmlns:p14="http://schemas.microsoft.com/office/powerpoint/2010/main" val="1866900825"/>
              </p:ext>
            </p:extLst>
          </p:nvPr>
        </p:nvGraphicFramePr>
        <p:xfrm>
          <a:off x="8276398" y="5542474"/>
          <a:ext cx="1895091" cy="882000"/>
        </p:xfrm>
        <a:graphic>
          <a:graphicData uri="http://schemas.openxmlformats.org/drawingml/2006/chart">
            <c:chart xmlns:c="http://schemas.openxmlformats.org/drawingml/2006/chart" xmlns:r="http://schemas.openxmlformats.org/officeDocument/2006/relationships" r:id="rId12"/>
          </a:graphicData>
        </a:graphic>
      </p:graphicFrame>
      <p:sp>
        <p:nvSpPr>
          <p:cNvPr id="55" name="ZoneTexte 20"/>
          <p:cNvSpPr txBox="1"/>
          <p:nvPr/>
        </p:nvSpPr>
        <p:spPr>
          <a:xfrm>
            <a:off x="4059636" y="5972845"/>
            <a:ext cx="6777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(+3)</a:t>
            </a:r>
            <a:endParaRPr lang="fr-FR" sz="1000" dirty="0">
              <a:solidFill>
                <a:srgbClr val="92D050"/>
              </a:solidFill>
            </a:endParaRPr>
          </a:p>
        </p:txBody>
      </p:sp>
      <p:sp>
        <p:nvSpPr>
          <p:cNvPr id="56" name="ZoneTexte 20"/>
          <p:cNvSpPr txBox="1"/>
          <p:nvPr/>
        </p:nvSpPr>
        <p:spPr>
          <a:xfrm>
            <a:off x="3359983" y="2945880"/>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(-13)</a:t>
            </a:r>
            <a:endParaRPr lang="fr-FR" sz="1000" dirty="0">
              <a:solidFill>
                <a:srgbClr val="FFC000"/>
              </a:solidFill>
            </a:endParaRPr>
          </a:p>
        </p:txBody>
      </p:sp>
      <p:sp>
        <p:nvSpPr>
          <p:cNvPr id="57" name="ZoneTexte 20"/>
          <p:cNvSpPr txBox="1"/>
          <p:nvPr/>
        </p:nvSpPr>
        <p:spPr>
          <a:xfrm rot="5400000">
            <a:off x="3077771" y="297716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pic>
        <p:nvPicPr>
          <p:cNvPr id="32" name="Image 31"/>
          <p:cNvPicPr>
            <a:picLocks noChangeAspect="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9771" y="2651646"/>
            <a:ext cx="270981" cy="284339"/>
          </a:xfrm>
          <a:prstGeom prst="rect">
            <a:avLst/>
          </a:prstGeom>
        </p:spPr>
      </p:pic>
      <p:pic>
        <p:nvPicPr>
          <p:cNvPr id="33" name="Image 32"/>
          <p:cNvPicPr>
            <a:picLocks noChangeAspect="1"/>
          </p:cNvPicPr>
          <p:nvPr/>
        </p:nvPicPr>
        <p:blipFill rotWithShape="1">
          <a:blip r:embed="rId14" cstate="print">
            <a:extLst>
              <a:ext uri="{28A0092B-C50C-407E-A947-70E740481C1C}">
                <a14:useLocalDpi xmlns:a14="http://schemas.microsoft.com/office/drawing/2010/main" val="0"/>
              </a:ext>
            </a:extLst>
          </a:blip>
          <a:srcRect t="7337"/>
          <a:stretch/>
        </p:blipFill>
        <p:spPr>
          <a:xfrm rot="10800000">
            <a:off x="339771" y="3770711"/>
            <a:ext cx="259179" cy="252000"/>
          </a:xfrm>
          <a:prstGeom prst="rect">
            <a:avLst/>
          </a:prstGeom>
        </p:spPr>
      </p:pic>
      <p:pic>
        <p:nvPicPr>
          <p:cNvPr id="34" name="Image 33"/>
          <p:cNvPicPr>
            <a:picLocks noChangeAspect="1"/>
          </p:cNvPicPr>
          <p:nvPr/>
        </p:nvPicPr>
        <p:blipFill rotWithShape="1">
          <a:blip r:embed="rId14" cstate="print">
            <a:extLst>
              <a:ext uri="{28A0092B-C50C-407E-A947-70E740481C1C}">
                <a14:useLocalDpi xmlns:a14="http://schemas.microsoft.com/office/drawing/2010/main" val="0"/>
              </a:ext>
            </a:extLst>
          </a:blip>
          <a:srcRect t="7337"/>
          <a:stretch/>
        </p:blipFill>
        <p:spPr>
          <a:xfrm rot="10800000">
            <a:off x="306143" y="4857437"/>
            <a:ext cx="259179" cy="252000"/>
          </a:xfrm>
          <a:prstGeom prst="rect">
            <a:avLst/>
          </a:prstGeom>
        </p:spPr>
      </p:pic>
      <p:sp>
        <p:nvSpPr>
          <p:cNvPr id="2" name="ZoneTexte 1"/>
          <p:cNvSpPr txBox="1"/>
          <p:nvPr/>
        </p:nvSpPr>
        <p:spPr>
          <a:xfrm>
            <a:off x="1004267" y="6220288"/>
            <a:ext cx="2482678" cy="230832"/>
          </a:xfrm>
          <a:prstGeom prst="rect">
            <a:avLst/>
          </a:prstGeom>
          <a:noFill/>
        </p:spPr>
        <p:txBody>
          <a:bodyPr wrap="square" rtlCol="0">
            <a:spAutoFit/>
          </a:bodyPr>
          <a:lstStyle/>
          <a:p>
            <a:r>
              <a:rPr lang="fr-FR" sz="900" i="1" dirty="0" smtClean="0">
                <a:solidFill>
                  <a:srgbClr val="A50021"/>
                </a:solidFill>
              </a:rPr>
              <a:t>(Ordures ménagères + tri sélectif + ailleurs)</a:t>
            </a:r>
            <a:endParaRPr lang="fr-FR" sz="900" i="1" dirty="0">
              <a:solidFill>
                <a:srgbClr val="A50021"/>
              </a:solidFill>
            </a:endParaRPr>
          </a:p>
        </p:txBody>
      </p:sp>
      <p:sp>
        <p:nvSpPr>
          <p:cNvPr id="35" name="ZoneTexte 20"/>
          <p:cNvSpPr txBox="1"/>
          <p:nvPr/>
        </p:nvSpPr>
        <p:spPr>
          <a:xfrm>
            <a:off x="3625335" y="4875945"/>
            <a:ext cx="6777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(+3)</a:t>
            </a:r>
            <a:endParaRPr lang="fr-FR" sz="1000" dirty="0">
              <a:solidFill>
                <a:srgbClr val="92D050"/>
              </a:solidFill>
            </a:endParaRPr>
          </a:p>
        </p:txBody>
      </p:sp>
      <p:sp>
        <p:nvSpPr>
          <p:cNvPr id="36" name="ZoneTexte 20"/>
          <p:cNvSpPr txBox="1"/>
          <p:nvPr/>
        </p:nvSpPr>
        <p:spPr>
          <a:xfrm>
            <a:off x="3720822" y="3806860"/>
            <a:ext cx="6777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(+3)</a:t>
            </a:r>
            <a:endParaRPr lang="fr-FR" sz="1000" dirty="0">
              <a:solidFill>
                <a:srgbClr val="92D050"/>
              </a:solidFill>
            </a:endParaRPr>
          </a:p>
        </p:txBody>
      </p:sp>
      <p:sp>
        <p:nvSpPr>
          <p:cNvPr id="40" name="ZoneTexte 39"/>
          <p:cNvSpPr txBox="1"/>
          <p:nvPr/>
        </p:nvSpPr>
        <p:spPr>
          <a:xfrm>
            <a:off x="7726761" y="640886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43" name="ZoneTexte 42"/>
          <p:cNvSpPr txBox="1"/>
          <p:nvPr/>
        </p:nvSpPr>
        <p:spPr>
          <a:xfrm>
            <a:off x="8258076" y="641092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2014</a:t>
            </a:r>
            <a:endParaRPr lang="fr-FR" sz="1050" dirty="0">
              <a:solidFill>
                <a:schemeClr val="bg1">
                  <a:lumMod val="50000"/>
                </a:schemeClr>
              </a:solidFill>
            </a:endParaRPr>
          </a:p>
        </p:txBody>
      </p:sp>
      <p:sp>
        <p:nvSpPr>
          <p:cNvPr id="44" name="ZoneTexte 43"/>
          <p:cNvSpPr txBox="1"/>
          <p:nvPr/>
        </p:nvSpPr>
        <p:spPr>
          <a:xfrm>
            <a:off x="8647780" y="641092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45" name="ZoneTexte 44"/>
          <p:cNvSpPr txBox="1"/>
          <p:nvPr/>
        </p:nvSpPr>
        <p:spPr>
          <a:xfrm>
            <a:off x="9006050" y="641092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2016</a:t>
            </a:r>
            <a:endParaRPr lang="fr-FR" sz="1050" dirty="0">
              <a:solidFill>
                <a:schemeClr val="bg1">
                  <a:lumMod val="50000"/>
                </a:schemeClr>
              </a:solidFill>
            </a:endParaRPr>
          </a:p>
        </p:txBody>
      </p:sp>
      <p:sp>
        <p:nvSpPr>
          <p:cNvPr id="66" name="ZoneTexte 65"/>
          <p:cNvSpPr txBox="1"/>
          <p:nvPr/>
        </p:nvSpPr>
        <p:spPr>
          <a:xfrm>
            <a:off x="9357523" y="6410922"/>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67" name="ZoneTexte 66"/>
          <p:cNvSpPr txBox="1"/>
          <p:nvPr/>
        </p:nvSpPr>
        <p:spPr>
          <a:xfrm>
            <a:off x="9725824" y="640165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49" name="Rectangle 48"/>
          <p:cNvSpPr/>
          <p:nvPr/>
        </p:nvSpPr>
        <p:spPr>
          <a:xfrm>
            <a:off x="0" y="6921210"/>
            <a:ext cx="8960055" cy="230832"/>
          </a:xfrm>
          <a:prstGeom prst="rect">
            <a:avLst/>
          </a:prstGeom>
          <a:solidFill>
            <a:schemeClr val="bg1"/>
          </a:solidFill>
        </p:spPr>
        <p:txBody>
          <a:bodyPr wrap="square">
            <a:spAutoFit/>
          </a:bodyPr>
          <a:lstStyle/>
          <a:p>
            <a:r>
              <a:rPr lang="fr-FR" sz="900" dirty="0" smtClean="0">
                <a:latin typeface="Calibri" panose="020F0502020204030204" pitchFamily="34" charset="0"/>
                <a:ea typeface="Calibri" panose="020F0502020204030204" pitchFamily="34" charset="0"/>
                <a:cs typeface="Calibri" panose="020F0502020204030204" pitchFamily="34" charset="0"/>
              </a:rPr>
              <a:t>ATTTENTION, compte tenu de certains changements apportés au fil des années dans la liste des attitudes, certaines évolutions sont à interpréter avec prudence</a:t>
            </a:r>
            <a:endParaRPr lang="fr-FR" sz="900" dirty="0"/>
          </a:p>
        </p:txBody>
      </p:sp>
      <p:sp>
        <p:nvSpPr>
          <p:cNvPr id="52" name="ZoneTexte 20"/>
          <p:cNvSpPr txBox="1"/>
          <p:nvPr/>
        </p:nvSpPr>
        <p:spPr>
          <a:xfrm rot="5400000">
            <a:off x="7588329" y="273097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Tree>
    <p:extLst>
      <p:ext uri="{BB962C8B-B14F-4D97-AF65-F5344CB8AC3E}">
        <p14:creationId xmlns:p14="http://schemas.microsoft.com/office/powerpoint/2010/main" val="333220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Box 10"/>
          <p:cNvSpPr txBox="1">
            <a:spLocks noChangeArrowheads="1"/>
          </p:cNvSpPr>
          <p:nvPr/>
        </p:nvSpPr>
        <p:spPr bwMode="auto">
          <a:xfrm>
            <a:off x="287625" y="861290"/>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u="sng" dirty="0">
                <a:solidFill>
                  <a:schemeClr val="bg1">
                    <a:lumMod val="50000"/>
                  </a:schemeClr>
                </a:solidFill>
              </a:rPr>
              <a:t>Le plus souvent</a:t>
            </a:r>
            <a:r>
              <a:rPr lang="fr-FR" sz="1200" dirty="0">
                <a:solidFill>
                  <a:schemeClr val="bg1">
                    <a:lumMod val="50000"/>
                  </a:schemeClr>
                </a:solidFill>
              </a:rPr>
              <a:t>, quel contenant utilisez-vous ? Vous les mettez dans … </a:t>
            </a:r>
          </a:p>
        </p:txBody>
      </p:sp>
      <p:sp>
        <p:nvSpPr>
          <p:cNvPr id="2" name="Espace réservé du texte 1"/>
          <p:cNvSpPr>
            <a:spLocks noGrp="1"/>
          </p:cNvSpPr>
          <p:nvPr>
            <p:ph type="body" sz="quarter" idx="10"/>
          </p:nvPr>
        </p:nvSpPr>
        <p:spPr/>
        <p:txBody>
          <a:bodyPr/>
          <a:lstStyle/>
          <a:p>
            <a:pPr algn="just"/>
            <a:r>
              <a:rPr lang="fr-FR" sz="1800" dirty="0" smtClean="0"/>
              <a:t>Le contenant le plus souvent utilisé pour stocker ses DASRI</a:t>
            </a:r>
            <a:endParaRPr lang="fr-FR" sz="1800" dirty="0"/>
          </a:p>
        </p:txBody>
      </p:sp>
      <p:graphicFrame>
        <p:nvGraphicFramePr>
          <p:cNvPr id="6" name="Graphique 5"/>
          <p:cNvGraphicFramePr/>
          <p:nvPr>
            <p:extLst>
              <p:ext uri="{D42A27DB-BD31-4B8C-83A1-F6EECF244321}">
                <p14:modId xmlns:p14="http://schemas.microsoft.com/office/powerpoint/2010/main" val="2988296884"/>
              </p:ext>
            </p:extLst>
          </p:nvPr>
        </p:nvGraphicFramePr>
        <p:xfrm>
          <a:off x="817126" y="2559480"/>
          <a:ext cx="5543550" cy="4010139"/>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p:cNvSpPr/>
          <p:nvPr/>
        </p:nvSpPr>
        <p:spPr>
          <a:xfrm>
            <a:off x="788551" y="2633512"/>
            <a:ext cx="5572125" cy="1524011"/>
          </a:xfrm>
          <a:prstGeom prst="rect">
            <a:avLst/>
          </a:pr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6784475" y="2212873"/>
            <a:ext cx="3411025" cy="292388"/>
          </a:xfrm>
          <a:prstGeom prst="rect">
            <a:avLst/>
          </a:prstGeom>
          <a:solidFill>
            <a:schemeClr val="bg1"/>
          </a:solidFill>
        </p:spPr>
        <p:txBody>
          <a:bodyPr wrap="square" rtlCol="0">
            <a:spAutoFit/>
          </a:bodyPr>
          <a:lstStyle/>
          <a:p>
            <a:pPr algn="ctr"/>
            <a:r>
              <a:rPr lang="fr-FR" sz="1300" b="1" i="1" dirty="0" smtClean="0">
                <a:solidFill>
                  <a:srgbClr val="003366"/>
                </a:solidFill>
              </a:rPr>
              <a:t>Qui sont les utilisateurs des BAA DASTRI ?</a:t>
            </a:r>
            <a:endParaRPr lang="fr-FR" sz="1300" b="1" i="1" dirty="0">
              <a:solidFill>
                <a:srgbClr val="003366"/>
              </a:solidFill>
            </a:endParaRPr>
          </a:p>
        </p:txBody>
      </p:sp>
      <p:cxnSp>
        <p:nvCxnSpPr>
          <p:cNvPr id="61" name="Connecteur droit avec flèche 60"/>
          <p:cNvCxnSpPr/>
          <p:nvPr/>
        </p:nvCxnSpPr>
        <p:spPr bwMode="auto">
          <a:xfrm>
            <a:off x="6491466" y="3113342"/>
            <a:ext cx="548022" cy="0"/>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pic>
        <p:nvPicPr>
          <p:cNvPr id="1030" name="Picture 6" descr="http://www.hellopro.fr/images/produit-2/6/2/2/futs-plastiques-pour-dasri-2272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1" y="3847388"/>
            <a:ext cx="719462" cy="481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ictom-bievre.fr/images/stories/valoriser_dechets/boite%20tr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81" y="2713055"/>
            <a:ext cx="654114" cy="665672"/>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10"/>
          <p:cNvSpPr txBox="1">
            <a:spLocks noChangeArrowheads="1"/>
          </p:cNvSpPr>
          <p:nvPr/>
        </p:nvSpPr>
        <p:spPr bwMode="auto">
          <a:xfrm>
            <a:off x="514302" y="1311713"/>
            <a:ext cx="6038362" cy="169277"/>
          </a:xfrm>
          <a:prstGeom prst="rect">
            <a:avLst/>
          </a:prstGeom>
          <a:noFill/>
          <a:ln w="9525" algn="ctr">
            <a:noFill/>
            <a:miter lim="800000"/>
            <a:headEnd/>
            <a:tailEnd/>
          </a:ln>
        </p:spPr>
        <p:txBody>
          <a:bodyPr wrap="square" lIns="0" tIns="0" rIns="0" bIns="0" anchor="t">
            <a:spAutoFit/>
          </a:bodyPr>
          <a:lstStyle/>
          <a:p>
            <a:pPr algn="just"/>
            <a:r>
              <a:rPr lang="fr-FR" sz="1100" i="1" u="sng" dirty="0">
                <a:solidFill>
                  <a:schemeClr val="tx1">
                    <a:lumMod val="65000"/>
                    <a:lumOff val="35000"/>
                  </a:schemeClr>
                </a:solidFill>
              </a:rPr>
              <a:t>Base</a:t>
            </a:r>
            <a:r>
              <a:rPr lang="fr-FR" sz="1100" i="1" dirty="0">
                <a:solidFill>
                  <a:schemeClr val="tx1">
                    <a:lumMod val="65000"/>
                    <a:lumOff val="35000"/>
                  </a:schemeClr>
                </a:solidFill>
              </a:rPr>
              <a:t> : question posée uniquement aux personnes qui stockent leurs </a:t>
            </a:r>
            <a:r>
              <a:rPr lang="fr-FR" sz="1100" i="1" dirty="0" smtClean="0">
                <a:solidFill>
                  <a:schemeClr val="tx1">
                    <a:lumMod val="65000"/>
                    <a:lumOff val="35000"/>
                  </a:schemeClr>
                </a:solidFill>
              </a:rPr>
              <a:t>DASRI, </a:t>
            </a:r>
            <a:r>
              <a:rPr lang="fr-FR" sz="1100" i="1" dirty="0">
                <a:solidFill>
                  <a:schemeClr val="tx1">
                    <a:lumMod val="65000"/>
                    <a:lumOff val="35000"/>
                  </a:schemeClr>
                </a:solidFill>
              </a:rPr>
              <a:t>soit </a:t>
            </a:r>
            <a:r>
              <a:rPr lang="fr-FR" sz="1100" b="1" i="1" dirty="0" smtClean="0">
                <a:solidFill>
                  <a:schemeClr val="tx1">
                    <a:lumMod val="65000"/>
                    <a:lumOff val="35000"/>
                  </a:schemeClr>
                </a:solidFill>
              </a:rPr>
              <a:t>82%</a:t>
            </a:r>
            <a:r>
              <a:rPr lang="fr-FR" sz="1100" i="1" dirty="0" smtClean="0">
                <a:solidFill>
                  <a:schemeClr val="tx1">
                    <a:lumMod val="65000"/>
                    <a:lumOff val="35000"/>
                  </a:schemeClr>
                </a:solidFill>
              </a:rPr>
              <a:t> </a:t>
            </a:r>
            <a:r>
              <a:rPr lang="fr-FR" sz="1100" i="1" dirty="0">
                <a:solidFill>
                  <a:schemeClr val="tx1">
                    <a:lumMod val="65000"/>
                    <a:lumOff val="35000"/>
                  </a:schemeClr>
                </a:solidFill>
              </a:rPr>
              <a:t>de </a:t>
            </a:r>
            <a:r>
              <a:rPr lang="fr-FR" sz="1100" i="1" dirty="0" smtClean="0">
                <a:solidFill>
                  <a:schemeClr val="tx1">
                    <a:lumMod val="65000"/>
                    <a:lumOff val="35000"/>
                  </a:schemeClr>
                </a:solidFill>
              </a:rPr>
              <a:t>l’échantillon</a:t>
            </a:r>
            <a:endParaRPr lang="fr-FR" sz="1100" i="1" dirty="0">
              <a:solidFill>
                <a:schemeClr val="tx1">
                  <a:lumMod val="65000"/>
                  <a:lumOff val="35000"/>
                </a:schemeClr>
              </a:solidFill>
            </a:endParaRPr>
          </a:p>
        </p:txBody>
      </p:sp>
      <p:graphicFrame>
        <p:nvGraphicFramePr>
          <p:cNvPr id="83" name="Objet 1"/>
          <p:cNvGraphicFramePr>
            <a:graphicFrameLocks/>
          </p:cNvGraphicFramePr>
          <p:nvPr>
            <p:extLst>
              <p:ext uri="{D42A27DB-BD31-4B8C-83A1-F6EECF244321}">
                <p14:modId xmlns:p14="http://schemas.microsoft.com/office/powerpoint/2010/main" val="4124772599"/>
              </p:ext>
            </p:extLst>
          </p:nvPr>
        </p:nvGraphicFramePr>
        <p:xfrm>
          <a:off x="7227121" y="2894775"/>
          <a:ext cx="2934000" cy="648000"/>
        </p:xfrm>
        <a:graphic>
          <a:graphicData uri="http://schemas.openxmlformats.org/drawingml/2006/chart">
            <c:chart xmlns:c="http://schemas.openxmlformats.org/drawingml/2006/chart" xmlns:r="http://schemas.openxmlformats.org/officeDocument/2006/relationships" r:id="rId5"/>
          </a:graphicData>
        </a:graphic>
      </p:graphicFrame>
      <p:sp>
        <p:nvSpPr>
          <p:cNvPr id="84" name="Rectangle à coins arrondis 83"/>
          <p:cNvSpPr/>
          <p:nvPr/>
        </p:nvSpPr>
        <p:spPr>
          <a:xfrm>
            <a:off x="7166758" y="2677852"/>
            <a:ext cx="1548000" cy="276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graphicFrame>
        <p:nvGraphicFramePr>
          <p:cNvPr id="89" name="Objet 1"/>
          <p:cNvGraphicFramePr>
            <a:graphicFrameLocks/>
          </p:cNvGraphicFramePr>
          <p:nvPr>
            <p:extLst>
              <p:ext uri="{D42A27DB-BD31-4B8C-83A1-F6EECF244321}">
                <p14:modId xmlns:p14="http://schemas.microsoft.com/office/powerpoint/2010/main" val="275134746"/>
              </p:ext>
            </p:extLst>
          </p:nvPr>
        </p:nvGraphicFramePr>
        <p:xfrm>
          <a:off x="7227121" y="4051334"/>
          <a:ext cx="2934000" cy="648000"/>
        </p:xfrm>
        <a:graphic>
          <a:graphicData uri="http://schemas.openxmlformats.org/drawingml/2006/chart">
            <c:chart xmlns:c="http://schemas.openxmlformats.org/drawingml/2006/chart" xmlns:r="http://schemas.openxmlformats.org/officeDocument/2006/relationships" r:id="rId6"/>
          </a:graphicData>
        </a:graphic>
      </p:graphicFrame>
      <p:sp>
        <p:nvSpPr>
          <p:cNvPr id="90" name="Rectangle à coins arrondis 89"/>
          <p:cNvSpPr/>
          <p:nvPr/>
        </p:nvSpPr>
        <p:spPr>
          <a:xfrm>
            <a:off x="7166758" y="3834411"/>
            <a:ext cx="1548000" cy="276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Âge des PAT</a:t>
            </a:r>
            <a:endParaRPr lang="fr-FR" sz="1100" b="1" i="1" dirty="0">
              <a:solidFill>
                <a:schemeClr val="bg1"/>
              </a:solidFill>
              <a:latin typeface="Calibri" pitchFamily="34" charset="0"/>
              <a:cs typeface="Calibri" pitchFamily="34" charset="0"/>
            </a:endParaRPr>
          </a:p>
        </p:txBody>
      </p:sp>
      <p:sp>
        <p:nvSpPr>
          <p:cNvPr id="92" name="Ellipse 91"/>
          <p:cNvSpPr/>
          <p:nvPr/>
        </p:nvSpPr>
        <p:spPr>
          <a:xfrm>
            <a:off x="9519536" y="2984264"/>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524340" y="2277549"/>
            <a:ext cx="4919461" cy="307777"/>
          </a:xfrm>
          <a:prstGeom prst="rect">
            <a:avLst/>
          </a:prstGeom>
          <a:noFill/>
          <a:ln>
            <a:noFill/>
          </a:ln>
        </p:spPr>
        <p:txBody>
          <a:bodyPr wrap="square" rtlCol="0">
            <a:spAutoFit/>
          </a:bodyPr>
          <a:lstStyle/>
          <a:p>
            <a:pPr algn="ctr"/>
            <a:r>
              <a:rPr lang="fr-FR" sz="1400" b="1" i="1" dirty="0" smtClean="0">
                <a:solidFill>
                  <a:srgbClr val="003366"/>
                </a:solidFill>
              </a:rPr>
              <a:t>=&gt; 83% stockent leurs DASRI dans une BAA </a:t>
            </a:r>
            <a:endParaRPr lang="fr-FR" sz="1400" b="1" i="1" dirty="0">
              <a:solidFill>
                <a:srgbClr val="003366"/>
              </a:solidFill>
            </a:endParaRPr>
          </a:p>
        </p:txBody>
      </p:sp>
      <p:graphicFrame>
        <p:nvGraphicFramePr>
          <p:cNvPr id="33" name="Objet 1"/>
          <p:cNvGraphicFramePr>
            <a:graphicFrameLocks/>
          </p:cNvGraphicFramePr>
          <p:nvPr>
            <p:extLst>
              <p:ext uri="{D42A27DB-BD31-4B8C-83A1-F6EECF244321}">
                <p14:modId xmlns:p14="http://schemas.microsoft.com/office/powerpoint/2010/main" val="1816753338"/>
              </p:ext>
            </p:extLst>
          </p:nvPr>
        </p:nvGraphicFramePr>
        <p:xfrm>
          <a:off x="7227121" y="5433674"/>
          <a:ext cx="2907940" cy="1094496"/>
        </p:xfrm>
        <a:graphic>
          <a:graphicData uri="http://schemas.openxmlformats.org/drawingml/2006/chart">
            <c:chart xmlns:c="http://schemas.openxmlformats.org/drawingml/2006/chart" xmlns:r="http://schemas.openxmlformats.org/officeDocument/2006/relationships" r:id="rId7"/>
          </a:graphicData>
        </a:graphic>
      </p:graphicFrame>
      <p:sp>
        <p:nvSpPr>
          <p:cNvPr id="35" name="ZoneTexte 34"/>
          <p:cNvSpPr txBox="1"/>
          <p:nvPr/>
        </p:nvSpPr>
        <p:spPr>
          <a:xfrm>
            <a:off x="6967904" y="5123179"/>
            <a:ext cx="3411025" cy="292388"/>
          </a:xfrm>
          <a:prstGeom prst="rect">
            <a:avLst/>
          </a:prstGeom>
          <a:noFill/>
        </p:spPr>
        <p:txBody>
          <a:bodyPr wrap="square" rtlCol="0">
            <a:spAutoFit/>
          </a:bodyPr>
          <a:lstStyle/>
          <a:p>
            <a:pPr algn="ctr"/>
            <a:r>
              <a:rPr lang="fr-FR" sz="1300" b="1" i="1" dirty="0" smtClean="0">
                <a:solidFill>
                  <a:srgbClr val="003366"/>
                </a:solidFill>
              </a:rPr>
              <a:t>L’évolution du recours à la BAA DASTRI </a:t>
            </a:r>
            <a:endParaRPr lang="fr-FR" sz="1300" b="1" i="1" dirty="0">
              <a:solidFill>
                <a:srgbClr val="003366"/>
              </a:solidFill>
            </a:endParaRPr>
          </a:p>
        </p:txBody>
      </p:sp>
      <p:sp>
        <p:nvSpPr>
          <p:cNvPr id="30" name="ZoneTexte 20"/>
          <p:cNvSpPr txBox="1"/>
          <p:nvPr/>
        </p:nvSpPr>
        <p:spPr>
          <a:xfrm>
            <a:off x="4723915" y="2313372"/>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(-10)</a:t>
            </a:r>
            <a:endParaRPr lang="fr-FR" sz="1000" dirty="0">
              <a:solidFill>
                <a:srgbClr val="FFC000"/>
              </a:solidFill>
            </a:endParaRPr>
          </a:p>
        </p:txBody>
      </p:sp>
      <p:sp>
        <p:nvSpPr>
          <p:cNvPr id="31" name="ZoneTexte 20"/>
          <p:cNvSpPr txBox="1"/>
          <p:nvPr/>
        </p:nvSpPr>
        <p:spPr>
          <a:xfrm rot="5400000">
            <a:off x="4441703" y="2344660"/>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28" name="Ellipse 27"/>
          <p:cNvSpPr/>
          <p:nvPr/>
        </p:nvSpPr>
        <p:spPr>
          <a:xfrm>
            <a:off x="9741819" y="3247337"/>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9734540" y="4422332"/>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20"/>
          <p:cNvSpPr txBox="1"/>
          <p:nvPr/>
        </p:nvSpPr>
        <p:spPr>
          <a:xfrm rot="5400000">
            <a:off x="9314860" y="5516517"/>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cxnSp>
        <p:nvCxnSpPr>
          <p:cNvPr id="5" name="Connecteur droit 4"/>
          <p:cNvCxnSpPr/>
          <p:nvPr/>
        </p:nvCxnSpPr>
        <p:spPr>
          <a:xfrm>
            <a:off x="8608292" y="5791195"/>
            <a:ext cx="1404000" cy="4618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81764" y="1617735"/>
            <a:ext cx="9353297" cy="230832"/>
          </a:xfrm>
          <a:prstGeom prst="rect">
            <a:avLst/>
          </a:prstGeom>
          <a:solidFill>
            <a:schemeClr val="bg1"/>
          </a:solidFill>
        </p:spPr>
        <p:txBody>
          <a:bodyPr wrap="square">
            <a:spAutoFit/>
          </a:bodyPr>
          <a:lstStyle/>
          <a:p>
            <a:r>
              <a:rPr lang="fr-FR" sz="900" dirty="0" smtClean="0">
                <a:latin typeface="Calibri" panose="020F0502020204030204" pitchFamily="34" charset="0"/>
                <a:ea typeface="Calibri" panose="020F0502020204030204" pitchFamily="34" charset="0"/>
                <a:cs typeface="Calibri" panose="020F0502020204030204" pitchFamily="34" charset="0"/>
              </a:rPr>
              <a:t>En </a:t>
            </a:r>
            <a:r>
              <a:rPr lang="fr-FR" sz="900" dirty="0">
                <a:latin typeface="Calibri" panose="020F0502020204030204" pitchFamily="34" charset="0"/>
                <a:ea typeface="Calibri" panose="020F0502020204030204" pitchFamily="34" charset="0"/>
                <a:cs typeface="Calibri" panose="020F0502020204030204" pitchFamily="34" charset="0"/>
              </a:rPr>
              <a:t>raison de la modification de la liste des items au fil des vagues d’enquête, </a:t>
            </a:r>
            <a:r>
              <a:rPr lang="fr-FR" sz="900" dirty="0" smtClean="0">
                <a:latin typeface="Calibri" panose="020F0502020204030204" pitchFamily="34" charset="0"/>
                <a:ea typeface="Calibri" panose="020F0502020204030204" pitchFamily="34" charset="0"/>
                <a:cs typeface="Calibri" panose="020F0502020204030204" pitchFamily="34" charset="0"/>
              </a:rPr>
              <a:t>et de l’intégration notamment de la Recycling box cette année, les </a:t>
            </a:r>
            <a:r>
              <a:rPr lang="fr-FR" sz="900" dirty="0">
                <a:latin typeface="Calibri" panose="020F0502020204030204" pitchFamily="34" charset="0"/>
                <a:ea typeface="Calibri" panose="020F0502020204030204" pitchFamily="34" charset="0"/>
                <a:cs typeface="Calibri" panose="020F0502020204030204" pitchFamily="34" charset="0"/>
              </a:rPr>
              <a:t>évolutions doivent être interprétées avec prudence</a:t>
            </a:r>
            <a:endParaRPr lang="fr-FR" sz="900" dirty="0"/>
          </a:p>
        </p:txBody>
      </p:sp>
      <p:pic>
        <p:nvPicPr>
          <p:cNvPr id="42" name="Imag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761" y="1583325"/>
            <a:ext cx="225572" cy="225572"/>
          </a:xfrm>
          <a:prstGeom prst="rect">
            <a:avLst/>
          </a:prstGeom>
        </p:spPr>
      </p:pic>
    </p:spTree>
    <p:extLst>
      <p:ext uri="{BB962C8B-B14F-4D97-AF65-F5344CB8AC3E}">
        <p14:creationId xmlns:p14="http://schemas.microsoft.com/office/powerpoint/2010/main" val="409104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b="0" i="1" u="sng" dirty="0" smtClean="0"/>
              <a:t>Evolutions</a:t>
            </a:r>
            <a:r>
              <a:rPr lang="fr-FR" sz="1800" b="0" i="1" dirty="0" smtClean="0"/>
              <a:t> des pratiques de stockage des DASRI, selon le profil  </a:t>
            </a:r>
            <a:r>
              <a:rPr lang="fr-FR" sz="1200" b="0" i="1" dirty="0" smtClean="0"/>
              <a:t>(suite)</a:t>
            </a:r>
            <a:endParaRPr lang="fr-FR" sz="1800" b="0" i="1" dirty="0"/>
          </a:p>
        </p:txBody>
      </p:sp>
      <p:sp>
        <p:nvSpPr>
          <p:cNvPr id="18" name="Text Box 10"/>
          <p:cNvSpPr txBox="1">
            <a:spLocks noChangeArrowheads="1"/>
          </p:cNvSpPr>
          <p:nvPr/>
        </p:nvSpPr>
        <p:spPr bwMode="auto">
          <a:xfrm>
            <a:off x="343043" y="951162"/>
            <a:ext cx="6252961"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b="1" u="sng" dirty="0">
                <a:solidFill>
                  <a:schemeClr val="bg1">
                    <a:lumMod val="50000"/>
                  </a:schemeClr>
                </a:solidFill>
              </a:rPr>
              <a:t>Le plus souvent</a:t>
            </a:r>
            <a:r>
              <a:rPr lang="fr-FR" sz="1200" dirty="0">
                <a:solidFill>
                  <a:schemeClr val="bg1">
                    <a:lumMod val="50000"/>
                  </a:schemeClr>
                </a:solidFill>
              </a:rPr>
              <a:t>, quel contenant utilisez-vous ? Vous les mettez dans … </a:t>
            </a:r>
          </a:p>
        </p:txBody>
      </p:sp>
      <p:sp>
        <p:nvSpPr>
          <p:cNvPr id="34" name="Text Box 10"/>
          <p:cNvSpPr txBox="1">
            <a:spLocks noChangeArrowheads="1"/>
          </p:cNvSpPr>
          <p:nvPr/>
        </p:nvSpPr>
        <p:spPr bwMode="auto">
          <a:xfrm>
            <a:off x="285201" y="1555015"/>
            <a:ext cx="6062604" cy="169277"/>
          </a:xfrm>
          <a:prstGeom prst="rect">
            <a:avLst/>
          </a:prstGeom>
          <a:noFill/>
          <a:ln w="9525" algn="ctr">
            <a:noFill/>
            <a:miter lim="800000"/>
            <a:headEnd/>
            <a:tailEnd/>
          </a:ln>
        </p:spPr>
        <p:txBody>
          <a:bodyPr wrap="square" lIns="0" tIns="0" rIns="0" bIns="0" anchor="t">
            <a:spAutoFit/>
          </a:bodyPr>
          <a:lstStyle/>
          <a:p>
            <a:pPr algn="just"/>
            <a:r>
              <a:rPr lang="fr-FR" sz="1100" i="1" u="sng" dirty="0">
                <a:solidFill>
                  <a:schemeClr val="tx1">
                    <a:lumMod val="65000"/>
                    <a:lumOff val="35000"/>
                  </a:schemeClr>
                </a:solidFill>
              </a:rPr>
              <a:t>Base</a:t>
            </a:r>
            <a:r>
              <a:rPr lang="fr-FR" sz="1100" i="1" dirty="0">
                <a:solidFill>
                  <a:schemeClr val="tx1">
                    <a:lumMod val="65000"/>
                    <a:lumOff val="35000"/>
                  </a:schemeClr>
                </a:solidFill>
              </a:rPr>
              <a:t> : question posée uniquement aux personnes qui stockent leurs </a:t>
            </a:r>
            <a:r>
              <a:rPr lang="fr-FR" sz="1100" i="1" dirty="0" smtClean="0">
                <a:solidFill>
                  <a:schemeClr val="tx1">
                    <a:lumMod val="65000"/>
                    <a:lumOff val="35000"/>
                  </a:schemeClr>
                </a:solidFill>
              </a:rPr>
              <a:t>DASRI, </a:t>
            </a:r>
            <a:r>
              <a:rPr lang="fr-FR" sz="1100" i="1" dirty="0">
                <a:solidFill>
                  <a:schemeClr val="tx1">
                    <a:lumMod val="65000"/>
                    <a:lumOff val="35000"/>
                  </a:schemeClr>
                </a:solidFill>
              </a:rPr>
              <a:t>soit </a:t>
            </a:r>
            <a:r>
              <a:rPr lang="fr-FR" sz="1100" b="1" i="1" dirty="0" smtClean="0">
                <a:solidFill>
                  <a:schemeClr val="tx1">
                    <a:lumMod val="65000"/>
                    <a:lumOff val="35000"/>
                  </a:schemeClr>
                </a:solidFill>
              </a:rPr>
              <a:t>82%</a:t>
            </a:r>
            <a:r>
              <a:rPr lang="fr-FR" sz="1100" i="1" dirty="0" smtClean="0">
                <a:solidFill>
                  <a:schemeClr val="tx1">
                    <a:lumMod val="65000"/>
                    <a:lumOff val="35000"/>
                  </a:schemeClr>
                </a:solidFill>
              </a:rPr>
              <a:t> </a:t>
            </a:r>
            <a:r>
              <a:rPr lang="fr-FR" sz="1100" i="1" dirty="0">
                <a:solidFill>
                  <a:schemeClr val="tx1">
                    <a:lumMod val="65000"/>
                    <a:lumOff val="35000"/>
                  </a:schemeClr>
                </a:solidFill>
              </a:rPr>
              <a:t>de </a:t>
            </a:r>
            <a:r>
              <a:rPr lang="fr-FR" sz="1100" i="1" dirty="0" smtClean="0">
                <a:solidFill>
                  <a:schemeClr val="tx1">
                    <a:lumMod val="65000"/>
                    <a:lumOff val="35000"/>
                  </a:schemeClr>
                </a:solidFill>
              </a:rPr>
              <a:t>l’échantillon</a:t>
            </a:r>
            <a:endParaRPr lang="fr-FR" sz="1100" i="1" dirty="0">
              <a:solidFill>
                <a:schemeClr val="tx1">
                  <a:lumMod val="65000"/>
                  <a:lumOff val="35000"/>
                </a:schemeClr>
              </a:solidFill>
            </a:endParaRPr>
          </a:p>
        </p:txBody>
      </p:sp>
      <p:graphicFrame>
        <p:nvGraphicFramePr>
          <p:cNvPr id="42" name="Tableau 41"/>
          <p:cNvGraphicFramePr>
            <a:graphicFrameLocks noGrp="1"/>
          </p:cNvGraphicFramePr>
          <p:nvPr>
            <p:extLst>
              <p:ext uri="{D42A27DB-BD31-4B8C-83A1-F6EECF244321}">
                <p14:modId xmlns:p14="http://schemas.microsoft.com/office/powerpoint/2010/main" val="2604673571"/>
              </p:ext>
            </p:extLst>
          </p:nvPr>
        </p:nvGraphicFramePr>
        <p:xfrm>
          <a:off x="6819992" y="1817914"/>
          <a:ext cx="2921322" cy="537118"/>
        </p:xfrm>
        <a:graphic>
          <a:graphicData uri="http://schemas.openxmlformats.org/drawingml/2006/table">
            <a:tbl>
              <a:tblPr firstRow="1" bandRow="1">
                <a:tableStyleId>{5C22544A-7EE6-4342-B048-85BDC9FD1C3A}</a:tableStyleId>
              </a:tblPr>
              <a:tblGrid>
                <a:gridCol w="1460661"/>
                <a:gridCol w="1460661"/>
              </a:tblGrid>
              <a:tr h="537118">
                <a:tc>
                  <a:txBody>
                    <a:bodyPr/>
                    <a:lstStyle/>
                    <a:p>
                      <a:pPr algn="ctr"/>
                      <a:r>
                        <a:rPr lang="fr-FR" sz="1400" b="1" dirty="0" smtClean="0">
                          <a:solidFill>
                            <a:srgbClr val="003366"/>
                          </a:solidFill>
                        </a:rPr>
                        <a:t>PAT</a:t>
                      </a:r>
                    </a:p>
                    <a:p>
                      <a:pPr algn="ctr"/>
                      <a:r>
                        <a:rPr lang="fr-FR" sz="14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smtClean="0">
                          <a:solidFill>
                            <a:srgbClr val="003366"/>
                          </a:solidFill>
                        </a:rPr>
                        <a:t>PAT</a:t>
                      </a:r>
                    </a:p>
                    <a:p>
                      <a:pPr algn="ctr"/>
                      <a:r>
                        <a:rPr lang="fr-FR" sz="14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Objet 1"/>
          <p:cNvGraphicFramePr>
            <a:graphicFrameLocks/>
          </p:cNvGraphicFramePr>
          <p:nvPr>
            <p:extLst>
              <p:ext uri="{D42A27DB-BD31-4B8C-83A1-F6EECF244321}">
                <p14:modId xmlns:p14="http://schemas.microsoft.com/office/powerpoint/2010/main" val="296011312"/>
              </p:ext>
            </p:extLst>
          </p:nvPr>
        </p:nvGraphicFramePr>
        <p:xfrm>
          <a:off x="6293375" y="2637715"/>
          <a:ext cx="1895091" cy="866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Objet 1"/>
          <p:cNvGraphicFramePr>
            <a:graphicFrameLocks/>
          </p:cNvGraphicFramePr>
          <p:nvPr>
            <p:extLst>
              <p:ext uri="{D42A27DB-BD31-4B8C-83A1-F6EECF244321}">
                <p14:modId xmlns:p14="http://schemas.microsoft.com/office/powerpoint/2010/main" val="698893362"/>
              </p:ext>
            </p:extLst>
          </p:nvPr>
        </p:nvGraphicFramePr>
        <p:xfrm>
          <a:off x="8279326" y="2637715"/>
          <a:ext cx="1895091" cy="866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t 1"/>
          <p:cNvGraphicFramePr>
            <a:graphicFrameLocks/>
          </p:cNvGraphicFramePr>
          <p:nvPr>
            <p:extLst>
              <p:ext uri="{D42A27DB-BD31-4B8C-83A1-F6EECF244321}">
                <p14:modId xmlns:p14="http://schemas.microsoft.com/office/powerpoint/2010/main" val="2231645154"/>
              </p:ext>
            </p:extLst>
          </p:nvPr>
        </p:nvGraphicFramePr>
        <p:xfrm>
          <a:off x="6293375" y="3628639"/>
          <a:ext cx="1895091" cy="88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Objet 1"/>
          <p:cNvGraphicFramePr>
            <a:graphicFrameLocks/>
          </p:cNvGraphicFramePr>
          <p:nvPr>
            <p:extLst>
              <p:ext uri="{D42A27DB-BD31-4B8C-83A1-F6EECF244321}">
                <p14:modId xmlns:p14="http://schemas.microsoft.com/office/powerpoint/2010/main" val="3060941583"/>
              </p:ext>
            </p:extLst>
          </p:nvPr>
        </p:nvGraphicFramePr>
        <p:xfrm>
          <a:off x="8279326" y="3628639"/>
          <a:ext cx="1895091" cy="88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Objet 1"/>
          <p:cNvGraphicFramePr>
            <a:graphicFrameLocks/>
          </p:cNvGraphicFramePr>
          <p:nvPr>
            <p:extLst>
              <p:ext uri="{D42A27DB-BD31-4B8C-83A1-F6EECF244321}">
                <p14:modId xmlns:p14="http://schemas.microsoft.com/office/powerpoint/2010/main" val="120471696"/>
              </p:ext>
            </p:extLst>
          </p:nvPr>
        </p:nvGraphicFramePr>
        <p:xfrm>
          <a:off x="6293375" y="4603929"/>
          <a:ext cx="1895091" cy="8113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Objet 1"/>
          <p:cNvGraphicFramePr>
            <a:graphicFrameLocks/>
          </p:cNvGraphicFramePr>
          <p:nvPr>
            <p:extLst>
              <p:ext uri="{D42A27DB-BD31-4B8C-83A1-F6EECF244321}">
                <p14:modId xmlns:p14="http://schemas.microsoft.com/office/powerpoint/2010/main" val="1596879765"/>
              </p:ext>
            </p:extLst>
          </p:nvPr>
        </p:nvGraphicFramePr>
        <p:xfrm>
          <a:off x="8279326" y="4603929"/>
          <a:ext cx="1895091" cy="8113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Objet 1"/>
          <p:cNvGraphicFramePr>
            <a:graphicFrameLocks/>
          </p:cNvGraphicFramePr>
          <p:nvPr>
            <p:extLst>
              <p:ext uri="{D42A27DB-BD31-4B8C-83A1-F6EECF244321}">
                <p14:modId xmlns:p14="http://schemas.microsoft.com/office/powerpoint/2010/main" val="3969487432"/>
              </p:ext>
            </p:extLst>
          </p:nvPr>
        </p:nvGraphicFramePr>
        <p:xfrm>
          <a:off x="6293375" y="5497975"/>
          <a:ext cx="1895091" cy="10106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Objet 1"/>
          <p:cNvGraphicFramePr>
            <a:graphicFrameLocks/>
          </p:cNvGraphicFramePr>
          <p:nvPr>
            <p:extLst>
              <p:ext uri="{D42A27DB-BD31-4B8C-83A1-F6EECF244321}">
                <p14:modId xmlns:p14="http://schemas.microsoft.com/office/powerpoint/2010/main" val="2929961951"/>
              </p:ext>
            </p:extLst>
          </p:nvPr>
        </p:nvGraphicFramePr>
        <p:xfrm>
          <a:off x="8279326" y="5497975"/>
          <a:ext cx="1895091" cy="1010661"/>
        </p:xfrm>
        <a:graphic>
          <a:graphicData uri="http://schemas.openxmlformats.org/drawingml/2006/chart">
            <c:chart xmlns:c="http://schemas.openxmlformats.org/drawingml/2006/chart" xmlns:r="http://schemas.openxmlformats.org/officeDocument/2006/relationships" r:id="rId9"/>
          </a:graphicData>
        </a:graphic>
      </p:graphicFrame>
      <p:pic>
        <p:nvPicPr>
          <p:cNvPr id="38" name="Image 37"/>
          <p:cNvPicPr>
            <a:picLocks noChangeAspect="1"/>
          </p:cNvPicPr>
          <p:nvPr/>
        </p:nvPicPr>
        <p:blipFill>
          <a:blip r:embed="rId10"/>
          <a:stretch>
            <a:fillRect/>
          </a:stretch>
        </p:blipFill>
        <p:spPr>
          <a:xfrm>
            <a:off x="9656367" y="1928511"/>
            <a:ext cx="410730" cy="392576"/>
          </a:xfrm>
          <a:prstGeom prst="rect">
            <a:avLst/>
          </a:prstGeom>
        </p:spPr>
      </p:pic>
      <p:pic>
        <p:nvPicPr>
          <p:cNvPr id="39" name="Image 38"/>
          <p:cNvPicPr>
            <a:picLocks noChangeAspect="1"/>
          </p:cNvPicPr>
          <p:nvPr/>
        </p:nvPicPr>
        <p:blipFill>
          <a:blip r:embed="rId11"/>
          <a:stretch>
            <a:fillRect/>
          </a:stretch>
        </p:blipFill>
        <p:spPr>
          <a:xfrm>
            <a:off x="6431869" y="1981312"/>
            <a:ext cx="400310" cy="357375"/>
          </a:xfrm>
          <a:prstGeom prst="rect">
            <a:avLst/>
          </a:prstGeom>
        </p:spPr>
      </p:pic>
      <p:graphicFrame>
        <p:nvGraphicFramePr>
          <p:cNvPr id="41" name="Tableau 40"/>
          <p:cNvGraphicFramePr>
            <a:graphicFrameLocks noGrp="1"/>
          </p:cNvGraphicFramePr>
          <p:nvPr>
            <p:extLst>
              <p:ext uri="{D42A27DB-BD31-4B8C-83A1-F6EECF244321}">
                <p14:modId xmlns:p14="http://schemas.microsoft.com/office/powerpoint/2010/main" val="1910260279"/>
              </p:ext>
            </p:extLst>
          </p:nvPr>
        </p:nvGraphicFramePr>
        <p:xfrm>
          <a:off x="3636949" y="2004458"/>
          <a:ext cx="1922799" cy="687771"/>
        </p:xfrm>
        <a:graphic>
          <a:graphicData uri="http://schemas.openxmlformats.org/drawingml/2006/table">
            <a:tbl>
              <a:tblPr firstRow="1" bandRow="1">
                <a:tableStyleId>{5C22544A-7EE6-4342-B048-85BDC9FD1C3A}</a:tableStyleId>
              </a:tblPr>
              <a:tblGrid>
                <a:gridCol w="1922799"/>
              </a:tblGrid>
              <a:tr h="687771">
                <a:tc>
                  <a:txBody>
                    <a:bodyPr/>
                    <a:lstStyle/>
                    <a:p>
                      <a:pPr algn="ctr"/>
                      <a:r>
                        <a:rPr lang="fr-FR" sz="1400" b="1" dirty="0" smtClean="0">
                          <a:solidFill>
                            <a:srgbClr val="003366"/>
                          </a:solidFill>
                        </a:rPr>
                        <a:t>Ensemble des PAT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8" name="Picture 8" descr="http://www.sictom-bievre.fr/images/stories/valoriser_dechets/boite%20tri.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932" y="2784294"/>
            <a:ext cx="654114" cy="6656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Graphique 42"/>
          <p:cNvGraphicFramePr/>
          <p:nvPr>
            <p:extLst>
              <p:ext uri="{D42A27DB-BD31-4B8C-83A1-F6EECF244321}">
                <p14:modId xmlns:p14="http://schemas.microsoft.com/office/powerpoint/2010/main" val="1805745520"/>
              </p:ext>
            </p:extLst>
          </p:nvPr>
        </p:nvGraphicFramePr>
        <p:xfrm>
          <a:off x="1064913" y="2603543"/>
          <a:ext cx="5183032" cy="4010139"/>
        </p:xfrm>
        <a:graphic>
          <a:graphicData uri="http://schemas.openxmlformats.org/drawingml/2006/chart">
            <c:chart xmlns:c="http://schemas.openxmlformats.org/drawingml/2006/chart" xmlns:r="http://schemas.openxmlformats.org/officeDocument/2006/relationships" r:id="rId13"/>
          </a:graphicData>
        </a:graphic>
      </p:graphicFrame>
      <p:pic>
        <p:nvPicPr>
          <p:cNvPr id="44" name="Picture 6" descr="http://www.hellopro.fr/images/produit-2/6/2/2/futs-plastiques-pour-dasri-22722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1258" y="3956833"/>
            <a:ext cx="719462" cy="4811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9187110" y="6247026"/>
            <a:ext cx="161673" cy="261610"/>
          </a:xfrm>
          <a:prstGeom prst="rect">
            <a:avLst/>
          </a:prstGeom>
          <a:noFill/>
        </p:spPr>
        <p:txBody>
          <a:bodyPr wrap="square" rtlCol="0">
            <a:spAutoFit/>
          </a:bodyPr>
          <a:lstStyle/>
          <a:p>
            <a:r>
              <a:rPr lang="fr-FR" sz="1100" b="1" i="1" dirty="0" smtClean="0">
                <a:solidFill>
                  <a:srgbClr val="002060"/>
                </a:solidFill>
              </a:rPr>
              <a:t>0</a:t>
            </a:r>
            <a:endParaRPr lang="fr-FR" sz="1100" b="1" i="1" dirty="0">
              <a:solidFill>
                <a:srgbClr val="002060"/>
              </a:solidFill>
            </a:endParaRPr>
          </a:p>
        </p:txBody>
      </p:sp>
      <p:sp>
        <p:nvSpPr>
          <p:cNvPr id="37" name="ZoneTexte 36"/>
          <p:cNvSpPr txBox="1"/>
          <p:nvPr/>
        </p:nvSpPr>
        <p:spPr>
          <a:xfrm>
            <a:off x="6259013" y="646756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2014</a:t>
            </a:r>
            <a:endParaRPr lang="fr-FR" sz="1050" dirty="0">
              <a:solidFill>
                <a:schemeClr val="bg1">
                  <a:lumMod val="50000"/>
                </a:schemeClr>
              </a:solidFill>
            </a:endParaRPr>
          </a:p>
        </p:txBody>
      </p:sp>
      <p:sp>
        <p:nvSpPr>
          <p:cNvPr id="40" name="ZoneTexte 39"/>
          <p:cNvSpPr txBox="1"/>
          <p:nvPr/>
        </p:nvSpPr>
        <p:spPr>
          <a:xfrm>
            <a:off x="6648717" y="646756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45" name="ZoneTexte 44"/>
          <p:cNvSpPr txBox="1"/>
          <p:nvPr/>
        </p:nvSpPr>
        <p:spPr>
          <a:xfrm>
            <a:off x="7006987" y="646756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2016</a:t>
            </a:r>
            <a:endParaRPr lang="fr-FR" sz="1050" dirty="0">
              <a:solidFill>
                <a:schemeClr val="bg1">
                  <a:lumMod val="50000"/>
                </a:schemeClr>
              </a:solidFill>
            </a:endParaRPr>
          </a:p>
        </p:txBody>
      </p:sp>
      <p:sp>
        <p:nvSpPr>
          <p:cNvPr id="46" name="ZoneTexte 45"/>
          <p:cNvSpPr txBox="1"/>
          <p:nvPr/>
        </p:nvSpPr>
        <p:spPr>
          <a:xfrm>
            <a:off x="7358460" y="646756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47" name="ZoneTexte 46"/>
          <p:cNvSpPr txBox="1"/>
          <p:nvPr/>
        </p:nvSpPr>
        <p:spPr>
          <a:xfrm>
            <a:off x="7726761" y="6458293"/>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48" name="ZoneTexte 47"/>
          <p:cNvSpPr txBox="1"/>
          <p:nvPr/>
        </p:nvSpPr>
        <p:spPr>
          <a:xfrm>
            <a:off x="8258076" y="646035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2014</a:t>
            </a:r>
            <a:endParaRPr lang="fr-FR" sz="1050" dirty="0">
              <a:solidFill>
                <a:schemeClr val="bg1">
                  <a:lumMod val="50000"/>
                </a:schemeClr>
              </a:solidFill>
            </a:endParaRPr>
          </a:p>
        </p:txBody>
      </p:sp>
      <p:sp>
        <p:nvSpPr>
          <p:cNvPr id="50" name="ZoneTexte 49"/>
          <p:cNvSpPr txBox="1"/>
          <p:nvPr/>
        </p:nvSpPr>
        <p:spPr>
          <a:xfrm>
            <a:off x="8647780" y="646035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51" name="ZoneTexte 50"/>
          <p:cNvSpPr txBox="1"/>
          <p:nvPr/>
        </p:nvSpPr>
        <p:spPr>
          <a:xfrm>
            <a:off x="9006050" y="646035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2016</a:t>
            </a:r>
            <a:endParaRPr lang="fr-FR" sz="1050" dirty="0">
              <a:solidFill>
                <a:schemeClr val="bg1">
                  <a:lumMod val="50000"/>
                </a:schemeClr>
              </a:solidFill>
            </a:endParaRPr>
          </a:p>
        </p:txBody>
      </p:sp>
      <p:sp>
        <p:nvSpPr>
          <p:cNvPr id="52" name="ZoneTexte 51"/>
          <p:cNvSpPr txBox="1"/>
          <p:nvPr/>
        </p:nvSpPr>
        <p:spPr>
          <a:xfrm>
            <a:off x="9357523" y="646035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53" name="ZoneTexte 52"/>
          <p:cNvSpPr txBox="1"/>
          <p:nvPr/>
        </p:nvSpPr>
        <p:spPr>
          <a:xfrm>
            <a:off x="9725824" y="6451083"/>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cxnSp>
        <p:nvCxnSpPr>
          <p:cNvPr id="4" name="Connecteur droit avec flèche 3"/>
          <p:cNvCxnSpPr/>
          <p:nvPr/>
        </p:nvCxnSpPr>
        <p:spPr>
          <a:xfrm flipV="1">
            <a:off x="6947561" y="3117130"/>
            <a:ext cx="1078044" cy="23255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20"/>
          <p:cNvSpPr txBox="1"/>
          <p:nvPr/>
        </p:nvSpPr>
        <p:spPr>
          <a:xfrm>
            <a:off x="7519270" y="3226247"/>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92D050"/>
                </a:solidFill>
                <a:sym typeface="Wingdings 3" panose="05040102010807070707" pitchFamily="18" charset="2"/>
              </a:rPr>
              <a:t>(+14)</a:t>
            </a:r>
            <a:endParaRPr lang="fr-FR" sz="1000" dirty="0">
              <a:solidFill>
                <a:srgbClr val="92D050"/>
              </a:solidFill>
            </a:endParaRPr>
          </a:p>
        </p:txBody>
      </p:sp>
      <p:sp>
        <p:nvSpPr>
          <p:cNvPr id="54" name="Rectangle 53"/>
          <p:cNvSpPr/>
          <p:nvPr/>
        </p:nvSpPr>
        <p:spPr>
          <a:xfrm>
            <a:off x="1212695" y="6660804"/>
            <a:ext cx="2343305" cy="369332"/>
          </a:xfrm>
          <a:prstGeom prst="rect">
            <a:avLst/>
          </a:prstGeom>
          <a:solidFill>
            <a:schemeClr val="bg1"/>
          </a:solidFill>
        </p:spPr>
        <p:txBody>
          <a:bodyPr wrap="square">
            <a:spAutoFit/>
          </a:bodyPr>
          <a:lstStyle/>
          <a:p>
            <a:r>
              <a:rPr lang="fr-FR" sz="900" dirty="0">
                <a:latin typeface="Calibri" panose="020F0502020204030204" pitchFamily="34" charset="0"/>
                <a:ea typeface="Calibri" panose="020F0502020204030204" pitchFamily="34" charset="0"/>
                <a:cs typeface="Calibri" panose="020F0502020204030204" pitchFamily="34" charset="0"/>
              </a:rPr>
              <a:t>NB : </a:t>
            </a:r>
            <a:r>
              <a:rPr lang="fr-FR" sz="900" dirty="0" smtClean="0">
                <a:latin typeface="Calibri" panose="020F0502020204030204" pitchFamily="34" charset="0"/>
                <a:ea typeface="Calibri" panose="020F0502020204030204" pitchFamily="34" charset="0"/>
                <a:cs typeface="Calibri" panose="020F0502020204030204" pitchFamily="34" charset="0"/>
              </a:rPr>
              <a:t>La recycling Box ayant été nouvellement testée, il n’y a pas d’évolutions disponibles</a:t>
            </a:r>
            <a:endParaRPr lang="fr-FR" sz="900" dirty="0"/>
          </a:p>
        </p:txBody>
      </p:sp>
      <p:sp>
        <p:nvSpPr>
          <p:cNvPr id="6" name="ZoneTexte 5"/>
          <p:cNvSpPr txBox="1"/>
          <p:nvPr/>
        </p:nvSpPr>
        <p:spPr>
          <a:xfrm>
            <a:off x="3528292" y="6708279"/>
            <a:ext cx="396000" cy="276999"/>
          </a:xfrm>
          <a:prstGeom prst="rect">
            <a:avLst/>
          </a:prstGeom>
          <a:solidFill>
            <a:srgbClr val="003366"/>
          </a:solidFill>
        </p:spPr>
        <p:txBody>
          <a:bodyPr wrap="square" rtlCol="0">
            <a:spAutoFit/>
          </a:bodyPr>
          <a:lstStyle/>
          <a:p>
            <a:r>
              <a:rPr lang="fr-FR" sz="1200" b="1" dirty="0" smtClean="0">
                <a:solidFill>
                  <a:schemeClr val="bg1"/>
                </a:solidFill>
              </a:rPr>
              <a:t>5%</a:t>
            </a:r>
            <a:endParaRPr lang="fr-FR" sz="1200" b="1" dirty="0">
              <a:solidFill>
                <a:schemeClr val="bg1"/>
              </a:solidFill>
            </a:endParaRPr>
          </a:p>
        </p:txBody>
      </p:sp>
    </p:spTree>
    <p:extLst>
      <p:ext uri="{BB962C8B-B14F-4D97-AF65-F5344CB8AC3E}">
        <p14:creationId xmlns:p14="http://schemas.microsoft.com/office/powerpoint/2010/main" val="2112904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1800" dirty="0"/>
              <a:t>La gestion des </a:t>
            </a:r>
            <a:r>
              <a:rPr lang="fr-FR" sz="1800" dirty="0" smtClean="0"/>
              <a:t>DASRI </a:t>
            </a:r>
            <a:r>
              <a:rPr lang="fr-FR" sz="1800" dirty="0"/>
              <a:t>en dehors du domicile</a:t>
            </a:r>
          </a:p>
        </p:txBody>
      </p:sp>
      <p:graphicFrame>
        <p:nvGraphicFramePr>
          <p:cNvPr id="6" name="Graphique 5"/>
          <p:cNvGraphicFramePr/>
          <p:nvPr>
            <p:extLst>
              <p:ext uri="{D42A27DB-BD31-4B8C-83A1-F6EECF244321}">
                <p14:modId xmlns:p14="http://schemas.microsoft.com/office/powerpoint/2010/main" val="4053007528"/>
              </p:ext>
            </p:extLst>
          </p:nvPr>
        </p:nvGraphicFramePr>
        <p:xfrm>
          <a:off x="534428" y="2093007"/>
          <a:ext cx="5909699" cy="401013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0"/>
          <p:cNvSpPr txBox="1">
            <a:spLocks noChangeArrowheads="1"/>
          </p:cNvSpPr>
          <p:nvPr/>
        </p:nvSpPr>
        <p:spPr bwMode="auto">
          <a:xfrm>
            <a:off x="405134" y="940100"/>
            <a:ext cx="6688394" cy="887263"/>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Dans le cadre de votre traitement, </a:t>
            </a:r>
            <a:r>
              <a:rPr lang="fr-FR" sz="1200" b="1" u="sng" dirty="0">
                <a:solidFill>
                  <a:schemeClr val="bg1">
                    <a:lumMod val="50000"/>
                  </a:schemeClr>
                </a:solidFill>
              </a:rPr>
              <a:t>le plus souvent</a:t>
            </a:r>
            <a:r>
              <a:rPr lang="fr-FR" sz="1200" dirty="0">
                <a:solidFill>
                  <a:schemeClr val="bg1">
                    <a:lumMod val="50000"/>
                  </a:schemeClr>
                </a:solidFill>
              </a:rPr>
              <a:t>, lorsque vous n’êtes pas à votre domicile, comment gérez-vous vos déchets DASRI (c’est-à-dire vos Déchets d’Activités de Soins à Risques Infectieux) </a:t>
            </a:r>
            <a:r>
              <a:rPr lang="fr-FR" sz="1200" dirty="0" smtClean="0">
                <a:solidFill>
                  <a:schemeClr val="bg1">
                    <a:lumMod val="50000"/>
                  </a:schemeClr>
                </a:solidFill>
              </a:rPr>
              <a:t>?</a:t>
            </a:r>
            <a:endParaRPr lang="fr-FR" sz="1200" dirty="0">
              <a:solidFill>
                <a:schemeClr val="bg1">
                  <a:lumMod val="50000"/>
                </a:schemeClr>
              </a:solidFill>
            </a:endParaRPr>
          </a:p>
        </p:txBody>
      </p:sp>
      <p:sp>
        <p:nvSpPr>
          <p:cNvPr id="60" name="ZoneTexte 59"/>
          <p:cNvSpPr txBox="1"/>
          <p:nvPr/>
        </p:nvSpPr>
        <p:spPr>
          <a:xfrm>
            <a:off x="7218341" y="1491619"/>
            <a:ext cx="2301502" cy="492443"/>
          </a:xfrm>
          <a:prstGeom prst="rect">
            <a:avLst/>
          </a:prstGeom>
          <a:solidFill>
            <a:schemeClr val="bg1"/>
          </a:solidFill>
        </p:spPr>
        <p:txBody>
          <a:bodyPr wrap="square" rtlCol="0">
            <a:spAutoFit/>
          </a:bodyPr>
          <a:lstStyle/>
          <a:p>
            <a:pPr algn="ctr"/>
            <a:r>
              <a:rPr lang="fr-FR" sz="1300" b="1" i="1" dirty="0" smtClean="0">
                <a:solidFill>
                  <a:srgbClr val="003366"/>
                </a:solidFill>
              </a:rPr>
              <a:t>Qui sont ceux qui conservent leur aiguille ?</a:t>
            </a:r>
            <a:endParaRPr lang="fr-FR" sz="1300" b="1" i="1" dirty="0">
              <a:solidFill>
                <a:srgbClr val="003366"/>
              </a:solidFill>
            </a:endParaRPr>
          </a:p>
        </p:txBody>
      </p:sp>
      <p:cxnSp>
        <p:nvCxnSpPr>
          <p:cNvPr id="61" name="Connecteur droit avec flèche 60"/>
          <p:cNvCxnSpPr/>
          <p:nvPr/>
        </p:nvCxnSpPr>
        <p:spPr bwMode="auto">
          <a:xfrm>
            <a:off x="5768801" y="2845051"/>
            <a:ext cx="756000" cy="0"/>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sp>
        <p:nvSpPr>
          <p:cNvPr id="31" name="ZoneTexte 20"/>
          <p:cNvSpPr txBox="1"/>
          <p:nvPr/>
        </p:nvSpPr>
        <p:spPr>
          <a:xfrm>
            <a:off x="2946229" y="5283174"/>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chemeClr val="bg1"/>
                </a:solidFill>
                <a:sym typeface="Wingdings 3" panose="05040102010807070707" pitchFamily="18" charset="2"/>
              </a:rPr>
              <a:t>(-7)</a:t>
            </a:r>
            <a:endParaRPr lang="fr-FR" sz="1000" dirty="0">
              <a:solidFill>
                <a:schemeClr val="bg1"/>
              </a:solidFill>
            </a:endParaRPr>
          </a:p>
        </p:txBody>
      </p:sp>
      <p:graphicFrame>
        <p:nvGraphicFramePr>
          <p:cNvPr id="24" name="Objet 1"/>
          <p:cNvGraphicFramePr>
            <a:graphicFrameLocks/>
          </p:cNvGraphicFramePr>
          <p:nvPr>
            <p:extLst>
              <p:ext uri="{D42A27DB-BD31-4B8C-83A1-F6EECF244321}">
                <p14:modId xmlns:p14="http://schemas.microsoft.com/office/powerpoint/2010/main" val="404000152"/>
              </p:ext>
            </p:extLst>
          </p:nvPr>
        </p:nvGraphicFramePr>
        <p:xfrm>
          <a:off x="6868731" y="2273619"/>
          <a:ext cx="2934000" cy="955863"/>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à coins arrondis 24"/>
          <p:cNvSpPr/>
          <p:nvPr/>
        </p:nvSpPr>
        <p:spPr>
          <a:xfrm>
            <a:off x="6747335" y="2149057"/>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graphicFrame>
        <p:nvGraphicFramePr>
          <p:cNvPr id="36" name="Objet 1"/>
          <p:cNvGraphicFramePr>
            <a:graphicFrameLocks/>
          </p:cNvGraphicFramePr>
          <p:nvPr>
            <p:extLst>
              <p:ext uri="{D42A27DB-BD31-4B8C-83A1-F6EECF244321}">
                <p14:modId xmlns:p14="http://schemas.microsoft.com/office/powerpoint/2010/main" val="893652268"/>
              </p:ext>
            </p:extLst>
          </p:nvPr>
        </p:nvGraphicFramePr>
        <p:xfrm>
          <a:off x="6875018" y="3599320"/>
          <a:ext cx="2934000" cy="955863"/>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à coins arrondis 34"/>
          <p:cNvSpPr/>
          <p:nvPr/>
        </p:nvSpPr>
        <p:spPr>
          <a:xfrm>
            <a:off x="6747335" y="3427358"/>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Sexe des PAT</a:t>
            </a:r>
            <a:endParaRPr lang="fr-FR" sz="1100" b="1" i="1" dirty="0">
              <a:solidFill>
                <a:schemeClr val="bg1"/>
              </a:solidFill>
              <a:latin typeface="Calibri" pitchFamily="34" charset="0"/>
              <a:cs typeface="Calibri" pitchFamily="34" charset="0"/>
            </a:endParaRPr>
          </a:p>
        </p:txBody>
      </p:sp>
      <p:sp>
        <p:nvSpPr>
          <p:cNvPr id="33" name="Ellipse 32"/>
          <p:cNvSpPr/>
          <p:nvPr/>
        </p:nvSpPr>
        <p:spPr>
          <a:xfrm>
            <a:off x="8958649" y="4216280"/>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8624632" y="2459193"/>
            <a:ext cx="337282" cy="234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5400000">
            <a:off x="4942916" y="2976923"/>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28" name="Ellipse 27"/>
          <p:cNvSpPr/>
          <p:nvPr/>
        </p:nvSpPr>
        <p:spPr>
          <a:xfrm>
            <a:off x="8793273" y="3784921"/>
            <a:ext cx="337282" cy="234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Objet 1"/>
          <p:cNvGraphicFramePr>
            <a:graphicFrameLocks/>
          </p:cNvGraphicFramePr>
          <p:nvPr>
            <p:extLst>
              <p:ext uri="{D42A27DB-BD31-4B8C-83A1-F6EECF244321}">
                <p14:modId xmlns:p14="http://schemas.microsoft.com/office/powerpoint/2010/main" val="345050338"/>
              </p:ext>
            </p:extLst>
          </p:nvPr>
        </p:nvGraphicFramePr>
        <p:xfrm>
          <a:off x="6596419" y="5139260"/>
          <a:ext cx="3251870" cy="1335865"/>
        </p:xfrm>
        <a:graphic>
          <a:graphicData uri="http://schemas.openxmlformats.org/drawingml/2006/chart">
            <c:chart xmlns:c="http://schemas.openxmlformats.org/drawingml/2006/chart" xmlns:r="http://schemas.openxmlformats.org/officeDocument/2006/relationships" r:id="rId5"/>
          </a:graphicData>
        </a:graphic>
      </p:graphicFrame>
      <p:sp>
        <p:nvSpPr>
          <p:cNvPr id="20" name="ZoneTexte 19"/>
          <p:cNvSpPr txBox="1"/>
          <p:nvPr/>
        </p:nvSpPr>
        <p:spPr>
          <a:xfrm>
            <a:off x="6524801" y="4687948"/>
            <a:ext cx="3560678" cy="646331"/>
          </a:xfrm>
          <a:prstGeom prst="rect">
            <a:avLst/>
          </a:prstGeom>
          <a:noFill/>
        </p:spPr>
        <p:txBody>
          <a:bodyPr wrap="square" rtlCol="0">
            <a:spAutoFit/>
          </a:bodyPr>
          <a:lstStyle/>
          <a:p>
            <a:pPr algn="ctr"/>
            <a:r>
              <a:rPr lang="fr-FR" sz="1200" b="1" i="1" dirty="0" smtClean="0">
                <a:solidFill>
                  <a:srgbClr val="003366"/>
                </a:solidFill>
              </a:rPr>
              <a:t>L’évolution de la </a:t>
            </a:r>
            <a:r>
              <a:rPr lang="fr-FR" sz="1200" b="1" i="1" dirty="0">
                <a:solidFill>
                  <a:srgbClr val="003366"/>
                </a:solidFill>
              </a:rPr>
              <a:t>gestion des </a:t>
            </a:r>
            <a:r>
              <a:rPr lang="fr-FR" sz="1200" b="1" i="1" dirty="0" smtClean="0">
                <a:solidFill>
                  <a:srgbClr val="003366"/>
                </a:solidFill>
              </a:rPr>
              <a:t>DASRI </a:t>
            </a:r>
            <a:r>
              <a:rPr lang="fr-FR" sz="1200" b="1" i="1" dirty="0">
                <a:solidFill>
                  <a:srgbClr val="003366"/>
                </a:solidFill>
              </a:rPr>
              <a:t>en dehors du domicile</a:t>
            </a:r>
          </a:p>
          <a:p>
            <a:pPr algn="ctr"/>
            <a:endParaRPr lang="fr-FR" sz="1200" b="1" i="1" dirty="0">
              <a:solidFill>
                <a:srgbClr val="003366"/>
              </a:solidFill>
            </a:endParaRPr>
          </a:p>
        </p:txBody>
      </p:sp>
      <p:sp>
        <p:nvSpPr>
          <p:cNvPr id="4" name="Rectangle 3"/>
          <p:cNvSpPr/>
          <p:nvPr/>
        </p:nvSpPr>
        <p:spPr>
          <a:xfrm>
            <a:off x="6651700" y="6427336"/>
            <a:ext cx="3843588" cy="461665"/>
          </a:xfrm>
          <a:prstGeom prst="rect">
            <a:avLst/>
          </a:prstGeom>
        </p:spPr>
        <p:txBody>
          <a:bodyPr wrap="square">
            <a:spAutoFit/>
          </a:bodyPr>
          <a:lstStyle/>
          <a:p>
            <a:r>
              <a:rPr lang="fr-FR" sz="800" dirty="0" smtClean="0">
                <a:solidFill>
                  <a:srgbClr val="003366"/>
                </a:solidFill>
                <a:latin typeface="Calibri" panose="020F0502020204030204" pitchFamily="34" charset="0"/>
                <a:sym typeface="Wingdings 2" panose="05020102010507070707" pitchFamily="18" charset="2"/>
              </a:rPr>
              <a:t></a:t>
            </a:r>
            <a:r>
              <a:rPr lang="fr-FR" sz="800" dirty="0" smtClean="0">
                <a:solidFill>
                  <a:srgbClr val="000000"/>
                </a:solidFill>
                <a:latin typeface="Calibri" panose="020F0502020204030204" pitchFamily="34" charset="0"/>
                <a:sym typeface="Wingdings 2" panose="05020102010507070707" pitchFamily="18" charset="2"/>
              </a:rPr>
              <a:t> </a:t>
            </a:r>
            <a:r>
              <a:rPr lang="fr-FR" sz="800" i="1" dirty="0" smtClean="0">
                <a:solidFill>
                  <a:srgbClr val="000000"/>
                </a:solidFill>
                <a:latin typeface="Calibri" panose="020F0502020204030204" pitchFamily="34" charset="0"/>
              </a:rPr>
              <a:t>Vous </a:t>
            </a:r>
            <a:r>
              <a:rPr lang="fr-FR" sz="800" i="1" dirty="0">
                <a:solidFill>
                  <a:srgbClr val="000000"/>
                </a:solidFill>
                <a:latin typeface="Calibri" panose="020F0502020204030204" pitchFamily="34" charset="0"/>
              </a:rPr>
              <a:t>conservez votre aiguille (ou autre) pour la jeter chez vous </a:t>
            </a:r>
          </a:p>
          <a:p>
            <a:r>
              <a:rPr lang="fr-FR" sz="800" dirty="0" smtClean="0">
                <a:solidFill>
                  <a:schemeClr val="accent2"/>
                </a:solidFill>
                <a:latin typeface="Calibri" panose="020F0502020204030204" pitchFamily="34" charset="0"/>
                <a:sym typeface="Wingdings 2" panose="05020102010507070707" pitchFamily="18" charset="2"/>
              </a:rPr>
              <a:t></a:t>
            </a:r>
            <a:r>
              <a:rPr lang="fr-FR" sz="800" dirty="0" smtClean="0">
                <a:solidFill>
                  <a:srgbClr val="000000"/>
                </a:solidFill>
                <a:latin typeface="Calibri" panose="020F0502020204030204" pitchFamily="34" charset="0"/>
                <a:sym typeface="Wingdings 2" panose="05020102010507070707" pitchFamily="18" charset="2"/>
              </a:rPr>
              <a:t> </a:t>
            </a:r>
            <a:r>
              <a:rPr lang="fr-FR" sz="800" i="1" dirty="0" smtClean="0">
                <a:solidFill>
                  <a:srgbClr val="000000"/>
                </a:solidFill>
                <a:latin typeface="Calibri" panose="020F0502020204030204" pitchFamily="34" charset="0"/>
              </a:rPr>
              <a:t>Vous </a:t>
            </a:r>
            <a:r>
              <a:rPr lang="fr-FR" sz="800" i="1" dirty="0">
                <a:solidFill>
                  <a:srgbClr val="000000"/>
                </a:solidFill>
                <a:latin typeface="Calibri" panose="020F0502020204030204" pitchFamily="34" charset="0"/>
              </a:rPr>
              <a:t>emportez une boîte avec vous 	</a:t>
            </a:r>
          </a:p>
          <a:p>
            <a:r>
              <a:rPr lang="fr-FR" sz="800" dirty="0" smtClean="0">
                <a:solidFill>
                  <a:schemeClr val="bg1">
                    <a:lumMod val="50000"/>
                  </a:schemeClr>
                </a:solidFill>
                <a:latin typeface="Calibri" panose="020F0502020204030204" pitchFamily="34" charset="0"/>
                <a:sym typeface="Wingdings 2" panose="05020102010507070707" pitchFamily="18" charset="2"/>
              </a:rPr>
              <a:t></a:t>
            </a:r>
            <a:r>
              <a:rPr lang="fr-FR" sz="800" dirty="0" smtClean="0">
                <a:solidFill>
                  <a:srgbClr val="000000"/>
                </a:solidFill>
                <a:latin typeface="Calibri" panose="020F0502020204030204" pitchFamily="34" charset="0"/>
                <a:sym typeface="Wingdings 2" panose="05020102010507070707" pitchFamily="18" charset="2"/>
              </a:rPr>
              <a:t> </a:t>
            </a:r>
            <a:r>
              <a:rPr lang="fr-FR" sz="800" i="1" dirty="0" smtClean="0">
                <a:solidFill>
                  <a:srgbClr val="000000"/>
                </a:solidFill>
                <a:latin typeface="Calibri" panose="020F0502020204030204" pitchFamily="34" charset="0"/>
              </a:rPr>
              <a:t>Vous </a:t>
            </a:r>
            <a:r>
              <a:rPr lang="fr-FR" sz="800" i="1" dirty="0">
                <a:solidFill>
                  <a:srgbClr val="000000"/>
                </a:solidFill>
                <a:latin typeface="Calibri" panose="020F0502020204030204" pitchFamily="34" charset="0"/>
              </a:rPr>
              <a:t>jetez vos DASRI dans la poubelle la plus proche 	</a:t>
            </a:r>
          </a:p>
        </p:txBody>
      </p:sp>
    </p:spTree>
    <p:extLst>
      <p:ext uri="{BB962C8B-B14F-4D97-AF65-F5344CB8AC3E}">
        <p14:creationId xmlns:p14="http://schemas.microsoft.com/office/powerpoint/2010/main" val="842123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1800" b="0" i="1" u="sng" dirty="0"/>
              <a:t>Evolutions</a:t>
            </a:r>
            <a:r>
              <a:rPr lang="fr-FR" sz="1800" b="0" i="1" dirty="0"/>
              <a:t> </a:t>
            </a:r>
            <a:r>
              <a:rPr lang="fr-FR" sz="1800" b="0" i="1" dirty="0" smtClean="0"/>
              <a:t>de la gestion des DASRI en dehors du domicile selon les profils</a:t>
            </a:r>
            <a:r>
              <a:rPr lang="fr-FR" sz="1800" b="0" i="1" dirty="0"/>
              <a:t>		</a:t>
            </a:r>
          </a:p>
        </p:txBody>
      </p:sp>
      <p:graphicFrame>
        <p:nvGraphicFramePr>
          <p:cNvPr id="6" name="Graphique 5"/>
          <p:cNvGraphicFramePr/>
          <p:nvPr>
            <p:extLst>
              <p:ext uri="{D42A27DB-BD31-4B8C-83A1-F6EECF244321}">
                <p14:modId xmlns:p14="http://schemas.microsoft.com/office/powerpoint/2010/main" val="1264836875"/>
              </p:ext>
            </p:extLst>
          </p:nvPr>
        </p:nvGraphicFramePr>
        <p:xfrm>
          <a:off x="637310" y="2059950"/>
          <a:ext cx="6299201" cy="425270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0"/>
          <p:cNvSpPr txBox="1">
            <a:spLocks noChangeArrowheads="1"/>
          </p:cNvSpPr>
          <p:nvPr/>
        </p:nvSpPr>
        <p:spPr bwMode="auto">
          <a:xfrm>
            <a:off x="405134" y="914462"/>
            <a:ext cx="6688394" cy="887263"/>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Dans le cadre de votre traitement, </a:t>
            </a:r>
            <a:r>
              <a:rPr lang="fr-FR" sz="1200" b="1" u="sng" dirty="0">
                <a:solidFill>
                  <a:schemeClr val="bg1">
                    <a:lumMod val="50000"/>
                  </a:schemeClr>
                </a:solidFill>
              </a:rPr>
              <a:t>le plus souvent</a:t>
            </a:r>
            <a:r>
              <a:rPr lang="fr-FR" sz="1200" dirty="0">
                <a:solidFill>
                  <a:schemeClr val="bg1">
                    <a:lumMod val="50000"/>
                  </a:schemeClr>
                </a:solidFill>
              </a:rPr>
              <a:t>, lorsque vous n’êtes pas à votre domicile, comment gérez-vous vos déchets DASRI (c’est-à-dire vos Déchets d’Activités de Soins à Risques Infectieux) </a:t>
            </a:r>
            <a:r>
              <a:rPr lang="fr-FR" sz="1200" dirty="0" smtClean="0">
                <a:solidFill>
                  <a:schemeClr val="bg1">
                    <a:lumMod val="50000"/>
                  </a:schemeClr>
                </a:solidFill>
              </a:rPr>
              <a:t>?</a:t>
            </a:r>
            <a:endParaRPr lang="fr-FR" sz="1200" dirty="0">
              <a:solidFill>
                <a:schemeClr val="bg1">
                  <a:lumMod val="50000"/>
                </a:schemeClr>
              </a:solidFill>
            </a:endParaRPr>
          </a:p>
        </p:txBody>
      </p:sp>
      <p:graphicFrame>
        <p:nvGraphicFramePr>
          <p:cNvPr id="13" name="Objet 1"/>
          <p:cNvGraphicFramePr>
            <a:graphicFrameLocks/>
          </p:cNvGraphicFramePr>
          <p:nvPr>
            <p:extLst>
              <p:ext uri="{D42A27DB-BD31-4B8C-83A1-F6EECF244321}">
                <p14:modId xmlns:p14="http://schemas.microsoft.com/office/powerpoint/2010/main" val="1733992240"/>
              </p:ext>
            </p:extLst>
          </p:nvPr>
        </p:nvGraphicFramePr>
        <p:xfrm>
          <a:off x="6356428" y="2515606"/>
          <a:ext cx="1814071" cy="738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t 1"/>
          <p:cNvGraphicFramePr>
            <a:graphicFrameLocks/>
          </p:cNvGraphicFramePr>
          <p:nvPr>
            <p:extLst>
              <p:ext uri="{D42A27DB-BD31-4B8C-83A1-F6EECF244321}">
                <p14:modId xmlns:p14="http://schemas.microsoft.com/office/powerpoint/2010/main" val="3956272500"/>
              </p:ext>
            </p:extLst>
          </p:nvPr>
        </p:nvGraphicFramePr>
        <p:xfrm>
          <a:off x="8306418" y="2515605"/>
          <a:ext cx="1814071" cy="7383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Objet 1"/>
          <p:cNvGraphicFramePr>
            <a:graphicFrameLocks/>
          </p:cNvGraphicFramePr>
          <p:nvPr>
            <p:extLst>
              <p:ext uri="{D42A27DB-BD31-4B8C-83A1-F6EECF244321}">
                <p14:modId xmlns:p14="http://schemas.microsoft.com/office/powerpoint/2010/main" val="2869798292"/>
              </p:ext>
            </p:extLst>
          </p:nvPr>
        </p:nvGraphicFramePr>
        <p:xfrm>
          <a:off x="6356428" y="3885688"/>
          <a:ext cx="1814071" cy="7383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Objet 1"/>
          <p:cNvGraphicFramePr>
            <a:graphicFrameLocks/>
          </p:cNvGraphicFramePr>
          <p:nvPr>
            <p:extLst>
              <p:ext uri="{D42A27DB-BD31-4B8C-83A1-F6EECF244321}">
                <p14:modId xmlns:p14="http://schemas.microsoft.com/office/powerpoint/2010/main" val="2266231933"/>
              </p:ext>
            </p:extLst>
          </p:nvPr>
        </p:nvGraphicFramePr>
        <p:xfrm>
          <a:off x="8306418" y="3885687"/>
          <a:ext cx="1814071" cy="7383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Objet 1"/>
          <p:cNvGraphicFramePr>
            <a:graphicFrameLocks/>
          </p:cNvGraphicFramePr>
          <p:nvPr>
            <p:extLst>
              <p:ext uri="{D42A27DB-BD31-4B8C-83A1-F6EECF244321}">
                <p14:modId xmlns:p14="http://schemas.microsoft.com/office/powerpoint/2010/main" val="4088048288"/>
              </p:ext>
            </p:extLst>
          </p:nvPr>
        </p:nvGraphicFramePr>
        <p:xfrm>
          <a:off x="6356428" y="5179609"/>
          <a:ext cx="1814071" cy="86088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Objet 1"/>
          <p:cNvGraphicFramePr>
            <a:graphicFrameLocks/>
          </p:cNvGraphicFramePr>
          <p:nvPr>
            <p:extLst>
              <p:ext uri="{D42A27DB-BD31-4B8C-83A1-F6EECF244321}">
                <p14:modId xmlns:p14="http://schemas.microsoft.com/office/powerpoint/2010/main" val="3487144826"/>
              </p:ext>
            </p:extLst>
          </p:nvPr>
        </p:nvGraphicFramePr>
        <p:xfrm>
          <a:off x="8306418" y="5179609"/>
          <a:ext cx="1814071" cy="8608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844622992"/>
              </p:ext>
            </p:extLst>
          </p:nvPr>
        </p:nvGraphicFramePr>
        <p:xfrm>
          <a:off x="6819992" y="1687286"/>
          <a:ext cx="2921322" cy="579120"/>
        </p:xfrm>
        <a:graphic>
          <a:graphicData uri="http://schemas.openxmlformats.org/drawingml/2006/table">
            <a:tbl>
              <a:tblPr firstRow="1" bandRow="1">
                <a:tableStyleId>{5C22544A-7EE6-4342-B048-85BDC9FD1C3A}</a:tableStyleId>
              </a:tblPr>
              <a:tblGrid>
                <a:gridCol w="1460661"/>
                <a:gridCol w="1460661"/>
              </a:tblGrid>
              <a:tr h="537118">
                <a:tc>
                  <a:txBody>
                    <a:bodyPr/>
                    <a:lstStyle/>
                    <a:p>
                      <a:pPr algn="ctr"/>
                      <a:r>
                        <a:rPr lang="fr-FR" sz="1600" b="1" dirty="0" smtClean="0">
                          <a:solidFill>
                            <a:srgbClr val="003366"/>
                          </a:solidFill>
                        </a:rPr>
                        <a:t>PAT</a:t>
                      </a:r>
                    </a:p>
                    <a:p>
                      <a:pPr algn="ctr"/>
                      <a:r>
                        <a:rPr lang="fr-FR" sz="16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1" dirty="0" smtClean="0">
                          <a:solidFill>
                            <a:srgbClr val="003366"/>
                          </a:solidFill>
                        </a:rPr>
                        <a:t>PAT</a:t>
                      </a:r>
                    </a:p>
                    <a:p>
                      <a:pPr algn="ctr"/>
                      <a:r>
                        <a:rPr lang="fr-FR" sz="16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0" name="Image 19"/>
          <p:cNvPicPr>
            <a:picLocks noChangeAspect="1"/>
          </p:cNvPicPr>
          <p:nvPr/>
        </p:nvPicPr>
        <p:blipFill>
          <a:blip r:embed="rId9"/>
          <a:stretch>
            <a:fillRect/>
          </a:stretch>
        </p:blipFill>
        <p:spPr>
          <a:xfrm>
            <a:off x="9424055" y="1493261"/>
            <a:ext cx="749537" cy="716408"/>
          </a:xfrm>
          <a:prstGeom prst="rect">
            <a:avLst/>
          </a:prstGeom>
        </p:spPr>
      </p:pic>
      <p:pic>
        <p:nvPicPr>
          <p:cNvPr id="21" name="Image 20"/>
          <p:cNvPicPr>
            <a:picLocks noChangeAspect="1"/>
          </p:cNvPicPr>
          <p:nvPr/>
        </p:nvPicPr>
        <p:blipFill>
          <a:blip r:embed="rId10"/>
          <a:stretch>
            <a:fillRect/>
          </a:stretch>
        </p:blipFill>
        <p:spPr>
          <a:xfrm>
            <a:off x="6222303" y="1724274"/>
            <a:ext cx="597689" cy="533584"/>
          </a:xfrm>
          <a:prstGeom prst="rect">
            <a:avLst/>
          </a:prstGeom>
        </p:spPr>
      </p:pic>
      <p:sp>
        <p:nvSpPr>
          <p:cNvPr id="22" name="ZoneTexte 21"/>
          <p:cNvSpPr txBox="1"/>
          <p:nvPr/>
        </p:nvSpPr>
        <p:spPr>
          <a:xfrm>
            <a:off x="6452939" y="613799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25" name="ZoneTexte 24"/>
          <p:cNvSpPr txBox="1"/>
          <p:nvPr/>
        </p:nvSpPr>
        <p:spPr>
          <a:xfrm>
            <a:off x="7023775" y="613799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18" name="ZoneTexte 17"/>
          <p:cNvSpPr txBox="1"/>
          <p:nvPr/>
        </p:nvSpPr>
        <p:spPr>
          <a:xfrm>
            <a:off x="7594611" y="613799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23" name="ZoneTexte 22"/>
          <p:cNvSpPr txBox="1"/>
          <p:nvPr/>
        </p:nvSpPr>
        <p:spPr>
          <a:xfrm>
            <a:off x="8413467" y="613799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28" name="ZoneTexte 27"/>
          <p:cNvSpPr txBox="1"/>
          <p:nvPr/>
        </p:nvSpPr>
        <p:spPr>
          <a:xfrm>
            <a:off x="8984303" y="613799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29" name="ZoneTexte 28"/>
          <p:cNvSpPr txBox="1"/>
          <p:nvPr/>
        </p:nvSpPr>
        <p:spPr>
          <a:xfrm>
            <a:off x="9555139" y="6137990"/>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27" name="Ellipse 26"/>
          <p:cNvSpPr/>
          <p:nvPr/>
        </p:nvSpPr>
        <p:spPr>
          <a:xfrm>
            <a:off x="7706446" y="2613940"/>
            <a:ext cx="443079" cy="30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9632443" y="2490209"/>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9622343" y="4053291"/>
            <a:ext cx="443079" cy="30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7674294" y="3961928"/>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9511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77058" y="3085936"/>
            <a:ext cx="8675775" cy="1495066"/>
            <a:chOff x="-500" y="2906"/>
            <a:chExt cx="6866"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a:solidFill>
                    <a:srgbClr val="A50021"/>
                  </a:solidFill>
                  <a:latin typeface="Century Gothic" panose="020B0502020202020204" pitchFamily="34" charset="0"/>
                </a:rPr>
                <a:t> Les nouveaux dispositifs :  Connaissance et utilisation</a:t>
              </a:r>
            </a:p>
          </p:txBody>
        </p:sp>
        <p:sp>
          <p:nvSpPr>
            <p:cNvPr id="5" name="Rectangle 4"/>
            <p:cNvSpPr>
              <a:spLocks noChangeArrowheads="1"/>
            </p:cNvSpPr>
            <p:nvPr/>
          </p:nvSpPr>
          <p:spPr bwMode="auto">
            <a:xfrm>
              <a:off x="-500" y="2906"/>
              <a:ext cx="1505"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A.2</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135095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343043" y="1262677"/>
            <a:ext cx="6252961"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D’après ce que vous en savez, chaque format de boîte est-il prévu pour …. ?</a:t>
            </a:r>
          </a:p>
        </p:txBody>
      </p:sp>
      <p:sp>
        <p:nvSpPr>
          <p:cNvPr id="3" name="Espace réservé du texte 2"/>
          <p:cNvSpPr>
            <a:spLocks noGrp="1"/>
          </p:cNvSpPr>
          <p:nvPr>
            <p:ph type="body" sz="quarter" idx="10"/>
          </p:nvPr>
        </p:nvSpPr>
        <p:spPr/>
        <p:txBody>
          <a:bodyPr/>
          <a:lstStyle/>
          <a:p>
            <a:r>
              <a:rPr lang="fr-FR"/>
              <a:t>Les usages attribués aux différents formats de BAA</a:t>
            </a:r>
          </a:p>
        </p:txBody>
      </p:sp>
      <p:graphicFrame>
        <p:nvGraphicFramePr>
          <p:cNvPr id="4" name="Tableau 3"/>
          <p:cNvGraphicFramePr>
            <a:graphicFrameLocks noGrp="1"/>
          </p:cNvGraphicFramePr>
          <p:nvPr>
            <p:extLst>
              <p:ext uri="{D42A27DB-BD31-4B8C-83A1-F6EECF244321}">
                <p14:modId xmlns:p14="http://schemas.microsoft.com/office/powerpoint/2010/main" val="1995717396"/>
              </p:ext>
            </p:extLst>
          </p:nvPr>
        </p:nvGraphicFramePr>
        <p:xfrm>
          <a:off x="1120151" y="1785304"/>
          <a:ext cx="8868228" cy="4627245"/>
        </p:xfrm>
        <a:graphic>
          <a:graphicData uri="http://schemas.openxmlformats.org/drawingml/2006/table">
            <a:tbl>
              <a:tblPr firstRow="1" firstCol="1" bandRow="1">
                <a:tableStyleId>{5940675A-B579-460E-94D1-54222C63F5DA}</a:tableStyleId>
              </a:tblPr>
              <a:tblGrid>
                <a:gridCol w="5044148"/>
                <a:gridCol w="956020"/>
                <a:gridCol w="956020"/>
                <a:gridCol w="956020"/>
                <a:gridCol w="956020"/>
              </a:tblGrid>
              <a:tr h="132066">
                <a:tc>
                  <a:txBody>
                    <a:bodyPr/>
                    <a:lstStyle/>
                    <a:p>
                      <a:pPr algn="l" fontAlgn="ctr"/>
                      <a:r>
                        <a:rPr lang="fr-FR" sz="900" u="sng" strike="noStrike" dirty="0">
                          <a:effectLst/>
                        </a:rPr>
                        <a:t>Base</a:t>
                      </a:r>
                      <a:r>
                        <a:rPr lang="fr-FR" sz="900" u="none" strike="noStrike" dirty="0">
                          <a:effectLst/>
                        </a:rPr>
                        <a:t> : question posée uniquement aux </a:t>
                      </a:r>
                      <a:r>
                        <a:rPr lang="fr-FR" sz="900" u="none" strike="noStrike" dirty="0" smtClean="0">
                          <a:effectLst/>
                        </a:rPr>
                        <a:t>PAT </a:t>
                      </a:r>
                      <a:r>
                        <a:rPr lang="fr-FR" sz="900" u="none" strike="noStrike" dirty="0">
                          <a:effectLst/>
                        </a:rPr>
                        <a:t>qui utilisent les contenants DASTRI, soit 67% de l’échantillon</a:t>
                      </a:r>
                      <a:endParaRPr lang="fr-FR" sz="900" b="1" i="1" u="sng"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00" u="none" strike="noStrike" dirty="0">
                          <a:effectLst/>
                        </a:rPr>
                        <a:t>Oui </a:t>
                      </a:r>
                      <a:endParaRPr lang="fr-FR" sz="1000" u="none" strike="noStrike" dirty="0" smtClean="0">
                        <a:effectLst/>
                      </a:endParaRPr>
                    </a:p>
                    <a:p>
                      <a:pPr algn="ctr" fontAlgn="ctr"/>
                      <a:r>
                        <a:rPr lang="fr-FR" sz="1000" u="none" strike="noStrike" dirty="0" smtClean="0">
                          <a:effectLst/>
                        </a:rPr>
                        <a:t>(%)</a:t>
                      </a:r>
                      <a:endParaRPr lang="fr-F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00" u="none" strike="noStrike" dirty="0">
                          <a:effectLst/>
                        </a:rPr>
                        <a:t>Non </a:t>
                      </a:r>
                      <a:endParaRPr lang="fr-FR" sz="1000" u="none" strike="noStrike" dirty="0" smtClean="0">
                        <a:effectLst/>
                      </a:endParaRPr>
                    </a:p>
                    <a:p>
                      <a:pPr marL="0" marR="0" lvl="0" indent="0" algn="ctr" defTabSz="959023" rtl="0" eaLnBrk="1" fontAlgn="ctr" latinLnBrk="0" hangingPunct="1">
                        <a:lnSpc>
                          <a:spcPct val="100000"/>
                        </a:lnSpc>
                        <a:spcBef>
                          <a:spcPts val="0"/>
                        </a:spcBef>
                        <a:spcAft>
                          <a:spcPts val="0"/>
                        </a:spcAft>
                        <a:buClrTx/>
                        <a:buSzTx/>
                        <a:buFontTx/>
                        <a:buNone/>
                        <a:tabLst/>
                        <a:defRPr/>
                      </a:pPr>
                      <a:r>
                        <a:rPr lang="fr-FR" sz="1000" u="none" strike="noStrike" dirty="0" smtClean="0">
                          <a:effectLst/>
                        </a:rPr>
                        <a:t>(%)</a:t>
                      </a:r>
                      <a:endParaRPr lang="fr-F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00" u="none" strike="noStrike" dirty="0">
                          <a:effectLst/>
                        </a:rPr>
                        <a:t>Vous ne savez </a:t>
                      </a:r>
                      <a:r>
                        <a:rPr lang="fr-FR" sz="1000" u="none" strike="noStrike" dirty="0" smtClean="0">
                          <a:effectLst/>
                        </a:rPr>
                        <a:t>pas</a:t>
                      </a:r>
                    </a:p>
                    <a:p>
                      <a:pPr marL="0" marR="0" lvl="0" indent="0" algn="ctr" defTabSz="959023" rtl="0" eaLnBrk="1" fontAlgn="ctr" latinLnBrk="0" hangingPunct="1">
                        <a:lnSpc>
                          <a:spcPct val="100000"/>
                        </a:lnSpc>
                        <a:spcBef>
                          <a:spcPts val="0"/>
                        </a:spcBef>
                        <a:spcAft>
                          <a:spcPts val="0"/>
                        </a:spcAft>
                        <a:buClrTx/>
                        <a:buSzTx/>
                        <a:buFontTx/>
                        <a:buNone/>
                        <a:tabLst/>
                        <a:defRPr/>
                      </a:pPr>
                      <a:r>
                        <a:rPr lang="fr-FR" sz="1000" u="none" strike="noStrike" dirty="0" smtClean="0">
                          <a:effectLst/>
                        </a:rPr>
                        <a:t>(%)</a:t>
                      </a:r>
                      <a:endParaRPr lang="fr-F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00" u="none" strike="noStrike" dirty="0">
                          <a:effectLst/>
                        </a:rPr>
                        <a:t>TOTAL </a:t>
                      </a:r>
                      <a:endParaRPr lang="fr-FR" sz="1000" u="none" strike="noStrike" dirty="0" smtClean="0">
                        <a:effectLst/>
                      </a:endParaRPr>
                    </a:p>
                    <a:p>
                      <a:pPr marL="0" marR="0" lvl="0" indent="0" algn="ctr" defTabSz="959023" rtl="0" eaLnBrk="1" fontAlgn="ctr" latinLnBrk="0" hangingPunct="1">
                        <a:lnSpc>
                          <a:spcPct val="100000"/>
                        </a:lnSpc>
                        <a:spcBef>
                          <a:spcPts val="0"/>
                        </a:spcBef>
                        <a:spcAft>
                          <a:spcPts val="0"/>
                        </a:spcAft>
                        <a:buClrTx/>
                        <a:buSzTx/>
                        <a:buFontTx/>
                        <a:buNone/>
                        <a:tabLst/>
                        <a:defRPr/>
                      </a:pPr>
                      <a:r>
                        <a:rPr lang="fr-FR" sz="1000" u="none" strike="noStrike" dirty="0" smtClean="0">
                          <a:effectLst/>
                        </a:rPr>
                        <a:t>(%)</a:t>
                      </a:r>
                      <a:endParaRPr lang="fr-FR" sz="1000" b="0" i="0" u="none" strike="noStrike" dirty="0">
                        <a:solidFill>
                          <a:srgbClr val="000000"/>
                        </a:solidFill>
                        <a:effectLst/>
                        <a:latin typeface="Calibri" panose="020F0502020204030204" pitchFamily="34" charset="0"/>
                      </a:endParaRPr>
                    </a:p>
                  </a:txBody>
                  <a:tcPr marL="9525" marR="9525" marT="9525" marB="0" anchor="ctr"/>
                </a:tc>
              </a:tr>
              <a:tr h="132066">
                <a:tc>
                  <a:txBody>
                    <a:bodyPr/>
                    <a:lstStyle/>
                    <a:p>
                      <a:pPr algn="l" fontAlgn="ctr"/>
                      <a:r>
                        <a:rPr lang="fr-FR" sz="1200" b="1" u="none" strike="noStrike" dirty="0">
                          <a:effectLst/>
                        </a:rPr>
                        <a:t>Les boîtes de 2 litres</a:t>
                      </a:r>
                      <a:endParaRPr lang="fr-FR" sz="1200" b="1" i="0" u="none" strike="noStrike" dirty="0">
                        <a:solidFill>
                          <a:srgbClr val="A50021"/>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HORS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48</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effectLst/>
                        </a:rPr>
                        <a:t>14</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solidFill>
                            <a:srgbClr val="C00000"/>
                          </a:solidFill>
                          <a:effectLst/>
                        </a:rPr>
                        <a:t>38</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EN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21</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effectLst/>
                        </a:rPr>
                        <a:t>39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solidFill>
                            <a:srgbClr val="C00000"/>
                          </a:solidFill>
                          <a:effectLst/>
                        </a:rPr>
                        <a:t>40</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concernant les applicateurs de capteurs de glycémie en continu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37</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19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solidFill>
                            <a:srgbClr val="C00000"/>
                          </a:solidFill>
                          <a:effectLst/>
                        </a:rPr>
                        <a:t>44</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pompes patch OMNIPOD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26</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solidFill>
                            <a:srgbClr val="C00000"/>
                          </a:solidFill>
                          <a:effectLst/>
                        </a:rPr>
                        <a:t>54</a:t>
                      </a:r>
                      <a:endParaRPr lang="fr-FR" sz="1100" b="0" i="0" u="none" strike="noStrike">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100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a:t>
                      </a:r>
                      <a:r>
                        <a:rPr lang="fr-FR" sz="1000" u="none" strike="noStrike" dirty="0" err="1">
                          <a:effectLst/>
                        </a:rPr>
                        <a:t>autopiqueurs</a:t>
                      </a:r>
                      <a:r>
                        <a:rPr lang="fr-FR" sz="1000" u="none" strike="noStrike" dirty="0">
                          <a:effectLst/>
                        </a:rPr>
                        <a:t> d’autotests VIH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23</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solidFill>
                      <a:schemeClr val="accent1">
                        <a:lumMod val="60000"/>
                        <a:lumOff val="40000"/>
                      </a:schemeClr>
                    </a:solidFill>
                  </a:tcPr>
                </a:tc>
                <a:tc>
                  <a:txBody>
                    <a:bodyPr/>
                    <a:lstStyle/>
                    <a:p>
                      <a:pPr algn="ctr" fontAlgn="ctr"/>
                      <a:r>
                        <a:rPr lang="fr-FR" sz="1100" u="none" strike="noStrike" dirty="0">
                          <a:solidFill>
                            <a:srgbClr val="C00000"/>
                          </a:solidFill>
                          <a:effectLst/>
                        </a:rPr>
                        <a:t>58</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100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r>
              <a:tr h="132066">
                <a:tc>
                  <a:txBody>
                    <a:bodyPr/>
                    <a:lstStyle/>
                    <a:p>
                      <a:pPr algn="l" fontAlgn="ctr"/>
                      <a:r>
                        <a:rPr lang="fr-FR" sz="1200" b="1" u="none" strike="noStrike" dirty="0">
                          <a:effectLst/>
                        </a:rPr>
                        <a:t>Les boîtes d’1,5 litre</a:t>
                      </a:r>
                      <a:endParaRPr lang="fr-FR" sz="1200" b="1" i="0" u="none" strike="noStrike" dirty="0">
                        <a:solidFill>
                          <a:srgbClr val="A50021"/>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solidFill>
                            <a:srgbClr val="C00000"/>
                          </a:solidFill>
                          <a:effectLst/>
                        </a:rPr>
                        <a:t> </a:t>
                      </a:r>
                      <a:endParaRPr lang="fr-FR" sz="1100" b="1" i="0" u="none" strike="noStrike" dirty="0">
                        <a:solidFill>
                          <a:srgbClr val="C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HORS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45</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14</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solidFill>
                            <a:srgbClr val="C00000"/>
                          </a:solidFill>
                          <a:effectLst/>
                        </a:rPr>
                        <a:t>41</a:t>
                      </a:r>
                      <a:endParaRPr lang="fr-FR" sz="1100" b="0" i="0" u="none" strike="noStrike">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EN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28</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solidFill>
                            <a:srgbClr val="C00000"/>
                          </a:solidFill>
                          <a:effectLst/>
                        </a:rPr>
                        <a:t>42</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concernant les applicateurs de capteurs de glycémie en continu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34</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21</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solidFill>
                            <a:srgbClr val="C00000"/>
                          </a:solidFill>
                          <a:effectLst/>
                        </a:rPr>
                        <a:t>45</a:t>
                      </a:r>
                      <a:endParaRPr lang="fr-FR" sz="1100" b="0" i="0" u="none" strike="noStrike">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pompes patch OMNIPOD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18</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26</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solidFill>
                            <a:srgbClr val="C00000"/>
                          </a:solidFill>
                          <a:effectLst/>
                        </a:rPr>
                        <a:t>56</a:t>
                      </a:r>
                      <a:endParaRPr lang="fr-FR" sz="1100" b="0" i="0" u="none" strike="noStrike">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a:t>
                      </a:r>
                      <a:r>
                        <a:rPr lang="fr-FR" sz="1000" u="none" strike="noStrike" dirty="0" err="1">
                          <a:effectLst/>
                        </a:rPr>
                        <a:t>autopiqueurs</a:t>
                      </a:r>
                      <a:r>
                        <a:rPr lang="fr-FR" sz="1000" u="none" strike="noStrike" dirty="0">
                          <a:effectLst/>
                        </a:rPr>
                        <a:t> d’autotests VIH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22</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18</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solidFill>
                      <a:schemeClr val="accent1">
                        <a:lumMod val="60000"/>
                        <a:lumOff val="40000"/>
                      </a:schemeClr>
                    </a:solidFill>
                  </a:tcPr>
                </a:tc>
                <a:tc>
                  <a:txBody>
                    <a:bodyPr/>
                    <a:lstStyle/>
                    <a:p>
                      <a:pPr algn="ctr" fontAlgn="ctr"/>
                      <a:r>
                        <a:rPr lang="fr-FR" sz="1100" u="none" strike="noStrike" dirty="0">
                          <a:solidFill>
                            <a:srgbClr val="C00000"/>
                          </a:solidFill>
                          <a:effectLst/>
                        </a:rPr>
                        <a:t>60</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100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r>
              <a:tr h="56419">
                <a:tc>
                  <a:txBody>
                    <a:bodyPr/>
                    <a:lstStyle/>
                    <a:p>
                      <a:pPr algn="l" fontAlgn="ctr"/>
                      <a:r>
                        <a:rPr lang="fr-FR" sz="1200" b="1" u="none" strike="noStrike" dirty="0">
                          <a:effectLst/>
                        </a:rPr>
                        <a:t>Les boîtes d’un demi-litre (0,5L)</a:t>
                      </a:r>
                      <a:endParaRPr lang="fr-FR" sz="1200" b="1" i="0" u="none" strike="noStrike" dirty="0">
                        <a:solidFill>
                          <a:srgbClr val="A50021"/>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solidFill>
                            <a:srgbClr val="C00000"/>
                          </a:solidFill>
                          <a:effectLst/>
                        </a:rPr>
                        <a:t> </a:t>
                      </a:r>
                      <a:endParaRPr lang="fr-FR" sz="1100" b="1" i="0" u="none" strike="noStrike" dirty="0">
                        <a:solidFill>
                          <a:srgbClr val="C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HORS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39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solidFill>
                            <a:srgbClr val="C00000"/>
                          </a:solidFill>
                          <a:effectLst/>
                        </a:rPr>
                        <a:t>41</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100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EN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49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14</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solidFill>
                            <a:srgbClr val="C00000"/>
                          </a:solidFill>
                          <a:effectLst/>
                        </a:rPr>
                        <a:t>37</a:t>
                      </a:r>
                      <a:endParaRPr lang="fr-FR" sz="1100" b="0" i="0" u="none" strike="noStrike">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concernant les applicateurs de capteurs de glycémie en continu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31</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24</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solidFill>
                            <a:srgbClr val="C00000"/>
                          </a:solidFill>
                          <a:effectLst/>
                        </a:rPr>
                        <a:t>45</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pompes patch OMNIPOD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solidFill>
                            <a:srgbClr val="C00000"/>
                          </a:solidFill>
                          <a:effectLst/>
                        </a:rPr>
                        <a:t>56</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a:t>
                      </a:r>
                      <a:r>
                        <a:rPr lang="fr-FR" sz="1000" u="none" strike="noStrike" dirty="0" err="1">
                          <a:effectLst/>
                        </a:rPr>
                        <a:t>autopiqueurs</a:t>
                      </a:r>
                      <a:r>
                        <a:rPr lang="fr-FR" sz="1000" u="none" strike="noStrike" dirty="0">
                          <a:effectLst/>
                        </a:rPr>
                        <a:t> d’autotests VIH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22</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solidFill>
                      <a:schemeClr val="accent1">
                        <a:lumMod val="60000"/>
                        <a:lumOff val="40000"/>
                      </a:schemeClr>
                    </a:solidFill>
                  </a:tcPr>
                </a:tc>
                <a:tc>
                  <a:txBody>
                    <a:bodyPr/>
                    <a:lstStyle/>
                    <a:p>
                      <a:pPr algn="ctr" fontAlgn="ctr"/>
                      <a:r>
                        <a:rPr lang="fr-FR" sz="1100" u="none" strike="noStrike" dirty="0">
                          <a:effectLst/>
                        </a:rPr>
                        <a:t>17</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solidFill>
                            <a:srgbClr val="C00000"/>
                          </a:solidFill>
                          <a:effectLst/>
                        </a:rPr>
                        <a:t>61</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100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r>
              <a:tr h="132066">
                <a:tc>
                  <a:txBody>
                    <a:bodyPr/>
                    <a:lstStyle/>
                    <a:p>
                      <a:pPr algn="l" fontAlgn="ctr"/>
                      <a:r>
                        <a:rPr lang="fr-FR" sz="1200" b="1" u="none" strike="noStrike" dirty="0">
                          <a:effectLst/>
                        </a:rPr>
                        <a:t>La Recycling Box</a:t>
                      </a:r>
                      <a:endParaRPr lang="fr-FR" sz="1200" b="1" i="0" u="none" strike="noStrike" dirty="0">
                        <a:solidFill>
                          <a:srgbClr val="A50021"/>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r>
                        <a:rPr lang="fr-FR" sz="1100" b="1" u="none" strike="noStrike" dirty="0">
                          <a:solidFill>
                            <a:srgbClr val="C00000"/>
                          </a:solidFill>
                          <a:effectLst/>
                        </a:rPr>
                        <a:t> </a:t>
                      </a:r>
                      <a:endParaRPr lang="fr-FR" sz="1100" b="1" i="0" u="none" strike="noStrike" dirty="0">
                        <a:solidFill>
                          <a:srgbClr val="C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lumMod val="85000"/>
                      </a:schemeClr>
                    </a:solidFill>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HORS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22</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solidFill>
                            <a:srgbClr val="C00000"/>
                          </a:solidFill>
                          <a:effectLst/>
                        </a:rPr>
                        <a:t>63</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EN déplacement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19</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solidFill>
                            <a:srgbClr val="C00000"/>
                          </a:solidFill>
                          <a:effectLst/>
                        </a:rPr>
                        <a:t>61</a:t>
                      </a:r>
                      <a:endParaRPr lang="fr-FR" sz="1100" b="0" i="0" u="none" strike="noStrike">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concernant les applicateurs de capteurs de glycémie en continu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18</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19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dirty="0">
                          <a:solidFill>
                            <a:srgbClr val="C00000"/>
                          </a:solidFill>
                          <a:effectLst/>
                        </a:rPr>
                        <a:t>63</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pompes patch OMNIPOD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effectLst/>
                        </a:rPr>
                        <a:t>23</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fontAlgn="ctr"/>
                      <a:r>
                        <a:rPr lang="fr-FR" sz="1100" u="none" strike="noStrike">
                          <a:effectLst/>
                        </a:rPr>
                        <a:t>11</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dirty="0">
                          <a:solidFill>
                            <a:srgbClr val="C00000"/>
                          </a:solidFill>
                          <a:effectLst/>
                        </a:rPr>
                        <a:t>66</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2066">
                <a:tc>
                  <a:txBody>
                    <a:bodyPr/>
                    <a:lstStyle/>
                    <a:p>
                      <a:pPr algn="l" fontAlgn="ctr"/>
                      <a:r>
                        <a:rPr lang="fr-FR" sz="1000" u="none" strike="noStrike" dirty="0">
                          <a:effectLst/>
                        </a:rPr>
                        <a:t>•</a:t>
                      </a:r>
                      <a:r>
                        <a:rPr lang="fr-FR" sz="700" u="none" strike="noStrike" dirty="0">
                          <a:effectLst/>
                        </a:rPr>
                        <a:t>    </a:t>
                      </a:r>
                      <a:r>
                        <a:rPr lang="fr-FR" sz="1000" u="none" strike="noStrike" dirty="0">
                          <a:effectLst/>
                        </a:rPr>
                        <a:t>Un usage spécifique pour les </a:t>
                      </a:r>
                      <a:r>
                        <a:rPr lang="fr-FR" sz="1000" u="none" strike="noStrike" dirty="0" err="1">
                          <a:effectLst/>
                        </a:rPr>
                        <a:t>autopiqueurs</a:t>
                      </a:r>
                      <a:r>
                        <a:rPr lang="fr-FR" sz="1000" u="none" strike="noStrike" dirty="0">
                          <a:effectLst/>
                        </a:rPr>
                        <a:t> d’autotests VIH </a:t>
                      </a:r>
                      <a:endParaRPr lang="fr-FR" sz="1000" b="0" i="0" u="none" strike="noStrike" dirty="0">
                        <a:solidFill>
                          <a:srgbClr val="000000"/>
                        </a:solidFill>
                        <a:effectLst/>
                        <a:latin typeface="Calibri" panose="020F0502020204030204" pitchFamily="34" charset="0"/>
                      </a:endParaRPr>
                    </a:p>
                  </a:txBody>
                  <a:tcPr marL="857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12</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19</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solidFill>
                      <a:schemeClr val="accent1">
                        <a:lumMod val="60000"/>
                        <a:lumOff val="40000"/>
                      </a:schemeClr>
                    </a:solidFill>
                  </a:tcPr>
                </a:tc>
                <a:tc>
                  <a:txBody>
                    <a:bodyPr/>
                    <a:lstStyle/>
                    <a:p>
                      <a:pPr algn="ctr" fontAlgn="ctr"/>
                      <a:r>
                        <a:rPr lang="fr-FR" sz="1100" u="none" strike="noStrike" dirty="0">
                          <a:solidFill>
                            <a:srgbClr val="C00000"/>
                          </a:solidFill>
                          <a:effectLst/>
                        </a:rPr>
                        <a:t>69</a:t>
                      </a:r>
                      <a:endParaRPr lang="fr-FR" sz="1100" b="0" i="0" u="none" strike="noStrike" dirty="0">
                        <a:solidFill>
                          <a:srgbClr val="C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c>
                  <a:txBody>
                    <a:bodyPr/>
                    <a:lstStyle/>
                    <a:p>
                      <a:pPr algn="ctr" fontAlgn="ctr"/>
                      <a:r>
                        <a:rPr lang="fr-FR" sz="1100" u="none" strike="noStrike" dirty="0">
                          <a:effectLst/>
                        </a:rPr>
                        <a:t>100</a:t>
                      </a:r>
                      <a:endParaRPr lang="fr-FR" sz="11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tcPr>
                </a:tc>
              </a:tr>
            </a:tbl>
          </a:graphicData>
        </a:graphic>
      </p:graphicFrame>
      <p:sp>
        <p:nvSpPr>
          <p:cNvPr id="5" name="Rectangle 4"/>
          <p:cNvSpPr/>
          <p:nvPr/>
        </p:nvSpPr>
        <p:spPr>
          <a:xfrm>
            <a:off x="6117874" y="6592586"/>
            <a:ext cx="2153154" cy="215444"/>
          </a:xfrm>
          <a:prstGeom prst="rect">
            <a:avLst/>
          </a:prstGeom>
          <a:solidFill>
            <a:srgbClr val="9DC3E6"/>
          </a:solidFill>
        </p:spPr>
        <p:txBody>
          <a:bodyPr wrap="none">
            <a:spAutoFit/>
          </a:bodyPr>
          <a:lstStyle/>
          <a:p>
            <a:pPr algn="just">
              <a:spcAft>
                <a:spcPts val="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800" i="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Les cases bleues indiquent les bonnes pratiques</a:t>
            </a:r>
            <a:endParaRPr lang="fr-FR" sz="800" i="1"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9" name="Image 48" descr="BAA-1-5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50" y="3388071"/>
            <a:ext cx="507251" cy="657456"/>
          </a:xfrm>
          <a:prstGeom prst="rect">
            <a:avLst/>
          </a:prstGeom>
          <a:noFill/>
          <a:ln>
            <a:noFill/>
          </a:ln>
        </p:spPr>
      </p:pic>
      <p:pic>
        <p:nvPicPr>
          <p:cNvPr id="54" name="Image 53" descr="BAA-2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43" y="2287708"/>
            <a:ext cx="454531" cy="593263"/>
          </a:xfrm>
          <a:prstGeom prst="rect">
            <a:avLst/>
          </a:prstGeom>
          <a:noFill/>
          <a:ln>
            <a:noFill/>
          </a:ln>
        </p:spPr>
      </p:pic>
      <p:pic>
        <p:nvPicPr>
          <p:cNvPr id="55" name="Image 54" descr="BAA_05L_fermee_H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450" y="4636655"/>
            <a:ext cx="331759" cy="430303"/>
          </a:xfrm>
          <a:prstGeom prst="rect">
            <a:avLst/>
          </a:prstGeom>
          <a:noFill/>
          <a:ln>
            <a:noFill/>
          </a:ln>
        </p:spPr>
      </p:pic>
      <p:pic>
        <p:nvPicPr>
          <p:cNvPr id="56" name="Image 55" descr="recycling box"/>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779" y="5652990"/>
            <a:ext cx="581795" cy="478197"/>
          </a:xfrm>
          <a:prstGeom prst="rect">
            <a:avLst/>
          </a:prstGeom>
          <a:noFill/>
          <a:ln>
            <a:noFill/>
          </a:ln>
        </p:spPr>
      </p:pic>
      <p:sp>
        <p:nvSpPr>
          <p:cNvPr id="7" name="Rectangle 6"/>
          <p:cNvSpPr/>
          <p:nvPr/>
        </p:nvSpPr>
        <p:spPr>
          <a:xfrm>
            <a:off x="367450" y="922325"/>
            <a:ext cx="9731886" cy="400110"/>
          </a:xfrm>
          <a:prstGeom prst="rect">
            <a:avLst/>
          </a:prstGeom>
        </p:spPr>
        <p:txBody>
          <a:bodyPr wrap="square">
            <a:spAutoFit/>
          </a:bodyPr>
          <a:lstStyle/>
          <a:p>
            <a:pPr algn="just">
              <a:spcAft>
                <a:spcPts val="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00" b="1" u="sng" dirty="0">
                <a:solidFill>
                  <a:srgbClr val="808080"/>
                </a:solidFill>
                <a:latin typeface="Calibri" panose="020F0502020204030204" pitchFamily="34" charset="0"/>
                <a:ea typeface="Calibri" panose="020F0502020204030204" pitchFamily="34" charset="0"/>
                <a:cs typeface="Calibri" panose="020F0502020204030204" pitchFamily="34" charset="0"/>
              </a:rPr>
              <a:t>Mise à niveau</a:t>
            </a:r>
            <a:r>
              <a:rPr lang="fr-FR" sz="1000" i="1" dirty="0">
                <a:solidFill>
                  <a:srgbClr val="808080"/>
                </a:solidFill>
                <a:latin typeface="Calibri" panose="020F0502020204030204" pitchFamily="34" charset="0"/>
                <a:ea typeface="Calibri" panose="020F0502020204030204" pitchFamily="34" charset="0"/>
                <a:cs typeface="Calibri" panose="020F0502020204030204" pitchFamily="34" charset="0"/>
              </a:rPr>
              <a:t> : La gamme DASTRI se compose désormais de 4 formats qui ont chacun leurs spécificités d’utilisation. Il existe désormais des boîtes de 2 litres, depuis janvier 2018, des boîtes d’1,5 litre et d’un demi-litre et des petits cartons appelés Recycling Box.</a:t>
            </a:r>
            <a:endParaRPr lang="fr-FR" sz="1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3397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96329" y="214325"/>
            <a:ext cx="8664792" cy="657689"/>
          </a:xfrm>
        </p:spPr>
        <p:txBody>
          <a:bodyPr/>
          <a:lstStyle/>
          <a:p>
            <a:pPr algn="just"/>
            <a:r>
              <a:rPr lang="fr-FR" sz="1800"/>
              <a:t>Les pratiques à l’égard des pompes patch Omnipod</a:t>
            </a:r>
            <a:endParaRPr lang="fr-FR" sz="1800" dirty="0"/>
          </a:p>
        </p:txBody>
      </p:sp>
      <p:graphicFrame>
        <p:nvGraphicFramePr>
          <p:cNvPr id="14" name="Graphique 6"/>
          <p:cNvGraphicFramePr>
            <a:graphicFrameLocks/>
          </p:cNvGraphicFramePr>
          <p:nvPr>
            <p:extLst>
              <p:ext uri="{D42A27DB-BD31-4B8C-83A1-F6EECF244321}">
                <p14:modId xmlns:p14="http://schemas.microsoft.com/office/powerpoint/2010/main" val="950626466"/>
              </p:ext>
            </p:extLst>
          </p:nvPr>
        </p:nvGraphicFramePr>
        <p:xfrm>
          <a:off x="332514" y="2175978"/>
          <a:ext cx="5856213" cy="4101254"/>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 Box 10"/>
          <p:cNvSpPr txBox="1">
            <a:spLocks noChangeArrowheads="1"/>
          </p:cNvSpPr>
          <p:nvPr/>
        </p:nvSpPr>
        <p:spPr bwMode="auto">
          <a:xfrm>
            <a:off x="461818" y="1809016"/>
            <a:ext cx="5325371" cy="338554"/>
          </a:xfrm>
          <a:prstGeom prst="rect">
            <a:avLst/>
          </a:prstGeom>
          <a:noFill/>
          <a:ln w="9525" algn="ctr">
            <a:noFill/>
            <a:miter lim="800000"/>
            <a:headEnd/>
            <a:tailEnd/>
          </a:ln>
        </p:spPr>
        <p:txBody>
          <a:bodyPr wrap="square" lIns="0" tIns="0" rIns="0" bIns="0" anchor="t">
            <a:spAutoFit/>
          </a:bodyPr>
          <a:lstStyle/>
          <a:p>
            <a:pPr algn="just"/>
            <a:r>
              <a:rPr lang="fr-FR" sz="1100" i="1" u="sng" dirty="0">
                <a:solidFill>
                  <a:schemeClr val="tx1">
                    <a:lumMod val="65000"/>
                    <a:lumOff val="35000"/>
                  </a:schemeClr>
                </a:solidFill>
              </a:rPr>
              <a:t>Base</a:t>
            </a:r>
            <a:r>
              <a:rPr lang="fr-FR" sz="1100" i="1" dirty="0">
                <a:solidFill>
                  <a:schemeClr val="tx1">
                    <a:lumMod val="65000"/>
                    <a:lumOff val="35000"/>
                  </a:schemeClr>
                </a:solidFill>
              </a:rPr>
              <a:t> : question posée uniquement aux personnes qui utilisent des pompes patch </a:t>
            </a:r>
            <a:r>
              <a:rPr lang="fr-FR" sz="1100" i="1" dirty="0" err="1">
                <a:solidFill>
                  <a:schemeClr val="tx1">
                    <a:lumMod val="65000"/>
                    <a:lumOff val="35000"/>
                  </a:schemeClr>
                </a:solidFill>
              </a:rPr>
              <a:t>Omnipod</a:t>
            </a:r>
            <a:r>
              <a:rPr lang="fr-FR" sz="1100" i="1" dirty="0">
                <a:solidFill>
                  <a:schemeClr val="tx1">
                    <a:lumMod val="65000"/>
                    <a:lumOff val="35000"/>
                  </a:schemeClr>
                </a:solidFill>
              </a:rPr>
              <a:t>, soit </a:t>
            </a:r>
            <a:r>
              <a:rPr lang="fr-FR" sz="1100" b="1" i="1" dirty="0">
                <a:solidFill>
                  <a:schemeClr val="tx1">
                    <a:lumMod val="65000"/>
                    <a:lumOff val="35000"/>
                  </a:schemeClr>
                </a:solidFill>
              </a:rPr>
              <a:t>13% </a:t>
            </a:r>
            <a:r>
              <a:rPr lang="fr-FR" sz="1100" i="1" dirty="0">
                <a:solidFill>
                  <a:schemeClr val="tx1">
                    <a:lumMod val="65000"/>
                    <a:lumOff val="35000"/>
                  </a:schemeClr>
                </a:solidFill>
              </a:rPr>
              <a:t>de l’échantillon</a:t>
            </a:r>
          </a:p>
        </p:txBody>
      </p:sp>
      <p:sp>
        <p:nvSpPr>
          <p:cNvPr id="16" name="Text Box 10"/>
          <p:cNvSpPr txBox="1">
            <a:spLocks noChangeArrowheads="1"/>
          </p:cNvSpPr>
          <p:nvPr/>
        </p:nvSpPr>
        <p:spPr bwMode="auto">
          <a:xfrm>
            <a:off x="343043" y="1262677"/>
            <a:ext cx="6252961"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Concernant votre pompe patch </a:t>
            </a:r>
            <a:r>
              <a:rPr lang="fr-FR" sz="1200" dirty="0" err="1">
                <a:solidFill>
                  <a:schemeClr val="bg1">
                    <a:lumMod val="50000"/>
                  </a:schemeClr>
                </a:solidFill>
              </a:rPr>
              <a:t>Omnipod</a:t>
            </a:r>
            <a:r>
              <a:rPr lang="fr-FR" sz="1200" dirty="0">
                <a:solidFill>
                  <a:schemeClr val="bg1">
                    <a:lumMod val="50000"/>
                  </a:schemeClr>
                </a:solidFill>
              </a:rPr>
              <a:t>, qu’en faites-vous </a:t>
            </a:r>
            <a:r>
              <a:rPr lang="fr-FR" sz="1200" u="sng" dirty="0">
                <a:solidFill>
                  <a:schemeClr val="bg1">
                    <a:lumMod val="50000"/>
                  </a:schemeClr>
                </a:solidFill>
              </a:rPr>
              <a:t>le plus souvent</a:t>
            </a:r>
            <a:r>
              <a:rPr lang="fr-FR" sz="1200" dirty="0">
                <a:solidFill>
                  <a:schemeClr val="bg1">
                    <a:lumMod val="50000"/>
                  </a:schemeClr>
                </a:solidFill>
              </a:rPr>
              <a:t> ?</a:t>
            </a:r>
          </a:p>
        </p:txBody>
      </p:sp>
      <p:sp>
        <p:nvSpPr>
          <p:cNvPr id="17" name="Rectangle 16"/>
          <p:cNvSpPr/>
          <p:nvPr/>
        </p:nvSpPr>
        <p:spPr>
          <a:xfrm>
            <a:off x="367450" y="922325"/>
            <a:ext cx="9731886" cy="400110"/>
          </a:xfrm>
          <a:prstGeom prst="rect">
            <a:avLst/>
          </a:prstGeom>
        </p:spPr>
        <p:txBody>
          <a:bodyPr wrap="square">
            <a:spAutoFit/>
          </a:bodyPr>
          <a:lstStyle/>
          <a:p>
            <a:pPr algn="just">
              <a:spcAft>
                <a:spcPts val="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00" b="1" u="sng" dirty="0">
                <a:solidFill>
                  <a:srgbClr val="003366"/>
                </a:solidFill>
                <a:latin typeface="Calibri" panose="020F0502020204030204" pitchFamily="34" charset="0"/>
                <a:ea typeface="Calibri" panose="020F0502020204030204" pitchFamily="34" charset="0"/>
                <a:cs typeface="Calibri" panose="020F0502020204030204" pitchFamily="34" charset="0"/>
              </a:rPr>
              <a:t>Mise à niveau</a:t>
            </a:r>
            <a:r>
              <a:rPr lang="fr-FR" sz="1000" i="1" dirty="0">
                <a:solidFill>
                  <a:srgbClr val="003366"/>
                </a:solidFill>
                <a:latin typeface="Calibri" panose="020F0502020204030204" pitchFamily="34" charset="0"/>
                <a:ea typeface="Calibri" panose="020F0502020204030204" pitchFamily="34" charset="0"/>
                <a:cs typeface="Calibri" panose="020F0502020204030204" pitchFamily="34" charset="0"/>
              </a:rPr>
              <a:t> : De nouveaux dispositifs médicaux améliorent la gestion de la pathologie et le quotidien des </a:t>
            </a:r>
            <a:r>
              <a:rPr lang="fr-FR" sz="1000" i="1" dirty="0" smtClean="0">
                <a:solidFill>
                  <a:srgbClr val="003366"/>
                </a:solidFill>
                <a:latin typeface="Calibri" panose="020F0502020204030204" pitchFamily="34" charset="0"/>
                <a:ea typeface="Calibri" panose="020F0502020204030204" pitchFamily="34" charset="0"/>
                <a:cs typeface="Calibri" panose="020F0502020204030204" pitchFamily="34" charset="0"/>
              </a:rPr>
              <a:t>PAT </a:t>
            </a:r>
            <a:r>
              <a:rPr lang="fr-FR" sz="1000" i="1" dirty="0">
                <a:solidFill>
                  <a:srgbClr val="003366"/>
                </a:solidFill>
                <a:latin typeface="Calibri" panose="020F0502020204030204" pitchFamily="34" charset="0"/>
                <a:ea typeface="Calibri" panose="020F0502020204030204" pitchFamily="34" charset="0"/>
                <a:cs typeface="Calibri" panose="020F0502020204030204" pitchFamily="34" charset="0"/>
              </a:rPr>
              <a:t>(lecteurs de glycémie en continue, pompes patch miniaturisées…). Ils contiennent des piles et une carte électronique.</a:t>
            </a:r>
            <a:endParaRPr lang="fr-FR" sz="1000" dirty="0">
              <a:solidFill>
                <a:srgbClr val="003366"/>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3582516130"/>
              </p:ext>
            </p:extLst>
          </p:nvPr>
        </p:nvGraphicFramePr>
        <p:xfrm>
          <a:off x="7101133" y="1638860"/>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2" name="Image 11"/>
          <p:cNvPicPr>
            <a:picLocks noChangeAspect="1"/>
          </p:cNvPicPr>
          <p:nvPr/>
        </p:nvPicPr>
        <p:blipFill>
          <a:blip r:embed="rId3"/>
          <a:stretch>
            <a:fillRect/>
          </a:stretch>
        </p:blipFill>
        <p:spPr>
          <a:xfrm>
            <a:off x="9370986" y="1662788"/>
            <a:ext cx="447270" cy="427501"/>
          </a:xfrm>
          <a:prstGeom prst="rect">
            <a:avLst/>
          </a:prstGeom>
        </p:spPr>
      </p:pic>
      <p:pic>
        <p:nvPicPr>
          <p:cNvPr id="13" name="Image 12"/>
          <p:cNvPicPr>
            <a:picLocks noChangeAspect="1"/>
          </p:cNvPicPr>
          <p:nvPr/>
        </p:nvPicPr>
        <p:blipFill>
          <a:blip r:embed="rId4"/>
          <a:stretch>
            <a:fillRect/>
          </a:stretch>
        </p:blipFill>
        <p:spPr>
          <a:xfrm>
            <a:off x="6614717" y="1690296"/>
            <a:ext cx="486416" cy="434246"/>
          </a:xfrm>
          <a:prstGeom prst="rect">
            <a:avLst/>
          </a:prstGeom>
        </p:spPr>
      </p:pic>
      <p:graphicFrame>
        <p:nvGraphicFramePr>
          <p:cNvPr id="15" name="Tableau 14"/>
          <p:cNvGraphicFramePr>
            <a:graphicFrameLocks noGrp="1"/>
          </p:cNvGraphicFramePr>
          <p:nvPr>
            <p:extLst>
              <p:ext uri="{D42A27DB-BD31-4B8C-83A1-F6EECF244321}">
                <p14:modId xmlns:p14="http://schemas.microsoft.com/office/powerpoint/2010/main" val="388765146"/>
              </p:ext>
            </p:extLst>
          </p:nvPr>
        </p:nvGraphicFramePr>
        <p:xfrm>
          <a:off x="7101133" y="2304935"/>
          <a:ext cx="2190750" cy="3972296"/>
        </p:xfrm>
        <a:graphic>
          <a:graphicData uri="http://schemas.openxmlformats.org/drawingml/2006/table">
            <a:tbl>
              <a:tblPr firstRow="1" bandRow="1">
                <a:tableStyleId>{5C22544A-7EE6-4342-B048-85BDC9FD1C3A}</a:tableStyleId>
              </a:tblPr>
              <a:tblGrid>
                <a:gridCol w="1095375"/>
                <a:gridCol w="1095375"/>
              </a:tblGrid>
              <a:tr h="993074">
                <a:tc>
                  <a:txBody>
                    <a:bodyPr/>
                    <a:lstStyle/>
                    <a:p>
                      <a:pPr algn="ctr"/>
                      <a:r>
                        <a:rPr lang="fr-FR" sz="1400" b="1" dirty="0" smtClean="0">
                          <a:solidFill>
                            <a:srgbClr val="003366"/>
                          </a:solidFill>
                        </a:rPr>
                        <a:t>31%</a:t>
                      </a:r>
                    </a:p>
                  </a:txBody>
                  <a:tcPr anchor="ctr">
                    <a:noFill/>
                  </a:tcPr>
                </a:tc>
                <a:tc>
                  <a:txBody>
                    <a:bodyPr/>
                    <a:lstStyle/>
                    <a:p>
                      <a:pPr algn="ctr"/>
                      <a:r>
                        <a:rPr lang="fr-FR" sz="1400" b="1" dirty="0" smtClean="0">
                          <a:solidFill>
                            <a:srgbClr val="003366"/>
                          </a:solidFill>
                        </a:rPr>
                        <a:t>73%</a:t>
                      </a:r>
                    </a:p>
                  </a:txBody>
                  <a:tcPr anchor="ctr">
                    <a:noFill/>
                  </a:tcPr>
                </a:tc>
              </a:tr>
              <a:tr h="993074">
                <a:tc>
                  <a:txBody>
                    <a:bodyPr/>
                    <a:lstStyle/>
                    <a:p>
                      <a:pPr algn="ctr"/>
                      <a:r>
                        <a:rPr lang="fr-FR" sz="1400" b="1" dirty="0" smtClean="0">
                          <a:solidFill>
                            <a:srgbClr val="003366"/>
                          </a:solidFill>
                        </a:rPr>
                        <a:t>21%</a:t>
                      </a:r>
                    </a:p>
                  </a:txBody>
                  <a:tcPr anchor="ctr">
                    <a:noFill/>
                  </a:tcPr>
                </a:tc>
                <a:tc>
                  <a:txBody>
                    <a:bodyPr/>
                    <a:lstStyle/>
                    <a:p>
                      <a:pPr algn="ctr"/>
                      <a:r>
                        <a:rPr lang="fr-FR" sz="1400" b="1" dirty="0" smtClean="0">
                          <a:solidFill>
                            <a:srgbClr val="003366"/>
                          </a:solidFill>
                        </a:rPr>
                        <a:t>23%</a:t>
                      </a:r>
                    </a:p>
                  </a:txBody>
                  <a:tcPr anchor="ctr">
                    <a:noFill/>
                  </a:tcPr>
                </a:tc>
              </a:tr>
              <a:tr h="993074">
                <a:tc>
                  <a:txBody>
                    <a:bodyPr/>
                    <a:lstStyle/>
                    <a:p>
                      <a:pPr algn="ctr"/>
                      <a:r>
                        <a:rPr lang="fr-FR" sz="1400" b="1" dirty="0" smtClean="0">
                          <a:solidFill>
                            <a:srgbClr val="003366"/>
                          </a:solidFill>
                        </a:rPr>
                        <a:t>33%</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6%</a:t>
                      </a:r>
                      <a:endParaRPr lang="fr-FR" sz="1400" b="1" dirty="0">
                        <a:solidFill>
                          <a:srgbClr val="003366"/>
                        </a:solidFill>
                      </a:endParaRPr>
                    </a:p>
                  </a:txBody>
                  <a:tcPr anchor="ctr">
                    <a:noFill/>
                  </a:tcPr>
                </a:tc>
              </a:tr>
              <a:tr h="993074">
                <a:tc>
                  <a:txBody>
                    <a:bodyPr/>
                    <a:lstStyle/>
                    <a:p>
                      <a:pPr algn="ctr"/>
                      <a:r>
                        <a:rPr lang="fr-FR" sz="1400" b="1" dirty="0" smtClean="0">
                          <a:solidFill>
                            <a:srgbClr val="C00000"/>
                          </a:solidFill>
                        </a:rPr>
                        <a:t>23%</a:t>
                      </a:r>
                      <a:endParaRPr lang="fr-FR" sz="1400" b="1" dirty="0">
                        <a:solidFill>
                          <a:srgbClr val="C00000"/>
                        </a:solidFill>
                      </a:endParaRPr>
                    </a:p>
                  </a:txBody>
                  <a:tcPr anchor="ctr">
                    <a:noFill/>
                  </a:tcPr>
                </a:tc>
                <a:tc>
                  <a:txBody>
                    <a:bodyPr/>
                    <a:lstStyle/>
                    <a:p>
                      <a:pPr algn="ctr"/>
                      <a:r>
                        <a:rPr lang="fr-FR" sz="1400" b="1" dirty="0" smtClean="0">
                          <a:solidFill>
                            <a:srgbClr val="C00000"/>
                          </a:solidFill>
                        </a:rPr>
                        <a:t>4%</a:t>
                      </a:r>
                      <a:endParaRPr lang="fr-FR" sz="1400" b="1" dirty="0">
                        <a:solidFill>
                          <a:srgbClr val="C00000"/>
                        </a:solidFill>
                      </a:endParaRPr>
                    </a:p>
                  </a:txBody>
                  <a:tcPr anchor="ctr">
                    <a:noFill/>
                  </a:tcPr>
                </a:tc>
              </a:tr>
            </a:tbl>
          </a:graphicData>
        </a:graphic>
      </p:graphicFrame>
      <p:cxnSp>
        <p:nvCxnSpPr>
          <p:cNvPr id="21" name="Connecteur droit 20"/>
          <p:cNvCxnSpPr/>
          <p:nvPr/>
        </p:nvCxnSpPr>
        <p:spPr>
          <a:xfrm>
            <a:off x="8255167" y="2323729"/>
            <a:ext cx="0" cy="395219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7425732" y="5640013"/>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7425732" y="2639666"/>
            <a:ext cx="443079" cy="30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8528081" y="2639665"/>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7440182" y="4654058"/>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8540112" y="4650668"/>
            <a:ext cx="443079" cy="30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97" y="1895388"/>
            <a:ext cx="225572" cy="225572"/>
          </a:xfrm>
          <a:prstGeom prst="rect">
            <a:avLst/>
          </a:prstGeom>
        </p:spPr>
      </p:pic>
    </p:spTree>
    <p:extLst>
      <p:ext uri="{BB962C8B-B14F-4D97-AF65-F5344CB8AC3E}">
        <p14:creationId xmlns:p14="http://schemas.microsoft.com/office/powerpoint/2010/main" val="3894563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96329" y="214325"/>
            <a:ext cx="8664792" cy="657689"/>
          </a:xfrm>
        </p:spPr>
        <p:txBody>
          <a:bodyPr/>
          <a:lstStyle/>
          <a:p>
            <a:pPr algn="just"/>
            <a:r>
              <a:rPr lang="fr-FR" sz="1800"/>
              <a:t>Les pratiques à l’égard de l’applicateur du capteur de glycémie en continu</a:t>
            </a:r>
            <a:endParaRPr lang="fr-FR" sz="1800" dirty="0"/>
          </a:p>
        </p:txBody>
      </p:sp>
      <p:graphicFrame>
        <p:nvGraphicFramePr>
          <p:cNvPr id="14" name="Graphique 6"/>
          <p:cNvGraphicFramePr>
            <a:graphicFrameLocks/>
          </p:cNvGraphicFramePr>
          <p:nvPr>
            <p:extLst>
              <p:ext uri="{D42A27DB-BD31-4B8C-83A1-F6EECF244321}">
                <p14:modId xmlns:p14="http://schemas.microsoft.com/office/powerpoint/2010/main" val="2793049650"/>
              </p:ext>
            </p:extLst>
          </p:nvPr>
        </p:nvGraphicFramePr>
        <p:xfrm>
          <a:off x="1819567" y="2125077"/>
          <a:ext cx="5856213" cy="2559111"/>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 Box 10"/>
          <p:cNvSpPr txBox="1">
            <a:spLocks noChangeArrowheads="1"/>
          </p:cNvSpPr>
          <p:nvPr/>
        </p:nvSpPr>
        <p:spPr bwMode="auto">
          <a:xfrm>
            <a:off x="326863" y="1473705"/>
            <a:ext cx="6035235" cy="338554"/>
          </a:xfrm>
          <a:prstGeom prst="rect">
            <a:avLst/>
          </a:prstGeom>
          <a:noFill/>
          <a:ln w="9525" algn="ctr">
            <a:noFill/>
            <a:miter lim="800000"/>
            <a:headEnd/>
            <a:tailEnd/>
          </a:ln>
        </p:spPr>
        <p:txBody>
          <a:bodyPr wrap="square" lIns="0" tIns="0" rIns="0" bIns="0" anchor="t">
            <a:spAutoFit/>
          </a:bodyPr>
          <a:lstStyle/>
          <a:p>
            <a:pPr algn="just"/>
            <a:r>
              <a:rPr lang="fr-FR" sz="1100" i="1" u="sng" dirty="0">
                <a:solidFill>
                  <a:schemeClr val="tx1">
                    <a:lumMod val="65000"/>
                    <a:lumOff val="35000"/>
                  </a:schemeClr>
                </a:solidFill>
              </a:rPr>
              <a:t>Base</a:t>
            </a:r>
            <a:r>
              <a:rPr lang="fr-FR" sz="1100" i="1" dirty="0">
                <a:solidFill>
                  <a:schemeClr val="tx1">
                    <a:lumMod val="65000"/>
                    <a:lumOff val="35000"/>
                  </a:schemeClr>
                </a:solidFill>
              </a:rPr>
              <a:t> : question posée uniquement aux personnes qui utilisent un capteur de glycémie en continu, soit </a:t>
            </a:r>
            <a:r>
              <a:rPr lang="fr-FR" sz="1100" b="1" i="1" dirty="0">
                <a:solidFill>
                  <a:schemeClr val="tx1">
                    <a:lumMod val="65000"/>
                    <a:lumOff val="35000"/>
                  </a:schemeClr>
                </a:solidFill>
              </a:rPr>
              <a:t>40%</a:t>
            </a:r>
            <a:r>
              <a:rPr lang="fr-FR" sz="1100" i="1" dirty="0">
                <a:solidFill>
                  <a:schemeClr val="tx1">
                    <a:lumMod val="65000"/>
                    <a:lumOff val="35000"/>
                  </a:schemeClr>
                </a:solidFill>
              </a:rPr>
              <a:t> de l’échantillon</a:t>
            </a:r>
          </a:p>
        </p:txBody>
      </p:sp>
      <p:sp>
        <p:nvSpPr>
          <p:cNvPr id="3" name="Rectangle 2"/>
          <p:cNvSpPr/>
          <p:nvPr/>
        </p:nvSpPr>
        <p:spPr>
          <a:xfrm>
            <a:off x="173173" y="2717704"/>
            <a:ext cx="1646395" cy="707886"/>
          </a:xfrm>
          <a:prstGeom prst="rect">
            <a:avLst/>
          </a:prstGeom>
        </p:spPr>
        <p:txBody>
          <a:bodyPr wrap="square">
            <a:spAutoFit/>
          </a:bodyPr>
          <a:lstStyle/>
          <a:p>
            <a:pPr algn="ctr"/>
            <a:r>
              <a:rPr lang="fr-FR" sz="2000" b="1" u="sng"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a:t>
            </a:r>
            <a:r>
              <a:rPr lang="fr-FR" sz="2000" b="1" u="sng"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’applicateur </a:t>
            </a:r>
            <a:r>
              <a:rPr lang="fr-FR" sz="2000" b="1" u="sng"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(avec aiguille)</a:t>
            </a:r>
            <a:endParaRPr lang="fr-FR" dirty="0">
              <a:solidFill>
                <a:schemeClr val="tx1">
                  <a:lumMod val="75000"/>
                  <a:lumOff val="25000"/>
                </a:schemeClr>
              </a:solidFill>
            </a:endParaRPr>
          </a:p>
        </p:txBody>
      </p:sp>
      <p:graphicFrame>
        <p:nvGraphicFramePr>
          <p:cNvPr id="21" name="Graphique 6"/>
          <p:cNvGraphicFramePr>
            <a:graphicFrameLocks/>
          </p:cNvGraphicFramePr>
          <p:nvPr>
            <p:extLst>
              <p:ext uri="{D42A27DB-BD31-4B8C-83A1-F6EECF244321}">
                <p14:modId xmlns:p14="http://schemas.microsoft.com/office/powerpoint/2010/main" val="1696683152"/>
              </p:ext>
            </p:extLst>
          </p:nvPr>
        </p:nvGraphicFramePr>
        <p:xfrm>
          <a:off x="1819568" y="4771890"/>
          <a:ext cx="5856213" cy="1872922"/>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173172" y="5287698"/>
            <a:ext cx="1646395" cy="707886"/>
          </a:xfrm>
          <a:prstGeom prst="rect">
            <a:avLst/>
          </a:prstGeom>
        </p:spPr>
        <p:txBody>
          <a:bodyPr wrap="square">
            <a:spAutoFit/>
          </a:bodyPr>
          <a:lstStyle/>
          <a:p>
            <a:pPr algn="ctr"/>
            <a:r>
              <a:rPr lang="fr-FR" sz="2000" b="1" u="sng"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Capteur</a:t>
            </a:r>
          </a:p>
          <a:p>
            <a:pPr algn="ctr"/>
            <a:r>
              <a:rPr lang="fr-FR" sz="2000" b="1" u="sng"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(avec piles)</a:t>
            </a:r>
            <a:endParaRPr lang="fr-FR" dirty="0">
              <a:solidFill>
                <a:schemeClr val="tx1">
                  <a:lumMod val="75000"/>
                  <a:lumOff val="25000"/>
                </a:schemeClr>
              </a:solidFill>
            </a:endParaRPr>
          </a:p>
        </p:txBody>
      </p:sp>
      <p:cxnSp>
        <p:nvCxnSpPr>
          <p:cNvPr id="5" name="Connecteur droit 4"/>
          <p:cNvCxnSpPr/>
          <p:nvPr/>
        </p:nvCxnSpPr>
        <p:spPr>
          <a:xfrm>
            <a:off x="173173" y="4770368"/>
            <a:ext cx="9987948"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Tableau 16"/>
          <p:cNvGraphicFramePr>
            <a:graphicFrameLocks noGrp="1"/>
          </p:cNvGraphicFramePr>
          <p:nvPr>
            <p:extLst>
              <p:ext uri="{D42A27DB-BD31-4B8C-83A1-F6EECF244321}">
                <p14:modId xmlns:p14="http://schemas.microsoft.com/office/powerpoint/2010/main" val="223438850"/>
              </p:ext>
            </p:extLst>
          </p:nvPr>
        </p:nvGraphicFramePr>
        <p:xfrm>
          <a:off x="7296788" y="1587959"/>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3" name="Image 22"/>
          <p:cNvPicPr>
            <a:picLocks noChangeAspect="1"/>
          </p:cNvPicPr>
          <p:nvPr/>
        </p:nvPicPr>
        <p:blipFill>
          <a:blip r:embed="rId4"/>
          <a:stretch>
            <a:fillRect/>
          </a:stretch>
        </p:blipFill>
        <p:spPr>
          <a:xfrm>
            <a:off x="9533753" y="1618442"/>
            <a:ext cx="423047" cy="404348"/>
          </a:xfrm>
          <a:prstGeom prst="rect">
            <a:avLst/>
          </a:prstGeom>
        </p:spPr>
      </p:pic>
      <p:pic>
        <p:nvPicPr>
          <p:cNvPr id="24" name="Image 23"/>
          <p:cNvPicPr>
            <a:picLocks noChangeAspect="1"/>
          </p:cNvPicPr>
          <p:nvPr/>
        </p:nvPicPr>
        <p:blipFill>
          <a:blip r:embed="rId5"/>
          <a:stretch>
            <a:fillRect/>
          </a:stretch>
        </p:blipFill>
        <p:spPr>
          <a:xfrm>
            <a:off x="6885973" y="1684832"/>
            <a:ext cx="430320" cy="384166"/>
          </a:xfrm>
          <a:prstGeom prst="rect">
            <a:avLst/>
          </a:prstGeom>
        </p:spPr>
      </p:pic>
      <p:graphicFrame>
        <p:nvGraphicFramePr>
          <p:cNvPr id="25" name="Tableau 24"/>
          <p:cNvGraphicFramePr>
            <a:graphicFrameLocks noGrp="1"/>
          </p:cNvGraphicFramePr>
          <p:nvPr>
            <p:extLst>
              <p:ext uri="{D42A27DB-BD31-4B8C-83A1-F6EECF244321}">
                <p14:modId xmlns:p14="http://schemas.microsoft.com/office/powerpoint/2010/main" val="2224933698"/>
              </p:ext>
            </p:extLst>
          </p:nvPr>
        </p:nvGraphicFramePr>
        <p:xfrm>
          <a:off x="7396694" y="2160588"/>
          <a:ext cx="2190750" cy="4484221"/>
        </p:xfrm>
        <a:graphic>
          <a:graphicData uri="http://schemas.openxmlformats.org/drawingml/2006/table">
            <a:tbl>
              <a:tblPr firstRow="1" bandRow="1">
                <a:tableStyleId>{5C22544A-7EE6-4342-B048-85BDC9FD1C3A}</a:tableStyleId>
              </a:tblPr>
              <a:tblGrid>
                <a:gridCol w="1095375"/>
                <a:gridCol w="1095375"/>
              </a:tblGrid>
              <a:tr h="640603">
                <a:tc>
                  <a:txBody>
                    <a:bodyPr/>
                    <a:lstStyle/>
                    <a:p>
                      <a:pPr algn="ctr"/>
                      <a:r>
                        <a:rPr lang="fr-FR" sz="1400" b="1" dirty="0" smtClean="0">
                          <a:solidFill>
                            <a:srgbClr val="003366"/>
                          </a:solidFill>
                        </a:rPr>
                        <a:t>38%</a:t>
                      </a:r>
                    </a:p>
                  </a:txBody>
                  <a:tcPr anchor="ctr">
                    <a:noFill/>
                  </a:tcPr>
                </a:tc>
                <a:tc>
                  <a:txBody>
                    <a:bodyPr/>
                    <a:lstStyle/>
                    <a:p>
                      <a:pPr algn="ctr"/>
                      <a:r>
                        <a:rPr lang="fr-FR" sz="1400" b="1" dirty="0" smtClean="0">
                          <a:solidFill>
                            <a:srgbClr val="003366"/>
                          </a:solidFill>
                        </a:rPr>
                        <a:t>48%</a:t>
                      </a:r>
                    </a:p>
                  </a:txBody>
                  <a:tcPr anchor="ctr">
                    <a:noFill/>
                  </a:tcPr>
                </a:tc>
              </a:tr>
              <a:tr h="640603">
                <a:tc>
                  <a:txBody>
                    <a:bodyPr/>
                    <a:lstStyle/>
                    <a:p>
                      <a:pPr algn="ctr"/>
                      <a:r>
                        <a:rPr lang="fr-FR" sz="1400" b="1" dirty="0" smtClean="0">
                          <a:solidFill>
                            <a:srgbClr val="C00000"/>
                          </a:solidFill>
                        </a:rPr>
                        <a:t>22%</a:t>
                      </a:r>
                    </a:p>
                  </a:txBody>
                  <a:tcPr anchor="ctr">
                    <a:noFill/>
                  </a:tcPr>
                </a:tc>
                <a:tc>
                  <a:txBody>
                    <a:bodyPr/>
                    <a:lstStyle/>
                    <a:p>
                      <a:pPr algn="ctr"/>
                      <a:r>
                        <a:rPr lang="fr-FR" sz="1400" b="1" dirty="0" smtClean="0">
                          <a:solidFill>
                            <a:srgbClr val="C00000"/>
                          </a:solidFill>
                        </a:rPr>
                        <a:t>29%</a:t>
                      </a:r>
                    </a:p>
                  </a:txBody>
                  <a:tcPr anchor="ctr">
                    <a:noFill/>
                  </a:tcPr>
                </a:tc>
              </a:tr>
              <a:tr h="640603">
                <a:tc>
                  <a:txBody>
                    <a:bodyPr/>
                    <a:lstStyle/>
                    <a:p>
                      <a:pPr algn="ctr"/>
                      <a:r>
                        <a:rPr lang="fr-FR" sz="1400" b="1" dirty="0" smtClean="0">
                          <a:solidFill>
                            <a:srgbClr val="003366"/>
                          </a:solidFill>
                        </a:rPr>
                        <a:t>14%</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17%</a:t>
                      </a:r>
                      <a:endParaRPr lang="fr-FR" sz="1400" b="1" dirty="0">
                        <a:solidFill>
                          <a:srgbClr val="003366"/>
                        </a:solidFill>
                      </a:endParaRPr>
                    </a:p>
                  </a:txBody>
                  <a:tcPr anchor="ctr">
                    <a:noFill/>
                  </a:tcPr>
                </a:tc>
              </a:tr>
              <a:tr h="640603">
                <a:tc>
                  <a:txBody>
                    <a:bodyPr/>
                    <a:lstStyle/>
                    <a:p>
                      <a:pPr algn="ctr"/>
                      <a:r>
                        <a:rPr lang="fr-FR" sz="1400" b="1" dirty="0" smtClean="0">
                          <a:solidFill>
                            <a:srgbClr val="003366"/>
                          </a:solidFill>
                        </a:rPr>
                        <a:t>26%</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6%</a:t>
                      </a:r>
                      <a:endParaRPr lang="fr-FR" sz="1400" b="1" dirty="0">
                        <a:solidFill>
                          <a:srgbClr val="003366"/>
                        </a:solidFill>
                      </a:endParaRPr>
                    </a:p>
                  </a:txBody>
                  <a:tcPr anchor="ctr">
                    <a:noFill/>
                  </a:tcPr>
                </a:tc>
              </a:tr>
              <a:tr h="640603">
                <a:tc>
                  <a:txBody>
                    <a:bodyPr/>
                    <a:lstStyle/>
                    <a:p>
                      <a:pPr algn="ctr"/>
                      <a:r>
                        <a:rPr lang="fr-FR" sz="1400" b="1" dirty="0" smtClean="0">
                          <a:solidFill>
                            <a:srgbClr val="003366"/>
                          </a:solidFill>
                        </a:rPr>
                        <a:t>36%</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40%</a:t>
                      </a:r>
                      <a:endParaRPr lang="fr-FR" sz="1400" b="1" dirty="0">
                        <a:solidFill>
                          <a:srgbClr val="003366"/>
                        </a:solidFill>
                      </a:endParaRPr>
                    </a:p>
                  </a:txBody>
                  <a:tcPr anchor="ctr">
                    <a:noFill/>
                  </a:tcPr>
                </a:tc>
              </a:tr>
              <a:tr h="640603">
                <a:tc>
                  <a:txBody>
                    <a:bodyPr/>
                    <a:lstStyle/>
                    <a:p>
                      <a:pPr algn="ctr"/>
                      <a:r>
                        <a:rPr lang="fr-FR" sz="1400" b="1" dirty="0" smtClean="0">
                          <a:solidFill>
                            <a:srgbClr val="003366"/>
                          </a:solidFill>
                        </a:rPr>
                        <a:t>40%</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33%</a:t>
                      </a:r>
                      <a:endParaRPr lang="fr-FR" sz="1400" b="1" dirty="0">
                        <a:solidFill>
                          <a:srgbClr val="003366"/>
                        </a:solidFill>
                      </a:endParaRPr>
                    </a:p>
                  </a:txBody>
                  <a:tcPr anchor="ctr">
                    <a:noFill/>
                  </a:tcPr>
                </a:tc>
              </a:tr>
              <a:tr h="640603">
                <a:tc>
                  <a:txBody>
                    <a:bodyPr/>
                    <a:lstStyle/>
                    <a:p>
                      <a:pPr algn="ctr"/>
                      <a:r>
                        <a:rPr lang="fr-FR" sz="1400" b="1" dirty="0" smtClean="0">
                          <a:solidFill>
                            <a:srgbClr val="C00000"/>
                          </a:solidFill>
                        </a:rPr>
                        <a:t>24%</a:t>
                      </a:r>
                      <a:endParaRPr lang="fr-FR" sz="1400" b="1" dirty="0">
                        <a:solidFill>
                          <a:srgbClr val="C00000"/>
                        </a:solidFill>
                      </a:endParaRPr>
                    </a:p>
                  </a:txBody>
                  <a:tcPr anchor="ctr">
                    <a:noFill/>
                  </a:tcPr>
                </a:tc>
                <a:tc>
                  <a:txBody>
                    <a:bodyPr/>
                    <a:lstStyle/>
                    <a:p>
                      <a:pPr algn="ctr"/>
                      <a:r>
                        <a:rPr lang="fr-FR" sz="1400" b="1" dirty="0" smtClean="0">
                          <a:solidFill>
                            <a:srgbClr val="C00000"/>
                          </a:solidFill>
                        </a:rPr>
                        <a:t>27%</a:t>
                      </a:r>
                      <a:endParaRPr lang="fr-FR" sz="1400" b="1" dirty="0">
                        <a:solidFill>
                          <a:srgbClr val="C00000"/>
                        </a:solidFill>
                      </a:endParaRPr>
                    </a:p>
                  </a:txBody>
                  <a:tcPr anchor="ctr">
                    <a:noFill/>
                  </a:tcPr>
                </a:tc>
              </a:tr>
            </a:tbl>
          </a:graphicData>
        </a:graphic>
      </p:graphicFrame>
      <p:cxnSp>
        <p:nvCxnSpPr>
          <p:cNvPr id="26" name="Connecteur droit 25"/>
          <p:cNvCxnSpPr/>
          <p:nvPr/>
        </p:nvCxnSpPr>
        <p:spPr>
          <a:xfrm>
            <a:off x="8550728" y="2323729"/>
            <a:ext cx="0" cy="42480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 Box 10"/>
          <p:cNvSpPr txBox="1">
            <a:spLocks noChangeArrowheads="1"/>
          </p:cNvSpPr>
          <p:nvPr/>
        </p:nvSpPr>
        <p:spPr bwMode="auto">
          <a:xfrm>
            <a:off x="329470" y="813559"/>
            <a:ext cx="9204283" cy="702597"/>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Concernant votre capteur de glycémie en continu, que faites-vous le plus souvent de </a:t>
            </a:r>
            <a:r>
              <a:rPr lang="fr-FR" sz="1200" u="sng" dirty="0">
                <a:solidFill>
                  <a:schemeClr val="bg1">
                    <a:lumMod val="50000"/>
                  </a:schemeClr>
                </a:solidFill>
              </a:rPr>
              <a:t>l’applicateur (avec aiguille)</a:t>
            </a:r>
            <a:r>
              <a:rPr lang="fr-FR" sz="1200" dirty="0">
                <a:solidFill>
                  <a:schemeClr val="bg1">
                    <a:lumMod val="50000"/>
                  </a:schemeClr>
                </a:solidFill>
              </a:rPr>
              <a:t> </a:t>
            </a:r>
            <a:r>
              <a:rPr lang="fr-FR" sz="1200" dirty="0" smtClean="0">
                <a:solidFill>
                  <a:schemeClr val="bg1">
                    <a:lumMod val="50000"/>
                  </a:schemeClr>
                </a:solidFill>
              </a:rPr>
              <a:t>?</a:t>
            </a:r>
          </a:p>
          <a:p>
            <a:pPr marL="900000" indent="-900000" algn="just"/>
            <a:r>
              <a:rPr lang="fr-FR" sz="1200" dirty="0">
                <a:solidFill>
                  <a:schemeClr val="bg1">
                    <a:lumMod val="50000"/>
                  </a:schemeClr>
                </a:solidFill>
              </a:rPr>
              <a:t>	Concernant votre capteur de glycémie en continu, que faites-vous le plus souvent du </a:t>
            </a:r>
            <a:r>
              <a:rPr lang="fr-FR" sz="1200" u="sng" dirty="0">
                <a:solidFill>
                  <a:schemeClr val="bg1">
                    <a:lumMod val="50000"/>
                  </a:schemeClr>
                </a:solidFill>
              </a:rPr>
              <a:t>capteur (avec piles)</a:t>
            </a:r>
            <a:r>
              <a:rPr lang="fr-FR" sz="1200" dirty="0">
                <a:solidFill>
                  <a:schemeClr val="bg1">
                    <a:lumMod val="50000"/>
                  </a:schemeClr>
                </a:solidFill>
              </a:rPr>
              <a:t> ?</a:t>
            </a:r>
          </a:p>
        </p:txBody>
      </p:sp>
      <p:sp>
        <p:nvSpPr>
          <p:cNvPr id="30" name="Ellipse 29"/>
          <p:cNvSpPr/>
          <p:nvPr/>
        </p:nvSpPr>
        <p:spPr>
          <a:xfrm>
            <a:off x="7749801" y="4248662"/>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7693502" y="2333640"/>
            <a:ext cx="443079" cy="30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7707186" y="5532095"/>
            <a:ext cx="443079" cy="30807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8805486" y="4254636"/>
            <a:ext cx="443079" cy="30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5456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77058" y="3085936"/>
            <a:ext cx="8675775" cy="1495066"/>
            <a:chOff x="-500" y="2906"/>
            <a:chExt cx="6866"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a:solidFill>
                    <a:srgbClr val="A50021"/>
                  </a:solidFill>
                  <a:latin typeface="Century Gothic" panose="020B0502020202020204" pitchFamily="34" charset="0"/>
                </a:rPr>
                <a:t> La prescription des boites par les professionnels de santé </a:t>
              </a:r>
            </a:p>
          </p:txBody>
        </p:sp>
        <p:sp>
          <p:nvSpPr>
            <p:cNvPr id="5" name="Rectangle 4"/>
            <p:cNvSpPr>
              <a:spLocks noChangeArrowheads="1"/>
            </p:cNvSpPr>
            <p:nvPr/>
          </p:nvSpPr>
          <p:spPr bwMode="auto">
            <a:xfrm>
              <a:off x="-500" y="2906"/>
              <a:ext cx="1505"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A.3</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9598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542084" y="308593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a:solidFill>
                    <a:srgbClr val="A50021"/>
                  </a:solidFill>
                  <a:latin typeface="Century Gothic" panose="020B0502020202020204" pitchFamily="34" charset="0"/>
                </a:rPr>
                <a:t>La méthodologie</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a:solidFill>
                    <a:srgbClr val="A50021"/>
                  </a:solidFill>
                  <a:latin typeface="Century Gothic" panose="020B0502020202020204" pitchFamily="34" charset="0"/>
                  <a:cs typeface="Times New Roman" pitchFamily="18" charset="0"/>
                </a:rPr>
                <a:t>1</a:t>
              </a: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429583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1800" dirty="0" smtClean="0"/>
              <a:t>La proposition spontanée d’une boîte par le pharmacien			</a:t>
            </a:r>
            <a:endParaRPr lang="fr-FR" sz="1400" b="0" i="1" dirty="0"/>
          </a:p>
        </p:txBody>
      </p:sp>
      <p:graphicFrame>
        <p:nvGraphicFramePr>
          <p:cNvPr id="6" name="Graphique 5"/>
          <p:cNvGraphicFramePr/>
          <p:nvPr>
            <p:extLst>
              <p:ext uri="{D42A27DB-BD31-4B8C-83A1-F6EECF244321}">
                <p14:modId xmlns:p14="http://schemas.microsoft.com/office/powerpoint/2010/main" val="198561760"/>
              </p:ext>
            </p:extLst>
          </p:nvPr>
        </p:nvGraphicFramePr>
        <p:xfrm>
          <a:off x="527769" y="2093007"/>
          <a:ext cx="5909699" cy="401013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0"/>
          <p:cNvSpPr txBox="1">
            <a:spLocks noChangeArrowheads="1"/>
          </p:cNvSpPr>
          <p:nvPr/>
        </p:nvSpPr>
        <p:spPr bwMode="auto">
          <a:xfrm>
            <a:off x="343043" y="941926"/>
            <a:ext cx="642923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u="sng" dirty="0">
                <a:solidFill>
                  <a:schemeClr val="bg1">
                    <a:lumMod val="50000"/>
                  </a:schemeClr>
                </a:solidFill>
              </a:rPr>
              <a:t>Le plus souvent</a:t>
            </a:r>
            <a:r>
              <a:rPr lang="fr-FR" sz="1200" dirty="0">
                <a:solidFill>
                  <a:schemeClr val="bg1">
                    <a:lumMod val="50000"/>
                  </a:schemeClr>
                </a:solidFill>
              </a:rPr>
              <a:t>, lorsque vous allez à la pharmacie pour votre traitement … ?</a:t>
            </a:r>
          </a:p>
        </p:txBody>
      </p:sp>
      <p:sp>
        <p:nvSpPr>
          <p:cNvPr id="8" name="Text Box 10"/>
          <p:cNvSpPr txBox="1">
            <a:spLocks noChangeArrowheads="1"/>
          </p:cNvSpPr>
          <p:nvPr/>
        </p:nvSpPr>
        <p:spPr bwMode="auto">
          <a:xfrm>
            <a:off x="474011" y="1451893"/>
            <a:ext cx="4316710"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utilisent des boîtes (DASTRI ou autre), soit </a:t>
            </a:r>
            <a:r>
              <a:rPr lang="fr-FR" sz="1100" b="1" i="1" dirty="0" smtClean="0">
                <a:solidFill>
                  <a:schemeClr val="tx1">
                    <a:lumMod val="65000"/>
                    <a:lumOff val="35000"/>
                  </a:schemeClr>
                </a:solidFill>
              </a:rPr>
              <a:t>68%</a:t>
            </a:r>
            <a:r>
              <a:rPr lang="fr-FR" sz="1100" i="1" dirty="0" smtClean="0">
                <a:solidFill>
                  <a:schemeClr val="tx1">
                    <a:lumMod val="65000"/>
                    <a:lumOff val="35000"/>
                  </a:schemeClr>
                </a:solidFill>
              </a:rPr>
              <a:t> </a:t>
            </a:r>
            <a:r>
              <a:rPr lang="fr-FR" sz="1100" i="1" dirty="0">
                <a:solidFill>
                  <a:schemeClr val="tx1">
                    <a:lumMod val="65000"/>
                    <a:lumOff val="35000"/>
                  </a:schemeClr>
                </a:solidFill>
              </a:rPr>
              <a:t>de l’échantillon</a:t>
            </a:r>
          </a:p>
        </p:txBody>
      </p:sp>
      <p:sp>
        <p:nvSpPr>
          <p:cNvPr id="60" name="ZoneTexte 59"/>
          <p:cNvSpPr txBox="1"/>
          <p:nvPr/>
        </p:nvSpPr>
        <p:spPr>
          <a:xfrm>
            <a:off x="7266431" y="1407831"/>
            <a:ext cx="2301502" cy="492443"/>
          </a:xfrm>
          <a:prstGeom prst="rect">
            <a:avLst/>
          </a:prstGeom>
          <a:solidFill>
            <a:schemeClr val="bg1"/>
          </a:solidFill>
        </p:spPr>
        <p:txBody>
          <a:bodyPr wrap="square" rtlCol="0">
            <a:spAutoFit/>
          </a:bodyPr>
          <a:lstStyle/>
          <a:p>
            <a:pPr algn="ctr"/>
            <a:r>
              <a:rPr lang="fr-FR" sz="1300" b="1" i="1" dirty="0" smtClean="0">
                <a:solidFill>
                  <a:srgbClr val="003366"/>
                </a:solidFill>
              </a:rPr>
              <a:t>Qui sont ceux qui demandent eux-mêmes une boîte ?</a:t>
            </a:r>
            <a:endParaRPr lang="fr-FR" sz="1300" b="1" i="1" dirty="0">
              <a:solidFill>
                <a:srgbClr val="003366"/>
              </a:solidFill>
            </a:endParaRPr>
          </a:p>
        </p:txBody>
      </p:sp>
      <p:cxnSp>
        <p:nvCxnSpPr>
          <p:cNvPr id="61" name="Connecteur droit avec flèche 60"/>
          <p:cNvCxnSpPr/>
          <p:nvPr/>
        </p:nvCxnSpPr>
        <p:spPr bwMode="auto">
          <a:xfrm>
            <a:off x="5927397" y="2845051"/>
            <a:ext cx="756000" cy="0"/>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graphicFrame>
        <p:nvGraphicFramePr>
          <p:cNvPr id="73" name="Objet 1"/>
          <p:cNvGraphicFramePr>
            <a:graphicFrameLocks/>
          </p:cNvGraphicFramePr>
          <p:nvPr>
            <p:extLst>
              <p:ext uri="{D42A27DB-BD31-4B8C-83A1-F6EECF244321}">
                <p14:modId xmlns:p14="http://schemas.microsoft.com/office/powerpoint/2010/main" val="2023563516"/>
              </p:ext>
            </p:extLst>
          </p:nvPr>
        </p:nvGraphicFramePr>
        <p:xfrm>
          <a:off x="6950182" y="2201101"/>
          <a:ext cx="2934000" cy="648000"/>
        </p:xfrm>
        <a:graphic>
          <a:graphicData uri="http://schemas.openxmlformats.org/drawingml/2006/chart">
            <c:chart xmlns:c="http://schemas.openxmlformats.org/drawingml/2006/chart" xmlns:r="http://schemas.openxmlformats.org/officeDocument/2006/relationships" r:id="rId3"/>
          </a:graphicData>
        </a:graphic>
      </p:graphicFrame>
      <p:sp>
        <p:nvSpPr>
          <p:cNvPr id="74" name="Rectangle à coins arrondis 73"/>
          <p:cNvSpPr/>
          <p:nvPr/>
        </p:nvSpPr>
        <p:spPr>
          <a:xfrm>
            <a:off x="6858484" y="2002650"/>
            <a:ext cx="1564935" cy="276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sp>
        <p:nvSpPr>
          <p:cNvPr id="89" name="Ellipse 88"/>
          <p:cNvSpPr/>
          <p:nvPr/>
        </p:nvSpPr>
        <p:spPr>
          <a:xfrm>
            <a:off x="8938676" y="2290590"/>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2" name="Objet 1"/>
          <p:cNvGraphicFramePr>
            <a:graphicFrameLocks/>
          </p:cNvGraphicFramePr>
          <p:nvPr>
            <p:extLst>
              <p:ext uri="{D42A27DB-BD31-4B8C-83A1-F6EECF244321}">
                <p14:modId xmlns:p14="http://schemas.microsoft.com/office/powerpoint/2010/main" val="2534566875"/>
              </p:ext>
            </p:extLst>
          </p:nvPr>
        </p:nvGraphicFramePr>
        <p:xfrm>
          <a:off x="6950182" y="3348379"/>
          <a:ext cx="2934000" cy="648000"/>
        </p:xfrm>
        <a:graphic>
          <a:graphicData uri="http://schemas.openxmlformats.org/drawingml/2006/chart">
            <c:chart xmlns:c="http://schemas.openxmlformats.org/drawingml/2006/chart" xmlns:r="http://schemas.openxmlformats.org/officeDocument/2006/relationships" r:id="rId4"/>
          </a:graphicData>
        </a:graphic>
      </p:graphicFrame>
      <p:sp>
        <p:nvSpPr>
          <p:cNvPr id="93" name="Rectangle à coins arrondis 92"/>
          <p:cNvSpPr/>
          <p:nvPr/>
        </p:nvSpPr>
        <p:spPr>
          <a:xfrm>
            <a:off x="6858484" y="3149928"/>
            <a:ext cx="2080192" cy="21692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Pratiques à l’égard des DASRI</a:t>
            </a:r>
            <a:endParaRPr lang="fr-FR" sz="1100" b="1" i="1" dirty="0">
              <a:solidFill>
                <a:schemeClr val="bg1"/>
              </a:solidFill>
              <a:latin typeface="Calibri" pitchFamily="34" charset="0"/>
              <a:cs typeface="Calibri" pitchFamily="34" charset="0"/>
            </a:endParaRPr>
          </a:p>
        </p:txBody>
      </p:sp>
      <p:sp>
        <p:nvSpPr>
          <p:cNvPr id="94" name="Ellipse 93"/>
          <p:cNvSpPr/>
          <p:nvPr/>
        </p:nvSpPr>
        <p:spPr>
          <a:xfrm>
            <a:off x="8770035" y="3717180"/>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20"/>
          <p:cNvSpPr txBox="1"/>
          <p:nvPr/>
        </p:nvSpPr>
        <p:spPr>
          <a:xfrm>
            <a:off x="3259061" y="5283174"/>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chemeClr val="bg1"/>
                </a:solidFill>
                <a:sym typeface="Wingdings 3" panose="05040102010807070707" pitchFamily="18" charset="2"/>
              </a:rPr>
              <a:t>(-7)</a:t>
            </a:r>
            <a:endParaRPr lang="fr-FR" sz="1000" dirty="0">
              <a:solidFill>
                <a:schemeClr val="bg1"/>
              </a:solidFill>
            </a:endParaRPr>
          </a:p>
        </p:txBody>
      </p:sp>
      <p:cxnSp>
        <p:nvCxnSpPr>
          <p:cNvPr id="24" name="Connecteur droit 23"/>
          <p:cNvCxnSpPr/>
          <p:nvPr/>
        </p:nvCxnSpPr>
        <p:spPr>
          <a:xfrm>
            <a:off x="1976584" y="2918694"/>
            <a:ext cx="1311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Objet 1"/>
          <p:cNvGraphicFramePr>
            <a:graphicFrameLocks/>
          </p:cNvGraphicFramePr>
          <p:nvPr>
            <p:extLst>
              <p:ext uri="{D42A27DB-BD31-4B8C-83A1-F6EECF244321}">
                <p14:modId xmlns:p14="http://schemas.microsoft.com/office/powerpoint/2010/main" val="3463233000"/>
              </p:ext>
            </p:extLst>
          </p:nvPr>
        </p:nvGraphicFramePr>
        <p:xfrm>
          <a:off x="6976242" y="4680996"/>
          <a:ext cx="2907940" cy="1094496"/>
        </p:xfrm>
        <a:graphic>
          <a:graphicData uri="http://schemas.openxmlformats.org/drawingml/2006/chart">
            <c:chart xmlns:c="http://schemas.openxmlformats.org/drawingml/2006/chart" xmlns:r="http://schemas.openxmlformats.org/officeDocument/2006/relationships" r:id="rId5"/>
          </a:graphicData>
        </a:graphic>
      </p:graphicFrame>
      <p:sp>
        <p:nvSpPr>
          <p:cNvPr id="26" name="ZoneTexte 25"/>
          <p:cNvSpPr txBox="1"/>
          <p:nvPr/>
        </p:nvSpPr>
        <p:spPr>
          <a:xfrm>
            <a:off x="6955042" y="4302020"/>
            <a:ext cx="2999595" cy="292388"/>
          </a:xfrm>
          <a:prstGeom prst="rect">
            <a:avLst/>
          </a:prstGeom>
          <a:solidFill>
            <a:schemeClr val="bg1"/>
          </a:solidFill>
        </p:spPr>
        <p:txBody>
          <a:bodyPr wrap="square" rtlCol="0">
            <a:spAutoFit/>
          </a:bodyPr>
          <a:lstStyle/>
          <a:p>
            <a:pPr algn="ctr"/>
            <a:r>
              <a:rPr lang="fr-FR" sz="1300" b="1" i="1" dirty="0" smtClean="0">
                <a:solidFill>
                  <a:srgbClr val="003366"/>
                </a:solidFill>
              </a:rPr>
              <a:t>L’évolution de la demande de BAA</a:t>
            </a:r>
            <a:endParaRPr lang="fr-FR" sz="1300" b="1" i="1" dirty="0">
              <a:solidFill>
                <a:srgbClr val="003366"/>
              </a:solidFill>
            </a:endParaRPr>
          </a:p>
        </p:txBody>
      </p:sp>
      <p:sp>
        <p:nvSpPr>
          <p:cNvPr id="21" name="ZoneTexte 20"/>
          <p:cNvSpPr txBox="1"/>
          <p:nvPr/>
        </p:nvSpPr>
        <p:spPr>
          <a:xfrm>
            <a:off x="4367734" y="4181360"/>
            <a:ext cx="6777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(+4)</a:t>
            </a:r>
            <a:endParaRPr lang="fr-FR" sz="1000" dirty="0">
              <a:solidFill>
                <a:srgbClr val="92D050"/>
              </a:solidFill>
            </a:endParaRPr>
          </a:p>
        </p:txBody>
      </p:sp>
      <p:sp>
        <p:nvSpPr>
          <p:cNvPr id="22" name="ZoneTexte 20"/>
          <p:cNvSpPr txBox="1"/>
          <p:nvPr/>
        </p:nvSpPr>
        <p:spPr>
          <a:xfrm>
            <a:off x="5492563" y="2976614"/>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(-6)</a:t>
            </a:r>
            <a:endParaRPr lang="fr-FR" sz="1000" dirty="0">
              <a:solidFill>
                <a:srgbClr val="FFC000"/>
              </a:solidFill>
            </a:endParaRPr>
          </a:p>
        </p:txBody>
      </p:sp>
      <p:sp>
        <p:nvSpPr>
          <p:cNvPr id="28" name="ZoneTexte 20"/>
          <p:cNvSpPr txBox="1"/>
          <p:nvPr/>
        </p:nvSpPr>
        <p:spPr>
          <a:xfrm rot="5400000">
            <a:off x="5210351" y="3007902"/>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25" name="ZoneTexte 24"/>
          <p:cNvSpPr txBox="1"/>
          <p:nvPr/>
        </p:nvSpPr>
        <p:spPr>
          <a:xfrm>
            <a:off x="3773739" y="5492161"/>
            <a:ext cx="6777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(+2)</a:t>
            </a:r>
            <a:endParaRPr lang="fr-FR" sz="1000" dirty="0">
              <a:solidFill>
                <a:srgbClr val="92D050"/>
              </a:solidFill>
            </a:endParaRPr>
          </a:p>
        </p:txBody>
      </p:sp>
      <p:sp>
        <p:nvSpPr>
          <p:cNvPr id="27" name="Ellipse 26"/>
          <p:cNvSpPr/>
          <p:nvPr/>
        </p:nvSpPr>
        <p:spPr>
          <a:xfrm>
            <a:off x="9447965" y="2556320"/>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Tree>
    <p:extLst>
      <p:ext uri="{BB962C8B-B14F-4D97-AF65-F5344CB8AC3E}">
        <p14:creationId xmlns:p14="http://schemas.microsoft.com/office/powerpoint/2010/main" val="105775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p:cNvGraphicFramePr/>
          <p:nvPr>
            <p:extLst>
              <p:ext uri="{D42A27DB-BD31-4B8C-83A1-F6EECF244321}">
                <p14:modId xmlns:p14="http://schemas.microsoft.com/office/powerpoint/2010/main" val="1806756409"/>
              </p:ext>
            </p:extLst>
          </p:nvPr>
        </p:nvGraphicFramePr>
        <p:xfrm>
          <a:off x="601415" y="2253881"/>
          <a:ext cx="6216875" cy="401013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
          <p:cNvSpPr txBox="1">
            <a:spLocks noChangeArrowheads="1"/>
          </p:cNvSpPr>
          <p:nvPr/>
        </p:nvSpPr>
        <p:spPr bwMode="auto">
          <a:xfrm>
            <a:off x="343043" y="941926"/>
            <a:ext cx="642923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b="1" u="sng" dirty="0">
                <a:solidFill>
                  <a:schemeClr val="bg1">
                    <a:lumMod val="50000"/>
                  </a:schemeClr>
                </a:solidFill>
              </a:rPr>
              <a:t>Le plus souvent</a:t>
            </a:r>
            <a:r>
              <a:rPr lang="fr-FR" sz="1200" dirty="0">
                <a:solidFill>
                  <a:schemeClr val="bg1">
                    <a:lumMod val="50000"/>
                  </a:schemeClr>
                </a:solidFill>
              </a:rPr>
              <a:t>, lorsque vous allez à la pharmacie pour votre traitement … ?</a:t>
            </a:r>
          </a:p>
        </p:txBody>
      </p:sp>
      <p:sp>
        <p:nvSpPr>
          <p:cNvPr id="29" name="Text Box 10"/>
          <p:cNvSpPr txBox="1">
            <a:spLocks noChangeArrowheads="1"/>
          </p:cNvSpPr>
          <p:nvPr/>
        </p:nvSpPr>
        <p:spPr bwMode="auto">
          <a:xfrm>
            <a:off x="440156" y="1488102"/>
            <a:ext cx="4408935"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utilisent des boîtes (DASTRI ou autre), soit </a:t>
            </a:r>
            <a:r>
              <a:rPr lang="fr-FR" sz="1100" b="1" i="1" dirty="0" smtClean="0">
                <a:solidFill>
                  <a:schemeClr val="tx1">
                    <a:lumMod val="65000"/>
                    <a:lumOff val="35000"/>
                  </a:schemeClr>
                </a:solidFill>
              </a:rPr>
              <a:t>68%</a:t>
            </a:r>
            <a:r>
              <a:rPr lang="fr-FR" sz="1100" i="1" dirty="0" smtClean="0">
                <a:solidFill>
                  <a:schemeClr val="tx1">
                    <a:lumMod val="65000"/>
                    <a:lumOff val="35000"/>
                  </a:schemeClr>
                </a:solidFill>
              </a:rPr>
              <a:t> </a:t>
            </a:r>
            <a:r>
              <a:rPr lang="fr-FR" sz="1100" i="1" dirty="0">
                <a:solidFill>
                  <a:schemeClr val="tx1">
                    <a:lumMod val="65000"/>
                    <a:lumOff val="35000"/>
                  </a:schemeClr>
                </a:solidFill>
              </a:rPr>
              <a:t>de l’échantillon</a:t>
            </a:r>
          </a:p>
        </p:txBody>
      </p:sp>
      <p:sp>
        <p:nvSpPr>
          <p:cNvPr id="32" name="Espace réservé du texte 1"/>
          <p:cNvSpPr>
            <a:spLocks noGrp="1"/>
          </p:cNvSpPr>
          <p:nvPr>
            <p:ph type="body" sz="quarter" idx="10"/>
          </p:nvPr>
        </p:nvSpPr>
        <p:spPr/>
        <p:txBody>
          <a:bodyPr/>
          <a:lstStyle/>
          <a:p>
            <a:pPr algn="just"/>
            <a:r>
              <a:rPr lang="fr-FR" sz="1800" b="0" i="1" u="sng" dirty="0" smtClean="0"/>
              <a:t>Evolutions</a:t>
            </a:r>
            <a:r>
              <a:rPr lang="fr-FR" sz="1800" b="0" i="1" dirty="0" smtClean="0"/>
              <a:t> du comportement en pharmacie selon les profils			</a:t>
            </a:r>
            <a:endParaRPr lang="fr-FR" sz="1800" b="0" i="1" dirty="0"/>
          </a:p>
        </p:txBody>
      </p:sp>
      <p:graphicFrame>
        <p:nvGraphicFramePr>
          <p:cNvPr id="16" name="Objet 1"/>
          <p:cNvGraphicFramePr>
            <a:graphicFrameLocks/>
          </p:cNvGraphicFramePr>
          <p:nvPr>
            <p:extLst>
              <p:ext uri="{D42A27DB-BD31-4B8C-83A1-F6EECF244321}">
                <p14:modId xmlns:p14="http://schemas.microsoft.com/office/powerpoint/2010/main" val="285374564"/>
              </p:ext>
            </p:extLst>
          </p:nvPr>
        </p:nvGraphicFramePr>
        <p:xfrm>
          <a:off x="6315796" y="2646526"/>
          <a:ext cx="1814071" cy="738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t 1"/>
          <p:cNvGraphicFramePr>
            <a:graphicFrameLocks/>
          </p:cNvGraphicFramePr>
          <p:nvPr>
            <p:extLst>
              <p:ext uri="{D42A27DB-BD31-4B8C-83A1-F6EECF244321}">
                <p14:modId xmlns:p14="http://schemas.microsoft.com/office/powerpoint/2010/main" val="3446391654"/>
              </p:ext>
            </p:extLst>
          </p:nvPr>
        </p:nvGraphicFramePr>
        <p:xfrm>
          <a:off x="8265786" y="2646525"/>
          <a:ext cx="1814071" cy="7383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Objet 1"/>
          <p:cNvGraphicFramePr>
            <a:graphicFrameLocks/>
          </p:cNvGraphicFramePr>
          <p:nvPr>
            <p:extLst>
              <p:ext uri="{D42A27DB-BD31-4B8C-83A1-F6EECF244321}">
                <p14:modId xmlns:p14="http://schemas.microsoft.com/office/powerpoint/2010/main" val="1406613857"/>
              </p:ext>
            </p:extLst>
          </p:nvPr>
        </p:nvGraphicFramePr>
        <p:xfrm>
          <a:off x="6315796" y="5179609"/>
          <a:ext cx="1814071" cy="8608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Objet 1"/>
          <p:cNvGraphicFramePr>
            <a:graphicFrameLocks/>
          </p:cNvGraphicFramePr>
          <p:nvPr>
            <p:extLst>
              <p:ext uri="{D42A27DB-BD31-4B8C-83A1-F6EECF244321}">
                <p14:modId xmlns:p14="http://schemas.microsoft.com/office/powerpoint/2010/main" val="2375040315"/>
              </p:ext>
            </p:extLst>
          </p:nvPr>
        </p:nvGraphicFramePr>
        <p:xfrm>
          <a:off x="8265786" y="5179609"/>
          <a:ext cx="1814071" cy="8608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Objet 1"/>
          <p:cNvGraphicFramePr>
            <a:graphicFrameLocks/>
          </p:cNvGraphicFramePr>
          <p:nvPr>
            <p:extLst>
              <p:ext uri="{D42A27DB-BD31-4B8C-83A1-F6EECF244321}">
                <p14:modId xmlns:p14="http://schemas.microsoft.com/office/powerpoint/2010/main" val="2802163934"/>
              </p:ext>
            </p:extLst>
          </p:nvPr>
        </p:nvGraphicFramePr>
        <p:xfrm>
          <a:off x="6315796" y="3913068"/>
          <a:ext cx="1814071" cy="7383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Objet 1"/>
          <p:cNvGraphicFramePr>
            <a:graphicFrameLocks/>
          </p:cNvGraphicFramePr>
          <p:nvPr>
            <p:extLst>
              <p:ext uri="{D42A27DB-BD31-4B8C-83A1-F6EECF244321}">
                <p14:modId xmlns:p14="http://schemas.microsoft.com/office/powerpoint/2010/main" val="530412901"/>
              </p:ext>
            </p:extLst>
          </p:nvPr>
        </p:nvGraphicFramePr>
        <p:xfrm>
          <a:off x="8265786" y="3913067"/>
          <a:ext cx="1814071" cy="738371"/>
        </p:xfrm>
        <a:graphic>
          <a:graphicData uri="http://schemas.openxmlformats.org/drawingml/2006/chart">
            <c:chart xmlns:c="http://schemas.openxmlformats.org/drawingml/2006/chart" xmlns:r="http://schemas.openxmlformats.org/officeDocument/2006/relationships" r:id="rId8"/>
          </a:graphicData>
        </a:graphic>
      </p:graphicFrame>
      <p:cxnSp>
        <p:nvCxnSpPr>
          <p:cNvPr id="4" name="Connecteur droit 3"/>
          <p:cNvCxnSpPr/>
          <p:nvPr/>
        </p:nvCxnSpPr>
        <p:spPr>
          <a:xfrm>
            <a:off x="2189018" y="3066473"/>
            <a:ext cx="1311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Tableau 14"/>
          <p:cNvGraphicFramePr>
            <a:graphicFrameLocks noGrp="1"/>
          </p:cNvGraphicFramePr>
          <p:nvPr>
            <p:extLst>
              <p:ext uri="{D42A27DB-BD31-4B8C-83A1-F6EECF244321}">
                <p14:modId xmlns:p14="http://schemas.microsoft.com/office/powerpoint/2010/main" val="3190849047"/>
              </p:ext>
            </p:extLst>
          </p:nvPr>
        </p:nvGraphicFramePr>
        <p:xfrm>
          <a:off x="6819992" y="1817914"/>
          <a:ext cx="2921322" cy="537118"/>
        </p:xfrm>
        <a:graphic>
          <a:graphicData uri="http://schemas.openxmlformats.org/drawingml/2006/table">
            <a:tbl>
              <a:tblPr firstRow="1" bandRow="1">
                <a:tableStyleId>{5C22544A-7EE6-4342-B048-85BDC9FD1C3A}</a:tableStyleId>
              </a:tblPr>
              <a:tblGrid>
                <a:gridCol w="1460661"/>
                <a:gridCol w="1460661"/>
              </a:tblGrid>
              <a:tr h="537118">
                <a:tc>
                  <a:txBody>
                    <a:bodyPr/>
                    <a:lstStyle/>
                    <a:p>
                      <a:pPr algn="ctr"/>
                      <a:r>
                        <a:rPr lang="fr-FR" sz="1400" b="1" dirty="0" smtClean="0">
                          <a:solidFill>
                            <a:srgbClr val="003366"/>
                          </a:solidFill>
                        </a:rPr>
                        <a:t>PAT</a:t>
                      </a:r>
                    </a:p>
                    <a:p>
                      <a:pPr algn="ctr"/>
                      <a:r>
                        <a:rPr lang="fr-FR" sz="14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smtClean="0">
                          <a:solidFill>
                            <a:srgbClr val="003366"/>
                          </a:solidFill>
                        </a:rPr>
                        <a:t>PAT</a:t>
                      </a:r>
                    </a:p>
                    <a:p>
                      <a:pPr algn="ctr"/>
                      <a:r>
                        <a:rPr lang="fr-FR" sz="14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 name="Image 17"/>
          <p:cNvPicPr>
            <a:picLocks noChangeAspect="1"/>
          </p:cNvPicPr>
          <p:nvPr/>
        </p:nvPicPr>
        <p:blipFill>
          <a:blip r:embed="rId9"/>
          <a:stretch>
            <a:fillRect/>
          </a:stretch>
        </p:blipFill>
        <p:spPr>
          <a:xfrm>
            <a:off x="9517324" y="1832156"/>
            <a:ext cx="562533" cy="537669"/>
          </a:xfrm>
          <a:prstGeom prst="rect">
            <a:avLst/>
          </a:prstGeom>
        </p:spPr>
      </p:pic>
      <p:pic>
        <p:nvPicPr>
          <p:cNvPr id="19" name="Image 18"/>
          <p:cNvPicPr>
            <a:picLocks noChangeAspect="1"/>
          </p:cNvPicPr>
          <p:nvPr/>
        </p:nvPicPr>
        <p:blipFill>
          <a:blip r:embed="rId10"/>
          <a:stretch>
            <a:fillRect/>
          </a:stretch>
        </p:blipFill>
        <p:spPr>
          <a:xfrm>
            <a:off x="6432402" y="1929713"/>
            <a:ext cx="448569" cy="400458"/>
          </a:xfrm>
          <a:prstGeom prst="rect">
            <a:avLst/>
          </a:prstGeom>
        </p:spPr>
      </p:pic>
      <p:sp>
        <p:nvSpPr>
          <p:cNvPr id="30" name="ZoneTexte 29"/>
          <p:cNvSpPr txBox="1"/>
          <p:nvPr/>
        </p:nvSpPr>
        <p:spPr>
          <a:xfrm>
            <a:off x="6345963"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31" name="ZoneTexte 30"/>
          <p:cNvSpPr txBox="1"/>
          <p:nvPr/>
        </p:nvSpPr>
        <p:spPr>
          <a:xfrm>
            <a:off x="6793376"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2016</a:t>
            </a:r>
            <a:endParaRPr lang="fr-FR" sz="1050" dirty="0">
              <a:solidFill>
                <a:schemeClr val="bg1">
                  <a:lumMod val="50000"/>
                </a:schemeClr>
              </a:solidFill>
            </a:endParaRPr>
          </a:p>
        </p:txBody>
      </p:sp>
      <p:sp>
        <p:nvSpPr>
          <p:cNvPr id="33" name="ZoneTexte 32"/>
          <p:cNvSpPr txBox="1"/>
          <p:nvPr/>
        </p:nvSpPr>
        <p:spPr>
          <a:xfrm>
            <a:off x="7237215"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22" name="ZoneTexte 21"/>
          <p:cNvSpPr txBox="1"/>
          <p:nvPr/>
        </p:nvSpPr>
        <p:spPr>
          <a:xfrm>
            <a:off x="7689982"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27" name="ZoneTexte 26"/>
          <p:cNvSpPr txBox="1"/>
          <p:nvPr/>
        </p:nvSpPr>
        <p:spPr>
          <a:xfrm>
            <a:off x="8269984"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28" name="ZoneTexte 27"/>
          <p:cNvSpPr txBox="1"/>
          <p:nvPr/>
        </p:nvSpPr>
        <p:spPr>
          <a:xfrm>
            <a:off x="8717397"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2016</a:t>
            </a:r>
            <a:endParaRPr lang="fr-FR" sz="1050" dirty="0">
              <a:solidFill>
                <a:schemeClr val="bg1">
                  <a:lumMod val="50000"/>
                </a:schemeClr>
              </a:solidFill>
            </a:endParaRPr>
          </a:p>
        </p:txBody>
      </p:sp>
      <p:sp>
        <p:nvSpPr>
          <p:cNvPr id="37" name="ZoneTexte 36"/>
          <p:cNvSpPr txBox="1"/>
          <p:nvPr/>
        </p:nvSpPr>
        <p:spPr>
          <a:xfrm>
            <a:off x="9161236"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38" name="ZoneTexte 37"/>
          <p:cNvSpPr txBox="1"/>
          <p:nvPr/>
        </p:nvSpPr>
        <p:spPr>
          <a:xfrm>
            <a:off x="9614003" y="6158774"/>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35" name="Ellipse 34"/>
          <p:cNvSpPr/>
          <p:nvPr/>
        </p:nvSpPr>
        <p:spPr>
          <a:xfrm>
            <a:off x="7774002" y="2787674"/>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9744206" y="2646525"/>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39" name="Ellipse 38"/>
          <p:cNvSpPr/>
          <p:nvPr/>
        </p:nvSpPr>
        <p:spPr>
          <a:xfrm>
            <a:off x="7768439" y="4084627"/>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cxnSp>
        <p:nvCxnSpPr>
          <p:cNvPr id="34" name="Connecteur droit avec flèche 33"/>
          <p:cNvCxnSpPr/>
          <p:nvPr/>
        </p:nvCxnSpPr>
        <p:spPr>
          <a:xfrm flipV="1">
            <a:off x="6644807" y="3147835"/>
            <a:ext cx="1277566" cy="16841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20"/>
          <p:cNvSpPr txBox="1"/>
          <p:nvPr/>
        </p:nvSpPr>
        <p:spPr>
          <a:xfrm>
            <a:off x="7624591" y="3189296"/>
            <a:ext cx="59719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92D050"/>
                </a:solidFill>
                <a:sym typeface="Wingdings 3" panose="05040102010807070707" pitchFamily="18" charset="2"/>
              </a:rPr>
              <a:t>(+10)</a:t>
            </a:r>
            <a:endParaRPr lang="fr-FR" sz="1000" dirty="0">
              <a:solidFill>
                <a:srgbClr val="92D050"/>
              </a:solidFill>
            </a:endParaRPr>
          </a:p>
        </p:txBody>
      </p:sp>
    </p:spTree>
    <p:extLst>
      <p:ext uri="{BB962C8B-B14F-4D97-AF65-F5344CB8AC3E}">
        <p14:creationId xmlns:p14="http://schemas.microsoft.com/office/powerpoint/2010/main" val="79017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96329" y="214325"/>
            <a:ext cx="8664792" cy="657689"/>
          </a:xfrm>
        </p:spPr>
        <p:txBody>
          <a:bodyPr/>
          <a:lstStyle/>
          <a:p>
            <a:pPr algn="just"/>
            <a:r>
              <a:rPr lang="fr-FR" sz="1800"/>
              <a:t>La prescription d’une boîte DASTRI par le médecin</a:t>
            </a:r>
            <a:endParaRPr lang="fr-FR" sz="1800" dirty="0" smtClean="0"/>
          </a:p>
        </p:txBody>
      </p:sp>
      <p:sp>
        <p:nvSpPr>
          <p:cNvPr id="28" name="Text Box 10"/>
          <p:cNvSpPr txBox="1">
            <a:spLocks noChangeArrowheads="1"/>
          </p:cNvSpPr>
          <p:nvPr/>
        </p:nvSpPr>
        <p:spPr bwMode="auto">
          <a:xfrm>
            <a:off x="399570" y="823992"/>
            <a:ext cx="9086175"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Lorsque votre médecin rédige l’ordonnance pour votre traitement, prescrit-il l’utilisation de la boîte DASTRI ?</a:t>
            </a:r>
            <a:endParaRPr lang="fr-FR" sz="1200" dirty="0">
              <a:solidFill>
                <a:schemeClr val="bg1">
                  <a:lumMod val="50000"/>
                </a:schemeClr>
              </a:solidFill>
            </a:endParaRPr>
          </a:p>
        </p:txBody>
      </p:sp>
      <p:graphicFrame>
        <p:nvGraphicFramePr>
          <p:cNvPr id="31" name="Objet 1"/>
          <p:cNvGraphicFramePr>
            <a:graphicFrameLocks/>
          </p:cNvGraphicFramePr>
          <p:nvPr>
            <p:extLst>
              <p:ext uri="{D42A27DB-BD31-4B8C-83A1-F6EECF244321}">
                <p14:modId xmlns:p14="http://schemas.microsoft.com/office/powerpoint/2010/main" val="1745419118"/>
              </p:ext>
            </p:extLst>
          </p:nvPr>
        </p:nvGraphicFramePr>
        <p:xfrm>
          <a:off x="6984087" y="3217142"/>
          <a:ext cx="2916000" cy="6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Objet 1"/>
          <p:cNvGraphicFramePr>
            <a:graphicFrameLocks/>
          </p:cNvGraphicFramePr>
          <p:nvPr>
            <p:extLst>
              <p:ext uri="{D42A27DB-BD31-4B8C-83A1-F6EECF244321}">
                <p14:modId xmlns:p14="http://schemas.microsoft.com/office/powerpoint/2010/main" val="3011348411"/>
              </p:ext>
            </p:extLst>
          </p:nvPr>
        </p:nvGraphicFramePr>
        <p:xfrm>
          <a:off x="6984087" y="2210046"/>
          <a:ext cx="2916000" cy="648000"/>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à coins arrondis 36"/>
          <p:cNvSpPr/>
          <p:nvPr/>
        </p:nvSpPr>
        <p:spPr>
          <a:xfrm>
            <a:off x="6909140" y="3059272"/>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sp>
        <p:nvSpPr>
          <p:cNvPr id="43" name="Rectangle à coins arrondis 42"/>
          <p:cNvSpPr/>
          <p:nvPr/>
        </p:nvSpPr>
        <p:spPr>
          <a:xfrm>
            <a:off x="6909140" y="2031097"/>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Type de PAT</a:t>
            </a:r>
            <a:endParaRPr lang="fr-FR" sz="1100" b="1" i="1" dirty="0">
              <a:solidFill>
                <a:schemeClr val="bg1"/>
              </a:solidFill>
              <a:latin typeface="Calibri" pitchFamily="34" charset="0"/>
              <a:cs typeface="Calibri" pitchFamily="34" charset="0"/>
            </a:endParaRPr>
          </a:p>
        </p:txBody>
      </p:sp>
      <p:graphicFrame>
        <p:nvGraphicFramePr>
          <p:cNvPr id="34" name="Objet 1"/>
          <p:cNvGraphicFramePr>
            <a:graphicFrameLocks/>
          </p:cNvGraphicFramePr>
          <p:nvPr>
            <p:extLst>
              <p:ext uri="{D42A27DB-BD31-4B8C-83A1-F6EECF244321}">
                <p14:modId xmlns:p14="http://schemas.microsoft.com/office/powerpoint/2010/main" val="2652754132"/>
              </p:ext>
            </p:extLst>
          </p:nvPr>
        </p:nvGraphicFramePr>
        <p:xfrm>
          <a:off x="6984087" y="4261937"/>
          <a:ext cx="2916000" cy="648000"/>
        </p:xfrm>
        <a:graphic>
          <a:graphicData uri="http://schemas.openxmlformats.org/drawingml/2006/chart">
            <c:chart xmlns:c="http://schemas.openxmlformats.org/drawingml/2006/chart" xmlns:r="http://schemas.openxmlformats.org/officeDocument/2006/relationships" r:id="rId4"/>
          </a:graphicData>
        </a:graphic>
      </p:graphicFrame>
      <p:sp>
        <p:nvSpPr>
          <p:cNvPr id="47" name="Rectangle à coins arrondis 46"/>
          <p:cNvSpPr/>
          <p:nvPr/>
        </p:nvSpPr>
        <p:spPr>
          <a:xfrm>
            <a:off x="6909140" y="4095758"/>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Âge des PAT</a:t>
            </a:r>
            <a:endParaRPr lang="fr-FR" sz="1100" b="1" i="1" dirty="0">
              <a:solidFill>
                <a:schemeClr val="bg1"/>
              </a:solidFill>
              <a:latin typeface="Calibri" pitchFamily="34" charset="0"/>
              <a:cs typeface="Calibri" pitchFamily="34" charset="0"/>
            </a:endParaRPr>
          </a:p>
        </p:txBody>
      </p:sp>
      <p:cxnSp>
        <p:nvCxnSpPr>
          <p:cNvPr id="32" name="Connecteur droit avec flèche 31"/>
          <p:cNvCxnSpPr/>
          <p:nvPr/>
        </p:nvCxnSpPr>
        <p:spPr bwMode="auto">
          <a:xfrm>
            <a:off x="6070434" y="2139097"/>
            <a:ext cx="756000" cy="0"/>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sp>
        <p:nvSpPr>
          <p:cNvPr id="22" name="Ellipse 21"/>
          <p:cNvSpPr/>
          <p:nvPr/>
        </p:nvSpPr>
        <p:spPr>
          <a:xfrm>
            <a:off x="8514279" y="2568198"/>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7" name="Graphique 6"/>
          <p:cNvGraphicFramePr>
            <a:graphicFrameLocks/>
          </p:cNvGraphicFramePr>
          <p:nvPr>
            <p:extLst>
              <p:ext uri="{D42A27DB-BD31-4B8C-83A1-F6EECF244321}">
                <p14:modId xmlns:p14="http://schemas.microsoft.com/office/powerpoint/2010/main" val="2102414137"/>
              </p:ext>
            </p:extLst>
          </p:nvPr>
        </p:nvGraphicFramePr>
        <p:xfrm>
          <a:off x="343042" y="1818631"/>
          <a:ext cx="5569739" cy="4865348"/>
        </p:xfrm>
        <a:graphic>
          <a:graphicData uri="http://schemas.openxmlformats.org/drawingml/2006/chart">
            <c:chart xmlns:c="http://schemas.openxmlformats.org/drawingml/2006/chart" xmlns:r="http://schemas.openxmlformats.org/officeDocument/2006/relationships" r:id="rId5"/>
          </a:graphicData>
        </a:graphic>
      </p:graphicFrame>
      <p:sp>
        <p:nvSpPr>
          <p:cNvPr id="18" name="ZoneTexte 17"/>
          <p:cNvSpPr txBox="1"/>
          <p:nvPr/>
        </p:nvSpPr>
        <p:spPr>
          <a:xfrm>
            <a:off x="4654992" y="1968491"/>
            <a:ext cx="1332736" cy="646986"/>
          </a:xfrm>
          <a:prstGeom prst="roundRect">
            <a:avLst/>
          </a:prstGeom>
          <a:solidFill>
            <a:srgbClr val="003366">
              <a:alpha val="75000"/>
            </a:srgbClr>
          </a:solidFill>
          <a:effectLst/>
        </p:spPr>
        <p:txBody>
          <a:bodyPr wrap="square">
            <a:spAutoFit/>
          </a:bodyPr>
          <a:lstStyle/>
          <a:p>
            <a:pPr algn="ctr">
              <a:defRPr/>
            </a:pPr>
            <a:r>
              <a:rPr lang="fr-FR" sz="1600" b="1" dirty="0">
                <a:solidFill>
                  <a:schemeClr val="bg1"/>
                </a:solidFill>
                <a:latin typeface="Calibri" pitchFamily="34" charset="0"/>
              </a:rPr>
              <a:t>TOTAL Oui</a:t>
            </a:r>
          </a:p>
          <a:p>
            <a:pPr algn="ctr">
              <a:defRPr/>
            </a:pPr>
            <a:r>
              <a:rPr lang="fr-FR" sz="1600" b="1" dirty="0" smtClean="0">
                <a:solidFill>
                  <a:schemeClr val="bg1"/>
                </a:solidFill>
                <a:latin typeface="Calibri" pitchFamily="34" charset="0"/>
              </a:rPr>
              <a:t>31%</a:t>
            </a:r>
            <a:endParaRPr lang="fr-FR" sz="1600" b="1" dirty="0">
              <a:solidFill>
                <a:schemeClr val="bg1"/>
              </a:solidFill>
              <a:latin typeface="Calibri" pitchFamily="34" charset="0"/>
            </a:endParaRPr>
          </a:p>
        </p:txBody>
      </p:sp>
      <p:sp>
        <p:nvSpPr>
          <p:cNvPr id="19" name="Ellipse 18"/>
          <p:cNvSpPr/>
          <p:nvPr/>
        </p:nvSpPr>
        <p:spPr>
          <a:xfrm>
            <a:off x="8598501" y="4639072"/>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8598501" y="3578075"/>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9317104" y="2312317"/>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9108153" y="3306631"/>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9084492" y="4356470"/>
            <a:ext cx="337282" cy="2345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2679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77058" y="3085936"/>
            <a:ext cx="8675775" cy="1495066"/>
            <a:chOff x="-500" y="2906"/>
            <a:chExt cx="6866"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a:solidFill>
                    <a:srgbClr val="A50021"/>
                  </a:solidFill>
                  <a:latin typeface="Century Gothic" panose="020B0502020202020204" pitchFamily="34" charset="0"/>
                </a:rPr>
                <a:t> L’information </a:t>
              </a:r>
            </a:p>
          </p:txBody>
        </p:sp>
        <p:sp>
          <p:nvSpPr>
            <p:cNvPr id="5" name="Rectangle 4"/>
            <p:cNvSpPr>
              <a:spLocks noChangeArrowheads="1"/>
            </p:cNvSpPr>
            <p:nvPr/>
          </p:nvSpPr>
          <p:spPr bwMode="auto">
            <a:xfrm>
              <a:off x="-500" y="2906"/>
              <a:ext cx="1505"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A.4</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4190070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dirty="0"/>
              <a:t>Les moyens d’information sur les DASRI</a:t>
            </a:r>
          </a:p>
        </p:txBody>
      </p:sp>
      <p:graphicFrame>
        <p:nvGraphicFramePr>
          <p:cNvPr id="24" name="Graphique 23"/>
          <p:cNvGraphicFramePr/>
          <p:nvPr>
            <p:extLst>
              <p:ext uri="{D42A27DB-BD31-4B8C-83A1-F6EECF244321}">
                <p14:modId xmlns:p14="http://schemas.microsoft.com/office/powerpoint/2010/main" val="183568788"/>
              </p:ext>
            </p:extLst>
          </p:nvPr>
        </p:nvGraphicFramePr>
        <p:xfrm>
          <a:off x="55432" y="2081690"/>
          <a:ext cx="7540203" cy="42419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0"/>
          <p:cNvSpPr txBox="1">
            <a:spLocks noChangeArrowheads="1"/>
          </p:cNvSpPr>
          <p:nvPr/>
        </p:nvSpPr>
        <p:spPr bwMode="auto">
          <a:xfrm>
            <a:off x="358923" y="951097"/>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Avez-vous déjà… ?</a:t>
            </a:r>
          </a:p>
        </p:txBody>
      </p:sp>
      <p:sp>
        <p:nvSpPr>
          <p:cNvPr id="43" name="ZoneTexte 20"/>
          <p:cNvSpPr txBox="1"/>
          <p:nvPr/>
        </p:nvSpPr>
        <p:spPr>
          <a:xfrm>
            <a:off x="4017283" y="2598420"/>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(-3 par rapport à 2017)</a:t>
            </a:r>
            <a:endParaRPr lang="fr-FR" sz="1000" dirty="0">
              <a:solidFill>
                <a:srgbClr val="FFC000"/>
              </a:solidFill>
            </a:endParaRPr>
          </a:p>
        </p:txBody>
      </p:sp>
      <p:sp>
        <p:nvSpPr>
          <p:cNvPr id="44" name="ZoneTexte 20"/>
          <p:cNvSpPr txBox="1"/>
          <p:nvPr/>
        </p:nvSpPr>
        <p:spPr>
          <a:xfrm rot="5400000">
            <a:off x="3735071" y="262970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graphicFrame>
        <p:nvGraphicFramePr>
          <p:cNvPr id="49" name="Tableau 48"/>
          <p:cNvGraphicFramePr>
            <a:graphicFrameLocks noGrp="1"/>
          </p:cNvGraphicFramePr>
          <p:nvPr>
            <p:extLst>
              <p:ext uri="{D42A27DB-BD31-4B8C-83A1-F6EECF244321}">
                <p14:modId xmlns:p14="http://schemas.microsoft.com/office/powerpoint/2010/main" val="4020518968"/>
              </p:ext>
            </p:extLst>
          </p:nvPr>
        </p:nvGraphicFramePr>
        <p:xfrm>
          <a:off x="7392435" y="1263215"/>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0" name="Image 49"/>
          <p:cNvPicPr>
            <a:picLocks noChangeAspect="1"/>
          </p:cNvPicPr>
          <p:nvPr/>
        </p:nvPicPr>
        <p:blipFill>
          <a:blip r:embed="rId3"/>
          <a:stretch>
            <a:fillRect/>
          </a:stretch>
        </p:blipFill>
        <p:spPr>
          <a:xfrm>
            <a:off x="9651774" y="1263213"/>
            <a:ext cx="523841" cy="500687"/>
          </a:xfrm>
          <a:prstGeom prst="rect">
            <a:avLst/>
          </a:prstGeom>
        </p:spPr>
      </p:pic>
      <p:pic>
        <p:nvPicPr>
          <p:cNvPr id="51" name="Image 50"/>
          <p:cNvPicPr>
            <a:picLocks noChangeAspect="1"/>
          </p:cNvPicPr>
          <p:nvPr/>
        </p:nvPicPr>
        <p:blipFill>
          <a:blip r:embed="rId4"/>
          <a:stretch>
            <a:fillRect/>
          </a:stretch>
        </p:blipFill>
        <p:spPr>
          <a:xfrm>
            <a:off x="6944252" y="1416648"/>
            <a:ext cx="448183" cy="400113"/>
          </a:xfrm>
          <a:prstGeom prst="rect">
            <a:avLst/>
          </a:prstGeom>
        </p:spPr>
      </p:pic>
      <p:graphicFrame>
        <p:nvGraphicFramePr>
          <p:cNvPr id="52" name="Tableau 51"/>
          <p:cNvGraphicFramePr>
            <a:graphicFrameLocks noGrp="1"/>
          </p:cNvGraphicFramePr>
          <p:nvPr>
            <p:extLst>
              <p:ext uri="{D42A27DB-BD31-4B8C-83A1-F6EECF244321}">
                <p14:modId xmlns:p14="http://schemas.microsoft.com/office/powerpoint/2010/main" val="2916483209"/>
              </p:ext>
            </p:extLst>
          </p:nvPr>
        </p:nvGraphicFramePr>
        <p:xfrm>
          <a:off x="7461024" y="2072100"/>
          <a:ext cx="2190750" cy="4251510"/>
        </p:xfrm>
        <a:graphic>
          <a:graphicData uri="http://schemas.openxmlformats.org/drawingml/2006/table">
            <a:tbl>
              <a:tblPr firstRow="1" bandRow="1">
                <a:tableStyleId>{5C22544A-7EE6-4342-B048-85BDC9FD1C3A}</a:tableStyleId>
              </a:tblPr>
              <a:tblGrid>
                <a:gridCol w="1095375"/>
                <a:gridCol w="1095375"/>
              </a:tblGrid>
              <a:tr h="850302">
                <a:tc>
                  <a:txBody>
                    <a:bodyPr/>
                    <a:lstStyle/>
                    <a:p>
                      <a:pPr algn="ctr"/>
                      <a:r>
                        <a:rPr lang="fr-FR" sz="1400" b="1" dirty="0" smtClean="0">
                          <a:solidFill>
                            <a:srgbClr val="003366"/>
                          </a:solidFill>
                        </a:rPr>
                        <a:t>40%</a:t>
                      </a:r>
                    </a:p>
                  </a:txBody>
                  <a:tcPr anchor="ctr">
                    <a:noFill/>
                  </a:tcPr>
                </a:tc>
                <a:tc>
                  <a:txBody>
                    <a:bodyPr/>
                    <a:lstStyle/>
                    <a:p>
                      <a:pPr algn="ctr"/>
                      <a:r>
                        <a:rPr lang="fr-FR" sz="1400" b="1" dirty="0" smtClean="0">
                          <a:solidFill>
                            <a:srgbClr val="003366"/>
                          </a:solidFill>
                        </a:rPr>
                        <a:t>54%</a:t>
                      </a:r>
                    </a:p>
                  </a:txBody>
                  <a:tcPr anchor="ctr">
                    <a:noFill/>
                  </a:tcPr>
                </a:tc>
              </a:tr>
              <a:tr h="850302">
                <a:tc>
                  <a:txBody>
                    <a:bodyPr/>
                    <a:lstStyle/>
                    <a:p>
                      <a:pPr algn="ctr"/>
                      <a:r>
                        <a:rPr lang="fr-FR" sz="1050" b="0" i="1" dirty="0" smtClean="0">
                          <a:solidFill>
                            <a:srgbClr val="003366"/>
                          </a:solidFill>
                        </a:rPr>
                        <a:t>Non posé</a:t>
                      </a:r>
                    </a:p>
                  </a:txBody>
                  <a:tcPr anchor="ctr">
                    <a:noFill/>
                  </a:tcPr>
                </a:tc>
                <a:tc>
                  <a:txBody>
                    <a:bodyPr/>
                    <a:lstStyle/>
                    <a:p>
                      <a:pPr algn="ctr"/>
                      <a:r>
                        <a:rPr lang="fr-FR" sz="1400" b="1" dirty="0" smtClean="0">
                          <a:solidFill>
                            <a:srgbClr val="003366"/>
                          </a:solidFill>
                        </a:rPr>
                        <a:t>23%</a:t>
                      </a:r>
                    </a:p>
                  </a:txBody>
                  <a:tcPr anchor="ctr">
                    <a:noFill/>
                  </a:tcPr>
                </a:tc>
              </a:tr>
              <a:tr h="850302">
                <a:tc>
                  <a:txBody>
                    <a:bodyPr/>
                    <a:lstStyle/>
                    <a:p>
                      <a:pPr algn="ctr"/>
                      <a:r>
                        <a:rPr lang="fr-FR" sz="1400" b="1" dirty="0" smtClean="0">
                          <a:solidFill>
                            <a:srgbClr val="003366"/>
                          </a:solidFill>
                        </a:rPr>
                        <a:t>21%</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23%</a:t>
                      </a:r>
                      <a:endParaRPr lang="fr-FR" sz="1400" b="1" dirty="0">
                        <a:solidFill>
                          <a:srgbClr val="003366"/>
                        </a:solidFill>
                      </a:endParaRPr>
                    </a:p>
                  </a:txBody>
                  <a:tcPr anchor="ctr">
                    <a:noFill/>
                  </a:tcPr>
                </a:tc>
              </a:tr>
              <a:tr h="850302">
                <a:tc>
                  <a:txBody>
                    <a:bodyPr/>
                    <a:lstStyle/>
                    <a:p>
                      <a:pPr algn="ctr"/>
                      <a:r>
                        <a:rPr lang="fr-FR" sz="1400" b="1" dirty="0" smtClean="0">
                          <a:solidFill>
                            <a:srgbClr val="003366"/>
                          </a:solidFill>
                        </a:rPr>
                        <a:t>18%</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12%</a:t>
                      </a:r>
                      <a:endParaRPr lang="fr-FR" sz="1400" b="1" dirty="0">
                        <a:solidFill>
                          <a:srgbClr val="003366"/>
                        </a:solidFill>
                      </a:endParaRPr>
                    </a:p>
                  </a:txBody>
                  <a:tcPr anchor="ctr">
                    <a:noFill/>
                  </a:tcPr>
                </a:tc>
              </a:tr>
              <a:tr h="850302">
                <a:tc>
                  <a:txBody>
                    <a:bodyPr/>
                    <a:lstStyle/>
                    <a:p>
                      <a:pPr algn="ctr"/>
                      <a:r>
                        <a:rPr lang="fr-FR" sz="1400" b="1" dirty="0" smtClean="0">
                          <a:solidFill>
                            <a:srgbClr val="003366"/>
                          </a:solidFill>
                        </a:rPr>
                        <a:t>16%</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4%</a:t>
                      </a:r>
                      <a:endParaRPr lang="fr-FR" sz="1400" b="1" dirty="0">
                        <a:solidFill>
                          <a:srgbClr val="003366"/>
                        </a:solidFill>
                      </a:endParaRPr>
                    </a:p>
                  </a:txBody>
                  <a:tcPr anchor="ctr">
                    <a:noFill/>
                  </a:tcPr>
                </a:tc>
              </a:tr>
            </a:tbl>
          </a:graphicData>
        </a:graphic>
      </p:graphicFrame>
      <p:cxnSp>
        <p:nvCxnSpPr>
          <p:cNvPr id="53" name="Connecteur droit 52"/>
          <p:cNvCxnSpPr/>
          <p:nvPr/>
        </p:nvCxnSpPr>
        <p:spPr>
          <a:xfrm>
            <a:off x="8615058" y="2090892"/>
            <a:ext cx="0" cy="40631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911300" y="1701411"/>
            <a:ext cx="1718933" cy="338554"/>
          </a:xfrm>
          <a:prstGeom prst="rect">
            <a:avLst/>
          </a:prstGeom>
        </p:spPr>
        <p:txBody>
          <a:bodyPr wrap="none">
            <a:spAutoFit/>
          </a:bodyPr>
          <a:lstStyle/>
          <a:p>
            <a:pPr algn="ctr">
              <a:spcAft>
                <a:spcPts val="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600" b="1" i="1" dirty="0" smtClean="0">
                <a:solidFill>
                  <a:srgbClr val="5B7C9D"/>
                </a:solidFill>
                <a:latin typeface="Calibri" panose="020F0502020204030204" pitchFamily="34" charset="0"/>
                <a:ea typeface="Calibri" panose="020F0502020204030204" pitchFamily="34" charset="0"/>
                <a:cs typeface="Calibri" panose="020F0502020204030204" pitchFamily="34" charset="0"/>
              </a:rPr>
              <a:t>Récapitulatif : </a:t>
            </a:r>
            <a:r>
              <a:rPr lang="fr-FR" sz="1600" b="1" i="1" dirty="0">
                <a:solidFill>
                  <a:srgbClr val="5B7C9D"/>
                </a:solidFill>
                <a:latin typeface="Calibri" panose="020F0502020204030204" pitchFamily="34" charset="0"/>
                <a:ea typeface="Calibri" panose="020F0502020204030204" pitchFamily="34" charset="0"/>
                <a:cs typeface="Calibri" panose="020F0502020204030204" pitchFamily="34" charset="0"/>
              </a:rPr>
              <a:t>Oui</a:t>
            </a:r>
            <a:endParaRPr lang="fr-FR" sz="1200" i="1" dirty="0">
              <a:solidFill>
                <a:srgbClr val="5B7C9D"/>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ZoneTexte 20"/>
          <p:cNvSpPr txBox="1"/>
          <p:nvPr/>
        </p:nvSpPr>
        <p:spPr>
          <a:xfrm>
            <a:off x="4017283" y="3414598"/>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(-11)</a:t>
            </a:r>
            <a:endParaRPr lang="fr-FR" sz="1000" dirty="0">
              <a:solidFill>
                <a:srgbClr val="FFC000"/>
              </a:solidFill>
            </a:endParaRPr>
          </a:p>
        </p:txBody>
      </p:sp>
      <p:sp>
        <p:nvSpPr>
          <p:cNvPr id="56" name="ZoneTexte 20"/>
          <p:cNvSpPr txBox="1"/>
          <p:nvPr/>
        </p:nvSpPr>
        <p:spPr>
          <a:xfrm rot="5400000">
            <a:off x="3735071" y="3445886"/>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16" name="Ellipse 15"/>
          <p:cNvSpPr/>
          <p:nvPr/>
        </p:nvSpPr>
        <p:spPr>
          <a:xfrm>
            <a:off x="8889122" y="2355114"/>
            <a:ext cx="447385" cy="31106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7778735" y="5744009"/>
            <a:ext cx="447385" cy="31106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7789779" y="2355114"/>
            <a:ext cx="447385" cy="311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8909724" y="5737591"/>
            <a:ext cx="447385" cy="311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5432" y="4734136"/>
            <a:ext cx="4835997" cy="1653653"/>
          </a:xfrm>
          <a:prstGeom prst="rect">
            <a:avLst/>
          </a:pr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366"/>
              </a:solidFill>
            </a:endParaRPr>
          </a:p>
        </p:txBody>
      </p:sp>
      <p:sp>
        <p:nvSpPr>
          <p:cNvPr id="22" name="ZoneTexte 21"/>
          <p:cNvSpPr txBox="1"/>
          <p:nvPr/>
        </p:nvSpPr>
        <p:spPr>
          <a:xfrm rot="20814102">
            <a:off x="4709713" y="5234553"/>
            <a:ext cx="1206325" cy="430887"/>
          </a:xfrm>
          <a:prstGeom prst="rect">
            <a:avLst/>
          </a:prstGeom>
          <a:solidFill>
            <a:schemeClr val="bg1"/>
          </a:solidFill>
        </p:spPr>
        <p:txBody>
          <a:bodyPr wrap="square" rtlCol="0">
            <a:spAutoFit/>
          </a:bodyPr>
          <a:lstStyle/>
          <a:p>
            <a:pPr algn="ctr"/>
            <a:r>
              <a:rPr lang="fr-FR" sz="1100" b="1" i="1" dirty="0" smtClean="0">
                <a:solidFill>
                  <a:srgbClr val="003366"/>
                </a:solidFill>
              </a:rPr>
              <a:t>Réseaux Sociaux</a:t>
            </a:r>
          </a:p>
          <a:p>
            <a:pPr algn="ctr"/>
            <a:r>
              <a:rPr lang="fr-FR" sz="1100" b="1" i="1" dirty="0" smtClean="0">
                <a:solidFill>
                  <a:srgbClr val="003366"/>
                </a:solidFill>
              </a:rPr>
              <a:t>19%</a:t>
            </a:r>
            <a:endParaRPr lang="fr-FR" sz="1100" b="1" i="1" dirty="0">
              <a:solidFill>
                <a:srgbClr val="003366"/>
              </a:solidFill>
            </a:endParaRPr>
          </a:p>
        </p:txBody>
      </p:sp>
      <p:sp>
        <p:nvSpPr>
          <p:cNvPr id="23" name="ZoneTexte 22"/>
          <p:cNvSpPr txBox="1"/>
          <p:nvPr/>
        </p:nvSpPr>
        <p:spPr>
          <a:xfrm>
            <a:off x="5007073" y="5611859"/>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(+10 par rapport à 2017)</a:t>
            </a:r>
            <a:endParaRPr lang="fr-FR" sz="1000" dirty="0">
              <a:solidFill>
                <a:srgbClr val="92D050"/>
              </a:solidFill>
            </a:endParaRPr>
          </a:p>
        </p:txBody>
      </p:sp>
      <p:sp>
        <p:nvSpPr>
          <p:cNvPr id="25" name="Rectangle 24"/>
          <p:cNvSpPr/>
          <p:nvPr/>
        </p:nvSpPr>
        <p:spPr>
          <a:xfrm>
            <a:off x="400778" y="1425081"/>
            <a:ext cx="3085755" cy="461665"/>
          </a:xfrm>
          <a:prstGeom prst="rect">
            <a:avLst/>
          </a:prstGeom>
          <a:noFill/>
        </p:spPr>
        <p:txBody>
          <a:bodyPr wrap="square">
            <a:spAutoFit/>
          </a:bodyPr>
          <a:lstStyle/>
          <a:p>
            <a:r>
              <a:rPr lang="fr-FR" sz="800" i="1" dirty="0" smtClean="0">
                <a:latin typeface="Calibri" panose="020F0502020204030204" pitchFamily="34" charset="0"/>
                <a:ea typeface="Calibri" panose="020F0502020204030204" pitchFamily="34" charset="0"/>
                <a:cs typeface="Calibri" panose="020F0502020204030204" pitchFamily="34" charset="0"/>
              </a:rPr>
              <a:t>En </a:t>
            </a:r>
            <a:r>
              <a:rPr lang="fr-FR" sz="800" i="1" dirty="0">
                <a:latin typeface="Calibri" panose="020F0502020204030204" pitchFamily="34" charset="0"/>
                <a:ea typeface="Calibri" panose="020F0502020204030204" pitchFamily="34" charset="0"/>
                <a:cs typeface="Calibri" panose="020F0502020204030204" pitchFamily="34" charset="0"/>
              </a:rPr>
              <a:t>raison de la modification de la liste des items au fil des vagues d’enquête, </a:t>
            </a:r>
            <a:r>
              <a:rPr lang="fr-FR" sz="800" i="1" dirty="0" smtClean="0">
                <a:latin typeface="Calibri" panose="020F0502020204030204" pitchFamily="34" charset="0"/>
                <a:ea typeface="Calibri" panose="020F0502020204030204" pitchFamily="34" charset="0"/>
                <a:cs typeface="Calibri" panose="020F0502020204030204" pitchFamily="34" charset="0"/>
              </a:rPr>
              <a:t>et de l’intégration notamment de la Recycling box cette année, les </a:t>
            </a:r>
            <a:r>
              <a:rPr lang="fr-FR" sz="800" i="1" dirty="0">
                <a:latin typeface="Calibri" panose="020F0502020204030204" pitchFamily="34" charset="0"/>
                <a:ea typeface="Calibri" panose="020F0502020204030204" pitchFamily="34" charset="0"/>
                <a:cs typeface="Calibri" panose="020F0502020204030204" pitchFamily="34" charset="0"/>
              </a:rPr>
              <a:t>évolutions doivent être interprétées avec prudence</a:t>
            </a:r>
            <a:endParaRPr lang="fr-FR" sz="800" i="1" dirty="0"/>
          </a:p>
        </p:txBody>
      </p:sp>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1" y="1416648"/>
            <a:ext cx="225572" cy="225572"/>
          </a:xfrm>
          <a:prstGeom prst="rect">
            <a:avLst/>
          </a:prstGeom>
        </p:spPr>
      </p:pic>
      <p:cxnSp>
        <p:nvCxnSpPr>
          <p:cNvPr id="3" name="Connecteur droit 2"/>
          <p:cNvCxnSpPr/>
          <p:nvPr/>
        </p:nvCxnSpPr>
        <p:spPr>
          <a:xfrm>
            <a:off x="419250" y="3297382"/>
            <a:ext cx="9015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5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600" i="1" dirty="0"/>
              <a:t>Les moyens d’information sur les </a:t>
            </a:r>
            <a:r>
              <a:rPr lang="fr-FR" sz="1600" i="1" dirty="0" smtClean="0"/>
              <a:t>DASRI</a:t>
            </a:r>
          </a:p>
          <a:p>
            <a:pPr algn="just"/>
            <a:r>
              <a:rPr lang="fr-FR" sz="1600" b="0" i="1" dirty="0" smtClean="0"/>
              <a:t>(Détail 2018)</a:t>
            </a:r>
            <a:endParaRPr lang="fr-FR" sz="1600" b="0" i="1" dirty="0"/>
          </a:p>
        </p:txBody>
      </p:sp>
      <p:sp>
        <p:nvSpPr>
          <p:cNvPr id="18" name="Text Box 10"/>
          <p:cNvSpPr txBox="1">
            <a:spLocks noChangeArrowheads="1"/>
          </p:cNvSpPr>
          <p:nvPr/>
        </p:nvSpPr>
        <p:spPr bwMode="auto">
          <a:xfrm>
            <a:off x="343043" y="941926"/>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Avez-vous déjà… </a:t>
            </a:r>
            <a:r>
              <a:rPr lang="fr-FR" sz="1200" dirty="0" smtClean="0">
                <a:solidFill>
                  <a:schemeClr val="bg1">
                    <a:lumMod val="50000"/>
                  </a:schemeClr>
                </a:solidFill>
              </a:rPr>
              <a:t>?</a:t>
            </a:r>
            <a:endParaRPr lang="fr-FR" sz="1200" dirty="0">
              <a:solidFill>
                <a:schemeClr val="bg1">
                  <a:lumMod val="50000"/>
                </a:schemeClr>
              </a:solidFill>
            </a:endParaRPr>
          </a:p>
        </p:txBody>
      </p:sp>
      <p:graphicFrame>
        <p:nvGraphicFramePr>
          <p:cNvPr id="20" name="Graphique 6"/>
          <p:cNvGraphicFramePr>
            <a:graphicFrameLocks/>
          </p:cNvGraphicFramePr>
          <p:nvPr>
            <p:extLst>
              <p:ext uri="{D42A27DB-BD31-4B8C-83A1-F6EECF244321}">
                <p14:modId xmlns:p14="http://schemas.microsoft.com/office/powerpoint/2010/main" val="2845522371"/>
              </p:ext>
            </p:extLst>
          </p:nvPr>
        </p:nvGraphicFramePr>
        <p:xfrm>
          <a:off x="0" y="1901332"/>
          <a:ext cx="9448800" cy="4094596"/>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20"/>
          <p:cNvSpPr txBox="1"/>
          <p:nvPr/>
        </p:nvSpPr>
        <p:spPr>
          <a:xfrm>
            <a:off x="5013338" y="5995928"/>
            <a:ext cx="4330770"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smtClean="0">
                <a:solidFill>
                  <a:srgbClr val="003366"/>
                </a:solidFill>
              </a:rPr>
              <a:t>Oui </a:t>
            </a:r>
            <a:r>
              <a:rPr lang="fr-FR" sz="1100" b="1" dirty="0" smtClean="0">
                <a:solidFill>
                  <a:srgbClr val="003366">
                    <a:alpha val="75000"/>
                  </a:srgbClr>
                </a:solidFill>
              </a:rPr>
              <a:t>	</a:t>
            </a:r>
            <a:r>
              <a:rPr lang="fr-FR" sz="1100" b="1" dirty="0" smtClean="0">
                <a:solidFill>
                  <a:srgbClr val="CC0000"/>
                </a:solidFill>
                <a:sym typeface="Webdings" panose="05030102010509060703" pitchFamily="18" charset="2"/>
              </a:rPr>
              <a:t> </a:t>
            </a:r>
            <a:r>
              <a:rPr lang="fr-FR" sz="1100" b="1" dirty="0">
                <a:solidFill>
                  <a:srgbClr val="CC0000"/>
                </a:solidFill>
                <a:sym typeface="Webdings" panose="05030102010509060703" pitchFamily="18" charset="2"/>
              </a:rPr>
              <a:t>Non  </a:t>
            </a:r>
            <a:r>
              <a:rPr lang="fr-FR" sz="1100" b="1" dirty="0" smtClean="0">
                <a:solidFill>
                  <a:srgbClr val="CC0000"/>
                </a:solidFill>
                <a:sym typeface="Webdings" panose="05030102010509060703" pitchFamily="18" charset="2"/>
              </a:rPr>
              <a:t>	</a:t>
            </a:r>
            <a:r>
              <a:rPr lang="fr-FR" sz="1100" b="1" dirty="0" smtClean="0">
                <a:solidFill>
                  <a:schemeClr val="tx1">
                    <a:lumMod val="65000"/>
                    <a:lumOff val="35000"/>
                  </a:schemeClr>
                </a:solidFill>
                <a:sym typeface="Webdings" panose="05030102010509060703" pitchFamily="18" charset="2"/>
              </a:rPr>
              <a:t> Pas concerné</a:t>
            </a:r>
            <a:r>
              <a:rPr lang="fr-FR" sz="1100" b="1" dirty="0" smtClean="0">
                <a:solidFill>
                  <a:srgbClr val="CC0000"/>
                </a:solidFill>
                <a:sym typeface="Webdings" panose="05030102010509060703" pitchFamily="18" charset="2"/>
              </a:rPr>
              <a:t> </a:t>
            </a:r>
            <a:endParaRPr lang="fr-FR" sz="1100" b="1" dirty="0">
              <a:solidFill>
                <a:srgbClr val="CC0000"/>
              </a:solidFill>
            </a:endParaRPr>
          </a:p>
        </p:txBody>
      </p:sp>
    </p:spTree>
    <p:extLst>
      <p:ext uri="{BB962C8B-B14F-4D97-AF65-F5344CB8AC3E}">
        <p14:creationId xmlns:p14="http://schemas.microsoft.com/office/powerpoint/2010/main" val="1100578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dirty="0"/>
              <a:t>Le moyen utilisé pour identifier le point de collecte</a:t>
            </a:r>
          </a:p>
        </p:txBody>
      </p:sp>
      <p:graphicFrame>
        <p:nvGraphicFramePr>
          <p:cNvPr id="24" name="Graphique 23"/>
          <p:cNvGraphicFramePr/>
          <p:nvPr>
            <p:extLst>
              <p:ext uri="{D42A27DB-BD31-4B8C-83A1-F6EECF244321}">
                <p14:modId xmlns:p14="http://schemas.microsoft.com/office/powerpoint/2010/main" val="1659861725"/>
              </p:ext>
            </p:extLst>
          </p:nvPr>
        </p:nvGraphicFramePr>
        <p:xfrm>
          <a:off x="55432" y="2081690"/>
          <a:ext cx="7540203" cy="42419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0"/>
          <p:cNvSpPr txBox="1">
            <a:spLocks noChangeArrowheads="1"/>
          </p:cNvSpPr>
          <p:nvPr/>
        </p:nvSpPr>
        <p:spPr bwMode="auto">
          <a:xfrm>
            <a:off x="343043" y="941926"/>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Comment avez-vous identifié les coordonnées de votre point de collecte ?</a:t>
            </a:r>
          </a:p>
        </p:txBody>
      </p:sp>
      <p:sp>
        <p:nvSpPr>
          <p:cNvPr id="42" name="ZoneTexte 41"/>
          <p:cNvSpPr txBox="1"/>
          <p:nvPr/>
        </p:nvSpPr>
        <p:spPr>
          <a:xfrm>
            <a:off x="3825533" y="2614118"/>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(+2 par rapport à 2017)</a:t>
            </a:r>
            <a:endParaRPr lang="fr-FR" sz="1000" dirty="0">
              <a:solidFill>
                <a:srgbClr val="92D050"/>
              </a:solidFill>
            </a:endParaRPr>
          </a:p>
        </p:txBody>
      </p:sp>
      <p:sp>
        <p:nvSpPr>
          <p:cNvPr id="43" name="ZoneTexte 20"/>
          <p:cNvSpPr txBox="1"/>
          <p:nvPr/>
        </p:nvSpPr>
        <p:spPr>
          <a:xfrm>
            <a:off x="4849091" y="5687060"/>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(-5 par rapport à 2017)</a:t>
            </a:r>
            <a:endParaRPr lang="fr-FR" sz="1000" dirty="0">
              <a:solidFill>
                <a:srgbClr val="FFC000"/>
              </a:solidFill>
            </a:endParaRPr>
          </a:p>
        </p:txBody>
      </p:sp>
      <p:sp>
        <p:nvSpPr>
          <p:cNvPr id="44" name="ZoneTexte 20"/>
          <p:cNvSpPr txBox="1"/>
          <p:nvPr/>
        </p:nvSpPr>
        <p:spPr>
          <a:xfrm rot="5400000">
            <a:off x="4566879" y="571834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graphicFrame>
        <p:nvGraphicFramePr>
          <p:cNvPr id="49" name="Tableau 48"/>
          <p:cNvGraphicFramePr>
            <a:graphicFrameLocks noGrp="1"/>
          </p:cNvGraphicFramePr>
          <p:nvPr>
            <p:extLst/>
          </p:nvPr>
        </p:nvGraphicFramePr>
        <p:xfrm>
          <a:off x="7392435" y="1263215"/>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0" name="Image 49"/>
          <p:cNvPicPr>
            <a:picLocks noChangeAspect="1"/>
          </p:cNvPicPr>
          <p:nvPr/>
        </p:nvPicPr>
        <p:blipFill>
          <a:blip r:embed="rId3"/>
          <a:stretch>
            <a:fillRect/>
          </a:stretch>
        </p:blipFill>
        <p:spPr>
          <a:xfrm>
            <a:off x="9612262" y="1281676"/>
            <a:ext cx="493028" cy="471236"/>
          </a:xfrm>
          <a:prstGeom prst="rect">
            <a:avLst/>
          </a:prstGeom>
        </p:spPr>
      </p:pic>
      <p:pic>
        <p:nvPicPr>
          <p:cNvPr id="51" name="Image 50"/>
          <p:cNvPicPr>
            <a:picLocks noChangeAspect="1"/>
          </p:cNvPicPr>
          <p:nvPr/>
        </p:nvPicPr>
        <p:blipFill>
          <a:blip r:embed="rId4"/>
          <a:stretch>
            <a:fillRect/>
          </a:stretch>
        </p:blipFill>
        <p:spPr>
          <a:xfrm>
            <a:off x="7018427" y="1382472"/>
            <a:ext cx="442597" cy="395127"/>
          </a:xfrm>
          <a:prstGeom prst="rect">
            <a:avLst/>
          </a:prstGeom>
        </p:spPr>
      </p:pic>
      <p:graphicFrame>
        <p:nvGraphicFramePr>
          <p:cNvPr id="52" name="Tableau 51"/>
          <p:cNvGraphicFramePr>
            <a:graphicFrameLocks noGrp="1"/>
          </p:cNvGraphicFramePr>
          <p:nvPr>
            <p:extLst>
              <p:ext uri="{D42A27DB-BD31-4B8C-83A1-F6EECF244321}">
                <p14:modId xmlns:p14="http://schemas.microsoft.com/office/powerpoint/2010/main" val="3422191864"/>
              </p:ext>
            </p:extLst>
          </p:nvPr>
        </p:nvGraphicFramePr>
        <p:xfrm>
          <a:off x="7461024" y="2176726"/>
          <a:ext cx="2190750" cy="4105452"/>
        </p:xfrm>
        <a:graphic>
          <a:graphicData uri="http://schemas.openxmlformats.org/drawingml/2006/table">
            <a:tbl>
              <a:tblPr firstRow="1" bandRow="1">
                <a:tableStyleId>{5C22544A-7EE6-4342-B048-85BDC9FD1C3A}</a:tableStyleId>
              </a:tblPr>
              <a:tblGrid>
                <a:gridCol w="1095375"/>
                <a:gridCol w="1095375"/>
              </a:tblGrid>
              <a:tr h="1026363">
                <a:tc>
                  <a:txBody>
                    <a:bodyPr/>
                    <a:lstStyle/>
                    <a:p>
                      <a:pPr algn="ctr"/>
                      <a:r>
                        <a:rPr lang="fr-FR" sz="1400" b="1" dirty="0" smtClean="0">
                          <a:solidFill>
                            <a:srgbClr val="003366"/>
                          </a:solidFill>
                        </a:rPr>
                        <a:t>84%</a:t>
                      </a:r>
                    </a:p>
                  </a:txBody>
                  <a:tcPr anchor="ctr">
                    <a:noFill/>
                  </a:tcPr>
                </a:tc>
                <a:tc>
                  <a:txBody>
                    <a:bodyPr/>
                    <a:lstStyle/>
                    <a:p>
                      <a:pPr algn="ctr"/>
                      <a:r>
                        <a:rPr lang="fr-FR" sz="1400" b="1" dirty="0" smtClean="0">
                          <a:solidFill>
                            <a:srgbClr val="003366"/>
                          </a:solidFill>
                        </a:rPr>
                        <a:t>80%</a:t>
                      </a:r>
                    </a:p>
                  </a:txBody>
                  <a:tcPr anchor="ctr">
                    <a:noFill/>
                  </a:tcPr>
                </a:tc>
              </a:tr>
              <a:tr h="1026363">
                <a:tc>
                  <a:txBody>
                    <a:bodyPr/>
                    <a:lstStyle/>
                    <a:p>
                      <a:pPr algn="ctr"/>
                      <a:r>
                        <a:rPr lang="fr-FR" sz="1400" b="1" dirty="0" smtClean="0">
                          <a:solidFill>
                            <a:srgbClr val="003366"/>
                          </a:solidFill>
                        </a:rPr>
                        <a:t>7%</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13%</a:t>
                      </a:r>
                      <a:endParaRPr lang="fr-FR" sz="1400" b="1" dirty="0">
                        <a:solidFill>
                          <a:srgbClr val="003366"/>
                        </a:solidFill>
                      </a:endParaRPr>
                    </a:p>
                  </a:txBody>
                  <a:tcPr anchor="ctr">
                    <a:noFill/>
                  </a:tcPr>
                </a:tc>
              </a:tr>
              <a:tr h="1026363">
                <a:tc>
                  <a:txBody>
                    <a:bodyPr/>
                    <a:lstStyle/>
                    <a:p>
                      <a:pPr algn="ctr"/>
                      <a:r>
                        <a:rPr lang="fr-FR" sz="1400" b="1" dirty="0" smtClean="0">
                          <a:solidFill>
                            <a:srgbClr val="003366"/>
                          </a:solidFill>
                        </a:rPr>
                        <a:t>3%</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1%</a:t>
                      </a:r>
                      <a:endParaRPr lang="fr-FR" sz="1400" b="1" dirty="0">
                        <a:solidFill>
                          <a:srgbClr val="003366"/>
                        </a:solidFill>
                      </a:endParaRPr>
                    </a:p>
                  </a:txBody>
                  <a:tcPr anchor="ctr">
                    <a:noFill/>
                  </a:tcPr>
                </a:tc>
              </a:tr>
              <a:tr h="1026363">
                <a:tc>
                  <a:txBody>
                    <a:bodyPr/>
                    <a:lstStyle/>
                    <a:p>
                      <a:pPr algn="ctr"/>
                      <a:r>
                        <a:rPr lang="fr-FR" sz="1400" b="1" dirty="0" smtClean="0">
                          <a:solidFill>
                            <a:srgbClr val="003366"/>
                          </a:solidFill>
                        </a:rPr>
                        <a:t>8%</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11%</a:t>
                      </a:r>
                      <a:endParaRPr lang="fr-FR" sz="1400" b="1" dirty="0">
                        <a:solidFill>
                          <a:srgbClr val="003366"/>
                        </a:solidFill>
                      </a:endParaRPr>
                    </a:p>
                  </a:txBody>
                  <a:tcPr anchor="ctr">
                    <a:noFill/>
                  </a:tcPr>
                </a:tc>
              </a:tr>
            </a:tbl>
          </a:graphicData>
        </a:graphic>
      </p:graphicFrame>
      <p:cxnSp>
        <p:nvCxnSpPr>
          <p:cNvPr id="53" name="Connecteur droit 52"/>
          <p:cNvCxnSpPr/>
          <p:nvPr/>
        </p:nvCxnSpPr>
        <p:spPr>
          <a:xfrm>
            <a:off x="8615058" y="2090892"/>
            <a:ext cx="0" cy="40631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a:off x="440156" y="1329097"/>
            <a:ext cx="4408935"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stockent leurs DASRI pour les rapporter dans un point de collecte, soit 68% de l’échantillon</a:t>
            </a:r>
          </a:p>
        </p:txBody>
      </p:sp>
      <p:sp>
        <p:nvSpPr>
          <p:cNvPr id="17" name="ZoneTexte 16"/>
          <p:cNvSpPr txBox="1"/>
          <p:nvPr/>
        </p:nvSpPr>
        <p:spPr>
          <a:xfrm>
            <a:off x="4258394" y="3833319"/>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(+4 par rapport à 2017)</a:t>
            </a:r>
            <a:endParaRPr lang="fr-FR" sz="1000" dirty="0">
              <a:solidFill>
                <a:srgbClr val="92D050"/>
              </a:solidFill>
            </a:endParaRPr>
          </a:p>
        </p:txBody>
      </p:sp>
    </p:spTree>
    <p:extLst>
      <p:ext uri="{BB962C8B-B14F-4D97-AF65-F5344CB8AC3E}">
        <p14:creationId xmlns:p14="http://schemas.microsoft.com/office/powerpoint/2010/main" val="3041755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96329" y="214325"/>
            <a:ext cx="8664792" cy="657689"/>
          </a:xfrm>
        </p:spPr>
        <p:txBody>
          <a:bodyPr/>
          <a:lstStyle/>
          <a:p>
            <a:pPr algn="just"/>
            <a:r>
              <a:rPr lang="fr-FR" sz="1800" dirty="0" smtClean="0"/>
              <a:t>La connaissance du protocole de soin en cas de piqûre d’un agent de collecte</a:t>
            </a:r>
          </a:p>
        </p:txBody>
      </p:sp>
      <p:sp>
        <p:nvSpPr>
          <p:cNvPr id="28" name="Text Box 10"/>
          <p:cNvSpPr txBox="1">
            <a:spLocks noChangeArrowheads="1"/>
          </p:cNvSpPr>
          <p:nvPr/>
        </p:nvSpPr>
        <p:spPr bwMode="auto">
          <a:xfrm>
            <a:off x="399570" y="823992"/>
            <a:ext cx="9086175" cy="887263"/>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smtClean="0">
                <a:solidFill>
                  <a:schemeClr val="bg1">
                    <a:lumMod val="50000"/>
                  </a:schemeClr>
                </a:solidFill>
                <a:cs typeface="Times New Roman" pitchFamily="18" charset="0"/>
              </a:rPr>
              <a:t>U</a:t>
            </a:r>
            <a:r>
              <a:rPr lang="fr-FR" sz="1200" dirty="0" smtClean="0">
                <a:solidFill>
                  <a:schemeClr val="bg1">
                    <a:lumMod val="50000"/>
                  </a:schemeClr>
                </a:solidFill>
              </a:rPr>
              <a:t>ne fois arrivés en centre de tri, il arrive qu’un agent de collecte ou de tri se pique avec un déchet de soins perforant jeté dans la poubelle avec ou sans emballage. Celui-ci fera alors l’objet d’un traitement médical préventif et d’un suivi très lourd. </a:t>
            </a:r>
          </a:p>
          <a:p>
            <a:pPr marL="900000" indent="-900000" algn="just"/>
            <a:r>
              <a:rPr lang="fr-FR" sz="1200" dirty="0">
                <a:solidFill>
                  <a:schemeClr val="bg1">
                    <a:lumMod val="50000"/>
                  </a:schemeClr>
                </a:solidFill>
              </a:rPr>
              <a:t>	</a:t>
            </a:r>
            <a:r>
              <a:rPr lang="fr-FR" sz="1200" dirty="0" smtClean="0">
                <a:solidFill>
                  <a:schemeClr val="bg1">
                    <a:lumMod val="50000"/>
                  </a:schemeClr>
                </a:solidFill>
              </a:rPr>
              <a:t>Le saviez-vous ?</a:t>
            </a:r>
            <a:endParaRPr lang="fr-FR" sz="1200" dirty="0">
              <a:solidFill>
                <a:schemeClr val="bg1">
                  <a:lumMod val="50000"/>
                </a:schemeClr>
              </a:solidFill>
            </a:endParaRPr>
          </a:p>
        </p:txBody>
      </p:sp>
      <p:graphicFrame>
        <p:nvGraphicFramePr>
          <p:cNvPr id="31" name="Objet 1"/>
          <p:cNvGraphicFramePr>
            <a:graphicFrameLocks/>
          </p:cNvGraphicFramePr>
          <p:nvPr>
            <p:extLst>
              <p:ext uri="{D42A27DB-BD31-4B8C-83A1-F6EECF244321}">
                <p14:modId xmlns:p14="http://schemas.microsoft.com/office/powerpoint/2010/main" val="2087177435"/>
              </p:ext>
            </p:extLst>
          </p:nvPr>
        </p:nvGraphicFramePr>
        <p:xfrm>
          <a:off x="6898483" y="3553149"/>
          <a:ext cx="2916000" cy="648000"/>
        </p:xfrm>
        <a:graphic>
          <a:graphicData uri="http://schemas.openxmlformats.org/drawingml/2006/chart">
            <c:chart xmlns:c="http://schemas.openxmlformats.org/drawingml/2006/chart" xmlns:r="http://schemas.openxmlformats.org/officeDocument/2006/relationships" r:id="rId2"/>
          </a:graphicData>
        </a:graphic>
      </p:graphicFrame>
      <p:sp>
        <p:nvSpPr>
          <p:cNvPr id="37" name="Rectangle à coins arrondis 36"/>
          <p:cNvSpPr/>
          <p:nvPr/>
        </p:nvSpPr>
        <p:spPr>
          <a:xfrm>
            <a:off x="6823536" y="3395279"/>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graphicFrame>
        <p:nvGraphicFramePr>
          <p:cNvPr id="19" name="Graphique 6"/>
          <p:cNvGraphicFramePr>
            <a:graphicFrameLocks/>
          </p:cNvGraphicFramePr>
          <p:nvPr>
            <p:extLst>
              <p:ext uri="{D42A27DB-BD31-4B8C-83A1-F6EECF244321}">
                <p14:modId xmlns:p14="http://schemas.microsoft.com/office/powerpoint/2010/main" val="3865020689"/>
              </p:ext>
            </p:extLst>
          </p:nvPr>
        </p:nvGraphicFramePr>
        <p:xfrm>
          <a:off x="1147132" y="2320922"/>
          <a:ext cx="3885531" cy="2786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Objet 1"/>
          <p:cNvGraphicFramePr>
            <a:graphicFrameLocks/>
          </p:cNvGraphicFramePr>
          <p:nvPr>
            <p:extLst>
              <p:ext uri="{D42A27DB-BD31-4B8C-83A1-F6EECF244321}">
                <p14:modId xmlns:p14="http://schemas.microsoft.com/office/powerpoint/2010/main" val="1920542324"/>
              </p:ext>
            </p:extLst>
          </p:nvPr>
        </p:nvGraphicFramePr>
        <p:xfrm>
          <a:off x="6898483" y="4597944"/>
          <a:ext cx="2916000" cy="648000"/>
        </p:xfrm>
        <a:graphic>
          <a:graphicData uri="http://schemas.openxmlformats.org/drawingml/2006/chart">
            <c:chart xmlns:c="http://schemas.openxmlformats.org/drawingml/2006/chart" xmlns:r="http://schemas.openxmlformats.org/officeDocument/2006/relationships" r:id="rId4"/>
          </a:graphicData>
        </a:graphic>
      </p:graphicFrame>
      <p:sp>
        <p:nvSpPr>
          <p:cNvPr id="47" name="Rectangle à coins arrondis 46"/>
          <p:cNvSpPr/>
          <p:nvPr/>
        </p:nvSpPr>
        <p:spPr>
          <a:xfrm>
            <a:off x="6823536" y="4431765"/>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Âge des PAT</a:t>
            </a:r>
            <a:endParaRPr lang="fr-FR" sz="1100" b="1" i="1" dirty="0">
              <a:solidFill>
                <a:schemeClr val="bg1"/>
              </a:solidFill>
              <a:latin typeface="Calibri" pitchFamily="34" charset="0"/>
              <a:cs typeface="Calibri" pitchFamily="34" charset="0"/>
            </a:endParaRPr>
          </a:p>
        </p:txBody>
      </p:sp>
      <p:graphicFrame>
        <p:nvGraphicFramePr>
          <p:cNvPr id="35" name="Objet 1"/>
          <p:cNvGraphicFramePr>
            <a:graphicFrameLocks/>
          </p:cNvGraphicFramePr>
          <p:nvPr>
            <p:extLst>
              <p:ext uri="{D42A27DB-BD31-4B8C-83A1-F6EECF244321}">
                <p14:modId xmlns:p14="http://schemas.microsoft.com/office/powerpoint/2010/main" val="1449740876"/>
              </p:ext>
            </p:extLst>
          </p:nvPr>
        </p:nvGraphicFramePr>
        <p:xfrm>
          <a:off x="6898483" y="5655656"/>
          <a:ext cx="2916000" cy="64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Connecteur droit avec flèche 31"/>
          <p:cNvCxnSpPr/>
          <p:nvPr/>
        </p:nvCxnSpPr>
        <p:spPr bwMode="auto">
          <a:xfrm>
            <a:off x="4902034" y="3637697"/>
            <a:ext cx="756000" cy="0"/>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sp>
        <p:nvSpPr>
          <p:cNvPr id="20" name="Rectangle à coins arrondis 19"/>
          <p:cNvSpPr/>
          <p:nvPr/>
        </p:nvSpPr>
        <p:spPr>
          <a:xfrm>
            <a:off x="6823536" y="5524759"/>
            <a:ext cx="2080192"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a:solidFill>
                  <a:schemeClr val="bg1"/>
                </a:solidFill>
                <a:latin typeface="Calibri" pitchFamily="34" charset="0"/>
                <a:cs typeface="Calibri" pitchFamily="34" charset="0"/>
              </a:rPr>
              <a:t>Pratiques à l’égard des DASRI</a:t>
            </a:r>
          </a:p>
        </p:txBody>
      </p:sp>
      <p:graphicFrame>
        <p:nvGraphicFramePr>
          <p:cNvPr id="18" name="Objet 1"/>
          <p:cNvGraphicFramePr>
            <a:graphicFrameLocks/>
          </p:cNvGraphicFramePr>
          <p:nvPr>
            <p:extLst>
              <p:ext uri="{D42A27DB-BD31-4B8C-83A1-F6EECF244321}">
                <p14:modId xmlns:p14="http://schemas.microsoft.com/office/powerpoint/2010/main" val="4005699592"/>
              </p:ext>
            </p:extLst>
          </p:nvPr>
        </p:nvGraphicFramePr>
        <p:xfrm>
          <a:off x="6898483" y="2478828"/>
          <a:ext cx="2934622" cy="750635"/>
        </p:xfrm>
        <a:graphic>
          <a:graphicData uri="http://schemas.openxmlformats.org/drawingml/2006/chart">
            <c:chart xmlns:c="http://schemas.openxmlformats.org/drawingml/2006/chart" xmlns:r="http://schemas.openxmlformats.org/officeDocument/2006/relationships" r:id="rId6"/>
          </a:graphicData>
        </a:graphic>
      </p:graphicFrame>
      <p:sp>
        <p:nvSpPr>
          <p:cNvPr id="23" name="Rectangle à coins arrondis 22"/>
          <p:cNvSpPr/>
          <p:nvPr/>
        </p:nvSpPr>
        <p:spPr>
          <a:xfrm>
            <a:off x="6823536" y="2253698"/>
            <a:ext cx="1548000" cy="276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Type de PAT</a:t>
            </a:r>
            <a:endParaRPr lang="fr-FR" sz="1100" b="1" i="1" dirty="0">
              <a:solidFill>
                <a:schemeClr val="bg1"/>
              </a:solidFill>
              <a:latin typeface="Calibri" pitchFamily="34" charset="0"/>
              <a:cs typeface="Calibri" pitchFamily="34" charset="0"/>
            </a:endParaRPr>
          </a:p>
        </p:txBody>
      </p:sp>
      <p:sp>
        <p:nvSpPr>
          <p:cNvPr id="24" name="Ellipse 23"/>
          <p:cNvSpPr/>
          <p:nvPr/>
        </p:nvSpPr>
        <p:spPr>
          <a:xfrm>
            <a:off x="9476485" y="2932093"/>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99570" y="3066137"/>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 par rapport à 2017)</a:t>
            </a:r>
            <a:endParaRPr lang="fr-FR" sz="1000" dirty="0">
              <a:solidFill>
                <a:srgbClr val="92D050"/>
              </a:solidFill>
            </a:endParaRPr>
          </a:p>
        </p:txBody>
      </p:sp>
      <p:sp>
        <p:nvSpPr>
          <p:cNvPr id="17" name="ZoneTexte 20"/>
          <p:cNvSpPr txBox="1"/>
          <p:nvPr/>
        </p:nvSpPr>
        <p:spPr>
          <a:xfrm>
            <a:off x="3944971" y="4680230"/>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 par rapport à 2017)</a:t>
            </a:r>
            <a:endParaRPr lang="fr-FR" sz="1000" dirty="0">
              <a:solidFill>
                <a:srgbClr val="FFC000"/>
              </a:solidFill>
            </a:endParaRPr>
          </a:p>
        </p:txBody>
      </p:sp>
      <p:sp>
        <p:nvSpPr>
          <p:cNvPr id="21" name="ZoneTexte 20"/>
          <p:cNvSpPr txBox="1"/>
          <p:nvPr/>
        </p:nvSpPr>
        <p:spPr>
          <a:xfrm rot="5400000">
            <a:off x="3662759" y="471151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22" name="Ellipse 21"/>
          <p:cNvSpPr/>
          <p:nvPr/>
        </p:nvSpPr>
        <p:spPr>
          <a:xfrm>
            <a:off x="9317104" y="5745145"/>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9148463" y="3655011"/>
            <a:ext cx="337282" cy="234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8973669" y="6024400"/>
            <a:ext cx="337282" cy="234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6982307" y="1474230"/>
            <a:ext cx="2766973" cy="692497"/>
          </a:xfrm>
          <a:prstGeom prst="rect">
            <a:avLst/>
          </a:prstGeom>
          <a:solidFill>
            <a:schemeClr val="bg1"/>
          </a:solidFill>
        </p:spPr>
        <p:txBody>
          <a:bodyPr wrap="square" rtlCol="0">
            <a:spAutoFit/>
          </a:bodyPr>
          <a:lstStyle/>
          <a:p>
            <a:pPr algn="ctr"/>
            <a:r>
              <a:rPr lang="fr-FR" sz="1300" b="1" i="1" dirty="0" smtClean="0">
                <a:solidFill>
                  <a:srgbClr val="003366"/>
                </a:solidFill>
              </a:rPr>
              <a:t>Qui sont ceux qui connaissent le protocole de soin en cas de piqûre d’un agent de collecte ?</a:t>
            </a:r>
            <a:endParaRPr lang="fr-FR" sz="1300" b="1" i="1" dirty="0">
              <a:solidFill>
                <a:srgbClr val="003366"/>
              </a:solidFill>
            </a:endParaRPr>
          </a:p>
        </p:txBody>
      </p:sp>
    </p:spTree>
    <p:extLst>
      <p:ext uri="{BB962C8B-B14F-4D97-AF65-F5344CB8AC3E}">
        <p14:creationId xmlns:p14="http://schemas.microsoft.com/office/powerpoint/2010/main" val="306156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5" y="-9427"/>
            <a:ext cx="10359608" cy="7182853"/>
          </a:xfrm>
          <a:prstGeom prst="rect">
            <a:avLst/>
          </a:prstGeom>
          <a:blipFill dpi="0" rotWithShape="1">
            <a:blip r:embed="rId2">
              <a:alphaModFix amt="39000"/>
            </a:blip>
            <a:srcRect/>
            <a:stretch>
              <a:fillRect l="-731" t="-2844" b="-68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2"/>
          <p:cNvGrpSpPr>
            <a:grpSpLocks/>
          </p:cNvGrpSpPr>
          <p:nvPr/>
        </p:nvGrpSpPr>
        <p:grpSpPr bwMode="auto">
          <a:xfrm>
            <a:off x="601083" y="633230"/>
            <a:ext cx="9998829" cy="1495066"/>
            <a:chOff x="422" y="2906"/>
            <a:chExt cx="6106" cy="1041"/>
          </a:xfrm>
        </p:grpSpPr>
        <p:sp>
          <p:nvSpPr>
            <p:cNvPr id="4" name="Rectangle 3"/>
            <p:cNvSpPr>
              <a:spLocks noChangeArrowheads="1"/>
            </p:cNvSpPr>
            <p:nvPr/>
          </p:nvSpPr>
          <p:spPr bwMode="auto">
            <a:xfrm>
              <a:off x="1506" y="3110"/>
              <a:ext cx="5022" cy="632"/>
            </a:xfrm>
            <a:prstGeom prst="rect">
              <a:avLst/>
            </a:prstGeom>
            <a:noFill/>
            <a:ln w="9525">
              <a:noFill/>
              <a:miter lim="800000"/>
              <a:headEnd/>
              <a:tailEnd/>
            </a:ln>
          </p:spPr>
          <p:txBody>
            <a:bodyPr anchor="ctr"/>
            <a:lstStyle/>
            <a:p>
              <a:r>
                <a:rPr lang="fr-FR" sz="4000" b="1" dirty="0">
                  <a:solidFill>
                    <a:srgbClr val="A50021"/>
                  </a:solidFill>
                  <a:latin typeface="Century Gothic" panose="020B0502020202020204" pitchFamily="34" charset="0"/>
                </a:rPr>
                <a:t>Enquête auprès des personnes ayant acheté un autotest de diagnostic VIH en </a:t>
              </a:r>
              <a:r>
                <a:rPr lang="fr-FR" sz="4000" b="1" dirty="0" smtClean="0">
                  <a:solidFill>
                    <a:srgbClr val="A50021"/>
                  </a:solidFill>
                  <a:latin typeface="Century Gothic" panose="020B0502020202020204" pitchFamily="34" charset="0"/>
                </a:rPr>
                <a:t>pharmacie</a:t>
              </a:r>
              <a:endParaRPr lang="fr-FR" sz="2800" i="1" dirty="0">
                <a:solidFill>
                  <a:srgbClr val="A50021"/>
                </a:solidFill>
                <a:latin typeface="Century Gothic" panose="020B0502020202020204" pitchFamily="34" charset="0"/>
              </a:endParaRP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8800" b="1" dirty="0" smtClean="0">
                  <a:solidFill>
                    <a:srgbClr val="A50021"/>
                  </a:solidFill>
                  <a:latin typeface="Century Gothic" panose="020B0502020202020204" pitchFamily="34" charset="0"/>
                  <a:cs typeface="Times New Roman" pitchFamily="18" charset="0"/>
                </a:rPr>
                <a:t>B</a:t>
              </a:r>
              <a:endParaRPr lang="fr-FR" sz="8800" b="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800" dirty="0">
                <a:solidFill>
                  <a:srgbClr val="A50021"/>
                </a:solidFill>
                <a:latin typeface="Century Gothic" panose="020B0502020202020204" pitchFamily="34" charset="0"/>
              </a:endParaRPr>
            </a:p>
          </p:txBody>
        </p:sp>
      </p:grpSp>
      <p:sp>
        <p:nvSpPr>
          <p:cNvPr id="7" name="ZoneTexte 6"/>
          <p:cNvSpPr txBox="1"/>
          <p:nvPr/>
        </p:nvSpPr>
        <p:spPr>
          <a:xfrm>
            <a:off x="9164016" y="6919275"/>
            <a:ext cx="1159497" cy="261610"/>
          </a:xfrm>
          <a:prstGeom prst="rect">
            <a:avLst/>
          </a:prstGeom>
          <a:noFill/>
        </p:spPr>
        <p:txBody>
          <a:bodyPr wrap="square" rtlCol="0">
            <a:spAutoFit/>
          </a:bodyPr>
          <a:lstStyle/>
          <a:p>
            <a:r>
              <a:rPr lang="fr-FR" sz="1100" dirty="0" smtClean="0">
                <a:solidFill>
                  <a:srgbClr val="A50021"/>
                </a:solidFill>
              </a:rPr>
              <a:t>373 répondants</a:t>
            </a:r>
            <a:endParaRPr lang="fr-FR" sz="1100" dirty="0">
              <a:solidFill>
                <a:srgbClr val="A50021"/>
              </a:solidFill>
            </a:endParaRPr>
          </a:p>
        </p:txBody>
      </p:sp>
    </p:spTree>
    <p:extLst>
      <p:ext uri="{BB962C8B-B14F-4D97-AF65-F5344CB8AC3E}">
        <p14:creationId xmlns:p14="http://schemas.microsoft.com/office/powerpoint/2010/main" val="186542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96329" y="214325"/>
            <a:ext cx="8664792" cy="657689"/>
          </a:xfrm>
        </p:spPr>
        <p:txBody>
          <a:bodyPr/>
          <a:lstStyle/>
          <a:p>
            <a:pPr algn="just"/>
            <a:r>
              <a:rPr lang="fr-FR" sz="1800"/>
              <a:t>La mise à disposition d’une BAA suite à l’achat d’un autotest de diagnostic VIH</a:t>
            </a:r>
            <a:endParaRPr lang="fr-FR" sz="1800" dirty="0" smtClean="0"/>
          </a:p>
        </p:txBody>
      </p:sp>
      <p:sp>
        <p:nvSpPr>
          <p:cNvPr id="28" name="Text Box 10"/>
          <p:cNvSpPr txBox="1">
            <a:spLocks noChangeArrowheads="1"/>
          </p:cNvSpPr>
          <p:nvPr/>
        </p:nvSpPr>
        <p:spPr bwMode="auto">
          <a:xfrm>
            <a:off x="399570" y="823992"/>
            <a:ext cx="9086175" cy="702597"/>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Vous avez indiqué avoir déjà utilisé un autotest de diagnostic VIH. Lors de l’achat de votre autotest, vous a-t-on remis une boîte à aiguilles jaune à couvercle vert ?</a:t>
            </a:r>
            <a:endParaRPr lang="fr-FR" sz="1200" dirty="0">
              <a:solidFill>
                <a:schemeClr val="bg1">
                  <a:lumMod val="50000"/>
                </a:schemeClr>
              </a:solidFill>
            </a:endParaRPr>
          </a:p>
        </p:txBody>
      </p:sp>
      <p:graphicFrame>
        <p:nvGraphicFramePr>
          <p:cNvPr id="31" name="Objet 1"/>
          <p:cNvGraphicFramePr>
            <a:graphicFrameLocks/>
          </p:cNvGraphicFramePr>
          <p:nvPr>
            <p:extLst>
              <p:ext uri="{D42A27DB-BD31-4B8C-83A1-F6EECF244321}">
                <p14:modId xmlns:p14="http://schemas.microsoft.com/office/powerpoint/2010/main" val="4015424486"/>
              </p:ext>
            </p:extLst>
          </p:nvPr>
        </p:nvGraphicFramePr>
        <p:xfrm>
          <a:off x="6898483" y="3553149"/>
          <a:ext cx="2916000" cy="648000"/>
        </p:xfrm>
        <a:graphic>
          <a:graphicData uri="http://schemas.openxmlformats.org/drawingml/2006/chart">
            <c:chart xmlns:c="http://schemas.openxmlformats.org/drawingml/2006/chart" xmlns:r="http://schemas.openxmlformats.org/officeDocument/2006/relationships" r:id="rId2"/>
          </a:graphicData>
        </a:graphic>
      </p:graphicFrame>
      <p:sp>
        <p:nvSpPr>
          <p:cNvPr id="37" name="Rectangle à coins arrondis 36"/>
          <p:cNvSpPr/>
          <p:nvPr/>
        </p:nvSpPr>
        <p:spPr>
          <a:xfrm>
            <a:off x="6823536" y="3395279"/>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graphicFrame>
        <p:nvGraphicFramePr>
          <p:cNvPr id="19" name="Graphique 6"/>
          <p:cNvGraphicFramePr>
            <a:graphicFrameLocks/>
          </p:cNvGraphicFramePr>
          <p:nvPr>
            <p:extLst>
              <p:ext uri="{D42A27DB-BD31-4B8C-83A1-F6EECF244321}">
                <p14:modId xmlns:p14="http://schemas.microsoft.com/office/powerpoint/2010/main" val="3216151001"/>
              </p:ext>
            </p:extLst>
          </p:nvPr>
        </p:nvGraphicFramePr>
        <p:xfrm>
          <a:off x="1147132" y="2320922"/>
          <a:ext cx="3885531" cy="2786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Objet 1"/>
          <p:cNvGraphicFramePr>
            <a:graphicFrameLocks/>
          </p:cNvGraphicFramePr>
          <p:nvPr>
            <p:extLst>
              <p:ext uri="{D42A27DB-BD31-4B8C-83A1-F6EECF244321}">
                <p14:modId xmlns:p14="http://schemas.microsoft.com/office/powerpoint/2010/main" val="4125850965"/>
              </p:ext>
            </p:extLst>
          </p:nvPr>
        </p:nvGraphicFramePr>
        <p:xfrm>
          <a:off x="6898483" y="4597944"/>
          <a:ext cx="2916000" cy="648000"/>
        </p:xfrm>
        <a:graphic>
          <a:graphicData uri="http://schemas.openxmlformats.org/drawingml/2006/chart">
            <c:chart xmlns:c="http://schemas.openxmlformats.org/drawingml/2006/chart" xmlns:r="http://schemas.openxmlformats.org/officeDocument/2006/relationships" r:id="rId4"/>
          </a:graphicData>
        </a:graphic>
      </p:graphicFrame>
      <p:sp>
        <p:nvSpPr>
          <p:cNvPr id="47" name="Rectangle à coins arrondis 46"/>
          <p:cNvSpPr/>
          <p:nvPr/>
        </p:nvSpPr>
        <p:spPr>
          <a:xfrm>
            <a:off x="6823536" y="4431765"/>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Âge des PAT</a:t>
            </a:r>
            <a:endParaRPr lang="fr-FR" sz="1100" b="1" i="1" dirty="0">
              <a:solidFill>
                <a:schemeClr val="bg1"/>
              </a:solidFill>
              <a:latin typeface="Calibri" pitchFamily="34" charset="0"/>
              <a:cs typeface="Calibri" pitchFamily="34" charset="0"/>
            </a:endParaRPr>
          </a:p>
        </p:txBody>
      </p:sp>
      <p:sp>
        <p:nvSpPr>
          <p:cNvPr id="38" name="ZoneTexte 37"/>
          <p:cNvSpPr txBox="1"/>
          <p:nvPr/>
        </p:nvSpPr>
        <p:spPr>
          <a:xfrm>
            <a:off x="6972996" y="1478004"/>
            <a:ext cx="2766973" cy="692497"/>
          </a:xfrm>
          <a:prstGeom prst="rect">
            <a:avLst/>
          </a:prstGeom>
          <a:solidFill>
            <a:schemeClr val="bg1"/>
          </a:solidFill>
        </p:spPr>
        <p:txBody>
          <a:bodyPr wrap="square" rtlCol="0">
            <a:spAutoFit/>
          </a:bodyPr>
          <a:lstStyle/>
          <a:p>
            <a:pPr algn="ctr"/>
            <a:r>
              <a:rPr lang="fr-FR" sz="1300" b="1" i="1" dirty="0" smtClean="0">
                <a:solidFill>
                  <a:srgbClr val="003366"/>
                </a:solidFill>
              </a:rPr>
              <a:t>Qui sont ceux qui se voient remettre une BAA suite à l’achat d’un autotest de dépistage VIH ?</a:t>
            </a:r>
            <a:endParaRPr lang="fr-FR" sz="1300" b="1" i="1" dirty="0">
              <a:solidFill>
                <a:srgbClr val="003366"/>
              </a:solidFill>
            </a:endParaRPr>
          </a:p>
        </p:txBody>
      </p:sp>
      <p:cxnSp>
        <p:nvCxnSpPr>
          <p:cNvPr id="32" name="Connecteur droit avec flèche 31"/>
          <p:cNvCxnSpPr/>
          <p:nvPr/>
        </p:nvCxnSpPr>
        <p:spPr bwMode="auto">
          <a:xfrm flipV="1">
            <a:off x="5411070" y="3070796"/>
            <a:ext cx="738309" cy="191615"/>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graphicFrame>
        <p:nvGraphicFramePr>
          <p:cNvPr id="18" name="Objet 1"/>
          <p:cNvGraphicFramePr>
            <a:graphicFrameLocks/>
          </p:cNvGraphicFramePr>
          <p:nvPr>
            <p:extLst>
              <p:ext uri="{D42A27DB-BD31-4B8C-83A1-F6EECF244321}">
                <p14:modId xmlns:p14="http://schemas.microsoft.com/office/powerpoint/2010/main" val="2566307415"/>
              </p:ext>
            </p:extLst>
          </p:nvPr>
        </p:nvGraphicFramePr>
        <p:xfrm>
          <a:off x="6898483" y="2478828"/>
          <a:ext cx="2934622" cy="750635"/>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à coins arrondis 22"/>
          <p:cNvSpPr/>
          <p:nvPr/>
        </p:nvSpPr>
        <p:spPr>
          <a:xfrm>
            <a:off x="6823536" y="2253698"/>
            <a:ext cx="1548000" cy="276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Type de PAT</a:t>
            </a:r>
            <a:endParaRPr lang="fr-FR" sz="1100" b="1" i="1" dirty="0">
              <a:solidFill>
                <a:schemeClr val="bg1"/>
              </a:solidFill>
              <a:latin typeface="Calibri" pitchFamily="34" charset="0"/>
              <a:cs typeface="Calibri" pitchFamily="34" charset="0"/>
            </a:endParaRPr>
          </a:p>
        </p:txBody>
      </p:sp>
      <p:sp>
        <p:nvSpPr>
          <p:cNvPr id="16" name="Text Box 10"/>
          <p:cNvSpPr txBox="1">
            <a:spLocks noChangeArrowheads="1"/>
          </p:cNvSpPr>
          <p:nvPr/>
        </p:nvSpPr>
        <p:spPr bwMode="auto">
          <a:xfrm>
            <a:off x="493099" y="1437551"/>
            <a:ext cx="4408935"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ont acheté un autotest de dépistage du VIH, soit 373 personnes (3,7% de l’échantillon initial) </a:t>
            </a:r>
          </a:p>
        </p:txBody>
      </p:sp>
      <p:sp>
        <p:nvSpPr>
          <p:cNvPr id="22" name="ZoneTexte 21"/>
          <p:cNvSpPr txBox="1"/>
          <p:nvPr/>
        </p:nvSpPr>
        <p:spPr>
          <a:xfrm>
            <a:off x="399570" y="3831817"/>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 par rapport à 2017)</a:t>
            </a:r>
            <a:endParaRPr lang="fr-FR" sz="1000" dirty="0">
              <a:solidFill>
                <a:srgbClr val="92D050"/>
              </a:solidFill>
            </a:endParaRPr>
          </a:p>
        </p:txBody>
      </p:sp>
      <p:sp>
        <p:nvSpPr>
          <p:cNvPr id="25" name="ZoneTexte 20"/>
          <p:cNvSpPr txBox="1"/>
          <p:nvPr/>
        </p:nvSpPr>
        <p:spPr>
          <a:xfrm>
            <a:off x="4381394" y="2706520"/>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 par rapport à 2017)</a:t>
            </a:r>
            <a:endParaRPr lang="fr-FR" sz="1000" dirty="0">
              <a:solidFill>
                <a:srgbClr val="FFC000"/>
              </a:solidFill>
            </a:endParaRPr>
          </a:p>
        </p:txBody>
      </p:sp>
      <p:sp>
        <p:nvSpPr>
          <p:cNvPr id="26" name="ZoneTexte 20"/>
          <p:cNvSpPr txBox="1"/>
          <p:nvPr/>
        </p:nvSpPr>
        <p:spPr>
          <a:xfrm rot="5400000">
            <a:off x="4099182" y="273780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21" name="Ellipse 20"/>
          <p:cNvSpPr/>
          <p:nvPr/>
        </p:nvSpPr>
        <p:spPr>
          <a:xfrm>
            <a:off x="9096850" y="4673188"/>
            <a:ext cx="392380" cy="27282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8506399" y="2937955"/>
            <a:ext cx="392380" cy="272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8886747" y="4958885"/>
            <a:ext cx="392380" cy="272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857657" y="2776491"/>
            <a:ext cx="1029676" cy="230832"/>
          </a:xfrm>
          <a:prstGeom prst="rect">
            <a:avLst/>
          </a:prstGeom>
          <a:noFill/>
        </p:spPr>
        <p:txBody>
          <a:bodyPr wrap="square" rtlCol="0">
            <a:spAutoFit/>
          </a:bodyPr>
          <a:lstStyle/>
          <a:p>
            <a:r>
              <a:rPr lang="fr-FR" sz="900" i="1" dirty="0" smtClean="0">
                <a:solidFill>
                  <a:schemeClr val="bg1">
                    <a:lumMod val="65000"/>
                  </a:schemeClr>
                </a:solidFill>
              </a:rPr>
              <a:t>N=346</a:t>
            </a:r>
            <a:endParaRPr lang="fr-FR" sz="900" i="1" dirty="0">
              <a:solidFill>
                <a:schemeClr val="bg1">
                  <a:lumMod val="65000"/>
                </a:schemeClr>
              </a:solidFill>
            </a:endParaRPr>
          </a:p>
        </p:txBody>
      </p:sp>
      <p:sp>
        <p:nvSpPr>
          <p:cNvPr id="30" name="ZoneTexte 29"/>
          <p:cNvSpPr txBox="1"/>
          <p:nvPr/>
        </p:nvSpPr>
        <p:spPr>
          <a:xfrm>
            <a:off x="6857657" y="3055306"/>
            <a:ext cx="1029676" cy="230832"/>
          </a:xfrm>
          <a:prstGeom prst="rect">
            <a:avLst/>
          </a:prstGeom>
          <a:noFill/>
        </p:spPr>
        <p:txBody>
          <a:bodyPr wrap="square" rtlCol="0">
            <a:spAutoFit/>
          </a:bodyPr>
          <a:lstStyle/>
          <a:p>
            <a:r>
              <a:rPr lang="fr-FR" sz="900" i="1" dirty="0" smtClean="0">
                <a:solidFill>
                  <a:schemeClr val="bg1">
                    <a:lumMod val="65000"/>
                  </a:schemeClr>
                </a:solidFill>
              </a:rPr>
              <a:t>N=27</a:t>
            </a:r>
            <a:endParaRPr lang="fr-FR" sz="900" i="1" dirty="0">
              <a:solidFill>
                <a:schemeClr val="bg1">
                  <a:lumMod val="65000"/>
                </a:schemeClr>
              </a:solidFill>
            </a:endParaRPr>
          </a:p>
        </p:txBody>
      </p:sp>
      <p:pic>
        <p:nvPicPr>
          <p:cNvPr id="4" name="Image 3"/>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30322" y="2391998"/>
            <a:ext cx="304800" cy="298704"/>
          </a:xfrm>
          <a:prstGeom prst="rect">
            <a:avLst/>
          </a:prstGeom>
        </p:spPr>
      </p:pic>
    </p:spTree>
    <p:extLst>
      <p:ext uri="{BB962C8B-B14F-4D97-AF65-F5344CB8AC3E}">
        <p14:creationId xmlns:p14="http://schemas.microsoft.com/office/powerpoint/2010/main" val="135687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La méthodologie</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899583299"/>
              </p:ext>
            </p:extLst>
          </p:nvPr>
        </p:nvGraphicFramePr>
        <p:xfrm>
          <a:off x="383459" y="951073"/>
          <a:ext cx="9409470" cy="4058910"/>
        </p:xfrm>
        <a:graphic>
          <a:graphicData uri="http://schemas.openxmlformats.org/drawingml/2006/table">
            <a:tbl>
              <a:tblPr firstRow="1" firstCol="1" bandRow="1">
                <a:tableStyleId>{5C22544A-7EE6-4342-B048-85BDC9FD1C3A}</a:tableStyleId>
              </a:tblPr>
              <a:tblGrid>
                <a:gridCol w="2822840"/>
                <a:gridCol w="6586630"/>
              </a:tblGrid>
              <a:tr h="517509">
                <a:tc gridSpan="2">
                  <a:txBody>
                    <a:bodyPr/>
                    <a:lstStyle/>
                    <a:p>
                      <a:pPr algn="l">
                        <a:spcBef>
                          <a:spcPts val="600"/>
                        </a:spcBef>
                        <a:spcAft>
                          <a:spcPts val="600"/>
                        </a:spcAft>
                      </a:pPr>
                      <a:r>
                        <a:rPr lang="fr-FR" sz="1800" dirty="0" smtClean="0">
                          <a:solidFill>
                            <a:srgbClr val="A50021"/>
                          </a:solidFill>
                          <a:effectLst/>
                        </a:rPr>
                        <a:t>Etude réalisée par l'Ifop pour DASTRI</a:t>
                      </a:r>
                      <a:endParaRPr lang="fr-FR" sz="1200" dirty="0">
                        <a:solidFill>
                          <a:srgbClr val="A50021"/>
                        </a:solidFill>
                        <a:effectLst/>
                        <a:latin typeface="Calibri" panose="020F0502020204030204" pitchFamily="34" charset="0"/>
                        <a:ea typeface="Calibri" panose="020F0502020204030204" pitchFamily="34" charset="0"/>
                      </a:endParaRPr>
                    </a:p>
                  </a:txBody>
                  <a:tcPr marL="41293" marR="41293" marT="0" marB="0" anchor="ctr">
                    <a:lnB w="12700" cap="flat" cmpd="sng" algn="ctr">
                      <a:solidFill>
                        <a:schemeClr val="tx1"/>
                      </a:solidFill>
                      <a:prstDash val="solid"/>
                      <a:round/>
                      <a:headEnd type="none" w="med" len="med"/>
                      <a:tailEnd type="none" w="med" len="med"/>
                    </a:lnB>
                    <a:noFill/>
                  </a:tcPr>
                </a:tc>
                <a:tc hMerge="1">
                  <a:txBody>
                    <a:bodyPr/>
                    <a:lstStyle/>
                    <a:p>
                      <a:endParaRPr lang="fr-FR"/>
                    </a:p>
                  </a:txBody>
                  <a:tcPr/>
                </a:tc>
              </a:tr>
              <a:tr h="674254">
                <a:tc>
                  <a:txBody>
                    <a:bodyPr/>
                    <a:lstStyle/>
                    <a:p>
                      <a:pPr algn="ctr">
                        <a:lnSpc>
                          <a:spcPct val="130000"/>
                        </a:lnSpc>
                        <a:spcBef>
                          <a:spcPts val="600"/>
                        </a:spcBef>
                        <a:spcAft>
                          <a:spcPts val="600"/>
                        </a:spcAft>
                      </a:pPr>
                      <a:r>
                        <a:rPr lang="fr-FR" sz="1800" b="1" dirty="0" smtClean="0">
                          <a:solidFill>
                            <a:srgbClr val="A50021"/>
                          </a:solidFill>
                          <a:effectLst/>
                          <a:latin typeface="Calibri" panose="020F0502020204030204" pitchFamily="34" charset="0"/>
                          <a:ea typeface="Calibri" panose="020F0502020204030204" pitchFamily="34" charset="0"/>
                        </a:rPr>
                        <a:t>ENQUETE PAT </a:t>
                      </a:r>
                      <a:endParaRPr lang="fr-FR" sz="1800" b="1" dirty="0">
                        <a:solidFill>
                          <a:srgbClr val="A50021"/>
                        </a:solidFill>
                        <a:effectLst/>
                        <a:latin typeface="Calibri" panose="020F0502020204030204" pitchFamily="34" charset="0"/>
                        <a:ea typeface="Calibri" panose="020F0502020204030204" pitchFamily="34" charset="0"/>
                      </a:endParaRPr>
                    </a:p>
                  </a:txBody>
                  <a:tcPr marL="41293" marR="412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30000"/>
                        </a:lnSpc>
                        <a:spcBef>
                          <a:spcPts val="600"/>
                        </a:spcBef>
                        <a:spcAft>
                          <a:spcPts val="600"/>
                        </a:spcAft>
                        <a:buClrTx/>
                        <a:buSzTx/>
                        <a:buFontTx/>
                        <a:buNone/>
                        <a:tabLst/>
                        <a:defRPr/>
                      </a:pPr>
                      <a:r>
                        <a:rPr lang="fr-FR" sz="1400" b="0" dirty="0" smtClean="0">
                          <a:solidFill>
                            <a:schemeClr val="tx1"/>
                          </a:solidFill>
                          <a:effectLst/>
                        </a:rPr>
                        <a:t>L’enquête a été menée auprès d’un échantillon de </a:t>
                      </a:r>
                      <a:r>
                        <a:rPr lang="fr-FR" sz="1600" b="1" dirty="0" smtClean="0">
                          <a:solidFill>
                            <a:srgbClr val="A50021"/>
                          </a:solidFill>
                          <a:effectLst/>
                        </a:rPr>
                        <a:t>1841 PAT en auto-traitement</a:t>
                      </a:r>
                      <a:r>
                        <a:rPr lang="fr-FR" sz="1400" b="0" dirty="0" smtClean="0">
                          <a:solidFill>
                            <a:schemeClr val="tx1"/>
                          </a:solidFill>
                          <a:effectLst/>
                        </a:rPr>
                        <a:t> générant des DASRI, composé de deux sous-échantillons :</a:t>
                      </a:r>
                      <a:endParaRPr lang="fr-FR" sz="1400" b="0" dirty="0" smtClean="0">
                        <a:solidFill>
                          <a:schemeClr val="tx1"/>
                        </a:solidFill>
                        <a:effectLst/>
                        <a:latin typeface="Calibri" panose="020F0502020204030204" pitchFamily="34" charset="0"/>
                        <a:ea typeface="Calibri" panose="020F0502020204030204" pitchFamily="34" charset="0"/>
                      </a:endParaRPr>
                    </a:p>
                  </a:txBody>
                  <a:tcPr marL="41293" marR="412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0877">
                <a:tc rowSpan="2">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r>
                        <a:rPr lang="fr-FR" sz="1500" b="1" dirty="0" smtClean="0">
                          <a:solidFill>
                            <a:schemeClr val="tx1"/>
                          </a:solidFill>
                          <a:effectLst/>
                        </a:rPr>
                        <a:t>Méthodologie </a:t>
                      </a:r>
                    </a:p>
                  </a:txBody>
                  <a:tcPr marL="41293" marR="4129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marR="0" indent="-176213" algn="just" defTabSz="914400" rtl="0" eaLnBrk="1" fontAlgn="auto" latinLnBrk="0" hangingPunct="1">
                        <a:lnSpc>
                          <a:spcPct val="130000"/>
                        </a:lnSpc>
                        <a:spcBef>
                          <a:spcPts val="600"/>
                        </a:spcBef>
                        <a:spcAft>
                          <a:spcPts val="600"/>
                        </a:spcAft>
                        <a:buClrTx/>
                        <a:buSzTx/>
                        <a:buFont typeface="Trebuchet MS" panose="020B0603020202020204" pitchFamily="34" charset="0"/>
                        <a:buChar char="–"/>
                        <a:tabLst/>
                        <a:defRPr/>
                      </a:pPr>
                      <a:r>
                        <a:rPr lang="fr-FR" sz="1300" b="0" dirty="0" smtClean="0">
                          <a:solidFill>
                            <a:schemeClr val="tx1"/>
                          </a:solidFill>
                          <a:effectLst/>
                        </a:rPr>
                        <a:t>un échantillon de </a:t>
                      </a:r>
                      <a:r>
                        <a:rPr lang="fr-FR" sz="1300" b="1" dirty="0" smtClean="0">
                          <a:solidFill>
                            <a:srgbClr val="A50021"/>
                          </a:solidFill>
                          <a:effectLst/>
                        </a:rPr>
                        <a:t>968 </a:t>
                      </a:r>
                      <a:r>
                        <a:rPr lang="fr-FR" sz="1300" b="0" dirty="0" smtClean="0">
                          <a:solidFill>
                            <a:schemeClr val="tx1"/>
                          </a:solidFill>
                          <a:effectLst/>
                        </a:rPr>
                        <a:t>PAT en auto-traitement générant des DASRI extraits d’un cumul d’enquêtes réalisées par questionnaire auto-administré en ligne, </a:t>
                      </a:r>
                      <a:r>
                        <a:rPr lang="fr-FR" sz="1300" b="0" u="sng" dirty="0" smtClean="0">
                          <a:solidFill>
                            <a:schemeClr val="tx1"/>
                          </a:solidFill>
                          <a:effectLst/>
                        </a:rPr>
                        <a:t>du 27 août au 18 septembre 2018</a:t>
                      </a:r>
                      <a:r>
                        <a:rPr lang="fr-FR" sz="1300" b="0" dirty="0" smtClean="0">
                          <a:solidFill>
                            <a:schemeClr val="tx1"/>
                          </a:solidFill>
                          <a:effectLst/>
                        </a:rPr>
                        <a:t> auprès d’échantillons nationaux représentatifs de la population française âgée de 18 ans et plus (de 9189 personnes). La représentativité de ces échantillons a été assurée par la méthode des quotas (sexe, âge, profession de la personne interrogée) après stratification par région et catégorie d’agglomération.</a:t>
                      </a:r>
                    </a:p>
                  </a:txBody>
                  <a:tcPr marL="41293" marR="412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216270">
                <a:tc vMerge="1">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500" b="1" dirty="0" smtClean="0">
                        <a:solidFill>
                          <a:schemeClr val="tx1"/>
                        </a:solidFill>
                        <a:effectLst/>
                        <a:latin typeface="Calibri" panose="020F0502020204030204" pitchFamily="34" charset="0"/>
                        <a:ea typeface="Calibri" panose="020F0502020204030204" pitchFamily="34" charset="0"/>
                      </a:endParaRPr>
                    </a:p>
                  </a:txBody>
                  <a:tcPr marL="41293" marR="4129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marR="0" indent="-176213" algn="just" defTabSz="914400" rtl="0" eaLnBrk="1" fontAlgn="auto" latinLnBrk="0" hangingPunct="1">
                        <a:lnSpc>
                          <a:spcPct val="130000"/>
                        </a:lnSpc>
                        <a:spcBef>
                          <a:spcPts val="600"/>
                        </a:spcBef>
                        <a:spcAft>
                          <a:spcPts val="600"/>
                        </a:spcAft>
                        <a:buClrTx/>
                        <a:buSzTx/>
                        <a:buFont typeface="Trebuchet MS" panose="020B0603020202020204" pitchFamily="34" charset="0"/>
                        <a:buChar char="–"/>
                        <a:tabLst/>
                        <a:defRPr/>
                      </a:pPr>
                      <a:r>
                        <a:rPr lang="fr-FR" sz="1300" b="0" dirty="0" smtClean="0">
                          <a:solidFill>
                            <a:schemeClr val="tx1"/>
                          </a:solidFill>
                          <a:effectLst/>
                        </a:rPr>
                        <a:t>un échantillon de </a:t>
                      </a:r>
                      <a:r>
                        <a:rPr lang="fr-FR" sz="1300" b="1" dirty="0" smtClean="0">
                          <a:solidFill>
                            <a:srgbClr val="A50021"/>
                          </a:solidFill>
                          <a:effectLst/>
                        </a:rPr>
                        <a:t>873 </a:t>
                      </a:r>
                      <a:r>
                        <a:rPr lang="fr-FR" sz="1300" b="0" dirty="0" smtClean="0">
                          <a:solidFill>
                            <a:schemeClr val="tx1"/>
                          </a:solidFill>
                          <a:effectLst/>
                        </a:rPr>
                        <a:t>PAT en auto-traitement générant des DASRI ayant participé à la consultation gérée par la FFD (auprès de ses adhérents) ou ayant accédé à l’enquête via EUREKASANTE ou les réseaux sociaux (notamment Facebook), par questionnaire auto-administré en ligne, </a:t>
                      </a:r>
                      <a:r>
                        <a:rPr lang="fr-FR" sz="1300" b="0" u="sng" dirty="0" smtClean="0">
                          <a:solidFill>
                            <a:schemeClr val="tx1"/>
                          </a:solidFill>
                          <a:effectLst/>
                        </a:rPr>
                        <a:t>du 5 septembre au 18 octobre 2018</a:t>
                      </a:r>
                      <a:r>
                        <a:rPr lang="fr-FR" sz="1300" b="0" dirty="0" smtClean="0">
                          <a:solidFill>
                            <a:schemeClr val="tx1"/>
                          </a:solidFill>
                          <a:effectLst/>
                        </a:rPr>
                        <a:t> (sur une base de 971 connectées). </a:t>
                      </a:r>
                      <a:endParaRPr lang="fr-FR" sz="1300" b="0" dirty="0" smtClean="0">
                        <a:solidFill>
                          <a:schemeClr val="tx1"/>
                        </a:solidFill>
                        <a:effectLst/>
                        <a:latin typeface="Calibri" panose="020F0502020204030204" pitchFamily="34" charset="0"/>
                        <a:ea typeface="Calibri" panose="020F0502020204030204" pitchFamily="34" charset="0"/>
                      </a:endParaRPr>
                    </a:p>
                  </a:txBody>
                  <a:tcPr marL="41293" marR="412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994" y="2710538"/>
            <a:ext cx="680119" cy="680119"/>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54" y="6772252"/>
            <a:ext cx="185454" cy="185454"/>
          </a:xfrm>
          <a:prstGeom prst="rect">
            <a:avLst/>
          </a:prstGeom>
        </p:spPr>
      </p:pic>
      <p:sp>
        <p:nvSpPr>
          <p:cNvPr id="11" name="ZoneTexte 10"/>
          <p:cNvSpPr txBox="1"/>
          <p:nvPr/>
        </p:nvSpPr>
        <p:spPr>
          <a:xfrm>
            <a:off x="346645" y="6752308"/>
            <a:ext cx="9869615" cy="261610"/>
          </a:xfrm>
          <a:prstGeom prst="rect">
            <a:avLst/>
          </a:prstGeom>
          <a:noFill/>
        </p:spPr>
        <p:txBody>
          <a:bodyPr wrap="square">
            <a:spAutoFit/>
          </a:bodyPr>
          <a:lstStyle/>
          <a:p>
            <a:pPr>
              <a:defRPr/>
            </a:pPr>
            <a:r>
              <a:rPr lang="fr-FR" sz="1100" i="1" dirty="0" smtClean="0">
                <a:solidFill>
                  <a:schemeClr val="tx1">
                    <a:lumMod val="95000"/>
                    <a:lumOff val="5000"/>
                  </a:schemeClr>
                </a:solidFill>
                <a:latin typeface="+mn-lt"/>
              </a:rPr>
              <a:t>Les flèches                </a:t>
            </a:r>
            <a:r>
              <a:rPr lang="fr-FR" sz="1050" i="1" dirty="0" smtClean="0">
                <a:solidFill>
                  <a:schemeClr val="tx1">
                    <a:lumMod val="95000"/>
                    <a:lumOff val="5000"/>
                  </a:schemeClr>
                </a:solidFill>
              </a:rPr>
              <a:t>indiquent les évolutions </a:t>
            </a:r>
            <a:r>
              <a:rPr lang="fr-FR" sz="1050" i="1" u="sng" dirty="0" smtClean="0">
                <a:solidFill>
                  <a:schemeClr val="tx1">
                    <a:lumMod val="95000"/>
                    <a:lumOff val="5000"/>
                  </a:schemeClr>
                </a:solidFill>
              </a:rPr>
              <a:t>significatives</a:t>
            </a:r>
            <a:r>
              <a:rPr lang="fr-FR" sz="1050" i="1" dirty="0" smtClean="0">
                <a:solidFill>
                  <a:schemeClr val="tx1">
                    <a:lumMod val="95000"/>
                    <a:lumOff val="5000"/>
                  </a:schemeClr>
                </a:solidFill>
              </a:rPr>
              <a:t> par rapport </a:t>
            </a:r>
            <a:r>
              <a:rPr lang="fr-FR" sz="1050" i="1" dirty="0">
                <a:solidFill>
                  <a:schemeClr val="tx1">
                    <a:lumMod val="95000"/>
                    <a:lumOff val="5000"/>
                  </a:schemeClr>
                </a:solidFill>
              </a:rPr>
              <a:t>aux </a:t>
            </a:r>
            <a:r>
              <a:rPr lang="fr-FR" sz="1050" i="1" dirty="0" smtClean="0">
                <a:solidFill>
                  <a:schemeClr val="tx1">
                    <a:lumMod val="95000"/>
                    <a:lumOff val="5000"/>
                  </a:schemeClr>
                </a:solidFill>
              </a:rPr>
              <a:t>précédentes vagues d’enquête, réalisées selon le même protocole méthodologique</a:t>
            </a:r>
            <a:r>
              <a:rPr lang="fr-FR" sz="1100" i="1" dirty="0" smtClean="0">
                <a:solidFill>
                  <a:schemeClr val="tx1">
                    <a:lumMod val="95000"/>
                    <a:lumOff val="5000"/>
                  </a:schemeClr>
                </a:solidFill>
              </a:rPr>
              <a:t>. </a:t>
            </a:r>
            <a:endParaRPr lang="fr-FR" sz="1100" i="1" dirty="0">
              <a:solidFill>
                <a:schemeClr val="tx1">
                  <a:lumMod val="95000"/>
                  <a:lumOff val="5000"/>
                </a:schemeClr>
              </a:solidFill>
              <a:latin typeface="+mn-lt"/>
            </a:endParaRPr>
          </a:p>
        </p:txBody>
      </p:sp>
      <p:grpSp>
        <p:nvGrpSpPr>
          <p:cNvPr id="12" name="Groupe 11"/>
          <p:cNvGrpSpPr/>
          <p:nvPr/>
        </p:nvGrpSpPr>
        <p:grpSpPr>
          <a:xfrm>
            <a:off x="1037943" y="6729771"/>
            <a:ext cx="684082" cy="369332"/>
            <a:chOff x="1098067" y="2591006"/>
            <a:chExt cx="684082" cy="369332"/>
          </a:xfrm>
        </p:grpSpPr>
        <p:sp>
          <p:nvSpPr>
            <p:cNvPr id="13" name="ZoneTexte 20"/>
            <p:cNvSpPr txBox="1"/>
            <p:nvPr/>
          </p:nvSpPr>
          <p:spPr>
            <a:xfrm>
              <a:off x="1098067" y="2591006"/>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endParaRPr lang="fr-FR" sz="1800" dirty="0">
                <a:solidFill>
                  <a:srgbClr val="92D050"/>
                </a:solidFill>
              </a:endParaRPr>
            </a:p>
          </p:txBody>
        </p:sp>
        <p:sp>
          <p:nvSpPr>
            <p:cNvPr id="14" name="ZoneTexte 17"/>
            <p:cNvSpPr txBox="1"/>
            <p:nvPr/>
          </p:nvSpPr>
          <p:spPr>
            <a:xfrm>
              <a:off x="1278087" y="2591006"/>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grpSp>
      <p:graphicFrame>
        <p:nvGraphicFramePr>
          <p:cNvPr id="4" name="Tableau 3"/>
          <p:cNvGraphicFramePr>
            <a:graphicFrameLocks noGrp="1"/>
          </p:cNvGraphicFramePr>
          <p:nvPr>
            <p:extLst>
              <p:ext uri="{D42A27DB-BD31-4B8C-83A1-F6EECF244321}">
                <p14:modId xmlns:p14="http://schemas.microsoft.com/office/powerpoint/2010/main" val="2596987153"/>
              </p:ext>
            </p:extLst>
          </p:nvPr>
        </p:nvGraphicFramePr>
        <p:xfrm>
          <a:off x="383459" y="5009983"/>
          <a:ext cx="9409470" cy="1149096"/>
        </p:xfrm>
        <a:graphic>
          <a:graphicData uri="http://schemas.openxmlformats.org/drawingml/2006/table">
            <a:tbl>
              <a:tblPr firstRow="1" firstCol="1" bandRow="1">
                <a:tableStyleId>{5C22544A-7EE6-4342-B048-85BDC9FD1C3A}</a:tableStyleId>
              </a:tblPr>
              <a:tblGrid>
                <a:gridCol w="2822840"/>
                <a:gridCol w="6586630"/>
              </a:tblGrid>
              <a:tr h="674254">
                <a:tc>
                  <a:txBody>
                    <a:bodyPr/>
                    <a:lstStyle/>
                    <a:p>
                      <a:pPr algn="ctr">
                        <a:lnSpc>
                          <a:spcPct val="130000"/>
                        </a:lnSpc>
                        <a:spcBef>
                          <a:spcPts val="600"/>
                        </a:spcBef>
                        <a:spcAft>
                          <a:spcPts val="600"/>
                        </a:spcAft>
                      </a:pPr>
                      <a:r>
                        <a:rPr lang="fr-FR" sz="1800" b="1" dirty="0" smtClean="0">
                          <a:solidFill>
                            <a:srgbClr val="A50021"/>
                          </a:solidFill>
                          <a:effectLst/>
                          <a:latin typeface="Calibri" panose="020F0502020204030204" pitchFamily="34" charset="0"/>
                          <a:ea typeface="Calibri" panose="020F0502020204030204" pitchFamily="34" charset="0"/>
                        </a:rPr>
                        <a:t>ENQUETE AUTOTEST</a:t>
                      </a:r>
                      <a:endParaRPr lang="fr-FR" sz="1800" b="1" dirty="0">
                        <a:solidFill>
                          <a:srgbClr val="A50021"/>
                        </a:solidFill>
                        <a:effectLst/>
                        <a:latin typeface="Calibri" panose="020F0502020204030204" pitchFamily="34" charset="0"/>
                        <a:ea typeface="Calibri" panose="020F0502020204030204" pitchFamily="34" charset="0"/>
                      </a:endParaRPr>
                    </a:p>
                  </a:txBody>
                  <a:tcPr marL="41293" marR="412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30000"/>
                        </a:lnSpc>
                        <a:spcBef>
                          <a:spcPts val="300"/>
                        </a:spcBef>
                        <a:spcAft>
                          <a:spcPts val="300"/>
                        </a:spcAft>
                        <a:buClrTx/>
                        <a:buSzTx/>
                        <a:buFontTx/>
                        <a:buNone/>
                        <a:tabLst/>
                        <a:defRPr/>
                      </a:pPr>
                      <a:r>
                        <a:rPr lang="fr-FR" sz="1400" b="0" dirty="0" smtClean="0">
                          <a:solidFill>
                            <a:schemeClr val="tx1"/>
                          </a:solidFill>
                          <a:effectLst/>
                        </a:rPr>
                        <a:t>En parallèle, </a:t>
                      </a:r>
                      <a:r>
                        <a:rPr lang="fr-FR" sz="1600" b="1" kern="1200" dirty="0" smtClean="0">
                          <a:solidFill>
                            <a:srgbClr val="A50021"/>
                          </a:solidFill>
                          <a:effectLst/>
                          <a:latin typeface="+mn-lt"/>
                          <a:ea typeface="+mn-ea"/>
                          <a:cs typeface="+mn-cs"/>
                        </a:rPr>
                        <a:t>373 personnes </a:t>
                      </a:r>
                      <a:r>
                        <a:rPr lang="fr-FR" sz="1400" b="0" dirty="0" smtClean="0">
                          <a:solidFill>
                            <a:schemeClr val="tx1"/>
                          </a:solidFill>
                          <a:effectLst/>
                        </a:rPr>
                        <a:t>ont déclaré avoir déjà acheté un autotest de diagnostic VIH en pharmacie (parmi les 10160 personnes sollicitées) (soit 3,67% de l’échantillon contre 3,25% en 2017) (346 issus des échantillons « Ifop » et 27 provenant de la consultation libre).</a:t>
                      </a:r>
                    </a:p>
                  </a:txBody>
                  <a:tcPr marL="41293" marR="412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68400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77058" y="3085936"/>
            <a:ext cx="8675775" cy="1495066"/>
            <a:chOff x="-500" y="2906"/>
            <a:chExt cx="6866"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a:solidFill>
                    <a:srgbClr val="A50021"/>
                  </a:solidFill>
                  <a:latin typeface="Century Gothic" panose="020B0502020202020204" pitchFamily="34" charset="0"/>
                </a:rPr>
                <a:t> Focus sur ceux qui se sont </a:t>
              </a:r>
              <a:r>
                <a:rPr lang="fr-FR" sz="3200" i="1" dirty="0" smtClean="0">
                  <a:solidFill>
                    <a:srgbClr val="A50021"/>
                  </a:solidFill>
                  <a:latin typeface="Century Gothic" panose="020B0502020202020204" pitchFamily="34" charset="0"/>
                </a:rPr>
                <a:t>vus </a:t>
              </a:r>
              <a:r>
                <a:rPr lang="fr-FR" sz="3200" i="1" dirty="0">
                  <a:solidFill>
                    <a:srgbClr val="A50021"/>
                  </a:solidFill>
                  <a:latin typeface="Century Gothic" panose="020B0502020202020204" pitchFamily="34" charset="0"/>
                </a:rPr>
                <a:t>remettre une </a:t>
              </a:r>
              <a:r>
                <a:rPr lang="fr-FR" sz="3200" i="1" dirty="0" smtClean="0">
                  <a:solidFill>
                    <a:srgbClr val="A50021"/>
                  </a:solidFill>
                  <a:latin typeface="Century Gothic" panose="020B0502020202020204" pitchFamily="34" charset="0"/>
                </a:rPr>
                <a:t>boite (53%)</a:t>
              </a:r>
              <a:endParaRPr lang="fr-FR" sz="3200" i="1" dirty="0">
                <a:solidFill>
                  <a:srgbClr val="A50021"/>
                </a:solidFill>
                <a:latin typeface="Century Gothic" panose="020B0502020202020204" pitchFamily="34" charset="0"/>
              </a:endParaRPr>
            </a:p>
          </p:txBody>
        </p:sp>
        <p:sp>
          <p:nvSpPr>
            <p:cNvPr id="5" name="Rectangle 4"/>
            <p:cNvSpPr>
              <a:spLocks noChangeArrowheads="1"/>
            </p:cNvSpPr>
            <p:nvPr/>
          </p:nvSpPr>
          <p:spPr bwMode="auto">
            <a:xfrm>
              <a:off x="-500" y="2906"/>
              <a:ext cx="1505"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B.1</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b="1"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3353326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aphique 26"/>
          <p:cNvGraphicFramePr>
            <a:graphicFrameLocks/>
          </p:cNvGraphicFramePr>
          <p:nvPr>
            <p:extLst>
              <p:ext uri="{D42A27DB-BD31-4B8C-83A1-F6EECF244321}">
                <p14:modId xmlns:p14="http://schemas.microsoft.com/office/powerpoint/2010/main" val="816301732"/>
              </p:ext>
            </p:extLst>
          </p:nvPr>
        </p:nvGraphicFramePr>
        <p:xfrm>
          <a:off x="447871" y="2127940"/>
          <a:ext cx="6515098" cy="428897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p:cNvSpPr>
            <a:spLocks noGrp="1"/>
          </p:cNvSpPr>
          <p:nvPr>
            <p:ph type="body" sz="quarter" idx="10"/>
          </p:nvPr>
        </p:nvSpPr>
        <p:spPr>
          <a:xfrm>
            <a:off x="1496329" y="214325"/>
            <a:ext cx="8664792" cy="657689"/>
          </a:xfrm>
        </p:spPr>
        <p:txBody>
          <a:bodyPr/>
          <a:lstStyle/>
          <a:p>
            <a:pPr algn="just"/>
            <a:r>
              <a:rPr lang="fr-FR" sz="1800" dirty="0"/>
              <a:t>La BAA remise suite à l’achat d’un </a:t>
            </a:r>
            <a:r>
              <a:rPr lang="fr-FR" sz="1800" dirty="0" smtClean="0"/>
              <a:t>autotest de </a:t>
            </a:r>
            <a:r>
              <a:rPr lang="fr-FR" sz="1800" dirty="0"/>
              <a:t>diagnostic VIH</a:t>
            </a:r>
          </a:p>
        </p:txBody>
      </p:sp>
      <p:sp>
        <p:nvSpPr>
          <p:cNvPr id="28" name="Text Box 10"/>
          <p:cNvSpPr txBox="1">
            <a:spLocks noChangeArrowheads="1"/>
          </p:cNvSpPr>
          <p:nvPr/>
        </p:nvSpPr>
        <p:spPr bwMode="auto">
          <a:xfrm>
            <a:off x="399570" y="823992"/>
            <a:ext cx="9086175"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La boîte remise par le pharmacien était-elle une petite boîte de 0,5 litre telle que celle-ci ?</a:t>
            </a:r>
            <a:endParaRPr lang="fr-FR" sz="1200" dirty="0">
              <a:solidFill>
                <a:schemeClr val="bg1">
                  <a:lumMod val="50000"/>
                </a:schemeClr>
              </a:solidFill>
            </a:endParaRPr>
          </a:p>
        </p:txBody>
      </p:sp>
      <p:graphicFrame>
        <p:nvGraphicFramePr>
          <p:cNvPr id="31" name="Objet 1"/>
          <p:cNvGraphicFramePr>
            <a:graphicFrameLocks/>
          </p:cNvGraphicFramePr>
          <p:nvPr>
            <p:extLst>
              <p:ext uri="{D42A27DB-BD31-4B8C-83A1-F6EECF244321}">
                <p14:modId xmlns:p14="http://schemas.microsoft.com/office/powerpoint/2010/main" val="2604376519"/>
              </p:ext>
            </p:extLst>
          </p:nvPr>
        </p:nvGraphicFramePr>
        <p:xfrm>
          <a:off x="6898483" y="3769724"/>
          <a:ext cx="2916000" cy="648000"/>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à coins arrondis 36"/>
          <p:cNvSpPr/>
          <p:nvPr/>
        </p:nvSpPr>
        <p:spPr>
          <a:xfrm>
            <a:off x="6823536" y="3611854"/>
            <a:ext cx="1548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sp>
        <p:nvSpPr>
          <p:cNvPr id="38" name="ZoneTexte 37"/>
          <p:cNvSpPr txBox="1"/>
          <p:nvPr/>
        </p:nvSpPr>
        <p:spPr>
          <a:xfrm>
            <a:off x="6982307" y="1753309"/>
            <a:ext cx="2766973" cy="492443"/>
          </a:xfrm>
          <a:prstGeom prst="rect">
            <a:avLst/>
          </a:prstGeom>
          <a:solidFill>
            <a:schemeClr val="bg1"/>
          </a:solidFill>
        </p:spPr>
        <p:txBody>
          <a:bodyPr wrap="square" rtlCol="0">
            <a:spAutoFit/>
          </a:bodyPr>
          <a:lstStyle/>
          <a:p>
            <a:pPr algn="ctr"/>
            <a:r>
              <a:rPr lang="fr-FR" sz="1300" b="1" i="1" dirty="0" smtClean="0">
                <a:solidFill>
                  <a:srgbClr val="003366"/>
                </a:solidFill>
              </a:rPr>
              <a:t>Qui sont ceux qui se sont vus remettre une BAA de 0,5 litre ?</a:t>
            </a:r>
            <a:endParaRPr lang="fr-FR" sz="1300" b="1" i="1" dirty="0">
              <a:solidFill>
                <a:srgbClr val="003366"/>
              </a:solidFill>
            </a:endParaRPr>
          </a:p>
        </p:txBody>
      </p:sp>
      <p:cxnSp>
        <p:nvCxnSpPr>
          <p:cNvPr id="32" name="Connecteur droit avec flèche 31"/>
          <p:cNvCxnSpPr/>
          <p:nvPr/>
        </p:nvCxnSpPr>
        <p:spPr bwMode="auto">
          <a:xfrm flipV="1">
            <a:off x="5795924" y="2124543"/>
            <a:ext cx="597066" cy="242418"/>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graphicFrame>
        <p:nvGraphicFramePr>
          <p:cNvPr id="18" name="Objet 1"/>
          <p:cNvGraphicFramePr>
            <a:graphicFrameLocks/>
          </p:cNvGraphicFramePr>
          <p:nvPr>
            <p:extLst>
              <p:ext uri="{D42A27DB-BD31-4B8C-83A1-F6EECF244321}">
                <p14:modId xmlns:p14="http://schemas.microsoft.com/office/powerpoint/2010/main" val="1016957789"/>
              </p:ext>
            </p:extLst>
          </p:nvPr>
        </p:nvGraphicFramePr>
        <p:xfrm>
          <a:off x="6898483" y="2611179"/>
          <a:ext cx="2934622" cy="750635"/>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à coins arrondis 22"/>
          <p:cNvSpPr/>
          <p:nvPr/>
        </p:nvSpPr>
        <p:spPr>
          <a:xfrm>
            <a:off x="6823536" y="2386049"/>
            <a:ext cx="1548000" cy="276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Type de PAT</a:t>
            </a:r>
            <a:endParaRPr lang="fr-FR" sz="1100" b="1" i="1" dirty="0">
              <a:solidFill>
                <a:schemeClr val="bg1"/>
              </a:solidFill>
              <a:latin typeface="Calibri" pitchFamily="34" charset="0"/>
              <a:cs typeface="Calibri" pitchFamily="34" charset="0"/>
            </a:endParaRPr>
          </a:p>
        </p:txBody>
      </p:sp>
      <p:sp>
        <p:nvSpPr>
          <p:cNvPr id="16" name="Text Box 10"/>
          <p:cNvSpPr txBox="1">
            <a:spLocks noChangeArrowheads="1"/>
          </p:cNvSpPr>
          <p:nvPr/>
        </p:nvSpPr>
        <p:spPr bwMode="auto">
          <a:xfrm>
            <a:off x="493099" y="1378000"/>
            <a:ext cx="5601358"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ont acheté un autotest de dépistage du VIH ET qui se sont vues remettre une boite </a:t>
            </a:r>
            <a:r>
              <a:rPr lang="fr-FR" sz="1100" i="1" dirty="0" err="1">
                <a:solidFill>
                  <a:schemeClr val="tx1">
                    <a:lumMod val="65000"/>
                    <a:lumOff val="35000"/>
                  </a:schemeClr>
                </a:solidFill>
              </a:rPr>
              <a:t>Dastri</a:t>
            </a:r>
            <a:r>
              <a:rPr lang="fr-FR" sz="1100" i="1" dirty="0">
                <a:solidFill>
                  <a:schemeClr val="tx1">
                    <a:lumMod val="65000"/>
                    <a:lumOff val="35000"/>
                  </a:schemeClr>
                </a:solidFill>
              </a:rPr>
              <a:t>, soit 200 personnes (2% de l’échantillon initial) </a:t>
            </a:r>
          </a:p>
        </p:txBody>
      </p:sp>
      <p:pic>
        <p:nvPicPr>
          <p:cNvPr id="21" name="Image 20" descr="BAA_05L_fermee_H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552" y="2245752"/>
            <a:ext cx="682085" cy="863033"/>
          </a:xfrm>
          <a:prstGeom prst="rect">
            <a:avLst/>
          </a:prstGeom>
          <a:noFill/>
          <a:ln>
            <a:noFill/>
          </a:ln>
        </p:spPr>
      </p:pic>
      <p:sp>
        <p:nvSpPr>
          <p:cNvPr id="19" name="Ellipse 18"/>
          <p:cNvSpPr/>
          <p:nvPr/>
        </p:nvSpPr>
        <p:spPr>
          <a:xfrm>
            <a:off x="8542495" y="3058274"/>
            <a:ext cx="392380" cy="272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30322" y="2524349"/>
            <a:ext cx="304800" cy="298704"/>
          </a:xfrm>
          <a:prstGeom prst="rect">
            <a:avLst/>
          </a:prstGeom>
        </p:spPr>
      </p:pic>
    </p:spTree>
    <p:extLst>
      <p:ext uri="{BB962C8B-B14F-4D97-AF65-F5344CB8AC3E}">
        <p14:creationId xmlns:p14="http://schemas.microsoft.com/office/powerpoint/2010/main" val="4143238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dirty="0"/>
              <a:t>Le devenir de la BAA </a:t>
            </a:r>
            <a:r>
              <a:rPr lang="fr-FR" sz="1800" dirty="0" smtClean="0"/>
              <a:t>DASTRI </a:t>
            </a:r>
          </a:p>
          <a:p>
            <a:pPr algn="just"/>
            <a:r>
              <a:rPr lang="fr-FR" sz="1800" dirty="0" smtClean="0"/>
              <a:t>(dans les cadre de ces autotests de dépistage)</a:t>
            </a:r>
            <a:endParaRPr lang="fr-FR" sz="1800" dirty="0"/>
          </a:p>
        </p:txBody>
      </p:sp>
      <p:graphicFrame>
        <p:nvGraphicFramePr>
          <p:cNvPr id="24" name="Graphique 23"/>
          <p:cNvGraphicFramePr/>
          <p:nvPr>
            <p:extLst>
              <p:ext uri="{D42A27DB-BD31-4B8C-83A1-F6EECF244321}">
                <p14:modId xmlns:p14="http://schemas.microsoft.com/office/powerpoint/2010/main" val="1104794316"/>
              </p:ext>
            </p:extLst>
          </p:nvPr>
        </p:nvGraphicFramePr>
        <p:xfrm>
          <a:off x="55432" y="2081690"/>
          <a:ext cx="7540203" cy="42419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0"/>
          <p:cNvSpPr txBox="1">
            <a:spLocks noChangeArrowheads="1"/>
          </p:cNvSpPr>
          <p:nvPr/>
        </p:nvSpPr>
        <p:spPr bwMode="auto">
          <a:xfrm>
            <a:off x="343043" y="941926"/>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Qu’avez-vous fait de la boîte à aiguilles jaune à couvercle vert DASTRI ?</a:t>
            </a:r>
          </a:p>
        </p:txBody>
      </p:sp>
      <p:sp>
        <p:nvSpPr>
          <p:cNvPr id="42" name="ZoneTexte 41"/>
          <p:cNvSpPr txBox="1"/>
          <p:nvPr/>
        </p:nvSpPr>
        <p:spPr>
          <a:xfrm>
            <a:off x="3825532" y="5716558"/>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(+11)</a:t>
            </a:r>
            <a:endParaRPr lang="fr-FR" sz="1000" dirty="0">
              <a:solidFill>
                <a:srgbClr val="92D050"/>
              </a:solidFill>
            </a:endParaRPr>
          </a:p>
        </p:txBody>
      </p:sp>
      <p:sp>
        <p:nvSpPr>
          <p:cNvPr id="43" name="ZoneTexte 20"/>
          <p:cNvSpPr txBox="1"/>
          <p:nvPr/>
        </p:nvSpPr>
        <p:spPr>
          <a:xfrm>
            <a:off x="3993364" y="3006757"/>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(-13 par rapport à 2017)</a:t>
            </a:r>
            <a:endParaRPr lang="fr-FR" sz="1000" dirty="0">
              <a:solidFill>
                <a:srgbClr val="FFC000"/>
              </a:solidFill>
            </a:endParaRPr>
          </a:p>
        </p:txBody>
      </p:sp>
      <p:sp>
        <p:nvSpPr>
          <p:cNvPr id="44" name="ZoneTexte 20"/>
          <p:cNvSpPr txBox="1"/>
          <p:nvPr/>
        </p:nvSpPr>
        <p:spPr>
          <a:xfrm rot="5400000">
            <a:off x="3711152" y="3038045"/>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graphicFrame>
        <p:nvGraphicFramePr>
          <p:cNvPr id="49" name="Tableau 48"/>
          <p:cNvGraphicFramePr>
            <a:graphicFrameLocks noGrp="1"/>
          </p:cNvGraphicFramePr>
          <p:nvPr>
            <p:extLst>
              <p:ext uri="{D42A27DB-BD31-4B8C-83A1-F6EECF244321}">
                <p14:modId xmlns:p14="http://schemas.microsoft.com/office/powerpoint/2010/main" val="3353892555"/>
              </p:ext>
            </p:extLst>
          </p:nvPr>
        </p:nvGraphicFramePr>
        <p:xfrm>
          <a:off x="7512506" y="1263215"/>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0" name="Image 49"/>
          <p:cNvPicPr>
            <a:picLocks noChangeAspect="1"/>
          </p:cNvPicPr>
          <p:nvPr/>
        </p:nvPicPr>
        <p:blipFill>
          <a:blip r:embed="rId3"/>
          <a:stretch>
            <a:fillRect/>
          </a:stretch>
        </p:blipFill>
        <p:spPr>
          <a:xfrm>
            <a:off x="9817695" y="1293275"/>
            <a:ext cx="463497" cy="443010"/>
          </a:xfrm>
          <a:prstGeom prst="rect">
            <a:avLst/>
          </a:prstGeom>
        </p:spPr>
      </p:pic>
      <p:pic>
        <p:nvPicPr>
          <p:cNvPr id="51" name="Image 50"/>
          <p:cNvPicPr>
            <a:picLocks noChangeAspect="1"/>
          </p:cNvPicPr>
          <p:nvPr/>
        </p:nvPicPr>
        <p:blipFill>
          <a:blip r:embed="rId4"/>
          <a:stretch>
            <a:fillRect/>
          </a:stretch>
        </p:blipFill>
        <p:spPr>
          <a:xfrm>
            <a:off x="7241284" y="1360970"/>
            <a:ext cx="381824" cy="340872"/>
          </a:xfrm>
          <a:prstGeom prst="rect">
            <a:avLst/>
          </a:prstGeom>
        </p:spPr>
      </p:pic>
      <p:graphicFrame>
        <p:nvGraphicFramePr>
          <p:cNvPr id="52" name="Tableau 51"/>
          <p:cNvGraphicFramePr>
            <a:graphicFrameLocks noGrp="1"/>
          </p:cNvGraphicFramePr>
          <p:nvPr>
            <p:extLst>
              <p:ext uri="{D42A27DB-BD31-4B8C-83A1-F6EECF244321}">
                <p14:modId xmlns:p14="http://schemas.microsoft.com/office/powerpoint/2010/main" val="1495763682"/>
              </p:ext>
            </p:extLst>
          </p:nvPr>
        </p:nvGraphicFramePr>
        <p:xfrm>
          <a:off x="7581095" y="2176726"/>
          <a:ext cx="2190750" cy="3977331"/>
        </p:xfrm>
        <a:graphic>
          <a:graphicData uri="http://schemas.openxmlformats.org/drawingml/2006/table">
            <a:tbl>
              <a:tblPr firstRow="1" bandRow="1">
                <a:tableStyleId>{5C22544A-7EE6-4342-B048-85BDC9FD1C3A}</a:tableStyleId>
              </a:tblPr>
              <a:tblGrid>
                <a:gridCol w="1095375"/>
                <a:gridCol w="1095375"/>
              </a:tblGrid>
              <a:tr h="1325777">
                <a:tc>
                  <a:txBody>
                    <a:bodyPr/>
                    <a:lstStyle/>
                    <a:p>
                      <a:pPr algn="ctr"/>
                      <a:r>
                        <a:rPr lang="fr-FR" sz="1400" b="1" dirty="0" smtClean="0">
                          <a:solidFill>
                            <a:srgbClr val="003366"/>
                          </a:solidFill>
                        </a:rPr>
                        <a:t>49%</a:t>
                      </a:r>
                    </a:p>
                  </a:txBody>
                  <a:tcPr anchor="ctr">
                    <a:noFill/>
                  </a:tcPr>
                </a:tc>
                <a:tc>
                  <a:txBody>
                    <a:bodyPr/>
                    <a:lstStyle/>
                    <a:p>
                      <a:pPr algn="ctr"/>
                      <a:r>
                        <a:rPr lang="fr-FR" sz="1400" b="1" dirty="0" smtClean="0">
                          <a:solidFill>
                            <a:srgbClr val="003366"/>
                          </a:solidFill>
                        </a:rPr>
                        <a:t>100%</a:t>
                      </a:r>
                    </a:p>
                  </a:txBody>
                  <a:tcPr anchor="ctr">
                    <a:noFill/>
                  </a:tcPr>
                </a:tc>
              </a:tr>
              <a:tr h="1325777">
                <a:tc>
                  <a:txBody>
                    <a:bodyPr/>
                    <a:lstStyle/>
                    <a:p>
                      <a:pPr algn="ctr"/>
                      <a:r>
                        <a:rPr lang="fr-FR" sz="1400" b="1" dirty="0" smtClean="0">
                          <a:solidFill>
                            <a:srgbClr val="003366"/>
                          </a:solidFill>
                        </a:rPr>
                        <a:t>33%</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a:t>
                      </a:r>
                      <a:endParaRPr lang="fr-FR" sz="1400" b="1" dirty="0">
                        <a:solidFill>
                          <a:srgbClr val="003366"/>
                        </a:solidFill>
                      </a:endParaRPr>
                    </a:p>
                  </a:txBody>
                  <a:tcPr anchor="ctr">
                    <a:noFill/>
                  </a:tcPr>
                </a:tc>
              </a:tr>
              <a:tr h="1325777">
                <a:tc>
                  <a:txBody>
                    <a:bodyPr/>
                    <a:lstStyle/>
                    <a:p>
                      <a:pPr algn="ctr"/>
                      <a:r>
                        <a:rPr lang="fr-FR" sz="1400" b="1" dirty="0" smtClean="0">
                          <a:solidFill>
                            <a:srgbClr val="003366"/>
                          </a:solidFill>
                        </a:rPr>
                        <a:t>18%</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a:t>
                      </a:r>
                      <a:endParaRPr lang="fr-FR" sz="1400" b="1" dirty="0">
                        <a:solidFill>
                          <a:srgbClr val="003366"/>
                        </a:solidFill>
                      </a:endParaRPr>
                    </a:p>
                  </a:txBody>
                  <a:tcPr anchor="ctr">
                    <a:noFill/>
                  </a:tcPr>
                </a:tc>
              </a:tr>
            </a:tbl>
          </a:graphicData>
        </a:graphic>
      </p:graphicFrame>
      <p:cxnSp>
        <p:nvCxnSpPr>
          <p:cNvPr id="53" name="Connecteur droit 52"/>
          <p:cNvCxnSpPr/>
          <p:nvPr/>
        </p:nvCxnSpPr>
        <p:spPr>
          <a:xfrm>
            <a:off x="8735129" y="2090892"/>
            <a:ext cx="0" cy="40631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a:off x="440156" y="1433180"/>
            <a:ext cx="5563480"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ont acheté un autotest de dépistage du VIH ET qui se sont vues remettre une boite </a:t>
            </a:r>
            <a:r>
              <a:rPr lang="fr-FR" sz="1100" i="1" dirty="0" err="1">
                <a:solidFill>
                  <a:schemeClr val="tx1">
                    <a:lumMod val="65000"/>
                    <a:lumOff val="35000"/>
                  </a:schemeClr>
                </a:solidFill>
              </a:rPr>
              <a:t>Dastri</a:t>
            </a:r>
            <a:r>
              <a:rPr lang="fr-FR" sz="1100" i="1" dirty="0">
                <a:solidFill>
                  <a:schemeClr val="tx1">
                    <a:lumMod val="65000"/>
                    <a:lumOff val="35000"/>
                  </a:schemeClr>
                </a:solidFill>
              </a:rPr>
              <a:t>, soit 200 personnes (2% de l’échantillon initial) </a:t>
            </a:r>
          </a:p>
        </p:txBody>
      </p:sp>
      <p:sp>
        <p:nvSpPr>
          <p:cNvPr id="17" name="ZoneTexte 16"/>
          <p:cNvSpPr txBox="1"/>
          <p:nvPr/>
        </p:nvSpPr>
        <p:spPr>
          <a:xfrm>
            <a:off x="3825533" y="4323506"/>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(+2)</a:t>
            </a:r>
            <a:endParaRPr lang="fr-FR" sz="1000" dirty="0">
              <a:solidFill>
                <a:srgbClr val="92D050"/>
              </a:solidFill>
            </a:endParaRPr>
          </a:p>
        </p:txBody>
      </p:sp>
      <p:pic>
        <p:nvPicPr>
          <p:cNvPr id="15" name="Image 14"/>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49179" y="1282146"/>
            <a:ext cx="304800" cy="298704"/>
          </a:xfrm>
          <a:prstGeom prst="rect">
            <a:avLst/>
          </a:prstGeom>
        </p:spPr>
      </p:pic>
    </p:spTree>
    <p:extLst>
      <p:ext uri="{BB962C8B-B14F-4D97-AF65-F5344CB8AC3E}">
        <p14:creationId xmlns:p14="http://schemas.microsoft.com/office/powerpoint/2010/main" val="1432260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dirty="0"/>
              <a:t>L’endroit où la BAA DASTRI a été </a:t>
            </a:r>
            <a:r>
              <a:rPr lang="fr-FR" sz="1800" dirty="0" smtClean="0"/>
              <a:t>jetée</a:t>
            </a:r>
            <a:endParaRPr lang="fr-FR" sz="1800" dirty="0"/>
          </a:p>
        </p:txBody>
      </p:sp>
      <p:graphicFrame>
        <p:nvGraphicFramePr>
          <p:cNvPr id="24" name="Graphique 23"/>
          <p:cNvGraphicFramePr/>
          <p:nvPr>
            <p:extLst>
              <p:ext uri="{D42A27DB-BD31-4B8C-83A1-F6EECF244321}">
                <p14:modId xmlns:p14="http://schemas.microsoft.com/office/powerpoint/2010/main" val="3210653127"/>
              </p:ext>
            </p:extLst>
          </p:nvPr>
        </p:nvGraphicFramePr>
        <p:xfrm>
          <a:off x="55432" y="2081690"/>
          <a:ext cx="7540203" cy="42419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0"/>
          <p:cNvSpPr txBox="1">
            <a:spLocks noChangeArrowheads="1"/>
          </p:cNvSpPr>
          <p:nvPr/>
        </p:nvSpPr>
        <p:spPr bwMode="auto">
          <a:xfrm>
            <a:off x="343043" y="941926"/>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Plus précisément, vous avez jeté la boîte... ?</a:t>
            </a:r>
          </a:p>
        </p:txBody>
      </p:sp>
      <p:sp>
        <p:nvSpPr>
          <p:cNvPr id="42" name="ZoneTexte 41"/>
          <p:cNvSpPr txBox="1"/>
          <p:nvPr/>
        </p:nvSpPr>
        <p:spPr>
          <a:xfrm>
            <a:off x="6196725" y="4230865"/>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(+40 par rapport à 2017)</a:t>
            </a:r>
            <a:endParaRPr lang="fr-FR" sz="1000" dirty="0">
              <a:solidFill>
                <a:srgbClr val="92D050"/>
              </a:solidFill>
            </a:endParaRPr>
          </a:p>
        </p:txBody>
      </p:sp>
      <p:sp>
        <p:nvSpPr>
          <p:cNvPr id="43" name="ZoneTexte 20"/>
          <p:cNvSpPr txBox="1"/>
          <p:nvPr/>
        </p:nvSpPr>
        <p:spPr>
          <a:xfrm>
            <a:off x="6555290" y="3133457"/>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(-40 par rapport à 2017)</a:t>
            </a:r>
            <a:endParaRPr lang="fr-FR" sz="1000" dirty="0">
              <a:solidFill>
                <a:srgbClr val="FFC000"/>
              </a:solidFill>
            </a:endParaRPr>
          </a:p>
        </p:txBody>
      </p:sp>
      <p:sp>
        <p:nvSpPr>
          <p:cNvPr id="44" name="ZoneTexte 20"/>
          <p:cNvSpPr txBox="1"/>
          <p:nvPr/>
        </p:nvSpPr>
        <p:spPr>
          <a:xfrm rot="5400000">
            <a:off x="6227892" y="3111733"/>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16" name="Text Box 10"/>
          <p:cNvSpPr txBox="1">
            <a:spLocks noChangeArrowheads="1"/>
          </p:cNvSpPr>
          <p:nvPr/>
        </p:nvSpPr>
        <p:spPr bwMode="auto">
          <a:xfrm>
            <a:off x="440156" y="1388610"/>
            <a:ext cx="7503117" cy="338554"/>
          </a:xfrm>
          <a:prstGeom prst="rect">
            <a:avLst/>
          </a:prstGeom>
          <a:noFill/>
          <a:ln w="9525" algn="ctr">
            <a:noFill/>
            <a:miter lim="800000"/>
            <a:headEnd/>
            <a:tailEnd/>
          </a:ln>
        </p:spPr>
        <p:txBody>
          <a:bodyPr wrap="square" lIns="0" tIns="0" rIns="0" bIns="0" anchor="t">
            <a:spAutoFit/>
          </a:bodyPr>
          <a:lstStyle/>
          <a:p>
            <a:pPr algn="just"/>
            <a:r>
              <a:rPr lang="fr-FR" sz="1100" i="1" u="sng" dirty="0">
                <a:solidFill>
                  <a:schemeClr val="tx1">
                    <a:lumMod val="65000"/>
                    <a:lumOff val="35000"/>
                  </a:schemeClr>
                </a:solidFill>
              </a:rPr>
              <a:t>Base</a:t>
            </a:r>
            <a:r>
              <a:rPr lang="fr-FR" sz="1100" i="1" dirty="0">
                <a:solidFill>
                  <a:schemeClr val="tx1">
                    <a:lumMod val="65000"/>
                    <a:lumOff val="35000"/>
                  </a:schemeClr>
                </a:solidFill>
              </a:rPr>
              <a:t> : question posée uniquement aux personnes qui ont acheté un autotest de dépistage du VIH ET qui se sont vues remettre une boite </a:t>
            </a:r>
            <a:r>
              <a:rPr lang="fr-FR" sz="1100" i="1" dirty="0" err="1">
                <a:solidFill>
                  <a:schemeClr val="tx1">
                    <a:lumMod val="65000"/>
                    <a:lumOff val="35000"/>
                  </a:schemeClr>
                </a:solidFill>
              </a:rPr>
              <a:t>Dastri</a:t>
            </a:r>
            <a:r>
              <a:rPr lang="fr-FR" sz="1100" i="1" dirty="0">
                <a:solidFill>
                  <a:schemeClr val="tx1">
                    <a:lumMod val="65000"/>
                    <a:lumOff val="35000"/>
                  </a:schemeClr>
                </a:solidFill>
              </a:rPr>
              <a:t> ET qui ont ensuite jeté la boite à la poubelle, soit 64 personnes (0,6% de l’échantillon initial) </a:t>
            </a:r>
            <a:r>
              <a:rPr lang="fr-FR" sz="1100" i="1" dirty="0" smtClean="0">
                <a:solidFill>
                  <a:schemeClr val="tx1">
                    <a:lumMod val="65000"/>
                    <a:lumOff val="35000"/>
                  </a:schemeClr>
                </a:solidFill>
              </a:rPr>
              <a:t> (55 répondants en 2017)</a:t>
            </a:r>
            <a:endParaRPr lang="fr-FR" sz="1100" i="1" dirty="0">
              <a:solidFill>
                <a:schemeClr val="tx1">
                  <a:lumMod val="65000"/>
                  <a:lumOff val="35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43" y="1924163"/>
            <a:ext cx="225572" cy="225572"/>
          </a:xfrm>
          <a:prstGeom prst="rect">
            <a:avLst/>
          </a:prstGeom>
        </p:spPr>
      </p:pic>
      <p:sp>
        <p:nvSpPr>
          <p:cNvPr id="10" name="Text Box 10"/>
          <p:cNvSpPr txBox="1">
            <a:spLocks noChangeArrowheads="1"/>
          </p:cNvSpPr>
          <p:nvPr/>
        </p:nvSpPr>
        <p:spPr bwMode="auto">
          <a:xfrm>
            <a:off x="1175306" y="1965467"/>
            <a:ext cx="7503117" cy="169277"/>
          </a:xfrm>
          <a:prstGeom prst="rect">
            <a:avLst/>
          </a:prstGeom>
          <a:noFill/>
          <a:ln w="9525" algn="ctr">
            <a:noFill/>
            <a:miter lim="800000"/>
            <a:headEnd/>
            <a:tailEnd/>
          </a:ln>
        </p:spPr>
        <p:txBody>
          <a:bodyPr wrap="square" lIns="0" tIns="0" rIns="0" bIns="0" anchor="t">
            <a:spAutoFit/>
          </a:bodyPr>
          <a:lstStyle/>
          <a:p>
            <a:pPr algn="just"/>
            <a:r>
              <a:rPr lang="fr-FR" sz="1100" i="1" dirty="0" smtClean="0">
                <a:solidFill>
                  <a:schemeClr val="tx1">
                    <a:lumMod val="65000"/>
                    <a:lumOff val="35000"/>
                  </a:schemeClr>
                </a:solidFill>
              </a:rPr>
              <a:t>Compte tenu de la faiblesse des effectifs à la fois en 2018 et en 2017, les évolutions sont à interpréter avec prudence</a:t>
            </a:r>
            <a:endParaRPr lang="fr-FR" sz="1100" i="1" dirty="0">
              <a:solidFill>
                <a:schemeClr val="tx1">
                  <a:lumMod val="65000"/>
                  <a:lumOff val="35000"/>
                </a:schemeClr>
              </a:solidFill>
            </a:endParaRPr>
          </a:p>
        </p:txBody>
      </p:sp>
    </p:spTree>
    <p:extLst>
      <p:ext uri="{BB962C8B-B14F-4D97-AF65-F5344CB8AC3E}">
        <p14:creationId xmlns:p14="http://schemas.microsoft.com/office/powerpoint/2010/main" val="1996670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a:t>Le devenir de l’autopiqueur suite à son utilisation</a:t>
            </a:r>
            <a:endParaRPr lang="fr-FR" sz="1800" dirty="0"/>
          </a:p>
        </p:txBody>
      </p:sp>
      <p:graphicFrame>
        <p:nvGraphicFramePr>
          <p:cNvPr id="24" name="Graphique 23"/>
          <p:cNvGraphicFramePr/>
          <p:nvPr>
            <p:extLst>
              <p:ext uri="{D42A27DB-BD31-4B8C-83A1-F6EECF244321}">
                <p14:modId xmlns:p14="http://schemas.microsoft.com/office/powerpoint/2010/main" val="3884755113"/>
              </p:ext>
            </p:extLst>
          </p:nvPr>
        </p:nvGraphicFramePr>
        <p:xfrm>
          <a:off x="1052960" y="2287009"/>
          <a:ext cx="7540203" cy="42419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0"/>
          <p:cNvSpPr txBox="1">
            <a:spLocks noChangeArrowheads="1"/>
          </p:cNvSpPr>
          <p:nvPr/>
        </p:nvSpPr>
        <p:spPr bwMode="auto">
          <a:xfrm>
            <a:off x="343043" y="941926"/>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Plus précisément, qu’avez-vous fait de l’</a:t>
            </a:r>
            <a:r>
              <a:rPr lang="fr-FR" sz="1200" dirty="0" err="1">
                <a:solidFill>
                  <a:schemeClr val="bg1">
                    <a:lumMod val="50000"/>
                  </a:schemeClr>
                </a:solidFill>
              </a:rPr>
              <a:t>autopiqueur</a:t>
            </a:r>
            <a:r>
              <a:rPr lang="fr-FR" sz="1200" dirty="0">
                <a:solidFill>
                  <a:schemeClr val="bg1">
                    <a:lumMod val="50000"/>
                  </a:schemeClr>
                </a:solidFill>
              </a:rPr>
              <a:t> après utilisation ?</a:t>
            </a:r>
          </a:p>
        </p:txBody>
      </p:sp>
      <p:sp>
        <p:nvSpPr>
          <p:cNvPr id="42" name="ZoneTexte 41"/>
          <p:cNvSpPr txBox="1"/>
          <p:nvPr/>
        </p:nvSpPr>
        <p:spPr>
          <a:xfrm>
            <a:off x="6470530" y="5667515"/>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(+15 par rapport à 2017)</a:t>
            </a:r>
            <a:endParaRPr lang="fr-FR" sz="1000" dirty="0">
              <a:solidFill>
                <a:srgbClr val="92D050"/>
              </a:solidFill>
            </a:endParaRPr>
          </a:p>
        </p:txBody>
      </p:sp>
      <p:sp>
        <p:nvSpPr>
          <p:cNvPr id="43" name="ZoneTexte 20"/>
          <p:cNvSpPr txBox="1"/>
          <p:nvPr/>
        </p:nvSpPr>
        <p:spPr>
          <a:xfrm>
            <a:off x="7033948" y="2942799"/>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(-29 par rapport à 2017)</a:t>
            </a:r>
            <a:endParaRPr lang="fr-FR" sz="1000" dirty="0">
              <a:solidFill>
                <a:srgbClr val="FFC000"/>
              </a:solidFill>
            </a:endParaRPr>
          </a:p>
        </p:txBody>
      </p:sp>
      <p:sp>
        <p:nvSpPr>
          <p:cNvPr id="44" name="ZoneTexte 20"/>
          <p:cNvSpPr txBox="1"/>
          <p:nvPr/>
        </p:nvSpPr>
        <p:spPr>
          <a:xfrm rot="5400000">
            <a:off x="6751736" y="2974087"/>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16" name="Text Box 10"/>
          <p:cNvSpPr txBox="1">
            <a:spLocks noChangeArrowheads="1"/>
          </p:cNvSpPr>
          <p:nvPr/>
        </p:nvSpPr>
        <p:spPr bwMode="auto">
          <a:xfrm>
            <a:off x="440156" y="1405472"/>
            <a:ext cx="9627480"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ont acheté un autotest de dépistage du VIH ET qui se sont vues remettre une boite </a:t>
            </a:r>
            <a:r>
              <a:rPr lang="fr-FR" sz="1100" i="1" dirty="0" err="1">
                <a:solidFill>
                  <a:schemeClr val="tx1">
                    <a:lumMod val="65000"/>
                    <a:lumOff val="35000"/>
                  </a:schemeClr>
                </a:solidFill>
              </a:rPr>
              <a:t>Dastri</a:t>
            </a:r>
            <a:r>
              <a:rPr lang="fr-FR" sz="1100" i="1" dirty="0">
                <a:solidFill>
                  <a:schemeClr val="tx1">
                    <a:lumMod val="65000"/>
                    <a:lumOff val="35000"/>
                  </a:schemeClr>
                </a:solidFill>
              </a:rPr>
              <a:t> MAIS qui ne l’ont pas utilisé, soit 34 personnes (0,3% de l’échantillon initial</a:t>
            </a:r>
            <a:r>
              <a:rPr lang="fr-FR" sz="1100" i="1" dirty="0" smtClean="0">
                <a:solidFill>
                  <a:schemeClr val="tx1">
                    <a:lumMod val="65000"/>
                    <a:lumOff val="35000"/>
                  </a:schemeClr>
                </a:solidFill>
              </a:rPr>
              <a:t>)</a:t>
            </a:r>
            <a:endParaRPr lang="fr-FR" sz="1100" i="1" dirty="0">
              <a:solidFill>
                <a:schemeClr val="tx1">
                  <a:lumMod val="65000"/>
                  <a:lumOff val="35000"/>
                </a:schemeClr>
              </a:solidFill>
            </a:endParaRPr>
          </a:p>
        </p:txBody>
      </p:sp>
      <p:sp>
        <p:nvSpPr>
          <p:cNvPr id="17" name="ZoneTexte 16"/>
          <p:cNvSpPr txBox="1"/>
          <p:nvPr/>
        </p:nvSpPr>
        <p:spPr>
          <a:xfrm>
            <a:off x="6498819" y="4274164"/>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(+14 par rapport à 2017)</a:t>
            </a:r>
            <a:endParaRPr lang="fr-FR" sz="1000" dirty="0">
              <a:solidFill>
                <a:srgbClr val="92D05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9" y="1860162"/>
            <a:ext cx="225572" cy="225572"/>
          </a:xfrm>
          <a:prstGeom prst="rect">
            <a:avLst/>
          </a:prstGeom>
        </p:spPr>
      </p:pic>
      <p:sp>
        <p:nvSpPr>
          <p:cNvPr id="11" name="Text Box 10"/>
          <p:cNvSpPr txBox="1">
            <a:spLocks noChangeArrowheads="1"/>
          </p:cNvSpPr>
          <p:nvPr/>
        </p:nvSpPr>
        <p:spPr bwMode="auto">
          <a:xfrm>
            <a:off x="1184542" y="1901466"/>
            <a:ext cx="8532113" cy="169277"/>
          </a:xfrm>
          <a:prstGeom prst="rect">
            <a:avLst/>
          </a:prstGeom>
          <a:noFill/>
          <a:ln w="9525" algn="ctr">
            <a:noFill/>
            <a:miter lim="800000"/>
            <a:headEnd/>
            <a:tailEnd/>
          </a:ln>
        </p:spPr>
        <p:txBody>
          <a:bodyPr wrap="square" lIns="0" tIns="0" rIns="0" bIns="0" anchor="t">
            <a:spAutoFit/>
          </a:bodyPr>
          <a:lstStyle/>
          <a:p>
            <a:pPr algn="just"/>
            <a:r>
              <a:rPr lang="fr-FR" sz="1100" i="1" dirty="0" smtClean="0">
                <a:solidFill>
                  <a:schemeClr val="tx1">
                    <a:lumMod val="65000"/>
                    <a:lumOff val="35000"/>
                  </a:schemeClr>
                </a:solidFill>
              </a:rPr>
              <a:t>Compte tenu de la faiblesse des effectifs à la fois en 2018 (34 personnes) et en 2017 (10 personnes), les évolutions sont à interpréter avec prudence</a:t>
            </a:r>
            <a:endParaRPr lang="fr-FR" sz="1100" i="1" dirty="0">
              <a:solidFill>
                <a:schemeClr val="tx1">
                  <a:lumMod val="65000"/>
                  <a:lumOff val="35000"/>
                </a:schemeClr>
              </a:solidFill>
            </a:endParaRPr>
          </a:p>
        </p:txBody>
      </p:sp>
    </p:spTree>
    <p:extLst>
      <p:ext uri="{BB962C8B-B14F-4D97-AF65-F5344CB8AC3E}">
        <p14:creationId xmlns:p14="http://schemas.microsoft.com/office/powerpoint/2010/main" val="1772168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77058" y="3085936"/>
            <a:ext cx="9136397" cy="1495066"/>
            <a:chOff x="-500" y="2906"/>
            <a:chExt cx="6866"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a:solidFill>
                    <a:srgbClr val="A50021"/>
                  </a:solidFill>
                  <a:latin typeface="Century Gothic" panose="020B0502020202020204" pitchFamily="34" charset="0"/>
                </a:rPr>
                <a:t> Focus sur ceux qui NE se sont PAS </a:t>
              </a:r>
              <a:r>
                <a:rPr lang="fr-FR" sz="3200" i="1" dirty="0" smtClean="0">
                  <a:solidFill>
                    <a:srgbClr val="A50021"/>
                  </a:solidFill>
                  <a:latin typeface="Century Gothic" panose="020B0502020202020204" pitchFamily="34" charset="0"/>
                </a:rPr>
                <a:t>vus </a:t>
              </a:r>
              <a:r>
                <a:rPr lang="fr-FR" sz="3200" i="1" dirty="0">
                  <a:solidFill>
                    <a:srgbClr val="A50021"/>
                  </a:solidFill>
                  <a:latin typeface="Century Gothic" panose="020B0502020202020204" pitchFamily="34" charset="0"/>
                </a:rPr>
                <a:t>remettre de </a:t>
              </a:r>
              <a:r>
                <a:rPr lang="fr-FR" sz="3200" i="1" dirty="0" smtClean="0">
                  <a:solidFill>
                    <a:srgbClr val="A50021"/>
                  </a:solidFill>
                  <a:latin typeface="Century Gothic" panose="020B0502020202020204" pitchFamily="34" charset="0"/>
                </a:rPr>
                <a:t>boite (47%)</a:t>
              </a:r>
              <a:endParaRPr lang="fr-FR" sz="3200" i="1" dirty="0">
                <a:solidFill>
                  <a:srgbClr val="A50021"/>
                </a:solidFill>
                <a:latin typeface="Century Gothic" panose="020B0502020202020204" pitchFamily="34" charset="0"/>
              </a:endParaRPr>
            </a:p>
          </p:txBody>
        </p:sp>
        <p:sp>
          <p:nvSpPr>
            <p:cNvPr id="5" name="Rectangle 4"/>
            <p:cNvSpPr>
              <a:spLocks noChangeArrowheads="1"/>
            </p:cNvSpPr>
            <p:nvPr/>
          </p:nvSpPr>
          <p:spPr bwMode="auto">
            <a:xfrm>
              <a:off x="-500" y="2906"/>
              <a:ext cx="1505"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B.2</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10696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1800"/>
              <a:t>Le devenir de l’autopiqueur suite à son utilisation</a:t>
            </a:r>
            <a:endParaRPr lang="fr-FR" sz="1800" dirty="0"/>
          </a:p>
        </p:txBody>
      </p:sp>
      <p:sp>
        <p:nvSpPr>
          <p:cNvPr id="15" name="Text Box 10"/>
          <p:cNvSpPr txBox="1">
            <a:spLocks noChangeArrowheads="1"/>
          </p:cNvSpPr>
          <p:nvPr/>
        </p:nvSpPr>
        <p:spPr bwMode="auto">
          <a:xfrm>
            <a:off x="235932" y="862323"/>
            <a:ext cx="10057103"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Qu’avez-vous fait de l’</a:t>
            </a:r>
            <a:r>
              <a:rPr lang="fr-FR" sz="1200" dirty="0" err="1">
                <a:solidFill>
                  <a:schemeClr val="bg1">
                    <a:lumMod val="50000"/>
                  </a:schemeClr>
                </a:solidFill>
              </a:rPr>
              <a:t>autopiqueur</a:t>
            </a:r>
            <a:r>
              <a:rPr lang="fr-FR" sz="1200" dirty="0">
                <a:solidFill>
                  <a:schemeClr val="bg1">
                    <a:lumMod val="50000"/>
                  </a:schemeClr>
                </a:solidFill>
              </a:rPr>
              <a:t> (partie perforante) après l’avoir utilisé ?</a:t>
            </a:r>
          </a:p>
        </p:txBody>
      </p:sp>
      <p:graphicFrame>
        <p:nvGraphicFramePr>
          <p:cNvPr id="50" name="Graphique 49"/>
          <p:cNvGraphicFramePr/>
          <p:nvPr>
            <p:extLst>
              <p:ext uri="{D42A27DB-BD31-4B8C-83A1-F6EECF244321}">
                <p14:modId xmlns:p14="http://schemas.microsoft.com/office/powerpoint/2010/main" val="2372200612"/>
              </p:ext>
            </p:extLst>
          </p:nvPr>
        </p:nvGraphicFramePr>
        <p:xfrm>
          <a:off x="868221" y="2041239"/>
          <a:ext cx="5164768" cy="4655126"/>
        </p:xfrm>
        <a:graphic>
          <a:graphicData uri="http://schemas.openxmlformats.org/drawingml/2006/chart">
            <c:chart xmlns:c="http://schemas.openxmlformats.org/drawingml/2006/chart" xmlns:r="http://schemas.openxmlformats.org/officeDocument/2006/relationships" r:id="rId2"/>
          </a:graphicData>
        </a:graphic>
      </p:graphicFrame>
      <p:sp>
        <p:nvSpPr>
          <p:cNvPr id="51" name="Rectangle 50"/>
          <p:cNvSpPr/>
          <p:nvPr/>
        </p:nvSpPr>
        <p:spPr>
          <a:xfrm>
            <a:off x="731531" y="2410974"/>
            <a:ext cx="2662820" cy="840226"/>
          </a:xfrm>
          <a:prstGeom prst="rect">
            <a:avLst/>
          </a:pr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731530" y="3912184"/>
            <a:ext cx="2679009" cy="2387015"/>
          </a:xfrm>
          <a:prstGeom prst="rect">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pic>
        <p:nvPicPr>
          <p:cNvPr id="56" name="Image 5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8911" y="2410974"/>
            <a:ext cx="411705" cy="432000"/>
          </a:xfrm>
          <a:prstGeom prst="rect">
            <a:avLst/>
          </a:prstGeom>
        </p:spPr>
      </p:pic>
      <p:sp>
        <p:nvSpPr>
          <p:cNvPr id="58" name="ZoneTexte 57"/>
          <p:cNvSpPr txBox="1"/>
          <p:nvPr/>
        </p:nvSpPr>
        <p:spPr>
          <a:xfrm>
            <a:off x="184871" y="2814596"/>
            <a:ext cx="552996" cy="261610"/>
          </a:xfrm>
          <a:prstGeom prst="rect">
            <a:avLst/>
          </a:prstGeom>
          <a:noFill/>
          <a:ln>
            <a:noFill/>
          </a:ln>
        </p:spPr>
        <p:txBody>
          <a:bodyPr wrap="square" rtlCol="0">
            <a:spAutoFit/>
          </a:bodyPr>
          <a:lstStyle/>
          <a:p>
            <a:pPr algn="ctr"/>
            <a:r>
              <a:rPr lang="fr-FR" sz="1100" b="1" i="1" dirty="0" smtClean="0">
                <a:solidFill>
                  <a:schemeClr val="accent6"/>
                </a:solidFill>
              </a:rPr>
              <a:t>55%</a:t>
            </a:r>
            <a:endParaRPr lang="fr-FR" sz="1100" b="1" i="1" dirty="0">
              <a:solidFill>
                <a:schemeClr val="accent6"/>
              </a:solidFill>
            </a:endParaRPr>
          </a:p>
        </p:txBody>
      </p:sp>
      <p:sp>
        <p:nvSpPr>
          <p:cNvPr id="69" name="ZoneTexte 68"/>
          <p:cNvSpPr txBox="1"/>
          <p:nvPr/>
        </p:nvSpPr>
        <p:spPr>
          <a:xfrm rot="20451961">
            <a:off x="98941" y="4794271"/>
            <a:ext cx="983333" cy="769441"/>
          </a:xfrm>
          <a:prstGeom prst="rect">
            <a:avLst/>
          </a:prstGeom>
          <a:solidFill>
            <a:schemeClr val="bg1"/>
          </a:solidFill>
        </p:spPr>
        <p:txBody>
          <a:bodyPr wrap="square" rtlCol="0">
            <a:spAutoFit/>
          </a:bodyPr>
          <a:lstStyle/>
          <a:p>
            <a:pPr algn="ctr"/>
            <a:r>
              <a:rPr lang="fr-FR" sz="1100" b="1" i="1" dirty="0" smtClean="0">
                <a:solidFill>
                  <a:srgbClr val="A50021"/>
                </a:solidFill>
              </a:rPr>
              <a:t>TOTAL MAUVAISES PRATIQUES</a:t>
            </a:r>
          </a:p>
          <a:p>
            <a:pPr algn="ctr"/>
            <a:r>
              <a:rPr lang="fr-FR" sz="1100" b="1" i="1" dirty="0" smtClean="0">
                <a:solidFill>
                  <a:srgbClr val="A50021"/>
                </a:solidFill>
              </a:rPr>
              <a:t>45%</a:t>
            </a:r>
            <a:endParaRPr lang="fr-FR" sz="1100" b="1" i="1" dirty="0">
              <a:solidFill>
                <a:srgbClr val="A50021"/>
              </a:solidFill>
            </a:endParaRPr>
          </a:p>
        </p:txBody>
      </p:sp>
      <p:graphicFrame>
        <p:nvGraphicFramePr>
          <p:cNvPr id="47" name="Tableau 46"/>
          <p:cNvGraphicFramePr>
            <a:graphicFrameLocks noGrp="1"/>
          </p:cNvGraphicFramePr>
          <p:nvPr>
            <p:extLst/>
          </p:nvPr>
        </p:nvGraphicFramePr>
        <p:xfrm>
          <a:off x="7392435" y="1263215"/>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8" name="Image 47"/>
          <p:cNvPicPr>
            <a:picLocks noChangeAspect="1"/>
          </p:cNvPicPr>
          <p:nvPr/>
        </p:nvPicPr>
        <p:blipFill>
          <a:blip r:embed="rId4"/>
          <a:stretch>
            <a:fillRect/>
          </a:stretch>
        </p:blipFill>
        <p:spPr>
          <a:xfrm>
            <a:off x="9651774" y="1290667"/>
            <a:ext cx="439505" cy="420079"/>
          </a:xfrm>
          <a:prstGeom prst="rect">
            <a:avLst/>
          </a:prstGeom>
        </p:spPr>
      </p:pic>
      <p:pic>
        <p:nvPicPr>
          <p:cNvPr id="49" name="Image 48"/>
          <p:cNvPicPr>
            <a:picLocks noChangeAspect="1"/>
          </p:cNvPicPr>
          <p:nvPr/>
        </p:nvPicPr>
        <p:blipFill>
          <a:blip r:embed="rId5"/>
          <a:stretch>
            <a:fillRect/>
          </a:stretch>
        </p:blipFill>
        <p:spPr>
          <a:xfrm>
            <a:off x="7066823" y="1414333"/>
            <a:ext cx="394201" cy="351921"/>
          </a:xfrm>
          <a:prstGeom prst="rect">
            <a:avLst/>
          </a:prstGeom>
        </p:spPr>
      </p:pic>
      <p:graphicFrame>
        <p:nvGraphicFramePr>
          <p:cNvPr id="52" name="Tableau 51"/>
          <p:cNvGraphicFramePr>
            <a:graphicFrameLocks noGrp="1"/>
          </p:cNvGraphicFramePr>
          <p:nvPr>
            <p:extLst>
              <p:ext uri="{D42A27DB-BD31-4B8C-83A1-F6EECF244321}">
                <p14:modId xmlns:p14="http://schemas.microsoft.com/office/powerpoint/2010/main" val="2579034592"/>
              </p:ext>
            </p:extLst>
          </p:nvPr>
        </p:nvGraphicFramePr>
        <p:xfrm>
          <a:off x="7461024" y="2200643"/>
          <a:ext cx="2190750" cy="4466694"/>
        </p:xfrm>
        <a:graphic>
          <a:graphicData uri="http://schemas.openxmlformats.org/drawingml/2006/table">
            <a:tbl>
              <a:tblPr firstRow="1" bandRow="1">
                <a:tableStyleId>{5C22544A-7EE6-4342-B048-85BDC9FD1C3A}</a:tableStyleId>
              </a:tblPr>
              <a:tblGrid>
                <a:gridCol w="1095375"/>
                <a:gridCol w="1095375"/>
              </a:tblGrid>
              <a:tr h="1488898">
                <a:tc>
                  <a:txBody>
                    <a:bodyPr/>
                    <a:lstStyle/>
                    <a:p>
                      <a:pPr algn="ctr"/>
                      <a:r>
                        <a:rPr lang="fr-FR" sz="1400" b="1" dirty="0" smtClean="0">
                          <a:solidFill>
                            <a:srgbClr val="003366"/>
                          </a:solidFill>
                        </a:rPr>
                        <a:t>56%</a:t>
                      </a:r>
                    </a:p>
                  </a:txBody>
                  <a:tcPr anchor="ctr">
                    <a:noFill/>
                  </a:tcPr>
                </a:tc>
                <a:tc>
                  <a:txBody>
                    <a:bodyPr/>
                    <a:lstStyle/>
                    <a:p>
                      <a:pPr algn="ctr"/>
                      <a:r>
                        <a:rPr lang="fr-FR" sz="1400" b="1" dirty="0" smtClean="0">
                          <a:solidFill>
                            <a:srgbClr val="003366"/>
                          </a:solidFill>
                        </a:rPr>
                        <a:t>55%</a:t>
                      </a:r>
                    </a:p>
                  </a:txBody>
                  <a:tcPr anchor="ctr">
                    <a:noFill/>
                  </a:tcPr>
                </a:tc>
              </a:tr>
              <a:tr h="1488898">
                <a:tc>
                  <a:txBody>
                    <a:bodyPr/>
                    <a:lstStyle/>
                    <a:p>
                      <a:pPr algn="ctr"/>
                      <a:r>
                        <a:rPr lang="fr-FR" sz="1400" b="1" dirty="0" smtClean="0">
                          <a:solidFill>
                            <a:srgbClr val="003366"/>
                          </a:solidFill>
                        </a:rPr>
                        <a:t>21%</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35%</a:t>
                      </a:r>
                      <a:endParaRPr lang="fr-FR" sz="1400" b="1" dirty="0">
                        <a:solidFill>
                          <a:srgbClr val="003366"/>
                        </a:solidFill>
                      </a:endParaRPr>
                    </a:p>
                  </a:txBody>
                  <a:tcPr anchor="ctr">
                    <a:noFill/>
                  </a:tcPr>
                </a:tc>
              </a:tr>
              <a:tr h="1488898">
                <a:tc>
                  <a:txBody>
                    <a:bodyPr/>
                    <a:lstStyle/>
                    <a:p>
                      <a:pPr algn="ctr"/>
                      <a:r>
                        <a:rPr lang="fr-FR" sz="1400" b="1" dirty="0" smtClean="0">
                          <a:solidFill>
                            <a:srgbClr val="003366"/>
                          </a:solidFill>
                        </a:rPr>
                        <a:t>23%</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10%</a:t>
                      </a:r>
                      <a:endParaRPr lang="fr-FR" sz="1400" b="1" dirty="0">
                        <a:solidFill>
                          <a:srgbClr val="003366"/>
                        </a:solidFill>
                      </a:endParaRPr>
                    </a:p>
                  </a:txBody>
                  <a:tcPr anchor="ctr">
                    <a:noFill/>
                  </a:tcPr>
                </a:tc>
              </a:tr>
            </a:tbl>
          </a:graphicData>
        </a:graphic>
      </p:graphicFrame>
      <p:cxnSp>
        <p:nvCxnSpPr>
          <p:cNvPr id="54" name="Connecteur droit 53"/>
          <p:cNvCxnSpPr/>
          <p:nvPr/>
        </p:nvCxnSpPr>
        <p:spPr>
          <a:xfrm>
            <a:off x="8615058" y="2090892"/>
            <a:ext cx="0" cy="40631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9" name="Image 5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906" y="1229348"/>
            <a:ext cx="681315" cy="996550"/>
          </a:xfrm>
          <a:prstGeom prst="rect">
            <a:avLst/>
          </a:prstGeom>
          <a:noFill/>
          <a:ln>
            <a:noFill/>
          </a:ln>
        </p:spPr>
      </p:pic>
      <p:sp>
        <p:nvSpPr>
          <p:cNvPr id="60" name="ZoneTexte 59"/>
          <p:cNvSpPr txBox="1"/>
          <p:nvPr/>
        </p:nvSpPr>
        <p:spPr>
          <a:xfrm>
            <a:off x="4092541" y="4469701"/>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(+1 par rapport à 2017)</a:t>
            </a:r>
            <a:endParaRPr lang="fr-FR" sz="1000" dirty="0">
              <a:solidFill>
                <a:srgbClr val="92D050"/>
              </a:solidFill>
            </a:endParaRPr>
          </a:p>
        </p:txBody>
      </p:sp>
      <p:sp>
        <p:nvSpPr>
          <p:cNvPr id="64" name="ZoneTexte 20"/>
          <p:cNvSpPr txBox="1"/>
          <p:nvPr/>
        </p:nvSpPr>
        <p:spPr>
          <a:xfrm>
            <a:off x="5037233" y="2950022"/>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(-10 par rapport à 2017)</a:t>
            </a:r>
            <a:endParaRPr lang="fr-FR" sz="1000" dirty="0">
              <a:solidFill>
                <a:srgbClr val="FFC000"/>
              </a:solidFill>
            </a:endParaRPr>
          </a:p>
        </p:txBody>
      </p:sp>
      <p:sp>
        <p:nvSpPr>
          <p:cNvPr id="65" name="ZoneTexte 20"/>
          <p:cNvSpPr txBox="1"/>
          <p:nvPr/>
        </p:nvSpPr>
        <p:spPr>
          <a:xfrm rot="5400000">
            <a:off x="4755021" y="2981310"/>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66" name="ZoneTexte 65"/>
          <p:cNvSpPr txBox="1"/>
          <p:nvPr/>
        </p:nvSpPr>
        <p:spPr>
          <a:xfrm>
            <a:off x="3970771" y="5974134"/>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(+9 par rapport à 2017)</a:t>
            </a:r>
            <a:endParaRPr lang="fr-FR" sz="1000" dirty="0">
              <a:solidFill>
                <a:srgbClr val="92D050"/>
              </a:solidFill>
            </a:endParaRPr>
          </a:p>
        </p:txBody>
      </p:sp>
      <p:sp>
        <p:nvSpPr>
          <p:cNvPr id="70" name="Text Box 10"/>
          <p:cNvSpPr txBox="1">
            <a:spLocks noChangeArrowheads="1"/>
          </p:cNvSpPr>
          <p:nvPr/>
        </p:nvSpPr>
        <p:spPr bwMode="auto">
          <a:xfrm>
            <a:off x="1181214" y="1433180"/>
            <a:ext cx="4448843" cy="507831"/>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ont acheté un autotest de dépistage du VIH MAIS qui ne se sont pas vues remettre de boite </a:t>
            </a:r>
            <a:r>
              <a:rPr lang="fr-FR" sz="1100" i="1" dirty="0" err="1">
                <a:solidFill>
                  <a:schemeClr val="tx1">
                    <a:lumMod val="65000"/>
                    <a:lumOff val="35000"/>
                  </a:schemeClr>
                </a:solidFill>
              </a:rPr>
              <a:t>Dastri</a:t>
            </a:r>
            <a:r>
              <a:rPr lang="fr-FR" sz="1100" i="1" dirty="0">
                <a:solidFill>
                  <a:schemeClr val="tx1">
                    <a:lumMod val="65000"/>
                    <a:lumOff val="35000"/>
                  </a:schemeClr>
                </a:solidFill>
              </a:rPr>
              <a:t>, soit 173 personnes (1,7% de l’échantillon initial) </a:t>
            </a:r>
          </a:p>
        </p:txBody>
      </p:sp>
      <p:pic>
        <p:nvPicPr>
          <p:cNvPr id="21" name="Image 20"/>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49179" y="1282146"/>
            <a:ext cx="304800" cy="298704"/>
          </a:xfrm>
          <a:prstGeom prst="rect">
            <a:avLst/>
          </a:prstGeom>
        </p:spPr>
      </p:pic>
    </p:spTree>
    <p:extLst>
      <p:ext uri="{BB962C8B-B14F-4D97-AF65-F5344CB8AC3E}">
        <p14:creationId xmlns:p14="http://schemas.microsoft.com/office/powerpoint/2010/main" val="3635077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texte 1"/>
          <p:cNvSpPr>
            <a:spLocks noGrp="1"/>
          </p:cNvSpPr>
          <p:nvPr>
            <p:ph type="body" sz="quarter" idx="10"/>
          </p:nvPr>
        </p:nvSpPr>
        <p:spPr>
          <a:xfrm>
            <a:off x="1496329" y="204800"/>
            <a:ext cx="8664792" cy="657689"/>
          </a:xfrm>
        </p:spPr>
        <p:txBody>
          <a:bodyPr/>
          <a:lstStyle/>
          <a:p>
            <a:pPr algn="just"/>
            <a:r>
              <a:rPr lang="fr-FR" sz="1800"/>
              <a:t>Le devenir précis de l’autopiqueur suite à son utilisation</a:t>
            </a:r>
            <a:endParaRPr lang="fr-FR" sz="1800" dirty="0"/>
          </a:p>
        </p:txBody>
      </p:sp>
      <p:graphicFrame>
        <p:nvGraphicFramePr>
          <p:cNvPr id="24" name="Graphique 23"/>
          <p:cNvGraphicFramePr/>
          <p:nvPr>
            <p:extLst>
              <p:ext uri="{D42A27DB-BD31-4B8C-83A1-F6EECF244321}">
                <p14:modId xmlns:p14="http://schemas.microsoft.com/office/powerpoint/2010/main" val="1212555781"/>
              </p:ext>
            </p:extLst>
          </p:nvPr>
        </p:nvGraphicFramePr>
        <p:xfrm>
          <a:off x="55432" y="2081690"/>
          <a:ext cx="7540203" cy="42419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10"/>
          <p:cNvSpPr txBox="1">
            <a:spLocks noChangeArrowheads="1"/>
          </p:cNvSpPr>
          <p:nvPr/>
        </p:nvSpPr>
        <p:spPr bwMode="auto">
          <a:xfrm>
            <a:off x="343043" y="941926"/>
            <a:ext cx="9648682" cy="517931"/>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Plus précisément, avant de le jeter, qu’avez-vous fait …?</a:t>
            </a:r>
          </a:p>
        </p:txBody>
      </p:sp>
      <p:sp>
        <p:nvSpPr>
          <p:cNvPr id="42" name="ZoneTexte 41"/>
          <p:cNvSpPr txBox="1"/>
          <p:nvPr/>
        </p:nvSpPr>
        <p:spPr>
          <a:xfrm>
            <a:off x="4612675" y="5678320"/>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(+8 par rapport à 2017)</a:t>
            </a:r>
            <a:endParaRPr lang="fr-FR" sz="1000" dirty="0">
              <a:solidFill>
                <a:srgbClr val="92D050"/>
              </a:solidFill>
            </a:endParaRPr>
          </a:p>
        </p:txBody>
      </p:sp>
      <p:sp>
        <p:nvSpPr>
          <p:cNvPr id="43" name="ZoneTexte 20"/>
          <p:cNvSpPr txBox="1"/>
          <p:nvPr/>
        </p:nvSpPr>
        <p:spPr>
          <a:xfrm>
            <a:off x="5839651" y="2946173"/>
            <a:ext cx="39439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003366"/>
                </a:solidFill>
                <a:sym typeface="Wingdings 3" panose="05040102010807070707" pitchFamily="18" charset="2"/>
              </a:rPr>
              <a:t>(=)</a:t>
            </a:r>
            <a:endParaRPr lang="fr-FR" sz="1000" dirty="0">
              <a:solidFill>
                <a:srgbClr val="003366"/>
              </a:solidFill>
            </a:endParaRPr>
          </a:p>
        </p:txBody>
      </p:sp>
      <p:sp>
        <p:nvSpPr>
          <p:cNvPr id="16" name="Text Box 10"/>
          <p:cNvSpPr txBox="1">
            <a:spLocks noChangeArrowheads="1"/>
          </p:cNvSpPr>
          <p:nvPr/>
        </p:nvSpPr>
        <p:spPr bwMode="auto">
          <a:xfrm>
            <a:off x="440156" y="1433180"/>
            <a:ext cx="5322402" cy="507831"/>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question posée uniquement aux personnes qui ont acheté un autotest de dépistage du VIH MAIS qui ne se sont pas vues remettre de boite </a:t>
            </a:r>
            <a:r>
              <a:rPr lang="fr-FR" sz="1100" i="1" dirty="0" err="1">
                <a:solidFill>
                  <a:schemeClr val="tx1">
                    <a:lumMod val="65000"/>
                    <a:lumOff val="35000"/>
                  </a:schemeClr>
                </a:solidFill>
              </a:rPr>
              <a:t>Dastri</a:t>
            </a:r>
            <a:r>
              <a:rPr lang="fr-FR" sz="1100" i="1" dirty="0">
                <a:solidFill>
                  <a:schemeClr val="tx1">
                    <a:lumMod val="65000"/>
                    <a:lumOff val="35000"/>
                  </a:schemeClr>
                </a:solidFill>
              </a:rPr>
              <a:t>, soit 173 personnes (1,7% de l’échantillon initial) </a:t>
            </a:r>
          </a:p>
        </p:txBody>
      </p:sp>
      <p:graphicFrame>
        <p:nvGraphicFramePr>
          <p:cNvPr id="13" name="Tableau 12"/>
          <p:cNvGraphicFramePr>
            <a:graphicFrameLocks noGrp="1"/>
          </p:cNvGraphicFramePr>
          <p:nvPr>
            <p:extLst/>
          </p:nvPr>
        </p:nvGraphicFramePr>
        <p:xfrm>
          <a:off x="7392435" y="1263215"/>
          <a:ext cx="2378146" cy="537118"/>
        </p:xfrm>
        <a:graphic>
          <a:graphicData uri="http://schemas.openxmlformats.org/drawingml/2006/table">
            <a:tbl>
              <a:tblPr firstRow="1" bandRow="1">
                <a:tableStyleId>{5C22544A-7EE6-4342-B048-85BDC9FD1C3A}</a:tableStyleId>
              </a:tblPr>
              <a:tblGrid>
                <a:gridCol w="1189073"/>
                <a:gridCol w="1189073"/>
              </a:tblGrid>
              <a:tr h="537118">
                <a:tc>
                  <a:txBody>
                    <a:bodyPr/>
                    <a:lstStyle/>
                    <a:p>
                      <a:pPr algn="ctr"/>
                      <a:r>
                        <a:rPr lang="fr-FR" sz="1200" b="1" dirty="0" smtClean="0">
                          <a:solidFill>
                            <a:srgbClr val="003366"/>
                          </a:solidFill>
                        </a:rPr>
                        <a:t>PAT</a:t>
                      </a:r>
                    </a:p>
                    <a:p>
                      <a:pPr algn="ctr"/>
                      <a:r>
                        <a:rPr lang="fr-FR" sz="12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3366"/>
                          </a:solidFill>
                        </a:rPr>
                        <a:t>PAT</a:t>
                      </a:r>
                    </a:p>
                    <a:p>
                      <a:pPr algn="ctr"/>
                      <a:r>
                        <a:rPr lang="fr-FR" sz="12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2756055059"/>
              </p:ext>
            </p:extLst>
          </p:nvPr>
        </p:nvGraphicFramePr>
        <p:xfrm>
          <a:off x="7461024" y="2200643"/>
          <a:ext cx="2190750" cy="4466694"/>
        </p:xfrm>
        <a:graphic>
          <a:graphicData uri="http://schemas.openxmlformats.org/drawingml/2006/table">
            <a:tbl>
              <a:tblPr firstRow="1" bandRow="1">
                <a:tableStyleId>{5C22544A-7EE6-4342-B048-85BDC9FD1C3A}</a:tableStyleId>
              </a:tblPr>
              <a:tblGrid>
                <a:gridCol w="1095375"/>
                <a:gridCol w="1095375"/>
              </a:tblGrid>
              <a:tr h="1488898">
                <a:tc>
                  <a:txBody>
                    <a:bodyPr/>
                    <a:lstStyle/>
                    <a:p>
                      <a:pPr algn="ctr"/>
                      <a:r>
                        <a:rPr lang="fr-FR" sz="1400" b="1" dirty="0" smtClean="0">
                          <a:solidFill>
                            <a:srgbClr val="003366"/>
                          </a:solidFill>
                        </a:rPr>
                        <a:t>55%</a:t>
                      </a:r>
                    </a:p>
                  </a:txBody>
                  <a:tcPr anchor="ctr">
                    <a:noFill/>
                  </a:tcPr>
                </a:tc>
                <a:tc>
                  <a:txBody>
                    <a:bodyPr/>
                    <a:lstStyle/>
                    <a:p>
                      <a:pPr algn="ctr"/>
                      <a:r>
                        <a:rPr lang="fr-FR" sz="1400" b="1" dirty="0" smtClean="0">
                          <a:solidFill>
                            <a:srgbClr val="003366"/>
                          </a:solidFill>
                        </a:rPr>
                        <a:t>35%</a:t>
                      </a:r>
                    </a:p>
                  </a:txBody>
                  <a:tcPr anchor="ctr">
                    <a:noFill/>
                  </a:tcPr>
                </a:tc>
              </a:tr>
              <a:tr h="1488898">
                <a:tc>
                  <a:txBody>
                    <a:bodyPr/>
                    <a:lstStyle/>
                    <a:p>
                      <a:pPr algn="ctr"/>
                      <a:r>
                        <a:rPr lang="fr-FR" sz="1400" b="1" dirty="0" smtClean="0">
                          <a:solidFill>
                            <a:srgbClr val="003366"/>
                          </a:solidFill>
                        </a:rPr>
                        <a:t>26%</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40%</a:t>
                      </a:r>
                      <a:endParaRPr lang="fr-FR" sz="1400" b="1" dirty="0">
                        <a:solidFill>
                          <a:srgbClr val="003366"/>
                        </a:solidFill>
                      </a:endParaRPr>
                    </a:p>
                  </a:txBody>
                  <a:tcPr anchor="ctr">
                    <a:noFill/>
                  </a:tcPr>
                </a:tc>
              </a:tr>
              <a:tr h="1488898">
                <a:tc>
                  <a:txBody>
                    <a:bodyPr/>
                    <a:lstStyle/>
                    <a:p>
                      <a:pPr algn="ctr"/>
                      <a:r>
                        <a:rPr lang="fr-FR" sz="1400" b="1" dirty="0" smtClean="0">
                          <a:solidFill>
                            <a:srgbClr val="003366"/>
                          </a:solidFill>
                        </a:rPr>
                        <a:t>19%</a:t>
                      </a:r>
                      <a:endParaRPr lang="fr-FR" sz="1400" b="1" dirty="0">
                        <a:solidFill>
                          <a:srgbClr val="003366"/>
                        </a:solidFill>
                      </a:endParaRPr>
                    </a:p>
                  </a:txBody>
                  <a:tcPr anchor="ctr">
                    <a:noFill/>
                  </a:tcPr>
                </a:tc>
                <a:tc>
                  <a:txBody>
                    <a:bodyPr/>
                    <a:lstStyle/>
                    <a:p>
                      <a:pPr algn="ctr"/>
                      <a:r>
                        <a:rPr lang="fr-FR" sz="1400" b="1" dirty="0" smtClean="0">
                          <a:solidFill>
                            <a:srgbClr val="003366"/>
                          </a:solidFill>
                        </a:rPr>
                        <a:t>25%</a:t>
                      </a:r>
                      <a:endParaRPr lang="fr-FR" sz="1400" b="1" dirty="0">
                        <a:solidFill>
                          <a:srgbClr val="003366"/>
                        </a:solidFill>
                      </a:endParaRPr>
                    </a:p>
                  </a:txBody>
                  <a:tcPr anchor="ctr">
                    <a:noFill/>
                  </a:tcPr>
                </a:tc>
              </a:tr>
            </a:tbl>
          </a:graphicData>
        </a:graphic>
      </p:graphicFrame>
      <p:cxnSp>
        <p:nvCxnSpPr>
          <p:cNvPr id="20" name="Connecteur droit 19"/>
          <p:cNvCxnSpPr/>
          <p:nvPr/>
        </p:nvCxnSpPr>
        <p:spPr>
          <a:xfrm>
            <a:off x="8615058" y="2090892"/>
            <a:ext cx="0" cy="40631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130826" y="4372370"/>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(-8 par rapport à 2017)</a:t>
            </a:r>
            <a:endParaRPr lang="fr-FR" sz="1000" dirty="0">
              <a:solidFill>
                <a:srgbClr val="FFC000"/>
              </a:solidFill>
            </a:endParaRPr>
          </a:p>
        </p:txBody>
      </p:sp>
      <p:sp>
        <p:nvSpPr>
          <p:cNvPr id="22" name="ZoneTexte 20"/>
          <p:cNvSpPr txBox="1"/>
          <p:nvPr/>
        </p:nvSpPr>
        <p:spPr>
          <a:xfrm rot="5400000">
            <a:off x="4848614" y="4403658"/>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pic>
        <p:nvPicPr>
          <p:cNvPr id="17" name="Image 16"/>
          <p:cNvPicPr>
            <a:picLocks noChangeAspect="1"/>
          </p:cNvPicPr>
          <p:nvPr/>
        </p:nvPicPr>
        <p:blipFill>
          <a:blip r:embed="rId3"/>
          <a:stretch>
            <a:fillRect/>
          </a:stretch>
        </p:blipFill>
        <p:spPr>
          <a:xfrm>
            <a:off x="9651774" y="1290667"/>
            <a:ext cx="439505" cy="420079"/>
          </a:xfrm>
          <a:prstGeom prst="rect">
            <a:avLst/>
          </a:prstGeom>
        </p:spPr>
      </p:pic>
      <p:pic>
        <p:nvPicPr>
          <p:cNvPr id="23" name="Image 22"/>
          <p:cNvPicPr>
            <a:picLocks noChangeAspect="1"/>
          </p:cNvPicPr>
          <p:nvPr/>
        </p:nvPicPr>
        <p:blipFill>
          <a:blip r:embed="rId4"/>
          <a:stretch>
            <a:fillRect/>
          </a:stretch>
        </p:blipFill>
        <p:spPr>
          <a:xfrm>
            <a:off x="7171291" y="1402849"/>
            <a:ext cx="394201" cy="351921"/>
          </a:xfrm>
          <a:prstGeom prst="rect">
            <a:avLst/>
          </a:prstGeom>
        </p:spPr>
      </p:pic>
      <p:pic>
        <p:nvPicPr>
          <p:cNvPr id="25" name="Image 24"/>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49179" y="1282146"/>
            <a:ext cx="304800" cy="298704"/>
          </a:xfrm>
          <a:prstGeom prst="rect">
            <a:avLst/>
          </a:prstGeom>
        </p:spPr>
      </p:pic>
    </p:spTree>
    <p:extLst>
      <p:ext uri="{BB962C8B-B14F-4D97-AF65-F5344CB8AC3E}">
        <p14:creationId xmlns:p14="http://schemas.microsoft.com/office/powerpoint/2010/main" val="4079515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542084" y="3085936"/>
            <a:ext cx="878142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smtClean="0">
                  <a:solidFill>
                    <a:srgbClr val="A50021"/>
                  </a:solidFill>
                  <a:latin typeface="Century Gothic" panose="020B0502020202020204" pitchFamily="34" charset="0"/>
                </a:rPr>
                <a:t>Récapitulatif des pratiques des personnes </a:t>
              </a:r>
              <a:r>
                <a:rPr lang="fr-FR" sz="3200" i="1" dirty="0">
                  <a:solidFill>
                    <a:srgbClr val="A50021"/>
                  </a:solidFill>
                  <a:latin typeface="Century Gothic" panose="020B0502020202020204" pitchFamily="34" charset="0"/>
                </a:rPr>
                <a:t>ayant acheté un autotest de diagnostic VIH en pharmacie </a:t>
              </a:r>
              <a:r>
                <a:rPr lang="fr-FR" sz="3200" i="1" dirty="0" smtClean="0">
                  <a:solidFill>
                    <a:srgbClr val="A50021"/>
                  </a:solidFill>
                  <a:latin typeface="Century Gothic" panose="020B0502020202020204" pitchFamily="34" charset="0"/>
                </a:rPr>
                <a:t>(n=373)</a:t>
              </a:r>
              <a:endParaRPr lang="fr-FR" sz="3200" i="1" dirty="0">
                <a:solidFill>
                  <a:srgbClr val="A50021"/>
                </a:solidFill>
                <a:latin typeface="Century Gothic" panose="020B0502020202020204" pitchFamily="34" charset="0"/>
              </a:endParaRP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C</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i="1"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4209454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Récapitulatif des </a:t>
            </a:r>
            <a:r>
              <a:rPr lang="fr-FR" dirty="0" smtClean="0"/>
              <a:t>scénarii</a:t>
            </a:r>
            <a:endParaRPr lang="fr-FR" dirty="0"/>
          </a:p>
        </p:txBody>
      </p:sp>
      <p:cxnSp>
        <p:nvCxnSpPr>
          <p:cNvPr id="3" name="Connecteur droit avec flèche 2"/>
          <p:cNvCxnSpPr/>
          <p:nvPr/>
        </p:nvCxnSpPr>
        <p:spPr>
          <a:xfrm flipH="1">
            <a:off x="1320299" y="2001254"/>
            <a:ext cx="256903" cy="30267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a:off x="2671133" y="1987319"/>
            <a:ext cx="0" cy="108000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09539" y="3899025"/>
            <a:ext cx="1278575" cy="307777"/>
          </a:xfrm>
          <a:prstGeom prst="rect">
            <a:avLst/>
          </a:prstGeom>
          <a:noFill/>
        </p:spPr>
        <p:txBody>
          <a:bodyPr wrap="square" rtlCol="0">
            <a:spAutoFit/>
          </a:bodyPr>
          <a:lstStyle/>
          <a:p>
            <a:r>
              <a:rPr lang="fr-FR" sz="1400" b="1" dirty="0" smtClean="0"/>
              <a:t>51%</a:t>
            </a:r>
            <a:endParaRPr lang="fr-FR" sz="1050" i="1" dirty="0">
              <a:solidFill>
                <a:schemeClr val="bg1">
                  <a:lumMod val="65000"/>
                </a:schemeClr>
              </a:solidFill>
            </a:endParaRPr>
          </a:p>
        </p:txBody>
      </p:sp>
      <p:sp>
        <p:nvSpPr>
          <p:cNvPr id="6" name="ZoneTexte 5"/>
          <p:cNvSpPr txBox="1"/>
          <p:nvPr/>
        </p:nvSpPr>
        <p:spPr>
          <a:xfrm>
            <a:off x="2301085" y="4524290"/>
            <a:ext cx="1513825" cy="307777"/>
          </a:xfrm>
          <a:prstGeom prst="rect">
            <a:avLst/>
          </a:prstGeom>
          <a:noFill/>
        </p:spPr>
        <p:txBody>
          <a:bodyPr wrap="square" rtlCol="0">
            <a:spAutoFit/>
          </a:bodyPr>
          <a:lstStyle/>
          <a:p>
            <a:r>
              <a:rPr lang="fr-FR" sz="1400" b="1" dirty="0" smtClean="0"/>
              <a:t>32%</a:t>
            </a:r>
            <a:endParaRPr lang="fr-FR" sz="1400" b="1" dirty="0"/>
          </a:p>
        </p:txBody>
      </p:sp>
      <p:pic>
        <p:nvPicPr>
          <p:cNvPr id="8" name="Image 7"/>
          <p:cNvPicPr>
            <a:picLocks noChangeAspect="1"/>
          </p:cNvPicPr>
          <p:nvPr/>
        </p:nvPicPr>
        <p:blipFill>
          <a:blip r:embed="rId2"/>
          <a:stretch>
            <a:fillRect/>
          </a:stretch>
        </p:blipFill>
        <p:spPr>
          <a:xfrm>
            <a:off x="4418239" y="4853687"/>
            <a:ext cx="429569" cy="579214"/>
          </a:xfrm>
          <a:prstGeom prst="rect">
            <a:avLst/>
          </a:prstGeom>
        </p:spPr>
      </p:pic>
      <p:grpSp>
        <p:nvGrpSpPr>
          <p:cNvPr id="9" name="Groupe 8"/>
          <p:cNvGrpSpPr/>
          <p:nvPr/>
        </p:nvGrpSpPr>
        <p:grpSpPr>
          <a:xfrm>
            <a:off x="3890431" y="4835286"/>
            <a:ext cx="429569" cy="579214"/>
            <a:chOff x="4583888" y="6182481"/>
            <a:chExt cx="429569" cy="579214"/>
          </a:xfrm>
        </p:grpSpPr>
        <p:pic>
          <p:nvPicPr>
            <p:cNvPr id="10" name="Image 9"/>
            <p:cNvPicPr>
              <a:picLocks noChangeAspect="1"/>
            </p:cNvPicPr>
            <p:nvPr/>
          </p:nvPicPr>
          <p:blipFill>
            <a:blip r:embed="rId2"/>
            <a:stretch>
              <a:fillRect/>
            </a:stretch>
          </p:blipFill>
          <p:spPr>
            <a:xfrm>
              <a:off x="4583888" y="6182481"/>
              <a:ext cx="429569" cy="579214"/>
            </a:xfrm>
            <a:prstGeom prst="rect">
              <a:avLst/>
            </a:prstGeom>
          </p:spPr>
        </p:pic>
        <p:sp>
          <p:nvSpPr>
            <p:cNvPr id="11" name="Ellipse 10"/>
            <p:cNvSpPr/>
            <p:nvPr/>
          </p:nvSpPr>
          <p:spPr>
            <a:xfrm>
              <a:off x="4705350" y="6318075"/>
              <a:ext cx="200025" cy="260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 name="Connecteur droit avec flèche 14"/>
          <p:cNvCxnSpPr/>
          <p:nvPr/>
        </p:nvCxnSpPr>
        <p:spPr>
          <a:xfrm flipV="1">
            <a:off x="6895939" y="2800548"/>
            <a:ext cx="79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365674" y="5806269"/>
            <a:ext cx="902780" cy="307777"/>
          </a:xfrm>
          <a:prstGeom prst="rect">
            <a:avLst/>
          </a:prstGeom>
          <a:noFill/>
        </p:spPr>
        <p:txBody>
          <a:bodyPr wrap="square" rtlCol="0">
            <a:spAutoFit/>
          </a:bodyPr>
          <a:lstStyle/>
          <a:p>
            <a:pPr algn="ctr"/>
            <a:r>
              <a:rPr lang="fr-FR" sz="1400" b="1" dirty="0" smtClean="0"/>
              <a:t>49%</a:t>
            </a:r>
          </a:p>
        </p:txBody>
      </p:sp>
      <p:sp>
        <p:nvSpPr>
          <p:cNvPr id="17" name="ZoneTexte 16"/>
          <p:cNvSpPr txBox="1"/>
          <p:nvPr/>
        </p:nvSpPr>
        <p:spPr>
          <a:xfrm>
            <a:off x="1623337" y="5806197"/>
            <a:ext cx="819831" cy="307777"/>
          </a:xfrm>
          <a:prstGeom prst="rect">
            <a:avLst/>
          </a:prstGeom>
          <a:noFill/>
        </p:spPr>
        <p:txBody>
          <a:bodyPr wrap="square" rtlCol="0">
            <a:spAutoFit/>
          </a:bodyPr>
          <a:lstStyle/>
          <a:p>
            <a:pPr algn="ctr"/>
            <a:r>
              <a:rPr lang="fr-FR" sz="1400" b="1" dirty="0" smtClean="0"/>
              <a:t>51%</a:t>
            </a:r>
          </a:p>
        </p:txBody>
      </p:sp>
      <p:sp>
        <p:nvSpPr>
          <p:cNvPr id="18" name="ZoneTexte 17"/>
          <p:cNvSpPr txBox="1"/>
          <p:nvPr/>
        </p:nvSpPr>
        <p:spPr>
          <a:xfrm>
            <a:off x="6464355" y="5353102"/>
            <a:ext cx="1364773" cy="307777"/>
          </a:xfrm>
          <a:prstGeom prst="rect">
            <a:avLst/>
          </a:prstGeom>
          <a:noFill/>
        </p:spPr>
        <p:txBody>
          <a:bodyPr wrap="square" rtlCol="0">
            <a:spAutoFit/>
          </a:bodyPr>
          <a:lstStyle/>
          <a:p>
            <a:r>
              <a:rPr lang="fr-FR" sz="1400" b="1" dirty="0"/>
              <a:t>5</a:t>
            </a:r>
            <a:r>
              <a:rPr lang="fr-FR" sz="1400" b="1" dirty="0" smtClean="0"/>
              <a:t>5%</a:t>
            </a:r>
            <a:endParaRPr lang="fr-FR" sz="1050" i="1" dirty="0">
              <a:solidFill>
                <a:schemeClr val="bg1">
                  <a:lumMod val="65000"/>
                </a:schemeClr>
              </a:solidFill>
            </a:endParaRPr>
          </a:p>
        </p:txBody>
      </p:sp>
      <p:grpSp>
        <p:nvGrpSpPr>
          <p:cNvPr id="19" name="Groupe 18"/>
          <p:cNvGrpSpPr/>
          <p:nvPr/>
        </p:nvGrpSpPr>
        <p:grpSpPr>
          <a:xfrm>
            <a:off x="7912356" y="4576245"/>
            <a:ext cx="913166" cy="883389"/>
            <a:chOff x="8548450" y="3552906"/>
            <a:chExt cx="913166" cy="883389"/>
          </a:xfrm>
        </p:grpSpPr>
        <p:pic>
          <p:nvPicPr>
            <p:cNvPr id="20" name="Image 19"/>
            <p:cNvPicPr>
              <a:picLocks noChangeAspect="1"/>
            </p:cNvPicPr>
            <p:nvPr/>
          </p:nvPicPr>
          <p:blipFill>
            <a:blip r:embed="rId3"/>
            <a:stretch>
              <a:fillRect/>
            </a:stretch>
          </p:blipFill>
          <p:spPr>
            <a:xfrm>
              <a:off x="8548450" y="3552906"/>
              <a:ext cx="913166" cy="883389"/>
            </a:xfrm>
            <a:prstGeom prst="rect">
              <a:avLst/>
            </a:prstGeom>
          </p:spPr>
        </p:pic>
        <p:pic>
          <p:nvPicPr>
            <p:cNvPr id="21" name="Image 20"/>
            <p:cNvPicPr>
              <a:picLocks noChangeAspect="1"/>
            </p:cNvPicPr>
            <p:nvPr/>
          </p:nvPicPr>
          <p:blipFill>
            <a:blip r:embed="rId4"/>
            <a:stretch>
              <a:fillRect/>
            </a:stretch>
          </p:blipFill>
          <p:spPr>
            <a:xfrm rot="790767">
              <a:off x="8818189" y="3759987"/>
              <a:ext cx="173822" cy="161406"/>
            </a:xfrm>
            <a:prstGeom prst="rect">
              <a:avLst/>
            </a:prstGeom>
          </p:spPr>
        </p:pic>
      </p:grpSp>
      <p:cxnSp>
        <p:nvCxnSpPr>
          <p:cNvPr id="22" name="Connecteur droit avec flèche 21"/>
          <p:cNvCxnSpPr/>
          <p:nvPr/>
        </p:nvCxnSpPr>
        <p:spPr>
          <a:xfrm>
            <a:off x="3710820" y="1974433"/>
            <a:ext cx="417749" cy="5087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8135230" y="5380166"/>
            <a:ext cx="1202496" cy="307777"/>
          </a:xfrm>
          <a:prstGeom prst="rect">
            <a:avLst/>
          </a:prstGeom>
          <a:noFill/>
        </p:spPr>
        <p:txBody>
          <a:bodyPr wrap="square" rtlCol="0">
            <a:spAutoFit/>
          </a:bodyPr>
          <a:lstStyle/>
          <a:p>
            <a:r>
              <a:rPr lang="fr-FR" sz="1400" b="1" dirty="0"/>
              <a:t>4</a:t>
            </a:r>
            <a:r>
              <a:rPr lang="fr-FR" sz="1400" b="1" dirty="0" smtClean="0"/>
              <a:t>5%</a:t>
            </a:r>
            <a:endParaRPr lang="fr-FR" sz="1050" b="1" dirty="0"/>
          </a:p>
        </p:txBody>
      </p:sp>
      <p:cxnSp>
        <p:nvCxnSpPr>
          <p:cNvPr id="24" name="Connecteur droit avec flèche 23"/>
          <p:cNvCxnSpPr/>
          <p:nvPr/>
        </p:nvCxnSpPr>
        <p:spPr>
          <a:xfrm flipH="1">
            <a:off x="8138030" y="5729300"/>
            <a:ext cx="130976" cy="240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2"/>
          <a:stretch>
            <a:fillRect/>
          </a:stretch>
        </p:blipFill>
        <p:spPr>
          <a:xfrm>
            <a:off x="8389299" y="6018422"/>
            <a:ext cx="450933" cy="608020"/>
          </a:xfrm>
          <a:prstGeom prst="rect">
            <a:avLst/>
          </a:prstGeom>
        </p:spPr>
      </p:pic>
      <p:grpSp>
        <p:nvGrpSpPr>
          <p:cNvPr id="26" name="Groupe 25"/>
          <p:cNvGrpSpPr/>
          <p:nvPr/>
        </p:nvGrpSpPr>
        <p:grpSpPr>
          <a:xfrm>
            <a:off x="7909180" y="6023989"/>
            <a:ext cx="429569" cy="579214"/>
            <a:chOff x="4583888" y="6182481"/>
            <a:chExt cx="429569" cy="579214"/>
          </a:xfrm>
        </p:grpSpPr>
        <p:pic>
          <p:nvPicPr>
            <p:cNvPr id="27" name="Image 26"/>
            <p:cNvPicPr>
              <a:picLocks noChangeAspect="1"/>
            </p:cNvPicPr>
            <p:nvPr/>
          </p:nvPicPr>
          <p:blipFill>
            <a:blip r:embed="rId2"/>
            <a:stretch>
              <a:fillRect/>
            </a:stretch>
          </p:blipFill>
          <p:spPr>
            <a:xfrm>
              <a:off x="4583888" y="6182481"/>
              <a:ext cx="429569" cy="579214"/>
            </a:xfrm>
            <a:prstGeom prst="rect">
              <a:avLst/>
            </a:prstGeom>
          </p:spPr>
        </p:pic>
        <p:sp>
          <p:nvSpPr>
            <p:cNvPr id="28" name="Ellipse 27"/>
            <p:cNvSpPr/>
            <p:nvPr/>
          </p:nvSpPr>
          <p:spPr>
            <a:xfrm>
              <a:off x="4705350" y="6318075"/>
              <a:ext cx="200025" cy="260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ZoneTexte 30"/>
          <p:cNvSpPr txBox="1"/>
          <p:nvPr/>
        </p:nvSpPr>
        <p:spPr>
          <a:xfrm>
            <a:off x="5767002" y="1047635"/>
            <a:ext cx="2088000" cy="612934"/>
          </a:xfrm>
          <a:prstGeom prst="roundRect">
            <a:avLst/>
          </a:prstGeom>
          <a:solidFill>
            <a:srgbClr val="C04C63"/>
          </a:solidFill>
        </p:spPr>
        <p:txBody>
          <a:bodyPr wrap="square" rtlCol="0">
            <a:spAutoFit/>
          </a:bodyPr>
          <a:lstStyle/>
          <a:p>
            <a:pPr algn="ctr"/>
            <a:r>
              <a:rPr lang="fr-FR" sz="1400" dirty="0" smtClean="0">
                <a:solidFill>
                  <a:schemeClr val="bg1"/>
                </a:solidFill>
              </a:rPr>
              <a:t>N’a pas eu de BAA</a:t>
            </a:r>
          </a:p>
          <a:p>
            <a:pPr algn="ctr"/>
            <a:r>
              <a:rPr lang="fr-FR" sz="1600" b="1" dirty="0" smtClean="0">
                <a:solidFill>
                  <a:schemeClr val="bg1"/>
                </a:solidFill>
              </a:rPr>
              <a:t>47%</a:t>
            </a:r>
            <a:endParaRPr lang="fr-FR" sz="1600" b="1" dirty="0">
              <a:solidFill>
                <a:schemeClr val="bg1"/>
              </a:solidFill>
            </a:endParaRPr>
          </a:p>
        </p:txBody>
      </p:sp>
      <p:cxnSp>
        <p:nvCxnSpPr>
          <p:cNvPr id="32" name="Connecteur droit 31"/>
          <p:cNvCxnSpPr/>
          <p:nvPr/>
        </p:nvCxnSpPr>
        <p:spPr>
          <a:xfrm>
            <a:off x="6546615" y="2121118"/>
            <a:ext cx="344021" cy="678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623337" y="1030677"/>
            <a:ext cx="2088000" cy="612934"/>
          </a:xfrm>
          <a:prstGeom prst="roundRect">
            <a:avLst/>
          </a:prstGeom>
          <a:solidFill>
            <a:schemeClr val="accent6">
              <a:lumMod val="75000"/>
            </a:schemeClr>
          </a:solidFill>
        </p:spPr>
        <p:txBody>
          <a:bodyPr wrap="square" rtlCol="0">
            <a:spAutoFit/>
          </a:bodyPr>
          <a:lstStyle/>
          <a:p>
            <a:pPr algn="ctr"/>
            <a:r>
              <a:rPr lang="fr-FR" sz="1400" dirty="0" smtClean="0">
                <a:solidFill>
                  <a:schemeClr val="bg1"/>
                </a:solidFill>
              </a:rPr>
              <a:t>A eu une BAA</a:t>
            </a:r>
          </a:p>
          <a:p>
            <a:pPr algn="ctr"/>
            <a:r>
              <a:rPr lang="fr-FR" sz="1600" b="1" dirty="0" smtClean="0">
                <a:solidFill>
                  <a:schemeClr val="bg1"/>
                </a:solidFill>
              </a:rPr>
              <a:t>53%</a:t>
            </a:r>
            <a:endParaRPr lang="fr-FR" sz="1600" b="1" dirty="0">
              <a:solidFill>
                <a:schemeClr val="bg1"/>
              </a:solidFill>
            </a:endParaRPr>
          </a:p>
        </p:txBody>
      </p:sp>
      <p:pic>
        <p:nvPicPr>
          <p:cNvPr id="34" name="Image 33"/>
          <p:cNvPicPr>
            <a:picLocks noChangeAspect="1"/>
          </p:cNvPicPr>
          <p:nvPr/>
        </p:nvPicPr>
        <p:blipFill>
          <a:blip r:embed="rId5"/>
          <a:stretch>
            <a:fillRect/>
          </a:stretch>
        </p:blipFill>
        <p:spPr>
          <a:xfrm>
            <a:off x="6270786" y="4554801"/>
            <a:ext cx="821718" cy="751335"/>
          </a:xfrm>
          <a:prstGeom prst="rect">
            <a:avLst/>
          </a:prstGeom>
        </p:spPr>
      </p:pic>
      <p:pic>
        <p:nvPicPr>
          <p:cNvPr id="35" name="Image 34"/>
          <p:cNvPicPr>
            <a:picLocks noChangeAspect="1"/>
          </p:cNvPicPr>
          <p:nvPr/>
        </p:nvPicPr>
        <p:blipFill>
          <a:blip r:embed="rId5"/>
          <a:stretch>
            <a:fillRect/>
          </a:stretch>
        </p:blipFill>
        <p:spPr>
          <a:xfrm>
            <a:off x="4896354" y="4882375"/>
            <a:ext cx="563025" cy="514800"/>
          </a:xfrm>
          <a:prstGeom prst="rect">
            <a:avLst/>
          </a:prstGeom>
        </p:spPr>
      </p:pic>
      <p:cxnSp>
        <p:nvCxnSpPr>
          <p:cNvPr id="36" name="Connecteur droit avec flèche 35"/>
          <p:cNvCxnSpPr/>
          <p:nvPr/>
        </p:nvCxnSpPr>
        <p:spPr>
          <a:xfrm flipH="1">
            <a:off x="6972759" y="3831319"/>
            <a:ext cx="273308" cy="699792"/>
          </a:xfrm>
          <a:prstGeom prst="straightConnector1">
            <a:avLst/>
          </a:prstGeom>
          <a:ln>
            <a:solidFill>
              <a:srgbClr val="C04C6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8451135" y="5753796"/>
            <a:ext cx="168755" cy="215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0859" y="1085561"/>
            <a:ext cx="648928" cy="444786"/>
          </a:xfrm>
          <a:prstGeom prst="rect">
            <a:avLst/>
          </a:prstGeom>
        </p:spPr>
      </p:pic>
      <p:pic>
        <p:nvPicPr>
          <p:cNvPr id="39" name="Image 38"/>
          <p:cNvPicPr>
            <a:picLocks noChangeAspect="1"/>
          </p:cNvPicPr>
          <p:nvPr/>
        </p:nvPicPr>
        <p:blipFill rotWithShape="1">
          <a:blip r:embed="rId7"/>
          <a:srcRect l="11138" t="3191" r="8041" b="24161"/>
          <a:stretch/>
        </p:blipFill>
        <p:spPr>
          <a:xfrm>
            <a:off x="7829128" y="1132450"/>
            <a:ext cx="527977" cy="474587"/>
          </a:xfrm>
          <a:prstGeom prst="rect">
            <a:avLst/>
          </a:prstGeom>
        </p:spPr>
      </p:pic>
      <p:pic>
        <p:nvPicPr>
          <p:cNvPr id="40" name="Image 39"/>
          <p:cNvPicPr>
            <a:picLocks noChangeAspect="1"/>
          </p:cNvPicPr>
          <p:nvPr/>
        </p:nvPicPr>
        <p:blipFill rotWithShape="1">
          <a:blip r:embed="rId8"/>
          <a:srcRect b="27292"/>
          <a:stretch/>
        </p:blipFill>
        <p:spPr>
          <a:xfrm>
            <a:off x="8078879" y="2280479"/>
            <a:ext cx="1846449" cy="771066"/>
          </a:xfrm>
          <a:prstGeom prst="rect">
            <a:avLst/>
          </a:prstGeom>
        </p:spPr>
      </p:pic>
      <p:sp>
        <p:nvSpPr>
          <p:cNvPr id="41" name="ZoneTexte 40"/>
          <p:cNvSpPr txBox="1"/>
          <p:nvPr/>
        </p:nvSpPr>
        <p:spPr>
          <a:xfrm>
            <a:off x="7395343" y="1880292"/>
            <a:ext cx="2679153" cy="289441"/>
          </a:xfrm>
          <a:prstGeom prst="roundRect">
            <a:avLst/>
          </a:prstGeom>
          <a:noFill/>
          <a:ln w="28575">
            <a:solidFill>
              <a:srgbClr val="C04C63"/>
            </a:solidFill>
          </a:ln>
        </p:spPr>
        <p:txBody>
          <a:bodyPr wrap="square" rtlCol="0">
            <a:spAutoFit/>
          </a:bodyPr>
          <a:lstStyle/>
          <a:p>
            <a:pPr algn="ctr"/>
            <a:r>
              <a:rPr lang="fr-FR" sz="1100" dirty="0" smtClean="0">
                <a:solidFill>
                  <a:srgbClr val="C04C63"/>
                </a:solidFill>
              </a:rPr>
              <a:t>Avant de le jeter ou de le rapporter</a:t>
            </a:r>
            <a:endParaRPr lang="fr-FR" sz="1200" b="1" dirty="0">
              <a:solidFill>
                <a:srgbClr val="C04C63"/>
              </a:solidFill>
            </a:endParaRPr>
          </a:p>
        </p:txBody>
      </p:sp>
      <p:sp>
        <p:nvSpPr>
          <p:cNvPr id="42" name="ZoneTexte 41"/>
          <p:cNvSpPr txBox="1"/>
          <p:nvPr/>
        </p:nvSpPr>
        <p:spPr>
          <a:xfrm>
            <a:off x="6776984" y="3474219"/>
            <a:ext cx="1312200" cy="289441"/>
          </a:xfrm>
          <a:prstGeom prst="roundRect">
            <a:avLst/>
          </a:prstGeom>
          <a:noFill/>
          <a:ln w="28575">
            <a:solidFill>
              <a:srgbClr val="C04C63"/>
            </a:solidFill>
          </a:ln>
        </p:spPr>
        <p:txBody>
          <a:bodyPr wrap="square" rtlCol="0">
            <a:spAutoFit/>
          </a:bodyPr>
          <a:lstStyle>
            <a:defPPr>
              <a:defRPr lang="fr-FR"/>
            </a:defPPr>
            <a:lvl1pPr algn="ctr">
              <a:defRPr sz="1100">
                <a:solidFill>
                  <a:srgbClr val="C04C63"/>
                </a:solidFill>
              </a:defRPr>
            </a:lvl1pPr>
          </a:lstStyle>
          <a:p>
            <a:r>
              <a:rPr lang="fr-FR" dirty="0"/>
              <a:t>Et ensuite</a:t>
            </a:r>
          </a:p>
        </p:txBody>
      </p:sp>
      <p:cxnSp>
        <p:nvCxnSpPr>
          <p:cNvPr id="43" name="Connecteur droit avec flèche 42"/>
          <p:cNvCxnSpPr/>
          <p:nvPr/>
        </p:nvCxnSpPr>
        <p:spPr>
          <a:xfrm>
            <a:off x="7645263" y="3847024"/>
            <a:ext cx="320385" cy="671020"/>
          </a:xfrm>
          <a:prstGeom prst="straightConnector1">
            <a:avLst/>
          </a:prstGeom>
          <a:ln>
            <a:solidFill>
              <a:srgbClr val="C04C63"/>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 43"/>
          <p:cNvPicPr>
            <a:picLocks noChangeAspect="1"/>
          </p:cNvPicPr>
          <p:nvPr/>
        </p:nvPicPr>
        <p:blipFill rotWithShape="1">
          <a:blip r:embed="rId9"/>
          <a:srcRect l="29855" r="35167" b="19621"/>
          <a:stretch/>
        </p:blipFill>
        <p:spPr>
          <a:xfrm>
            <a:off x="4418239" y="3086506"/>
            <a:ext cx="399456" cy="643930"/>
          </a:xfrm>
          <a:prstGeom prst="rect">
            <a:avLst/>
          </a:prstGeom>
        </p:spPr>
      </p:pic>
      <p:pic>
        <p:nvPicPr>
          <p:cNvPr id="45" name="Image 44"/>
          <p:cNvPicPr>
            <a:picLocks noChangeAspect="1"/>
          </p:cNvPicPr>
          <p:nvPr/>
        </p:nvPicPr>
        <p:blipFill>
          <a:blip r:embed="rId10"/>
          <a:stretch>
            <a:fillRect/>
          </a:stretch>
        </p:blipFill>
        <p:spPr>
          <a:xfrm>
            <a:off x="144895" y="2869873"/>
            <a:ext cx="1207113" cy="896190"/>
          </a:xfrm>
          <a:prstGeom prst="rect">
            <a:avLst/>
          </a:prstGeom>
        </p:spPr>
      </p:pic>
      <p:sp>
        <p:nvSpPr>
          <p:cNvPr id="46" name="ZoneTexte 45"/>
          <p:cNvSpPr txBox="1"/>
          <p:nvPr/>
        </p:nvSpPr>
        <p:spPr>
          <a:xfrm>
            <a:off x="292140" y="2340101"/>
            <a:ext cx="996116" cy="289441"/>
          </a:xfrm>
          <a:prstGeom prst="roundRect">
            <a:avLst/>
          </a:prstGeom>
          <a:noFill/>
          <a:ln w="28575">
            <a:solidFill>
              <a:schemeClr val="accent6">
                <a:lumMod val="75000"/>
              </a:schemeClr>
            </a:solidFill>
          </a:ln>
        </p:spPr>
        <p:txBody>
          <a:bodyPr wrap="square" rtlCol="0">
            <a:spAutoFit/>
          </a:bodyPr>
          <a:lstStyle>
            <a:defPPr>
              <a:defRPr lang="fr-FR"/>
            </a:defPPr>
            <a:lvl1pPr algn="ctr">
              <a:defRPr sz="1100">
                <a:solidFill>
                  <a:srgbClr val="C04C63"/>
                </a:solidFill>
              </a:defRPr>
            </a:lvl1pPr>
          </a:lstStyle>
          <a:p>
            <a:r>
              <a:rPr lang="fr-FR" dirty="0" smtClean="0">
                <a:solidFill>
                  <a:schemeClr val="accent6">
                    <a:lumMod val="50000"/>
                  </a:schemeClr>
                </a:solidFill>
              </a:rPr>
              <a:t>Scénario 1</a:t>
            </a:r>
            <a:endParaRPr lang="fr-FR" dirty="0">
              <a:solidFill>
                <a:schemeClr val="accent6">
                  <a:lumMod val="50000"/>
                </a:schemeClr>
              </a:solidFill>
            </a:endParaRPr>
          </a:p>
        </p:txBody>
      </p:sp>
      <p:sp>
        <p:nvSpPr>
          <p:cNvPr id="47" name="ZoneTexte 46"/>
          <p:cNvSpPr txBox="1"/>
          <p:nvPr/>
        </p:nvSpPr>
        <p:spPr>
          <a:xfrm>
            <a:off x="2164795" y="3192231"/>
            <a:ext cx="996116" cy="289441"/>
          </a:xfrm>
          <a:prstGeom prst="roundRect">
            <a:avLst/>
          </a:prstGeom>
          <a:noFill/>
          <a:ln w="28575">
            <a:solidFill>
              <a:schemeClr val="accent6">
                <a:lumMod val="75000"/>
              </a:schemeClr>
            </a:solidFill>
          </a:ln>
        </p:spPr>
        <p:txBody>
          <a:bodyPr wrap="square" rtlCol="0">
            <a:spAutoFit/>
          </a:bodyPr>
          <a:lstStyle>
            <a:defPPr>
              <a:defRPr lang="fr-FR"/>
            </a:defPPr>
            <a:lvl1pPr algn="ctr">
              <a:defRPr sz="1100">
                <a:solidFill>
                  <a:srgbClr val="C04C63"/>
                </a:solidFill>
              </a:defRPr>
            </a:lvl1pPr>
          </a:lstStyle>
          <a:p>
            <a:r>
              <a:rPr lang="fr-FR" dirty="0" smtClean="0">
                <a:solidFill>
                  <a:schemeClr val="accent6">
                    <a:lumMod val="50000"/>
                  </a:schemeClr>
                </a:solidFill>
              </a:rPr>
              <a:t>Scénario 2</a:t>
            </a:r>
            <a:endParaRPr lang="fr-FR" dirty="0">
              <a:solidFill>
                <a:schemeClr val="accent6">
                  <a:lumMod val="50000"/>
                </a:schemeClr>
              </a:solidFill>
            </a:endParaRPr>
          </a:p>
        </p:txBody>
      </p:sp>
      <p:sp>
        <p:nvSpPr>
          <p:cNvPr id="48" name="ZoneTexte 47"/>
          <p:cNvSpPr txBox="1"/>
          <p:nvPr/>
        </p:nvSpPr>
        <p:spPr>
          <a:xfrm>
            <a:off x="4128569" y="2655134"/>
            <a:ext cx="996116" cy="289441"/>
          </a:xfrm>
          <a:prstGeom prst="roundRect">
            <a:avLst/>
          </a:prstGeom>
          <a:noFill/>
          <a:ln w="28575">
            <a:solidFill>
              <a:schemeClr val="accent6">
                <a:lumMod val="75000"/>
              </a:schemeClr>
            </a:solidFill>
          </a:ln>
        </p:spPr>
        <p:txBody>
          <a:bodyPr wrap="square" rtlCol="0">
            <a:spAutoFit/>
          </a:bodyPr>
          <a:lstStyle>
            <a:defPPr>
              <a:defRPr lang="fr-FR"/>
            </a:defPPr>
            <a:lvl1pPr algn="ctr">
              <a:defRPr sz="1100">
                <a:solidFill>
                  <a:srgbClr val="C04C63"/>
                </a:solidFill>
              </a:defRPr>
            </a:lvl1pPr>
          </a:lstStyle>
          <a:p>
            <a:r>
              <a:rPr lang="fr-FR" dirty="0" smtClean="0">
                <a:solidFill>
                  <a:schemeClr val="accent6">
                    <a:lumMod val="50000"/>
                  </a:schemeClr>
                </a:solidFill>
              </a:rPr>
              <a:t>Scénario 3</a:t>
            </a:r>
            <a:endParaRPr lang="fr-FR" dirty="0">
              <a:solidFill>
                <a:schemeClr val="accent6">
                  <a:lumMod val="50000"/>
                </a:schemeClr>
              </a:solidFill>
            </a:endParaRPr>
          </a:p>
        </p:txBody>
      </p:sp>
      <p:grpSp>
        <p:nvGrpSpPr>
          <p:cNvPr id="49" name="Groupe 48"/>
          <p:cNvGrpSpPr/>
          <p:nvPr/>
        </p:nvGrpSpPr>
        <p:grpSpPr>
          <a:xfrm>
            <a:off x="1993938" y="3632319"/>
            <a:ext cx="1239360" cy="827245"/>
            <a:chOff x="1963258" y="3471212"/>
            <a:chExt cx="1239360" cy="827245"/>
          </a:xfrm>
        </p:grpSpPr>
        <p:pic>
          <p:nvPicPr>
            <p:cNvPr id="50" name="Image 49"/>
            <p:cNvPicPr>
              <a:picLocks noChangeAspect="1"/>
            </p:cNvPicPr>
            <p:nvPr/>
          </p:nvPicPr>
          <p:blipFill>
            <a:blip r:embed="rId11"/>
            <a:stretch>
              <a:fillRect/>
            </a:stretch>
          </p:blipFill>
          <p:spPr>
            <a:xfrm>
              <a:off x="1963258" y="3471212"/>
              <a:ext cx="639099" cy="827245"/>
            </a:xfrm>
            <a:prstGeom prst="rect">
              <a:avLst/>
            </a:prstGeom>
          </p:spPr>
        </p:pic>
        <p:pic>
          <p:nvPicPr>
            <p:cNvPr id="51" name="Image 50"/>
            <p:cNvPicPr>
              <a:picLocks noChangeAspect="1"/>
            </p:cNvPicPr>
            <p:nvPr/>
          </p:nvPicPr>
          <p:blipFill>
            <a:blip r:embed="rId12"/>
            <a:stretch>
              <a:fillRect/>
            </a:stretch>
          </p:blipFill>
          <p:spPr>
            <a:xfrm>
              <a:off x="2593703" y="3705889"/>
              <a:ext cx="608915" cy="592568"/>
            </a:xfrm>
            <a:prstGeom prst="rect">
              <a:avLst/>
            </a:prstGeom>
          </p:spPr>
        </p:pic>
        <p:cxnSp>
          <p:nvCxnSpPr>
            <p:cNvPr id="52" name="Connecteur droit avec flèche 51"/>
            <p:cNvCxnSpPr/>
            <p:nvPr/>
          </p:nvCxnSpPr>
          <p:spPr>
            <a:xfrm>
              <a:off x="2375417" y="4068848"/>
              <a:ext cx="208761"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Connecteur droit avec flèche 52"/>
          <p:cNvCxnSpPr/>
          <p:nvPr/>
        </p:nvCxnSpPr>
        <p:spPr>
          <a:xfrm flipH="1">
            <a:off x="2273651" y="4859939"/>
            <a:ext cx="165555" cy="222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Image 53"/>
          <p:cNvPicPr>
            <a:picLocks noChangeAspect="1"/>
          </p:cNvPicPr>
          <p:nvPr/>
        </p:nvPicPr>
        <p:blipFill>
          <a:blip r:embed="rId2"/>
          <a:stretch>
            <a:fillRect/>
          </a:stretch>
        </p:blipFill>
        <p:spPr>
          <a:xfrm>
            <a:off x="2524920" y="5152928"/>
            <a:ext cx="450933" cy="608020"/>
          </a:xfrm>
          <a:prstGeom prst="rect">
            <a:avLst/>
          </a:prstGeom>
        </p:spPr>
      </p:pic>
      <p:grpSp>
        <p:nvGrpSpPr>
          <p:cNvPr id="55" name="Groupe 54"/>
          <p:cNvGrpSpPr/>
          <p:nvPr/>
        </p:nvGrpSpPr>
        <p:grpSpPr>
          <a:xfrm>
            <a:off x="2044801" y="5158495"/>
            <a:ext cx="429569" cy="579214"/>
            <a:chOff x="4583888" y="6182481"/>
            <a:chExt cx="429569" cy="579214"/>
          </a:xfrm>
        </p:grpSpPr>
        <p:pic>
          <p:nvPicPr>
            <p:cNvPr id="56" name="Image 55"/>
            <p:cNvPicPr>
              <a:picLocks noChangeAspect="1"/>
            </p:cNvPicPr>
            <p:nvPr/>
          </p:nvPicPr>
          <p:blipFill>
            <a:blip r:embed="rId2"/>
            <a:stretch>
              <a:fillRect/>
            </a:stretch>
          </p:blipFill>
          <p:spPr>
            <a:xfrm>
              <a:off x="4583888" y="6182481"/>
              <a:ext cx="429569" cy="579214"/>
            </a:xfrm>
            <a:prstGeom prst="rect">
              <a:avLst/>
            </a:prstGeom>
          </p:spPr>
        </p:pic>
        <p:sp>
          <p:nvSpPr>
            <p:cNvPr id="57" name="Ellipse 56"/>
            <p:cNvSpPr/>
            <p:nvPr/>
          </p:nvSpPr>
          <p:spPr>
            <a:xfrm>
              <a:off x="4705350" y="6318075"/>
              <a:ext cx="200025" cy="260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8" name="Connecteur droit avec flèche 57"/>
          <p:cNvCxnSpPr/>
          <p:nvPr/>
        </p:nvCxnSpPr>
        <p:spPr>
          <a:xfrm>
            <a:off x="2586756" y="4867036"/>
            <a:ext cx="168755" cy="215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H="1">
            <a:off x="4169567" y="4367939"/>
            <a:ext cx="165555" cy="222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a:off x="5019526" y="4382034"/>
            <a:ext cx="168755" cy="215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4664868" y="4345547"/>
            <a:ext cx="0" cy="32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211918" y="3791812"/>
            <a:ext cx="1513825" cy="307777"/>
          </a:xfrm>
          <a:prstGeom prst="rect">
            <a:avLst/>
          </a:prstGeom>
          <a:noFill/>
        </p:spPr>
        <p:txBody>
          <a:bodyPr wrap="square" rtlCol="0">
            <a:spAutoFit/>
          </a:bodyPr>
          <a:lstStyle/>
          <a:p>
            <a:r>
              <a:rPr lang="fr-FR" sz="1400" b="1" dirty="0" smtClean="0"/>
              <a:t>17%</a:t>
            </a:r>
            <a:endParaRPr lang="fr-FR" sz="1400" b="1" dirty="0"/>
          </a:p>
        </p:txBody>
      </p:sp>
      <p:sp>
        <p:nvSpPr>
          <p:cNvPr id="63" name="ZoneTexte 62"/>
          <p:cNvSpPr txBox="1"/>
          <p:nvPr/>
        </p:nvSpPr>
        <p:spPr>
          <a:xfrm>
            <a:off x="3588451" y="5469899"/>
            <a:ext cx="902780" cy="307777"/>
          </a:xfrm>
          <a:prstGeom prst="rect">
            <a:avLst/>
          </a:prstGeom>
          <a:noFill/>
        </p:spPr>
        <p:txBody>
          <a:bodyPr wrap="square" rtlCol="0">
            <a:spAutoFit/>
          </a:bodyPr>
          <a:lstStyle/>
          <a:p>
            <a:pPr algn="ctr"/>
            <a:r>
              <a:rPr lang="fr-FR" sz="1400" b="1" dirty="0"/>
              <a:t>3</a:t>
            </a:r>
            <a:r>
              <a:rPr lang="fr-FR" sz="1400" b="1" dirty="0" smtClean="0"/>
              <a:t>9%</a:t>
            </a:r>
          </a:p>
        </p:txBody>
      </p:sp>
      <p:sp>
        <p:nvSpPr>
          <p:cNvPr id="64" name="ZoneTexte 63"/>
          <p:cNvSpPr txBox="1"/>
          <p:nvPr/>
        </p:nvSpPr>
        <p:spPr>
          <a:xfrm>
            <a:off x="4251081" y="5469899"/>
            <a:ext cx="902780" cy="307777"/>
          </a:xfrm>
          <a:prstGeom prst="rect">
            <a:avLst/>
          </a:prstGeom>
          <a:noFill/>
        </p:spPr>
        <p:txBody>
          <a:bodyPr wrap="square" rtlCol="0">
            <a:spAutoFit/>
          </a:bodyPr>
          <a:lstStyle/>
          <a:p>
            <a:pPr algn="ctr"/>
            <a:r>
              <a:rPr lang="fr-FR" sz="1400" b="1" dirty="0" smtClean="0"/>
              <a:t>3</a:t>
            </a:r>
            <a:r>
              <a:rPr lang="fr-FR" sz="1400" b="1" dirty="0"/>
              <a:t>1</a:t>
            </a:r>
            <a:r>
              <a:rPr lang="fr-FR" sz="1400" b="1" dirty="0" smtClean="0"/>
              <a:t>%</a:t>
            </a:r>
          </a:p>
        </p:txBody>
      </p:sp>
      <p:sp>
        <p:nvSpPr>
          <p:cNvPr id="65" name="ZoneTexte 64"/>
          <p:cNvSpPr txBox="1"/>
          <p:nvPr/>
        </p:nvSpPr>
        <p:spPr>
          <a:xfrm>
            <a:off x="4935178" y="5469899"/>
            <a:ext cx="902780" cy="307777"/>
          </a:xfrm>
          <a:prstGeom prst="rect">
            <a:avLst/>
          </a:prstGeom>
          <a:noFill/>
        </p:spPr>
        <p:txBody>
          <a:bodyPr wrap="square" rtlCol="0">
            <a:spAutoFit/>
          </a:bodyPr>
          <a:lstStyle/>
          <a:p>
            <a:pPr algn="ctr"/>
            <a:r>
              <a:rPr lang="fr-FR" sz="1400" b="1" dirty="0" smtClean="0"/>
              <a:t>30%</a:t>
            </a:r>
          </a:p>
        </p:txBody>
      </p:sp>
      <p:sp>
        <p:nvSpPr>
          <p:cNvPr id="66" name="ZoneTexte 65"/>
          <p:cNvSpPr txBox="1"/>
          <p:nvPr/>
        </p:nvSpPr>
        <p:spPr>
          <a:xfrm>
            <a:off x="7614101" y="6568477"/>
            <a:ext cx="902780" cy="307777"/>
          </a:xfrm>
          <a:prstGeom prst="rect">
            <a:avLst/>
          </a:prstGeom>
          <a:noFill/>
        </p:spPr>
        <p:txBody>
          <a:bodyPr wrap="square" rtlCol="0">
            <a:spAutoFit/>
          </a:bodyPr>
          <a:lstStyle/>
          <a:p>
            <a:pPr algn="ctr"/>
            <a:r>
              <a:rPr lang="fr-FR" sz="1400" b="1" dirty="0" smtClean="0"/>
              <a:t>23%</a:t>
            </a:r>
          </a:p>
        </p:txBody>
      </p:sp>
      <p:sp>
        <p:nvSpPr>
          <p:cNvPr id="67" name="ZoneTexte 66"/>
          <p:cNvSpPr txBox="1"/>
          <p:nvPr/>
        </p:nvSpPr>
        <p:spPr>
          <a:xfrm>
            <a:off x="8198768" y="6580524"/>
            <a:ext cx="902780" cy="307777"/>
          </a:xfrm>
          <a:prstGeom prst="rect">
            <a:avLst/>
          </a:prstGeom>
          <a:noFill/>
        </p:spPr>
        <p:txBody>
          <a:bodyPr wrap="square" rtlCol="0">
            <a:spAutoFit/>
          </a:bodyPr>
          <a:lstStyle/>
          <a:p>
            <a:pPr algn="ctr"/>
            <a:r>
              <a:rPr lang="fr-FR" sz="1400" b="1" dirty="0" smtClean="0"/>
              <a:t>22%</a:t>
            </a:r>
          </a:p>
        </p:txBody>
      </p:sp>
      <p:sp>
        <p:nvSpPr>
          <p:cNvPr id="70" name="Rectangle 69"/>
          <p:cNvSpPr/>
          <p:nvPr/>
        </p:nvSpPr>
        <p:spPr>
          <a:xfrm>
            <a:off x="8103395" y="3002126"/>
            <a:ext cx="538930" cy="307777"/>
          </a:xfrm>
          <a:prstGeom prst="rect">
            <a:avLst/>
          </a:prstGeom>
        </p:spPr>
        <p:txBody>
          <a:bodyPr wrap="none">
            <a:spAutoFit/>
          </a:bodyPr>
          <a:lstStyle/>
          <a:p>
            <a:r>
              <a:rPr lang="fr-FR" sz="1400" b="1" dirty="0" smtClean="0"/>
              <a:t>52% </a:t>
            </a:r>
            <a:endParaRPr lang="fr-FR" sz="1400" dirty="0"/>
          </a:p>
        </p:txBody>
      </p:sp>
      <p:sp>
        <p:nvSpPr>
          <p:cNvPr id="71" name="Rectangle 70"/>
          <p:cNvSpPr/>
          <p:nvPr/>
        </p:nvSpPr>
        <p:spPr>
          <a:xfrm>
            <a:off x="8712553" y="3014954"/>
            <a:ext cx="538930" cy="307777"/>
          </a:xfrm>
          <a:prstGeom prst="rect">
            <a:avLst/>
          </a:prstGeom>
        </p:spPr>
        <p:txBody>
          <a:bodyPr wrap="none">
            <a:spAutoFit/>
          </a:bodyPr>
          <a:lstStyle/>
          <a:p>
            <a:r>
              <a:rPr lang="fr-FR" sz="1400" b="1" dirty="0" smtClean="0"/>
              <a:t>28% </a:t>
            </a:r>
            <a:endParaRPr lang="fr-FR" sz="1400" dirty="0"/>
          </a:p>
        </p:txBody>
      </p:sp>
      <p:sp>
        <p:nvSpPr>
          <p:cNvPr id="72" name="Rectangle 71"/>
          <p:cNvSpPr/>
          <p:nvPr/>
        </p:nvSpPr>
        <p:spPr>
          <a:xfrm>
            <a:off x="9318940" y="3005200"/>
            <a:ext cx="538930" cy="307777"/>
          </a:xfrm>
          <a:prstGeom prst="rect">
            <a:avLst/>
          </a:prstGeom>
        </p:spPr>
        <p:txBody>
          <a:bodyPr wrap="none">
            <a:spAutoFit/>
          </a:bodyPr>
          <a:lstStyle/>
          <a:p>
            <a:r>
              <a:rPr lang="fr-FR" sz="1400" b="1" dirty="0" smtClean="0"/>
              <a:t>20% </a:t>
            </a:r>
            <a:endParaRPr lang="fr-FR" sz="1400" dirty="0"/>
          </a:p>
        </p:txBody>
      </p:sp>
    </p:spTree>
    <p:extLst>
      <p:ext uri="{BB962C8B-B14F-4D97-AF65-F5344CB8AC3E}">
        <p14:creationId xmlns:p14="http://schemas.microsoft.com/office/powerpoint/2010/main" val="398242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542084" y="308593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a:solidFill>
                    <a:srgbClr val="A50021"/>
                  </a:solidFill>
                  <a:latin typeface="Century Gothic" panose="020B0502020202020204" pitchFamily="34" charset="0"/>
                </a:rPr>
                <a:t>Les résultats de l’étude</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a:solidFill>
                    <a:srgbClr val="A50021"/>
                  </a:solidFill>
                  <a:latin typeface="Century Gothic" panose="020B0502020202020204" pitchFamily="34" charset="0"/>
                  <a:cs typeface="Times New Roman" pitchFamily="18" charset="0"/>
                </a:rPr>
                <a:t>2</a:t>
              </a: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410784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395"/>
            <a:ext cx="10323513" cy="7375358"/>
          </a:xfrm>
          <a:prstGeom prst="rect">
            <a:avLst/>
          </a:prstGeom>
          <a:blipFill dpi="0" rotWithShape="1">
            <a:blip r:embed="rId2">
              <a:alphaModFix amt="19000"/>
            </a:blip>
            <a:srcRect/>
            <a:stretch>
              <a:fillRect t="-2775" b="-42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2"/>
          <p:cNvGrpSpPr>
            <a:grpSpLocks/>
          </p:cNvGrpSpPr>
          <p:nvPr/>
        </p:nvGrpSpPr>
        <p:grpSpPr bwMode="auto">
          <a:xfrm>
            <a:off x="1948873" y="995751"/>
            <a:ext cx="9058131" cy="1980506"/>
            <a:chOff x="422" y="2812"/>
            <a:chExt cx="5944" cy="1379"/>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4400" b="1" dirty="0">
                  <a:solidFill>
                    <a:srgbClr val="A50021"/>
                  </a:solidFill>
                  <a:latin typeface="Century Gothic" panose="020B0502020202020204" pitchFamily="34" charset="0"/>
                </a:rPr>
                <a:t>Enquête auprès des personnes concernées par un auto-traitement</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9600" b="1" dirty="0" smtClean="0">
                  <a:solidFill>
                    <a:srgbClr val="A50021"/>
                  </a:solidFill>
                  <a:latin typeface="Century Gothic" panose="020B0502020202020204" pitchFamily="34" charset="0"/>
                  <a:cs typeface="Times New Roman" pitchFamily="18" charset="0"/>
                </a:rPr>
                <a:t>A</a:t>
              </a:r>
              <a:endParaRPr lang="fr-FR" sz="9600" b="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2812"/>
              <a:ext cx="0" cy="1379"/>
            </a:xfrm>
            <a:prstGeom prst="line">
              <a:avLst/>
            </a:prstGeom>
            <a:noFill/>
            <a:ln w="114300">
              <a:solidFill>
                <a:srgbClr val="A50021"/>
              </a:solidFill>
              <a:round/>
              <a:headEnd/>
              <a:tailEnd/>
            </a:ln>
          </p:spPr>
          <p:txBody>
            <a:bodyPr/>
            <a:lstStyle/>
            <a:p>
              <a:endParaRPr lang="fr-FR" sz="32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160540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77058" y="3085936"/>
            <a:ext cx="8675775" cy="1495066"/>
            <a:chOff x="-500" y="2906"/>
            <a:chExt cx="6866"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i="1" dirty="0">
                  <a:solidFill>
                    <a:srgbClr val="A50021"/>
                  </a:solidFill>
                  <a:latin typeface="Century Gothic" panose="020B0502020202020204" pitchFamily="34" charset="0"/>
                </a:rPr>
                <a:t> Les pratiques en matière de gestion des DASRI</a:t>
              </a:r>
            </a:p>
          </p:txBody>
        </p:sp>
        <p:sp>
          <p:nvSpPr>
            <p:cNvPr id="5" name="Rectangle 4"/>
            <p:cNvSpPr>
              <a:spLocks noChangeArrowheads="1"/>
            </p:cNvSpPr>
            <p:nvPr/>
          </p:nvSpPr>
          <p:spPr bwMode="auto">
            <a:xfrm>
              <a:off x="-500" y="2906"/>
              <a:ext cx="1505" cy="1041"/>
            </a:xfrm>
            <a:prstGeom prst="rect">
              <a:avLst/>
            </a:prstGeom>
            <a:noFill/>
            <a:ln w="9525">
              <a:noFill/>
              <a:miter lim="800000"/>
              <a:headEnd/>
              <a:tailEnd/>
            </a:ln>
          </p:spPr>
          <p:txBody>
            <a:bodyPr anchor="ctr"/>
            <a:lstStyle/>
            <a:p>
              <a:pPr algn="ctr"/>
              <a:r>
                <a:rPr lang="fr-FR" sz="7200" i="1" dirty="0" smtClean="0">
                  <a:solidFill>
                    <a:srgbClr val="A50021"/>
                  </a:solidFill>
                  <a:latin typeface="Century Gothic" panose="020B0502020202020204" pitchFamily="34" charset="0"/>
                  <a:cs typeface="Times New Roman" pitchFamily="18" charset="0"/>
                </a:rPr>
                <a:t>A.1</a:t>
              </a:r>
              <a:endParaRPr lang="fr-FR" sz="7200" i="1" dirty="0">
                <a:solidFill>
                  <a:srgbClr val="A50021"/>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4047296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p:cNvSpPr>
            <a:spLocks noGrp="1"/>
          </p:cNvSpPr>
          <p:nvPr>
            <p:ph type="body" sz="quarter" idx="10"/>
          </p:nvPr>
        </p:nvSpPr>
        <p:spPr>
          <a:xfrm>
            <a:off x="1371600" y="204800"/>
            <a:ext cx="9039225" cy="657689"/>
          </a:xfrm>
        </p:spPr>
        <p:txBody>
          <a:bodyPr/>
          <a:lstStyle/>
          <a:p>
            <a:r>
              <a:rPr lang="fr-FR" sz="1800" b="0" i="1" u="sng" dirty="0" smtClean="0"/>
              <a:t>L’évolutions</a:t>
            </a:r>
            <a:r>
              <a:rPr lang="fr-FR" sz="1800" b="0" i="1" dirty="0" smtClean="0"/>
              <a:t> des jugements </a:t>
            </a:r>
            <a:r>
              <a:rPr lang="fr-FR" sz="1800" b="0" i="1" dirty="0"/>
              <a:t>détaillés à l’égard de la gestion des </a:t>
            </a:r>
            <a:r>
              <a:rPr lang="fr-FR" sz="1800" b="0" i="1" dirty="0" smtClean="0"/>
              <a:t>DASRI selon les profils</a:t>
            </a:r>
            <a:endParaRPr lang="fr-FR" sz="1800" b="0" i="1" dirty="0"/>
          </a:p>
        </p:txBody>
      </p:sp>
      <p:sp>
        <p:nvSpPr>
          <p:cNvPr id="8" name="Text Box 10"/>
          <p:cNvSpPr txBox="1">
            <a:spLocks noChangeArrowheads="1"/>
          </p:cNvSpPr>
          <p:nvPr/>
        </p:nvSpPr>
        <p:spPr bwMode="auto">
          <a:xfrm>
            <a:off x="343042" y="941926"/>
            <a:ext cx="9760929" cy="533320"/>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Pour vous, la gestion au quotidien de vos déchets de soins c’est … ?</a:t>
            </a:r>
          </a:p>
        </p:txBody>
      </p:sp>
      <p:graphicFrame>
        <p:nvGraphicFramePr>
          <p:cNvPr id="31" name="Graphique 30"/>
          <p:cNvGraphicFramePr/>
          <p:nvPr>
            <p:extLst>
              <p:ext uri="{D42A27DB-BD31-4B8C-83A1-F6EECF244321}">
                <p14:modId xmlns:p14="http://schemas.microsoft.com/office/powerpoint/2010/main" val="3291809003"/>
              </p:ext>
            </p:extLst>
          </p:nvPr>
        </p:nvGraphicFramePr>
        <p:xfrm>
          <a:off x="-223316" y="2439411"/>
          <a:ext cx="6342488" cy="390678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3019238" y="2254745"/>
            <a:ext cx="1901033" cy="369332"/>
          </a:xfrm>
          <a:prstGeom prst="rect">
            <a:avLst/>
          </a:prstGeom>
        </p:spPr>
        <p:txBody>
          <a:bodyPr wrap="none">
            <a:spAutoFit/>
          </a:bodyPr>
          <a:lstStyle/>
          <a:p>
            <a:pPr algn="ctr">
              <a:spcAft>
                <a:spcPts val="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800" b="1" dirty="0">
                <a:latin typeface="Calibri" panose="020F0502020204030204" pitchFamily="34" charset="0"/>
                <a:ea typeface="Calibri" panose="020F0502020204030204" pitchFamily="34" charset="0"/>
                <a:cs typeface="Calibri" panose="020F0502020204030204" pitchFamily="34" charset="0"/>
              </a:rPr>
              <a:t>Récapitulatif : Oui</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7" name="Objet 1"/>
          <p:cNvGraphicFramePr>
            <a:graphicFrameLocks/>
          </p:cNvGraphicFramePr>
          <p:nvPr>
            <p:extLst>
              <p:ext uri="{D42A27DB-BD31-4B8C-83A1-F6EECF244321}">
                <p14:modId xmlns:p14="http://schemas.microsoft.com/office/powerpoint/2010/main" val="3288934217"/>
              </p:ext>
            </p:extLst>
          </p:nvPr>
        </p:nvGraphicFramePr>
        <p:xfrm>
          <a:off x="6521493" y="2637716"/>
          <a:ext cx="1666973" cy="762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Objet 1"/>
          <p:cNvGraphicFramePr>
            <a:graphicFrameLocks/>
          </p:cNvGraphicFramePr>
          <p:nvPr>
            <p:extLst>
              <p:ext uri="{D42A27DB-BD31-4B8C-83A1-F6EECF244321}">
                <p14:modId xmlns:p14="http://schemas.microsoft.com/office/powerpoint/2010/main" val="812234560"/>
              </p:ext>
            </p:extLst>
          </p:nvPr>
        </p:nvGraphicFramePr>
        <p:xfrm>
          <a:off x="8507443" y="2650895"/>
          <a:ext cx="1666973" cy="7624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Objet 1"/>
          <p:cNvGraphicFramePr>
            <a:graphicFrameLocks/>
          </p:cNvGraphicFramePr>
          <p:nvPr>
            <p:extLst>
              <p:ext uri="{D42A27DB-BD31-4B8C-83A1-F6EECF244321}">
                <p14:modId xmlns:p14="http://schemas.microsoft.com/office/powerpoint/2010/main" val="4149667212"/>
              </p:ext>
            </p:extLst>
          </p:nvPr>
        </p:nvGraphicFramePr>
        <p:xfrm>
          <a:off x="6521493" y="3593955"/>
          <a:ext cx="1666973" cy="7624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Objet 1"/>
          <p:cNvGraphicFramePr>
            <a:graphicFrameLocks/>
          </p:cNvGraphicFramePr>
          <p:nvPr>
            <p:extLst>
              <p:ext uri="{D42A27DB-BD31-4B8C-83A1-F6EECF244321}">
                <p14:modId xmlns:p14="http://schemas.microsoft.com/office/powerpoint/2010/main" val="3153482000"/>
              </p:ext>
            </p:extLst>
          </p:nvPr>
        </p:nvGraphicFramePr>
        <p:xfrm>
          <a:off x="8507443" y="3607134"/>
          <a:ext cx="1666973" cy="7624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Objet 1"/>
          <p:cNvGraphicFramePr>
            <a:graphicFrameLocks/>
          </p:cNvGraphicFramePr>
          <p:nvPr>
            <p:extLst>
              <p:ext uri="{D42A27DB-BD31-4B8C-83A1-F6EECF244321}">
                <p14:modId xmlns:p14="http://schemas.microsoft.com/office/powerpoint/2010/main" val="3058098479"/>
              </p:ext>
            </p:extLst>
          </p:nvPr>
        </p:nvGraphicFramePr>
        <p:xfrm>
          <a:off x="6521493" y="4525907"/>
          <a:ext cx="1666973" cy="7624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Objet 1"/>
          <p:cNvGraphicFramePr>
            <a:graphicFrameLocks/>
          </p:cNvGraphicFramePr>
          <p:nvPr>
            <p:extLst>
              <p:ext uri="{D42A27DB-BD31-4B8C-83A1-F6EECF244321}">
                <p14:modId xmlns:p14="http://schemas.microsoft.com/office/powerpoint/2010/main" val="2135234673"/>
              </p:ext>
            </p:extLst>
          </p:nvPr>
        </p:nvGraphicFramePr>
        <p:xfrm>
          <a:off x="8507443" y="4539086"/>
          <a:ext cx="1666973" cy="7624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Objet 1"/>
          <p:cNvGraphicFramePr>
            <a:graphicFrameLocks/>
          </p:cNvGraphicFramePr>
          <p:nvPr>
            <p:extLst>
              <p:ext uri="{D42A27DB-BD31-4B8C-83A1-F6EECF244321}">
                <p14:modId xmlns:p14="http://schemas.microsoft.com/office/powerpoint/2010/main" val="998096051"/>
              </p:ext>
            </p:extLst>
          </p:nvPr>
        </p:nvGraphicFramePr>
        <p:xfrm>
          <a:off x="6521493" y="5456720"/>
          <a:ext cx="1666973" cy="76249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6" name="Objet 1"/>
          <p:cNvGraphicFramePr>
            <a:graphicFrameLocks/>
          </p:cNvGraphicFramePr>
          <p:nvPr>
            <p:extLst>
              <p:ext uri="{D42A27DB-BD31-4B8C-83A1-F6EECF244321}">
                <p14:modId xmlns:p14="http://schemas.microsoft.com/office/powerpoint/2010/main" val="533844821"/>
              </p:ext>
            </p:extLst>
          </p:nvPr>
        </p:nvGraphicFramePr>
        <p:xfrm>
          <a:off x="8507443" y="5469899"/>
          <a:ext cx="1666973" cy="76249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7" name="Tableau 56"/>
          <p:cNvGraphicFramePr>
            <a:graphicFrameLocks noGrp="1"/>
          </p:cNvGraphicFramePr>
          <p:nvPr>
            <p:extLst>
              <p:ext uri="{D42A27DB-BD31-4B8C-83A1-F6EECF244321}">
                <p14:modId xmlns:p14="http://schemas.microsoft.com/office/powerpoint/2010/main" val="993664450"/>
              </p:ext>
            </p:extLst>
          </p:nvPr>
        </p:nvGraphicFramePr>
        <p:xfrm>
          <a:off x="6746379" y="1816331"/>
          <a:ext cx="3048284" cy="579120"/>
        </p:xfrm>
        <a:graphic>
          <a:graphicData uri="http://schemas.openxmlformats.org/drawingml/2006/table">
            <a:tbl>
              <a:tblPr firstRow="1" bandRow="1">
                <a:tableStyleId>{5C22544A-7EE6-4342-B048-85BDC9FD1C3A}</a:tableStyleId>
              </a:tblPr>
              <a:tblGrid>
                <a:gridCol w="1524142"/>
                <a:gridCol w="1524142"/>
              </a:tblGrid>
              <a:tr h="537118">
                <a:tc>
                  <a:txBody>
                    <a:bodyPr/>
                    <a:lstStyle/>
                    <a:p>
                      <a:pPr algn="ctr"/>
                      <a:r>
                        <a:rPr lang="fr-FR" sz="1600" b="1" dirty="0" smtClean="0">
                          <a:solidFill>
                            <a:srgbClr val="003366"/>
                          </a:solidFill>
                        </a:rPr>
                        <a:t>PAT</a:t>
                      </a:r>
                    </a:p>
                    <a:p>
                      <a:pPr algn="ctr"/>
                      <a:r>
                        <a:rPr lang="fr-FR" sz="1600" b="1" dirty="0" smtClean="0">
                          <a:solidFill>
                            <a:srgbClr val="003366"/>
                          </a:solidFill>
                        </a:rPr>
                        <a:t>issus du GP</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1" dirty="0" smtClean="0">
                          <a:solidFill>
                            <a:srgbClr val="003366"/>
                          </a:solidFill>
                        </a:rPr>
                        <a:t>PAT</a:t>
                      </a:r>
                    </a:p>
                    <a:p>
                      <a:pPr algn="ctr"/>
                      <a:r>
                        <a:rPr lang="fr-FR" sz="1600" b="1" dirty="0" smtClean="0">
                          <a:solidFill>
                            <a:srgbClr val="003366"/>
                          </a:solidFill>
                        </a:rPr>
                        <a:t>consultation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8" name="Image 57"/>
          <p:cNvPicPr>
            <a:picLocks noChangeAspect="1"/>
          </p:cNvPicPr>
          <p:nvPr/>
        </p:nvPicPr>
        <p:blipFill>
          <a:blip r:embed="rId11"/>
          <a:stretch>
            <a:fillRect/>
          </a:stretch>
        </p:blipFill>
        <p:spPr>
          <a:xfrm>
            <a:off x="9596130" y="1854902"/>
            <a:ext cx="507841" cy="485395"/>
          </a:xfrm>
          <a:prstGeom prst="rect">
            <a:avLst/>
          </a:prstGeom>
        </p:spPr>
      </p:pic>
      <p:pic>
        <p:nvPicPr>
          <p:cNvPr id="59" name="Image 58"/>
          <p:cNvPicPr>
            <a:picLocks noChangeAspect="1"/>
          </p:cNvPicPr>
          <p:nvPr/>
        </p:nvPicPr>
        <p:blipFill>
          <a:blip r:embed="rId12"/>
          <a:stretch>
            <a:fillRect/>
          </a:stretch>
        </p:blipFill>
        <p:spPr>
          <a:xfrm>
            <a:off x="6491259" y="1989310"/>
            <a:ext cx="407201" cy="363527"/>
          </a:xfrm>
          <a:prstGeom prst="rect">
            <a:avLst/>
          </a:prstGeom>
        </p:spPr>
      </p:pic>
      <p:sp>
        <p:nvSpPr>
          <p:cNvPr id="61" name="ZoneTexte 60"/>
          <p:cNvSpPr txBox="1"/>
          <p:nvPr/>
        </p:nvSpPr>
        <p:spPr>
          <a:xfrm>
            <a:off x="6599616" y="633472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62" name="ZoneTexte 61"/>
          <p:cNvSpPr txBox="1"/>
          <p:nvPr/>
        </p:nvSpPr>
        <p:spPr>
          <a:xfrm>
            <a:off x="7136224" y="633472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40" name="ZoneTexte 39"/>
          <p:cNvSpPr txBox="1"/>
          <p:nvPr/>
        </p:nvSpPr>
        <p:spPr>
          <a:xfrm>
            <a:off x="3870502" y="4917173"/>
            <a:ext cx="245395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r>
              <a:rPr lang="fr-FR" sz="1000" dirty="0" smtClean="0">
                <a:solidFill>
                  <a:srgbClr val="92D050"/>
                </a:solidFill>
                <a:sym typeface="Wingdings 3" panose="05040102010807070707" pitchFamily="18" charset="2"/>
              </a:rPr>
              <a:t>(+7 par rapport à 2017)</a:t>
            </a:r>
            <a:endParaRPr lang="fr-FR" sz="1000" dirty="0">
              <a:solidFill>
                <a:srgbClr val="92D050"/>
              </a:solidFill>
            </a:endParaRPr>
          </a:p>
        </p:txBody>
      </p:sp>
      <p:sp>
        <p:nvSpPr>
          <p:cNvPr id="29" name="ZoneTexte 20"/>
          <p:cNvSpPr txBox="1"/>
          <p:nvPr/>
        </p:nvSpPr>
        <p:spPr>
          <a:xfrm>
            <a:off x="3258999" y="2975346"/>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(-9 par rapport à 2017)</a:t>
            </a:r>
            <a:endParaRPr lang="fr-FR" sz="1000" dirty="0">
              <a:solidFill>
                <a:srgbClr val="FFC000"/>
              </a:solidFill>
            </a:endParaRPr>
          </a:p>
        </p:txBody>
      </p:sp>
      <p:sp>
        <p:nvSpPr>
          <p:cNvPr id="30" name="ZoneTexte 20"/>
          <p:cNvSpPr txBox="1"/>
          <p:nvPr/>
        </p:nvSpPr>
        <p:spPr>
          <a:xfrm rot="5400000">
            <a:off x="2976787" y="3006634"/>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33" name="ZoneTexte 32"/>
          <p:cNvSpPr txBox="1"/>
          <p:nvPr/>
        </p:nvSpPr>
        <p:spPr>
          <a:xfrm>
            <a:off x="7672832" y="633472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34" name="ZoneTexte 33"/>
          <p:cNvSpPr txBox="1"/>
          <p:nvPr/>
        </p:nvSpPr>
        <p:spPr>
          <a:xfrm>
            <a:off x="8573196" y="633472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2015</a:t>
            </a:r>
            <a:endParaRPr lang="fr-FR" sz="1050" dirty="0">
              <a:solidFill>
                <a:schemeClr val="bg1">
                  <a:lumMod val="50000"/>
                </a:schemeClr>
              </a:solidFill>
            </a:endParaRPr>
          </a:p>
        </p:txBody>
      </p:sp>
      <p:sp>
        <p:nvSpPr>
          <p:cNvPr id="35" name="ZoneTexte 34"/>
          <p:cNvSpPr txBox="1"/>
          <p:nvPr/>
        </p:nvSpPr>
        <p:spPr>
          <a:xfrm>
            <a:off x="9109804" y="633472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2017</a:t>
            </a:r>
            <a:endParaRPr lang="fr-FR" sz="1050" dirty="0">
              <a:solidFill>
                <a:schemeClr val="bg1">
                  <a:lumMod val="50000"/>
                </a:schemeClr>
              </a:solidFill>
            </a:endParaRPr>
          </a:p>
        </p:txBody>
      </p:sp>
      <p:sp>
        <p:nvSpPr>
          <p:cNvPr id="36" name="ZoneTexte 35"/>
          <p:cNvSpPr txBox="1"/>
          <p:nvPr/>
        </p:nvSpPr>
        <p:spPr>
          <a:xfrm>
            <a:off x="9646412" y="6334725"/>
            <a:ext cx="597689" cy="246221"/>
          </a:xfrm>
          <a:prstGeom prst="rect">
            <a:avLst/>
          </a:prstGeom>
          <a:noFill/>
        </p:spPr>
        <p:txBody>
          <a:bodyPr wrap="square" rtlCol="0">
            <a:spAutoFit/>
          </a:bodyPr>
          <a:lstStyle/>
          <a:p>
            <a:pPr algn="ctr"/>
            <a:r>
              <a:rPr lang="fr-FR" sz="1000" dirty="0" smtClean="0">
                <a:solidFill>
                  <a:schemeClr val="bg1">
                    <a:lumMod val="50000"/>
                  </a:schemeClr>
                </a:solidFill>
              </a:rPr>
              <a:t>2018</a:t>
            </a:r>
            <a:endParaRPr lang="fr-FR" sz="1050" dirty="0">
              <a:solidFill>
                <a:schemeClr val="bg1">
                  <a:lumMod val="50000"/>
                </a:schemeClr>
              </a:solidFill>
            </a:endParaRPr>
          </a:p>
        </p:txBody>
      </p:sp>
      <p:sp>
        <p:nvSpPr>
          <p:cNvPr id="41" name="ZoneTexte 20"/>
          <p:cNvSpPr txBox="1"/>
          <p:nvPr/>
        </p:nvSpPr>
        <p:spPr>
          <a:xfrm>
            <a:off x="3258999" y="3936839"/>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FFC000"/>
                </a:solidFill>
                <a:sym typeface="Wingdings 3" panose="05040102010807070707" pitchFamily="18" charset="2"/>
              </a:rPr>
              <a:t>(-2 par rapport à 2017)</a:t>
            </a:r>
            <a:endParaRPr lang="fr-FR" sz="1000" dirty="0">
              <a:solidFill>
                <a:srgbClr val="FFC000"/>
              </a:solidFill>
            </a:endParaRPr>
          </a:p>
        </p:txBody>
      </p:sp>
      <p:sp>
        <p:nvSpPr>
          <p:cNvPr id="42" name="ZoneTexte 20"/>
          <p:cNvSpPr txBox="1"/>
          <p:nvPr/>
        </p:nvSpPr>
        <p:spPr>
          <a:xfrm rot="5400000">
            <a:off x="2976787" y="3968127"/>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FFC000"/>
                </a:solidFill>
                <a:sym typeface="Wingdings 3" panose="05040102010807070707" pitchFamily="18" charset="2"/>
              </a:rPr>
              <a:t></a:t>
            </a:r>
            <a:endParaRPr lang="fr-FR" sz="1800" dirty="0">
              <a:solidFill>
                <a:srgbClr val="FFC000"/>
              </a:solidFill>
            </a:endParaRPr>
          </a:p>
        </p:txBody>
      </p:sp>
      <p:sp>
        <p:nvSpPr>
          <p:cNvPr id="43" name="ZoneTexte 20"/>
          <p:cNvSpPr txBox="1"/>
          <p:nvPr/>
        </p:nvSpPr>
        <p:spPr>
          <a:xfrm>
            <a:off x="3974977" y="5937241"/>
            <a:ext cx="171306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solidFill>
                  <a:srgbClr val="92D050"/>
                </a:solidFill>
                <a:sym typeface="Wingdings 3" panose="05040102010807070707" pitchFamily="18" charset="2"/>
              </a:rPr>
              <a:t>(+9 par rapport à 2017)</a:t>
            </a:r>
            <a:endParaRPr lang="fr-FR" sz="1000" dirty="0">
              <a:solidFill>
                <a:srgbClr val="92D050"/>
              </a:solidFill>
            </a:endParaRPr>
          </a:p>
        </p:txBody>
      </p:sp>
      <p:sp>
        <p:nvSpPr>
          <p:cNvPr id="44" name="ZoneTexte 20"/>
          <p:cNvSpPr txBox="1"/>
          <p:nvPr/>
        </p:nvSpPr>
        <p:spPr>
          <a:xfrm>
            <a:off x="3803138" y="5875685"/>
            <a:ext cx="5040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smtClean="0">
                <a:solidFill>
                  <a:srgbClr val="92D050"/>
                </a:solidFill>
                <a:sym typeface="Wingdings 3" panose="05040102010807070707" pitchFamily="18" charset="2"/>
              </a:rPr>
              <a:t></a:t>
            </a:r>
            <a:endParaRPr lang="fr-FR" sz="1800" dirty="0">
              <a:solidFill>
                <a:srgbClr val="92D050"/>
              </a:solidFill>
            </a:endParaRPr>
          </a:p>
        </p:txBody>
      </p:sp>
      <p:sp>
        <p:nvSpPr>
          <p:cNvPr id="38" name="Ellipse 37"/>
          <p:cNvSpPr/>
          <p:nvPr/>
        </p:nvSpPr>
        <p:spPr>
          <a:xfrm>
            <a:off x="9759677" y="4842009"/>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7803035" y="4682924"/>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9781726" y="5782493"/>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7785964" y="5616633"/>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08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p:cNvSpPr>
            <a:spLocks noGrp="1"/>
          </p:cNvSpPr>
          <p:nvPr>
            <p:ph type="body" sz="quarter" idx="10"/>
          </p:nvPr>
        </p:nvSpPr>
        <p:spPr>
          <a:xfrm>
            <a:off x="1371600" y="204800"/>
            <a:ext cx="9039225" cy="657689"/>
          </a:xfrm>
        </p:spPr>
        <p:txBody>
          <a:bodyPr/>
          <a:lstStyle/>
          <a:p>
            <a:r>
              <a:rPr lang="fr-FR" sz="1800" dirty="0" smtClean="0"/>
              <a:t>Les jugement détaillés à l’égard de la gestion des DASRI</a:t>
            </a:r>
          </a:p>
          <a:p>
            <a:r>
              <a:rPr lang="fr-FR" sz="1800" b="0" i="1" dirty="0" smtClean="0"/>
              <a:t>(Détail 2018)</a:t>
            </a:r>
            <a:endParaRPr lang="fr-FR" sz="1800" b="0" i="1" dirty="0"/>
          </a:p>
        </p:txBody>
      </p:sp>
      <p:sp>
        <p:nvSpPr>
          <p:cNvPr id="8" name="Text Box 10"/>
          <p:cNvSpPr txBox="1">
            <a:spLocks noChangeArrowheads="1"/>
          </p:cNvSpPr>
          <p:nvPr/>
        </p:nvSpPr>
        <p:spPr bwMode="auto">
          <a:xfrm>
            <a:off x="343042" y="941926"/>
            <a:ext cx="9760929" cy="533320"/>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Pour vous, la gestion au quotidien de vos déchets de soins c’est … ?</a:t>
            </a:r>
          </a:p>
        </p:txBody>
      </p:sp>
      <p:graphicFrame>
        <p:nvGraphicFramePr>
          <p:cNvPr id="12" name="Object 42"/>
          <p:cNvGraphicFramePr>
            <a:graphicFrameLocks noChangeAspect="1"/>
          </p:cNvGraphicFramePr>
          <p:nvPr>
            <p:extLst>
              <p:ext uri="{D42A27DB-BD31-4B8C-83A1-F6EECF244321}">
                <p14:modId xmlns:p14="http://schemas.microsoft.com/office/powerpoint/2010/main" val="3131819846"/>
              </p:ext>
            </p:extLst>
          </p:nvPr>
        </p:nvGraphicFramePr>
        <p:xfrm>
          <a:off x="3738093" y="1585144"/>
          <a:ext cx="5536399" cy="433231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1"/>
          <p:cNvSpPr txBox="1">
            <a:spLocks noChangeArrowheads="1"/>
          </p:cNvSpPr>
          <p:nvPr/>
        </p:nvSpPr>
        <p:spPr bwMode="auto">
          <a:xfrm>
            <a:off x="3519265" y="4149931"/>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30%</a:t>
            </a:r>
            <a:endParaRPr lang="fr-FR" sz="1400" b="1" dirty="0">
              <a:solidFill>
                <a:srgbClr val="003366"/>
              </a:solidFill>
              <a:latin typeface="Calibri" pitchFamily="34" charset="0"/>
              <a:cs typeface="Calibri" pitchFamily="34" charset="0"/>
            </a:endParaRPr>
          </a:p>
        </p:txBody>
      </p:sp>
      <p:sp>
        <p:nvSpPr>
          <p:cNvPr id="14" name="Text Box 41"/>
          <p:cNvSpPr txBox="1">
            <a:spLocks noChangeArrowheads="1"/>
          </p:cNvSpPr>
          <p:nvPr/>
        </p:nvSpPr>
        <p:spPr bwMode="auto">
          <a:xfrm>
            <a:off x="3519265" y="3193558"/>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82%</a:t>
            </a:r>
            <a:endParaRPr lang="fr-FR" sz="1400" b="1" dirty="0">
              <a:solidFill>
                <a:srgbClr val="003366"/>
              </a:solidFill>
              <a:latin typeface="Calibri" pitchFamily="34" charset="0"/>
              <a:cs typeface="Calibri" pitchFamily="34" charset="0"/>
            </a:endParaRPr>
          </a:p>
        </p:txBody>
      </p:sp>
      <p:sp>
        <p:nvSpPr>
          <p:cNvPr id="16" name="Text Box 41"/>
          <p:cNvSpPr txBox="1">
            <a:spLocks noChangeArrowheads="1"/>
          </p:cNvSpPr>
          <p:nvPr/>
        </p:nvSpPr>
        <p:spPr bwMode="auto">
          <a:xfrm>
            <a:off x="3519265" y="2237183"/>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86%</a:t>
            </a:r>
            <a:endParaRPr lang="fr-FR" sz="1400" b="1" dirty="0">
              <a:solidFill>
                <a:srgbClr val="003366"/>
              </a:solidFill>
              <a:latin typeface="Calibri" pitchFamily="34" charset="0"/>
              <a:cs typeface="Calibri" pitchFamily="34" charset="0"/>
            </a:endParaRPr>
          </a:p>
        </p:txBody>
      </p:sp>
      <p:sp>
        <p:nvSpPr>
          <p:cNvPr id="17" name="Text Box 41"/>
          <p:cNvSpPr txBox="1">
            <a:spLocks noChangeArrowheads="1"/>
          </p:cNvSpPr>
          <p:nvPr/>
        </p:nvSpPr>
        <p:spPr bwMode="auto">
          <a:xfrm>
            <a:off x="9364427" y="4149931"/>
            <a:ext cx="475200"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CC0000"/>
                </a:solidFill>
                <a:latin typeface="Calibri" pitchFamily="34" charset="0"/>
                <a:cs typeface="Calibri" pitchFamily="34" charset="0"/>
              </a:rPr>
              <a:t>70%</a:t>
            </a:r>
            <a:endParaRPr lang="fr-FR" sz="1400" b="1" dirty="0">
              <a:solidFill>
                <a:srgbClr val="CC0000"/>
              </a:solidFill>
              <a:latin typeface="Calibri" pitchFamily="34" charset="0"/>
              <a:cs typeface="Calibri" pitchFamily="34" charset="0"/>
            </a:endParaRPr>
          </a:p>
        </p:txBody>
      </p:sp>
      <p:sp>
        <p:nvSpPr>
          <p:cNvPr id="18" name="Text Box 41"/>
          <p:cNvSpPr txBox="1">
            <a:spLocks noChangeArrowheads="1"/>
          </p:cNvSpPr>
          <p:nvPr/>
        </p:nvSpPr>
        <p:spPr bwMode="auto">
          <a:xfrm>
            <a:off x="9364427" y="3193558"/>
            <a:ext cx="475200"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CC0000"/>
                </a:solidFill>
                <a:latin typeface="Calibri" pitchFamily="34" charset="0"/>
                <a:cs typeface="Calibri" pitchFamily="34" charset="0"/>
              </a:rPr>
              <a:t>18%</a:t>
            </a:r>
            <a:endParaRPr lang="fr-FR" sz="1400" b="1" dirty="0">
              <a:solidFill>
                <a:srgbClr val="CC0000"/>
              </a:solidFill>
              <a:latin typeface="Calibri" pitchFamily="34" charset="0"/>
              <a:cs typeface="Calibri" pitchFamily="34" charset="0"/>
            </a:endParaRPr>
          </a:p>
        </p:txBody>
      </p:sp>
      <p:sp>
        <p:nvSpPr>
          <p:cNvPr id="19" name="Text Box 41"/>
          <p:cNvSpPr txBox="1">
            <a:spLocks noChangeArrowheads="1"/>
          </p:cNvSpPr>
          <p:nvPr/>
        </p:nvSpPr>
        <p:spPr bwMode="auto">
          <a:xfrm>
            <a:off x="9364427" y="2237183"/>
            <a:ext cx="475200"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CC0000"/>
                </a:solidFill>
                <a:latin typeface="Calibri" pitchFamily="34" charset="0"/>
                <a:cs typeface="Calibri" pitchFamily="34" charset="0"/>
              </a:rPr>
              <a:t>14%</a:t>
            </a:r>
            <a:endParaRPr lang="fr-FR" sz="1400" b="1" dirty="0">
              <a:solidFill>
                <a:srgbClr val="CC0000"/>
              </a:solidFill>
              <a:latin typeface="Calibri" pitchFamily="34" charset="0"/>
              <a:cs typeface="Calibri" pitchFamily="34" charset="0"/>
            </a:endParaRPr>
          </a:p>
        </p:txBody>
      </p:sp>
      <p:sp>
        <p:nvSpPr>
          <p:cNvPr id="20" name="ZoneTexte 19"/>
          <p:cNvSpPr txBox="1"/>
          <p:nvPr/>
        </p:nvSpPr>
        <p:spPr>
          <a:xfrm>
            <a:off x="3010090" y="1475246"/>
            <a:ext cx="1493550" cy="492443"/>
          </a:xfrm>
          <a:prstGeom prst="rect">
            <a:avLst/>
          </a:prstGeom>
          <a:noFill/>
        </p:spPr>
        <p:txBody>
          <a:bodyPr wrap="square" rtlCol="0">
            <a:spAutoFit/>
          </a:bodyPr>
          <a:lstStyle/>
          <a:p>
            <a:pPr algn="ctr"/>
            <a:r>
              <a:rPr lang="fr-FR" sz="1300" b="1" dirty="0">
                <a:solidFill>
                  <a:srgbClr val="003366"/>
                </a:solidFill>
                <a:latin typeface="Calibri" pitchFamily="34" charset="0"/>
                <a:cs typeface="Calibri" pitchFamily="34" charset="0"/>
              </a:rPr>
              <a:t>Total </a:t>
            </a:r>
          </a:p>
          <a:p>
            <a:pPr algn="ctr"/>
            <a:r>
              <a:rPr lang="fr-FR" sz="1300" b="1" dirty="0">
                <a:solidFill>
                  <a:srgbClr val="003366"/>
                </a:solidFill>
                <a:latin typeface="Calibri" pitchFamily="34" charset="0"/>
                <a:cs typeface="Calibri" pitchFamily="34" charset="0"/>
              </a:rPr>
              <a:t>« </a:t>
            </a:r>
            <a:r>
              <a:rPr lang="fr-FR" sz="1300" b="1" dirty="0" smtClean="0">
                <a:solidFill>
                  <a:srgbClr val="003366"/>
                </a:solidFill>
                <a:latin typeface="Calibri" pitchFamily="34" charset="0"/>
                <a:cs typeface="Calibri" pitchFamily="34" charset="0"/>
              </a:rPr>
              <a:t>OUI</a:t>
            </a:r>
            <a:r>
              <a:rPr lang="fr-FR" sz="1300" b="1" dirty="0">
                <a:solidFill>
                  <a:srgbClr val="003366"/>
                </a:solidFill>
                <a:latin typeface="Calibri" pitchFamily="34" charset="0"/>
                <a:cs typeface="Calibri" pitchFamily="34" charset="0"/>
              </a:rPr>
              <a:t> »</a:t>
            </a:r>
          </a:p>
        </p:txBody>
      </p:sp>
      <p:sp>
        <p:nvSpPr>
          <p:cNvPr id="21" name="ZoneTexte 20"/>
          <p:cNvSpPr txBox="1"/>
          <p:nvPr/>
        </p:nvSpPr>
        <p:spPr>
          <a:xfrm>
            <a:off x="8761323" y="1475246"/>
            <a:ext cx="1527373" cy="492443"/>
          </a:xfrm>
          <a:prstGeom prst="rect">
            <a:avLst/>
          </a:prstGeom>
          <a:noFill/>
          <a:ln>
            <a:noFill/>
          </a:ln>
        </p:spPr>
        <p:txBody>
          <a:bodyPr wrap="square" rtlCol="0">
            <a:spAutoFit/>
          </a:bodyPr>
          <a:lstStyle/>
          <a:p>
            <a:pPr algn="ctr"/>
            <a:r>
              <a:rPr lang="fr-FR" sz="1300" b="1" dirty="0">
                <a:solidFill>
                  <a:srgbClr val="CC0000"/>
                </a:solidFill>
                <a:latin typeface="Calibri" pitchFamily="34" charset="0"/>
                <a:cs typeface="Calibri" pitchFamily="34" charset="0"/>
              </a:rPr>
              <a:t>Total  </a:t>
            </a:r>
            <a:br>
              <a:rPr lang="fr-FR" sz="1300" b="1" dirty="0">
                <a:solidFill>
                  <a:srgbClr val="CC0000"/>
                </a:solidFill>
                <a:latin typeface="Calibri" pitchFamily="34" charset="0"/>
                <a:cs typeface="Calibri" pitchFamily="34" charset="0"/>
              </a:rPr>
            </a:br>
            <a:r>
              <a:rPr lang="fr-FR" sz="1300" b="1" dirty="0">
                <a:solidFill>
                  <a:srgbClr val="CC0000"/>
                </a:solidFill>
                <a:latin typeface="Calibri" pitchFamily="34" charset="0"/>
                <a:cs typeface="Calibri" pitchFamily="34" charset="0"/>
              </a:rPr>
              <a:t>« </a:t>
            </a:r>
            <a:r>
              <a:rPr lang="fr-FR" sz="1300" b="1" dirty="0" smtClean="0">
                <a:solidFill>
                  <a:srgbClr val="CC0000"/>
                </a:solidFill>
                <a:latin typeface="Calibri" pitchFamily="34" charset="0"/>
                <a:cs typeface="Calibri" pitchFamily="34" charset="0"/>
              </a:rPr>
              <a:t>NON »</a:t>
            </a:r>
            <a:endParaRPr lang="fr-FR" sz="1300" b="1" dirty="0">
              <a:solidFill>
                <a:srgbClr val="CC0000"/>
              </a:solidFill>
              <a:latin typeface="Calibri" pitchFamily="34" charset="0"/>
              <a:cs typeface="Calibri" pitchFamily="34" charset="0"/>
            </a:endParaRPr>
          </a:p>
        </p:txBody>
      </p:sp>
      <p:cxnSp>
        <p:nvCxnSpPr>
          <p:cNvPr id="23" name="Connecteur droit 22"/>
          <p:cNvCxnSpPr/>
          <p:nvPr/>
        </p:nvCxnSpPr>
        <p:spPr>
          <a:xfrm>
            <a:off x="6723645" y="1967689"/>
            <a:ext cx="0" cy="372019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086828" y="5931872"/>
            <a:ext cx="5657119"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smtClean="0">
                <a:solidFill>
                  <a:srgbClr val="003366"/>
                </a:solidFill>
              </a:rPr>
              <a:t>Oui, tout à fait       </a:t>
            </a:r>
            <a:r>
              <a:rPr lang="fr-FR" sz="1100" b="1" dirty="0" smtClean="0">
                <a:solidFill>
                  <a:srgbClr val="003366">
                    <a:alpha val="75000"/>
                  </a:srgbClr>
                </a:solidFill>
                <a:sym typeface="Webdings" panose="05030102010509060703" pitchFamily="18" charset="2"/>
              </a:rPr>
              <a:t> Oui, p</a:t>
            </a:r>
            <a:r>
              <a:rPr lang="fr-FR" sz="1100" b="1" dirty="0" smtClean="0">
                <a:solidFill>
                  <a:srgbClr val="003366">
                    <a:alpha val="75000"/>
                  </a:srgbClr>
                </a:solidFill>
              </a:rPr>
              <a:t>lutôt    	</a:t>
            </a:r>
            <a:r>
              <a:rPr lang="fr-FR" sz="1100" b="1" dirty="0" smtClean="0">
                <a:solidFill>
                  <a:srgbClr val="CC0000">
                    <a:alpha val="75000"/>
                  </a:srgbClr>
                </a:solidFill>
                <a:sym typeface="Webdings" panose="05030102010509060703" pitchFamily="18" charset="2"/>
              </a:rPr>
              <a:t> Non, </a:t>
            </a:r>
            <a:r>
              <a:rPr lang="fr-FR" sz="1100" b="1" dirty="0">
                <a:solidFill>
                  <a:srgbClr val="CC0000">
                    <a:alpha val="75000"/>
                  </a:srgbClr>
                </a:solidFill>
                <a:sym typeface="Webdings" panose="05030102010509060703" pitchFamily="18" charset="2"/>
              </a:rPr>
              <a:t>p</a:t>
            </a:r>
            <a:r>
              <a:rPr lang="fr-FR" sz="1100" b="1" dirty="0" smtClean="0">
                <a:solidFill>
                  <a:srgbClr val="CC0000">
                    <a:alpha val="75000"/>
                  </a:srgbClr>
                </a:solidFill>
              </a:rPr>
              <a:t>lutôt pas    </a:t>
            </a:r>
            <a:r>
              <a:rPr lang="fr-FR" sz="1100" b="1" dirty="0" smtClean="0">
                <a:solidFill>
                  <a:srgbClr val="CC0000"/>
                </a:solidFill>
                <a:sym typeface="Webdings" panose="05030102010509060703" pitchFamily="18" charset="2"/>
              </a:rPr>
              <a:t> Non, p</a:t>
            </a:r>
            <a:r>
              <a:rPr lang="fr-FR" sz="1100" b="1" dirty="0" smtClean="0">
                <a:solidFill>
                  <a:srgbClr val="CC0000"/>
                </a:solidFill>
              </a:rPr>
              <a:t>as </a:t>
            </a:r>
            <a:r>
              <a:rPr lang="fr-FR" sz="1100" b="1" dirty="0">
                <a:solidFill>
                  <a:srgbClr val="CC0000"/>
                </a:solidFill>
              </a:rPr>
              <a:t>du </a:t>
            </a:r>
            <a:r>
              <a:rPr lang="fr-FR" sz="1100" b="1" dirty="0" smtClean="0">
                <a:solidFill>
                  <a:srgbClr val="CC0000"/>
                </a:solidFill>
              </a:rPr>
              <a:t>tout</a:t>
            </a:r>
            <a:endParaRPr lang="fr-FR" sz="1100" b="1" dirty="0">
              <a:solidFill>
                <a:srgbClr val="CC0000"/>
              </a:solidFill>
            </a:endParaRPr>
          </a:p>
        </p:txBody>
      </p:sp>
      <p:graphicFrame>
        <p:nvGraphicFramePr>
          <p:cNvPr id="26" name="Tableau 25"/>
          <p:cNvGraphicFramePr>
            <a:graphicFrameLocks noGrp="1"/>
          </p:cNvGraphicFramePr>
          <p:nvPr>
            <p:extLst/>
          </p:nvPr>
        </p:nvGraphicFramePr>
        <p:xfrm>
          <a:off x="343042" y="1925532"/>
          <a:ext cx="2768744" cy="3762352"/>
        </p:xfrm>
        <a:graphic>
          <a:graphicData uri="http://schemas.openxmlformats.org/drawingml/2006/table">
            <a:tbl>
              <a:tblPr/>
              <a:tblGrid>
                <a:gridCol w="2768744"/>
              </a:tblGrid>
              <a:tr h="940588">
                <a:tc>
                  <a:txBody>
                    <a:bodyPr/>
                    <a:lstStyle/>
                    <a:p>
                      <a:pPr algn="r" fontAlgn="ctr"/>
                      <a:r>
                        <a:rPr lang="fr-FR" sz="1300" b="0" i="0" u="none" strike="noStrike" dirty="0" smtClean="0">
                          <a:solidFill>
                            <a:srgbClr val="000000"/>
                          </a:solidFill>
                          <a:effectLst/>
                          <a:latin typeface="Calibri" panose="020F0502020204030204" pitchFamily="34" charset="0"/>
                        </a:rPr>
                        <a:t>Une habitude</a:t>
                      </a:r>
                      <a:endParaRPr lang="fr-FR" sz="13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tr>
              <a:tr h="940588">
                <a:tc>
                  <a:txBody>
                    <a:bodyPr/>
                    <a:lstStyle/>
                    <a:p>
                      <a:pPr algn="r" fontAlgn="ctr"/>
                      <a:r>
                        <a:rPr lang="fr-FR" sz="1300" b="0" i="0" u="none" strike="noStrike" dirty="0" smtClean="0">
                          <a:solidFill>
                            <a:srgbClr val="000000"/>
                          </a:solidFill>
                          <a:effectLst/>
                          <a:latin typeface="Calibri" panose="020F0502020204030204" pitchFamily="34" charset="0"/>
                        </a:rPr>
                        <a:t>Plus simple depuis la mise en place du système de distribution et de reprise des boîtes jaunes à couvercle vert</a:t>
                      </a:r>
                      <a:endParaRPr lang="fr-FR" sz="13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tr>
              <a:tr h="940588">
                <a:tc>
                  <a:txBody>
                    <a:bodyPr/>
                    <a:lstStyle/>
                    <a:p>
                      <a:pPr algn="r" fontAlgn="ctr"/>
                      <a:r>
                        <a:rPr lang="fr-FR" sz="1300" b="0" i="0" u="none" strike="noStrike" dirty="0" smtClean="0">
                          <a:solidFill>
                            <a:srgbClr val="000000"/>
                          </a:solidFill>
                          <a:effectLst/>
                          <a:latin typeface="Calibri" panose="020F0502020204030204" pitchFamily="34" charset="0"/>
                        </a:rPr>
                        <a:t>Une contrainte</a:t>
                      </a:r>
                      <a:endParaRPr lang="fr-FR" sz="13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tr>
              <a:tr h="940588">
                <a:tc>
                  <a:txBody>
                    <a:bodyPr/>
                    <a:lstStyle/>
                    <a:p>
                      <a:pPr algn="r" fontAlgn="ctr"/>
                      <a:r>
                        <a:rPr lang="fr-FR" sz="1300" b="0" i="0" u="none" strike="noStrike" dirty="0" smtClean="0">
                          <a:solidFill>
                            <a:srgbClr val="000000"/>
                          </a:solidFill>
                          <a:effectLst/>
                          <a:latin typeface="Calibri" panose="020F0502020204030204" pitchFamily="34" charset="0"/>
                        </a:rPr>
                        <a:t>Un sujet dont vous n’aimez pas parler</a:t>
                      </a:r>
                      <a:endParaRPr lang="fr-FR" sz="13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Text Box 41"/>
          <p:cNvSpPr txBox="1">
            <a:spLocks noChangeArrowheads="1"/>
          </p:cNvSpPr>
          <p:nvPr/>
        </p:nvSpPr>
        <p:spPr bwMode="auto">
          <a:xfrm>
            <a:off x="3519265" y="5106304"/>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27%</a:t>
            </a:r>
            <a:endParaRPr lang="fr-FR" sz="1400" b="1" dirty="0">
              <a:solidFill>
                <a:srgbClr val="003366"/>
              </a:solidFill>
              <a:latin typeface="Calibri" pitchFamily="34" charset="0"/>
              <a:cs typeface="Calibri" pitchFamily="34" charset="0"/>
            </a:endParaRPr>
          </a:p>
        </p:txBody>
      </p:sp>
      <p:sp>
        <p:nvSpPr>
          <p:cNvPr id="28" name="Text Box 41"/>
          <p:cNvSpPr txBox="1">
            <a:spLocks noChangeArrowheads="1"/>
          </p:cNvSpPr>
          <p:nvPr/>
        </p:nvSpPr>
        <p:spPr bwMode="auto">
          <a:xfrm>
            <a:off x="9364427" y="5106304"/>
            <a:ext cx="475200"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CC0000"/>
                </a:solidFill>
                <a:latin typeface="Calibri" pitchFamily="34" charset="0"/>
                <a:cs typeface="Calibri" pitchFamily="34" charset="0"/>
              </a:rPr>
              <a:t>73%</a:t>
            </a:r>
            <a:endParaRPr lang="fr-FR" sz="1400" b="1" dirty="0">
              <a:solidFill>
                <a:srgbClr val="CC0000"/>
              </a:solidFill>
              <a:latin typeface="Calibri" pitchFamily="34" charset="0"/>
              <a:cs typeface="Calibri" pitchFamily="34" charset="0"/>
            </a:endParaRPr>
          </a:p>
        </p:txBody>
      </p:sp>
    </p:spTree>
    <p:extLst>
      <p:ext uri="{BB962C8B-B14F-4D97-AF65-F5344CB8AC3E}">
        <p14:creationId xmlns:p14="http://schemas.microsoft.com/office/powerpoint/2010/main" val="135417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t 1"/>
          <p:cNvGraphicFramePr>
            <a:graphicFrameLocks/>
          </p:cNvGraphicFramePr>
          <p:nvPr>
            <p:extLst>
              <p:ext uri="{D42A27DB-BD31-4B8C-83A1-F6EECF244321}">
                <p14:modId xmlns:p14="http://schemas.microsoft.com/office/powerpoint/2010/main" val="2293899554"/>
              </p:ext>
            </p:extLst>
          </p:nvPr>
        </p:nvGraphicFramePr>
        <p:xfrm>
          <a:off x="7114956" y="4939186"/>
          <a:ext cx="2988000" cy="64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p:cNvSpPr>
            <a:spLocks noGrp="1"/>
          </p:cNvSpPr>
          <p:nvPr>
            <p:ph type="body" sz="quarter" idx="10"/>
          </p:nvPr>
        </p:nvSpPr>
        <p:spPr/>
        <p:txBody>
          <a:bodyPr/>
          <a:lstStyle/>
          <a:p>
            <a:pPr algn="just"/>
            <a:r>
              <a:rPr lang="fr-FR" sz="1800" dirty="0" smtClean="0"/>
              <a:t>Les pratiques à l’égard des déchets perforants</a:t>
            </a:r>
            <a:endParaRPr lang="fr-FR" sz="1800" dirty="0"/>
          </a:p>
        </p:txBody>
      </p:sp>
      <p:sp>
        <p:nvSpPr>
          <p:cNvPr id="15" name="Text Box 10"/>
          <p:cNvSpPr txBox="1">
            <a:spLocks noChangeArrowheads="1"/>
          </p:cNvSpPr>
          <p:nvPr/>
        </p:nvSpPr>
        <p:spPr bwMode="auto">
          <a:xfrm>
            <a:off x="235932" y="862323"/>
            <a:ext cx="10057103" cy="702597"/>
          </a:xfrm>
          <a:prstGeom prst="rect">
            <a:avLst/>
          </a:prstGeom>
          <a:noFill/>
          <a:ln w="9525" algn="ctr">
            <a:noFill/>
            <a:miter lim="800000"/>
            <a:headEnd/>
            <a:tailEnd/>
          </a:ln>
        </p:spPr>
        <p:txBody>
          <a:bodyPr wrap="square" lIns="83831" tIns="165021" rIns="330041" bIns="165021" anchor="t">
            <a:spAutoFit/>
          </a:bodyPr>
          <a:lstStyle/>
          <a:p>
            <a:pPr marL="900000" indent="-900000" algn="just"/>
            <a:r>
              <a:rPr lang="fr-FR" sz="1200" u="sng" dirty="0">
                <a:solidFill>
                  <a:schemeClr val="bg1">
                    <a:lumMod val="50000"/>
                  </a:schemeClr>
                </a:solidFill>
                <a:cs typeface="Times New Roman" pitchFamily="18" charset="0"/>
              </a:rPr>
              <a:t>QUESTION</a:t>
            </a:r>
            <a:r>
              <a:rPr lang="fr-FR" sz="1200" dirty="0">
                <a:solidFill>
                  <a:schemeClr val="bg1">
                    <a:lumMod val="50000"/>
                  </a:schemeClr>
                </a:solidFill>
                <a:cs typeface="Times New Roman" pitchFamily="18" charset="0"/>
              </a:rPr>
              <a:t> :	</a:t>
            </a:r>
            <a:r>
              <a:rPr lang="fr-FR" sz="1200" dirty="0">
                <a:solidFill>
                  <a:schemeClr val="bg1">
                    <a:lumMod val="50000"/>
                  </a:schemeClr>
                </a:solidFill>
              </a:rPr>
              <a:t>Au quotidien, que faites-vous </a:t>
            </a:r>
            <a:r>
              <a:rPr lang="fr-FR" sz="1200" b="1" u="sng" dirty="0">
                <a:solidFill>
                  <a:schemeClr val="bg1">
                    <a:lumMod val="50000"/>
                  </a:schemeClr>
                </a:solidFill>
              </a:rPr>
              <a:t>le plus souvent</a:t>
            </a:r>
            <a:r>
              <a:rPr lang="fr-FR" sz="1200" b="1" dirty="0">
                <a:solidFill>
                  <a:schemeClr val="bg1">
                    <a:lumMod val="50000"/>
                  </a:schemeClr>
                </a:solidFill>
              </a:rPr>
              <a:t> </a:t>
            </a:r>
            <a:r>
              <a:rPr lang="fr-FR" sz="1200" dirty="0">
                <a:solidFill>
                  <a:schemeClr val="bg1">
                    <a:lumMod val="50000"/>
                  </a:schemeClr>
                </a:solidFill>
              </a:rPr>
              <a:t>de ces déchets perforants (lancettes d’</a:t>
            </a:r>
            <a:r>
              <a:rPr lang="fr-FR" sz="1200" dirty="0" err="1">
                <a:solidFill>
                  <a:schemeClr val="bg1">
                    <a:lumMod val="50000"/>
                  </a:schemeClr>
                </a:solidFill>
              </a:rPr>
              <a:t>autopiqueurs</a:t>
            </a:r>
            <a:r>
              <a:rPr lang="fr-FR" sz="1200" dirty="0">
                <a:solidFill>
                  <a:schemeClr val="bg1">
                    <a:lumMod val="50000"/>
                  </a:schemeClr>
                </a:solidFill>
              </a:rPr>
              <a:t>, seringues, aiguilles pour stylos, ...) une fois </a:t>
            </a:r>
            <a:r>
              <a:rPr lang="fr-FR" sz="1200" dirty="0" smtClean="0">
                <a:solidFill>
                  <a:schemeClr val="bg1">
                    <a:lumMod val="50000"/>
                  </a:schemeClr>
                </a:solidFill>
              </a:rPr>
              <a:t>utilisés ? </a:t>
            </a:r>
            <a:endParaRPr lang="fr-FR" sz="1200" dirty="0">
              <a:solidFill>
                <a:schemeClr val="bg1">
                  <a:lumMod val="50000"/>
                </a:schemeClr>
              </a:solidFill>
            </a:endParaRPr>
          </a:p>
        </p:txBody>
      </p:sp>
      <p:cxnSp>
        <p:nvCxnSpPr>
          <p:cNvPr id="17" name="Connecteur droit avec flèche 16"/>
          <p:cNvCxnSpPr/>
          <p:nvPr/>
        </p:nvCxnSpPr>
        <p:spPr bwMode="auto">
          <a:xfrm>
            <a:off x="6127899" y="2548664"/>
            <a:ext cx="720000" cy="1"/>
          </a:xfrm>
          <a:prstGeom prst="straightConnector1">
            <a:avLst/>
          </a:prstGeom>
          <a:solidFill>
            <a:schemeClr val="accent1"/>
          </a:solidFill>
          <a:ln w="28575" cap="flat" cmpd="sng" algn="ctr">
            <a:solidFill>
              <a:srgbClr val="003366">
                <a:alpha val="75000"/>
              </a:srgbClr>
            </a:solidFill>
            <a:prstDash val="solid"/>
            <a:round/>
            <a:headEnd type="none" w="med" len="med"/>
            <a:tailEnd type="triangle"/>
          </a:ln>
          <a:effectLst/>
        </p:spPr>
      </p:cxnSp>
      <p:graphicFrame>
        <p:nvGraphicFramePr>
          <p:cNvPr id="26" name="Objet 1"/>
          <p:cNvGraphicFramePr>
            <a:graphicFrameLocks/>
          </p:cNvGraphicFramePr>
          <p:nvPr>
            <p:extLst>
              <p:ext uri="{D42A27DB-BD31-4B8C-83A1-F6EECF244321}">
                <p14:modId xmlns:p14="http://schemas.microsoft.com/office/powerpoint/2010/main" val="401856622"/>
              </p:ext>
            </p:extLst>
          </p:nvPr>
        </p:nvGraphicFramePr>
        <p:xfrm>
          <a:off x="7114956" y="2839663"/>
          <a:ext cx="2988000" cy="64800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à coins arrondis 26"/>
          <p:cNvSpPr/>
          <p:nvPr/>
        </p:nvSpPr>
        <p:spPr>
          <a:xfrm>
            <a:off x="7038873" y="2668920"/>
            <a:ext cx="1404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Maladie/Traitement</a:t>
            </a:r>
            <a:endParaRPr lang="fr-FR" sz="1100" b="1" i="1" dirty="0">
              <a:solidFill>
                <a:schemeClr val="bg1"/>
              </a:solidFill>
              <a:latin typeface="Calibri" pitchFamily="34" charset="0"/>
              <a:cs typeface="Calibri" pitchFamily="34" charset="0"/>
            </a:endParaRPr>
          </a:p>
        </p:txBody>
      </p:sp>
      <p:graphicFrame>
        <p:nvGraphicFramePr>
          <p:cNvPr id="67" name="Objet 1"/>
          <p:cNvGraphicFramePr>
            <a:graphicFrameLocks/>
          </p:cNvGraphicFramePr>
          <p:nvPr>
            <p:extLst>
              <p:ext uri="{D42A27DB-BD31-4B8C-83A1-F6EECF244321}">
                <p14:modId xmlns:p14="http://schemas.microsoft.com/office/powerpoint/2010/main" val="742008442"/>
              </p:ext>
            </p:extLst>
          </p:nvPr>
        </p:nvGraphicFramePr>
        <p:xfrm>
          <a:off x="4184645" y="5142533"/>
          <a:ext cx="2622450" cy="1828312"/>
        </p:xfrm>
        <a:graphic>
          <a:graphicData uri="http://schemas.openxmlformats.org/drawingml/2006/chart">
            <c:chart xmlns:c="http://schemas.openxmlformats.org/drawingml/2006/chart" xmlns:r="http://schemas.openxmlformats.org/officeDocument/2006/relationships" r:id="rId4"/>
          </a:graphicData>
        </a:graphic>
      </p:graphicFrame>
      <p:sp>
        <p:nvSpPr>
          <p:cNvPr id="68" name="ZoneTexte 67"/>
          <p:cNvSpPr txBox="1"/>
          <p:nvPr/>
        </p:nvSpPr>
        <p:spPr>
          <a:xfrm>
            <a:off x="7288895" y="1303458"/>
            <a:ext cx="2899546" cy="292388"/>
          </a:xfrm>
          <a:prstGeom prst="rect">
            <a:avLst/>
          </a:prstGeom>
          <a:solidFill>
            <a:schemeClr val="bg1"/>
          </a:solidFill>
        </p:spPr>
        <p:txBody>
          <a:bodyPr wrap="square" rtlCol="0">
            <a:spAutoFit/>
          </a:bodyPr>
          <a:lstStyle/>
          <a:p>
            <a:pPr algn="ctr"/>
            <a:r>
              <a:rPr lang="fr-FR" sz="1300" b="1" i="1" dirty="0" smtClean="0">
                <a:solidFill>
                  <a:srgbClr val="003366"/>
                </a:solidFill>
              </a:rPr>
              <a:t>Qui sont les PAT qui ont le bon geste ?</a:t>
            </a:r>
            <a:endParaRPr lang="fr-FR" sz="1300" b="1" i="1" dirty="0">
              <a:solidFill>
                <a:srgbClr val="003366"/>
              </a:solidFill>
            </a:endParaRPr>
          </a:p>
        </p:txBody>
      </p:sp>
      <p:graphicFrame>
        <p:nvGraphicFramePr>
          <p:cNvPr id="34" name="Objet 1"/>
          <p:cNvGraphicFramePr>
            <a:graphicFrameLocks/>
          </p:cNvGraphicFramePr>
          <p:nvPr>
            <p:extLst>
              <p:ext uri="{D42A27DB-BD31-4B8C-83A1-F6EECF244321}">
                <p14:modId xmlns:p14="http://schemas.microsoft.com/office/powerpoint/2010/main" val="3167430997"/>
              </p:ext>
            </p:extLst>
          </p:nvPr>
        </p:nvGraphicFramePr>
        <p:xfrm>
          <a:off x="7114956" y="3861868"/>
          <a:ext cx="2988000" cy="648000"/>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à coins arrondis 34"/>
          <p:cNvSpPr/>
          <p:nvPr/>
        </p:nvSpPr>
        <p:spPr>
          <a:xfrm>
            <a:off x="7038873" y="3691125"/>
            <a:ext cx="1404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Région</a:t>
            </a:r>
            <a:endParaRPr lang="fr-FR" sz="1100" b="1" i="1" dirty="0">
              <a:solidFill>
                <a:schemeClr val="bg1"/>
              </a:solidFill>
              <a:latin typeface="Calibri" pitchFamily="34" charset="0"/>
              <a:cs typeface="Calibri" pitchFamily="34" charset="0"/>
            </a:endParaRPr>
          </a:p>
        </p:txBody>
      </p:sp>
      <p:sp>
        <p:nvSpPr>
          <p:cNvPr id="37" name="Rectangle à coins arrondis 36"/>
          <p:cNvSpPr/>
          <p:nvPr/>
        </p:nvSpPr>
        <p:spPr>
          <a:xfrm>
            <a:off x="7038873" y="4721402"/>
            <a:ext cx="1404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Âge</a:t>
            </a:r>
            <a:endParaRPr lang="fr-FR" sz="1100" b="1" i="1" dirty="0">
              <a:solidFill>
                <a:schemeClr val="bg1"/>
              </a:solidFill>
              <a:latin typeface="Calibri" pitchFamily="34" charset="0"/>
              <a:cs typeface="Calibri" pitchFamily="34" charset="0"/>
            </a:endParaRPr>
          </a:p>
        </p:txBody>
      </p:sp>
      <p:sp>
        <p:nvSpPr>
          <p:cNvPr id="38" name="Ellipse 37"/>
          <p:cNvSpPr/>
          <p:nvPr/>
        </p:nvSpPr>
        <p:spPr>
          <a:xfrm>
            <a:off x="9169793" y="2928048"/>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9267858" y="3964743"/>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1" name="Objet 1"/>
          <p:cNvGraphicFramePr>
            <a:graphicFrameLocks/>
          </p:cNvGraphicFramePr>
          <p:nvPr>
            <p:extLst>
              <p:ext uri="{D42A27DB-BD31-4B8C-83A1-F6EECF244321}">
                <p14:modId xmlns:p14="http://schemas.microsoft.com/office/powerpoint/2010/main" val="3818837818"/>
              </p:ext>
            </p:extLst>
          </p:nvPr>
        </p:nvGraphicFramePr>
        <p:xfrm>
          <a:off x="7114956" y="5938904"/>
          <a:ext cx="2934000" cy="648000"/>
        </p:xfrm>
        <a:graphic>
          <a:graphicData uri="http://schemas.openxmlformats.org/drawingml/2006/chart">
            <c:chart xmlns:c="http://schemas.openxmlformats.org/drawingml/2006/chart" xmlns:r="http://schemas.openxmlformats.org/officeDocument/2006/relationships" r:id="rId6"/>
          </a:graphicData>
        </a:graphic>
      </p:graphicFrame>
      <p:sp>
        <p:nvSpPr>
          <p:cNvPr id="44" name="Rectangle à coins arrondis 43"/>
          <p:cNvSpPr/>
          <p:nvPr/>
        </p:nvSpPr>
        <p:spPr>
          <a:xfrm>
            <a:off x="7038873" y="5768161"/>
            <a:ext cx="1404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Sexe</a:t>
            </a:r>
            <a:endParaRPr lang="fr-FR" sz="1100" b="1" i="1" dirty="0">
              <a:solidFill>
                <a:schemeClr val="bg1"/>
              </a:solidFill>
              <a:latin typeface="Calibri" pitchFamily="34" charset="0"/>
              <a:cs typeface="Calibri" pitchFamily="34" charset="0"/>
            </a:endParaRPr>
          </a:p>
        </p:txBody>
      </p:sp>
      <p:graphicFrame>
        <p:nvGraphicFramePr>
          <p:cNvPr id="50" name="Graphique 49"/>
          <p:cNvGraphicFramePr/>
          <p:nvPr>
            <p:extLst>
              <p:ext uri="{D42A27DB-BD31-4B8C-83A1-F6EECF244321}">
                <p14:modId xmlns:p14="http://schemas.microsoft.com/office/powerpoint/2010/main" val="3371484727"/>
              </p:ext>
            </p:extLst>
          </p:nvPr>
        </p:nvGraphicFramePr>
        <p:xfrm>
          <a:off x="868221" y="2041239"/>
          <a:ext cx="5164768" cy="4655126"/>
        </p:xfrm>
        <a:graphic>
          <a:graphicData uri="http://schemas.openxmlformats.org/drawingml/2006/chart">
            <c:chart xmlns:c="http://schemas.openxmlformats.org/drawingml/2006/chart" xmlns:r="http://schemas.openxmlformats.org/officeDocument/2006/relationships" r:id="rId7"/>
          </a:graphicData>
        </a:graphic>
      </p:graphicFrame>
      <p:sp>
        <p:nvSpPr>
          <p:cNvPr id="51" name="Rectangle 50"/>
          <p:cNvSpPr/>
          <p:nvPr/>
        </p:nvSpPr>
        <p:spPr>
          <a:xfrm>
            <a:off x="731531" y="2099756"/>
            <a:ext cx="2662820" cy="785164"/>
          </a:xfrm>
          <a:prstGeom prst="rect">
            <a:avLst/>
          </a:pr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731530" y="4931876"/>
            <a:ext cx="2679009" cy="1653653"/>
          </a:xfrm>
          <a:prstGeom prst="rect">
            <a:avLst/>
          </a:prstGeom>
          <a:noFill/>
          <a:ln w="19050">
            <a:solidFill>
              <a:srgbClr val="C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55" name="ZoneTexte 54"/>
          <p:cNvSpPr txBox="1"/>
          <p:nvPr/>
        </p:nvSpPr>
        <p:spPr>
          <a:xfrm>
            <a:off x="99069" y="4560070"/>
            <a:ext cx="552996" cy="261610"/>
          </a:xfrm>
          <a:prstGeom prst="rect">
            <a:avLst/>
          </a:prstGeom>
          <a:noFill/>
          <a:ln>
            <a:noFill/>
          </a:ln>
        </p:spPr>
        <p:txBody>
          <a:bodyPr wrap="square" rtlCol="0">
            <a:spAutoFit/>
          </a:bodyPr>
          <a:lstStyle/>
          <a:p>
            <a:pPr algn="ctr"/>
            <a:r>
              <a:rPr lang="fr-FR" sz="1100" b="1" i="1" dirty="0" smtClean="0">
                <a:solidFill>
                  <a:srgbClr val="CC0000"/>
                </a:solidFill>
              </a:rPr>
              <a:t>32%</a:t>
            </a:r>
            <a:endParaRPr lang="fr-FR" sz="1100" b="1" i="1" dirty="0">
              <a:solidFill>
                <a:srgbClr val="CC0000"/>
              </a:solidFill>
            </a:endParaRPr>
          </a:p>
        </p:txBody>
      </p:sp>
      <p:pic>
        <p:nvPicPr>
          <p:cNvPr id="56" name="Image 55"/>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8911" y="2192215"/>
            <a:ext cx="411705" cy="432000"/>
          </a:xfrm>
          <a:prstGeom prst="rect">
            <a:avLst/>
          </a:prstGeom>
        </p:spPr>
      </p:pic>
      <p:pic>
        <p:nvPicPr>
          <p:cNvPr id="57" name="Image 56"/>
          <p:cNvPicPr>
            <a:picLocks noChangeAspect="1"/>
          </p:cNvPicPr>
          <p:nvPr/>
        </p:nvPicPr>
        <p:blipFill rotWithShape="1">
          <a:blip r:embed="rId9" cstate="print">
            <a:extLst>
              <a:ext uri="{28A0092B-C50C-407E-A947-70E740481C1C}">
                <a14:useLocalDpi xmlns:a14="http://schemas.microsoft.com/office/drawing/2010/main" val="0"/>
              </a:ext>
            </a:extLst>
          </a:blip>
          <a:srcRect t="7337"/>
          <a:stretch/>
        </p:blipFill>
        <p:spPr>
          <a:xfrm rot="10800000">
            <a:off x="156327" y="4199254"/>
            <a:ext cx="407279" cy="396000"/>
          </a:xfrm>
          <a:prstGeom prst="rect">
            <a:avLst/>
          </a:prstGeom>
        </p:spPr>
      </p:pic>
      <p:sp>
        <p:nvSpPr>
          <p:cNvPr id="58" name="ZoneTexte 57"/>
          <p:cNvSpPr txBox="1"/>
          <p:nvPr/>
        </p:nvSpPr>
        <p:spPr>
          <a:xfrm>
            <a:off x="184871" y="2595837"/>
            <a:ext cx="552996" cy="261610"/>
          </a:xfrm>
          <a:prstGeom prst="rect">
            <a:avLst/>
          </a:prstGeom>
          <a:noFill/>
          <a:ln>
            <a:noFill/>
          </a:ln>
        </p:spPr>
        <p:txBody>
          <a:bodyPr wrap="square" rtlCol="0">
            <a:spAutoFit/>
          </a:bodyPr>
          <a:lstStyle/>
          <a:p>
            <a:pPr algn="ctr"/>
            <a:r>
              <a:rPr lang="fr-FR" sz="1100" b="1" i="1" dirty="0" smtClean="0">
                <a:solidFill>
                  <a:schemeClr val="accent6"/>
                </a:solidFill>
              </a:rPr>
              <a:t>68%</a:t>
            </a:r>
            <a:endParaRPr lang="fr-FR" sz="1100" b="1" i="1" dirty="0">
              <a:solidFill>
                <a:schemeClr val="accent6"/>
              </a:solidFill>
            </a:endParaRPr>
          </a:p>
        </p:txBody>
      </p:sp>
      <p:sp>
        <p:nvSpPr>
          <p:cNvPr id="61" name="Ellipse 60"/>
          <p:cNvSpPr/>
          <p:nvPr/>
        </p:nvSpPr>
        <p:spPr>
          <a:xfrm>
            <a:off x="9604773" y="3220783"/>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avec flèche 61"/>
          <p:cNvCxnSpPr/>
          <p:nvPr/>
        </p:nvCxnSpPr>
        <p:spPr bwMode="auto">
          <a:xfrm>
            <a:off x="3959272" y="5743738"/>
            <a:ext cx="180000" cy="1"/>
          </a:xfrm>
          <a:prstGeom prst="straightConnector1">
            <a:avLst/>
          </a:prstGeom>
          <a:solidFill>
            <a:schemeClr val="accent1"/>
          </a:solidFill>
          <a:ln w="28575" cap="flat" cmpd="sng" algn="ctr">
            <a:solidFill>
              <a:srgbClr val="A50021">
                <a:alpha val="75000"/>
              </a:srgbClr>
            </a:solidFill>
            <a:prstDash val="solid"/>
            <a:round/>
            <a:headEnd type="none" w="med" len="med"/>
            <a:tailEnd type="triangle"/>
          </a:ln>
          <a:effectLst/>
        </p:spPr>
      </p:cxnSp>
      <p:sp>
        <p:nvSpPr>
          <p:cNvPr id="69" name="ZoneTexte 68"/>
          <p:cNvSpPr txBox="1"/>
          <p:nvPr/>
        </p:nvSpPr>
        <p:spPr>
          <a:xfrm rot="20451961">
            <a:off x="170268" y="5506581"/>
            <a:ext cx="983333" cy="600164"/>
          </a:xfrm>
          <a:prstGeom prst="rect">
            <a:avLst/>
          </a:prstGeom>
          <a:solidFill>
            <a:schemeClr val="bg1"/>
          </a:solidFill>
        </p:spPr>
        <p:txBody>
          <a:bodyPr wrap="square" rtlCol="0">
            <a:spAutoFit/>
          </a:bodyPr>
          <a:lstStyle/>
          <a:p>
            <a:pPr algn="ctr"/>
            <a:r>
              <a:rPr lang="fr-FR" sz="1100" b="1" i="1" dirty="0" smtClean="0">
                <a:solidFill>
                  <a:srgbClr val="A50021"/>
                </a:solidFill>
              </a:rPr>
              <a:t>TOTAL JETTE EN VRAC</a:t>
            </a:r>
          </a:p>
          <a:p>
            <a:pPr algn="ctr"/>
            <a:r>
              <a:rPr lang="fr-FR" sz="1100" b="1" i="1" dirty="0" smtClean="0">
                <a:solidFill>
                  <a:srgbClr val="A50021"/>
                </a:solidFill>
              </a:rPr>
              <a:t>18%</a:t>
            </a:r>
            <a:endParaRPr lang="fr-FR" sz="1100" b="1" i="1" dirty="0">
              <a:solidFill>
                <a:srgbClr val="A50021"/>
              </a:solidFill>
            </a:endParaRPr>
          </a:p>
        </p:txBody>
      </p:sp>
      <p:sp>
        <p:nvSpPr>
          <p:cNvPr id="33" name="ZoneTexte 32"/>
          <p:cNvSpPr txBox="1"/>
          <p:nvPr/>
        </p:nvSpPr>
        <p:spPr>
          <a:xfrm>
            <a:off x="4051633" y="4891090"/>
            <a:ext cx="2899546" cy="292388"/>
          </a:xfrm>
          <a:prstGeom prst="rect">
            <a:avLst/>
          </a:prstGeom>
          <a:noFill/>
        </p:spPr>
        <p:txBody>
          <a:bodyPr wrap="square" rtlCol="0">
            <a:spAutoFit/>
          </a:bodyPr>
          <a:lstStyle/>
          <a:p>
            <a:pPr algn="ctr"/>
            <a:r>
              <a:rPr lang="fr-FR" sz="1300" b="1" i="1" dirty="0" smtClean="0">
                <a:solidFill>
                  <a:srgbClr val="C00000"/>
                </a:solidFill>
              </a:rPr>
              <a:t>Qui sont les PAT qui jettent en vrac ?</a:t>
            </a:r>
            <a:endParaRPr lang="fr-FR" sz="1300" b="1" i="1" dirty="0">
              <a:solidFill>
                <a:srgbClr val="C00000"/>
              </a:solidFill>
            </a:endParaRPr>
          </a:p>
        </p:txBody>
      </p:sp>
      <p:graphicFrame>
        <p:nvGraphicFramePr>
          <p:cNvPr id="36" name="Objet 1"/>
          <p:cNvGraphicFramePr>
            <a:graphicFrameLocks/>
          </p:cNvGraphicFramePr>
          <p:nvPr>
            <p:extLst>
              <p:ext uri="{D42A27DB-BD31-4B8C-83A1-F6EECF244321}">
                <p14:modId xmlns:p14="http://schemas.microsoft.com/office/powerpoint/2010/main" val="1044354839"/>
              </p:ext>
            </p:extLst>
          </p:nvPr>
        </p:nvGraphicFramePr>
        <p:xfrm>
          <a:off x="7114956" y="1866279"/>
          <a:ext cx="3119914" cy="648000"/>
        </p:xfrm>
        <a:graphic>
          <a:graphicData uri="http://schemas.openxmlformats.org/drawingml/2006/chart">
            <c:chart xmlns:c="http://schemas.openxmlformats.org/drawingml/2006/chart" xmlns:r="http://schemas.openxmlformats.org/officeDocument/2006/relationships" r:id="rId10"/>
          </a:graphicData>
        </a:graphic>
      </p:graphicFrame>
      <p:sp>
        <p:nvSpPr>
          <p:cNvPr id="39" name="Rectangle à coins arrondis 38"/>
          <p:cNvSpPr/>
          <p:nvPr/>
        </p:nvSpPr>
        <p:spPr>
          <a:xfrm>
            <a:off x="7038873" y="1686218"/>
            <a:ext cx="1404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smtClean="0">
                <a:solidFill>
                  <a:schemeClr val="bg1"/>
                </a:solidFill>
                <a:latin typeface="Calibri" pitchFamily="34" charset="0"/>
                <a:cs typeface="Calibri" pitchFamily="34" charset="0"/>
              </a:rPr>
              <a:t>Type de PAT</a:t>
            </a:r>
            <a:endParaRPr lang="fr-FR" sz="1100" b="1" i="1" dirty="0">
              <a:solidFill>
                <a:schemeClr val="bg1"/>
              </a:solidFill>
              <a:latin typeface="Calibri" pitchFamily="34" charset="0"/>
              <a:cs typeface="Calibri" pitchFamily="34" charset="0"/>
            </a:endParaRPr>
          </a:p>
        </p:txBody>
      </p:sp>
      <p:sp>
        <p:nvSpPr>
          <p:cNvPr id="40" name="Ellipse 39"/>
          <p:cNvSpPr/>
          <p:nvPr/>
        </p:nvSpPr>
        <p:spPr>
          <a:xfrm>
            <a:off x="9295817" y="1969243"/>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9716171" y="2255247"/>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9099217" y="5028675"/>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9349413" y="6028393"/>
            <a:ext cx="337282" cy="234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9692803" y="5310321"/>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9585203" y="6307648"/>
            <a:ext cx="337282" cy="23451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44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AsOne/>
      </p:bldGraphic>
      <p:bldGraphic spid="26" grpId="0">
        <p:bldAsOne/>
      </p:bldGraphic>
      <p:bldP spid="27" grpId="0" animBg="1"/>
      <p:bldGraphic spid="67" grpId="0">
        <p:bldAsOne/>
      </p:bldGraphic>
      <p:bldP spid="68" grpId="0" animBg="1"/>
      <p:bldGraphic spid="34" grpId="0">
        <p:bldAsOne/>
      </p:bldGraphic>
      <p:bldP spid="35" grpId="0" animBg="1"/>
      <p:bldP spid="37" grpId="0" animBg="1"/>
      <p:bldP spid="38" grpId="0" animBg="1"/>
      <p:bldP spid="41" grpId="0" animBg="1"/>
      <p:bldGraphic spid="31" grpId="0">
        <p:bldAsOne/>
      </p:bldGraphic>
      <p:bldP spid="44" grpId="0" animBg="1"/>
      <p:bldP spid="61" grpId="0" animBg="1"/>
      <p:bldP spid="33" grpId="0"/>
      <p:bldGraphic spid="36" grpId="0">
        <p:bldAsOne/>
      </p:bldGraphic>
      <p:bldP spid="39" grpId="0" animBg="1"/>
      <p:bldP spid="40" grpId="0" animBg="1"/>
      <p:bldP spid="42" grpId="0" animBg="1"/>
      <p:bldP spid="45" grpId="0" animBg="1"/>
      <p:bldP spid="46" grpId="0" animBg="1"/>
      <p:bldP spid="47" grpId="0" animBg="1"/>
      <p:bldP spid="48"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7992</TotalTime>
  <Words>2292</Words>
  <Application>Microsoft Office PowerPoint</Application>
  <PresentationFormat>Personnalisé</PresentationFormat>
  <Paragraphs>582</Paragraphs>
  <Slides>39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39</vt:i4>
      </vt:variant>
    </vt:vector>
  </HeadingPairs>
  <TitlesOfParts>
    <vt:vector size="50" baseType="lpstr">
      <vt:lpstr>Arial</vt:lpstr>
      <vt:lpstr>Calibri</vt:lpstr>
      <vt:lpstr>Calibri Light</vt:lpstr>
      <vt:lpstr>Century Gothic</vt:lpstr>
      <vt:lpstr>Georgia</vt:lpstr>
      <vt:lpstr>Times New Roman</vt:lpstr>
      <vt:lpstr>Trebuchet MS</vt:lpstr>
      <vt:lpstr>Webdings</vt:lpstr>
      <vt:lpstr>Wingdings 2</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adeline.merceron@ifop.com</dc:creator>
  <cp:lastModifiedBy>Adeline Merceron</cp:lastModifiedBy>
  <cp:revision>947</cp:revision>
  <cp:lastPrinted>2018-10-24T12:36:45Z</cp:lastPrinted>
  <dcterms:created xsi:type="dcterms:W3CDTF">2014-03-18T15:34:54Z</dcterms:created>
  <dcterms:modified xsi:type="dcterms:W3CDTF">2018-12-04T19:07:34Z</dcterms:modified>
</cp:coreProperties>
</file>