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3.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notesSlides/notesSlide4.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theme/themeOverride1.xml" ContentType="application/vnd.openxmlformats-officedocument.themeOverride+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22"/>
  </p:notesMasterIdLst>
  <p:sldIdLst>
    <p:sldId id="330" r:id="rId2"/>
    <p:sldId id="328" r:id="rId3"/>
    <p:sldId id="323" r:id="rId4"/>
    <p:sldId id="331" r:id="rId5"/>
    <p:sldId id="490" r:id="rId6"/>
    <p:sldId id="488" r:id="rId7"/>
    <p:sldId id="437" r:id="rId8"/>
    <p:sldId id="476" r:id="rId9"/>
    <p:sldId id="459" r:id="rId10"/>
    <p:sldId id="493" r:id="rId11"/>
    <p:sldId id="460" r:id="rId12"/>
    <p:sldId id="494" r:id="rId13"/>
    <p:sldId id="495" r:id="rId14"/>
    <p:sldId id="497" r:id="rId15"/>
    <p:sldId id="498" r:id="rId16"/>
    <p:sldId id="481" r:id="rId17"/>
    <p:sldId id="470" r:id="rId18"/>
    <p:sldId id="499" r:id="rId19"/>
    <p:sldId id="492" r:id="rId20"/>
    <p:sldId id="491" r:id="rId21"/>
  </p:sldIdLst>
  <p:sldSz cx="10323513" cy="7192963"/>
  <p:notesSz cx="6735763" cy="9866313"/>
  <p:defaultTextStyle>
    <a:defPPr>
      <a:defRPr lang="fr-FR"/>
    </a:defPPr>
    <a:lvl1pPr marL="0" algn="l" defTabSz="1000902" rtl="0" eaLnBrk="1" latinLnBrk="0" hangingPunct="1">
      <a:defRPr sz="1970" kern="1200">
        <a:solidFill>
          <a:schemeClr val="tx1"/>
        </a:solidFill>
        <a:latin typeface="+mn-lt"/>
        <a:ea typeface="+mn-ea"/>
        <a:cs typeface="+mn-cs"/>
      </a:defRPr>
    </a:lvl1pPr>
    <a:lvl2pPr marL="500451" algn="l" defTabSz="1000902" rtl="0" eaLnBrk="1" latinLnBrk="0" hangingPunct="1">
      <a:defRPr sz="1970" kern="1200">
        <a:solidFill>
          <a:schemeClr val="tx1"/>
        </a:solidFill>
        <a:latin typeface="+mn-lt"/>
        <a:ea typeface="+mn-ea"/>
        <a:cs typeface="+mn-cs"/>
      </a:defRPr>
    </a:lvl2pPr>
    <a:lvl3pPr marL="1000902" algn="l" defTabSz="1000902" rtl="0" eaLnBrk="1" latinLnBrk="0" hangingPunct="1">
      <a:defRPr sz="1970" kern="1200">
        <a:solidFill>
          <a:schemeClr val="tx1"/>
        </a:solidFill>
        <a:latin typeface="+mn-lt"/>
        <a:ea typeface="+mn-ea"/>
        <a:cs typeface="+mn-cs"/>
      </a:defRPr>
    </a:lvl3pPr>
    <a:lvl4pPr marL="1501353" algn="l" defTabSz="1000902" rtl="0" eaLnBrk="1" latinLnBrk="0" hangingPunct="1">
      <a:defRPr sz="1970" kern="1200">
        <a:solidFill>
          <a:schemeClr val="tx1"/>
        </a:solidFill>
        <a:latin typeface="+mn-lt"/>
        <a:ea typeface="+mn-ea"/>
        <a:cs typeface="+mn-cs"/>
      </a:defRPr>
    </a:lvl4pPr>
    <a:lvl5pPr marL="2001804" algn="l" defTabSz="1000902" rtl="0" eaLnBrk="1" latinLnBrk="0" hangingPunct="1">
      <a:defRPr sz="1970" kern="1200">
        <a:solidFill>
          <a:schemeClr val="tx1"/>
        </a:solidFill>
        <a:latin typeface="+mn-lt"/>
        <a:ea typeface="+mn-ea"/>
        <a:cs typeface="+mn-cs"/>
      </a:defRPr>
    </a:lvl5pPr>
    <a:lvl6pPr marL="2502256" algn="l" defTabSz="1000902" rtl="0" eaLnBrk="1" latinLnBrk="0" hangingPunct="1">
      <a:defRPr sz="1970" kern="1200">
        <a:solidFill>
          <a:schemeClr val="tx1"/>
        </a:solidFill>
        <a:latin typeface="+mn-lt"/>
        <a:ea typeface="+mn-ea"/>
        <a:cs typeface="+mn-cs"/>
      </a:defRPr>
    </a:lvl6pPr>
    <a:lvl7pPr marL="3002707" algn="l" defTabSz="1000902" rtl="0" eaLnBrk="1" latinLnBrk="0" hangingPunct="1">
      <a:defRPr sz="1970" kern="1200">
        <a:solidFill>
          <a:schemeClr val="tx1"/>
        </a:solidFill>
        <a:latin typeface="+mn-lt"/>
        <a:ea typeface="+mn-ea"/>
        <a:cs typeface="+mn-cs"/>
      </a:defRPr>
    </a:lvl7pPr>
    <a:lvl8pPr marL="3503158" algn="l" defTabSz="1000902" rtl="0" eaLnBrk="1" latinLnBrk="0" hangingPunct="1">
      <a:defRPr sz="1970" kern="1200">
        <a:solidFill>
          <a:schemeClr val="tx1"/>
        </a:solidFill>
        <a:latin typeface="+mn-lt"/>
        <a:ea typeface="+mn-ea"/>
        <a:cs typeface="+mn-cs"/>
      </a:defRPr>
    </a:lvl8pPr>
    <a:lvl9pPr marL="4003609" algn="l" defTabSz="1000902" rtl="0" eaLnBrk="1" latinLnBrk="0" hangingPunct="1">
      <a:defRPr sz="197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6" userDrawn="1">
          <p15:clr>
            <a:srgbClr val="A4A3A4"/>
          </p15:clr>
        </p15:guide>
        <p15:guide id="2" pos="325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33568"/>
    <a:srgbClr val="6685A3"/>
    <a:srgbClr val="BDD7EE"/>
    <a:srgbClr val="40658C"/>
    <a:srgbClr val="A50021"/>
    <a:srgbClr val="CC0000"/>
    <a:srgbClr val="000066"/>
    <a:srgbClr val="7C3D7C"/>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70" autoAdjust="0"/>
    <p:restoredTop sz="94636" autoAdjust="0"/>
  </p:normalViewPr>
  <p:slideViewPr>
    <p:cSldViewPr snapToGrid="0">
      <p:cViewPr varScale="1">
        <p:scale>
          <a:sx n="98" d="100"/>
          <a:sy n="98" d="100"/>
        </p:scale>
        <p:origin x="1230" y="78"/>
      </p:cViewPr>
      <p:guideLst>
        <p:guide orient="horz" pos="2266"/>
        <p:guide pos="3252"/>
      </p:guideLst>
    </p:cSldViewPr>
  </p:slideViewPr>
  <p:notesTextViewPr>
    <p:cViewPr>
      <p:scale>
        <a:sx n="1" d="1"/>
        <a:sy n="1" d="1"/>
      </p:scale>
      <p:origin x="0" y="0"/>
    </p:cViewPr>
  </p:notesTextViewPr>
  <p:notesViewPr>
    <p:cSldViewPr snapToGrid="0">
      <p:cViewPr varScale="1">
        <p:scale>
          <a:sx n="63" d="100"/>
          <a:sy n="63" d="100"/>
        </p:scale>
        <p:origin x="3342"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de_calcul_Microsoft_Excel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Feuille_de_calcul_Microsoft_Excel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Feuille_de_calcul_Microsoft_Excel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Feuille_de_calcul_Microsoft_Excel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Feuille_de_calcul_Microsoft_Excel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Feuille_de_calcul_Microsoft_Excel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Feuille_de_calcul_Microsoft_Excel15.xlsx"/></Relationships>
</file>

<file path=ppt/charts/_rels/chart16.xml.rels><?xml version="1.0" encoding="UTF-8" standalone="yes"?>
<Relationships xmlns="http://schemas.openxmlformats.org/package/2006/relationships"><Relationship Id="rId2" Type="http://schemas.openxmlformats.org/officeDocument/2006/relationships/package" Target="../embeddings/Feuille_de_calcul_Microsoft_Excel16.xlsx"/><Relationship Id="rId1" Type="http://schemas.openxmlformats.org/officeDocument/2006/relationships/themeOverride" Target="../theme/themeOverride1.xml"/></Relationships>
</file>

<file path=ppt/charts/_rels/chart17.xml.rels><?xml version="1.0" encoding="UTF-8" standalone="yes"?>
<Relationships xmlns="http://schemas.openxmlformats.org/package/2006/relationships"><Relationship Id="rId1" Type="http://schemas.openxmlformats.org/officeDocument/2006/relationships/package" Target="../embeddings/Feuille_de_calcul_Microsoft_Excel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Feuille_de_calcul_Microsoft_Excel18.xlsx"/></Relationships>
</file>

<file path=ppt/charts/_rels/chart19.xml.rels><?xml version="1.0" encoding="UTF-8" standalone="yes"?>
<Relationships xmlns="http://schemas.openxmlformats.org/package/2006/relationships"><Relationship Id="rId2" Type="http://schemas.openxmlformats.org/officeDocument/2006/relationships/package" Target="../embeddings/Feuille_de_calcul_Microsoft_Excel19.xlsx"/><Relationship Id="rId1" Type="http://schemas.openxmlformats.org/officeDocument/2006/relationships/themeOverride" Target="../theme/themeOverride2.xml"/></Relationships>
</file>

<file path=ppt/charts/_rels/chart2.xml.rels><?xml version="1.0" encoding="UTF-8" standalone="yes"?>
<Relationships xmlns="http://schemas.openxmlformats.org/package/2006/relationships"><Relationship Id="rId1" Type="http://schemas.openxmlformats.org/officeDocument/2006/relationships/package" Target="../embeddings/Feuille_de_calcul_Microsoft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Feuille_de_calcul_Microsoft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Feuille_de_calcul_Microsoft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Feuille_de_calcul_Microsoft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Feuille_de_calcul_Microsoft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Feuille_de_calcul_Microsoft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Feuille_de_calcul_Microsoft_Excel8.xlsx"/></Relationships>
</file>

<file path=ppt/charts/_rels/chart9.xml.rels><?xml version="1.0" encoding="UTF-8" standalone="yes"?>
<Relationships xmlns="http://schemas.openxmlformats.org/package/2006/relationships"><Relationship Id="rId1" Type="http://schemas.openxmlformats.org/officeDocument/2006/relationships/package" Target="../embeddings/Feuille_de_calcul_Microsoft_Excel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639969456684841E-3"/>
          <c:y val="2.96735905044514E-3"/>
          <c:w val="0.99223600305433146"/>
          <c:h val="0.99703275591394269"/>
        </c:manualLayout>
      </c:layout>
      <c:barChart>
        <c:barDir val="bar"/>
        <c:grouping val="stacked"/>
        <c:varyColors val="0"/>
        <c:ser>
          <c:idx val="0"/>
          <c:order val="0"/>
          <c:tx>
            <c:strRef>
              <c:f>Sheet1!$B$1</c:f>
              <c:strCache>
                <c:ptCount val="1"/>
                <c:pt idx="0">
                  <c:v>Non</c:v>
                </c:pt>
              </c:strCache>
            </c:strRef>
          </c:tx>
          <c:spPr>
            <a:solidFill>
              <a:srgbClr val="A50021"/>
            </a:solidFill>
            <a:ln w="9525">
              <a:solidFill>
                <a:schemeClr val="bg1"/>
              </a:solidFill>
            </a:ln>
            <a:effectLst/>
          </c:spPr>
          <c:invertIfNegative val="0"/>
          <c:dPt>
            <c:idx val="6"/>
            <c:invertIfNegative val="0"/>
            <c:bubble3D val="0"/>
            <c:spPr>
              <a:solidFill>
                <a:srgbClr val="033568"/>
              </a:solidFill>
              <a:ln w="9525">
                <a:solidFill>
                  <a:schemeClr val="bg1"/>
                </a:solidFill>
              </a:ln>
              <a:effectLst/>
            </c:spPr>
          </c:dPt>
          <c:dPt>
            <c:idx val="7"/>
            <c:invertIfNegative val="0"/>
            <c:bubble3D val="0"/>
            <c:spPr>
              <a:solidFill>
                <a:srgbClr val="A50021"/>
              </a:solidFill>
              <a:ln w="9525">
                <a:solidFill>
                  <a:schemeClr val="bg1"/>
                </a:solidFill>
              </a:ln>
              <a:effectLst/>
            </c:spPr>
          </c:dPt>
          <c:dPt>
            <c:idx val="8"/>
            <c:invertIfNegative val="0"/>
            <c:bubble3D val="0"/>
            <c:spPr>
              <a:solidFill>
                <a:srgbClr val="A50021"/>
              </a:solidFill>
              <a:ln w="9525">
                <a:solidFill>
                  <a:schemeClr val="bg1"/>
                </a:solidFill>
              </a:ln>
              <a:effectLst/>
            </c:spPr>
          </c:dPt>
          <c:dPt>
            <c:idx val="9"/>
            <c:invertIfNegative val="0"/>
            <c:bubble3D val="0"/>
            <c:spPr>
              <a:solidFill>
                <a:srgbClr val="A50021"/>
              </a:solidFill>
              <a:ln w="9525">
                <a:solidFill>
                  <a:schemeClr val="bg1"/>
                </a:solidFill>
              </a:ln>
              <a:effectLst/>
            </c:spPr>
          </c:dPt>
          <c:dLbls>
            <c:dLbl>
              <c:idx val="0"/>
              <c:layout>
                <c:manualLayout>
                  <c:x val="3.806986658089926E-2"/>
                  <c:y val="-6.3656625649968473E-3"/>
                </c:manualLayout>
              </c:layout>
              <c:spPr>
                <a:noFill/>
                <a:ln>
                  <a:noFill/>
                </a:ln>
                <a:effectLst/>
              </c:spPr>
              <c:txPr>
                <a:bodyPr wrap="square" lIns="38100" tIns="19050" rIns="38100" bIns="19050" anchor="ctr" anchorCtr="0">
                  <a:spAutoFit/>
                </a:bodyPr>
                <a:lstStyle/>
                <a:p>
                  <a:pPr algn="ctr">
                    <a:defRPr lang="fr-FR" sz="1400" b="1" i="0" u="none" strike="noStrike" kern="1200" baseline="0">
                      <a:solidFill>
                        <a:srgbClr val="A50021"/>
                      </a:solidFill>
                      <a:latin typeface="Calibri" pitchFamily="34" charset="0"/>
                      <a:ea typeface="Arial"/>
                      <a:cs typeface="Calibri" pitchFamily="34" charset="0"/>
                    </a:defRPr>
                  </a:pPr>
                  <a:endParaRPr lang="fr-FR"/>
                </a:p>
              </c:txPr>
              <c:dLblPos val="ctr"/>
              <c:showLegendKey val="0"/>
              <c:showVal val="1"/>
              <c:showCatName val="0"/>
              <c:showSerName val="0"/>
              <c:showPercent val="0"/>
              <c:showBubbleSize val="0"/>
              <c:extLst>
                <c:ext xmlns:c15="http://schemas.microsoft.com/office/drawing/2012/chart" uri="{CE6537A1-D6FC-4f65-9D91-7224C49458BB}">
                  <c15:layout/>
                </c:ext>
              </c:extLst>
            </c:dLbl>
            <c:dLbl>
              <c:idx val="1"/>
              <c:spPr>
                <a:noFill/>
                <a:ln>
                  <a:noFill/>
                </a:ln>
                <a:effectLst/>
              </c:spPr>
              <c:txPr>
                <a:bodyPr wrap="square" lIns="38100" tIns="19050" rIns="38100" bIns="19050" anchor="ctr" anchorCtr="0">
                  <a:spAutoFit/>
                </a:bodyPr>
                <a:lstStyle/>
                <a:p>
                  <a:pPr algn="ctr">
                    <a:defRPr lang="fr-FR" sz="1400" b="1" i="0" u="none" strike="noStrike" kern="1200" baseline="0">
                      <a:solidFill>
                        <a:schemeClr val="bg1"/>
                      </a:solidFill>
                      <a:latin typeface="Calibri" pitchFamily="34" charset="0"/>
                      <a:ea typeface="Arial"/>
                      <a:cs typeface="Calibri" pitchFamily="34" charset="0"/>
                    </a:defRPr>
                  </a:pPr>
                  <a:endParaRPr lang="fr-FR"/>
                </a:p>
              </c:txPr>
              <c:dLblPos val="ctr"/>
              <c:showLegendKey val="0"/>
              <c:showVal val="1"/>
              <c:showCatName val="0"/>
              <c:showSerName val="0"/>
              <c:showPercent val="0"/>
              <c:showBubbleSize val="0"/>
            </c:dLbl>
            <c:spPr>
              <a:noFill/>
              <a:ln>
                <a:noFill/>
              </a:ln>
              <a:effectLst/>
            </c:spPr>
            <c:txPr>
              <a:bodyPr wrap="square" lIns="38100" tIns="19050" rIns="38100" bIns="19050" anchor="ctr" anchorCtr="0">
                <a:spAutoFit/>
              </a:bodyPr>
              <a:lstStyle/>
              <a:p>
                <a:pPr algn="ctr">
                  <a:defRPr lang="fr-FR" sz="1400" b="1" i="0" u="none" strike="noStrike" kern="1200" baseline="0">
                    <a:solidFill>
                      <a:schemeClr val="bg1"/>
                    </a:solidFill>
                    <a:latin typeface="Calibri" pitchFamily="34" charset="0"/>
                    <a:ea typeface="Trebuchet MS"/>
                    <a:cs typeface="Calibri"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Sheet1!$A$2:$A$11</c:f>
              <c:numCache>
                <c:formatCode>General</c:formatCode>
                <c:ptCount val="10"/>
              </c:numCache>
            </c:numRef>
          </c:cat>
          <c:val>
            <c:numRef>
              <c:f>Sheet1!$B$2:$B$11</c:f>
              <c:numCache>
                <c:formatCode>0%</c:formatCode>
                <c:ptCount val="10"/>
                <c:pt idx="0">
                  <c:v>0.01</c:v>
                </c:pt>
                <c:pt idx="1">
                  <c:v>0.06</c:v>
                </c:pt>
                <c:pt idx="2">
                  <c:v>0.13</c:v>
                </c:pt>
                <c:pt idx="3">
                  <c:v>0.14000000000000001</c:v>
                </c:pt>
                <c:pt idx="4">
                  <c:v>0.15</c:v>
                </c:pt>
                <c:pt idx="5">
                  <c:v>0.55000000000000004</c:v>
                </c:pt>
                <c:pt idx="6">
                  <c:v>0.47</c:v>
                </c:pt>
                <c:pt idx="7">
                  <c:v>0.83</c:v>
                </c:pt>
                <c:pt idx="8">
                  <c:v>0.84</c:v>
                </c:pt>
                <c:pt idx="9">
                  <c:v>0.85</c:v>
                </c:pt>
              </c:numCache>
            </c:numRef>
          </c:val>
        </c:ser>
        <c:ser>
          <c:idx val="1"/>
          <c:order val="1"/>
          <c:tx>
            <c:strRef>
              <c:f>Sheet1!$C$1</c:f>
              <c:strCache>
                <c:ptCount val="1"/>
                <c:pt idx="0">
                  <c:v>Oui</c:v>
                </c:pt>
              </c:strCache>
            </c:strRef>
          </c:tx>
          <c:spPr>
            <a:solidFill>
              <a:srgbClr val="003366">
                <a:alpha val="99000"/>
              </a:srgbClr>
            </a:solidFill>
            <a:ln w="9525">
              <a:solidFill>
                <a:schemeClr val="bg1"/>
              </a:solidFill>
            </a:ln>
            <a:effectLst/>
          </c:spPr>
          <c:invertIfNegative val="0"/>
          <c:dPt>
            <c:idx val="6"/>
            <c:invertIfNegative val="0"/>
            <c:bubble3D val="0"/>
            <c:spPr>
              <a:solidFill>
                <a:srgbClr val="A50021">
                  <a:alpha val="99000"/>
                </a:srgbClr>
              </a:solidFill>
              <a:ln w="9525">
                <a:solidFill>
                  <a:schemeClr val="bg1"/>
                </a:solidFill>
              </a:ln>
              <a:effectLst/>
            </c:spPr>
          </c:dPt>
          <c:dPt>
            <c:idx val="7"/>
            <c:invertIfNegative val="0"/>
            <c:bubble3D val="0"/>
            <c:spPr>
              <a:solidFill>
                <a:srgbClr val="003366">
                  <a:alpha val="99000"/>
                </a:srgbClr>
              </a:solidFill>
              <a:ln w="9525">
                <a:solidFill>
                  <a:schemeClr val="bg1"/>
                </a:solidFill>
              </a:ln>
              <a:effectLst/>
            </c:spPr>
          </c:dPt>
          <c:dPt>
            <c:idx val="8"/>
            <c:invertIfNegative val="0"/>
            <c:bubble3D val="0"/>
            <c:spPr>
              <a:solidFill>
                <a:srgbClr val="003366">
                  <a:alpha val="99000"/>
                </a:srgbClr>
              </a:solidFill>
              <a:ln w="9525">
                <a:solidFill>
                  <a:schemeClr val="bg1"/>
                </a:solidFill>
              </a:ln>
              <a:effectLst/>
            </c:spPr>
          </c:dPt>
          <c:dPt>
            <c:idx val="9"/>
            <c:invertIfNegative val="0"/>
            <c:bubble3D val="0"/>
            <c:spPr>
              <a:solidFill>
                <a:srgbClr val="003366">
                  <a:alpha val="99000"/>
                </a:srgbClr>
              </a:solidFill>
              <a:ln w="9525">
                <a:solidFill>
                  <a:schemeClr val="bg1"/>
                </a:solidFill>
              </a:ln>
              <a:effectLst/>
            </c:spPr>
          </c:dPt>
          <c:dLbls>
            <c:dLbl>
              <c:idx val="4"/>
              <c:layout>
                <c:manualLayout>
                  <c:x val="0"/>
                  <c:y val="8.7943824900843914E-3"/>
                </c:manualLayout>
              </c:layout>
              <c:showLegendKey val="0"/>
              <c:showVal val="1"/>
              <c:showCatName val="0"/>
              <c:showSerName val="0"/>
              <c:showPercent val="0"/>
              <c:showBubbleSize val="0"/>
              <c:extLst>
                <c:ext xmlns:c15="http://schemas.microsoft.com/office/drawing/2012/chart" uri="{CE6537A1-D6FC-4f65-9D91-7224C49458BB}">
                  <c15:layout/>
                </c:ext>
              </c:extLst>
            </c:dLbl>
            <c:numFmt formatCode="#,##0%;[White]#,##0%" sourceLinked="0"/>
            <c:spPr>
              <a:noFill/>
              <a:ln>
                <a:noFill/>
              </a:ln>
              <a:effectLst/>
            </c:spPr>
            <c:txPr>
              <a:bodyPr/>
              <a:lstStyle/>
              <a:p>
                <a:pPr>
                  <a:defRPr sz="1400">
                    <a:latin typeface="Calibri"/>
                    <a:cs typeface="Calibri"/>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Sheet1!$A$2:$A$11</c:f>
              <c:numCache>
                <c:formatCode>General</c:formatCode>
                <c:ptCount val="10"/>
              </c:numCache>
            </c:numRef>
          </c:cat>
          <c:val>
            <c:numRef>
              <c:f>Sheet1!$C$2:$C$11</c:f>
              <c:numCache>
                <c:formatCode>0%</c:formatCode>
                <c:ptCount val="10"/>
                <c:pt idx="0">
                  <c:v>-0.99</c:v>
                </c:pt>
                <c:pt idx="1">
                  <c:v>-0.92</c:v>
                </c:pt>
                <c:pt idx="2">
                  <c:v>-0.86</c:v>
                </c:pt>
                <c:pt idx="3">
                  <c:v>-0.86</c:v>
                </c:pt>
                <c:pt idx="4">
                  <c:v>-0.85</c:v>
                </c:pt>
                <c:pt idx="5">
                  <c:v>-0.41</c:v>
                </c:pt>
                <c:pt idx="6">
                  <c:v>-0.25</c:v>
                </c:pt>
                <c:pt idx="7">
                  <c:v>-0.17</c:v>
                </c:pt>
                <c:pt idx="8">
                  <c:v>-0.16</c:v>
                </c:pt>
                <c:pt idx="9">
                  <c:v>-0.15</c:v>
                </c:pt>
              </c:numCache>
            </c:numRef>
          </c:val>
        </c:ser>
        <c:dLbls>
          <c:showLegendKey val="0"/>
          <c:showVal val="1"/>
          <c:showCatName val="0"/>
          <c:showSerName val="0"/>
          <c:showPercent val="0"/>
          <c:showBubbleSize val="0"/>
        </c:dLbls>
        <c:gapWidth val="80"/>
        <c:overlap val="100"/>
        <c:axId val="155554280"/>
        <c:axId val="155554672"/>
      </c:barChart>
      <c:catAx>
        <c:axId val="155554280"/>
        <c:scaling>
          <c:orientation val="maxMin"/>
        </c:scaling>
        <c:delete val="1"/>
        <c:axPos val="l"/>
        <c:numFmt formatCode="General" sourceLinked="0"/>
        <c:majorTickMark val="out"/>
        <c:minorTickMark val="none"/>
        <c:tickLblPos val="none"/>
        <c:crossAx val="155554672"/>
        <c:crosses val="autoZero"/>
        <c:auto val="1"/>
        <c:lblAlgn val="ctr"/>
        <c:lblOffset val="100"/>
        <c:noMultiLvlLbl val="0"/>
      </c:catAx>
      <c:valAx>
        <c:axId val="155554672"/>
        <c:scaling>
          <c:orientation val="minMax"/>
          <c:min val="-1"/>
        </c:scaling>
        <c:delete val="1"/>
        <c:axPos val="t"/>
        <c:numFmt formatCode="0%" sourceLinked="1"/>
        <c:majorTickMark val="out"/>
        <c:minorTickMark val="none"/>
        <c:tickLblPos val="nextTo"/>
        <c:crossAx val="155554280"/>
        <c:crosses val="autoZero"/>
        <c:crossBetween val="between"/>
      </c:valAx>
      <c:spPr>
        <a:noFill/>
        <a:ln w="25384">
          <a:noFill/>
        </a:ln>
      </c:spPr>
    </c:plotArea>
    <c:plotVisOnly val="1"/>
    <c:dispBlanksAs val="gap"/>
    <c:showDLblsOverMax val="0"/>
  </c:chart>
  <c:spPr>
    <a:noFill/>
    <a:ln>
      <a:noFill/>
    </a:ln>
  </c:spPr>
  <c:txPr>
    <a:bodyPr/>
    <a:lstStyle/>
    <a:p>
      <a:pPr>
        <a:defRPr sz="1878" b="1" i="0" u="none" strike="noStrike" baseline="0">
          <a:solidFill>
            <a:schemeClr val="tx1"/>
          </a:solidFill>
          <a:latin typeface="Arial"/>
          <a:ea typeface="Arial"/>
          <a:cs typeface="Arial"/>
        </a:defRPr>
      </a:pPr>
      <a:endParaRPr lang="fr-F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0164959965305"/>
          <c:y val="0.135002373508184"/>
          <c:w val="0.46616216339397099"/>
          <c:h val="0.77688792074908097"/>
        </c:manualLayout>
      </c:layout>
      <c:barChart>
        <c:barDir val="bar"/>
        <c:grouping val="clustered"/>
        <c:varyColors val="0"/>
        <c:ser>
          <c:idx val="0"/>
          <c:order val="0"/>
          <c:tx>
            <c:strRef>
              <c:f>Feuil1!$B$1</c:f>
              <c:strCache>
                <c:ptCount val="1"/>
                <c:pt idx="0">
                  <c:v>gfg</c:v>
                </c:pt>
              </c:strCache>
            </c:strRef>
          </c:tx>
          <c:spPr>
            <a:solidFill>
              <a:schemeClr val="bg1">
                <a:lumMod val="65000"/>
              </a:schemeClr>
            </a:solidFill>
            <a:ln w="19050">
              <a:noFill/>
            </a:ln>
            <a:effectLst/>
          </c:spPr>
          <c:invertIfNegative val="0"/>
          <c:dLbls>
            <c:spPr>
              <a:noFill/>
              <a:ln>
                <a:noFill/>
              </a:ln>
              <a:effectLst/>
            </c:spPr>
            <c:txPr>
              <a:bodyPr/>
              <a:lstStyle/>
              <a:p>
                <a:pPr>
                  <a:defRPr sz="1100" b="1" i="0" u="none" strike="noStrike" baseline="0">
                    <a:solidFill>
                      <a:schemeClr val="bg1">
                        <a:lumMod val="50000"/>
                      </a:schemeClr>
                    </a:solidFill>
                    <a:latin typeface="Calibri" panose="020F0502020204030204" pitchFamily="34" charset="0"/>
                    <a:ea typeface="Trebuchet MS"/>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Feuil1!$A$2:$A$3</c:f>
              <c:strCache>
                <c:ptCount val="2"/>
                <c:pt idx="0">
                  <c:v>Distribution ET Collecte</c:v>
                </c:pt>
                <c:pt idx="1">
                  <c:v>Distribution uniquement </c:v>
                </c:pt>
              </c:strCache>
            </c:strRef>
          </c:cat>
          <c:val>
            <c:numRef>
              <c:f>Feuil1!$B$2:$B$3</c:f>
              <c:numCache>
                <c:formatCode>General</c:formatCode>
                <c:ptCount val="2"/>
                <c:pt idx="0">
                  <c:v>36</c:v>
                </c:pt>
                <c:pt idx="1">
                  <c:v>67</c:v>
                </c:pt>
              </c:numCache>
            </c:numRef>
          </c:val>
        </c:ser>
        <c:dLbls>
          <c:showLegendKey val="0"/>
          <c:showVal val="0"/>
          <c:showCatName val="0"/>
          <c:showSerName val="0"/>
          <c:showPercent val="0"/>
          <c:showBubbleSize val="0"/>
        </c:dLbls>
        <c:gapWidth val="138"/>
        <c:axId val="276279064"/>
        <c:axId val="276279456"/>
      </c:barChart>
      <c:catAx>
        <c:axId val="276279064"/>
        <c:scaling>
          <c:orientation val="maxMin"/>
        </c:scaling>
        <c:delete val="0"/>
        <c:axPos val="l"/>
        <c:numFmt formatCode="General" sourceLinked="1"/>
        <c:majorTickMark val="out"/>
        <c:minorTickMark val="none"/>
        <c:tickLblPos val="nextTo"/>
        <c:spPr>
          <a:ln>
            <a:noFill/>
          </a:ln>
        </c:spPr>
        <c:txPr>
          <a:bodyPr/>
          <a:lstStyle/>
          <a:p>
            <a:pPr>
              <a:defRPr sz="900">
                <a:solidFill>
                  <a:schemeClr val="bg1">
                    <a:lumMod val="50000"/>
                  </a:schemeClr>
                </a:solidFill>
                <a:latin typeface="Calibri" panose="020F0502020204030204" pitchFamily="34" charset="0"/>
                <a:cs typeface="Calibri" panose="020F0502020204030204" pitchFamily="34" charset="0"/>
              </a:defRPr>
            </a:pPr>
            <a:endParaRPr lang="fr-FR"/>
          </a:p>
        </c:txPr>
        <c:crossAx val="276279456"/>
        <c:crossesAt val="0"/>
        <c:auto val="1"/>
        <c:lblAlgn val="ctr"/>
        <c:lblOffset val="100"/>
        <c:noMultiLvlLbl val="0"/>
      </c:catAx>
      <c:valAx>
        <c:axId val="276279456"/>
        <c:scaling>
          <c:orientation val="minMax"/>
          <c:max val="110"/>
          <c:min val="0"/>
        </c:scaling>
        <c:delete val="1"/>
        <c:axPos val="t"/>
        <c:numFmt formatCode="General" sourceLinked="1"/>
        <c:majorTickMark val="out"/>
        <c:minorTickMark val="none"/>
        <c:tickLblPos val="nextTo"/>
        <c:crossAx val="276279064"/>
        <c:crosses val="autoZero"/>
        <c:crossBetween val="between"/>
      </c:valAx>
      <c:spPr>
        <a:noFill/>
        <a:ln w="25536">
          <a:noFill/>
        </a:ln>
      </c:spPr>
    </c:plotArea>
    <c:plotVisOnly val="1"/>
    <c:dispBlanksAs val="gap"/>
    <c:showDLblsOverMax val="0"/>
  </c:chart>
  <c:spPr>
    <a:noFill/>
    <a:ln>
      <a:noFill/>
      <a:prstDash val="solid"/>
    </a:ln>
  </c:spPr>
  <c:txPr>
    <a:bodyPr/>
    <a:lstStyle/>
    <a:p>
      <a:pPr>
        <a:defRPr sz="1810" b="0" i="0" u="none" strike="noStrike" baseline="0">
          <a:solidFill>
            <a:srgbClr val="000000"/>
          </a:solidFill>
          <a:latin typeface="Trebuchet MS"/>
          <a:ea typeface="Trebuchet MS"/>
          <a:cs typeface="Trebuchet MS"/>
        </a:defRPr>
      </a:pPr>
      <a:endParaRPr lang="fr-FR"/>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0164959965305"/>
          <c:y val="0.135002373508184"/>
          <c:w val="0.46616216339397099"/>
          <c:h val="0.77688792074908097"/>
        </c:manualLayout>
      </c:layout>
      <c:barChart>
        <c:barDir val="bar"/>
        <c:grouping val="clustered"/>
        <c:varyColors val="0"/>
        <c:ser>
          <c:idx val="0"/>
          <c:order val="0"/>
          <c:tx>
            <c:strRef>
              <c:f>Feuil1!$B$1</c:f>
              <c:strCache>
                <c:ptCount val="1"/>
                <c:pt idx="0">
                  <c:v>gfg</c:v>
                </c:pt>
              </c:strCache>
            </c:strRef>
          </c:tx>
          <c:spPr>
            <a:solidFill>
              <a:schemeClr val="bg1">
                <a:lumMod val="65000"/>
              </a:schemeClr>
            </a:solidFill>
            <a:ln w="19050">
              <a:noFill/>
            </a:ln>
            <a:effectLst/>
          </c:spPr>
          <c:invertIfNegative val="0"/>
          <c:dLbls>
            <c:spPr>
              <a:noFill/>
              <a:ln>
                <a:noFill/>
              </a:ln>
              <a:effectLst/>
            </c:spPr>
            <c:txPr>
              <a:bodyPr/>
              <a:lstStyle/>
              <a:p>
                <a:pPr>
                  <a:defRPr sz="1100" b="1" i="0" u="none" strike="noStrike" baseline="0">
                    <a:solidFill>
                      <a:schemeClr val="bg1">
                        <a:lumMod val="50000"/>
                      </a:schemeClr>
                    </a:solidFill>
                    <a:latin typeface="Calibri" panose="020F0502020204030204" pitchFamily="34" charset="0"/>
                    <a:ea typeface="Trebuchet MS"/>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Feuil1!$A$2:$A$4</c:f>
              <c:strCache>
                <c:ptCount val="3"/>
                <c:pt idx="0">
                  <c:v>Région parisienne</c:v>
                </c:pt>
                <c:pt idx="1">
                  <c:v>Province</c:v>
                </c:pt>
                <c:pt idx="2">
                  <c:v>Dom-Tom</c:v>
                </c:pt>
              </c:strCache>
            </c:strRef>
          </c:cat>
          <c:val>
            <c:numRef>
              <c:f>Feuil1!$B$2:$B$4</c:f>
              <c:numCache>
                <c:formatCode>General</c:formatCode>
                <c:ptCount val="3"/>
                <c:pt idx="0">
                  <c:v>64</c:v>
                </c:pt>
                <c:pt idx="1">
                  <c:v>48</c:v>
                </c:pt>
                <c:pt idx="2">
                  <c:v>46</c:v>
                </c:pt>
              </c:numCache>
            </c:numRef>
          </c:val>
        </c:ser>
        <c:dLbls>
          <c:showLegendKey val="0"/>
          <c:showVal val="0"/>
          <c:showCatName val="0"/>
          <c:showSerName val="0"/>
          <c:showPercent val="0"/>
          <c:showBubbleSize val="0"/>
        </c:dLbls>
        <c:gapWidth val="138"/>
        <c:axId val="277397376"/>
        <c:axId val="277397768"/>
      </c:barChart>
      <c:catAx>
        <c:axId val="277397376"/>
        <c:scaling>
          <c:orientation val="maxMin"/>
        </c:scaling>
        <c:delete val="0"/>
        <c:axPos val="l"/>
        <c:numFmt formatCode="General" sourceLinked="1"/>
        <c:majorTickMark val="out"/>
        <c:minorTickMark val="none"/>
        <c:tickLblPos val="nextTo"/>
        <c:spPr>
          <a:ln>
            <a:noFill/>
          </a:ln>
        </c:spPr>
        <c:txPr>
          <a:bodyPr/>
          <a:lstStyle/>
          <a:p>
            <a:pPr>
              <a:defRPr sz="900">
                <a:solidFill>
                  <a:schemeClr val="bg1">
                    <a:lumMod val="50000"/>
                  </a:schemeClr>
                </a:solidFill>
                <a:latin typeface="Calibri" panose="020F0502020204030204" pitchFamily="34" charset="0"/>
                <a:cs typeface="Calibri" panose="020F0502020204030204" pitchFamily="34" charset="0"/>
              </a:defRPr>
            </a:pPr>
            <a:endParaRPr lang="fr-FR"/>
          </a:p>
        </c:txPr>
        <c:crossAx val="277397768"/>
        <c:crossesAt val="0"/>
        <c:auto val="1"/>
        <c:lblAlgn val="ctr"/>
        <c:lblOffset val="100"/>
        <c:noMultiLvlLbl val="0"/>
      </c:catAx>
      <c:valAx>
        <c:axId val="277397768"/>
        <c:scaling>
          <c:orientation val="minMax"/>
          <c:max val="110"/>
          <c:min val="0"/>
        </c:scaling>
        <c:delete val="1"/>
        <c:axPos val="t"/>
        <c:numFmt formatCode="General" sourceLinked="1"/>
        <c:majorTickMark val="out"/>
        <c:minorTickMark val="none"/>
        <c:tickLblPos val="nextTo"/>
        <c:crossAx val="277397376"/>
        <c:crosses val="autoZero"/>
        <c:crossBetween val="between"/>
      </c:valAx>
      <c:spPr>
        <a:noFill/>
        <a:ln w="25536">
          <a:noFill/>
        </a:ln>
      </c:spPr>
    </c:plotArea>
    <c:plotVisOnly val="1"/>
    <c:dispBlanksAs val="gap"/>
    <c:showDLblsOverMax val="0"/>
  </c:chart>
  <c:spPr>
    <a:solidFill>
      <a:schemeClr val="bg1"/>
    </a:solidFill>
    <a:ln>
      <a:solidFill>
        <a:schemeClr val="bg1">
          <a:lumMod val="65000"/>
        </a:schemeClr>
      </a:solidFill>
      <a:prstDash val="solid"/>
    </a:ln>
  </c:spPr>
  <c:txPr>
    <a:bodyPr/>
    <a:lstStyle/>
    <a:p>
      <a:pPr>
        <a:defRPr sz="1810" b="0" i="0" u="none" strike="noStrike" baseline="0">
          <a:solidFill>
            <a:srgbClr val="000000"/>
          </a:solidFill>
          <a:latin typeface="Trebuchet MS"/>
          <a:ea typeface="Trebuchet MS"/>
          <a:cs typeface="Trebuchet MS"/>
        </a:defRPr>
      </a:pPr>
      <a:endParaRPr lang="fr-FR"/>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233191273561801"/>
          <c:y val="0.21192514196875101"/>
          <c:w val="0.45414036749715803"/>
          <c:h val="0.68985505151351001"/>
        </c:manualLayout>
      </c:layout>
      <c:pieChart>
        <c:varyColors val="1"/>
        <c:ser>
          <c:idx val="0"/>
          <c:order val="0"/>
          <c:tx>
            <c:strRef>
              <c:f>Feuil1!$B$1</c:f>
              <c:strCache>
                <c:ptCount val="1"/>
                <c:pt idx="0">
                  <c:v>Ensemble</c:v>
                </c:pt>
              </c:strCache>
            </c:strRef>
          </c:tx>
          <c:spPr>
            <a:solidFill>
              <a:srgbClr val="92D050"/>
            </a:solidFill>
            <a:ln>
              <a:noFill/>
            </a:ln>
            <a:effectLst/>
          </c:spPr>
          <c:explosion val="4"/>
          <c:dPt>
            <c:idx val="0"/>
            <c:bubble3D val="0"/>
            <c:spPr>
              <a:solidFill>
                <a:srgbClr val="003366"/>
              </a:solidFill>
              <a:ln>
                <a:noFill/>
              </a:ln>
              <a:effectLst/>
            </c:spPr>
          </c:dPt>
          <c:dPt>
            <c:idx val="1"/>
            <c:bubble3D val="0"/>
            <c:spPr>
              <a:solidFill>
                <a:srgbClr val="C00000"/>
              </a:solidFill>
              <a:ln>
                <a:noFill/>
              </a:ln>
              <a:effectLst/>
            </c:spPr>
          </c:dPt>
          <c:dPt>
            <c:idx val="2"/>
            <c:bubble3D val="0"/>
            <c:spPr>
              <a:solidFill>
                <a:schemeClr val="tx1">
                  <a:lumMod val="50000"/>
                  <a:lumOff val="50000"/>
                </a:schemeClr>
              </a:solidFill>
              <a:ln>
                <a:solidFill>
                  <a:schemeClr val="bg1"/>
                </a:solidFill>
              </a:ln>
              <a:effectLst/>
            </c:spPr>
          </c:dPt>
          <c:dLbls>
            <c:dLbl>
              <c:idx val="0"/>
              <c:layout>
                <c:manualLayout>
                  <c:x val="-0.1305078758836154"/>
                  <c:y val="0.1339859297198574"/>
                </c:manualLayout>
              </c:layout>
              <c:spPr/>
              <c:txPr>
                <a:bodyPr/>
                <a:lstStyle/>
                <a:p>
                  <a:pPr>
                    <a:defRPr sz="1100" b="1">
                      <a:solidFill>
                        <a:schemeClr val="bg1"/>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18784782669424155"/>
                      <c:h val="0.12220177702255926"/>
                    </c:manualLayout>
                  </c15:layout>
                </c:ext>
              </c:extLst>
            </c:dLbl>
            <c:dLbl>
              <c:idx val="1"/>
              <c:layout>
                <c:manualLayout>
                  <c:x val="9.9142569557021332E-2"/>
                  <c:y val="-0.19880060420470533"/>
                </c:manualLayout>
              </c:layout>
              <c:spPr/>
              <c:txPr>
                <a:bodyPr/>
                <a:lstStyle/>
                <a:p>
                  <a:pPr>
                    <a:defRPr sz="1100" b="1">
                      <a:solidFill>
                        <a:schemeClr val="bg1"/>
                      </a:solidFill>
                      <a:latin typeface="Calibri" pitchFamily="34" charset="0"/>
                      <a:cs typeface="Calibri" pitchFamily="34" charset="0"/>
                    </a:defRPr>
                  </a:pPr>
                  <a:endParaRPr lang="fr-FR"/>
                </a:p>
              </c:txPr>
              <c:dLblPos val="bestFit"/>
              <c:showLegendKey val="0"/>
              <c:showVal val="0"/>
              <c:showCatName val="1"/>
              <c:showSerName val="0"/>
              <c:showPercent val="1"/>
              <c:showBubbleSize val="0"/>
              <c:extLst>
                <c:ext xmlns:c15="http://schemas.microsoft.com/office/drawing/2012/chart" uri="{CE6537A1-D6FC-4f65-9D91-7224C49458BB}">
                  <c15:layout>
                    <c:manualLayout>
                      <c:w val="0.18194937359345942"/>
                      <c:h val="0.15722322272096903"/>
                    </c:manualLayout>
                  </c15:layout>
                </c:ext>
              </c:extLst>
            </c:dLbl>
            <c:dLbl>
              <c:idx val="2"/>
              <c:layout>
                <c:manualLayout>
                  <c:x val="-2.7632390312382391E-2"/>
                  <c:y val="2.8677122992243769E-2"/>
                </c:manualLayout>
              </c:layout>
              <c:tx>
                <c:rich>
                  <a:bodyPr/>
                  <a:lstStyle/>
                  <a:p>
                    <a:pPr>
                      <a:defRPr sz="1100" b="0" i="1">
                        <a:solidFill>
                          <a:schemeClr val="tx1">
                            <a:lumMod val="50000"/>
                            <a:lumOff val="50000"/>
                          </a:schemeClr>
                        </a:solidFill>
                        <a:latin typeface="Calibri" pitchFamily="34" charset="0"/>
                        <a:cs typeface="Calibri" pitchFamily="34" charset="0"/>
                      </a:defRPr>
                    </a:pPr>
                    <a:r>
                      <a:rPr lang="en-US" sz="1100" dirty="0" smtClean="0"/>
                      <a:t>NSP</a:t>
                    </a:r>
                    <a:r>
                      <a:rPr lang="en-US" sz="1100" baseline="0" dirty="0"/>
                      <a:t>
</a:t>
                    </a:r>
                    <a:fld id="{BEA5E469-7BAC-4EE4-98C1-2AD9D3E4C1C5}" type="PERCENTAGE">
                      <a:rPr lang="en-US" sz="1100" baseline="0"/>
                      <a:pPr>
                        <a:defRPr sz="1100" b="0" i="1">
                          <a:solidFill>
                            <a:schemeClr val="tx1">
                              <a:lumMod val="50000"/>
                              <a:lumOff val="50000"/>
                            </a:schemeClr>
                          </a:solidFill>
                          <a:latin typeface="Calibri" pitchFamily="34" charset="0"/>
                          <a:cs typeface="Calibri" pitchFamily="34" charset="0"/>
                        </a:defRPr>
                      </a:pPr>
                      <a:t>[POURCENTAGE]</a:t>
                    </a:fld>
                    <a:endParaRPr lang="en-US" sz="1100" baseline="0" dirty="0"/>
                  </a:p>
                </c:rich>
              </c:tx>
              <c:spPr>
                <a:noFill/>
                <a:ln>
                  <a:noFill/>
                </a:ln>
                <a:effectLst/>
              </c:spPr>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spPr>
              <a:noFill/>
              <a:ln>
                <a:noFill/>
              </a:ln>
              <a:effectLst/>
            </c:spPr>
            <c:txPr>
              <a:bodyPr/>
              <a:lstStyle/>
              <a:p>
                <a:pPr>
                  <a:defRPr sz="1100" b="1">
                    <a:solidFill>
                      <a:schemeClr val="tx1"/>
                    </a:solidFill>
                    <a:latin typeface="Calibri" pitchFamily="34" charset="0"/>
                    <a:cs typeface="Calibri" pitchFamily="34" charset="0"/>
                  </a:defRPr>
                </a:pPr>
                <a:endParaRPr lang="fr-FR"/>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Feuil1!$A$2:$A$4</c:f>
              <c:strCache>
                <c:ptCount val="3"/>
                <c:pt idx="0">
                  <c:v>Oui  </c:v>
                </c:pt>
                <c:pt idx="1">
                  <c:v>Non  </c:v>
                </c:pt>
                <c:pt idx="2">
                  <c:v>Ne se prononcent pas</c:v>
                </c:pt>
              </c:strCache>
            </c:strRef>
          </c:cat>
          <c:val>
            <c:numRef>
              <c:f>Feuil1!$B$2:$B$4</c:f>
              <c:numCache>
                <c:formatCode>0%</c:formatCode>
                <c:ptCount val="3"/>
                <c:pt idx="0">
                  <c:v>0.15</c:v>
                </c:pt>
                <c:pt idx="1">
                  <c:v>0.84</c:v>
                </c:pt>
                <c:pt idx="2">
                  <c:v>0.01</c:v>
                </c:pt>
              </c:numCache>
            </c:numRef>
          </c:val>
        </c:ser>
        <c:dLbls>
          <c:showLegendKey val="0"/>
          <c:showVal val="0"/>
          <c:showCatName val="0"/>
          <c:showSerName val="0"/>
          <c:showPercent val="0"/>
          <c:showBubbleSize val="0"/>
          <c:showLeaderLines val="0"/>
        </c:dLbls>
        <c:firstSliceAng val="0"/>
      </c:pieChart>
      <c:spPr>
        <a:noFill/>
        <a:ln w="25389">
          <a:noFill/>
        </a:ln>
      </c:spPr>
    </c:plotArea>
    <c:plotVisOnly val="1"/>
    <c:dispBlanksAs val="zero"/>
    <c:showDLblsOverMax val="0"/>
  </c:chart>
  <c:spPr>
    <a:effectLst/>
  </c:spPr>
  <c:txPr>
    <a:bodyPr/>
    <a:lstStyle/>
    <a:p>
      <a:pPr>
        <a:defRPr sz="1798"/>
      </a:pPr>
      <a:endParaRPr lang="fr-FR"/>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220370927982301"/>
          <c:y val="9.0698844367876903E-4"/>
          <c:w val="0.66779637336782505"/>
          <c:h val="0.99909307808849901"/>
        </c:manualLayout>
      </c:layout>
      <c:barChart>
        <c:barDir val="bar"/>
        <c:grouping val="clustered"/>
        <c:varyColors val="0"/>
        <c:ser>
          <c:idx val="0"/>
          <c:order val="0"/>
          <c:tx>
            <c:strRef>
              <c:f>Feuil1!$B$1</c:f>
              <c:strCache>
                <c:ptCount val="1"/>
                <c:pt idx="0">
                  <c:v>Ensemble</c:v>
                </c:pt>
              </c:strCache>
            </c:strRef>
          </c:tx>
          <c:spPr>
            <a:solidFill>
              <a:srgbClr val="92D050"/>
            </a:solidFill>
            <a:ln>
              <a:solidFill>
                <a:schemeClr val="bg1"/>
              </a:solidFill>
            </a:ln>
            <a:effectLst>
              <a:softEdge rad="12700"/>
            </a:effectLst>
          </c:spPr>
          <c:invertIfNegative val="0"/>
          <c:dPt>
            <c:idx val="0"/>
            <c:invertIfNegative val="0"/>
            <c:bubble3D val="0"/>
            <c:spPr>
              <a:solidFill>
                <a:srgbClr val="003366"/>
              </a:solidFill>
              <a:ln>
                <a:solidFill>
                  <a:schemeClr val="bg1"/>
                </a:solidFill>
              </a:ln>
              <a:effectLst>
                <a:softEdge rad="12700"/>
              </a:effectLst>
            </c:spPr>
          </c:dPt>
          <c:dPt>
            <c:idx val="1"/>
            <c:invertIfNegative val="0"/>
            <c:bubble3D val="0"/>
            <c:spPr>
              <a:solidFill>
                <a:srgbClr val="003366"/>
              </a:solidFill>
              <a:ln>
                <a:solidFill>
                  <a:schemeClr val="bg1"/>
                </a:solidFill>
              </a:ln>
              <a:effectLst>
                <a:softEdge rad="12700"/>
              </a:effectLst>
            </c:spPr>
          </c:dPt>
          <c:dPt>
            <c:idx val="2"/>
            <c:invertIfNegative val="0"/>
            <c:bubble3D val="0"/>
            <c:spPr>
              <a:solidFill>
                <a:srgbClr val="C00000"/>
              </a:solidFill>
              <a:ln>
                <a:solidFill>
                  <a:schemeClr val="bg1"/>
                </a:solidFill>
              </a:ln>
              <a:effectLst>
                <a:softEdge rad="12700"/>
              </a:effectLst>
            </c:spPr>
          </c:dPt>
          <c:dPt>
            <c:idx val="3"/>
            <c:invertIfNegative val="0"/>
            <c:bubble3D val="0"/>
            <c:spPr>
              <a:solidFill>
                <a:srgbClr val="C00000"/>
              </a:solidFill>
              <a:ln>
                <a:solidFill>
                  <a:schemeClr val="bg1"/>
                </a:solidFill>
              </a:ln>
              <a:effectLst>
                <a:softEdge rad="12700"/>
              </a:effectLst>
            </c:spPr>
          </c:dPt>
          <c:dPt>
            <c:idx val="4"/>
            <c:invertIfNegative val="0"/>
            <c:bubble3D val="0"/>
            <c:spPr>
              <a:solidFill>
                <a:schemeClr val="bg1">
                  <a:lumMod val="65000"/>
                </a:schemeClr>
              </a:solidFill>
              <a:ln>
                <a:solidFill>
                  <a:schemeClr val="bg1"/>
                </a:solidFill>
              </a:ln>
              <a:effectLst>
                <a:softEdge rad="12700"/>
              </a:effectLst>
            </c:spPr>
          </c:dPt>
          <c:dLbls>
            <c:dLbl>
              <c:idx val="0"/>
              <c:spPr>
                <a:noFill/>
                <a:ln>
                  <a:noFill/>
                </a:ln>
                <a:effectLst/>
              </c:spPr>
              <c:txPr>
                <a:bodyPr wrap="square" lIns="38100" tIns="19050" rIns="38100" bIns="19050" anchor="ctr">
                  <a:spAutoFit/>
                </a:bodyPr>
                <a:lstStyle/>
                <a:p>
                  <a:pPr>
                    <a:defRPr sz="1200" b="1">
                      <a:solidFill>
                        <a:srgbClr val="003366"/>
                      </a:solidFill>
                    </a:defRPr>
                  </a:pPr>
                  <a:endParaRPr lang="fr-FR"/>
                </a:p>
              </c:txPr>
              <c:showLegendKey val="0"/>
              <c:showVal val="1"/>
              <c:showCatName val="0"/>
              <c:showSerName val="0"/>
              <c:showPercent val="0"/>
              <c:showBubbleSize val="0"/>
            </c:dLbl>
            <c:dLbl>
              <c:idx val="1"/>
              <c:spPr>
                <a:noFill/>
                <a:ln>
                  <a:noFill/>
                </a:ln>
                <a:effectLst/>
              </c:spPr>
              <c:txPr>
                <a:bodyPr wrap="square" lIns="38100" tIns="19050" rIns="38100" bIns="19050" anchor="ctr">
                  <a:spAutoFit/>
                </a:bodyPr>
                <a:lstStyle/>
                <a:p>
                  <a:pPr>
                    <a:defRPr sz="1200" b="1">
                      <a:solidFill>
                        <a:srgbClr val="003366"/>
                      </a:solidFill>
                    </a:defRPr>
                  </a:pPr>
                  <a:endParaRPr lang="fr-FR"/>
                </a:p>
              </c:txPr>
              <c:showLegendKey val="0"/>
              <c:showVal val="1"/>
              <c:showCatName val="0"/>
              <c:showSerName val="0"/>
              <c:showPercent val="0"/>
              <c:showBubbleSize val="0"/>
            </c:dLbl>
            <c:dLbl>
              <c:idx val="2"/>
              <c:spPr>
                <a:noFill/>
                <a:ln>
                  <a:noFill/>
                </a:ln>
                <a:effectLst/>
              </c:spPr>
              <c:txPr>
                <a:bodyPr wrap="square" lIns="38100" tIns="19050" rIns="38100" bIns="19050" anchor="ctr">
                  <a:spAutoFit/>
                </a:bodyPr>
                <a:lstStyle/>
                <a:p>
                  <a:pPr>
                    <a:defRPr sz="1200" b="1">
                      <a:solidFill>
                        <a:srgbClr val="C00000"/>
                      </a:solidFill>
                    </a:defRPr>
                  </a:pPr>
                  <a:endParaRPr lang="fr-FR"/>
                </a:p>
              </c:txPr>
              <c:showLegendKey val="0"/>
              <c:showVal val="1"/>
              <c:showCatName val="0"/>
              <c:showSerName val="0"/>
              <c:showPercent val="0"/>
              <c:showBubbleSize val="0"/>
            </c:dLbl>
            <c:dLbl>
              <c:idx val="3"/>
              <c:spPr>
                <a:noFill/>
                <a:ln>
                  <a:noFill/>
                </a:ln>
                <a:effectLst/>
              </c:spPr>
              <c:txPr>
                <a:bodyPr wrap="square" lIns="38100" tIns="19050" rIns="38100" bIns="19050" anchor="ctr" anchorCtr="0">
                  <a:spAutoFit/>
                </a:bodyPr>
                <a:lstStyle/>
                <a:p>
                  <a:pPr algn="ctr">
                    <a:defRPr lang="fr-FR" sz="1200" b="1" i="0" u="none" strike="noStrike" kern="1200" baseline="0">
                      <a:solidFill>
                        <a:srgbClr val="C00000"/>
                      </a:solidFill>
                      <a:latin typeface="+mn-lt"/>
                      <a:ea typeface="+mn-ea"/>
                      <a:cs typeface="+mn-cs"/>
                    </a:defRPr>
                  </a:pPr>
                  <a:endParaRPr lang="fr-FR"/>
                </a:p>
              </c:txPr>
              <c:showLegendKey val="0"/>
              <c:showVal val="1"/>
              <c:showCatName val="0"/>
              <c:showSerName val="0"/>
              <c:showPercent val="0"/>
              <c:showBubbleSize val="0"/>
            </c:dLbl>
            <c:dLbl>
              <c:idx val="4"/>
              <c:spPr>
                <a:noFill/>
                <a:ln>
                  <a:noFill/>
                </a:ln>
                <a:effectLst/>
              </c:spPr>
              <c:txPr>
                <a:bodyPr wrap="square" lIns="38100" tIns="19050" rIns="38100" bIns="19050" anchor="ctr">
                  <a:spAutoFit/>
                </a:bodyPr>
                <a:lstStyle/>
                <a:p>
                  <a:pPr>
                    <a:defRPr sz="1200" b="0">
                      <a:solidFill>
                        <a:schemeClr val="bg1">
                          <a:lumMod val="50000"/>
                        </a:schemeClr>
                      </a:solidFill>
                    </a:defRPr>
                  </a:pPr>
                  <a:endParaRPr lang="fr-FR"/>
                </a:p>
              </c:txPr>
              <c:showLegendKey val="0"/>
              <c:showVal val="1"/>
              <c:showCatName val="0"/>
              <c:showSerName val="0"/>
              <c:showPercent val="0"/>
              <c:showBubbleSize val="0"/>
            </c:dLbl>
            <c:spPr>
              <a:noFill/>
              <a:ln>
                <a:noFill/>
              </a:ln>
              <a:effectLst/>
            </c:spPr>
            <c:txPr>
              <a:bodyPr wrap="square" lIns="38100" tIns="19050" rIns="38100" bIns="19050" anchor="ctr">
                <a:spAutoFit/>
              </a:bodyPr>
              <a:lstStyle/>
              <a:p>
                <a:pPr>
                  <a:defRPr sz="1200" b="1"/>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Feuil1!$A$2:$A$6</c:f>
              <c:strCache>
                <c:ptCount val="5"/>
                <c:pt idx="0">
                  <c:v>Très satisfaisant</c:v>
                </c:pt>
                <c:pt idx="1">
                  <c:v>Plutôt satisfaisant</c:v>
                </c:pt>
                <c:pt idx="2">
                  <c:v>Plutôt pas satisfaisant</c:v>
                </c:pt>
                <c:pt idx="3">
                  <c:v>Pas du tout satisfaisant</c:v>
                </c:pt>
                <c:pt idx="4">
                  <c:v>Ne se prononcent pas</c:v>
                </c:pt>
              </c:strCache>
            </c:strRef>
          </c:cat>
          <c:val>
            <c:numRef>
              <c:f>Feuil1!$B$2:$B$6</c:f>
              <c:numCache>
                <c:formatCode>0%</c:formatCode>
                <c:ptCount val="5"/>
                <c:pt idx="0">
                  <c:v>0.09</c:v>
                </c:pt>
                <c:pt idx="1">
                  <c:v>0.41</c:v>
                </c:pt>
                <c:pt idx="2">
                  <c:v>0.31</c:v>
                </c:pt>
                <c:pt idx="3">
                  <c:v>0.17</c:v>
                </c:pt>
                <c:pt idx="4">
                  <c:v>0.02</c:v>
                </c:pt>
              </c:numCache>
            </c:numRef>
          </c:val>
        </c:ser>
        <c:dLbls>
          <c:showLegendKey val="0"/>
          <c:showVal val="0"/>
          <c:showCatName val="0"/>
          <c:showSerName val="0"/>
          <c:showPercent val="0"/>
          <c:showBubbleSize val="0"/>
        </c:dLbls>
        <c:gapWidth val="32"/>
        <c:axId val="277796048"/>
        <c:axId val="277795656"/>
      </c:barChart>
      <c:valAx>
        <c:axId val="277795656"/>
        <c:scaling>
          <c:orientation val="minMax"/>
          <c:max val="1"/>
        </c:scaling>
        <c:delete val="1"/>
        <c:axPos val="t"/>
        <c:numFmt formatCode="0%" sourceLinked="1"/>
        <c:majorTickMark val="out"/>
        <c:minorTickMark val="none"/>
        <c:tickLblPos val="nextTo"/>
        <c:crossAx val="277796048"/>
        <c:crosses val="autoZero"/>
        <c:crossBetween val="between"/>
      </c:valAx>
      <c:catAx>
        <c:axId val="277796048"/>
        <c:scaling>
          <c:orientation val="maxMin"/>
        </c:scaling>
        <c:delete val="0"/>
        <c:axPos val="l"/>
        <c:numFmt formatCode="General" sourceLinked="1"/>
        <c:majorTickMark val="none"/>
        <c:minorTickMark val="none"/>
        <c:tickLblPos val="nextTo"/>
        <c:spPr>
          <a:ln>
            <a:noFill/>
          </a:ln>
        </c:spPr>
        <c:txPr>
          <a:bodyPr/>
          <a:lstStyle/>
          <a:p>
            <a:pPr>
              <a:defRPr sz="1200"/>
            </a:pPr>
            <a:endParaRPr lang="fr-FR"/>
          </a:p>
        </c:txPr>
        <c:crossAx val="277795656"/>
        <c:crosses val="autoZero"/>
        <c:auto val="1"/>
        <c:lblAlgn val="ctr"/>
        <c:lblOffset val="100"/>
        <c:noMultiLvlLbl val="0"/>
      </c:catAx>
      <c:spPr>
        <a:noFill/>
        <a:ln w="25400">
          <a:noFill/>
        </a:ln>
      </c:spPr>
    </c:plotArea>
    <c:plotVisOnly val="1"/>
    <c:dispBlanksAs val="zero"/>
    <c:showDLblsOverMax val="0"/>
  </c:chart>
  <c:spPr>
    <a:effectLst/>
  </c:spPr>
  <c:txPr>
    <a:bodyPr/>
    <a:lstStyle/>
    <a:p>
      <a:pPr>
        <a:defRPr sz="1798"/>
      </a:pPr>
      <a:endParaRPr lang="fr-FR"/>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840714926649617E-2"/>
          <c:y val="9.0689053907402667E-4"/>
          <c:w val="0.96115920769321805"/>
          <c:h val="0.99909307808849901"/>
        </c:manualLayout>
      </c:layout>
      <c:barChart>
        <c:barDir val="bar"/>
        <c:grouping val="clustered"/>
        <c:varyColors val="0"/>
        <c:ser>
          <c:idx val="0"/>
          <c:order val="0"/>
          <c:tx>
            <c:strRef>
              <c:f>Feuil1!$B$1</c:f>
              <c:strCache>
                <c:ptCount val="1"/>
              </c:strCache>
            </c:strRef>
          </c:tx>
          <c:spPr>
            <a:solidFill>
              <a:srgbClr val="003366"/>
            </a:solidFill>
            <a:ln>
              <a:solidFill>
                <a:schemeClr val="bg1"/>
              </a:solidFill>
            </a:ln>
            <a:effectLst>
              <a:softEdge rad="12700"/>
            </a:effectLst>
          </c:spPr>
          <c:invertIfNegative val="0"/>
          <c:dPt>
            <c:idx val="0"/>
            <c:invertIfNegative val="0"/>
            <c:bubble3D val="0"/>
          </c:dPt>
          <c:dPt>
            <c:idx val="1"/>
            <c:invertIfNegative val="0"/>
            <c:bubble3D val="0"/>
            <c:spPr>
              <a:solidFill>
                <a:srgbClr val="003366">
                  <a:alpha val="60000"/>
                </a:srgbClr>
              </a:solidFill>
              <a:ln>
                <a:solidFill>
                  <a:schemeClr val="bg1"/>
                </a:solidFill>
              </a:ln>
              <a:effectLst>
                <a:softEdge rad="12700"/>
              </a:effectLst>
            </c:spPr>
          </c:dPt>
          <c:dPt>
            <c:idx val="2"/>
            <c:invertIfNegative val="0"/>
            <c:bubble3D val="0"/>
            <c:spPr>
              <a:solidFill>
                <a:srgbClr val="003366">
                  <a:alpha val="60000"/>
                </a:srgbClr>
              </a:solidFill>
              <a:ln>
                <a:solidFill>
                  <a:schemeClr val="bg1"/>
                </a:solidFill>
              </a:ln>
              <a:effectLst>
                <a:softEdge rad="12700"/>
              </a:effectLst>
            </c:spPr>
          </c:dPt>
          <c:dPt>
            <c:idx val="3"/>
            <c:invertIfNegative val="0"/>
            <c:bubble3D val="0"/>
            <c:spPr>
              <a:solidFill>
                <a:srgbClr val="033568"/>
              </a:solidFill>
              <a:ln>
                <a:solidFill>
                  <a:schemeClr val="bg1"/>
                </a:solidFill>
              </a:ln>
              <a:effectLst>
                <a:softEdge rad="12700"/>
              </a:effectLst>
            </c:spPr>
          </c:dPt>
          <c:dPt>
            <c:idx val="4"/>
            <c:invertIfNegative val="0"/>
            <c:bubble3D val="0"/>
            <c:spPr>
              <a:solidFill>
                <a:srgbClr val="6685A3"/>
              </a:solidFill>
              <a:ln>
                <a:solidFill>
                  <a:schemeClr val="bg1"/>
                </a:solidFill>
              </a:ln>
              <a:effectLst>
                <a:softEdge rad="12700"/>
              </a:effectLst>
            </c:spPr>
          </c:dPt>
          <c:dPt>
            <c:idx val="5"/>
            <c:invertIfNegative val="0"/>
            <c:bubble3D val="0"/>
            <c:spPr>
              <a:solidFill>
                <a:srgbClr val="6685A3"/>
              </a:solidFill>
              <a:ln>
                <a:solidFill>
                  <a:schemeClr val="bg1"/>
                </a:solidFill>
              </a:ln>
              <a:effectLst>
                <a:softEdge rad="12700"/>
              </a:effectLst>
            </c:spPr>
          </c:dPt>
          <c:dPt>
            <c:idx val="6"/>
            <c:invertIfNegative val="0"/>
            <c:bubble3D val="0"/>
            <c:spPr>
              <a:solidFill>
                <a:srgbClr val="A50021"/>
              </a:solidFill>
              <a:ln>
                <a:solidFill>
                  <a:schemeClr val="bg1"/>
                </a:solidFill>
              </a:ln>
              <a:effectLst>
                <a:softEdge rad="12700"/>
              </a:effectLst>
            </c:spPr>
          </c:dPt>
          <c:dPt>
            <c:idx val="7"/>
            <c:invertIfNegative val="0"/>
            <c:bubble3D val="0"/>
            <c:spPr>
              <a:solidFill>
                <a:schemeClr val="tx1">
                  <a:lumMod val="50000"/>
                  <a:lumOff val="50000"/>
                </a:schemeClr>
              </a:solidFill>
              <a:ln>
                <a:solidFill>
                  <a:schemeClr val="bg1"/>
                </a:solidFill>
              </a:ln>
              <a:effectLst>
                <a:softEdge rad="12700"/>
              </a:effectLst>
            </c:spPr>
          </c:dPt>
          <c:dLbls>
            <c:dLbl>
              <c:idx val="1"/>
              <c:spPr>
                <a:noFill/>
                <a:ln>
                  <a:noFill/>
                </a:ln>
                <a:effectLst/>
              </c:spPr>
              <c:txPr>
                <a:bodyPr wrap="square" lIns="38100" tIns="19050" rIns="38100" bIns="19050" anchor="ctr">
                  <a:spAutoFit/>
                </a:bodyPr>
                <a:lstStyle/>
                <a:p>
                  <a:pPr>
                    <a:defRPr sz="1400" b="1">
                      <a:solidFill>
                        <a:srgbClr val="003366">
                          <a:alpha val="70000"/>
                        </a:srgbClr>
                      </a:solidFill>
                    </a:defRPr>
                  </a:pPr>
                  <a:endParaRPr lang="fr-FR"/>
                </a:p>
              </c:txPr>
              <c:showLegendKey val="0"/>
              <c:showVal val="1"/>
              <c:showCatName val="0"/>
              <c:showSerName val="0"/>
              <c:showPercent val="0"/>
              <c:showBubbleSize val="0"/>
            </c:dLbl>
            <c:dLbl>
              <c:idx val="2"/>
              <c:spPr>
                <a:noFill/>
                <a:ln>
                  <a:noFill/>
                </a:ln>
                <a:effectLst/>
              </c:spPr>
              <c:txPr>
                <a:bodyPr wrap="square" lIns="38100" tIns="19050" rIns="38100" bIns="19050" anchor="ctr">
                  <a:spAutoFit/>
                </a:bodyPr>
                <a:lstStyle/>
                <a:p>
                  <a:pPr>
                    <a:defRPr sz="1400" b="1">
                      <a:solidFill>
                        <a:srgbClr val="003366">
                          <a:alpha val="70000"/>
                        </a:srgbClr>
                      </a:solidFill>
                    </a:defRPr>
                  </a:pPr>
                  <a:endParaRPr lang="fr-FR"/>
                </a:p>
              </c:txPr>
              <c:showLegendKey val="0"/>
              <c:showVal val="1"/>
              <c:showCatName val="0"/>
              <c:showSerName val="0"/>
              <c:showPercent val="0"/>
              <c:showBubbleSize val="0"/>
            </c:dLbl>
            <c:dLbl>
              <c:idx val="3"/>
              <c:spPr>
                <a:noFill/>
                <a:ln>
                  <a:noFill/>
                </a:ln>
                <a:effectLst/>
              </c:spPr>
              <c:txPr>
                <a:bodyPr wrap="square" lIns="38100" tIns="19050" rIns="38100" bIns="19050" anchor="ctr">
                  <a:spAutoFit/>
                </a:bodyPr>
                <a:lstStyle/>
                <a:p>
                  <a:pPr>
                    <a:defRPr sz="1400" b="1">
                      <a:solidFill>
                        <a:srgbClr val="033568"/>
                      </a:solidFill>
                    </a:defRPr>
                  </a:pPr>
                  <a:endParaRPr lang="fr-FR"/>
                </a:p>
              </c:txPr>
              <c:showLegendKey val="0"/>
              <c:showVal val="1"/>
              <c:showCatName val="0"/>
              <c:showSerName val="0"/>
              <c:showPercent val="0"/>
              <c:showBubbleSize val="0"/>
            </c:dLbl>
            <c:dLbl>
              <c:idx val="4"/>
              <c:spPr>
                <a:noFill/>
                <a:ln>
                  <a:noFill/>
                </a:ln>
                <a:effectLst/>
              </c:spPr>
              <c:txPr>
                <a:bodyPr wrap="square" lIns="38100" tIns="19050" rIns="38100" bIns="19050" anchor="ctr">
                  <a:spAutoFit/>
                </a:bodyPr>
                <a:lstStyle/>
                <a:p>
                  <a:pPr>
                    <a:defRPr sz="1400" b="1">
                      <a:solidFill>
                        <a:srgbClr val="6685A3">
                          <a:alpha val="70000"/>
                        </a:srgbClr>
                      </a:solidFill>
                    </a:defRPr>
                  </a:pPr>
                  <a:endParaRPr lang="fr-FR"/>
                </a:p>
              </c:txPr>
              <c:showLegendKey val="0"/>
              <c:showVal val="1"/>
              <c:showCatName val="0"/>
              <c:showSerName val="0"/>
              <c:showPercent val="0"/>
              <c:showBubbleSize val="0"/>
            </c:dLbl>
            <c:dLbl>
              <c:idx val="5"/>
              <c:spPr>
                <a:noFill/>
                <a:ln>
                  <a:noFill/>
                </a:ln>
                <a:effectLst/>
              </c:spPr>
              <c:txPr>
                <a:bodyPr wrap="square" lIns="38100" tIns="19050" rIns="38100" bIns="19050" anchor="ctr">
                  <a:spAutoFit/>
                </a:bodyPr>
                <a:lstStyle/>
                <a:p>
                  <a:pPr>
                    <a:defRPr sz="1400" b="1">
                      <a:solidFill>
                        <a:srgbClr val="6685A3">
                          <a:alpha val="70000"/>
                        </a:srgbClr>
                      </a:solidFill>
                    </a:defRPr>
                  </a:pPr>
                  <a:endParaRPr lang="fr-FR"/>
                </a:p>
              </c:txPr>
              <c:showLegendKey val="0"/>
              <c:showVal val="1"/>
              <c:showCatName val="0"/>
              <c:showSerName val="0"/>
              <c:showPercent val="0"/>
              <c:showBubbleSize val="0"/>
            </c:dLbl>
            <c:dLbl>
              <c:idx val="6"/>
              <c:spPr>
                <a:noFill/>
                <a:ln>
                  <a:noFill/>
                </a:ln>
                <a:effectLst/>
              </c:spPr>
              <c:txPr>
                <a:bodyPr wrap="square" lIns="38100" tIns="19050" rIns="38100" bIns="19050" anchor="ctr" anchorCtr="0">
                  <a:spAutoFit/>
                </a:bodyPr>
                <a:lstStyle/>
                <a:p>
                  <a:pPr algn="ctr" rtl="0">
                    <a:defRPr lang="fr-FR" sz="1400" b="1" i="0" u="none" strike="noStrike" kern="1200" baseline="0">
                      <a:solidFill>
                        <a:srgbClr val="C00000"/>
                      </a:solidFill>
                      <a:latin typeface="+mn-lt"/>
                      <a:ea typeface="+mn-ea"/>
                      <a:cs typeface="+mn-cs"/>
                    </a:defRPr>
                  </a:pPr>
                  <a:endParaRPr lang="fr-FR"/>
                </a:p>
              </c:txPr>
              <c:showLegendKey val="0"/>
              <c:showVal val="1"/>
              <c:showCatName val="0"/>
              <c:showSerName val="0"/>
              <c:showPercent val="0"/>
              <c:showBubbleSize val="0"/>
            </c:dLbl>
            <c:dLbl>
              <c:idx val="7"/>
              <c:spPr>
                <a:noFill/>
                <a:ln>
                  <a:noFill/>
                </a:ln>
                <a:effectLst/>
              </c:spPr>
              <c:txPr>
                <a:bodyPr wrap="square" lIns="38100" tIns="19050" rIns="38100" bIns="19050" anchor="ctr">
                  <a:spAutoFit/>
                </a:bodyPr>
                <a:lstStyle/>
                <a:p>
                  <a:pPr>
                    <a:defRPr sz="1100" b="1" i="1">
                      <a:solidFill>
                        <a:schemeClr val="tx1">
                          <a:lumMod val="50000"/>
                          <a:lumOff val="50000"/>
                        </a:schemeClr>
                      </a:solidFill>
                    </a:defRPr>
                  </a:pPr>
                  <a:endParaRPr lang="fr-FR"/>
                </a:p>
              </c:txPr>
              <c:showLegendKey val="0"/>
              <c:showVal val="1"/>
              <c:showCatName val="0"/>
              <c:showSerName val="0"/>
              <c:showPercent val="0"/>
              <c:showBubbleSize val="0"/>
            </c:dLbl>
            <c:spPr>
              <a:noFill/>
              <a:ln>
                <a:noFill/>
              </a:ln>
              <a:effectLst/>
            </c:spPr>
            <c:txPr>
              <a:bodyPr wrap="square" lIns="38100" tIns="19050" rIns="38100" bIns="19050" anchor="ctr">
                <a:spAutoFit/>
              </a:bodyPr>
              <a:lstStyle/>
              <a:p>
                <a:pPr>
                  <a:defRPr sz="1400" b="1">
                    <a:solidFill>
                      <a:srgbClr val="003366"/>
                    </a:solidFill>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Feuil1!$A$2:$A$9</c:f>
              <c:strCache>
                <c:ptCount val="8"/>
                <c:pt idx="0">
                  <c:v>Au moins une fois par mois</c:v>
                </c:pt>
                <c:pt idx="1">
                  <c:v>Plusieurs fois par mois  </c:v>
                </c:pt>
                <c:pt idx="2">
                  <c:v>1 fois par mois  </c:v>
                </c:pt>
                <c:pt idx="3">
                  <c:v>Au moins une fois par an</c:v>
                </c:pt>
                <c:pt idx="4">
                  <c:v>Plusieurs fois par an  </c:v>
                </c:pt>
                <c:pt idx="5">
                  <c:v>1 fois par an  </c:v>
                </c:pt>
                <c:pt idx="6">
                  <c:v>Jamais </c:v>
                </c:pt>
                <c:pt idx="7">
                  <c:v>Ne connaît pas DASTRI/le site internet de DASTRI (réponse non suggérée) </c:v>
                </c:pt>
              </c:strCache>
            </c:strRef>
          </c:cat>
          <c:val>
            <c:numRef>
              <c:f>Feuil1!$B$2:$B$9</c:f>
              <c:numCache>
                <c:formatCode>0%</c:formatCode>
                <c:ptCount val="8"/>
                <c:pt idx="0">
                  <c:v>0.13</c:v>
                </c:pt>
                <c:pt idx="1">
                  <c:v>0.01</c:v>
                </c:pt>
                <c:pt idx="2">
                  <c:v>0.12</c:v>
                </c:pt>
                <c:pt idx="3">
                  <c:v>0.62</c:v>
                </c:pt>
                <c:pt idx="4">
                  <c:v>0.45</c:v>
                </c:pt>
                <c:pt idx="5">
                  <c:v>0.17</c:v>
                </c:pt>
                <c:pt idx="6">
                  <c:v>0.23</c:v>
                </c:pt>
                <c:pt idx="7">
                  <c:v>0.02</c:v>
                </c:pt>
              </c:numCache>
            </c:numRef>
          </c:val>
        </c:ser>
        <c:dLbls>
          <c:showLegendKey val="0"/>
          <c:showVal val="0"/>
          <c:showCatName val="0"/>
          <c:showSerName val="0"/>
          <c:showPercent val="0"/>
          <c:showBubbleSize val="0"/>
        </c:dLbls>
        <c:gapWidth val="32"/>
        <c:axId val="277797616"/>
        <c:axId val="277797224"/>
      </c:barChart>
      <c:valAx>
        <c:axId val="277797224"/>
        <c:scaling>
          <c:orientation val="minMax"/>
          <c:max val="1"/>
        </c:scaling>
        <c:delete val="1"/>
        <c:axPos val="t"/>
        <c:numFmt formatCode="0%" sourceLinked="1"/>
        <c:majorTickMark val="out"/>
        <c:minorTickMark val="none"/>
        <c:tickLblPos val="nextTo"/>
        <c:crossAx val="277797616"/>
        <c:crosses val="autoZero"/>
        <c:crossBetween val="between"/>
      </c:valAx>
      <c:catAx>
        <c:axId val="277797616"/>
        <c:scaling>
          <c:orientation val="maxMin"/>
        </c:scaling>
        <c:delete val="1"/>
        <c:axPos val="l"/>
        <c:numFmt formatCode="General" sourceLinked="1"/>
        <c:majorTickMark val="none"/>
        <c:minorTickMark val="none"/>
        <c:tickLblPos val="nextTo"/>
        <c:crossAx val="277797224"/>
        <c:crosses val="autoZero"/>
        <c:auto val="1"/>
        <c:lblAlgn val="ctr"/>
        <c:lblOffset val="100"/>
        <c:noMultiLvlLbl val="0"/>
      </c:catAx>
      <c:spPr>
        <a:noFill/>
        <a:ln w="25400">
          <a:noFill/>
        </a:ln>
      </c:spPr>
    </c:plotArea>
    <c:plotVisOnly val="1"/>
    <c:dispBlanksAs val="zero"/>
    <c:showDLblsOverMax val="0"/>
  </c:chart>
  <c:spPr>
    <a:effectLst/>
  </c:spPr>
  <c:txPr>
    <a:bodyPr/>
    <a:lstStyle/>
    <a:p>
      <a:pPr>
        <a:defRPr sz="1798"/>
      </a:pPr>
      <a:endParaRPr lang="fr-FR"/>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253349188564988"/>
          <c:y val="0"/>
          <c:w val="0.47743421911838496"/>
          <c:h val="0.99885800357366128"/>
        </c:manualLayout>
      </c:layout>
      <c:barChart>
        <c:barDir val="bar"/>
        <c:grouping val="clustered"/>
        <c:varyColors val="0"/>
        <c:ser>
          <c:idx val="0"/>
          <c:order val="0"/>
          <c:tx>
            <c:strRef>
              <c:f>Feuil1!$B$1</c:f>
              <c:strCache>
                <c:ptCount val="1"/>
                <c:pt idx="0">
                  <c:v>En premier </c:v>
                </c:pt>
              </c:strCache>
            </c:strRef>
          </c:tx>
          <c:spPr>
            <a:solidFill>
              <a:srgbClr val="003366">
                <a:alpha val="50000"/>
              </a:srgbClr>
            </a:solidFill>
            <a:ln w="9525">
              <a:solidFill>
                <a:schemeClr val="bg1"/>
              </a:solidFill>
            </a:ln>
            <a:effectLst/>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spPr>
              <a:solidFill>
                <a:schemeClr val="bg1">
                  <a:lumMod val="65000"/>
                  <a:alpha val="50000"/>
                </a:schemeClr>
              </a:solidFill>
              <a:ln w="9525">
                <a:solidFill>
                  <a:schemeClr val="bg1"/>
                </a:solidFill>
              </a:ln>
              <a:effectLst/>
            </c:spPr>
          </c:dPt>
          <c:dLbls>
            <c:dLbl>
              <c:idx val="4"/>
              <c:layout/>
              <c:tx>
                <c:rich>
                  <a:bodyPr wrap="square" lIns="38100" tIns="19050" rIns="38100" bIns="19050" anchor="ctr" anchorCtr="0">
                    <a:spAutoFit/>
                  </a:bodyPr>
                  <a:lstStyle/>
                  <a:p>
                    <a:pPr algn="ctr" rtl="0">
                      <a:defRPr lang="en-US" sz="1200" b="1" i="0" u="none" strike="noStrike" kern="1200" baseline="0">
                        <a:solidFill>
                          <a:srgbClr val="003366">
                            <a:alpha val="70000"/>
                          </a:srgbClr>
                        </a:solidFill>
                        <a:latin typeface="Calibri" panose="020F0502020204030204" pitchFamily="34" charset="0"/>
                        <a:ea typeface="+mn-ea"/>
                        <a:cs typeface="+mn-cs"/>
                      </a:defRPr>
                    </a:pPr>
                    <a:r>
                      <a:rPr lang="en-US" dirty="0" smtClean="0"/>
                      <a:t>-</a:t>
                    </a:r>
                    <a:endParaRPr lang="en-US" dirty="0"/>
                  </a:p>
                </c:rich>
              </c:tx>
              <c:spPr>
                <a:noFill/>
                <a:ln>
                  <a:noFill/>
                </a:ln>
                <a:effectLst/>
              </c:spPr>
              <c:dLblPos val="outEnd"/>
              <c:showLegendKey val="0"/>
              <c:showVal val="1"/>
              <c:showCatName val="0"/>
              <c:showSerName val="0"/>
              <c:showPercent val="0"/>
              <c:showBubbleSize val="0"/>
              <c:extLst>
                <c:ext xmlns:c15="http://schemas.microsoft.com/office/drawing/2012/chart" uri="{CE6537A1-D6FC-4f65-9D91-7224C49458BB}">
                  <c15:layout/>
                </c:ext>
              </c:extLst>
            </c:dLbl>
            <c:dLbl>
              <c:idx val="5"/>
              <c:spPr>
                <a:noFill/>
                <a:ln>
                  <a:noFill/>
                </a:ln>
                <a:effectLst/>
              </c:spPr>
              <c:txPr>
                <a:bodyPr wrap="square" lIns="38100" tIns="19050" rIns="38100" bIns="19050" anchor="ctr" anchorCtr="0">
                  <a:spAutoFit/>
                </a:bodyPr>
                <a:lstStyle/>
                <a:p>
                  <a:pPr algn="ctr" rtl="0">
                    <a:defRPr lang="en-US" sz="1200" b="1" i="0" u="none" strike="noStrike" kern="1200" baseline="0">
                      <a:solidFill>
                        <a:schemeClr val="bg1">
                          <a:lumMod val="50000"/>
                          <a:alpha val="70000"/>
                        </a:schemeClr>
                      </a:solidFill>
                      <a:latin typeface="Calibri" panose="020F0502020204030204" pitchFamily="34" charset="0"/>
                      <a:ea typeface="+mn-ea"/>
                      <a:cs typeface="+mn-cs"/>
                    </a:defRPr>
                  </a:pPr>
                  <a:endParaRPr lang="fr-FR"/>
                </a:p>
              </c:txPr>
              <c:dLblPos val="outEnd"/>
              <c:showLegendKey val="0"/>
              <c:showVal val="1"/>
              <c:showCatName val="0"/>
              <c:showSerName val="0"/>
              <c:showPercent val="0"/>
              <c:showBubbleSize val="0"/>
            </c:dLbl>
            <c:spPr>
              <a:noFill/>
              <a:ln>
                <a:noFill/>
              </a:ln>
              <a:effectLst/>
            </c:spPr>
            <c:txPr>
              <a:bodyPr wrap="square" lIns="38100" tIns="19050" rIns="38100" bIns="19050" anchor="ctr">
                <a:spAutoFit/>
              </a:bodyPr>
              <a:lstStyle/>
              <a:p>
                <a:pPr>
                  <a:defRPr sz="1200" b="1">
                    <a:solidFill>
                      <a:srgbClr val="003366">
                        <a:alpha val="70000"/>
                      </a:srgbClr>
                    </a:solidFill>
                    <a:latin typeface="Calibri" panose="020F0502020204030204" pitchFamily="34" charset="0"/>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Feuil1!$A$2:$A$7</c:f>
              <c:strCache>
                <c:ptCount val="6"/>
                <c:pt idx="0">
                  <c:v>Commander des boites  </c:v>
                </c:pt>
                <c:pt idx="1">
                  <c:v>Suivre sa commande  </c:v>
                </c:pt>
                <c:pt idx="2">
                  <c:v>[Pour ceux qui sont point de collecte] Suivre sa collecte  </c:v>
                </c:pt>
                <c:pt idx="3">
                  <c:v>Consulter DastriNews pharmacien  </c:v>
                </c:pt>
                <c:pt idx="4">
                  <c:v>[Pour ceux qui ont participé à une ou plusieurs opérations] Opération ponctuelle de déstockage  </c:v>
                </c:pt>
                <c:pt idx="5">
                  <c:v>Ne se prononcent pas/ Aucun  </c:v>
                </c:pt>
              </c:strCache>
            </c:strRef>
          </c:cat>
          <c:val>
            <c:numRef>
              <c:f>Feuil1!$B$2:$B$7</c:f>
              <c:numCache>
                <c:formatCode>0%</c:formatCode>
                <c:ptCount val="6"/>
                <c:pt idx="0">
                  <c:v>0.88</c:v>
                </c:pt>
                <c:pt idx="1">
                  <c:v>0.06</c:v>
                </c:pt>
                <c:pt idx="2">
                  <c:v>0.02</c:v>
                </c:pt>
                <c:pt idx="3">
                  <c:v>0.01</c:v>
                </c:pt>
                <c:pt idx="4">
                  <c:v>0</c:v>
                </c:pt>
                <c:pt idx="5">
                  <c:v>0.03</c:v>
                </c:pt>
              </c:numCache>
            </c:numRef>
          </c:val>
        </c:ser>
        <c:ser>
          <c:idx val="1"/>
          <c:order val="1"/>
          <c:tx>
            <c:strRef>
              <c:f>Feuil1!$C$1</c:f>
              <c:strCache>
                <c:ptCount val="1"/>
                <c:pt idx="0">
                  <c:v>Total des citations* </c:v>
                </c:pt>
              </c:strCache>
            </c:strRef>
          </c:tx>
          <c:spPr>
            <a:solidFill>
              <a:srgbClr val="003366"/>
            </a:solidFill>
            <a:ln w="9525">
              <a:solidFill>
                <a:schemeClr val="bg1"/>
              </a:solidFill>
            </a:ln>
            <a:effectLst/>
          </c:spPr>
          <c:invertIfNegative val="0"/>
          <c:dPt>
            <c:idx val="5"/>
            <c:invertIfNegative val="0"/>
            <c:bubble3D val="0"/>
            <c:spPr>
              <a:solidFill>
                <a:schemeClr val="bg1">
                  <a:lumMod val="65000"/>
                </a:schemeClr>
              </a:solidFill>
              <a:ln w="9525">
                <a:solidFill>
                  <a:schemeClr val="bg1"/>
                </a:solidFill>
              </a:ln>
              <a:effectLst/>
            </c:spPr>
          </c:dPt>
          <c:dLbls>
            <c:dLbl>
              <c:idx val="5"/>
              <c:spPr>
                <a:noFill/>
                <a:ln>
                  <a:noFill/>
                </a:ln>
                <a:effectLst/>
              </c:spPr>
              <c:txPr>
                <a:bodyPr wrap="square" lIns="38100" tIns="19050" rIns="38100" bIns="19050" anchor="ctr" anchorCtr="0">
                  <a:spAutoFit/>
                </a:bodyPr>
                <a:lstStyle/>
                <a:p>
                  <a:pPr algn="ctr">
                    <a:defRPr lang="fr-FR" sz="1200" b="1" i="0" u="none" strike="noStrike" kern="1200" baseline="0">
                      <a:solidFill>
                        <a:schemeClr val="bg1">
                          <a:lumMod val="50000"/>
                        </a:schemeClr>
                      </a:solidFill>
                      <a:latin typeface="Calibri" panose="020F0502020204030204" pitchFamily="34" charset="0"/>
                      <a:ea typeface="+mn-ea"/>
                      <a:cs typeface="+mn-cs"/>
                    </a:defRPr>
                  </a:pPr>
                  <a:endParaRPr lang="fr-FR"/>
                </a:p>
              </c:txPr>
              <c:dLblPos val="outEnd"/>
              <c:showLegendKey val="0"/>
              <c:showVal val="1"/>
              <c:showCatName val="0"/>
              <c:showSerName val="0"/>
              <c:showPercent val="0"/>
              <c:showBubbleSize val="0"/>
            </c:dLbl>
            <c:spPr>
              <a:noFill/>
              <a:ln>
                <a:noFill/>
              </a:ln>
              <a:effectLst/>
            </c:spPr>
            <c:txPr>
              <a:bodyPr wrap="square" lIns="38100" tIns="19050" rIns="38100" bIns="19050" anchor="ctr" anchorCtr="0">
                <a:spAutoFit/>
              </a:bodyPr>
              <a:lstStyle/>
              <a:p>
                <a:pPr algn="ctr">
                  <a:defRPr lang="fr-FR" sz="1200" b="1" i="0" u="none" strike="noStrike" kern="1200" baseline="0">
                    <a:solidFill>
                      <a:srgbClr val="003366"/>
                    </a:solidFill>
                    <a:latin typeface="Calibri" panose="020F0502020204030204" pitchFamily="34" charset="0"/>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Feuil1!$A$2:$A$7</c:f>
              <c:strCache>
                <c:ptCount val="6"/>
                <c:pt idx="0">
                  <c:v>Commander des boites  </c:v>
                </c:pt>
                <c:pt idx="1">
                  <c:v>Suivre sa commande  </c:v>
                </c:pt>
                <c:pt idx="2">
                  <c:v>[Pour ceux qui sont point de collecte] Suivre sa collecte  </c:v>
                </c:pt>
                <c:pt idx="3">
                  <c:v>Consulter DastriNews pharmacien  </c:v>
                </c:pt>
                <c:pt idx="4">
                  <c:v>[Pour ceux qui ont participé à une ou plusieurs opérations] Opération ponctuelle de déstockage  </c:v>
                </c:pt>
                <c:pt idx="5">
                  <c:v>Ne se prononcent pas/ Aucun  </c:v>
                </c:pt>
              </c:strCache>
            </c:strRef>
          </c:cat>
          <c:val>
            <c:numRef>
              <c:f>Feuil1!$C$2:$C$7</c:f>
              <c:numCache>
                <c:formatCode>0%</c:formatCode>
                <c:ptCount val="6"/>
                <c:pt idx="0">
                  <c:v>0.94</c:v>
                </c:pt>
                <c:pt idx="1">
                  <c:v>0.51</c:v>
                </c:pt>
                <c:pt idx="2">
                  <c:v>0.18</c:v>
                </c:pt>
                <c:pt idx="3">
                  <c:v>0.08</c:v>
                </c:pt>
                <c:pt idx="4">
                  <c:v>0.02</c:v>
                </c:pt>
                <c:pt idx="5">
                  <c:v>0.23</c:v>
                </c:pt>
              </c:numCache>
            </c:numRef>
          </c:val>
        </c:ser>
        <c:dLbls>
          <c:showLegendKey val="0"/>
          <c:showVal val="0"/>
          <c:showCatName val="0"/>
          <c:showSerName val="0"/>
          <c:showPercent val="0"/>
          <c:showBubbleSize val="0"/>
        </c:dLbls>
        <c:gapWidth val="30"/>
        <c:axId val="277798792"/>
        <c:axId val="277798400"/>
      </c:barChart>
      <c:valAx>
        <c:axId val="277798400"/>
        <c:scaling>
          <c:orientation val="minMax"/>
        </c:scaling>
        <c:delete val="1"/>
        <c:axPos val="t"/>
        <c:numFmt formatCode="0%" sourceLinked="1"/>
        <c:majorTickMark val="out"/>
        <c:minorTickMark val="none"/>
        <c:tickLblPos val="nextTo"/>
        <c:crossAx val="277798792"/>
        <c:crosses val="autoZero"/>
        <c:crossBetween val="between"/>
      </c:valAx>
      <c:catAx>
        <c:axId val="277798792"/>
        <c:scaling>
          <c:orientation val="maxMin"/>
        </c:scaling>
        <c:delete val="0"/>
        <c:axPos val="l"/>
        <c:numFmt formatCode="General" sourceLinked="1"/>
        <c:majorTickMark val="out"/>
        <c:minorTickMark val="none"/>
        <c:tickLblPos val="nextTo"/>
        <c:spPr>
          <a:ln>
            <a:noFill/>
          </a:ln>
        </c:spPr>
        <c:txPr>
          <a:bodyPr/>
          <a:lstStyle/>
          <a:p>
            <a:pPr>
              <a:defRPr sz="1200">
                <a:latin typeface="Calibri" panose="020F0502020204030204" pitchFamily="34" charset="0"/>
              </a:defRPr>
            </a:pPr>
            <a:endParaRPr lang="fr-FR"/>
          </a:p>
        </c:txPr>
        <c:crossAx val="277798400"/>
        <c:crosses val="autoZero"/>
        <c:auto val="1"/>
        <c:lblAlgn val="ctr"/>
        <c:lblOffset val="100"/>
        <c:noMultiLvlLbl val="0"/>
      </c:catAx>
      <c:spPr>
        <a:noFill/>
        <a:ln w="25389">
          <a:noFill/>
        </a:ln>
      </c:spPr>
    </c:plotArea>
    <c:legend>
      <c:legendPos val="r"/>
      <c:legendEntry>
        <c:idx val="0"/>
        <c:txPr>
          <a:bodyPr/>
          <a:lstStyle/>
          <a:p>
            <a:pPr>
              <a:defRPr sz="1200" b="1">
                <a:solidFill>
                  <a:srgbClr val="003366">
                    <a:alpha val="50000"/>
                  </a:srgbClr>
                </a:solidFill>
                <a:latin typeface="Calibri" panose="020F0502020204030204" pitchFamily="34" charset="0"/>
                <a:cs typeface="Calibri" panose="020F0502020204030204" pitchFamily="34" charset="0"/>
              </a:defRPr>
            </a:pPr>
            <a:endParaRPr lang="fr-FR"/>
          </a:p>
        </c:txPr>
      </c:legendEntry>
      <c:legendEntry>
        <c:idx val="1"/>
        <c:txPr>
          <a:bodyPr/>
          <a:lstStyle/>
          <a:p>
            <a:pPr>
              <a:defRPr sz="1200" b="1">
                <a:solidFill>
                  <a:srgbClr val="003366"/>
                </a:solidFill>
                <a:latin typeface="Calibri" panose="020F0502020204030204" pitchFamily="34" charset="0"/>
                <a:cs typeface="Calibri" panose="020F0502020204030204" pitchFamily="34" charset="0"/>
              </a:defRPr>
            </a:pPr>
            <a:endParaRPr lang="fr-FR"/>
          </a:p>
        </c:txPr>
      </c:legendEntry>
      <c:layout>
        <c:manualLayout>
          <c:xMode val="edge"/>
          <c:yMode val="edge"/>
          <c:x val="0.75145370996320549"/>
          <c:y val="0.8588007335542418"/>
          <c:w val="0.1874177955965709"/>
          <c:h val="0.13546797918438333"/>
        </c:manualLayout>
      </c:layout>
      <c:overlay val="0"/>
      <c:txPr>
        <a:bodyPr/>
        <a:lstStyle/>
        <a:p>
          <a:pPr>
            <a:defRPr sz="1200" b="1">
              <a:latin typeface="Calibri" panose="020F0502020204030204" pitchFamily="34" charset="0"/>
              <a:cs typeface="Calibri" panose="020F0502020204030204" pitchFamily="34" charset="0"/>
            </a:defRPr>
          </a:pPr>
          <a:endParaRPr lang="fr-FR"/>
        </a:p>
      </c:txPr>
    </c:legend>
    <c:plotVisOnly val="1"/>
    <c:dispBlanksAs val="zero"/>
    <c:showDLblsOverMax val="0"/>
  </c:chart>
  <c:txPr>
    <a:bodyPr/>
    <a:lstStyle/>
    <a:p>
      <a:pPr>
        <a:defRPr sz="1798"/>
      </a:pPr>
      <a:endParaRPr lang="fr-FR"/>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63914630976072"/>
          <c:y val="0"/>
          <c:w val="0.52026798743123903"/>
          <c:h val="0.98293134275452598"/>
        </c:manualLayout>
      </c:layout>
      <c:barChart>
        <c:barDir val="bar"/>
        <c:grouping val="clustered"/>
        <c:varyColors val="0"/>
        <c:ser>
          <c:idx val="0"/>
          <c:order val="0"/>
          <c:tx>
            <c:strRef>
              <c:f>Feuil1!$B$1</c:f>
              <c:strCache>
                <c:ptCount val="1"/>
                <c:pt idx="0">
                  <c:v>Colonne2</c:v>
                </c:pt>
              </c:strCache>
            </c:strRef>
          </c:tx>
          <c:spPr>
            <a:solidFill>
              <a:srgbClr val="003366"/>
            </a:solidFill>
            <a:ln>
              <a:solidFill>
                <a:sysClr val="window" lastClr="FFFFFF"/>
              </a:solidFill>
            </a:ln>
            <a:effectLst/>
          </c:spPr>
          <c:invertIfNegative val="0"/>
          <c:dPt>
            <c:idx val="0"/>
            <c:invertIfNegative val="0"/>
            <c:bubble3D val="0"/>
          </c:dPt>
          <c:dPt>
            <c:idx val="6"/>
            <c:invertIfNegative val="0"/>
            <c:bubble3D val="0"/>
            <c:spPr>
              <a:solidFill>
                <a:sysClr val="window" lastClr="FFFFFF">
                  <a:lumMod val="50000"/>
                </a:sysClr>
              </a:solidFill>
              <a:ln>
                <a:solidFill>
                  <a:sysClr val="window" lastClr="FFFFFF"/>
                </a:solidFill>
              </a:ln>
              <a:effectLst/>
            </c:spPr>
          </c:dPt>
          <c:dPt>
            <c:idx val="7"/>
            <c:invertIfNegative val="0"/>
            <c:bubble3D val="0"/>
            <c:spPr>
              <a:solidFill>
                <a:sysClr val="window" lastClr="FFFFFF">
                  <a:lumMod val="50000"/>
                </a:sysClr>
              </a:solidFill>
              <a:ln>
                <a:solidFill>
                  <a:sysClr val="window" lastClr="FFFFFF"/>
                </a:solidFill>
              </a:ln>
              <a:effectLst/>
            </c:spPr>
          </c:dPt>
          <c:dLbls>
            <c:dLbl>
              <c:idx val="0"/>
              <c:spPr>
                <a:noFill/>
                <a:ln>
                  <a:noFill/>
                </a:ln>
                <a:effectLst/>
              </c:spPr>
              <c:txPr>
                <a:bodyPr anchorCtr="0"/>
                <a:lstStyle/>
                <a:p>
                  <a:pPr algn="ctr">
                    <a:defRPr lang="fr-FR" sz="14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dLbl>
            <c:dLbl>
              <c:idx val="1"/>
              <c:spPr>
                <a:noFill/>
                <a:ln>
                  <a:noFill/>
                </a:ln>
                <a:effectLst/>
              </c:spPr>
              <c:txPr>
                <a:bodyPr anchorCtr="0"/>
                <a:lstStyle/>
                <a:p>
                  <a:pPr algn="ctr" rtl="0">
                    <a:defRPr lang="fr-FR" sz="14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dLbl>
            <c:dLbl>
              <c:idx val="2"/>
              <c:spPr>
                <a:noFill/>
                <a:ln>
                  <a:noFill/>
                </a:ln>
                <a:effectLst/>
              </c:spPr>
              <c:txPr>
                <a:bodyPr anchorCtr="0"/>
                <a:lstStyle/>
                <a:p>
                  <a:pPr algn="ctr" rtl="0">
                    <a:defRPr lang="fr-FR" sz="14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dLbl>
            <c:dLbl>
              <c:idx val="3"/>
              <c:spPr>
                <a:noFill/>
                <a:ln>
                  <a:noFill/>
                </a:ln>
                <a:effectLst/>
              </c:spPr>
              <c:txPr>
                <a:bodyPr anchorCtr="0"/>
                <a:lstStyle/>
                <a:p>
                  <a:pPr algn="ctr">
                    <a:defRPr lang="fr-FR" sz="14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dLbl>
            <c:dLbl>
              <c:idx val="4"/>
              <c:spPr>
                <a:noFill/>
                <a:ln>
                  <a:noFill/>
                </a:ln>
                <a:effectLst/>
              </c:spPr>
              <c:txPr>
                <a:bodyPr anchorCtr="0"/>
                <a:lstStyle/>
                <a:p>
                  <a:pPr algn="ctr">
                    <a:defRPr lang="fr-FR" sz="14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dLbl>
            <c:dLbl>
              <c:idx val="5"/>
              <c:spPr>
                <a:noFill/>
                <a:ln>
                  <a:noFill/>
                </a:ln>
                <a:effectLst/>
              </c:spPr>
              <c:txPr>
                <a:bodyPr anchorCtr="0"/>
                <a:lstStyle/>
                <a:p>
                  <a:pPr algn="ctr">
                    <a:defRPr lang="fr-FR" sz="1400" b="1" i="0" u="none" strike="noStrike" kern="1200" baseline="0">
                      <a:solidFill>
                        <a:srgbClr val="003366"/>
                      </a:solidFill>
                      <a:latin typeface="+mn-lt"/>
                      <a:ea typeface="+mn-ea"/>
                      <a:cs typeface="+mn-cs"/>
                    </a:defRPr>
                  </a:pPr>
                  <a:endParaRPr lang="fr-FR"/>
                </a:p>
              </c:txPr>
              <c:dLblPos val="outEnd"/>
              <c:showLegendKey val="0"/>
              <c:showVal val="1"/>
              <c:showCatName val="0"/>
              <c:showSerName val="0"/>
              <c:showPercent val="0"/>
              <c:showBubbleSize val="0"/>
            </c:dLbl>
            <c:dLbl>
              <c:idx val="6"/>
              <c:spPr>
                <a:noFill/>
                <a:ln>
                  <a:noFill/>
                </a:ln>
                <a:effectLst/>
              </c:spPr>
              <c:txPr>
                <a:bodyPr anchorCtr="0"/>
                <a:lstStyle/>
                <a:p>
                  <a:pPr algn="ctr">
                    <a:defRPr lang="fr-FR" sz="1400" b="1" i="0" u="none" strike="noStrike" kern="1200" baseline="0">
                      <a:solidFill>
                        <a:schemeClr val="bg1">
                          <a:lumMod val="50000"/>
                        </a:schemeClr>
                      </a:solidFill>
                      <a:latin typeface="+mn-lt"/>
                      <a:ea typeface="+mn-ea"/>
                      <a:cs typeface="+mn-cs"/>
                    </a:defRPr>
                  </a:pPr>
                  <a:endParaRPr lang="fr-FR"/>
                </a:p>
              </c:txPr>
              <c:dLblPos val="outEnd"/>
              <c:showLegendKey val="0"/>
              <c:showVal val="1"/>
              <c:showCatName val="0"/>
              <c:showSerName val="0"/>
              <c:showPercent val="0"/>
              <c:showBubbleSize val="0"/>
            </c:dLbl>
            <c:dLbl>
              <c:idx val="7"/>
              <c:spPr>
                <a:noFill/>
                <a:ln>
                  <a:noFill/>
                </a:ln>
                <a:effectLst/>
              </c:spPr>
              <c:txPr>
                <a:bodyPr anchorCtr="0"/>
                <a:lstStyle/>
                <a:p>
                  <a:pPr algn="ctr">
                    <a:defRPr lang="fr-FR" sz="1400" b="1" i="0" u="none" strike="noStrike" kern="1200" baseline="0">
                      <a:solidFill>
                        <a:schemeClr val="bg1">
                          <a:lumMod val="50000"/>
                        </a:schemeClr>
                      </a:solidFill>
                      <a:latin typeface="+mn-lt"/>
                      <a:ea typeface="+mn-ea"/>
                      <a:cs typeface="+mn-cs"/>
                    </a:defRPr>
                  </a:pPr>
                  <a:endParaRPr lang="fr-FR"/>
                </a:p>
              </c:txPr>
              <c:dLblPos val="outEnd"/>
              <c:showLegendKey val="0"/>
              <c:showVal val="1"/>
              <c:showCatName val="0"/>
              <c:showSerName val="0"/>
              <c:showPercent val="0"/>
              <c:showBubbleSize val="0"/>
            </c:dLbl>
            <c:spPr>
              <a:noFill/>
              <a:ln>
                <a:noFill/>
              </a:ln>
              <a:effectLst/>
            </c:spPr>
            <c:txPr>
              <a:bodyPr anchorCtr="0"/>
              <a:lstStyle/>
              <a:p>
                <a:pPr algn="ctr">
                  <a:defRPr lang="fr-FR" sz="1400" b="1" i="0" u="none" strike="noStrike" kern="1200" baseline="0">
                    <a:solidFill>
                      <a:schemeClr val="bg1"/>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Feuil1!$A$2:$A$9</c:f>
              <c:strCache>
                <c:ptCount val="8"/>
                <c:pt idx="0">
                  <c:v>Par le biais de la presse professionnelle </c:v>
                </c:pt>
                <c:pt idx="1">
                  <c:v>Par le biais de l’ordre des pharmaciens  </c:v>
                </c:pt>
                <c:pt idx="2">
                  <c:v>Par le biais du site Internet DASTRI  </c:v>
                </c:pt>
                <c:pt idx="3">
                  <c:v>Par le biais de votre syndicat  </c:v>
                </c:pt>
                <c:pt idx="4">
                  <c:v>Par le biais des réseaux sociaux, notamment Facebook </c:v>
                </c:pt>
                <c:pt idx="5">
                  <c:v>Par le biais des réseaux sociaux, notamment Twitter </c:v>
                </c:pt>
                <c:pt idx="6">
                  <c:v>Par un autre moyen </c:v>
                </c:pt>
                <c:pt idx="7">
                  <c:v>Ne se prononcent pas </c:v>
                </c:pt>
              </c:strCache>
            </c:strRef>
          </c:cat>
          <c:val>
            <c:numRef>
              <c:f>Feuil1!$B$2:$B$9</c:f>
              <c:numCache>
                <c:formatCode>0%</c:formatCode>
                <c:ptCount val="8"/>
                <c:pt idx="0">
                  <c:v>0.65</c:v>
                </c:pt>
                <c:pt idx="1">
                  <c:v>0.59</c:v>
                </c:pt>
                <c:pt idx="2">
                  <c:v>0.55000000000000004</c:v>
                </c:pt>
                <c:pt idx="3">
                  <c:v>0.47</c:v>
                </c:pt>
                <c:pt idx="4">
                  <c:v>7.0000000000000007E-2</c:v>
                </c:pt>
                <c:pt idx="5">
                  <c:v>0.03</c:v>
                </c:pt>
                <c:pt idx="6">
                  <c:v>0.16</c:v>
                </c:pt>
                <c:pt idx="7">
                  <c:v>0.04</c:v>
                </c:pt>
              </c:numCache>
            </c:numRef>
          </c:val>
        </c:ser>
        <c:dLbls>
          <c:showLegendKey val="0"/>
          <c:showVal val="0"/>
          <c:showCatName val="0"/>
          <c:showSerName val="0"/>
          <c:showPercent val="0"/>
          <c:showBubbleSize val="0"/>
        </c:dLbls>
        <c:gapWidth val="50"/>
        <c:axId val="278442336"/>
        <c:axId val="278442728"/>
      </c:barChart>
      <c:catAx>
        <c:axId val="278442336"/>
        <c:scaling>
          <c:orientation val="maxMin"/>
        </c:scaling>
        <c:delete val="0"/>
        <c:axPos val="l"/>
        <c:numFmt formatCode="General" sourceLinked="0"/>
        <c:majorTickMark val="out"/>
        <c:minorTickMark val="none"/>
        <c:tickLblPos val="nextTo"/>
        <c:spPr>
          <a:ln>
            <a:noFill/>
          </a:ln>
        </c:spPr>
        <c:txPr>
          <a:bodyPr/>
          <a:lstStyle/>
          <a:p>
            <a:pPr>
              <a:defRPr sz="1200" b="0">
                <a:latin typeface="Calibri" pitchFamily="34" charset="0"/>
                <a:cs typeface="Calibri" pitchFamily="34" charset="0"/>
              </a:defRPr>
            </a:pPr>
            <a:endParaRPr lang="fr-FR"/>
          </a:p>
        </c:txPr>
        <c:crossAx val="278442728"/>
        <c:crosses val="autoZero"/>
        <c:auto val="1"/>
        <c:lblAlgn val="ctr"/>
        <c:lblOffset val="100"/>
        <c:noMultiLvlLbl val="0"/>
      </c:catAx>
      <c:valAx>
        <c:axId val="278442728"/>
        <c:scaling>
          <c:orientation val="minMax"/>
          <c:max val="1"/>
        </c:scaling>
        <c:delete val="1"/>
        <c:axPos val="t"/>
        <c:numFmt formatCode="0%" sourceLinked="1"/>
        <c:majorTickMark val="out"/>
        <c:minorTickMark val="none"/>
        <c:tickLblPos val="nextTo"/>
        <c:crossAx val="278442336"/>
        <c:crosses val="autoZero"/>
        <c:crossBetween val="between"/>
      </c:valAx>
      <c:spPr>
        <a:noFill/>
        <a:ln w="25400">
          <a:noFill/>
        </a:ln>
      </c:spPr>
    </c:plotArea>
    <c:plotVisOnly val="1"/>
    <c:dispBlanksAs val="gap"/>
    <c:showDLblsOverMax val="0"/>
  </c:chart>
  <c:txPr>
    <a:bodyPr/>
    <a:lstStyle/>
    <a:p>
      <a:pPr>
        <a:defRPr sz="1400">
          <a:latin typeface="+mj-lt"/>
        </a:defRPr>
      </a:pPr>
      <a:endParaRPr lang="fr-FR"/>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233191273561801"/>
          <c:y val="7.2977749277835416E-2"/>
          <c:w val="0.66366221453425633"/>
          <c:h val="0.82880239966813096"/>
        </c:manualLayout>
      </c:layout>
      <c:barChart>
        <c:barDir val="bar"/>
        <c:grouping val="clustered"/>
        <c:varyColors val="0"/>
        <c:ser>
          <c:idx val="0"/>
          <c:order val="0"/>
          <c:tx>
            <c:strRef>
              <c:f>Feuil1!$B$1</c:f>
              <c:strCache>
                <c:ptCount val="1"/>
                <c:pt idx="0">
                  <c:v>Ensemble</c:v>
                </c:pt>
              </c:strCache>
            </c:strRef>
          </c:tx>
          <c:spPr>
            <a:solidFill>
              <a:srgbClr val="92D050"/>
            </a:solidFill>
            <a:ln>
              <a:noFill/>
            </a:ln>
            <a:effectLst/>
          </c:spPr>
          <c:invertIfNegative val="0"/>
          <c:dPt>
            <c:idx val="0"/>
            <c:invertIfNegative val="0"/>
            <c:bubble3D val="0"/>
            <c:spPr>
              <a:solidFill>
                <a:srgbClr val="003366"/>
              </a:solidFill>
              <a:ln>
                <a:noFill/>
              </a:ln>
              <a:effectLst/>
            </c:spPr>
          </c:dPt>
          <c:dPt>
            <c:idx val="1"/>
            <c:invertIfNegative val="0"/>
            <c:bubble3D val="0"/>
            <c:spPr>
              <a:solidFill>
                <a:srgbClr val="C00000"/>
              </a:solidFill>
              <a:ln>
                <a:noFill/>
              </a:ln>
              <a:effectLst/>
            </c:spPr>
          </c:dPt>
          <c:dPt>
            <c:idx val="2"/>
            <c:invertIfNegative val="0"/>
            <c:bubble3D val="0"/>
            <c:spPr>
              <a:solidFill>
                <a:schemeClr val="tx1">
                  <a:lumMod val="50000"/>
                  <a:lumOff val="50000"/>
                </a:schemeClr>
              </a:solidFill>
              <a:ln>
                <a:solidFill>
                  <a:schemeClr val="bg1"/>
                </a:solidFill>
              </a:ln>
              <a:effectLst/>
            </c:spPr>
          </c:dPt>
          <c:dLbls>
            <c:spPr>
              <a:noFill/>
              <a:ln>
                <a:noFill/>
              </a:ln>
              <a:effectLst/>
            </c:spPr>
            <c:txPr>
              <a:bodyPr wrap="square" lIns="38100" tIns="19050" rIns="38100" bIns="19050" anchor="ctr">
                <a:spAutoFit/>
              </a:bodyPr>
              <a:lstStyle/>
              <a:p>
                <a:pPr>
                  <a:defRPr sz="1400" b="1">
                    <a:solidFill>
                      <a:schemeClr val="bg1"/>
                    </a:solidFill>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Feuil1!$A$2:$A$4</c:f>
              <c:strCache>
                <c:ptCount val="3"/>
                <c:pt idx="0">
                  <c:v>Oui  </c:v>
                </c:pt>
                <c:pt idx="1">
                  <c:v>Non  </c:v>
                </c:pt>
                <c:pt idx="2">
                  <c:v>Ne se prononcent pas</c:v>
                </c:pt>
              </c:strCache>
            </c:strRef>
          </c:cat>
          <c:val>
            <c:numRef>
              <c:f>Feuil1!$B$2:$B$4</c:f>
              <c:numCache>
                <c:formatCode>0%</c:formatCode>
                <c:ptCount val="3"/>
                <c:pt idx="0">
                  <c:v>0.26</c:v>
                </c:pt>
                <c:pt idx="1">
                  <c:v>0.49</c:v>
                </c:pt>
                <c:pt idx="2">
                  <c:v>0.25</c:v>
                </c:pt>
              </c:numCache>
            </c:numRef>
          </c:val>
        </c:ser>
        <c:dLbls>
          <c:showLegendKey val="0"/>
          <c:showVal val="0"/>
          <c:showCatName val="0"/>
          <c:showSerName val="0"/>
          <c:showPercent val="0"/>
          <c:showBubbleSize val="0"/>
        </c:dLbls>
        <c:gapWidth val="100"/>
        <c:axId val="156533608"/>
        <c:axId val="155740720"/>
      </c:barChart>
      <c:valAx>
        <c:axId val="155740720"/>
        <c:scaling>
          <c:orientation val="minMax"/>
        </c:scaling>
        <c:delete val="1"/>
        <c:axPos val="t"/>
        <c:numFmt formatCode="0%" sourceLinked="1"/>
        <c:majorTickMark val="out"/>
        <c:minorTickMark val="none"/>
        <c:tickLblPos val="nextTo"/>
        <c:crossAx val="156533608"/>
        <c:crosses val="autoZero"/>
        <c:crossBetween val="between"/>
      </c:valAx>
      <c:catAx>
        <c:axId val="156533608"/>
        <c:scaling>
          <c:orientation val="maxMin"/>
        </c:scaling>
        <c:delete val="0"/>
        <c:axPos val="l"/>
        <c:numFmt formatCode="General" sourceLinked="1"/>
        <c:majorTickMark val="none"/>
        <c:minorTickMark val="none"/>
        <c:tickLblPos val="nextTo"/>
        <c:txPr>
          <a:bodyPr/>
          <a:lstStyle/>
          <a:p>
            <a:pPr>
              <a:defRPr sz="1200"/>
            </a:pPr>
            <a:endParaRPr lang="fr-FR"/>
          </a:p>
        </c:txPr>
        <c:crossAx val="155740720"/>
        <c:crosses val="autoZero"/>
        <c:auto val="1"/>
        <c:lblAlgn val="ctr"/>
        <c:lblOffset val="100"/>
        <c:noMultiLvlLbl val="0"/>
      </c:catAx>
      <c:spPr>
        <a:noFill/>
        <a:ln w="25389">
          <a:noFill/>
        </a:ln>
      </c:spPr>
    </c:plotArea>
    <c:plotVisOnly val="1"/>
    <c:dispBlanksAs val="zero"/>
    <c:showDLblsOverMax val="0"/>
  </c:chart>
  <c:spPr>
    <a:effectLst/>
  </c:spPr>
  <c:txPr>
    <a:bodyPr/>
    <a:lstStyle/>
    <a:p>
      <a:pPr>
        <a:defRPr sz="1798"/>
      </a:pPr>
      <a:endParaRPr lang="fr-FR"/>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257056255577022"/>
          <c:y val="0.12958815726092593"/>
          <c:w val="0.5169969419300795"/>
          <c:h val="0.76189736677754294"/>
        </c:manualLayout>
      </c:layout>
      <c:pieChart>
        <c:varyColors val="1"/>
        <c:ser>
          <c:idx val="0"/>
          <c:order val="0"/>
          <c:tx>
            <c:strRef>
              <c:f>Feuil1!$B$1</c:f>
              <c:strCache>
                <c:ptCount val="1"/>
                <c:pt idx="0">
                  <c:v>Ensemble</c:v>
                </c:pt>
              </c:strCache>
            </c:strRef>
          </c:tx>
          <c:spPr>
            <a:solidFill>
              <a:srgbClr val="92D050"/>
            </a:solidFill>
            <a:ln>
              <a:noFill/>
            </a:ln>
            <a:effectLst/>
          </c:spPr>
          <c:explosion val="2"/>
          <c:dPt>
            <c:idx val="0"/>
            <c:bubble3D val="0"/>
            <c:spPr>
              <a:solidFill>
                <a:srgbClr val="003366"/>
              </a:solidFill>
              <a:ln>
                <a:noFill/>
              </a:ln>
              <a:effectLst/>
            </c:spPr>
          </c:dPt>
          <c:dPt>
            <c:idx val="1"/>
            <c:bubble3D val="0"/>
            <c:spPr>
              <a:solidFill>
                <a:srgbClr val="CC0000"/>
              </a:solidFill>
              <a:ln>
                <a:noFill/>
              </a:ln>
              <a:effectLst/>
            </c:spPr>
          </c:dPt>
          <c:dPt>
            <c:idx val="2"/>
            <c:bubble3D val="0"/>
            <c:spPr>
              <a:solidFill>
                <a:schemeClr val="tx1">
                  <a:lumMod val="50000"/>
                  <a:lumOff val="50000"/>
                </a:schemeClr>
              </a:solidFill>
              <a:ln>
                <a:solidFill>
                  <a:schemeClr val="bg1"/>
                </a:solidFill>
              </a:ln>
              <a:effectLst/>
            </c:spPr>
          </c:dPt>
          <c:dLbls>
            <c:dLbl>
              <c:idx val="0"/>
              <c:layout>
                <c:manualLayout>
                  <c:x val="0.22134649938741677"/>
                  <c:y val="-6.7688207254011978E-2"/>
                </c:manualLayout>
              </c:layout>
              <c:spPr/>
              <c:txPr>
                <a:bodyPr/>
                <a:lstStyle/>
                <a:p>
                  <a:pPr>
                    <a:defRPr sz="1100" b="1">
                      <a:solidFill>
                        <a:schemeClr val="bg1"/>
                      </a:solidFill>
                      <a:latin typeface="Calibri" pitchFamily="34" charset="0"/>
                      <a:cs typeface="Calibri" pitchFamily="34" charset="0"/>
                    </a:defRPr>
                  </a:pPr>
                  <a:endParaRPr lang="fr-FR"/>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18784782669424155"/>
                      <c:h val="0.12220177702255926"/>
                    </c:manualLayout>
                  </c15:layout>
                </c:ext>
              </c:extLst>
            </c:dLbl>
            <c:dLbl>
              <c:idx val="1"/>
              <c:layout>
                <c:manualLayout>
                  <c:x val="-5.9306429164612276E-2"/>
                  <c:y val="-3.1390339633880424E-2"/>
                </c:manualLayout>
              </c:layout>
              <c:spPr/>
              <c:txPr>
                <a:bodyPr/>
                <a:lstStyle/>
                <a:p>
                  <a:pPr>
                    <a:defRPr sz="1100" b="1">
                      <a:solidFill>
                        <a:srgbClr val="C00000"/>
                      </a:solidFill>
                      <a:latin typeface="Calibri" pitchFamily="34" charset="0"/>
                      <a:cs typeface="Calibri" pitchFamily="34" charset="0"/>
                    </a:defRPr>
                  </a:pPr>
                  <a:endParaRPr lang="fr-FR"/>
                </a:p>
              </c:txPr>
              <c:dLblPos val="bestFit"/>
              <c:showLegendKey val="0"/>
              <c:showVal val="0"/>
              <c:showCatName val="1"/>
              <c:showSerName val="0"/>
              <c:showPercent val="1"/>
              <c:showBubbleSize val="0"/>
              <c:extLst>
                <c:ext xmlns:c15="http://schemas.microsoft.com/office/drawing/2012/chart" uri="{CE6537A1-D6FC-4f65-9D91-7224C49458BB}">
                  <c15:layout>
                    <c:manualLayout>
                      <c:w val="0.18194937359345942"/>
                      <c:h val="0.15722322272096903"/>
                    </c:manualLayout>
                  </c15:layout>
                </c:ext>
              </c:extLst>
            </c:dLbl>
            <c:dLbl>
              <c:idx val="2"/>
              <c:layout>
                <c:manualLayout>
                  <c:x val="1.5594546697532409E-2"/>
                  <c:y val="-1.1844330063241261E-2"/>
                </c:manualLayout>
              </c:layout>
              <c:tx>
                <c:rich>
                  <a:bodyPr/>
                  <a:lstStyle/>
                  <a:p>
                    <a:pPr>
                      <a:defRPr sz="1100" b="0" i="1">
                        <a:solidFill>
                          <a:schemeClr val="tx1">
                            <a:lumMod val="50000"/>
                            <a:lumOff val="50000"/>
                          </a:schemeClr>
                        </a:solidFill>
                        <a:latin typeface="Calibri" pitchFamily="34" charset="0"/>
                        <a:cs typeface="Calibri" pitchFamily="34" charset="0"/>
                      </a:defRPr>
                    </a:pPr>
                    <a:r>
                      <a:rPr lang="en-US" sz="1100" dirty="0" smtClean="0"/>
                      <a:t>NSP</a:t>
                    </a:r>
                    <a:r>
                      <a:rPr lang="en-US" sz="1100" baseline="0" dirty="0"/>
                      <a:t>
</a:t>
                    </a:r>
                    <a:fld id="{BEA5E469-7BAC-4EE4-98C1-2AD9D3E4C1C5}" type="PERCENTAGE">
                      <a:rPr lang="en-US" sz="1100" baseline="0"/>
                      <a:pPr>
                        <a:defRPr sz="1100" b="0" i="1">
                          <a:solidFill>
                            <a:schemeClr val="tx1">
                              <a:lumMod val="50000"/>
                              <a:lumOff val="50000"/>
                            </a:schemeClr>
                          </a:solidFill>
                          <a:latin typeface="Calibri" pitchFamily="34" charset="0"/>
                          <a:cs typeface="Calibri" pitchFamily="34" charset="0"/>
                        </a:defRPr>
                      </a:pPr>
                      <a:t>[POURCENTAGE]</a:t>
                    </a:fld>
                    <a:endParaRPr lang="en-US" sz="1100" baseline="0" dirty="0"/>
                  </a:p>
                </c:rich>
              </c:tx>
              <c:spPr>
                <a:noFill/>
                <a:ln>
                  <a:noFill/>
                </a:ln>
                <a:effectLst/>
              </c:spPr>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Lst>
            </c:dLbl>
            <c:dLbl>
              <c:idx val="3"/>
              <c:spPr/>
              <c:txPr>
                <a:bodyPr/>
                <a:lstStyle/>
                <a:p>
                  <a:pPr>
                    <a:defRPr sz="1100" b="1">
                      <a:solidFill>
                        <a:schemeClr val="tx1"/>
                      </a:solidFill>
                      <a:latin typeface="Calibri" pitchFamily="34" charset="0"/>
                      <a:cs typeface="Calibri" pitchFamily="34" charset="0"/>
                    </a:defRPr>
                  </a:pPr>
                  <a:endParaRPr lang="fr-FR"/>
                </a:p>
              </c:txPr>
              <c:dLblPos val="outEnd"/>
              <c:showLegendKey val="0"/>
              <c:showVal val="0"/>
              <c:showCatName val="1"/>
              <c:showSerName val="0"/>
              <c:showPercent val="1"/>
              <c:showBubbleSize val="0"/>
            </c:dLbl>
            <c:spPr>
              <a:noFill/>
              <a:ln>
                <a:noFill/>
              </a:ln>
              <a:effectLst/>
            </c:spPr>
            <c:txPr>
              <a:bodyPr/>
              <a:lstStyle/>
              <a:p>
                <a:pPr>
                  <a:defRPr sz="1100" b="1">
                    <a:solidFill>
                      <a:schemeClr val="tx1"/>
                    </a:solidFill>
                    <a:latin typeface="Calibri" pitchFamily="34" charset="0"/>
                    <a:cs typeface="Calibri" pitchFamily="34" charset="0"/>
                  </a:defRPr>
                </a:pPr>
                <a:endParaRPr lang="fr-FR"/>
              </a:p>
            </c:txPr>
            <c:dLblPos val="outEnd"/>
            <c:showLegendKey val="0"/>
            <c:showVal val="0"/>
            <c:showCatName val="1"/>
            <c:showSerName val="0"/>
            <c:showPercent val="1"/>
            <c:showBubbleSize val="0"/>
            <c:showLeaderLines val="0"/>
            <c:extLst>
              <c:ext xmlns:c15="http://schemas.microsoft.com/office/drawing/2012/chart" uri="{CE6537A1-D6FC-4f65-9D91-7224C49458BB}"/>
            </c:extLst>
          </c:dLbls>
          <c:cat>
            <c:strRef>
              <c:f>Feuil1!$A$2:$A$4</c:f>
              <c:strCache>
                <c:ptCount val="3"/>
                <c:pt idx="0">
                  <c:v>Oui  </c:v>
                </c:pt>
                <c:pt idx="1">
                  <c:v>Non  </c:v>
                </c:pt>
                <c:pt idx="2">
                  <c:v>Ne se prononcent pas</c:v>
                </c:pt>
              </c:strCache>
            </c:strRef>
          </c:cat>
          <c:val>
            <c:numRef>
              <c:f>Feuil1!$B$2:$B$4</c:f>
              <c:numCache>
                <c:formatCode>0%</c:formatCode>
                <c:ptCount val="3"/>
                <c:pt idx="0">
                  <c:v>0.95</c:v>
                </c:pt>
                <c:pt idx="1">
                  <c:v>0.03</c:v>
                </c:pt>
                <c:pt idx="2">
                  <c:v>0.02</c:v>
                </c:pt>
              </c:numCache>
            </c:numRef>
          </c:val>
        </c:ser>
        <c:dLbls>
          <c:showLegendKey val="0"/>
          <c:showVal val="0"/>
          <c:showCatName val="0"/>
          <c:showSerName val="0"/>
          <c:showPercent val="0"/>
          <c:showBubbleSize val="0"/>
          <c:showLeaderLines val="0"/>
        </c:dLbls>
        <c:firstSliceAng val="97"/>
      </c:pieChart>
      <c:spPr>
        <a:noFill/>
        <a:ln w="25389">
          <a:noFill/>
        </a:ln>
      </c:spPr>
    </c:plotArea>
    <c:plotVisOnly val="1"/>
    <c:dispBlanksAs val="zero"/>
    <c:showDLblsOverMax val="0"/>
  </c:chart>
  <c:spPr>
    <a:effectLst/>
  </c:spPr>
  <c:txPr>
    <a:bodyPr/>
    <a:lstStyle/>
    <a:p>
      <a:pPr>
        <a:defRPr sz="1798"/>
      </a:pPr>
      <a:endParaRPr lang="fr-FR"/>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984899842811898"/>
          <c:y val="0"/>
          <c:w val="0.47686956050445189"/>
          <c:h val="0.98293134275452598"/>
        </c:manualLayout>
      </c:layout>
      <c:barChart>
        <c:barDir val="bar"/>
        <c:grouping val="clustered"/>
        <c:varyColors val="0"/>
        <c:ser>
          <c:idx val="0"/>
          <c:order val="0"/>
          <c:tx>
            <c:strRef>
              <c:f>Feuil1!$B$1</c:f>
              <c:strCache>
                <c:ptCount val="1"/>
                <c:pt idx="0">
                  <c:v>Colonne2</c:v>
                </c:pt>
              </c:strCache>
            </c:strRef>
          </c:tx>
          <c:spPr>
            <a:solidFill>
              <a:srgbClr val="C00000"/>
            </a:solidFill>
            <a:ln>
              <a:solidFill>
                <a:sysClr val="window" lastClr="FFFFFF"/>
              </a:solidFill>
            </a:ln>
            <a:effectLst/>
          </c:spPr>
          <c:invertIfNegative val="0"/>
          <c:dPt>
            <c:idx val="0"/>
            <c:invertIfNegative val="0"/>
            <c:bubble3D val="0"/>
          </c:dPt>
          <c:dPt>
            <c:idx val="4"/>
            <c:invertIfNegative val="0"/>
            <c:bubble3D val="0"/>
            <c:spPr>
              <a:solidFill>
                <a:sysClr val="windowText" lastClr="000000">
                  <a:lumMod val="50000"/>
                  <a:lumOff val="50000"/>
                </a:sysClr>
              </a:solidFill>
              <a:ln>
                <a:solidFill>
                  <a:sysClr val="window" lastClr="FFFFFF"/>
                </a:solidFill>
              </a:ln>
              <a:effectLst/>
            </c:spPr>
          </c:dPt>
          <c:dPt>
            <c:idx val="5"/>
            <c:invertIfNegative val="0"/>
            <c:bubble3D val="0"/>
            <c:spPr>
              <a:solidFill>
                <a:sysClr val="window" lastClr="FFFFFF">
                  <a:lumMod val="50000"/>
                </a:sysClr>
              </a:solidFill>
              <a:ln>
                <a:solidFill>
                  <a:sysClr val="window" lastClr="FFFFFF"/>
                </a:solidFill>
              </a:ln>
              <a:effectLst/>
            </c:spPr>
          </c:dPt>
          <c:dLbls>
            <c:dLbl>
              <c:idx val="4"/>
              <c:spPr>
                <a:noFill/>
                <a:ln>
                  <a:noFill/>
                </a:ln>
                <a:effectLst/>
              </c:spPr>
              <c:txPr>
                <a:bodyPr anchorCtr="0"/>
                <a:lstStyle/>
                <a:p>
                  <a:pPr algn="ctr">
                    <a:defRPr lang="fr-FR" sz="1400" b="1" i="0" u="none" strike="noStrike" kern="1200" baseline="0">
                      <a:solidFill>
                        <a:schemeClr val="tx1">
                          <a:lumMod val="50000"/>
                          <a:lumOff val="50000"/>
                        </a:schemeClr>
                      </a:solidFill>
                      <a:latin typeface="+mn-lt"/>
                      <a:ea typeface="+mn-ea"/>
                      <a:cs typeface="+mn-cs"/>
                    </a:defRPr>
                  </a:pPr>
                  <a:endParaRPr lang="fr-FR"/>
                </a:p>
              </c:txPr>
              <c:dLblPos val="outEnd"/>
              <c:showLegendKey val="0"/>
              <c:showVal val="1"/>
              <c:showCatName val="0"/>
              <c:showSerName val="0"/>
              <c:showPercent val="0"/>
              <c:showBubbleSize val="0"/>
            </c:dLbl>
            <c:dLbl>
              <c:idx val="5"/>
              <c:spPr>
                <a:noFill/>
                <a:ln>
                  <a:noFill/>
                </a:ln>
                <a:effectLst/>
              </c:spPr>
              <c:txPr>
                <a:bodyPr anchorCtr="0"/>
                <a:lstStyle/>
                <a:p>
                  <a:pPr algn="ctr">
                    <a:defRPr lang="fr-FR" sz="1400" b="1" i="0" u="none" strike="noStrike" kern="1200" baseline="0">
                      <a:solidFill>
                        <a:schemeClr val="bg1">
                          <a:lumMod val="50000"/>
                        </a:schemeClr>
                      </a:solidFill>
                      <a:latin typeface="+mn-lt"/>
                      <a:ea typeface="+mn-ea"/>
                      <a:cs typeface="+mn-cs"/>
                    </a:defRPr>
                  </a:pPr>
                  <a:endParaRPr lang="fr-FR"/>
                </a:p>
              </c:txPr>
              <c:dLblPos val="outEnd"/>
              <c:showLegendKey val="0"/>
              <c:showVal val="1"/>
              <c:showCatName val="0"/>
              <c:showSerName val="0"/>
              <c:showPercent val="0"/>
              <c:showBubbleSize val="0"/>
            </c:dLbl>
            <c:spPr>
              <a:noFill/>
              <a:ln>
                <a:noFill/>
              </a:ln>
              <a:effectLst/>
            </c:spPr>
            <c:txPr>
              <a:bodyPr anchorCtr="0"/>
              <a:lstStyle/>
              <a:p>
                <a:pPr algn="ctr">
                  <a:defRPr lang="fr-FR" sz="1400" b="1" i="0" u="none" strike="noStrike" kern="1200" baseline="0">
                    <a:solidFill>
                      <a:srgbClr val="C00000"/>
                    </a:solidFill>
                    <a:latin typeface="+mn-lt"/>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Feuil1!$A$2:$A$7</c:f>
              <c:strCache>
                <c:ptCount val="6"/>
                <c:pt idx="0">
                  <c:v>Vous n’y avez pas pensé </c:v>
                </c:pt>
                <c:pt idx="1">
                  <c:v>Vous ne saviez pas que l’autopiqueur de l’autotest VIH® faisait partie du périmètre de DASTRI </c:v>
                </c:pt>
                <c:pt idx="2">
                  <c:v>Vous trouvez que la taille de la boîte n’est pas adaptée au format de ce type de produit </c:v>
                </c:pt>
                <c:pt idx="3">
                  <c:v>Vous n’avez pas de boîtes à aiguilles DASTRI </c:v>
                </c:pt>
                <c:pt idx="4">
                  <c:v>Autres(réponses non suggérées) </c:v>
                </c:pt>
                <c:pt idx="5">
                  <c:v>Ne vend pas d’autotest VIH  (réponses non suggérées)</c:v>
                </c:pt>
              </c:strCache>
            </c:strRef>
          </c:cat>
          <c:val>
            <c:numRef>
              <c:f>Feuil1!$B$2:$B$7</c:f>
              <c:numCache>
                <c:formatCode>0%</c:formatCode>
                <c:ptCount val="6"/>
                <c:pt idx="0">
                  <c:v>0.5</c:v>
                </c:pt>
                <c:pt idx="1">
                  <c:v>0.3</c:v>
                </c:pt>
                <c:pt idx="2">
                  <c:v>0.27</c:v>
                </c:pt>
                <c:pt idx="3">
                  <c:v>0.03</c:v>
                </c:pt>
                <c:pt idx="4">
                  <c:v>0.03</c:v>
                </c:pt>
                <c:pt idx="5">
                  <c:v>0.4</c:v>
                </c:pt>
              </c:numCache>
            </c:numRef>
          </c:val>
        </c:ser>
        <c:dLbls>
          <c:showLegendKey val="0"/>
          <c:showVal val="0"/>
          <c:showCatName val="0"/>
          <c:showSerName val="0"/>
          <c:showPercent val="0"/>
          <c:showBubbleSize val="0"/>
        </c:dLbls>
        <c:gapWidth val="50"/>
        <c:axId val="278444688"/>
        <c:axId val="278445080"/>
      </c:barChart>
      <c:catAx>
        <c:axId val="278444688"/>
        <c:scaling>
          <c:orientation val="maxMin"/>
        </c:scaling>
        <c:delete val="0"/>
        <c:axPos val="l"/>
        <c:numFmt formatCode="General" sourceLinked="0"/>
        <c:majorTickMark val="out"/>
        <c:minorTickMark val="none"/>
        <c:tickLblPos val="nextTo"/>
        <c:spPr>
          <a:ln>
            <a:noFill/>
          </a:ln>
        </c:spPr>
        <c:txPr>
          <a:bodyPr/>
          <a:lstStyle/>
          <a:p>
            <a:pPr>
              <a:defRPr sz="1200" b="0">
                <a:latin typeface="Calibri" pitchFamily="34" charset="0"/>
                <a:cs typeface="Calibri" pitchFamily="34" charset="0"/>
              </a:defRPr>
            </a:pPr>
            <a:endParaRPr lang="fr-FR"/>
          </a:p>
        </c:txPr>
        <c:crossAx val="278445080"/>
        <c:crosses val="autoZero"/>
        <c:auto val="1"/>
        <c:lblAlgn val="ctr"/>
        <c:lblOffset val="100"/>
        <c:noMultiLvlLbl val="0"/>
      </c:catAx>
      <c:valAx>
        <c:axId val="278445080"/>
        <c:scaling>
          <c:orientation val="minMax"/>
          <c:max val="0.70000000000000007"/>
        </c:scaling>
        <c:delete val="1"/>
        <c:axPos val="t"/>
        <c:numFmt formatCode="0%" sourceLinked="1"/>
        <c:majorTickMark val="out"/>
        <c:minorTickMark val="none"/>
        <c:tickLblPos val="nextTo"/>
        <c:crossAx val="278444688"/>
        <c:crosses val="autoZero"/>
        <c:crossBetween val="between"/>
      </c:valAx>
      <c:spPr>
        <a:noFill/>
        <a:ln w="25400">
          <a:noFill/>
        </a:ln>
      </c:spPr>
    </c:plotArea>
    <c:plotVisOnly val="1"/>
    <c:dispBlanksAs val="gap"/>
    <c:showDLblsOverMax val="0"/>
  </c:chart>
  <c:txPr>
    <a:bodyPr/>
    <a:lstStyle/>
    <a:p>
      <a:pPr>
        <a:defRPr sz="1400">
          <a:latin typeface="+mj-lt"/>
        </a:defRPr>
      </a:pPr>
      <a:endParaRPr lang="fr-FR"/>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220370927982279"/>
          <c:y val="9.0698844367876827E-4"/>
          <c:w val="0.66779637336782505"/>
          <c:h val="0.99909307808849901"/>
        </c:manualLayout>
      </c:layout>
      <c:barChart>
        <c:barDir val="bar"/>
        <c:grouping val="clustered"/>
        <c:varyColors val="0"/>
        <c:ser>
          <c:idx val="0"/>
          <c:order val="0"/>
          <c:tx>
            <c:strRef>
              <c:f>Feuil1!$B$1</c:f>
              <c:strCache>
                <c:ptCount val="1"/>
                <c:pt idx="0">
                  <c:v>Ensemble</c:v>
                </c:pt>
              </c:strCache>
            </c:strRef>
          </c:tx>
          <c:spPr>
            <a:solidFill>
              <a:srgbClr val="92D050"/>
            </a:solidFill>
            <a:ln>
              <a:solidFill>
                <a:schemeClr val="bg1"/>
              </a:solidFill>
            </a:ln>
            <a:effectLst>
              <a:softEdge rad="12700"/>
            </a:effectLst>
          </c:spPr>
          <c:invertIfNegative val="0"/>
          <c:dPt>
            <c:idx val="0"/>
            <c:invertIfNegative val="0"/>
            <c:bubble3D val="0"/>
            <c:spPr>
              <a:solidFill>
                <a:srgbClr val="003366"/>
              </a:solidFill>
              <a:ln>
                <a:solidFill>
                  <a:schemeClr val="bg1"/>
                </a:solidFill>
              </a:ln>
              <a:effectLst>
                <a:softEdge rad="12700"/>
              </a:effectLst>
            </c:spPr>
          </c:dPt>
          <c:dPt>
            <c:idx val="1"/>
            <c:invertIfNegative val="0"/>
            <c:bubble3D val="0"/>
            <c:spPr>
              <a:solidFill>
                <a:srgbClr val="003366"/>
              </a:solidFill>
              <a:ln>
                <a:solidFill>
                  <a:schemeClr val="bg1"/>
                </a:solidFill>
              </a:ln>
              <a:effectLst>
                <a:softEdge rad="12700"/>
              </a:effectLst>
            </c:spPr>
          </c:dPt>
          <c:dPt>
            <c:idx val="2"/>
            <c:invertIfNegative val="0"/>
            <c:bubble3D val="0"/>
            <c:spPr>
              <a:solidFill>
                <a:srgbClr val="CC0000"/>
              </a:solidFill>
              <a:ln>
                <a:solidFill>
                  <a:schemeClr val="bg1"/>
                </a:solidFill>
              </a:ln>
              <a:effectLst>
                <a:softEdge rad="12700"/>
              </a:effectLst>
            </c:spPr>
          </c:dPt>
          <c:dPt>
            <c:idx val="3"/>
            <c:invertIfNegative val="0"/>
            <c:bubble3D val="0"/>
            <c:spPr>
              <a:solidFill>
                <a:srgbClr val="CC0000"/>
              </a:solidFill>
              <a:ln>
                <a:solidFill>
                  <a:schemeClr val="bg1"/>
                </a:solidFill>
              </a:ln>
              <a:effectLst>
                <a:softEdge rad="12700"/>
              </a:effectLst>
            </c:spPr>
          </c:dPt>
          <c:dPt>
            <c:idx val="4"/>
            <c:invertIfNegative val="0"/>
            <c:bubble3D val="0"/>
            <c:spPr>
              <a:solidFill>
                <a:schemeClr val="bg1">
                  <a:lumMod val="65000"/>
                </a:schemeClr>
              </a:solidFill>
              <a:ln>
                <a:solidFill>
                  <a:schemeClr val="bg1"/>
                </a:solidFill>
              </a:ln>
              <a:effectLst>
                <a:softEdge rad="12700"/>
              </a:effectLst>
            </c:spPr>
          </c:dPt>
          <c:dLbls>
            <c:dLbl>
              <c:idx val="0"/>
              <c:spPr>
                <a:noFill/>
                <a:ln>
                  <a:noFill/>
                </a:ln>
                <a:effectLst/>
              </c:spPr>
              <c:txPr>
                <a:bodyPr wrap="square" lIns="38100" tIns="19050" rIns="38100" bIns="19050" anchor="ctr">
                  <a:spAutoFit/>
                </a:bodyPr>
                <a:lstStyle/>
                <a:p>
                  <a:pPr>
                    <a:defRPr sz="1200" b="1">
                      <a:solidFill>
                        <a:srgbClr val="003366"/>
                      </a:solidFill>
                    </a:defRPr>
                  </a:pPr>
                  <a:endParaRPr lang="fr-FR"/>
                </a:p>
              </c:txPr>
              <c:showLegendKey val="0"/>
              <c:showVal val="1"/>
              <c:showCatName val="0"/>
              <c:showSerName val="0"/>
              <c:showPercent val="0"/>
              <c:showBubbleSize val="0"/>
            </c:dLbl>
            <c:dLbl>
              <c:idx val="1"/>
              <c:spPr>
                <a:noFill/>
                <a:ln>
                  <a:noFill/>
                </a:ln>
                <a:effectLst/>
              </c:spPr>
              <c:txPr>
                <a:bodyPr wrap="square" lIns="38100" tIns="19050" rIns="38100" bIns="19050" anchor="ctr">
                  <a:spAutoFit/>
                </a:bodyPr>
                <a:lstStyle/>
                <a:p>
                  <a:pPr>
                    <a:defRPr sz="1200" b="1">
                      <a:solidFill>
                        <a:srgbClr val="003366"/>
                      </a:solidFill>
                    </a:defRPr>
                  </a:pPr>
                  <a:endParaRPr lang="fr-FR"/>
                </a:p>
              </c:txPr>
              <c:showLegendKey val="0"/>
              <c:showVal val="1"/>
              <c:showCatName val="0"/>
              <c:showSerName val="0"/>
              <c:showPercent val="0"/>
              <c:showBubbleSize val="0"/>
            </c:dLbl>
            <c:dLbl>
              <c:idx val="2"/>
              <c:spPr>
                <a:noFill/>
                <a:ln>
                  <a:noFill/>
                </a:ln>
                <a:effectLst/>
              </c:spPr>
              <c:txPr>
                <a:bodyPr wrap="square" lIns="38100" tIns="19050" rIns="38100" bIns="19050" anchor="ctr">
                  <a:spAutoFit/>
                </a:bodyPr>
                <a:lstStyle/>
                <a:p>
                  <a:pPr>
                    <a:defRPr sz="1200" b="1">
                      <a:solidFill>
                        <a:srgbClr val="C00000"/>
                      </a:solidFill>
                    </a:defRPr>
                  </a:pPr>
                  <a:endParaRPr lang="fr-FR"/>
                </a:p>
              </c:txPr>
              <c:showLegendKey val="0"/>
              <c:showVal val="1"/>
              <c:showCatName val="0"/>
              <c:showSerName val="0"/>
              <c:showPercent val="0"/>
              <c:showBubbleSize val="0"/>
            </c:dLbl>
            <c:dLbl>
              <c:idx val="3"/>
              <c:layout/>
              <c:tx>
                <c:rich>
                  <a:bodyPr wrap="square" lIns="38100" tIns="19050" rIns="38100" bIns="19050" anchor="ctr" anchorCtr="0">
                    <a:spAutoFit/>
                  </a:bodyPr>
                  <a:lstStyle/>
                  <a:p>
                    <a:pPr algn="ctr">
                      <a:defRPr lang="fr-FR" sz="1200" b="1" i="0" u="none" strike="noStrike" kern="1200" baseline="0">
                        <a:solidFill>
                          <a:srgbClr val="C00000"/>
                        </a:solidFill>
                        <a:latin typeface="+mn-lt"/>
                        <a:ea typeface="+mn-ea"/>
                        <a:cs typeface="+mn-cs"/>
                      </a:defRPr>
                    </a:pPr>
                    <a:r>
                      <a:rPr lang="en-US" dirty="0" smtClean="0"/>
                      <a:t>-</a:t>
                    </a:r>
                    <a:endParaRPr lang="en-US"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ext>
              </c:extLst>
            </c:dLbl>
            <c:dLbl>
              <c:idx val="4"/>
              <c:spPr>
                <a:noFill/>
                <a:ln>
                  <a:noFill/>
                </a:ln>
                <a:effectLst/>
              </c:spPr>
              <c:txPr>
                <a:bodyPr wrap="square" lIns="38100" tIns="19050" rIns="38100" bIns="19050" anchor="ctr">
                  <a:spAutoFit/>
                </a:bodyPr>
                <a:lstStyle/>
                <a:p>
                  <a:pPr>
                    <a:defRPr sz="1200" b="1">
                      <a:solidFill>
                        <a:schemeClr val="bg1">
                          <a:lumMod val="50000"/>
                        </a:schemeClr>
                      </a:solidFill>
                    </a:defRPr>
                  </a:pPr>
                  <a:endParaRPr lang="fr-FR"/>
                </a:p>
              </c:txPr>
              <c:showLegendKey val="0"/>
              <c:showVal val="1"/>
              <c:showCatName val="0"/>
              <c:showSerName val="0"/>
              <c:showPercent val="0"/>
              <c:showBubbleSize val="0"/>
            </c:dLbl>
            <c:spPr>
              <a:noFill/>
              <a:ln>
                <a:noFill/>
              </a:ln>
              <a:effectLst/>
            </c:spPr>
            <c:txPr>
              <a:bodyPr wrap="square" lIns="38100" tIns="19050" rIns="38100" bIns="19050" anchor="ctr">
                <a:spAutoFit/>
              </a:bodyPr>
              <a:lstStyle/>
              <a:p>
                <a:pPr>
                  <a:defRPr sz="1200" b="1"/>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Feuil1!$A$2:$A$6</c:f>
              <c:strCache>
                <c:ptCount val="4"/>
                <c:pt idx="0">
                  <c:v>Systématiquement  </c:v>
                </c:pt>
                <c:pt idx="1">
                  <c:v>De temps en temps  </c:v>
                </c:pt>
                <c:pt idx="2">
                  <c:v>Rarement  </c:v>
                </c:pt>
                <c:pt idx="3">
                  <c:v>Jamais  </c:v>
                </c:pt>
              </c:strCache>
            </c:strRef>
          </c:cat>
          <c:val>
            <c:numRef>
              <c:f>Feuil1!$B$2:$B$6</c:f>
              <c:numCache>
                <c:formatCode>0%</c:formatCode>
                <c:ptCount val="5"/>
                <c:pt idx="0">
                  <c:v>0.67</c:v>
                </c:pt>
                <c:pt idx="1">
                  <c:v>0.2</c:v>
                </c:pt>
                <c:pt idx="2">
                  <c:v>0.01</c:v>
                </c:pt>
                <c:pt idx="4">
                  <c:v>0.12</c:v>
                </c:pt>
              </c:numCache>
            </c:numRef>
          </c:val>
        </c:ser>
        <c:dLbls>
          <c:showLegendKey val="0"/>
          <c:showVal val="0"/>
          <c:showCatName val="0"/>
          <c:showSerName val="0"/>
          <c:showPercent val="0"/>
          <c:showBubbleSize val="0"/>
        </c:dLbls>
        <c:gapWidth val="32"/>
        <c:axId val="276493112"/>
        <c:axId val="276492328"/>
      </c:barChart>
      <c:valAx>
        <c:axId val="276492328"/>
        <c:scaling>
          <c:orientation val="minMax"/>
          <c:max val="1"/>
        </c:scaling>
        <c:delete val="1"/>
        <c:axPos val="t"/>
        <c:numFmt formatCode="0%" sourceLinked="1"/>
        <c:majorTickMark val="out"/>
        <c:minorTickMark val="none"/>
        <c:tickLblPos val="nextTo"/>
        <c:crossAx val="276493112"/>
        <c:crosses val="autoZero"/>
        <c:crossBetween val="between"/>
      </c:valAx>
      <c:catAx>
        <c:axId val="276493112"/>
        <c:scaling>
          <c:orientation val="maxMin"/>
        </c:scaling>
        <c:delete val="0"/>
        <c:axPos val="l"/>
        <c:numFmt formatCode="General" sourceLinked="1"/>
        <c:majorTickMark val="none"/>
        <c:minorTickMark val="none"/>
        <c:tickLblPos val="nextTo"/>
        <c:spPr>
          <a:ln>
            <a:noFill/>
          </a:ln>
        </c:spPr>
        <c:txPr>
          <a:bodyPr/>
          <a:lstStyle/>
          <a:p>
            <a:pPr>
              <a:defRPr sz="1200"/>
            </a:pPr>
            <a:endParaRPr lang="fr-FR"/>
          </a:p>
        </c:txPr>
        <c:crossAx val="276492328"/>
        <c:crosses val="autoZero"/>
        <c:auto val="1"/>
        <c:lblAlgn val="ctr"/>
        <c:lblOffset val="100"/>
        <c:noMultiLvlLbl val="0"/>
      </c:catAx>
      <c:spPr>
        <a:noFill/>
        <a:ln w="25400">
          <a:noFill/>
        </a:ln>
      </c:spPr>
    </c:plotArea>
    <c:plotVisOnly val="1"/>
    <c:dispBlanksAs val="zero"/>
    <c:showDLblsOverMax val="0"/>
  </c:chart>
  <c:spPr>
    <a:effectLst/>
  </c:spPr>
  <c:txPr>
    <a:bodyPr/>
    <a:lstStyle/>
    <a:p>
      <a:pPr>
        <a:defRPr sz="1798"/>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0164959965305"/>
          <c:y val="0.135002373508184"/>
          <c:w val="0.46616216339397099"/>
          <c:h val="0.77688792074908097"/>
        </c:manualLayout>
      </c:layout>
      <c:barChart>
        <c:barDir val="bar"/>
        <c:grouping val="clustered"/>
        <c:varyColors val="0"/>
        <c:ser>
          <c:idx val="0"/>
          <c:order val="0"/>
          <c:tx>
            <c:strRef>
              <c:f>Feuil1!$B$1</c:f>
              <c:strCache>
                <c:ptCount val="1"/>
                <c:pt idx="0">
                  <c:v>gfg</c:v>
                </c:pt>
              </c:strCache>
            </c:strRef>
          </c:tx>
          <c:spPr>
            <a:solidFill>
              <a:schemeClr val="bg1">
                <a:lumMod val="65000"/>
              </a:schemeClr>
            </a:solidFill>
            <a:ln w="19050">
              <a:noFill/>
            </a:ln>
            <a:effectLst/>
          </c:spPr>
          <c:invertIfNegative val="0"/>
          <c:dLbls>
            <c:spPr>
              <a:noFill/>
              <a:ln>
                <a:noFill/>
              </a:ln>
              <a:effectLst/>
            </c:spPr>
            <c:txPr>
              <a:bodyPr/>
              <a:lstStyle/>
              <a:p>
                <a:pPr>
                  <a:defRPr sz="1200" b="1" i="0" u="none" strike="noStrike" baseline="0">
                    <a:solidFill>
                      <a:schemeClr val="bg1">
                        <a:lumMod val="50000"/>
                      </a:schemeClr>
                    </a:solidFill>
                    <a:latin typeface="Calibri" panose="020F0502020204030204" pitchFamily="34" charset="0"/>
                    <a:ea typeface="Trebuchet MS"/>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Feuil1!$A$2:$A$3</c:f>
              <c:strCache>
                <c:ptCount val="2"/>
                <c:pt idx="0">
                  <c:v>Distribution ET Collecte</c:v>
                </c:pt>
                <c:pt idx="1">
                  <c:v>Distribution uniquement </c:v>
                </c:pt>
              </c:strCache>
            </c:strRef>
          </c:cat>
          <c:val>
            <c:numRef>
              <c:f>Feuil1!$B$2:$B$3</c:f>
              <c:numCache>
                <c:formatCode>General</c:formatCode>
                <c:ptCount val="2"/>
                <c:pt idx="0">
                  <c:v>75</c:v>
                </c:pt>
                <c:pt idx="1">
                  <c:v>46</c:v>
                </c:pt>
              </c:numCache>
            </c:numRef>
          </c:val>
        </c:ser>
        <c:dLbls>
          <c:showLegendKey val="0"/>
          <c:showVal val="0"/>
          <c:showCatName val="0"/>
          <c:showSerName val="0"/>
          <c:showPercent val="0"/>
          <c:showBubbleSize val="0"/>
        </c:dLbls>
        <c:gapWidth val="138"/>
        <c:axId val="272600496"/>
        <c:axId val="272600888"/>
      </c:barChart>
      <c:catAx>
        <c:axId val="272600496"/>
        <c:scaling>
          <c:orientation val="maxMin"/>
        </c:scaling>
        <c:delete val="0"/>
        <c:axPos val="l"/>
        <c:numFmt formatCode="General" sourceLinked="1"/>
        <c:majorTickMark val="out"/>
        <c:minorTickMark val="none"/>
        <c:tickLblPos val="nextTo"/>
        <c:spPr>
          <a:ln>
            <a:noFill/>
          </a:ln>
        </c:spPr>
        <c:txPr>
          <a:bodyPr/>
          <a:lstStyle/>
          <a:p>
            <a:pPr>
              <a:defRPr sz="900">
                <a:solidFill>
                  <a:schemeClr val="bg1">
                    <a:lumMod val="50000"/>
                  </a:schemeClr>
                </a:solidFill>
                <a:latin typeface="Calibri" panose="020F0502020204030204" pitchFamily="34" charset="0"/>
                <a:cs typeface="Calibri" panose="020F0502020204030204" pitchFamily="34" charset="0"/>
              </a:defRPr>
            </a:pPr>
            <a:endParaRPr lang="fr-FR"/>
          </a:p>
        </c:txPr>
        <c:crossAx val="272600888"/>
        <c:crossesAt val="0"/>
        <c:auto val="1"/>
        <c:lblAlgn val="ctr"/>
        <c:lblOffset val="100"/>
        <c:noMultiLvlLbl val="0"/>
      </c:catAx>
      <c:valAx>
        <c:axId val="272600888"/>
        <c:scaling>
          <c:orientation val="minMax"/>
          <c:max val="110"/>
          <c:min val="0"/>
        </c:scaling>
        <c:delete val="1"/>
        <c:axPos val="t"/>
        <c:numFmt formatCode="General" sourceLinked="1"/>
        <c:majorTickMark val="out"/>
        <c:minorTickMark val="none"/>
        <c:tickLblPos val="nextTo"/>
        <c:crossAx val="272600496"/>
        <c:crosses val="autoZero"/>
        <c:crossBetween val="between"/>
      </c:valAx>
      <c:spPr>
        <a:noFill/>
        <a:ln w="25536">
          <a:noFill/>
        </a:ln>
      </c:spPr>
    </c:plotArea>
    <c:plotVisOnly val="1"/>
    <c:dispBlanksAs val="gap"/>
    <c:showDLblsOverMax val="0"/>
  </c:chart>
  <c:spPr>
    <a:solidFill>
      <a:schemeClr val="bg1"/>
    </a:solidFill>
    <a:ln>
      <a:solidFill>
        <a:schemeClr val="bg1">
          <a:lumMod val="65000"/>
        </a:schemeClr>
      </a:solidFill>
      <a:prstDash val="solid"/>
    </a:ln>
  </c:spPr>
  <c:txPr>
    <a:bodyPr/>
    <a:lstStyle/>
    <a:p>
      <a:pPr>
        <a:defRPr sz="1810" b="0" i="0" u="none" strike="noStrike" baseline="0">
          <a:solidFill>
            <a:srgbClr val="000000"/>
          </a:solidFill>
          <a:latin typeface="Trebuchet MS"/>
          <a:ea typeface="Trebuchet MS"/>
          <a:cs typeface="Trebuchet MS"/>
        </a:defRPr>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239348976424274E-2"/>
          <c:y val="8.8188245186282849E-2"/>
          <c:w val="0.92276065102357574"/>
          <c:h val="0.64487235607935722"/>
        </c:manualLayout>
      </c:layout>
      <c:lineChart>
        <c:grouping val="standard"/>
        <c:varyColors val="0"/>
        <c:ser>
          <c:idx val="0"/>
          <c:order val="0"/>
          <c:tx>
            <c:strRef>
              <c:f>Feuil1!$B$1</c:f>
              <c:strCache>
                <c:ptCount val="1"/>
                <c:pt idx="0">
                  <c:v>gfg</c:v>
                </c:pt>
              </c:strCache>
            </c:strRef>
          </c:tx>
          <c:spPr>
            <a:ln>
              <a:solidFill>
                <a:srgbClr val="40658C"/>
              </a:solidFill>
            </a:ln>
            <a:effectLst/>
          </c:spPr>
          <c:marker>
            <c:symbol val="circle"/>
            <c:size val="5"/>
            <c:spPr>
              <a:ln>
                <a:solidFill>
                  <a:srgbClr val="40658C"/>
                </a:solidFill>
              </a:ln>
            </c:spPr>
          </c:marker>
          <c:dLbls>
            <c:spPr>
              <a:noFill/>
              <a:ln>
                <a:noFill/>
              </a:ln>
              <a:effectLst/>
            </c:spPr>
            <c:txPr>
              <a:bodyPr/>
              <a:lstStyle/>
              <a:p>
                <a:pPr>
                  <a:defRPr sz="1200" b="1" i="0" u="none" strike="noStrike" baseline="0">
                    <a:solidFill>
                      <a:srgbClr val="40658C"/>
                    </a:solidFill>
                    <a:latin typeface="Calibri" panose="020F0502020204030204" pitchFamily="34" charset="0"/>
                    <a:ea typeface="Trebuchet MS"/>
                    <a:cs typeface="Calibri" panose="020F0502020204030204" pitchFamily="34" charset="0"/>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Feuil1!$A$2:$A$6</c:f>
              <c:numCache>
                <c:formatCode>General</c:formatCode>
                <c:ptCount val="5"/>
                <c:pt idx="0">
                  <c:v>2014</c:v>
                </c:pt>
                <c:pt idx="1">
                  <c:v>2015</c:v>
                </c:pt>
                <c:pt idx="2">
                  <c:v>2016</c:v>
                </c:pt>
                <c:pt idx="3">
                  <c:v>2017</c:v>
                </c:pt>
                <c:pt idx="4">
                  <c:v>2018</c:v>
                </c:pt>
              </c:numCache>
            </c:numRef>
          </c:cat>
          <c:val>
            <c:numRef>
              <c:f>Feuil1!$B$2:$B$6</c:f>
              <c:numCache>
                <c:formatCode>General</c:formatCode>
                <c:ptCount val="5"/>
                <c:pt idx="0">
                  <c:v>80</c:v>
                </c:pt>
                <c:pt idx="1">
                  <c:v>82</c:v>
                </c:pt>
                <c:pt idx="2">
                  <c:v>83</c:v>
                </c:pt>
                <c:pt idx="3">
                  <c:v>87</c:v>
                </c:pt>
                <c:pt idx="4">
                  <c:v>87</c:v>
                </c:pt>
              </c:numCache>
            </c:numRef>
          </c:val>
          <c:smooth val="0"/>
        </c:ser>
        <c:dLbls>
          <c:showLegendKey val="0"/>
          <c:showVal val="0"/>
          <c:showCatName val="0"/>
          <c:showSerName val="0"/>
          <c:showPercent val="0"/>
          <c:showBubbleSize val="0"/>
        </c:dLbls>
        <c:marker val="1"/>
        <c:smooth val="0"/>
        <c:axId val="272601672"/>
        <c:axId val="272602064"/>
      </c:lineChart>
      <c:catAx>
        <c:axId val="272601672"/>
        <c:scaling>
          <c:orientation val="minMax"/>
        </c:scaling>
        <c:delete val="0"/>
        <c:axPos val="b"/>
        <c:numFmt formatCode="General" sourceLinked="1"/>
        <c:majorTickMark val="out"/>
        <c:minorTickMark val="none"/>
        <c:tickLblPos val="nextTo"/>
        <c:spPr>
          <a:ln>
            <a:noFill/>
          </a:ln>
        </c:spPr>
        <c:txPr>
          <a:bodyPr/>
          <a:lstStyle/>
          <a:p>
            <a:pPr>
              <a:defRPr sz="900">
                <a:solidFill>
                  <a:schemeClr val="bg1">
                    <a:lumMod val="50000"/>
                  </a:schemeClr>
                </a:solidFill>
                <a:latin typeface="Calibri" panose="020F0502020204030204" pitchFamily="34" charset="0"/>
                <a:cs typeface="Calibri" panose="020F0502020204030204" pitchFamily="34" charset="0"/>
              </a:defRPr>
            </a:pPr>
            <a:endParaRPr lang="fr-FR"/>
          </a:p>
        </c:txPr>
        <c:crossAx val="272602064"/>
        <c:crossesAt val="0"/>
        <c:auto val="1"/>
        <c:lblAlgn val="ctr"/>
        <c:lblOffset val="100"/>
        <c:noMultiLvlLbl val="0"/>
      </c:catAx>
      <c:valAx>
        <c:axId val="272602064"/>
        <c:scaling>
          <c:orientation val="minMax"/>
          <c:max val="100"/>
          <c:min val="60"/>
        </c:scaling>
        <c:delete val="1"/>
        <c:axPos val="l"/>
        <c:numFmt formatCode="General" sourceLinked="1"/>
        <c:majorTickMark val="out"/>
        <c:minorTickMark val="none"/>
        <c:tickLblPos val="nextTo"/>
        <c:crossAx val="272601672"/>
        <c:crosses val="autoZero"/>
        <c:crossBetween val="between"/>
      </c:valAx>
      <c:spPr>
        <a:noFill/>
        <a:ln w="25536">
          <a:noFill/>
        </a:ln>
      </c:spPr>
    </c:plotArea>
    <c:plotVisOnly val="1"/>
    <c:dispBlanksAs val="gap"/>
    <c:showDLblsOverMax val="0"/>
  </c:chart>
  <c:spPr>
    <a:solidFill>
      <a:schemeClr val="bg1"/>
    </a:solidFill>
    <a:ln>
      <a:solidFill>
        <a:schemeClr val="bg1">
          <a:lumMod val="65000"/>
        </a:schemeClr>
      </a:solidFill>
      <a:prstDash val="solid"/>
    </a:ln>
  </c:spPr>
  <c:txPr>
    <a:bodyPr/>
    <a:lstStyle/>
    <a:p>
      <a:pPr>
        <a:defRPr sz="1810" b="0" i="0" u="none" strike="noStrike" baseline="0">
          <a:solidFill>
            <a:srgbClr val="000000"/>
          </a:solidFill>
          <a:latin typeface="Trebuchet MS"/>
          <a:ea typeface="Trebuchet MS"/>
          <a:cs typeface="Trebuchet MS"/>
        </a:defRPr>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0164959965305"/>
          <c:y val="0.135002373508184"/>
          <c:w val="0.46616216339397099"/>
          <c:h val="0.77688792074908097"/>
        </c:manualLayout>
      </c:layout>
      <c:barChart>
        <c:barDir val="bar"/>
        <c:grouping val="clustered"/>
        <c:varyColors val="0"/>
        <c:ser>
          <c:idx val="0"/>
          <c:order val="0"/>
          <c:tx>
            <c:strRef>
              <c:f>Feuil1!$B$1</c:f>
              <c:strCache>
                <c:ptCount val="1"/>
                <c:pt idx="0">
                  <c:v>gfg</c:v>
                </c:pt>
              </c:strCache>
            </c:strRef>
          </c:tx>
          <c:spPr>
            <a:solidFill>
              <a:schemeClr val="bg1">
                <a:lumMod val="65000"/>
              </a:schemeClr>
            </a:solidFill>
            <a:ln w="19050">
              <a:noFill/>
            </a:ln>
            <a:effectLst/>
          </c:spPr>
          <c:invertIfNegative val="0"/>
          <c:dLbls>
            <c:spPr>
              <a:noFill/>
              <a:ln>
                <a:noFill/>
              </a:ln>
              <a:effectLst/>
            </c:spPr>
            <c:txPr>
              <a:bodyPr/>
              <a:lstStyle/>
              <a:p>
                <a:pPr>
                  <a:defRPr sz="1100" b="1" i="0" u="none" strike="noStrike" baseline="0">
                    <a:solidFill>
                      <a:schemeClr val="bg1">
                        <a:lumMod val="50000"/>
                      </a:schemeClr>
                    </a:solidFill>
                    <a:latin typeface="Calibri" panose="020F0502020204030204" pitchFamily="34" charset="0"/>
                    <a:ea typeface="Trebuchet MS"/>
                    <a:cs typeface="Calibri" panose="020F0502020204030204" pitchFamily="34"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Feuil1!$A$2:$A$4</c:f>
              <c:strCache>
                <c:ptCount val="3"/>
                <c:pt idx="0">
                  <c:v>Région parisienne</c:v>
                </c:pt>
                <c:pt idx="1">
                  <c:v>Province</c:v>
                </c:pt>
                <c:pt idx="2">
                  <c:v>Dom-Tom</c:v>
                </c:pt>
              </c:strCache>
            </c:strRef>
          </c:cat>
          <c:val>
            <c:numRef>
              <c:f>Feuil1!$B$2:$B$4</c:f>
              <c:numCache>
                <c:formatCode>General</c:formatCode>
                <c:ptCount val="3"/>
                <c:pt idx="0">
                  <c:v>65</c:v>
                </c:pt>
                <c:pt idx="1">
                  <c:v>68</c:v>
                </c:pt>
                <c:pt idx="2">
                  <c:v>55</c:v>
                </c:pt>
              </c:numCache>
            </c:numRef>
          </c:val>
        </c:ser>
        <c:dLbls>
          <c:showLegendKey val="0"/>
          <c:showVal val="0"/>
          <c:showCatName val="0"/>
          <c:showSerName val="0"/>
          <c:showPercent val="0"/>
          <c:showBubbleSize val="0"/>
        </c:dLbls>
        <c:gapWidth val="138"/>
        <c:axId val="276577680"/>
        <c:axId val="276578072"/>
      </c:barChart>
      <c:catAx>
        <c:axId val="276577680"/>
        <c:scaling>
          <c:orientation val="maxMin"/>
        </c:scaling>
        <c:delete val="0"/>
        <c:axPos val="l"/>
        <c:numFmt formatCode="General" sourceLinked="1"/>
        <c:majorTickMark val="out"/>
        <c:minorTickMark val="none"/>
        <c:tickLblPos val="nextTo"/>
        <c:spPr>
          <a:ln>
            <a:noFill/>
          </a:ln>
        </c:spPr>
        <c:txPr>
          <a:bodyPr/>
          <a:lstStyle/>
          <a:p>
            <a:pPr>
              <a:defRPr sz="900">
                <a:solidFill>
                  <a:schemeClr val="bg1">
                    <a:lumMod val="50000"/>
                  </a:schemeClr>
                </a:solidFill>
                <a:latin typeface="Calibri" panose="020F0502020204030204" pitchFamily="34" charset="0"/>
                <a:cs typeface="Calibri" panose="020F0502020204030204" pitchFamily="34" charset="0"/>
              </a:defRPr>
            </a:pPr>
            <a:endParaRPr lang="fr-FR"/>
          </a:p>
        </c:txPr>
        <c:crossAx val="276578072"/>
        <c:crossesAt val="0"/>
        <c:auto val="1"/>
        <c:lblAlgn val="ctr"/>
        <c:lblOffset val="100"/>
        <c:noMultiLvlLbl val="0"/>
      </c:catAx>
      <c:valAx>
        <c:axId val="276578072"/>
        <c:scaling>
          <c:orientation val="minMax"/>
          <c:max val="110"/>
          <c:min val="0"/>
        </c:scaling>
        <c:delete val="1"/>
        <c:axPos val="t"/>
        <c:numFmt formatCode="General" sourceLinked="1"/>
        <c:majorTickMark val="out"/>
        <c:minorTickMark val="none"/>
        <c:tickLblPos val="nextTo"/>
        <c:crossAx val="276577680"/>
        <c:crosses val="autoZero"/>
        <c:crossBetween val="between"/>
      </c:valAx>
      <c:spPr>
        <a:noFill/>
        <a:ln w="25536">
          <a:noFill/>
        </a:ln>
      </c:spPr>
    </c:plotArea>
    <c:plotVisOnly val="1"/>
    <c:dispBlanksAs val="gap"/>
    <c:showDLblsOverMax val="0"/>
  </c:chart>
  <c:spPr>
    <a:solidFill>
      <a:schemeClr val="bg1"/>
    </a:solidFill>
    <a:ln>
      <a:solidFill>
        <a:schemeClr val="bg1">
          <a:lumMod val="65000"/>
        </a:schemeClr>
      </a:solidFill>
      <a:prstDash val="solid"/>
    </a:ln>
  </c:spPr>
  <c:txPr>
    <a:bodyPr/>
    <a:lstStyle/>
    <a:p>
      <a:pPr>
        <a:defRPr sz="1810" b="0" i="0" u="none" strike="noStrike" baseline="0">
          <a:solidFill>
            <a:srgbClr val="000000"/>
          </a:solidFill>
          <a:latin typeface="Trebuchet MS"/>
          <a:ea typeface="Trebuchet MS"/>
          <a:cs typeface="Trebuchet MS"/>
        </a:defRPr>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840792306781897E-2"/>
          <c:y val="9.0692191150153201E-4"/>
          <c:w val="0.93114656393335826"/>
          <c:h val="0.99909307808849901"/>
        </c:manualLayout>
      </c:layout>
      <c:barChart>
        <c:barDir val="bar"/>
        <c:grouping val="clustered"/>
        <c:varyColors val="0"/>
        <c:ser>
          <c:idx val="0"/>
          <c:order val="0"/>
          <c:tx>
            <c:strRef>
              <c:f>Feuil1!$B$1</c:f>
              <c:strCache>
                <c:ptCount val="1"/>
              </c:strCache>
            </c:strRef>
          </c:tx>
          <c:spPr>
            <a:solidFill>
              <a:srgbClr val="003366"/>
            </a:solidFill>
            <a:ln>
              <a:solidFill>
                <a:schemeClr val="bg1"/>
              </a:solidFill>
            </a:ln>
            <a:effectLst>
              <a:softEdge rad="12700"/>
            </a:effectLst>
          </c:spPr>
          <c:invertIfNegative val="0"/>
          <c:dPt>
            <c:idx val="0"/>
            <c:invertIfNegative val="0"/>
            <c:bubble3D val="0"/>
          </c:dPt>
          <c:dPt>
            <c:idx val="1"/>
            <c:invertIfNegative val="0"/>
            <c:bubble3D val="0"/>
          </c:dPt>
          <c:dLbls>
            <c:spPr>
              <a:noFill/>
              <a:ln>
                <a:noFill/>
              </a:ln>
              <a:effectLst/>
            </c:spPr>
            <c:txPr>
              <a:bodyPr wrap="square" lIns="38100" tIns="19050" rIns="38100" bIns="19050" anchor="ctr">
                <a:spAutoFit/>
              </a:bodyPr>
              <a:lstStyle/>
              <a:p>
                <a:pPr>
                  <a:defRPr sz="1400" b="1">
                    <a:solidFill>
                      <a:srgbClr val="003366"/>
                    </a:solidFill>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Feuil1!$A$2:$A$7</c:f>
              <c:numCache>
                <c:formatCode>General</c:formatCode>
                <c:ptCount val="6"/>
              </c:numCache>
            </c:numRef>
          </c:cat>
          <c:val>
            <c:numRef>
              <c:f>Feuil1!$B$2:$B$7</c:f>
              <c:numCache>
                <c:formatCode>0%</c:formatCode>
                <c:ptCount val="6"/>
                <c:pt idx="0">
                  <c:v>0.91</c:v>
                </c:pt>
                <c:pt idx="1">
                  <c:v>0.57999999999999996</c:v>
                </c:pt>
                <c:pt idx="2">
                  <c:v>0.19</c:v>
                </c:pt>
                <c:pt idx="3">
                  <c:v>0.06</c:v>
                </c:pt>
                <c:pt idx="4">
                  <c:v>0.06</c:v>
                </c:pt>
                <c:pt idx="5">
                  <c:v>0.04</c:v>
                </c:pt>
              </c:numCache>
            </c:numRef>
          </c:val>
        </c:ser>
        <c:dLbls>
          <c:showLegendKey val="0"/>
          <c:showVal val="0"/>
          <c:showCatName val="0"/>
          <c:showSerName val="0"/>
          <c:showPercent val="0"/>
          <c:showBubbleSize val="0"/>
        </c:dLbls>
        <c:gapWidth val="80"/>
        <c:axId val="276578856"/>
        <c:axId val="276579640"/>
      </c:barChart>
      <c:valAx>
        <c:axId val="276579640"/>
        <c:scaling>
          <c:orientation val="minMax"/>
          <c:max val="1"/>
        </c:scaling>
        <c:delete val="1"/>
        <c:axPos val="t"/>
        <c:numFmt formatCode="0%" sourceLinked="1"/>
        <c:majorTickMark val="out"/>
        <c:minorTickMark val="none"/>
        <c:tickLblPos val="nextTo"/>
        <c:crossAx val="276578856"/>
        <c:crosses val="autoZero"/>
        <c:crossBetween val="between"/>
      </c:valAx>
      <c:catAx>
        <c:axId val="276578856"/>
        <c:scaling>
          <c:orientation val="maxMin"/>
        </c:scaling>
        <c:delete val="1"/>
        <c:axPos val="l"/>
        <c:numFmt formatCode="General" sourceLinked="1"/>
        <c:majorTickMark val="none"/>
        <c:minorTickMark val="none"/>
        <c:tickLblPos val="nextTo"/>
        <c:crossAx val="276579640"/>
        <c:crosses val="autoZero"/>
        <c:auto val="1"/>
        <c:lblAlgn val="ctr"/>
        <c:lblOffset val="100"/>
        <c:noMultiLvlLbl val="0"/>
      </c:catAx>
      <c:spPr>
        <a:noFill/>
        <a:ln w="25400">
          <a:noFill/>
        </a:ln>
      </c:spPr>
    </c:plotArea>
    <c:plotVisOnly val="1"/>
    <c:dispBlanksAs val="zero"/>
    <c:showDLblsOverMax val="0"/>
  </c:chart>
  <c:spPr>
    <a:effectLst/>
  </c:spPr>
  <c:txPr>
    <a:bodyPr/>
    <a:lstStyle/>
    <a:p>
      <a:pPr>
        <a:defRPr sz="1798"/>
      </a:pPr>
      <a:endParaRPr lang="fr-F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840792306781897E-2"/>
          <c:y val="9.0692191150153201E-4"/>
          <c:w val="0.96115920769321805"/>
          <c:h val="0.99909307808849901"/>
        </c:manualLayout>
      </c:layout>
      <c:barChart>
        <c:barDir val="bar"/>
        <c:grouping val="clustered"/>
        <c:varyColors val="0"/>
        <c:ser>
          <c:idx val="0"/>
          <c:order val="0"/>
          <c:tx>
            <c:strRef>
              <c:f>Feuil1!$B$1</c:f>
              <c:strCache>
                <c:ptCount val="1"/>
              </c:strCache>
            </c:strRef>
          </c:tx>
          <c:spPr>
            <a:solidFill>
              <a:srgbClr val="003366"/>
            </a:solidFill>
            <a:ln>
              <a:solidFill>
                <a:schemeClr val="bg1"/>
              </a:solidFill>
            </a:ln>
            <a:effectLst>
              <a:softEdge rad="12700"/>
            </a:effectLst>
          </c:spPr>
          <c:invertIfNegative val="0"/>
          <c:dPt>
            <c:idx val="0"/>
            <c:invertIfNegative val="0"/>
            <c:bubble3D val="0"/>
          </c:dPt>
          <c:dPt>
            <c:idx val="1"/>
            <c:invertIfNegative val="0"/>
            <c:bubble3D val="0"/>
          </c:dPt>
          <c:dPt>
            <c:idx val="2"/>
            <c:invertIfNegative val="0"/>
            <c:bubble3D val="0"/>
            <c:spPr>
              <a:solidFill>
                <a:schemeClr val="tx1">
                  <a:lumMod val="50000"/>
                  <a:lumOff val="50000"/>
                </a:schemeClr>
              </a:solidFill>
              <a:ln>
                <a:solidFill>
                  <a:schemeClr val="bg1"/>
                </a:solidFill>
              </a:ln>
              <a:effectLst>
                <a:softEdge rad="12700"/>
              </a:effectLst>
            </c:spPr>
          </c:dPt>
          <c:dLbls>
            <c:dLbl>
              <c:idx val="2"/>
              <c:spPr>
                <a:noFill/>
                <a:ln>
                  <a:noFill/>
                </a:ln>
                <a:effectLst/>
              </c:spPr>
              <c:txPr>
                <a:bodyPr wrap="square" lIns="38100" tIns="19050" rIns="38100" bIns="19050" anchor="ctr">
                  <a:spAutoFit/>
                </a:bodyPr>
                <a:lstStyle/>
                <a:p>
                  <a:pPr>
                    <a:defRPr sz="1400" b="1">
                      <a:solidFill>
                        <a:schemeClr val="tx1">
                          <a:lumMod val="50000"/>
                          <a:lumOff val="50000"/>
                        </a:schemeClr>
                      </a:solidFill>
                    </a:defRPr>
                  </a:pPr>
                  <a:endParaRPr lang="fr-FR"/>
                </a:p>
              </c:txPr>
              <c:showLegendKey val="0"/>
              <c:showVal val="1"/>
              <c:showCatName val="0"/>
              <c:showSerName val="0"/>
              <c:showPercent val="0"/>
              <c:showBubbleSize val="0"/>
            </c:dLbl>
            <c:spPr>
              <a:noFill/>
              <a:ln>
                <a:noFill/>
              </a:ln>
              <a:effectLst/>
            </c:spPr>
            <c:txPr>
              <a:bodyPr wrap="square" lIns="38100" tIns="19050" rIns="38100" bIns="19050" anchor="ctr">
                <a:spAutoFit/>
              </a:bodyPr>
              <a:lstStyle/>
              <a:p>
                <a:pPr>
                  <a:defRPr sz="1400" b="1">
                    <a:solidFill>
                      <a:srgbClr val="003366"/>
                    </a:solidFill>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numRef>
              <c:f>Feuil1!$A$2:$A$4</c:f>
              <c:numCache>
                <c:formatCode>General</c:formatCode>
                <c:ptCount val="3"/>
              </c:numCache>
            </c:numRef>
          </c:cat>
          <c:val>
            <c:numRef>
              <c:f>Feuil1!$B$2:$B$4</c:f>
              <c:numCache>
                <c:formatCode>0%</c:formatCode>
                <c:ptCount val="3"/>
                <c:pt idx="0">
                  <c:v>0.74</c:v>
                </c:pt>
                <c:pt idx="1">
                  <c:v>0.24</c:v>
                </c:pt>
                <c:pt idx="2">
                  <c:v>0.02</c:v>
                </c:pt>
              </c:numCache>
            </c:numRef>
          </c:val>
        </c:ser>
        <c:dLbls>
          <c:showLegendKey val="0"/>
          <c:showVal val="0"/>
          <c:showCatName val="0"/>
          <c:showSerName val="0"/>
          <c:showPercent val="0"/>
          <c:showBubbleSize val="0"/>
        </c:dLbls>
        <c:gapWidth val="80"/>
        <c:axId val="128626432"/>
        <c:axId val="128626040"/>
      </c:barChart>
      <c:valAx>
        <c:axId val="128626040"/>
        <c:scaling>
          <c:orientation val="minMax"/>
          <c:max val="1"/>
        </c:scaling>
        <c:delete val="1"/>
        <c:axPos val="t"/>
        <c:numFmt formatCode="0%" sourceLinked="1"/>
        <c:majorTickMark val="out"/>
        <c:minorTickMark val="none"/>
        <c:tickLblPos val="nextTo"/>
        <c:crossAx val="128626432"/>
        <c:crosses val="autoZero"/>
        <c:crossBetween val="between"/>
      </c:valAx>
      <c:catAx>
        <c:axId val="128626432"/>
        <c:scaling>
          <c:orientation val="maxMin"/>
        </c:scaling>
        <c:delete val="1"/>
        <c:axPos val="l"/>
        <c:numFmt formatCode="General" sourceLinked="1"/>
        <c:majorTickMark val="none"/>
        <c:minorTickMark val="none"/>
        <c:tickLblPos val="nextTo"/>
        <c:crossAx val="128626040"/>
        <c:crosses val="autoZero"/>
        <c:auto val="1"/>
        <c:lblAlgn val="ctr"/>
        <c:lblOffset val="100"/>
        <c:noMultiLvlLbl val="0"/>
      </c:catAx>
      <c:spPr>
        <a:noFill/>
        <a:ln w="25400">
          <a:noFill/>
        </a:ln>
      </c:spPr>
    </c:plotArea>
    <c:plotVisOnly val="1"/>
    <c:dispBlanksAs val="zero"/>
    <c:showDLblsOverMax val="0"/>
  </c:chart>
  <c:spPr>
    <a:effectLst/>
  </c:spPr>
  <c:txPr>
    <a:bodyPr/>
    <a:lstStyle/>
    <a:p>
      <a:pPr>
        <a:defRPr sz="1798"/>
      </a:pPr>
      <a:endParaRPr lang="fr-FR"/>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840792306781897E-2"/>
          <c:y val="9.0692191150153201E-4"/>
          <c:w val="0.96115920769321805"/>
          <c:h val="0.99909307808849901"/>
        </c:manualLayout>
      </c:layout>
      <c:barChart>
        <c:barDir val="bar"/>
        <c:grouping val="clustered"/>
        <c:varyColors val="0"/>
        <c:ser>
          <c:idx val="0"/>
          <c:order val="0"/>
          <c:tx>
            <c:strRef>
              <c:f>Feuil1!$B$1</c:f>
              <c:strCache>
                <c:ptCount val="1"/>
              </c:strCache>
            </c:strRef>
          </c:tx>
          <c:spPr>
            <a:solidFill>
              <a:srgbClr val="003366"/>
            </a:solidFill>
            <a:ln>
              <a:solidFill>
                <a:schemeClr val="bg1"/>
              </a:solidFill>
            </a:ln>
            <a:effectLst>
              <a:softEdge rad="12700"/>
            </a:effectLst>
          </c:spPr>
          <c:invertIfNegative val="0"/>
          <c:dPt>
            <c:idx val="0"/>
            <c:invertIfNegative val="0"/>
            <c:bubble3D val="0"/>
          </c:dPt>
          <c:dPt>
            <c:idx val="1"/>
            <c:invertIfNegative val="0"/>
            <c:bubble3D val="0"/>
          </c:dPt>
          <c:dPt>
            <c:idx val="2"/>
            <c:invertIfNegative val="0"/>
            <c:bubble3D val="0"/>
          </c:dPt>
          <c:dPt>
            <c:idx val="3"/>
            <c:invertIfNegative val="0"/>
            <c:bubble3D val="0"/>
          </c:dPt>
          <c:dPt>
            <c:idx val="6"/>
            <c:invertIfNegative val="0"/>
            <c:bubble3D val="0"/>
            <c:spPr>
              <a:solidFill>
                <a:schemeClr val="bg1">
                  <a:lumMod val="50000"/>
                </a:schemeClr>
              </a:solidFill>
              <a:ln>
                <a:solidFill>
                  <a:schemeClr val="bg1"/>
                </a:solidFill>
              </a:ln>
              <a:effectLst>
                <a:softEdge rad="12700"/>
              </a:effectLst>
            </c:spPr>
          </c:dPt>
          <c:dLbls>
            <c:dLbl>
              <c:idx val="6"/>
              <c:spPr>
                <a:noFill/>
                <a:ln>
                  <a:noFill/>
                </a:ln>
                <a:effectLst/>
              </c:spPr>
              <c:txPr>
                <a:bodyPr wrap="square" lIns="38100" tIns="19050" rIns="38100" bIns="19050" anchor="ctr">
                  <a:spAutoFit/>
                </a:bodyPr>
                <a:lstStyle/>
                <a:p>
                  <a:pPr>
                    <a:defRPr sz="1400" b="1">
                      <a:solidFill>
                        <a:schemeClr val="bg1">
                          <a:lumMod val="50000"/>
                        </a:schemeClr>
                      </a:solidFill>
                    </a:defRPr>
                  </a:pPr>
                  <a:endParaRPr lang="fr-FR"/>
                </a:p>
              </c:txPr>
              <c:showLegendKey val="0"/>
              <c:showVal val="1"/>
              <c:showCatName val="0"/>
              <c:showSerName val="0"/>
              <c:showPercent val="0"/>
              <c:showBubbleSize val="0"/>
            </c:dLbl>
            <c:spPr>
              <a:noFill/>
              <a:ln>
                <a:noFill/>
              </a:ln>
              <a:effectLst/>
            </c:spPr>
            <c:txPr>
              <a:bodyPr wrap="square" lIns="38100" tIns="19050" rIns="38100" bIns="19050" anchor="ctr">
                <a:spAutoFit/>
              </a:bodyPr>
              <a:lstStyle/>
              <a:p>
                <a:pPr>
                  <a:defRPr sz="1400" b="1">
                    <a:solidFill>
                      <a:srgbClr val="003366"/>
                    </a:solidFill>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Feuil1!$A$2:$A$8</c:f>
              <c:strCache>
                <c:ptCount val="7"/>
                <c:pt idx="0">
                  <c:v>Ce que l’on peut mettre dans les boîtes </c:v>
                </c:pt>
                <c:pt idx="1">
                  <c:v>Les lieux possibles pour déposer leurs boîtes </c:v>
                </c:pt>
                <c:pt idx="2">
                  <c:v>L’ouverture / fermeture des boîtes </c:v>
                </c:pt>
                <c:pt idx="3">
                  <c:v>Le devenir de ces déchets </c:v>
                </c:pt>
                <c:pt idx="4">
                  <c:v>Le risque engendré par une erreur de tri </c:v>
                </c:pt>
                <c:pt idx="5">
                  <c:v>Les nouveaux dispositifs médicaux complexes avec composants électroniques et piles </c:v>
                </c:pt>
                <c:pt idx="6">
                  <c:v>-  Autres (réponses non suggérées)  </c:v>
                </c:pt>
              </c:strCache>
            </c:strRef>
          </c:cat>
          <c:val>
            <c:numRef>
              <c:f>Feuil1!$B$2:$B$8</c:f>
              <c:numCache>
                <c:formatCode>0%</c:formatCode>
                <c:ptCount val="7"/>
                <c:pt idx="0">
                  <c:v>0.33</c:v>
                </c:pt>
                <c:pt idx="1">
                  <c:v>0.26</c:v>
                </c:pt>
                <c:pt idx="2">
                  <c:v>0.21</c:v>
                </c:pt>
                <c:pt idx="3">
                  <c:v>0.08</c:v>
                </c:pt>
                <c:pt idx="4">
                  <c:v>0.08</c:v>
                </c:pt>
                <c:pt idx="5">
                  <c:v>0.01</c:v>
                </c:pt>
                <c:pt idx="6">
                  <c:v>0.03</c:v>
                </c:pt>
              </c:numCache>
            </c:numRef>
          </c:val>
        </c:ser>
        <c:dLbls>
          <c:showLegendKey val="0"/>
          <c:showVal val="0"/>
          <c:showCatName val="0"/>
          <c:showSerName val="0"/>
          <c:showPercent val="0"/>
          <c:showBubbleSize val="0"/>
        </c:dLbls>
        <c:gapWidth val="32"/>
        <c:axId val="276277104"/>
        <c:axId val="276276712"/>
      </c:barChart>
      <c:valAx>
        <c:axId val="276276712"/>
        <c:scaling>
          <c:orientation val="minMax"/>
          <c:max val="1"/>
        </c:scaling>
        <c:delete val="1"/>
        <c:axPos val="t"/>
        <c:numFmt formatCode="0%" sourceLinked="1"/>
        <c:majorTickMark val="out"/>
        <c:minorTickMark val="none"/>
        <c:tickLblPos val="nextTo"/>
        <c:crossAx val="276277104"/>
        <c:crosses val="autoZero"/>
        <c:crossBetween val="between"/>
      </c:valAx>
      <c:catAx>
        <c:axId val="276277104"/>
        <c:scaling>
          <c:orientation val="maxMin"/>
        </c:scaling>
        <c:delete val="1"/>
        <c:axPos val="l"/>
        <c:numFmt formatCode="General" sourceLinked="1"/>
        <c:majorTickMark val="none"/>
        <c:minorTickMark val="none"/>
        <c:tickLblPos val="nextTo"/>
        <c:crossAx val="276276712"/>
        <c:crosses val="autoZero"/>
        <c:auto val="1"/>
        <c:lblAlgn val="ctr"/>
        <c:lblOffset val="100"/>
        <c:noMultiLvlLbl val="0"/>
      </c:catAx>
      <c:spPr>
        <a:noFill/>
        <a:ln w="25400">
          <a:noFill/>
        </a:ln>
      </c:spPr>
    </c:plotArea>
    <c:plotVisOnly val="1"/>
    <c:dispBlanksAs val="zero"/>
    <c:showDLblsOverMax val="0"/>
  </c:chart>
  <c:spPr>
    <a:effectLst/>
  </c:spPr>
  <c:txPr>
    <a:bodyPr/>
    <a:lstStyle/>
    <a:p>
      <a:pPr>
        <a:defRPr sz="1798"/>
      </a:pPr>
      <a:endParaRPr lang="fr-F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840714926649617E-2"/>
          <c:y val="9.0690527114488037E-4"/>
          <c:w val="0.96115920769321805"/>
          <c:h val="0.99909307808849901"/>
        </c:manualLayout>
      </c:layout>
      <c:barChart>
        <c:barDir val="bar"/>
        <c:grouping val="clustered"/>
        <c:varyColors val="0"/>
        <c:ser>
          <c:idx val="0"/>
          <c:order val="0"/>
          <c:tx>
            <c:strRef>
              <c:f>Feuil1!$B$1</c:f>
              <c:strCache>
                <c:ptCount val="1"/>
              </c:strCache>
            </c:strRef>
          </c:tx>
          <c:spPr>
            <a:solidFill>
              <a:srgbClr val="003366"/>
            </a:solidFill>
            <a:ln>
              <a:solidFill>
                <a:schemeClr val="bg1"/>
              </a:solidFill>
            </a:ln>
            <a:effectLst>
              <a:softEdge rad="12700"/>
            </a:effectLst>
          </c:spPr>
          <c:invertIfNegative val="0"/>
          <c:dPt>
            <c:idx val="0"/>
            <c:invertIfNegative val="0"/>
            <c:bubble3D val="0"/>
          </c:dPt>
          <c:dPt>
            <c:idx val="1"/>
            <c:invertIfNegative val="0"/>
            <c:bubble3D val="0"/>
          </c:dPt>
          <c:dPt>
            <c:idx val="2"/>
            <c:invertIfNegative val="0"/>
            <c:bubble3D val="0"/>
          </c:dPt>
          <c:dPt>
            <c:idx val="3"/>
            <c:invertIfNegative val="0"/>
            <c:bubble3D val="0"/>
          </c:dPt>
          <c:dPt>
            <c:idx val="6"/>
            <c:invertIfNegative val="0"/>
            <c:bubble3D val="0"/>
            <c:spPr>
              <a:solidFill>
                <a:schemeClr val="bg1">
                  <a:lumMod val="50000"/>
                </a:schemeClr>
              </a:solidFill>
              <a:ln>
                <a:solidFill>
                  <a:schemeClr val="bg1"/>
                </a:solidFill>
              </a:ln>
              <a:effectLst>
                <a:softEdge rad="12700"/>
              </a:effectLst>
            </c:spPr>
          </c:dPt>
          <c:dLbls>
            <c:dLbl>
              <c:idx val="6"/>
              <c:spPr>
                <a:noFill/>
                <a:ln>
                  <a:noFill/>
                </a:ln>
                <a:effectLst/>
              </c:spPr>
              <c:txPr>
                <a:bodyPr wrap="square" lIns="38100" tIns="19050" rIns="38100" bIns="19050" anchor="ctr">
                  <a:spAutoFit/>
                </a:bodyPr>
                <a:lstStyle/>
                <a:p>
                  <a:pPr>
                    <a:defRPr sz="1400" b="1">
                      <a:solidFill>
                        <a:schemeClr val="bg1">
                          <a:lumMod val="50000"/>
                        </a:schemeClr>
                      </a:solidFill>
                    </a:defRPr>
                  </a:pPr>
                  <a:endParaRPr lang="fr-FR"/>
                </a:p>
              </c:txPr>
              <c:showLegendKey val="0"/>
              <c:showVal val="1"/>
              <c:showCatName val="0"/>
              <c:showSerName val="0"/>
              <c:showPercent val="0"/>
              <c:showBubbleSize val="0"/>
            </c:dLbl>
            <c:spPr>
              <a:noFill/>
              <a:ln>
                <a:noFill/>
              </a:ln>
              <a:effectLst/>
            </c:spPr>
            <c:txPr>
              <a:bodyPr wrap="square" lIns="38100" tIns="19050" rIns="38100" bIns="19050" anchor="ctr">
                <a:spAutoFit/>
              </a:bodyPr>
              <a:lstStyle/>
              <a:p>
                <a:pPr>
                  <a:defRPr sz="1400" b="1">
                    <a:solidFill>
                      <a:srgbClr val="003366"/>
                    </a:solidFill>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Feuil1!$A$2:$A$8</c:f>
              <c:strCache>
                <c:ptCount val="7"/>
                <c:pt idx="0">
                  <c:v>Les lieux possibles pour déposer leurs boîtes </c:v>
                </c:pt>
                <c:pt idx="1">
                  <c:v>Ce que l’on peut mettre dans les boîtes </c:v>
                </c:pt>
                <c:pt idx="2">
                  <c:v>Le devenir de ces déchets </c:v>
                </c:pt>
                <c:pt idx="3">
                  <c:v>L’ouverture / fermeture des boîtes </c:v>
                </c:pt>
                <c:pt idx="6">
                  <c:v>-  Autres (réponses non suggérées)  </c:v>
                </c:pt>
              </c:strCache>
            </c:strRef>
          </c:cat>
          <c:val>
            <c:numRef>
              <c:f>Feuil1!$B$2:$B$8</c:f>
              <c:numCache>
                <c:formatCode>0%</c:formatCode>
                <c:ptCount val="7"/>
                <c:pt idx="0">
                  <c:v>0.5</c:v>
                </c:pt>
                <c:pt idx="1">
                  <c:v>0.25</c:v>
                </c:pt>
                <c:pt idx="2">
                  <c:v>0.1</c:v>
                </c:pt>
                <c:pt idx="3">
                  <c:v>0.06</c:v>
                </c:pt>
                <c:pt idx="4">
                  <c:v>0.02</c:v>
                </c:pt>
                <c:pt idx="5">
                  <c:v>0.01</c:v>
                </c:pt>
                <c:pt idx="6">
                  <c:v>0.06</c:v>
                </c:pt>
              </c:numCache>
            </c:numRef>
          </c:val>
        </c:ser>
        <c:dLbls>
          <c:showLegendKey val="0"/>
          <c:showVal val="0"/>
          <c:showCatName val="0"/>
          <c:showSerName val="0"/>
          <c:showPercent val="0"/>
          <c:showBubbleSize val="0"/>
        </c:dLbls>
        <c:gapWidth val="32"/>
        <c:axId val="276278280"/>
        <c:axId val="276277888"/>
      </c:barChart>
      <c:valAx>
        <c:axId val="276277888"/>
        <c:scaling>
          <c:orientation val="minMax"/>
          <c:max val="1"/>
        </c:scaling>
        <c:delete val="1"/>
        <c:axPos val="t"/>
        <c:numFmt formatCode="0%" sourceLinked="1"/>
        <c:majorTickMark val="out"/>
        <c:minorTickMark val="none"/>
        <c:tickLblPos val="nextTo"/>
        <c:crossAx val="276278280"/>
        <c:crosses val="autoZero"/>
        <c:crossBetween val="between"/>
      </c:valAx>
      <c:catAx>
        <c:axId val="276278280"/>
        <c:scaling>
          <c:orientation val="maxMin"/>
        </c:scaling>
        <c:delete val="1"/>
        <c:axPos val="l"/>
        <c:numFmt formatCode="General" sourceLinked="1"/>
        <c:majorTickMark val="none"/>
        <c:minorTickMark val="none"/>
        <c:tickLblPos val="nextTo"/>
        <c:crossAx val="276277888"/>
        <c:crosses val="autoZero"/>
        <c:auto val="1"/>
        <c:lblAlgn val="ctr"/>
        <c:lblOffset val="100"/>
        <c:noMultiLvlLbl val="0"/>
      </c:catAx>
      <c:spPr>
        <a:noFill/>
        <a:ln w="25400">
          <a:noFill/>
        </a:ln>
      </c:spPr>
    </c:plotArea>
    <c:plotVisOnly val="1"/>
    <c:dispBlanksAs val="zero"/>
    <c:showDLblsOverMax val="0"/>
  </c:chart>
  <c:spPr>
    <a:effectLst/>
  </c:spPr>
  <c:txPr>
    <a:bodyPr/>
    <a:lstStyle/>
    <a:p>
      <a:pPr>
        <a:defRPr sz="1798"/>
      </a:pPr>
      <a:endParaRPr lang="fr-F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C3960808-9575-44E8-BC75-342BFA114DD1}" type="datetimeFigureOut">
              <a:rPr lang="fr-FR" smtClean="0"/>
              <a:t>26/10/2018</a:t>
            </a:fld>
            <a:endParaRPr lang="fr-FR" dirty="0"/>
          </a:p>
        </p:txBody>
      </p:sp>
      <p:sp>
        <p:nvSpPr>
          <p:cNvPr id="4" name="Espace réservé de l'image des diapositives 3"/>
          <p:cNvSpPr>
            <a:spLocks noGrp="1" noRot="1" noChangeAspect="1"/>
          </p:cNvSpPr>
          <p:nvPr>
            <p:ph type="sldImg" idx="2"/>
          </p:nvPr>
        </p:nvSpPr>
        <p:spPr>
          <a:xfrm>
            <a:off x="979488" y="1233488"/>
            <a:ext cx="4776787" cy="33289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E5525D33-3E80-4259-93C9-9AE7460C1B6A}" type="slidenum">
              <a:rPr lang="fr-FR" smtClean="0"/>
              <a:t>‹N°›</a:t>
            </a:fld>
            <a:endParaRPr lang="fr-FR" dirty="0"/>
          </a:p>
        </p:txBody>
      </p:sp>
    </p:spTree>
    <p:extLst>
      <p:ext uri="{BB962C8B-B14F-4D97-AF65-F5344CB8AC3E}">
        <p14:creationId xmlns:p14="http://schemas.microsoft.com/office/powerpoint/2010/main" val="808119791"/>
      </p:ext>
    </p:extLst>
  </p:cSld>
  <p:clrMap bg1="lt1" tx1="dk1" bg2="lt2" tx2="dk2" accent1="accent1" accent2="accent2" accent3="accent3" accent4="accent4" accent5="accent5" accent6="accent6" hlink="hlink" folHlink="folHlink"/>
  <p:notesStyle>
    <a:lvl1pPr marL="0" algn="l" defTabSz="1000902" rtl="0" eaLnBrk="1" latinLnBrk="0" hangingPunct="1">
      <a:defRPr sz="1314" kern="1200">
        <a:solidFill>
          <a:schemeClr val="tx1"/>
        </a:solidFill>
        <a:latin typeface="+mn-lt"/>
        <a:ea typeface="+mn-ea"/>
        <a:cs typeface="+mn-cs"/>
      </a:defRPr>
    </a:lvl1pPr>
    <a:lvl2pPr marL="500451" algn="l" defTabSz="1000902" rtl="0" eaLnBrk="1" latinLnBrk="0" hangingPunct="1">
      <a:defRPr sz="1314" kern="1200">
        <a:solidFill>
          <a:schemeClr val="tx1"/>
        </a:solidFill>
        <a:latin typeface="+mn-lt"/>
        <a:ea typeface="+mn-ea"/>
        <a:cs typeface="+mn-cs"/>
      </a:defRPr>
    </a:lvl2pPr>
    <a:lvl3pPr marL="1000902" algn="l" defTabSz="1000902" rtl="0" eaLnBrk="1" latinLnBrk="0" hangingPunct="1">
      <a:defRPr sz="1314" kern="1200">
        <a:solidFill>
          <a:schemeClr val="tx1"/>
        </a:solidFill>
        <a:latin typeface="+mn-lt"/>
        <a:ea typeface="+mn-ea"/>
        <a:cs typeface="+mn-cs"/>
      </a:defRPr>
    </a:lvl3pPr>
    <a:lvl4pPr marL="1501353" algn="l" defTabSz="1000902" rtl="0" eaLnBrk="1" latinLnBrk="0" hangingPunct="1">
      <a:defRPr sz="1314" kern="1200">
        <a:solidFill>
          <a:schemeClr val="tx1"/>
        </a:solidFill>
        <a:latin typeface="+mn-lt"/>
        <a:ea typeface="+mn-ea"/>
        <a:cs typeface="+mn-cs"/>
      </a:defRPr>
    </a:lvl4pPr>
    <a:lvl5pPr marL="2001804" algn="l" defTabSz="1000902" rtl="0" eaLnBrk="1" latinLnBrk="0" hangingPunct="1">
      <a:defRPr sz="1314" kern="1200">
        <a:solidFill>
          <a:schemeClr val="tx1"/>
        </a:solidFill>
        <a:latin typeface="+mn-lt"/>
        <a:ea typeface="+mn-ea"/>
        <a:cs typeface="+mn-cs"/>
      </a:defRPr>
    </a:lvl5pPr>
    <a:lvl6pPr marL="2502256" algn="l" defTabSz="1000902" rtl="0" eaLnBrk="1" latinLnBrk="0" hangingPunct="1">
      <a:defRPr sz="1314" kern="1200">
        <a:solidFill>
          <a:schemeClr val="tx1"/>
        </a:solidFill>
        <a:latin typeface="+mn-lt"/>
        <a:ea typeface="+mn-ea"/>
        <a:cs typeface="+mn-cs"/>
      </a:defRPr>
    </a:lvl6pPr>
    <a:lvl7pPr marL="3002707" algn="l" defTabSz="1000902" rtl="0" eaLnBrk="1" latinLnBrk="0" hangingPunct="1">
      <a:defRPr sz="1314" kern="1200">
        <a:solidFill>
          <a:schemeClr val="tx1"/>
        </a:solidFill>
        <a:latin typeface="+mn-lt"/>
        <a:ea typeface="+mn-ea"/>
        <a:cs typeface="+mn-cs"/>
      </a:defRPr>
    </a:lvl7pPr>
    <a:lvl8pPr marL="3503158" algn="l" defTabSz="1000902" rtl="0" eaLnBrk="1" latinLnBrk="0" hangingPunct="1">
      <a:defRPr sz="1314" kern="1200">
        <a:solidFill>
          <a:schemeClr val="tx1"/>
        </a:solidFill>
        <a:latin typeface="+mn-lt"/>
        <a:ea typeface="+mn-ea"/>
        <a:cs typeface="+mn-cs"/>
      </a:defRPr>
    </a:lvl8pPr>
    <a:lvl9pPr marL="4003609" algn="l" defTabSz="1000902" rtl="0" eaLnBrk="1" latinLnBrk="0" hangingPunct="1">
      <a:defRPr sz="131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525D33-3E80-4259-93C9-9AE7460C1B6A}" type="slidenum">
              <a:rPr lang="fr-FR" smtClean="0"/>
              <a:t>6</a:t>
            </a:fld>
            <a:endParaRPr lang="fr-FR" dirty="0"/>
          </a:p>
        </p:txBody>
      </p:sp>
    </p:spTree>
    <p:extLst>
      <p:ext uri="{BB962C8B-B14F-4D97-AF65-F5344CB8AC3E}">
        <p14:creationId xmlns:p14="http://schemas.microsoft.com/office/powerpoint/2010/main" val="1478908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525D33-3E80-4259-93C9-9AE7460C1B6A}" type="slidenum">
              <a:rPr lang="fr-FR" smtClean="0"/>
              <a:t>7</a:t>
            </a:fld>
            <a:endParaRPr lang="fr-FR" dirty="0"/>
          </a:p>
        </p:txBody>
      </p:sp>
    </p:spTree>
    <p:extLst>
      <p:ext uri="{BB962C8B-B14F-4D97-AF65-F5344CB8AC3E}">
        <p14:creationId xmlns:p14="http://schemas.microsoft.com/office/powerpoint/2010/main" val="1975747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525D33-3E80-4259-93C9-9AE7460C1B6A}" type="slidenum">
              <a:rPr lang="fr-FR" smtClean="0"/>
              <a:t>11</a:t>
            </a:fld>
            <a:endParaRPr lang="fr-FR" dirty="0"/>
          </a:p>
        </p:txBody>
      </p:sp>
    </p:spTree>
    <p:extLst>
      <p:ext uri="{BB962C8B-B14F-4D97-AF65-F5344CB8AC3E}">
        <p14:creationId xmlns:p14="http://schemas.microsoft.com/office/powerpoint/2010/main" val="3663157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5525D33-3E80-4259-93C9-9AE7460C1B6A}" type="slidenum">
              <a:rPr lang="fr-FR" smtClean="0"/>
              <a:t>12</a:t>
            </a:fld>
            <a:endParaRPr lang="fr-FR" dirty="0"/>
          </a:p>
        </p:txBody>
      </p:sp>
    </p:spTree>
    <p:extLst>
      <p:ext uri="{BB962C8B-B14F-4D97-AF65-F5344CB8AC3E}">
        <p14:creationId xmlns:p14="http://schemas.microsoft.com/office/powerpoint/2010/main" val="39612787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Page_de_Garde_2">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7927" y="2150557"/>
            <a:ext cx="8662774" cy="1736634"/>
          </a:xfrm>
        </p:spPr>
        <p:txBody>
          <a:bodyPr anchor="ctr">
            <a:normAutofit/>
          </a:bodyPr>
          <a:lstStyle>
            <a:lvl1pPr marL="0" indent="0" algn="ctr">
              <a:buNone/>
              <a:defRPr sz="4400" b="1" i="1" cap="none" baseline="0">
                <a:solidFill>
                  <a:srgbClr val="A50021"/>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titres du masque</a:t>
            </a:r>
            <a:endParaRPr lang="en-US" dirty="0"/>
          </a:p>
        </p:txBody>
      </p:sp>
      <p:sp>
        <p:nvSpPr>
          <p:cNvPr id="8" name="Rectangle 7"/>
          <p:cNvSpPr/>
          <p:nvPr userDrawn="1"/>
        </p:nvSpPr>
        <p:spPr>
          <a:xfrm>
            <a:off x="0" y="319689"/>
            <a:ext cx="10323513" cy="109805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dirty="0"/>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977" y="196313"/>
            <a:ext cx="1716371" cy="1342548"/>
          </a:xfrm>
          <a:prstGeom prst="rect">
            <a:avLst/>
          </a:prstGeom>
        </p:spPr>
      </p:pic>
    </p:spTree>
    <p:extLst>
      <p:ext uri="{BB962C8B-B14F-4D97-AF65-F5344CB8AC3E}">
        <p14:creationId xmlns:p14="http://schemas.microsoft.com/office/powerpoint/2010/main" val="935137027"/>
      </p:ext>
    </p:extLst>
  </p:cSld>
  <p:clrMapOvr>
    <a:masterClrMapping/>
  </p:clrMapOvr>
  <p:timing>
    <p:tnLst>
      <p:par>
        <p:cTn id="1" dur="indefinite" restart="never" nodeType="tmRoot"/>
      </p:par>
    </p:tnLst>
  </p:timing>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Méthodologie">
    <p:spTree>
      <p:nvGrpSpPr>
        <p:cNvPr id="1" name=""/>
        <p:cNvGrpSpPr/>
        <p:nvPr/>
      </p:nvGrpSpPr>
      <p:grpSpPr>
        <a:xfrm>
          <a:off x="0" y="0"/>
          <a:ext cx="0" cy="0"/>
          <a:chOff x="0" y="0"/>
          <a:chExt cx="0" cy="0"/>
        </a:xfrm>
      </p:grpSpPr>
      <p:sp>
        <p:nvSpPr>
          <p:cNvPr id="7" name="Rectangle 6"/>
          <p:cNvSpPr/>
          <p:nvPr userDrawn="1"/>
        </p:nvSpPr>
        <p:spPr>
          <a:xfrm>
            <a:off x="0" y="204413"/>
            <a:ext cx="10323513" cy="65735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dirty="0"/>
          </a:p>
        </p:txBody>
      </p:sp>
      <p:sp>
        <p:nvSpPr>
          <p:cNvPr id="25" name="Espace réservé du texte 24"/>
          <p:cNvSpPr>
            <a:spLocks noGrp="1"/>
          </p:cNvSpPr>
          <p:nvPr>
            <p:ph type="body" sz="quarter" idx="10"/>
          </p:nvPr>
        </p:nvSpPr>
        <p:spPr>
          <a:xfrm>
            <a:off x="1496329" y="204800"/>
            <a:ext cx="8664792" cy="657689"/>
          </a:xfrm>
        </p:spPr>
        <p:txBody>
          <a:bodyPr anchor="ctr">
            <a:noAutofit/>
          </a:bodyPr>
          <a:lstStyle>
            <a:lvl1pPr marL="0" indent="0">
              <a:lnSpc>
                <a:spcPct val="100000"/>
              </a:lnSpc>
              <a:spcBef>
                <a:spcPts val="0"/>
              </a:spcBef>
              <a:buNone/>
              <a:defRPr sz="2000" b="1">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fr-FR" dirty="0" smtClean="0"/>
              <a:t>Modifiez les styles du texte du masque</a:t>
            </a:r>
            <a:endParaRPr lang="fr-FR" dirty="0"/>
          </a:p>
        </p:txBody>
      </p:sp>
      <p:cxnSp>
        <p:nvCxnSpPr>
          <p:cNvPr id="12" name="Connecteur droit 11"/>
          <p:cNvCxnSpPr>
            <a:endCxn id="15" idx="1"/>
          </p:cNvCxnSpPr>
          <p:nvPr userDrawn="1"/>
        </p:nvCxnSpPr>
        <p:spPr>
          <a:xfrm>
            <a:off x="209530" y="7022042"/>
            <a:ext cx="8384206" cy="0"/>
          </a:xfrm>
          <a:prstGeom prst="line">
            <a:avLst/>
          </a:prstGeom>
          <a:ln>
            <a:solidFill>
              <a:srgbClr val="A50021"/>
            </a:solidFill>
          </a:ln>
        </p:spPr>
        <p:style>
          <a:lnRef idx="1">
            <a:schemeClr val="accent1"/>
          </a:lnRef>
          <a:fillRef idx="0">
            <a:schemeClr val="accent1"/>
          </a:fillRef>
          <a:effectRef idx="0">
            <a:schemeClr val="accent1"/>
          </a:effectRef>
          <a:fontRef idx="minor">
            <a:schemeClr val="tx1"/>
          </a:fontRef>
        </p:style>
      </p:cxnSp>
      <p:sp>
        <p:nvSpPr>
          <p:cNvPr id="15" name="ZoneTexte 14"/>
          <p:cNvSpPr txBox="1"/>
          <p:nvPr userDrawn="1"/>
        </p:nvSpPr>
        <p:spPr>
          <a:xfrm>
            <a:off x="8593736" y="6888532"/>
            <a:ext cx="613426" cy="276999"/>
          </a:xfrm>
          <a:prstGeom prst="rect">
            <a:avLst/>
          </a:prstGeom>
          <a:noFill/>
        </p:spPr>
        <p:txBody>
          <a:bodyPr wrap="square" rtlCol="0">
            <a:spAutoFit/>
          </a:bodyPr>
          <a:lstStyle/>
          <a:p>
            <a:pPr algn="ctr"/>
            <a:fld id="{EB4F3BBD-0DB5-40C1-BCD4-0C1429F62FEA}" type="slidenum">
              <a:rPr lang="fr-FR" sz="1200" smtClean="0">
                <a:solidFill>
                  <a:srgbClr val="A50021"/>
                </a:solidFill>
              </a:rPr>
              <a:pPr algn="ctr"/>
              <a:t>‹N°›</a:t>
            </a:fld>
            <a:endParaRPr lang="fr-FR" sz="1200" dirty="0">
              <a:solidFill>
                <a:srgbClr val="A50021"/>
              </a:solidFill>
            </a:endParaRPr>
          </a:p>
        </p:txBody>
      </p:sp>
      <p:pic>
        <p:nvPicPr>
          <p:cNvPr id="17" name="Picture 2" descr="DASTRI_logo_RVB-HD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07162" y="6703647"/>
            <a:ext cx="953959" cy="3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9530" y="106414"/>
            <a:ext cx="1090960" cy="853351"/>
          </a:xfrm>
          <a:prstGeom prst="rect">
            <a:avLst/>
          </a:prstGeom>
        </p:spPr>
      </p:pic>
    </p:spTree>
    <p:extLst>
      <p:ext uri="{BB962C8B-B14F-4D97-AF65-F5344CB8AC3E}">
        <p14:creationId xmlns:p14="http://schemas.microsoft.com/office/powerpoint/2010/main" val="7956948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ontenu_1">
    <p:spTree>
      <p:nvGrpSpPr>
        <p:cNvPr id="1" name=""/>
        <p:cNvGrpSpPr/>
        <p:nvPr/>
      </p:nvGrpSpPr>
      <p:grpSpPr>
        <a:xfrm>
          <a:off x="0" y="0"/>
          <a:ext cx="0" cy="0"/>
          <a:chOff x="0" y="0"/>
          <a:chExt cx="0" cy="0"/>
        </a:xfrm>
      </p:grpSpPr>
      <p:sp>
        <p:nvSpPr>
          <p:cNvPr id="7" name="Rectangle 6"/>
          <p:cNvSpPr/>
          <p:nvPr userDrawn="1"/>
        </p:nvSpPr>
        <p:spPr>
          <a:xfrm>
            <a:off x="0" y="204413"/>
            <a:ext cx="10323513" cy="65735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dirty="0"/>
          </a:p>
        </p:txBody>
      </p:sp>
      <p:sp>
        <p:nvSpPr>
          <p:cNvPr id="25" name="Espace réservé du texte 24"/>
          <p:cNvSpPr>
            <a:spLocks noGrp="1"/>
          </p:cNvSpPr>
          <p:nvPr>
            <p:ph type="body" sz="quarter" idx="10"/>
          </p:nvPr>
        </p:nvSpPr>
        <p:spPr>
          <a:xfrm>
            <a:off x="1496329" y="204800"/>
            <a:ext cx="8664792" cy="657689"/>
          </a:xfrm>
        </p:spPr>
        <p:txBody>
          <a:bodyPr anchor="ctr">
            <a:noAutofit/>
          </a:bodyPr>
          <a:lstStyle>
            <a:lvl1pPr marL="0" indent="0">
              <a:lnSpc>
                <a:spcPct val="100000"/>
              </a:lnSpc>
              <a:spcBef>
                <a:spcPts val="0"/>
              </a:spcBef>
              <a:buNone/>
              <a:defRPr sz="2000" b="1">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fr-FR" dirty="0" smtClean="0"/>
              <a:t>Modifiez les styles du texte du masque</a:t>
            </a:r>
            <a:endParaRPr lang="fr-FR" dirty="0"/>
          </a:p>
        </p:txBody>
      </p:sp>
      <p:cxnSp>
        <p:nvCxnSpPr>
          <p:cNvPr id="16" name="Connecteur droit 15"/>
          <p:cNvCxnSpPr>
            <a:endCxn id="18" idx="1"/>
          </p:cNvCxnSpPr>
          <p:nvPr userDrawn="1"/>
        </p:nvCxnSpPr>
        <p:spPr>
          <a:xfrm>
            <a:off x="209530" y="7022042"/>
            <a:ext cx="8384206" cy="0"/>
          </a:xfrm>
          <a:prstGeom prst="line">
            <a:avLst/>
          </a:prstGeom>
          <a:ln>
            <a:solidFill>
              <a:srgbClr val="A50021"/>
            </a:solidFill>
          </a:ln>
        </p:spPr>
        <p:style>
          <a:lnRef idx="1">
            <a:schemeClr val="accent1"/>
          </a:lnRef>
          <a:fillRef idx="0">
            <a:schemeClr val="accent1"/>
          </a:fillRef>
          <a:effectRef idx="0">
            <a:schemeClr val="accent1"/>
          </a:effectRef>
          <a:fontRef idx="minor">
            <a:schemeClr val="tx1"/>
          </a:fontRef>
        </p:style>
      </p:cxnSp>
      <p:sp>
        <p:nvSpPr>
          <p:cNvPr id="18" name="ZoneTexte 17"/>
          <p:cNvSpPr txBox="1"/>
          <p:nvPr userDrawn="1"/>
        </p:nvSpPr>
        <p:spPr>
          <a:xfrm>
            <a:off x="8593736" y="6888532"/>
            <a:ext cx="613426" cy="276999"/>
          </a:xfrm>
          <a:prstGeom prst="rect">
            <a:avLst/>
          </a:prstGeom>
          <a:noFill/>
        </p:spPr>
        <p:txBody>
          <a:bodyPr wrap="square" rtlCol="0">
            <a:spAutoFit/>
          </a:bodyPr>
          <a:lstStyle/>
          <a:p>
            <a:pPr algn="ctr"/>
            <a:fld id="{EB4F3BBD-0DB5-40C1-BCD4-0C1429F62FEA}" type="slidenum">
              <a:rPr lang="fr-FR" sz="1200" smtClean="0">
                <a:solidFill>
                  <a:srgbClr val="A50021"/>
                </a:solidFill>
              </a:rPr>
              <a:pPr algn="ctr"/>
              <a:t>‹N°›</a:t>
            </a:fld>
            <a:endParaRPr lang="fr-FR" sz="1200" dirty="0">
              <a:solidFill>
                <a:srgbClr val="A50021"/>
              </a:solidFill>
            </a:endParaRPr>
          </a:p>
        </p:txBody>
      </p:sp>
      <p:pic>
        <p:nvPicPr>
          <p:cNvPr id="11" name="Picture 2" descr="DASTRI_logo_RVB-HD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207162" y="6703647"/>
            <a:ext cx="953959" cy="3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9530" y="106414"/>
            <a:ext cx="1090960" cy="853351"/>
          </a:xfrm>
          <a:prstGeom prst="rect">
            <a:avLst/>
          </a:prstGeom>
        </p:spPr>
      </p:pic>
    </p:spTree>
    <p:extLst>
      <p:ext uri="{BB962C8B-B14F-4D97-AF65-F5344CB8AC3E}">
        <p14:creationId xmlns:p14="http://schemas.microsoft.com/office/powerpoint/2010/main" val="30806181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_de_Gar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7927" y="1590208"/>
            <a:ext cx="8662774" cy="1736634"/>
          </a:xfrm>
        </p:spPr>
        <p:txBody>
          <a:bodyPr anchor="ctr">
            <a:normAutofit/>
          </a:bodyPr>
          <a:lstStyle>
            <a:lvl1pPr marL="0" indent="0" algn="ctr">
              <a:buNone/>
              <a:defRPr sz="4400" b="1" i="1" cap="none" baseline="0">
                <a:solidFill>
                  <a:srgbClr val="A50021"/>
                </a:solidFill>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smtClean="0"/>
              <a:t>Modifiez le style des sous-titres du masque</a:t>
            </a:r>
            <a:endParaRPr lang="en-US" dirty="0"/>
          </a:p>
        </p:txBody>
      </p:sp>
      <p:sp>
        <p:nvSpPr>
          <p:cNvPr id="8" name="Rectangle 7"/>
          <p:cNvSpPr/>
          <p:nvPr userDrawn="1"/>
        </p:nvSpPr>
        <p:spPr>
          <a:xfrm>
            <a:off x="0" y="319689"/>
            <a:ext cx="10323513" cy="109805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dirty="0"/>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44242" y="3959061"/>
            <a:ext cx="1780769" cy="1139136"/>
          </a:xfrm>
          <a:prstGeom prst="rect">
            <a:avLst/>
          </a:prstGeom>
        </p:spPr>
      </p:pic>
      <p:sp>
        <p:nvSpPr>
          <p:cNvPr id="13" name="ZoneTexte 12"/>
          <p:cNvSpPr txBox="1"/>
          <p:nvPr userDrawn="1"/>
        </p:nvSpPr>
        <p:spPr>
          <a:xfrm>
            <a:off x="4837182" y="4453430"/>
            <a:ext cx="594314" cy="307777"/>
          </a:xfrm>
          <a:prstGeom prst="rect">
            <a:avLst/>
          </a:prstGeom>
          <a:noFill/>
        </p:spPr>
        <p:txBody>
          <a:bodyPr wrap="square" rtlCol="0">
            <a:spAutoFit/>
          </a:bodyPr>
          <a:lstStyle/>
          <a:p>
            <a:r>
              <a:rPr lang="fr-FR" sz="1400" b="1" i="1" dirty="0" smtClean="0">
                <a:solidFill>
                  <a:schemeClr val="tx1">
                    <a:lumMod val="65000"/>
                    <a:lumOff val="35000"/>
                  </a:schemeClr>
                </a:solidFill>
                <a:latin typeface="Calibri" panose="020F0502020204030204" pitchFamily="34" charset="0"/>
                <a:cs typeface="Calibri" panose="020F0502020204030204" pitchFamily="34" charset="0"/>
              </a:rPr>
              <a:t>pour</a:t>
            </a:r>
            <a:endParaRPr lang="fr-FR" sz="1400" b="1" i="1" dirty="0">
              <a:solidFill>
                <a:schemeClr val="tx1">
                  <a:lumMod val="65000"/>
                  <a:lumOff val="3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3937255"/>
      </p:ext>
    </p:extLst>
  </p:cSld>
  <p:clrMapOvr>
    <a:masterClrMapping/>
  </p:clrMapOvr>
  <p:timing>
    <p:tnLst>
      <p:par>
        <p:cTn id="1" dur="indefinite" restart="never" nodeType="tmRoot"/>
      </p:par>
    </p:tnLst>
  </p:timing>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u_2">
    <p:spTree>
      <p:nvGrpSpPr>
        <p:cNvPr id="1" name=""/>
        <p:cNvGrpSpPr/>
        <p:nvPr/>
      </p:nvGrpSpPr>
      <p:grpSpPr>
        <a:xfrm>
          <a:off x="0" y="0"/>
          <a:ext cx="0" cy="0"/>
          <a:chOff x="0" y="0"/>
          <a:chExt cx="0" cy="0"/>
        </a:xfrm>
      </p:grpSpPr>
      <p:sp>
        <p:nvSpPr>
          <p:cNvPr id="14" name="Rectangle 13"/>
          <p:cNvSpPr/>
          <p:nvPr userDrawn="1"/>
        </p:nvSpPr>
        <p:spPr>
          <a:xfrm>
            <a:off x="0" y="319689"/>
            <a:ext cx="10323513" cy="1098055"/>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970" dirty="0"/>
          </a:p>
        </p:txBody>
      </p:sp>
      <p:pic>
        <p:nvPicPr>
          <p:cNvPr id="15" name="Imag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977" y="170391"/>
            <a:ext cx="2001266" cy="1394392"/>
          </a:xfrm>
          <a:prstGeom prst="rect">
            <a:avLst/>
          </a:prstGeom>
        </p:spPr>
      </p:pic>
      <p:sp>
        <p:nvSpPr>
          <p:cNvPr id="16" name="Espace réservé du texte 24"/>
          <p:cNvSpPr>
            <a:spLocks noGrp="1"/>
          </p:cNvSpPr>
          <p:nvPr>
            <p:ph type="body" sz="quarter" idx="10"/>
          </p:nvPr>
        </p:nvSpPr>
        <p:spPr>
          <a:xfrm>
            <a:off x="2377888" y="319688"/>
            <a:ext cx="7783233" cy="1098055"/>
          </a:xfrm>
        </p:spPr>
        <p:txBody>
          <a:bodyPr anchor="ctr">
            <a:noAutofit/>
          </a:bodyPr>
          <a:lstStyle>
            <a:lvl1pPr marL="0" indent="0">
              <a:lnSpc>
                <a:spcPct val="100000"/>
              </a:lnSpc>
              <a:spcBef>
                <a:spcPts val="0"/>
              </a:spcBef>
              <a:buNone/>
              <a:defRPr sz="2000" b="1">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fr-FR" dirty="0" smtClean="0"/>
              <a:t>Modifiez les styles du texte du masque</a:t>
            </a:r>
            <a:endParaRPr lang="fr-FR" dirty="0"/>
          </a:p>
        </p:txBody>
      </p:sp>
      <p:cxnSp>
        <p:nvCxnSpPr>
          <p:cNvPr id="11" name="Connecteur droit 10"/>
          <p:cNvCxnSpPr>
            <a:endCxn id="12" idx="1"/>
          </p:cNvCxnSpPr>
          <p:nvPr userDrawn="1"/>
        </p:nvCxnSpPr>
        <p:spPr>
          <a:xfrm>
            <a:off x="209530" y="7022042"/>
            <a:ext cx="8384206" cy="0"/>
          </a:xfrm>
          <a:prstGeom prst="line">
            <a:avLst/>
          </a:prstGeom>
          <a:ln>
            <a:solidFill>
              <a:srgbClr val="A50021"/>
            </a:solidFill>
          </a:ln>
        </p:spPr>
        <p:style>
          <a:lnRef idx="1">
            <a:schemeClr val="accent1"/>
          </a:lnRef>
          <a:fillRef idx="0">
            <a:schemeClr val="accent1"/>
          </a:fillRef>
          <a:effectRef idx="0">
            <a:schemeClr val="accent1"/>
          </a:effectRef>
          <a:fontRef idx="minor">
            <a:schemeClr val="tx1"/>
          </a:fontRef>
        </p:style>
      </p:cxnSp>
      <p:sp>
        <p:nvSpPr>
          <p:cNvPr id="12" name="ZoneTexte 11"/>
          <p:cNvSpPr txBox="1"/>
          <p:nvPr userDrawn="1"/>
        </p:nvSpPr>
        <p:spPr>
          <a:xfrm>
            <a:off x="8593736" y="6888532"/>
            <a:ext cx="613426" cy="276999"/>
          </a:xfrm>
          <a:prstGeom prst="rect">
            <a:avLst/>
          </a:prstGeom>
          <a:noFill/>
        </p:spPr>
        <p:txBody>
          <a:bodyPr wrap="square" rtlCol="0">
            <a:spAutoFit/>
          </a:bodyPr>
          <a:lstStyle/>
          <a:p>
            <a:pPr algn="ctr"/>
            <a:fld id="{EB4F3BBD-0DB5-40C1-BCD4-0C1429F62FEA}" type="slidenum">
              <a:rPr lang="fr-FR" sz="1200" smtClean="0">
                <a:solidFill>
                  <a:srgbClr val="A50021"/>
                </a:solidFill>
              </a:rPr>
              <a:pPr algn="ctr"/>
              <a:t>‹N°›</a:t>
            </a:fld>
            <a:endParaRPr lang="fr-FR" sz="1200" dirty="0">
              <a:solidFill>
                <a:srgbClr val="A50021"/>
              </a:solidFill>
            </a:endParaRPr>
          </a:p>
        </p:txBody>
      </p:sp>
      <p:pic>
        <p:nvPicPr>
          <p:cNvPr id="13" name="Picture 2" descr="DASTRI_logo_RVB-HD4"/>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207162" y="6703647"/>
            <a:ext cx="953959" cy="3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93615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9742" y="382960"/>
            <a:ext cx="8904030" cy="1390307"/>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709742" y="1914793"/>
            <a:ext cx="8904030" cy="4563869"/>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09742" y="6666812"/>
            <a:ext cx="2322790" cy="382959"/>
          </a:xfrm>
          <a:prstGeom prst="rect">
            <a:avLst/>
          </a:prstGeom>
        </p:spPr>
        <p:txBody>
          <a:bodyPr vert="horz" lIns="91440" tIns="45720" rIns="91440" bIns="45720" rtlCol="0" anchor="ctr"/>
          <a:lstStyle>
            <a:lvl1pPr algn="l">
              <a:defRPr sz="1259">
                <a:solidFill>
                  <a:schemeClr val="tx1">
                    <a:tint val="75000"/>
                  </a:schemeClr>
                </a:solidFill>
              </a:defRPr>
            </a:lvl1pPr>
          </a:lstStyle>
          <a:p>
            <a:fld id="{16F49127-B741-4BB8-8545-0D8993A7A2C6}" type="datetimeFigureOut">
              <a:rPr lang="fr-FR" smtClean="0"/>
              <a:t>26/10/2018</a:t>
            </a:fld>
            <a:endParaRPr lang="fr-FR" dirty="0"/>
          </a:p>
        </p:txBody>
      </p:sp>
      <p:sp>
        <p:nvSpPr>
          <p:cNvPr id="5" name="Footer Placeholder 4"/>
          <p:cNvSpPr>
            <a:spLocks noGrp="1"/>
          </p:cNvSpPr>
          <p:nvPr>
            <p:ph type="ftr" sz="quarter" idx="3"/>
          </p:nvPr>
        </p:nvSpPr>
        <p:spPr>
          <a:xfrm>
            <a:off x="3419664" y="6666812"/>
            <a:ext cx="3484186" cy="382959"/>
          </a:xfrm>
          <a:prstGeom prst="rect">
            <a:avLst/>
          </a:prstGeom>
        </p:spPr>
        <p:txBody>
          <a:bodyPr vert="horz" lIns="91440" tIns="45720" rIns="91440" bIns="45720" rtlCol="0" anchor="ctr"/>
          <a:lstStyle>
            <a:lvl1pPr algn="ctr">
              <a:defRPr sz="1259">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7290981" y="6666812"/>
            <a:ext cx="2322790" cy="382959"/>
          </a:xfrm>
          <a:prstGeom prst="rect">
            <a:avLst/>
          </a:prstGeom>
        </p:spPr>
        <p:txBody>
          <a:bodyPr vert="horz" lIns="91440" tIns="45720" rIns="91440" bIns="45720" rtlCol="0" anchor="ctr"/>
          <a:lstStyle>
            <a:lvl1pPr algn="r">
              <a:defRPr sz="1259">
                <a:solidFill>
                  <a:schemeClr val="tx1">
                    <a:tint val="75000"/>
                  </a:schemeClr>
                </a:solidFill>
              </a:defRPr>
            </a:lvl1pPr>
          </a:lstStyle>
          <a:p>
            <a:fld id="{17CC08EA-83EE-4DF7-9CA3-86293610649A}" type="slidenum">
              <a:rPr lang="fr-FR" smtClean="0"/>
              <a:t>‹N°›</a:t>
            </a:fld>
            <a:endParaRPr lang="fr-FR" dirty="0"/>
          </a:p>
        </p:txBody>
      </p:sp>
    </p:spTree>
    <p:extLst>
      <p:ext uri="{BB962C8B-B14F-4D97-AF65-F5344CB8AC3E}">
        <p14:creationId xmlns:p14="http://schemas.microsoft.com/office/powerpoint/2010/main" val="8633077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61" r:id="rId4"/>
    <p:sldLayoutId id="2147483675" r:id="rId5"/>
  </p:sldLayoutIdLst>
  <p:txStyles>
    <p:titleStyle>
      <a:lvl1pPr algn="l" defTabSz="959023" rtl="0" eaLnBrk="1" latinLnBrk="0" hangingPunct="1">
        <a:lnSpc>
          <a:spcPct val="90000"/>
        </a:lnSpc>
        <a:spcBef>
          <a:spcPct val="0"/>
        </a:spcBef>
        <a:buNone/>
        <a:defRPr sz="4615" kern="1200">
          <a:solidFill>
            <a:schemeClr val="tx1"/>
          </a:solidFill>
          <a:latin typeface="+mj-lt"/>
          <a:ea typeface="+mj-ea"/>
          <a:cs typeface="+mj-cs"/>
        </a:defRPr>
      </a:lvl1pPr>
    </p:titleStyle>
    <p:bodyStyle>
      <a:lvl1pPr marL="239756" indent="-239756" algn="l" defTabSz="959023" rtl="0" eaLnBrk="1" latinLnBrk="0" hangingPunct="1">
        <a:lnSpc>
          <a:spcPct val="90000"/>
        </a:lnSpc>
        <a:spcBef>
          <a:spcPts val="1049"/>
        </a:spcBef>
        <a:buFont typeface="Arial" panose="020B0604020202020204" pitchFamily="34" charset="0"/>
        <a:buChar char="•"/>
        <a:defRPr sz="2937" kern="1200">
          <a:solidFill>
            <a:schemeClr val="tx1"/>
          </a:solidFill>
          <a:latin typeface="+mn-lt"/>
          <a:ea typeface="+mn-ea"/>
          <a:cs typeface="+mn-cs"/>
        </a:defRPr>
      </a:lvl1pPr>
      <a:lvl2pPr marL="719267" indent="-239756" algn="l" defTabSz="959023" rtl="0" eaLnBrk="1" latinLnBrk="0" hangingPunct="1">
        <a:lnSpc>
          <a:spcPct val="90000"/>
        </a:lnSpc>
        <a:spcBef>
          <a:spcPts val="524"/>
        </a:spcBef>
        <a:buFont typeface="Arial" panose="020B0604020202020204" pitchFamily="34" charset="0"/>
        <a:buChar char="•"/>
        <a:defRPr sz="2517" kern="1200">
          <a:solidFill>
            <a:schemeClr val="tx1"/>
          </a:solidFill>
          <a:latin typeface="+mn-lt"/>
          <a:ea typeface="+mn-ea"/>
          <a:cs typeface="+mn-cs"/>
        </a:defRPr>
      </a:lvl2pPr>
      <a:lvl3pPr marL="1198778" indent="-239756" algn="l" defTabSz="959023" rtl="0" eaLnBrk="1" latinLnBrk="0" hangingPunct="1">
        <a:lnSpc>
          <a:spcPct val="90000"/>
        </a:lnSpc>
        <a:spcBef>
          <a:spcPts val="524"/>
        </a:spcBef>
        <a:buFont typeface="Arial" panose="020B0604020202020204" pitchFamily="34" charset="0"/>
        <a:buChar char="•"/>
        <a:defRPr sz="2098" kern="1200">
          <a:solidFill>
            <a:schemeClr val="tx1"/>
          </a:solidFill>
          <a:latin typeface="+mn-lt"/>
          <a:ea typeface="+mn-ea"/>
          <a:cs typeface="+mn-cs"/>
        </a:defRPr>
      </a:lvl3pPr>
      <a:lvl4pPr marL="1678290"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4pPr>
      <a:lvl5pPr marL="2157801"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5pPr>
      <a:lvl6pPr marL="2637312"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6pPr>
      <a:lvl7pPr marL="3116824"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7pPr>
      <a:lvl8pPr marL="3596335"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8pPr>
      <a:lvl9pPr marL="4075847" indent="-239756" algn="l" defTabSz="959023" rtl="0" eaLnBrk="1" latinLnBrk="0" hangingPunct="1">
        <a:lnSpc>
          <a:spcPct val="90000"/>
        </a:lnSpc>
        <a:spcBef>
          <a:spcPts val="524"/>
        </a:spcBef>
        <a:buFont typeface="Arial" panose="020B0604020202020204" pitchFamily="34" charset="0"/>
        <a:buChar char="•"/>
        <a:defRPr sz="1888" kern="1200">
          <a:solidFill>
            <a:schemeClr val="tx1"/>
          </a:solidFill>
          <a:latin typeface="+mn-lt"/>
          <a:ea typeface="+mn-ea"/>
          <a:cs typeface="+mn-cs"/>
        </a:defRPr>
      </a:lvl9pPr>
    </p:bodyStyle>
    <p:otherStyle>
      <a:defPPr>
        <a:defRPr lang="en-US"/>
      </a:defPPr>
      <a:lvl1pPr marL="0" algn="l" defTabSz="959023" rtl="0" eaLnBrk="1" latinLnBrk="0" hangingPunct="1">
        <a:defRPr sz="1888" kern="1200">
          <a:solidFill>
            <a:schemeClr val="tx1"/>
          </a:solidFill>
          <a:latin typeface="+mn-lt"/>
          <a:ea typeface="+mn-ea"/>
          <a:cs typeface="+mn-cs"/>
        </a:defRPr>
      </a:lvl1pPr>
      <a:lvl2pPr marL="479511" algn="l" defTabSz="959023" rtl="0" eaLnBrk="1" latinLnBrk="0" hangingPunct="1">
        <a:defRPr sz="1888" kern="1200">
          <a:solidFill>
            <a:schemeClr val="tx1"/>
          </a:solidFill>
          <a:latin typeface="+mn-lt"/>
          <a:ea typeface="+mn-ea"/>
          <a:cs typeface="+mn-cs"/>
        </a:defRPr>
      </a:lvl2pPr>
      <a:lvl3pPr marL="959023" algn="l" defTabSz="959023" rtl="0" eaLnBrk="1" latinLnBrk="0" hangingPunct="1">
        <a:defRPr sz="1888" kern="1200">
          <a:solidFill>
            <a:schemeClr val="tx1"/>
          </a:solidFill>
          <a:latin typeface="+mn-lt"/>
          <a:ea typeface="+mn-ea"/>
          <a:cs typeface="+mn-cs"/>
        </a:defRPr>
      </a:lvl3pPr>
      <a:lvl4pPr marL="1438534" algn="l" defTabSz="959023" rtl="0" eaLnBrk="1" latinLnBrk="0" hangingPunct="1">
        <a:defRPr sz="1888" kern="1200">
          <a:solidFill>
            <a:schemeClr val="tx1"/>
          </a:solidFill>
          <a:latin typeface="+mn-lt"/>
          <a:ea typeface="+mn-ea"/>
          <a:cs typeface="+mn-cs"/>
        </a:defRPr>
      </a:lvl4pPr>
      <a:lvl5pPr marL="1918045" algn="l" defTabSz="959023" rtl="0" eaLnBrk="1" latinLnBrk="0" hangingPunct="1">
        <a:defRPr sz="1888" kern="1200">
          <a:solidFill>
            <a:schemeClr val="tx1"/>
          </a:solidFill>
          <a:latin typeface="+mn-lt"/>
          <a:ea typeface="+mn-ea"/>
          <a:cs typeface="+mn-cs"/>
        </a:defRPr>
      </a:lvl5pPr>
      <a:lvl6pPr marL="2397557" algn="l" defTabSz="959023" rtl="0" eaLnBrk="1" latinLnBrk="0" hangingPunct="1">
        <a:defRPr sz="1888" kern="1200">
          <a:solidFill>
            <a:schemeClr val="tx1"/>
          </a:solidFill>
          <a:latin typeface="+mn-lt"/>
          <a:ea typeface="+mn-ea"/>
          <a:cs typeface="+mn-cs"/>
        </a:defRPr>
      </a:lvl6pPr>
      <a:lvl7pPr marL="2877068" algn="l" defTabSz="959023" rtl="0" eaLnBrk="1" latinLnBrk="0" hangingPunct="1">
        <a:defRPr sz="1888" kern="1200">
          <a:solidFill>
            <a:schemeClr val="tx1"/>
          </a:solidFill>
          <a:latin typeface="+mn-lt"/>
          <a:ea typeface="+mn-ea"/>
          <a:cs typeface="+mn-cs"/>
        </a:defRPr>
      </a:lvl7pPr>
      <a:lvl8pPr marL="3356580" algn="l" defTabSz="959023" rtl="0" eaLnBrk="1" latinLnBrk="0" hangingPunct="1">
        <a:defRPr sz="1888" kern="1200">
          <a:solidFill>
            <a:schemeClr val="tx1"/>
          </a:solidFill>
          <a:latin typeface="+mn-lt"/>
          <a:ea typeface="+mn-ea"/>
          <a:cs typeface="+mn-cs"/>
        </a:defRPr>
      </a:lvl8pPr>
      <a:lvl9pPr marL="3836091" algn="l" defTabSz="959023" rtl="0" eaLnBrk="1" latinLnBrk="0" hangingPunct="1">
        <a:defRPr sz="18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4.png"/><Relationship Id="rId5" Type="http://schemas.openxmlformats.org/officeDocument/2006/relationships/chart" Target="../charts/chart11.xml"/><Relationship Id="rId4" Type="http://schemas.openxmlformats.org/officeDocument/2006/relationships/chart" Target="../charts/chart10.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chart" Target="../charts/chart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497710" y="2130321"/>
            <a:ext cx="9328093" cy="2054552"/>
          </a:xfrm>
        </p:spPr>
        <p:txBody>
          <a:bodyPr>
            <a:normAutofit/>
          </a:bodyPr>
          <a:lstStyle/>
          <a:p>
            <a:pPr>
              <a:lnSpc>
                <a:spcPct val="120000"/>
              </a:lnSpc>
              <a:spcBef>
                <a:spcPts val="600"/>
              </a:spcBef>
              <a:spcAft>
                <a:spcPts val="600"/>
              </a:spcAft>
            </a:pPr>
            <a:r>
              <a:rPr lang="fr-FR" sz="2800" i="0" dirty="0">
                <a:solidFill>
                  <a:schemeClr val="tx1">
                    <a:lumMod val="65000"/>
                    <a:lumOff val="35000"/>
                  </a:schemeClr>
                </a:solidFill>
                <a:latin typeface="Century Gothic" panose="020B0502020202020204" pitchFamily="34" charset="0"/>
              </a:rPr>
              <a:t>Enquête auprès des pharmaciens sur la gestion des Déchets d’Activités de Soins à Risques Infectieux </a:t>
            </a:r>
            <a:endParaRPr lang="fr-FR" sz="2800" i="0" dirty="0" smtClean="0">
              <a:solidFill>
                <a:schemeClr val="tx1">
                  <a:lumMod val="65000"/>
                  <a:lumOff val="35000"/>
                </a:schemeClr>
              </a:solidFill>
              <a:latin typeface="Century Gothic" panose="020B0502020202020204" pitchFamily="34" charset="0"/>
            </a:endParaRPr>
          </a:p>
          <a:p>
            <a:pPr>
              <a:lnSpc>
                <a:spcPct val="120000"/>
              </a:lnSpc>
              <a:spcBef>
                <a:spcPts val="600"/>
              </a:spcBef>
              <a:spcAft>
                <a:spcPts val="600"/>
              </a:spcAft>
            </a:pPr>
            <a:r>
              <a:rPr lang="fr-FR" sz="1600" b="0" dirty="0" smtClean="0">
                <a:solidFill>
                  <a:schemeClr val="tx1">
                    <a:lumMod val="65000"/>
                    <a:lumOff val="35000"/>
                  </a:schemeClr>
                </a:solidFill>
                <a:latin typeface="Century Gothic" panose="020B0502020202020204" pitchFamily="34" charset="0"/>
              </a:rPr>
              <a:t>5</a:t>
            </a:r>
            <a:r>
              <a:rPr lang="fr-FR" sz="1600" b="0" baseline="30000" dirty="0" smtClean="0">
                <a:solidFill>
                  <a:schemeClr val="tx1">
                    <a:lumMod val="65000"/>
                    <a:lumOff val="35000"/>
                  </a:schemeClr>
                </a:solidFill>
                <a:latin typeface="Century Gothic" panose="020B0502020202020204" pitchFamily="34" charset="0"/>
              </a:rPr>
              <a:t>ème</a:t>
            </a:r>
            <a:r>
              <a:rPr lang="fr-FR" sz="1600" b="0" dirty="0" smtClean="0">
                <a:solidFill>
                  <a:schemeClr val="tx1">
                    <a:lumMod val="65000"/>
                    <a:lumOff val="35000"/>
                  </a:schemeClr>
                </a:solidFill>
                <a:latin typeface="Century Gothic" panose="020B0502020202020204" pitchFamily="34" charset="0"/>
              </a:rPr>
              <a:t> mesure</a:t>
            </a:r>
            <a:endParaRPr lang="fr-FR" sz="1600" b="0" dirty="0">
              <a:solidFill>
                <a:schemeClr val="tx1">
                  <a:lumMod val="65000"/>
                  <a:lumOff val="35000"/>
                </a:schemeClr>
              </a:solidFill>
              <a:latin typeface="Century Gothic" panose="020B0502020202020204" pitchFamily="34" charset="0"/>
            </a:endParaRPr>
          </a:p>
        </p:txBody>
      </p:sp>
      <p:sp>
        <p:nvSpPr>
          <p:cNvPr id="3" name="ZoneTexte 2"/>
          <p:cNvSpPr txBox="1"/>
          <p:nvPr/>
        </p:nvSpPr>
        <p:spPr>
          <a:xfrm>
            <a:off x="7832436" y="1063061"/>
            <a:ext cx="2454586" cy="338554"/>
          </a:xfrm>
          <a:prstGeom prst="rect">
            <a:avLst/>
          </a:prstGeom>
          <a:noFill/>
        </p:spPr>
        <p:txBody>
          <a:bodyPr wrap="square" rtlCol="0">
            <a:spAutoFit/>
          </a:bodyPr>
          <a:lstStyle/>
          <a:p>
            <a:pPr algn="ctr"/>
            <a:r>
              <a:rPr lang="fr-FR" sz="1600" dirty="0" smtClean="0">
                <a:solidFill>
                  <a:schemeClr val="bg1"/>
                </a:solidFill>
                <a:latin typeface="Calibri" panose="020F0502020204030204" pitchFamily="34" charset="0"/>
                <a:cs typeface="Calibri" panose="020F0502020204030204" pitchFamily="34" charset="0"/>
              </a:rPr>
              <a:t>Octobre 2018</a:t>
            </a:r>
            <a:endParaRPr lang="fr-FR" sz="1600" dirty="0">
              <a:solidFill>
                <a:schemeClr val="bg1"/>
              </a:solidFill>
              <a:latin typeface="Calibri" panose="020F0502020204030204" pitchFamily="34" charset="0"/>
              <a:cs typeface="Calibri" panose="020F0502020204030204" pitchFamily="34" charset="0"/>
            </a:endParaRPr>
          </a:p>
        </p:txBody>
      </p:sp>
      <p:sp>
        <p:nvSpPr>
          <p:cNvPr id="7" name="Subtitle 2"/>
          <p:cNvSpPr txBox="1">
            <a:spLocks/>
          </p:cNvSpPr>
          <p:nvPr/>
        </p:nvSpPr>
        <p:spPr>
          <a:xfrm>
            <a:off x="802320" y="3977589"/>
            <a:ext cx="8702837" cy="1218758"/>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4400" b="1" i="1" kern="1200" cap="none" baseline="0">
                <a:solidFill>
                  <a:srgbClr val="A50021"/>
                </a:solidFill>
                <a:latin typeface="Georgia" panose="02040502050405020303" pitchFamily="18"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000" b="0" i="0" dirty="0" smtClean="0">
                <a:latin typeface="Century Gothic" panose="020B0502020202020204" pitchFamily="34" charset="0"/>
              </a:rPr>
              <a:t>Enquête Ifop </a:t>
            </a:r>
            <a:r>
              <a:rPr lang="fr-FR" sz="2000" b="0" i="0" dirty="0">
                <a:latin typeface="Century Gothic" panose="020B0502020202020204" pitchFamily="34" charset="0"/>
              </a:rPr>
              <a:t>pour DASTRI</a:t>
            </a:r>
            <a:endParaRPr lang="en-US" sz="2000" b="0" i="0" dirty="0">
              <a:latin typeface="Century Gothic" panose="020B0502020202020204" pitchFamily="34" charset="0"/>
            </a:endParaRPr>
          </a:p>
        </p:txBody>
      </p:sp>
      <p:cxnSp>
        <p:nvCxnSpPr>
          <p:cNvPr id="8" name="Connecteur droit 7"/>
          <p:cNvCxnSpPr/>
          <p:nvPr/>
        </p:nvCxnSpPr>
        <p:spPr>
          <a:xfrm>
            <a:off x="560070" y="4184306"/>
            <a:ext cx="9144000" cy="0"/>
          </a:xfrm>
          <a:prstGeom prst="line">
            <a:avLst/>
          </a:prstGeom>
          <a:ln>
            <a:solidFill>
              <a:schemeClr val="tx1">
                <a:lumMod val="65000"/>
                <a:lumOff val="35000"/>
              </a:schemeClr>
            </a:solidFill>
          </a:ln>
        </p:spPr>
        <p:style>
          <a:lnRef idx="3">
            <a:schemeClr val="dk1"/>
          </a:lnRef>
          <a:fillRef idx="0">
            <a:schemeClr val="dk1"/>
          </a:fillRef>
          <a:effectRef idx="2">
            <a:schemeClr val="dk1"/>
          </a:effectRef>
          <a:fontRef idx="minor">
            <a:schemeClr val="tx1"/>
          </a:fontRef>
        </p:style>
      </p:cxnSp>
      <p:sp>
        <p:nvSpPr>
          <p:cNvPr id="10" name="Rectangle 9"/>
          <p:cNvSpPr/>
          <p:nvPr/>
        </p:nvSpPr>
        <p:spPr>
          <a:xfrm>
            <a:off x="84620" y="6063552"/>
            <a:ext cx="3620236" cy="923330"/>
          </a:xfrm>
          <a:prstGeom prst="rect">
            <a:avLst/>
          </a:prstGeom>
          <a:ln>
            <a:noFill/>
            <a:prstDash val="solid"/>
          </a:ln>
        </p:spPr>
        <p:txBody>
          <a:bodyPr wrap="square" anchor="b">
            <a:spAutoFit/>
          </a:bodyPr>
          <a:lstStyle/>
          <a:p>
            <a:pPr>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900" dirty="0" smtClean="0">
                <a:solidFill>
                  <a:srgbClr val="A50021"/>
                </a:solidFill>
                <a:latin typeface="Calibri" panose="020F0502020204030204" pitchFamily="34" charset="0"/>
                <a:ea typeface="Calibri" panose="020F0502020204030204" pitchFamily="34" charset="0"/>
              </a:rPr>
              <a:t>N° 115769</a:t>
            </a:r>
          </a:p>
          <a:p>
            <a:pPr>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900" u="sng" dirty="0" smtClean="0">
                <a:solidFill>
                  <a:srgbClr val="A50021"/>
                </a:solidFill>
                <a:latin typeface="Calibri" panose="020F0502020204030204" pitchFamily="34" charset="0"/>
                <a:ea typeface="Calibri" panose="020F0502020204030204" pitchFamily="34" charset="0"/>
              </a:rPr>
              <a:t>Contacts</a:t>
            </a:r>
            <a:r>
              <a:rPr lang="fr-FR" sz="900" u="sng" dirty="0">
                <a:solidFill>
                  <a:srgbClr val="A50021"/>
                </a:solidFill>
                <a:latin typeface="Calibri" panose="020F0502020204030204" pitchFamily="34" charset="0"/>
                <a:ea typeface="Calibri" panose="020F0502020204030204" pitchFamily="34" charset="0"/>
              </a:rPr>
              <a:t> Ifop</a:t>
            </a:r>
            <a:r>
              <a:rPr lang="fr-FR" sz="900" dirty="0">
                <a:solidFill>
                  <a:srgbClr val="A50021"/>
                </a:solidFill>
                <a:latin typeface="Calibri" panose="020F0502020204030204" pitchFamily="34" charset="0"/>
                <a:ea typeface="Calibri" panose="020F0502020204030204" pitchFamily="34" charset="0"/>
              </a:rPr>
              <a:t> : </a:t>
            </a:r>
          </a:p>
          <a:p>
            <a:pPr>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900" dirty="0" smtClean="0">
                <a:solidFill>
                  <a:srgbClr val="A50021"/>
                </a:solidFill>
                <a:latin typeface="Calibri" panose="020F0502020204030204" pitchFamily="34" charset="0"/>
                <a:ea typeface="Calibri" panose="020F0502020204030204" pitchFamily="34" charset="0"/>
              </a:rPr>
              <a:t>Adeline </a:t>
            </a:r>
            <a:r>
              <a:rPr lang="fr-FR" sz="900" dirty="0">
                <a:solidFill>
                  <a:srgbClr val="A50021"/>
                </a:solidFill>
                <a:latin typeface="Calibri" panose="020F0502020204030204" pitchFamily="34" charset="0"/>
                <a:ea typeface="Calibri" panose="020F0502020204030204" pitchFamily="34" charset="0"/>
              </a:rPr>
              <a:t>Merceron / </a:t>
            </a:r>
            <a:r>
              <a:rPr lang="fr-FR" sz="900" dirty="0" smtClean="0">
                <a:solidFill>
                  <a:srgbClr val="A50021"/>
                </a:solidFill>
                <a:latin typeface="Calibri" panose="020F0502020204030204" pitchFamily="34" charset="0"/>
                <a:ea typeface="Calibri" panose="020F0502020204030204" pitchFamily="34" charset="0"/>
              </a:rPr>
              <a:t>Mathilde Moizo</a:t>
            </a:r>
          </a:p>
          <a:p>
            <a:pPr>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900" dirty="0" smtClean="0">
                <a:solidFill>
                  <a:srgbClr val="A50021"/>
                </a:solidFill>
                <a:latin typeface="Calibri" panose="020F0502020204030204" pitchFamily="34" charset="0"/>
                <a:ea typeface="Calibri" panose="020F0502020204030204" pitchFamily="34" charset="0"/>
              </a:rPr>
              <a:t>Département </a:t>
            </a:r>
            <a:r>
              <a:rPr lang="fr-FR" sz="900" dirty="0">
                <a:solidFill>
                  <a:srgbClr val="A50021"/>
                </a:solidFill>
                <a:latin typeface="Calibri" panose="020F0502020204030204" pitchFamily="34" charset="0"/>
                <a:ea typeface="Calibri" panose="020F0502020204030204" pitchFamily="34" charset="0"/>
              </a:rPr>
              <a:t>Opinion et Stratégies d’Entreprise</a:t>
            </a:r>
            <a:endParaRPr lang="fr-FR" sz="900" dirty="0">
              <a:latin typeface="Calibri" panose="020F0502020204030204" pitchFamily="34" charset="0"/>
              <a:ea typeface="Calibri" panose="020F0502020204030204" pitchFamily="34" charset="0"/>
            </a:endParaRPr>
          </a:p>
          <a:p>
            <a:pPr>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900" dirty="0">
                <a:solidFill>
                  <a:srgbClr val="A50021"/>
                </a:solidFill>
                <a:latin typeface="Calibri" panose="020F0502020204030204" pitchFamily="34" charset="0"/>
                <a:ea typeface="Calibri" panose="020F0502020204030204" pitchFamily="34" charset="0"/>
              </a:rPr>
              <a:t>01 45 84 14 </a:t>
            </a:r>
            <a:r>
              <a:rPr lang="fr-FR" sz="900" dirty="0" smtClean="0">
                <a:solidFill>
                  <a:srgbClr val="A50021"/>
                </a:solidFill>
                <a:latin typeface="Calibri" panose="020F0502020204030204" pitchFamily="34" charset="0"/>
                <a:ea typeface="Calibri" panose="020F0502020204030204" pitchFamily="34" charset="0"/>
              </a:rPr>
              <a:t>44</a:t>
            </a:r>
            <a:endParaRPr lang="fr-FR" sz="900" dirty="0">
              <a:solidFill>
                <a:srgbClr val="A50021"/>
              </a:solidFill>
              <a:latin typeface="Calibri" panose="020F0502020204030204" pitchFamily="34" charset="0"/>
              <a:ea typeface="Calibri" panose="020F0502020204030204" pitchFamily="34" charset="0"/>
            </a:endParaRPr>
          </a:p>
          <a:p>
            <a:pPr>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900" u="sng" dirty="0" smtClean="0">
                <a:solidFill>
                  <a:srgbClr val="A50021"/>
                </a:solidFill>
                <a:latin typeface="Calibri" panose="020F0502020204030204" pitchFamily="34" charset="0"/>
                <a:ea typeface="Calibri" panose="020F0502020204030204" pitchFamily="34" charset="0"/>
              </a:rPr>
              <a:t>prenom.nom@ifop.com </a:t>
            </a:r>
            <a:endParaRPr lang="fr-FR" sz="900" dirty="0">
              <a:latin typeface="Calibri" panose="020F0502020204030204" pitchFamily="34" charset="0"/>
              <a:ea typeface="Calibri" panose="020F0502020204030204" pitchFamily="34" charset="0"/>
            </a:endParaRPr>
          </a:p>
        </p:txBody>
      </p:sp>
      <p:pic>
        <p:nvPicPr>
          <p:cNvPr id="11" name="Picture 2" descr="DASTRI_logo_RVB-HD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6955" y="5874834"/>
            <a:ext cx="2373974" cy="908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11459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sujets les plus fréquemment abordés par la patientèle</a:t>
            </a:r>
            <a:endParaRPr lang="fr-FR" dirty="0"/>
          </a:p>
        </p:txBody>
      </p:sp>
      <p:sp>
        <p:nvSpPr>
          <p:cNvPr id="19" name="Text Box 10"/>
          <p:cNvSpPr txBox="1">
            <a:spLocks noChangeArrowheads="1"/>
          </p:cNvSpPr>
          <p:nvPr/>
        </p:nvSpPr>
        <p:spPr bwMode="auto">
          <a:xfrm>
            <a:off x="343042" y="941926"/>
            <a:ext cx="9760929" cy="517931"/>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a:solidFill>
                  <a:schemeClr val="bg1">
                    <a:lumMod val="50000"/>
                  </a:schemeClr>
                </a:solidFill>
                <a:cs typeface="Times New Roman" pitchFamily="18" charset="0"/>
              </a:rPr>
              <a:t>QUESTION</a:t>
            </a:r>
            <a:r>
              <a:rPr lang="fr-FR" sz="1200" dirty="0">
                <a:solidFill>
                  <a:schemeClr val="bg1">
                    <a:lumMod val="50000"/>
                  </a:schemeClr>
                </a:solidFill>
                <a:cs typeface="Times New Roman" pitchFamily="18" charset="0"/>
              </a:rPr>
              <a:t> :	</a:t>
            </a:r>
            <a:r>
              <a:rPr lang="fr-FR" sz="1200" b="1" u="sng" dirty="0" smtClean="0">
                <a:solidFill>
                  <a:schemeClr val="bg1">
                    <a:lumMod val="50000"/>
                  </a:schemeClr>
                </a:solidFill>
              </a:rPr>
              <a:t>Le plus souvent</a:t>
            </a:r>
            <a:r>
              <a:rPr lang="fr-FR" sz="1200" dirty="0" smtClean="0">
                <a:solidFill>
                  <a:schemeClr val="bg1">
                    <a:lumMod val="50000"/>
                  </a:schemeClr>
                </a:solidFill>
              </a:rPr>
              <a:t>, quels sont les sujets que vous abordez avec votre patientèle ? </a:t>
            </a:r>
            <a:endParaRPr lang="fr-FR" sz="1200" dirty="0">
              <a:solidFill>
                <a:schemeClr val="bg1">
                  <a:lumMod val="50000"/>
                </a:schemeClr>
              </a:solidFill>
            </a:endParaRPr>
          </a:p>
        </p:txBody>
      </p:sp>
      <p:sp>
        <p:nvSpPr>
          <p:cNvPr id="11" name="Text Box 10"/>
          <p:cNvSpPr txBox="1">
            <a:spLocks noChangeArrowheads="1"/>
          </p:cNvSpPr>
          <p:nvPr/>
        </p:nvSpPr>
        <p:spPr bwMode="auto">
          <a:xfrm>
            <a:off x="468217" y="1539293"/>
            <a:ext cx="7070211" cy="338554"/>
          </a:xfrm>
          <a:prstGeom prst="rect">
            <a:avLst/>
          </a:prstGeom>
          <a:noFill/>
          <a:ln w="9525" algn="ctr">
            <a:noFill/>
            <a:miter lim="800000"/>
            <a:headEnd/>
            <a:tailEnd/>
          </a:ln>
        </p:spPr>
        <p:txBody>
          <a:bodyPr wrap="square" lIns="0" tIns="0" rIns="0" bIns="0" anchor="t">
            <a:spAutoFit/>
          </a:bodyPr>
          <a:lstStyle/>
          <a:p>
            <a:pPr algn="just"/>
            <a:r>
              <a:rPr lang="fr-FR" sz="1100" b="1" i="1" u="sng" dirty="0">
                <a:solidFill>
                  <a:schemeClr val="tx1">
                    <a:lumMod val="65000"/>
                    <a:lumOff val="35000"/>
                  </a:schemeClr>
                </a:solidFill>
              </a:rPr>
              <a:t>Base</a:t>
            </a:r>
            <a:r>
              <a:rPr lang="fr-FR" sz="1100" i="1" dirty="0">
                <a:solidFill>
                  <a:schemeClr val="tx1">
                    <a:lumMod val="65000"/>
                    <a:lumOff val="35000"/>
                  </a:schemeClr>
                </a:solidFill>
              </a:rPr>
              <a:t> : question posée uniquement aux pharmaciens qui indiquent spontanément à un patient comment il devrait gérer ses DASRI, soit </a:t>
            </a:r>
            <a:r>
              <a:rPr lang="fr-FR" sz="1100" b="1" i="1" dirty="0">
                <a:solidFill>
                  <a:schemeClr val="tx1">
                    <a:lumMod val="65000"/>
                    <a:lumOff val="35000"/>
                  </a:schemeClr>
                </a:solidFill>
              </a:rPr>
              <a:t>74%</a:t>
            </a:r>
            <a:r>
              <a:rPr lang="fr-FR" sz="1100" i="1" dirty="0">
                <a:solidFill>
                  <a:schemeClr val="tx1">
                    <a:lumMod val="65000"/>
                    <a:lumOff val="35000"/>
                  </a:schemeClr>
                </a:solidFill>
              </a:rPr>
              <a:t> de l’échantillon</a:t>
            </a:r>
          </a:p>
        </p:txBody>
      </p:sp>
      <p:graphicFrame>
        <p:nvGraphicFramePr>
          <p:cNvPr id="12" name="Graphique 6"/>
          <p:cNvGraphicFramePr>
            <a:graphicFrameLocks/>
          </p:cNvGraphicFramePr>
          <p:nvPr>
            <p:extLst>
              <p:ext uri="{D42A27DB-BD31-4B8C-83A1-F6EECF244321}">
                <p14:modId xmlns:p14="http://schemas.microsoft.com/office/powerpoint/2010/main" val="2033898924"/>
              </p:ext>
            </p:extLst>
          </p:nvPr>
        </p:nvGraphicFramePr>
        <p:xfrm>
          <a:off x="4460581" y="2090572"/>
          <a:ext cx="4231539" cy="459695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1137390871"/>
              </p:ext>
            </p:extLst>
          </p:nvPr>
        </p:nvGraphicFramePr>
        <p:xfrm>
          <a:off x="1283086" y="2132130"/>
          <a:ext cx="3227037" cy="4555397"/>
        </p:xfrm>
        <a:graphic>
          <a:graphicData uri="http://schemas.openxmlformats.org/drawingml/2006/table">
            <a:tbl>
              <a:tblPr>
                <a:tableStyleId>{2D5ABB26-0587-4C30-8999-92F81FD0307C}</a:tableStyleId>
              </a:tblPr>
              <a:tblGrid>
                <a:gridCol w="3227037"/>
              </a:tblGrid>
              <a:tr h="650771">
                <a:tc>
                  <a:txBody>
                    <a:bodyPr/>
                    <a:lstStyle/>
                    <a:p>
                      <a:pPr algn="r" fontAlgn="ctr"/>
                      <a:r>
                        <a:rPr lang="fr-FR" sz="1200" b="0" i="0" u="none" strike="noStrike" dirty="0">
                          <a:solidFill>
                            <a:srgbClr val="000000"/>
                          </a:solidFill>
                          <a:effectLst/>
                          <a:latin typeface="Calibri" panose="020F0502020204030204" pitchFamily="34" charset="0"/>
                        </a:rPr>
                        <a:t>Ce que l’on peut mettre dans les boîtes </a:t>
                      </a:r>
                    </a:p>
                  </a:txBody>
                  <a:tcPr marL="9525" marR="9525" marT="9525" marB="0" anchor="ctr"/>
                </a:tc>
              </a:tr>
              <a:tr h="650771">
                <a:tc>
                  <a:txBody>
                    <a:bodyPr/>
                    <a:lstStyle/>
                    <a:p>
                      <a:pPr algn="r" fontAlgn="ctr"/>
                      <a:r>
                        <a:rPr lang="fr-FR" sz="1200" b="0" i="0" u="none" strike="noStrike">
                          <a:solidFill>
                            <a:srgbClr val="000000"/>
                          </a:solidFill>
                          <a:effectLst/>
                          <a:latin typeface="Calibri" panose="020F0502020204030204" pitchFamily="34" charset="0"/>
                        </a:rPr>
                        <a:t>Les lieux possibles pour déposer leurs boîtes </a:t>
                      </a:r>
                    </a:p>
                  </a:txBody>
                  <a:tcPr marL="9525" marR="9525" marT="9525" marB="0" anchor="ctr"/>
                </a:tc>
              </a:tr>
              <a:tr h="650771">
                <a:tc>
                  <a:txBody>
                    <a:bodyPr/>
                    <a:lstStyle/>
                    <a:p>
                      <a:pPr algn="r" fontAlgn="ctr"/>
                      <a:r>
                        <a:rPr lang="fr-FR" sz="1200" b="0" i="0" u="none" strike="noStrike">
                          <a:solidFill>
                            <a:srgbClr val="000000"/>
                          </a:solidFill>
                          <a:effectLst/>
                          <a:latin typeface="Calibri" panose="020F0502020204030204" pitchFamily="34" charset="0"/>
                        </a:rPr>
                        <a:t>L’ouverture / fermeture des boîtes </a:t>
                      </a:r>
                    </a:p>
                  </a:txBody>
                  <a:tcPr marL="9525" marR="9525" marT="9525" marB="0" anchor="ctr"/>
                </a:tc>
              </a:tr>
              <a:tr h="650771">
                <a:tc>
                  <a:txBody>
                    <a:bodyPr/>
                    <a:lstStyle/>
                    <a:p>
                      <a:pPr algn="r" fontAlgn="ctr"/>
                      <a:r>
                        <a:rPr lang="fr-FR" sz="1200" b="0" i="0" u="none" strike="noStrike">
                          <a:solidFill>
                            <a:srgbClr val="000000"/>
                          </a:solidFill>
                          <a:effectLst/>
                          <a:latin typeface="Calibri" panose="020F0502020204030204" pitchFamily="34" charset="0"/>
                        </a:rPr>
                        <a:t>Le devenir de ces déchets </a:t>
                      </a:r>
                    </a:p>
                  </a:txBody>
                  <a:tcPr marL="9525" marR="9525" marT="9525" marB="0" anchor="ctr"/>
                </a:tc>
              </a:tr>
              <a:tr h="650771">
                <a:tc>
                  <a:txBody>
                    <a:bodyPr/>
                    <a:lstStyle/>
                    <a:p>
                      <a:pPr algn="r" fontAlgn="ctr"/>
                      <a:r>
                        <a:rPr lang="fr-FR" sz="1200" b="0" i="0" u="none" strike="noStrike">
                          <a:solidFill>
                            <a:srgbClr val="000000"/>
                          </a:solidFill>
                          <a:effectLst/>
                          <a:latin typeface="Calibri" panose="020F0502020204030204" pitchFamily="34" charset="0"/>
                        </a:rPr>
                        <a:t>Le risque engendré par une erreur de tri </a:t>
                      </a:r>
                    </a:p>
                  </a:txBody>
                  <a:tcPr marL="9525" marR="9525" marT="9525" marB="0" anchor="ctr"/>
                </a:tc>
              </a:tr>
              <a:tr h="650771">
                <a:tc>
                  <a:txBody>
                    <a:bodyPr/>
                    <a:lstStyle/>
                    <a:p>
                      <a:pPr algn="r" fontAlgn="ctr"/>
                      <a:r>
                        <a:rPr lang="fr-FR" sz="1200" b="0" i="0" u="none" strike="noStrike" dirty="0">
                          <a:solidFill>
                            <a:srgbClr val="000000"/>
                          </a:solidFill>
                          <a:effectLst/>
                          <a:latin typeface="Calibri" panose="020F0502020204030204" pitchFamily="34" charset="0"/>
                        </a:rPr>
                        <a:t>Les nouveaux dispositifs médicaux complexes avec composants électroniques et piles </a:t>
                      </a:r>
                    </a:p>
                  </a:txBody>
                  <a:tcPr marL="9525" marR="9525" marT="9525" marB="0" anchor="ctr"/>
                </a:tc>
              </a:tr>
              <a:tr h="650771">
                <a:tc>
                  <a:txBody>
                    <a:bodyPr/>
                    <a:lstStyle/>
                    <a:p>
                      <a:pPr algn="r" fontAlgn="ctr"/>
                      <a:r>
                        <a:rPr lang="fr-FR" sz="1200" i="1" u="none" strike="noStrike" dirty="0" smtClean="0">
                          <a:effectLst/>
                        </a:rPr>
                        <a:t>Autres / Aucune (réponses non suggérées) </a:t>
                      </a:r>
                      <a:endParaRPr lang="fr-FR" sz="1200" b="0" i="1" u="none" strike="noStrike" dirty="0">
                        <a:solidFill>
                          <a:srgbClr val="000000"/>
                        </a:solidFill>
                        <a:effectLst/>
                        <a:latin typeface="+mn-lt"/>
                      </a:endParaRPr>
                    </a:p>
                  </a:txBody>
                  <a:tcPr marL="12700" marR="12700" marT="12700" marB="0" anchor="ctr"/>
                </a:tc>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16702756"/>
              </p:ext>
            </p:extLst>
          </p:nvPr>
        </p:nvGraphicFramePr>
        <p:xfrm>
          <a:off x="7725825" y="1523645"/>
          <a:ext cx="2378146" cy="640080"/>
        </p:xfrm>
        <a:graphic>
          <a:graphicData uri="http://schemas.openxmlformats.org/drawingml/2006/table">
            <a:tbl>
              <a:tblPr firstRow="1" bandRow="1">
                <a:tableStyleId>{5C22544A-7EE6-4342-B048-85BDC9FD1C3A}</a:tableStyleId>
              </a:tblPr>
              <a:tblGrid>
                <a:gridCol w="1189073"/>
                <a:gridCol w="1189073"/>
              </a:tblGrid>
              <a:tr h="537118">
                <a:tc>
                  <a:txBody>
                    <a:bodyPr/>
                    <a:lstStyle/>
                    <a:p>
                      <a:pPr algn="ctr"/>
                      <a:r>
                        <a:rPr lang="fr-FR" sz="1200" b="1" dirty="0" smtClean="0">
                          <a:solidFill>
                            <a:srgbClr val="003366"/>
                          </a:solidFill>
                        </a:rPr>
                        <a:t>Point de distribution</a:t>
                      </a:r>
                      <a:r>
                        <a:rPr lang="fr-FR" sz="1200" b="1" baseline="0" dirty="0" smtClean="0">
                          <a:solidFill>
                            <a:srgbClr val="003366"/>
                          </a:solidFill>
                        </a:rPr>
                        <a:t> et PDC</a:t>
                      </a:r>
                      <a:endParaRPr lang="fr-FR" sz="1200" b="1" dirty="0" smtClean="0">
                        <a:solidFill>
                          <a:srgbClr val="003366"/>
                        </a:solidFill>
                      </a:endParaRP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100" b="1" dirty="0" smtClean="0">
                          <a:solidFill>
                            <a:srgbClr val="003366"/>
                          </a:solidFill>
                        </a:rPr>
                        <a:t>Point de distribution uniquement</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3815203986"/>
              </p:ext>
            </p:extLst>
          </p:nvPr>
        </p:nvGraphicFramePr>
        <p:xfrm>
          <a:off x="7714203" y="2171604"/>
          <a:ext cx="2190750" cy="4420584"/>
        </p:xfrm>
        <a:graphic>
          <a:graphicData uri="http://schemas.openxmlformats.org/drawingml/2006/table">
            <a:tbl>
              <a:tblPr firstRow="1" bandRow="1">
                <a:tableStyleId>{5C22544A-7EE6-4342-B048-85BDC9FD1C3A}</a:tableStyleId>
              </a:tblPr>
              <a:tblGrid>
                <a:gridCol w="1095375"/>
                <a:gridCol w="1095375"/>
              </a:tblGrid>
              <a:tr h="631512">
                <a:tc>
                  <a:txBody>
                    <a:bodyPr/>
                    <a:lstStyle/>
                    <a:p>
                      <a:pPr algn="ctr"/>
                      <a:r>
                        <a:rPr lang="fr-FR" sz="1400" b="1" dirty="0" smtClean="0">
                          <a:solidFill>
                            <a:srgbClr val="003366"/>
                          </a:solidFill>
                        </a:rPr>
                        <a:t>36%</a:t>
                      </a:r>
                    </a:p>
                  </a:txBody>
                  <a:tcPr anchor="ctr">
                    <a:noFill/>
                  </a:tcPr>
                </a:tc>
                <a:tc>
                  <a:txBody>
                    <a:bodyPr/>
                    <a:lstStyle/>
                    <a:p>
                      <a:pPr algn="ctr"/>
                      <a:r>
                        <a:rPr lang="fr-FR" sz="1400" b="1" dirty="0" smtClean="0">
                          <a:solidFill>
                            <a:srgbClr val="003366"/>
                          </a:solidFill>
                        </a:rPr>
                        <a:t>22%</a:t>
                      </a:r>
                    </a:p>
                  </a:txBody>
                  <a:tcPr anchor="ctr">
                    <a:noFill/>
                  </a:tcPr>
                </a:tc>
              </a:tr>
              <a:tr h="631512">
                <a:tc>
                  <a:txBody>
                    <a:bodyPr/>
                    <a:lstStyle/>
                    <a:p>
                      <a:pPr algn="ctr"/>
                      <a:r>
                        <a:rPr lang="fr-FR" sz="1400" b="1" dirty="0" smtClean="0">
                          <a:solidFill>
                            <a:srgbClr val="003366"/>
                          </a:solidFill>
                        </a:rPr>
                        <a:t>21%</a:t>
                      </a:r>
                    </a:p>
                  </a:txBody>
                  <a:tcPr anchor="ctr">
                    <a:noFill/>
                  </a:tcPr>
                </a:tc>
                <a:tc>
                  <a:txBody>
                    <a:bodyPr/>
                    <a:lstStyle/>
                    <a:p>
                      <a:pPr algn="ctr"/>
                      <a:r>
                        <a:rPr lang="fr-FR" sz="1400" b="1" dirty="0" smtClean="0">
                          <a:solidFill>
                            <a:srgbClr val="003366"/>
                          </a:solidFill>
                        </a:rPr>
                        <a:t>49%</a:t>
                      </a:r>
                    </a:p>
                  </a:txBody>
                  <a:tcPr anchor="ctr">
                    <a:noFill/>
                  </a:tcPr>
                </a:tc>
              </a:tr>
              <a:tr h="631512">
                <a:tc>
                  <a:txBody>
                    <a:bodyPr/>
                    <a:lstStyle/>
                    <a:p>
                      <a:pPr algn="ctr"/>
                      <a:r>
                        <a:rPr lang="fr-FR" sz="1400" b="1" dirty="0" smtClean="0">
                          <a:solidFill>
                            <a:srgbClr val="003366"/>
                          </a:solidFill>
                        </a:rPr>
                        <a:t>22%</a:t>
                      </a:r>
                      <a:endParaRPr lang="fr-FR" sz="1400" b="1" dirty="0">
                        <a:solidFill>
                          <a:srgbClr val="003366"/>
                        </a:solidFill>
                      </a:endParaRPr>
                    </a:p>
                  </a:txBody>
                  <a:tcPr anchor="ctr">
                    <a:noFill/>
                  </a:tcPr>
                </a:tc>
                <a:tc>
                  <a:txBody>
                    <a:bodyPr/>
                    <a:lstStyle/>
                    <a:p>
                      <a:pPr algn="ctr"/>
                      <a:r>
                        <a:rPr lang="fr-FR" sz="1400" b="1" dirty="0" smtClean="0">
                          <a:solidFill>
                            <a:srgbClr val="003366"/>
                          </a:solidFill>
                        </a:rPr>
                        <a:t>17%</a:t>
                      </a:r>
                      <a:endParaRPr lang="fr-FR" sz="1400" b="1" dirty="0">
                        <a:solidFill>
                          <a:srgbClr val="003366"/>
                        </a:solidFill>
                      </a:endParaRPr>
                    </a:p>
                  </a:txBody>
                  <a:tcPr anchor="ctr">
                    <a:noFill/>
                  </a:tcPr>
                </a:tc>
              </a:tr>
              <a:tr h="631512">
                <a:tc>
                  <a:txBody>
                    <a:bodyPr/>
                    <a:lstStyle/>
                    <a:p>
                      <a:pPr algn="ctr"/>
                      <a:r>
                        <a:rPr lang="fr-FR" sz="1400" b="1" dirty="0" smtClean="0">
                          <a:solidFill>
                            <a:srgbClr val="003366"/>
                          </a:solidFill>
                        </a:rPr>
                        <a:t>9</a:t>
                      </a:r>
                      <a:endParaRPr lang="fr-FR" sz="1400" b="1" dirty="0">
                        <a:solidFill>
                          <a:srgbClr val="003366"/>
                        </a:solidFill>
                      </a:endParaRPr>
                    </a:p>
                  </a:txBody>
                  <a:tcPr anchor="ctr">
                    <a:noFill/>
                  </a:tcPr>
                </a:tc>
                <a:tc>
                  <a:txBody>
                    <a:bodyPr/>
                    <a:lstStyle/>
                    <a:p>
                      <a:pPr algn="ctr"/>
                      <a:r>
                        <a:rPr lang="fr-FR" sz="1400" b="1" dirty="0" smtClean="0">
                          <a:solidFill>
                            <a:srgbClr val="003366"/>
                          </a:solidFill>
                        </a:rPr>
                        <a:t>5</a:t>
                      </a:r>
                      <a:endParaRPr lang="fr-FR" sz="1400" b="1" dirty="0">
                        <a:solidFill>
                          <a:srgbClr val="003366"/>
                        </a:solidFill>
                      </a:endParaRPr>
                    </a:p>
                  </a:txBody>
                  <a:tcPr anchor="ctr">
                    <a:noFill/>
                  </a:tcPr>
                </a:tc>
              </a:tr>
              <a:tr h="631512">
                <a:tc>
                  <a:txBody>
                    <a:bodyPr/>
                    <a:lstStyle/>
                    <a:p>
                      <a:pPr algn="ctr"/>
                      <a:r>
                        <a:rPr lang="fr-FR" sz="1400" b="1" dirty="0" smtClean="0">
                          <a:solidFill>
                            <a:srgbClr val="003366"/>
                          </a:solidFill>
                        </a:rPr>
                        <a:t>8</a:t>
                      </a:r>
                      <a:endParaRPr lang="fr-FR" sz="1400" b="1" dirty="0">
                        <a:solidFill>
                          <a:srgbClr val="003366"/>
                        </a:solidFill>
                      </a:endParaRPr>
                    </a:p>
                  </a:txBody>
                  <a:tcPr anchor="ctr">
                    <a:noFill/>
                  </a:tcPr>
                </a:tc>
                <a:tc>
                  <a:txBody>
                    <a:bodyPr/>
                    <a:lstStyle/>
                    <a:p>
                      <a:pPr algn="ctr"/>
                      <a:r>
                        <a:rPr lang="fr-FR" sz="1400" b="1" dirty="0" smtClean="0">
                          <a:solidFill>
                            <a:srgbClr val="003366"/>
                          </a:solidFill>
                        </a:rPr>
                        <a:t>6</a:t>
                      </a:r>
                      <a:endParaRPr lang="fr-FR" sz="1400" b="1" dirty="0">
                        <a:solidFill>
                          <a:srgbClr val="003366"/>
                        </a:solidFill>
                      </a:endParaRPr>
                    </a:p>
                  </a:txBody>
                  <a:tcPr anchor="ctr">
                    <a:noFill/>
                  </a:tcPr>
                </a:tc>
              </a:tr>
              <a:tr h="631512">
                <a:tc>
                  <a:txBody>
                    <a:bodyPr/>
                    <a:lstStyle/>
                    <a:p>
                      <a:pPr algn="ctr"/>
                      <a:r>
                        <a:rPr lang="fr-FR" sz="1400" b="1" dirty="0" smtClean="0">
                          <a:solidFill>
                            <a:srgbClr val="003366"/>
                          </a:solidFill>
                        </a:rPr>
                        <a:t>1</a:t>
                      </a:r>
                      <a:endParaRPr lang="fr-FR" sz="1400" b="1" dirty="0">
                        <a:solidFill>
                          <a:srgbClr val="003366"/>
                        </a:solidFill>
                      </a:endParaRPr>
                    </a:p>
                  </a:txBody>
                  <a:tcPr anchor="ctr">
                    <a:noFill/>
                  </a:tcPr>
                </a:tc>
                <a:tc>
                  <a:txBody>
                    <a:bodyPr/>
                    <a:lstStyle/>
                    <a:p>
                      <a:pPr algn="ctr"/>
                      <a:r>
                        <a:rPr lang="fr-FR" sz="1400" b="1" dirty="0" smtClean="0">
                          <a:solidFill>
                            <a:srgbClr val="003366"/>
                          </a:solidFill>
                        </a:rPr>
                        <a:t>-</a:t>
                      </a:r>
                      <a:endParaRPr lang="fr-FR" sz="1400" b="1" dirty="0">
                        <a:solidFill>
                          <a:srgbClr val="003366"/>
                        </a:solidFill>
                      </a:endParaRPr>
                    </a:p>
                  </a:txBody>
                  <a:tcPr anchor="ctr">
                    <a:noFill/>
                  </a:tcPr>
                </a:tc>
              </a:tr>
              <a:tr h="631512">
                <a:tc>
                  <a:txBody>
                    <a:bodyPr/>
                    <a:lstStyle/>
                    <a:p>
                      <a:pPr algn="ctr"/>
                      <a:r>
                        <a:rPr lang="fr-FR" sz="1400" b="1" dirty="0" smtClean="0">
                          <a:solidFill>
                            <a:schemeClr val="bg1">
                              <a:lumMod val="50000"/>
                            </a:schemeClr>
                          </a:solidFill>
                        </a:rPr>
                        <a:t>3</a:t>
                      </a:r>
                      <a:endParaRPr lang="fr-FR" sz="1400" b="1" dirty="0">
                        <a:solidFill>
                          <a:schemeClr val="bg1">
                            <a:lumMod val="50000"/>
                          </a:schemeClr>
                        </a:solidFill>
                      </a:endParaRPr>
                    </a:p>
                  </a:txBody>
                  <a:tcPr anchor="ctr">
                    <a:noFill/>
                  </a:tcPr>
                </a:tc>
                <a:tc>
                  <a:txBody>
                    <a:bodyPr/>
                    <a:lstStyle/>
                    <a:p>
                      <a:pPr algn="ctr"/>
                      <a:r>
                        <a:rPr lang="fr-FR" sz="1400" b="1" dirty="0" smtClean="0">
                          <a:solidFill>
                            <a:schemeClr val="bg1">
                              <a:lumMod val="50000"/>
                            </a:schemeClr>
                          </a:solidFill>
                        </a:rPr>
                        <a:t>1</a:t>
                      </a:r>
                      <a:endParaRPr lang="fr-FR" sz="1400" b="1" dirty="0">
                        <a:solidFill>
                          <a:schemeClr val="bg1">
                            <a:lumMod val="50000"/>
                          </a:schemeClr>
                        </a:solidFill>
                      </a:endParaRPr>
                    </a:p>
                  </a:txBody>
                  <a:tcPr anchor="ctr">
                    <a:noFill/>
                  </a:tcPr>
                </a:tc>
              </a:tr>
            </a:tbl>
          </a:graphicData>
        </a:graphic>
      </p:graphicFrame>
      <p:cxnSp>
        <p:nvCxnSpPr>
          <p:cNvPr id="9" name="Connecteur droit 8"/>
          <p:cNvCxnSpPr/>
          <p:nvPr/>
        </p:nvCxnSpPr>
        <p:spPr>
          <a:xfrm>
            <a:off x="8879859" y="2336107"/>
            <a:ext cx="0" cy="3952198"/>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 name="Rectangle à coins arrondis 9"/>
          <p:cNvSpPr/>
          <p:nvPr/>
        </p:nvSpPr>
        <p:spPr>
          <a:xfrm>
            <a:off x="8038732" y="1172190"/>
            <a:ext cx="1564935" cy="289031"/>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i="1" dirty="0" smtClean="0">
                <a:solidFill>
                  <a:schemeClr val="bg1"/>
                </a:solidFill>
                <a:latin typeface="Calibri" pitchFamily="34" charset="0"/>
                <a:cs typeface="Calibri" pitchFamily="34" charset="0"/>
              </a:rPr>
              <a:t>Type de pharmacie</a:t>
            </a:r>
            <a:endParaRPr lang="fr-FR" sz="1100" b="1" i="1" dirty="0">
              <a:solidFill>
                <a:schemeClr val="bg1"/>
              </a:solidFill>
              <a:latin typeface="Calibri" pitchFamily="34" charset="0"/>
              <a:cs typeface="Calibri" pitchFamily="34" charset="0"/>
            </a:endParaRPr>
          </a:p>
        </p:txBody>
      </p:sp>
      <p:sp>
        <p:nvSpPr>
          <p:cNvPr id="14" name="Ellipse 13"/>
          <p:cNvSpPr/>
          <p:nvPr/>
        </p:nvSpPr>
        <p:spPr>
          <a:xfrm>
            <a:off x="9129794" y="2981958"/>
            <a:ext cx="460225" cy="266210"/>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9125437" y="2359597"/>
            <a:ext cx="460225" cy="26621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llipse 15"/>
          <p:cNvSpPr/>
          <p:nvPr/>
        </p:nvSpPr>
        <p:spPr>
          <a:xfrm>
            <a:off x="8005607" y="2981958"/>
            <a:ext cx="460225" cy="26621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 name="Connecteur droit 3"/>
          <p:cNvCxnSpPr/>
          <p:nvPr/>
        </p:nvCxnSpPr>
        <p:spPr>
          <a:xfrm flipH="1">
            <a:off x="1079770" y="4873557"/>
            <a:ext cx="416559" cy="107004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3970" y="5037970"/>
            <a:ext cx="243861" cy="463336"/>
          </a:xfrm>
          <a:prstGeom prst="rect">
            <a:avLst/>
          </a:prstGeom>
        </p:spPr>
      </p:pic>
    </p:spTree>
    <p:extLst>
      <p:ext uri="{BB962C8B-B14F-4D97-AF65-F5344CB8AC3E}">
        <p14:creationId xmlns:p14="http://schemas.microsoft.com/office/powerpoint/2010/main" val="29679392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aphique 6"/>
          <p:cNvGraphicFramePr>
            <a:graphicFrameLocks/>
          </p:cNvGraphicFramePr>
          <p:nvPr>
            <p:extLst>
              <p:ext uri="{D42A27DB-BD31-4B8C-83A1-F6EECF244321}">
                <p14:modId xmlns:p14="http://schemas.microsoft.com/office/powerpoint/2010/main" val="2664982605"/>
              </p:ext>
            </p:extLst>
          </p:nvPr>
        </p:nvGraphicFramePr>
        <p:xfrm>
          <a:off x="4188209" y="2226760"/>
          <a:ext cx="4231539" cy="4596952"/>
        </p:xfrm>
        <a:graphic>
          <a:graphicData uri="http://schemas.openxmlformats.org/drawingml/2006/chart">
            <c:chart xmlns:c="http://schemas.openxmlformats.org/drawingml/2006/chart" xmlns:r="http://schemas.openxmlformats.org/officeDocument/2006/relationships" r:id="rId3"/>
          </a:graphicData>
        </a:graphic>
      </p:graphicFrame>
      <p:sp>
        <p:nvSpPr>
          <p:cNvPr id="12" name="Espace réservé du texte 1"/>
          <p:cNvSpPr>
            <a:spLocks noGrp="1"/>
          </p:cNvSpPr>
          <p:nvPr>
            <p:ph type="body" sz="quarter" idx="10"/>
          </p:nvPr>
        </p:nvSpPr>
        <p:spPr>
          <a:xfrm>
            <a:off x="1496329" y="204800"/>
            <a:ext cx="8664792" cy="657689"/>
          </a:xfrm>
        </p:spPr>
        <p:txBody>
          <a:bodyPr/>
          <a:lstStyle/>
          <a:p>
            <a:r>
              <a:rPr lang="fr-FR" dirty="0"/>
              <a:t>Les questions les plus fréquemment </a:t>
            </a:r>
            <a:r>
              <a:rPr lang="fr-FR" dirty="0" smtClean="0"/>
              <a:t>posées par </a:t>
            </a:r>
            <a:r>
              <a:rPr lang="fr-FR" dirty="0"/>
              <a:t>la patientèle</a:t>
            </a:r>
          </a:p>
        </p:txBody>
      </p:sp>
      <p:sp>
        <p:nvSpPr>
          <p:cNvPr id="17" name="Text Box 10"/>
          <p:cNvSpPr txBox="1">
            <a:spLocks noChangeArrowheads="1"/>
          </p:cNvSpPr>
          <p:nvPr/>
        </p:nvSpPr>
        <p:spPr bwMode="auto">
          <a:xfrm>
            <a:off x="343042" y="941926"/>
            <a:ext cx="9818079" cy="517931"/>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a:solidFill>
                  <a:schemeClr val="bg1">
                    <a:lumMod val="50000"/>
                  </a:schemeClr>
                </a:solidFill>
                <a:cs typeface="Times New Roman" pitchFamily="18" charset="0"/>
              </a:rPr>
              <a:t>QUESTION</a:t>
            </a:r>
            <a:r>
              <a:rPr lang="fr-FR" sz="1200" dirty="0">
                <a:solidFill>
                  <a:schemeClr val="bg1">
                    <a:lumMod val="50000"/>
                  </a:schemeClr>
                </a:solidFill>
                <a:cs typeface="Times New Roman" pitchFamily="18" charset="0"/>
              </a:rPr>
              <a:t> :	</a:t>
            </a:r>
            <a:r>
              <a:rPr lang="fr-FR" sz="1200" b="1" u="sng" dirty="0" smtClean="0">
                <a:solidFill>
                  <a:schemeClr val="bg1">
                    <a:lumMod val="50000"/>
                  </a:schemeClr>
                </a:solidFill>
              </a:rPr>
              <a:t>Le </a:t>
            </a:r>
            <a:r>
              <a:rPr lang="fr-FR" sz="1200" b="1" u="sng" dirty="0">
                <a:solidFill>
                  <a:schemeClr val="bg1">
                    <a:lumMod val="50000"/>
                  </a:schemeClr>
                </a:solidFill>
              </a:rPr>
              <a:t>plus souvent</a:t>
            </a:r>
            <a:r>
              <a:rPr lang="fr-FR" sz="1200" dirty="0">
                <a:solidFill>
                  <a:schemeClr val="bg1">
                    <a:lumMod val="50000"/>
                  </a:schemeClr>
                </a:solidFill>
              </a:rPr>
              <a:t>, sur quoi portent les questions de votre patientèle ? </a:t>
            </a:r>
          </a:p>
        </p:txBody>
      </p:sp>
      <p:graphicFrame>
        <p:nvGraphicFramePr>
          <p:cNvPr id="5" name="Tableau 4"/>
          <p:cNvGraphicFramePr>
            <a:graphicFrameLocks noGrp="1"/>
          </p:cNvGraphicFramePr>
          <p:nvPr>
            <p:extLst>
              <p:ext uri="{D42A27DB-BD31-4B8C-83A1-F6EECF244321}">
                <p14:modId xmlns:p14="http://schemas.microsoft.com/office/powerpoint/2010/main" val="4286983921"/>
              </p:ext>
            </p:extLst>
          </p:nvPr>
        </p:nvGraphicFramePr>
        <p:xfrm>
          <a:off x="1010714" y="2268320"/>
          <a:ext cx="3227037" cy="4555390"/>
        </p:xfrm>
        <a:graphic>
          <a:graphicData uri="http://schemas.openxmlformats.org/drawingml/2006/table">
            <a:tbl>
              <a:tblPr>
                <a:tableStyleId>{2D5ABB26-0587-4C30-8999-92F81FD0307C}</a:tableStyleId>
              </a:tblPr>
              <a:tblGrid>
                <a:gridCol w="3227037"/>
              </a:tblGrid>
              <a:tr h="650770">
                <a:tc>
                  <a:txBody>
                    <a:bodyPr/>
                    <a:lstStyle/>
                    <a:p>
                      <a:pPr algn="r" fontAlgn="ctr"/>
                      <a:r>
                        <a:rPr lang="fr-FR" sz="1200" b="0" i="0" u="none" strike="noStrike" dirty="0">
                          <a:solidFill>
                            <a:srgbClr val="000000"/>
                          </a:solidFill>
                          <a:effectLst/>
                          <a:latin typeface="Calibri"/>
                        </a:rPr>
                        <a:t>Les lieux possibles pour déposer leurs boîtes </a:t>
                      </a:r>
                    </a:p>
                  </a:txBody>
                  <a:tcPr marL="12700" marR="12700" marT="12700" marB="0" anchor="ctr"/>
                </a:tc>
              </a:tr>
              <a:tr h="650770">
                <a:tc>
                  <a:txBody>
                    <a:bodyPr/>
                    <a:lstStyle/>
                    <a:p>
                      <a:pPr algn="r" fontAlgn="ctr"/>
                      <a:r>
                        <a:rPr lang="fr-FR" sz="1200" b="0" i="0" u="none" strike="noStrike" dirty="0">
                          <a:solidFill>
                            <a:srgbClr val="000000"/>
                          </a:solidFill>
                          <a:effectLst/>
                          <a:latin typeface="Calibri"/>
                        </a:rPr>
                        <a:t>Ce que l’on peut mettre dans les boîtes </a:t>
                      </a:r>
                    </a:p>
                  </a:txBody>
                  <a:tcPr marL="12700" marR="12700" marT="12700" marB="0" anchor="ctr"/>
                </a:tc>
              </a:tr>
              <a:tr h="650770">
                <a:tc>
                  <a:txBody>
                    <a:bodyPr/>
                    <a:lstStyle/>
                    <a:p>
                      <a:pPr marL="0" marR="0" lvl="0" indent="0" algn="r" defTabSz="959023" rtl="0" eaLnBrk="1" fontAlgn="ctr" latinLnBrk="0" hangingPunct="1">
                        <a:lnSpc>
                          <a:spcPct val="100000"/>
                        </a:lnSpc>
                        <a:spcBef>
                          <a:spcPts val="0"/>
                        </a:spcBef>
                        <a:spcAft>
                          <a:spcPts val="0"/>
                        </a:spcAft>
                        <a:buClrTx/>
                        <a:buSzTx/>
                        <a:buFontTx/>
                        <a:buNone/>
                        <a:tabLst/>
                        <a:defRPr/>
                      </a:pPr>
                      <a:r>
                        <a:rPr lang="fr-FR" sz="1200" b="0" i="0" u="none" strike="noStrike" dirty="0" smtClean="0">
                          <a:solidFill>
                            <a:srgbClr val="000000"/>
                          </a:solidFill>
                          <a:effectLst/>
                          <a:latin typeface="+mn-lt"/>
                        </a:rPr>
                        <a:t>L’ouverture / fermeture des boîtes </a:t>
                      </a:r>
                    </a:p>
                  </a:txBody>
                  <a:tcPr marL="12700" marR="12700" marT="12700" marB="0" anchor="ctr"/>
                </a:tc>
              </a:tr>
              <a:tr h="650770">
                <a:tc>
                  <a:txBody>
                    <a:bodyPr/>
                    <a:lstStyle/>
                    <a:p>
                      <a:pPr marL="0" marR="0" lvl="0" indent="0" algn="r" defTabSz="959023" rtl="0" eaLnBrk="1" fontAlgn="ctr" latinLnBrk="0" hangingPunct="1">
                        <a:lnSpc>
                          <a:spcPct val="100000"/>
                        </a:lnSpc>
                        <a:spcBef>
                          <a:spcPts val="0"/>
                        </a:spcBef>
                        <a:spcAft>
                          <a:spcPts val="0"/>
                        </a:spcAft>
                        <a:buClrTx/>
                        <a:buSzTx/>
                        <a:buFontTx/>
                        <a:buNone/>
                        <a:tabLst/>
                        <a:defRPr/>
                      </a:pPr>
                      <a:r>
                        <a:rPr lang="fr-FR" sz="1200" b="0" i="0" u="none" strike="noStrike" dirty="0" smtClean="0">
                          <a:solidFill>
                            <a:srgbClr val="000000"/>
                          </a:solidFill>
                          <a:effectLst/>
                          <a:latin typeface="+mn-lt"/>
                        </a:rPr>
                        <a:t>Le devenir de ces déchets </a:t>
                      </a:r>
                      <a:endParaRPr lang="fr-FR" sz="1200" b="0" i="0" u="none" strike="noStrike" dirty="0">
                        <a:solidFill>
                          <a:srgbClr val="000000"/>
                        </a:solidFill>
                        <a:effectLst/>
                        <a:latin typeface="Calibri"/>
                      </a:endParaRPr>
                    </a:p>
                  </a:txBody>
                  <a:tcPr marL="12700" marR="12700" marT="12700" marB="0" anchor="ctr"/>
                </a:tc>
              </a:tr>
              <a:tr h="650770">
                <a:tc>
                  <a:txBody>
                    <a:bodyPr/>
                    <a:lstStyle/>
                    <a:p>
                      <a:pPr algn="r" fontAlgn="ctr"/>
                      <a:r>
                        <a:rPr lang="fr-FR" sz="1200" b="0" i="0" u="none" strike="noStrike" dirty="0">
                          <a:solidFill>
                            <a:srgbClr val="000000"/>
                          </a:solidFill>
                          <a:effectLst/>
                          <a:latin typeface="Calibri" panose="020F0502020204030204" pitchFamily="34" charset="0"/>
                        </a:rPr>
                        <a:t>Les nouveaux dispositifs médicaux complexes avec composants électroniques et piles </a:t>
                      </a:r>
                    </a:p>
                  </a:txBody>
                  <a:tcPr marL="9525" marR="9525" marT="9525" marB="0" anchor="ctr"/>
                </a:tc>
              </a:tr>
              <a:tr h="650770">
                <a:tc>
                  <a:txBody>
                    <a:bodyPr/>
                    <a:lstStyle/>
                    <a:p>
                      <a:pPr algn="r" fontAlgn="ctr"/>
                      <a:r>
                        <a:rPr lang="fr-FR" sz="1200" b="0" i="0" u="none" strike="noStrike" dirty="0">
                          <a:solidFill>
                            <a:srgbClr val="000000"/>
                          </a:solidFill>
                          <a:effectLst/>
                          <a:latin typeface="Calibri" panose="020F0502020204030204" pitchFamily="34" charset="0"/>
                        </a:rPr>
                        <a:t>Le risque engendré par une erreur de tri </a:t>
                      </a:r>
                    </a:p>
                  </a:txBody>
                  <a:tcPr marL="9525" marR="9525" marT="9525" marB="0" anchor="ctr"/>
                </a:tc>
              </a:tr>
              <a:tr h="650770">
                <a:tc>
                  <a:txBody>
                    <a:bodyPr/>
                    <a:lstStyle/>
                    <a:p>
                      <a:pPr algn="r" fontAlgn="ctr"/>
                      <a:r>
                        <a:rPr lang="fr-FR" sz="1100" i="1" u="none" strike="noStrike" dirty="0" smtClean="0">
                          <a:effectLst/>
                        </a:rPr>
                        <a:t>Autres / Aucune (réponses non suggérées) </a:t>
                      </a:r>
                      <a:endParaRPr lang="fr-FR" sz="1100" b="0" i="1" u="none" strike="noStrike" dirty="0">
                        <a:solidFill>
                          <a:srgbClr val="000000"/>
                        </a:solidFill>
                        <a:effectLst/>
                        <a:latin typeface="Calibri"/>
                      </a:endParaRPr>
                    </a:p>
                  </a:txBody>
                  <a:tcPr marL="12700" marR="12700" marT="12700" marB="0" anchor="ctr"/>
                </a:tc>
              </a:tr>
            </a:tbl>
          </a:graphicData>
        </a:graphic>
      </p:graphicFrame>
      <p:sp>
        <p:nvSpPr>
          <p:cNvPr id="6" name="Text Box 10"/>
          <p:cNvSpPr txBox="1">
            <a:spLocks noChangeArrowheads="1"/>
          </p:cNvSpPr>
          <p:nvPr/>
        </p:nvSpPr>
        <p:spPr bwMode="auto">
          <a:xfrm>
            <a:off x="458490" y="1409805"/>
            <a:ext cx="8533110" cy="169277"/>
          </a:xfrm>
          <a:prstGeom prst="rect">
            <a:avLst/>
          </a:prstGeom>
          <a:noFill/>
          <a:ln w="9525" algn="ctr">
            <a:noFill/>
            <a:miter lim="800000"/>
            <a:headEnd/>
            <a:tailEnd/>
          </a:ln>
        </p:spPr>
        <p:txBody>
          <a:bodyPr wrap="square" lIns="0" tIns="0" rIns="0" bIns="0" anchor="t">
            <a:spAutoFit/>
          </a:bodyPr>
          <a:lstStyle/>
          <a:p>
            <a:pPr algn="just"/>
            <a:r>
              <a:rPr lang="fr-FR" sz="1100" b="1" i="1" u="sng" dirty="0">
                <a:solidFill>
                  <a:schemeClr val="tx1">
                    <a:lumMod val="65000"/>
                    <a:lumOff val="35000"/>
                  </a:schemeClr>
                </a:solidFill>
              </a:rPr>
              <a:t>Base</a:t>
            </a:r>
            <a:r>
              <a:rPr lang="fr-FR" sz="1100" i="1" dirty="0">
                <a:solidFill>
                  <a:schemeClr val="tx1">
                    <a:lumMod val="65000"/>
                    <a:lumOff val="35000"/>
                  </a:schemeClr>
                </a:solidFill>
              </a:rPr>
              <a:t> : question posée uniquement aux pharmaciens qui ont été interrogés par leurs patients sur la gestion des DASRI, soit </a:t>
            </a:r>
            <a:r>
              <a:rPr lang="fr-FR" sz="1100" b="1" i="1" dirty="0" smtClean="0">
                <a:solidFill>
                  <a:schemeClr val="tx1">
                    <a:lumMod val="65000"/>
                    <a:lumOff val="35000"/>
                  </a:schemeClr>
                </a:solidFill>
              </a:rPr>
              <a:t>24% </a:t>
            </a:r>
            <a:r>
              <a:rPr lang="fr-FR" sz="1100" i="1" dirty="0">
                <a:solidFill>
                  <a:schemeClr val="tx1">
                    <a:lumMod val="65000"/>
                    <a:lumOff val="35000"/>
                  </a:schemeClr>
                </a:solidFill>
              </a:rPr>
              <a:t>de l’échantillon</a:t>
            </a:r>
          </a:p>
        </p:txBody>
      </p:sp>
      <p:sp>
        <p:nvSpPr>
          <p:cNvPr id="11" name="Rectangle 10"/>
          <p:cNvSpPr/>
          <p:nvPr/>
        </p:nvSpPr>
        <p:spPr>
          <a:xfrm>
            <a:off x="7151682" y="2330250"/>
            <a:ext cx="2936625" cy="742125"/>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3" name="Objet 1"/>
          <p:cNvGraphicFramePr>
            <a:graphicFrameLocks/>
          </p:cNvGraphicFramePr>
          <p:nvPr>
            <p:extLst>
              <p:ext uri="{D42A27DB-BD31-4B8C-83A1-F6EECF244321}">
                <p14:modId xmlns:p14="http://schemas.microsoft.com/office/powerpoint/2010/main" val="108335248"/>
              </p:ext>
            </p:extLst>
          </p:nvPr>
        </p:nvGraphicFramePr>
        <p:xfrm>
          <a:off x="7307286" y="2268320"/>
          <a:ext cx="2808439" cy="865807"/>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à coins arrondis 13"/>
          <p:cNvSpPr/>
          <p:nvPr/>
        </p:nvSpPr>
        <p:spPr>
          <a:xfrm>
            <a:off x="7077795" y="2124697"/>
            <a:ext cx="1564935" cy="252000"/>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b="1" i="1" dirty="0" smtClean="0">
                <a:solidFill>
                  <a:schemeClr val="bg1"/>
                </a:solidFill>
                <a:latin typeface="Calibri" pitchFamily="34" charset="0"/>
                <a:cs typeface="Calibri" pitchFamily="34" charset="0"/>
              </a:rPr>
              <a:t>Type de pharmacie</a:t>
            </a:r>
            <a:endParaRPr lang="fr-FR" sz="1100" b="1" i="1" dirty="0">
              <a:solidFill>
                <a:schemeClr val="bg1"/>
              </a:solidFill>
              <a:latin typeface="Calibri" pitchFamily="34" charset="0"/>
              <a:cs typeface="Calibri" pitchFamily="34" charset="0"/>
            </a:endParaRPr>
          </a:p>
        </p:txBody>
      </p:sp>
      <p:grpSp>
        <p:nvGrpSpPr>
          <p:cNvPr id="21" name="Groupe 20"/>
          <p:cNvGrpSpPr/>
          <p:nvPr/>
        </p:nvGrpSpPr>
        <p:grpSpPr>
          <a:xfrm>
            <a:off x="7092093" y="3152023"/>
            <a:ext cx="2996214" cy="1034473"/>
            <a:chOff x="7258041" y="1878891"/>
            <a:chExt cx="2996214" cy="1034473"/>
          </a:xfrm>
        </p:grpSpPr>
        <p:graphicFrame>
          <p:nvGraphicFramePr>
            <p:cNvPr id="22" name="Objet 1"/>
            <p:cNvGraphicFramePr>
              <a:graphicFrameLocks/>
            </p:cNvGraphicFramePr>
            <p:nvPr>
              <p:extLst>
                <p:ext uri="{D42A27DB-BD31-4B8C-83A1-F6EECF244321}">
                  <p14:modId xmlns:p14="http://schemas.microsoft.com/office/powerpoint/2010/main" val="3850890111"/>
                </p:ext>
              </p:extLst>
            </p:nvPr>
          </p:nvGraphicFramePr>
          <p:xfrm>
            <a:off x="7335923" y="2047557"/>
            <a:ext cx="2918332" cy="865807"/>
          </p:xfrm>
          <a:graphic>
            <a:graphicData uri="http://schemas.openxmlformats.org/drawingml/2006/chart">
              <c:chart xmlns:c="http://schemas.openxmlformats.org/drawingml/2006/chart" xmlns:r="http://schemas.openxmlformats.org/officeDocument/2006/relationships" r:id="rId5"/>
            </a:graphicData>
          </a:graphic>
        </p:graphicFrame>
        <p:sp>
          <p:nvSpPr>
            <p:cNvPr id="23" name="Rectangle à coins arrondis 22"/>
            <p:cNvSpPr/>
            <p:nvPr/>
          </p:nvSpPr>
          <p:spPr>
            <a:xfrm>
              <a:off x="7258041" y="1878891"/>
              <a:ext cx="1564935" cy="289031"/>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i="1" dirty="0" smtClean="0">
                  <a:solidFill>
                    <a:schemeClr val="bg1"/>
                  </a:solidFill>
                  <a:latin typeface="Calibri" pitchFamily="34" charset="0"/>
                  <a:cs typeface="Calibri" pitchFamily="34" charset="0"/>
                </a:rPr>
                <a:t>Région d’exercice</a:t>
              </a:r>
              <a:endParaRPr lang="fr-FR" sz="1100" b="1" i="1" dirty="0">
                <a:solidFill>
                  <a:schemeClr val="bg1"/>
                </a:solidFill>
                <a:latin typeface="Calibri" pitchFamily="34" charset="0"/>
                <a:cs typeface="Calibri" pitchFamily="34" charset="0"/>
              </a:endParaRPr>
            </a:p>
          </p:txBody>
        </p:sp>
      </p:grpSp>
      <p:sp>
        <p:nvSpPr>
          <p:cNvPr id="24" name="Ellipse 23"/>
          <p:cNvSpPr/>
          <p:nvPr/>
        </p:nvSpPr>
        <p:spPr>
          <a:xfrm>
            <a:off x="9315410" y="3433085"/>
            <a:ext cx="412727" cy="202747"/>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Ellipse 24"/>
          <p:cNvSpPr/>
          <p:nvPr/>
        </p:nvSpPr>
        <p:spPr>
          <a:xfrm>
            <a:off x="9453534" y="2794583"/>
            <a:ext cx="412727" cy="202747"/>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31"/>
          <p:cNvSpPr/>
          <p:nvPr/>
        </p:nvSpPr>
        <p:spPr>
          <a:xfrm>
            <a:off x="426245" y="1652327"/>
            <a:ext cx="9100102" cy="215444"/>
          </a:xfrm>
          <a:prstGeom prst="rect">
            <a:avLst/>
          </a:prstGeom>
          <a:noFill/>
          <a:ln>
            <a:noFill/>
          </a:ln>
        </p:spPr>
        <p:txBody>
          <a:bodyPr wrap="square">
            <a:spAutoFit/>
          </a:bodyPr>
          <a:lstStyle/>
          <a:p>
            <a:pPr algn="ctr">
              <a:spcAft>
                <a:spcPts val="0"/>
              </a:spcAft>
            </a:pPr>
            <a:r>
              <a:rPr lang="fr-FR" sz="800" b="1" i="1" dirty="0">
                <a:latin typeface="Calibri" panose="020F0502020204030204" pitchFamily="34" charset="0"/>
                <a:ea typeface="Calibri" panose="020F0502020204030204" pitchFamily="34" charset="0"/>
                <a:cs typeface="Calibri" panose="020F0502020204030204" pitchFamily="34" charset="0"/>
              </a:rPr>
              <a:t>Attention, compte tenu des changements apportés dans la liste des réponses ainsi que dans le filtre de la question, les rappels sont indiqués ici à titre d’information, mais doivent être interprétés avec prudence</a:t>
            </a:r>
            <a:endParaRPr lang="fr-FR" sz="8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35" name="Image 3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4164" y="1640629"/>
            <a:ext cx="225572" cy="225572"/>
          </a:xfrm>
          <a:prstGeom prst="rect">
            <a:avLst/>
          </a:prstGeom>
        </p:spPr>
      </p:pic>
      <p:sp>
        <p:nvSpPr>
          <p:cNvPr id="37" name="ZoneTexte 20"/>
          <p:cNvSpPr txBox="1"/>
          <p:nvPr/>
        </p:nvSpPr>
        <p:spPr>
          <a:xfrm>
            <a:off x="5024438" y="2559624"/>
            <a:ext cx="1713063"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000" dirty="0" smtClean="0">
                <a:solidFill>
                  <a:srgbClr val="FFC000"/>
                </a:solidFill>
                <a:sym typeface="Wingdings 3" panose="05040102010807070707" pitchFamily="18" charset="2"/>
              </a:rPr>
              <a:t>(-10 par rapport à 2017)</a:t>
            </a:r>
            <a:endParaRPr lang="fr-FR" sz="1000" dirty="0">
              <a:solidFill>
                <a:srgbClr val="FFC000"/>
              </a:solidFill>
            </a:endParaRPr>
          </a:p>
        </p:txBody>
      </p:sp>
      <p:sp>
        <p:nvSpPr>
          <p:cNvPr id="40" name="ZoneTexte 17"/>
          <p:cNvSpPr txBox="1"/>
          <p:nvPr/>
        </p:nvSpPr>
        <p:spPr>
          <a:xfrm>
            <a:off x="4821128" y="2538333"/>
            <a:ext cx="422259"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FFC000"/>
                </a:solidFill>
                <a:sym typeface="Wingdings 3" panose="05040102010807070707" pitchFamily="18" charset="2"/>
              </a:rPr>
              <a:t></a:t>
            </a:r>
            <a:endParaRPr lang="fr-FR" sz="1800" dirty="0">
              <a:solidFill>
                <a:srgbClr val="FFC000"/>
              </a:solidFill>
            </a:endParaRPr>
          </a:p>
        </p:txBody>
      </p:sp>
      <p:cxnSp>
        <p:nvCxnSpPr>
          <p:cNvPr id="33" name="Connecteur droit 32"/>
          <p:cNvCxnSpPr/>
          <p:nvPr/>
        </p:nvCxnSpPr>
        <p:spPr>
          <a:xfrm>
            <a:off x="885109" y="5000017"/>
            <a:ext cx="251210" cy="97276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4" name="Image 3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2688" y="5254732"/>
            <a:ext cx="243861" cy="463336"/>
          </a:xfrm>
          <a:prstGeom prst="rect">
            <a:avLst/>
          </a:prstGeom>
        </p:spPr>
      </p:pic>
    </p:spTree>
    <p:extLst>
      <p:ext uri="{BB962C8B-B14F-4D97-AF65-F5344CB8AC3E}">
        <p14:creationId xmlns:p14="http://schemas.microsoft.com/office/powerpoint/2010/main" val="25255724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a:t>Les usages attribués aux différents formats de BAA </a:t>
            </a:r>
          </a:p>
        </p:txBody>
      </p:sp>
      <p:sp>
        <p:nvSpPr>
          <p:cNvPr id="7" name="Text Box 10"/>
          <p:cNvSpPr txBox="1">
            <a:spLocks noChangeArrowheads="1"/>
          </p:cNvSpPr>
          <p:nvPr/>
        </p:nvSpPr>
        <p:spPr bwMode="auto">
          <a:xfrm>
            <a:off x="48636" y="915956"/>
            <a:ext cx="10187326" cy="996033"/>
          </a:xfrm>
          <a:prstGeom prst="rect">
            <a:avLst/>
          </a:prstGeom>
          <a:noFill/>
          <a:ln w="9525" algn="ctr">
            <a:noFill/>
            <a:miter lim="800000"/>
            <a:headEnd/>
            <a:tailEnd/>
          </a:ln>
        </p:spPr>
        <p:txBody>
          <a:bodyPr wrap="square" lIns="36000" tIns="36000" rIns="36000" bIns="36000" anchor="t">
            <a:spAutoFit/>
          </a:bodyPr>
          <a:lstStyle/>
          <a:p>
            <a:pPr marL="1079500" indent="-1079500" algn="just"/>
            <a:r>
              <a:rPr lang="fr-FR" sz="1200" b="1" u="sng" dirty="0" smtClean="0">
                <a:solidFill>
                  <a:schemeClr val="bg1">
                    <a:lumMod val="50000"/>
                  </a:schemeClr>
                </a:solidFill>
                <a:cs typeface="Times New Roman" pitchFamily="18" charset="0"/>
              </a:rPr>
              <a:t>Mise à niveau</a:t>
            </a:r>
            <a:r>
              <a:rPr lang="fr-FR" sz="1200" b="1" dirty="0" smtClean="0">
                <a:solidFill>
                  <a:schemeClr val="bg1">
                    <a:lumMod val="50000"/>
                  </a:schemeClr>
                </a:solidFill>
                <a:cs typeface="Times New Roman" pitchFamily="18" charset="0"/>
              </a:rPr>
              <a:t> : 	De nouveaux dispositifs médicaux améliorent la gestion de la pathologie et le quotidien des patients (lecteurs de glycémie en continue, pompes patch miniaturisées…). Ils contiennent des piles et une carte électronique. En outre, la gamme DASTRI se compose désormais de 4 formats qui ont chacun leurs spécificités d’utilisation. Il existe désormais des boîtes de 2 litres, depuis janvier 2048, des boîtes d’1,5 litre et d’un demi-litre et des petits cartons appelés </a:t>
            </a:r>
            <a:r>
              <a:rPr lang="fr-FR" sz="1200" b="1" dirty="0" err="1" smtClean="0">
                <a:solidFill>
                  <a:schemeClr val="bg1">
                    <a:lumMod val="50000"/>
                  </a:schemeClr>
                </a:solidFill>
                <a:cs typeface="Times New Roman" pitchFamily="18" charset="0"/>
              </a:rPr>
              <a:t>Recycling</a:t>
            </a:r>
            <a:r>
              <a:rPr lang="fr-FR" sz="1200" b="1" dirty="0" smtClean="0">
                <a:solidFill>
                  <a:schemeClr val="bg1">
                    <a:lumMod val="50000"/>
                  </a:schemeClr>
                </a:solidFill>
                <a:cs typeface="Times New Roman" pitchFamily="18" charset="0"/>
              </a:rPr>
              <a:t> Box.</a:t>
            </a:r>
          </a:p>
          <a:p>
            <a:pPr marL="900000" indent="-900000" algn="just"/>
            <a:r>
              <a:rPr lang="fr-FR" sz="1200" dirty="0" smtClean="0">
                <a:solidFill>
                  <a:schemeClr val="bg1">
                    <a:lumMod val="50000"/>
                  </a:schemeClr>
                </a:solidFill>
                <a:cs typeface="Times New Roman" pitchFamily="18" charset="0"/>
              </a:rPr>
              <a:t>		  </a:t>
            </a:r>
            <a:r>
              <a:rPr lang="fr-FR" sz="1200" u="sng" dirty="0" smtClean="0">
                <a:solidFill>
                  <a:schemeClr val="bg1">
                    <a:lumMod val="50000"/>
                  </a:schemeClr>
                </a:solidFill>
                <a:cs typeface="Times New Roman" pitchFamily="18" charset="0"/>
              </a:rPr>
              <a:t>QUESTION</a:t>
            </a:r>
            <a:r>
              <a:rPr lang="fr-FR" sz="1200" dirty="0" smtClean="0">
                <a:solidFill>
                  <a:schemeClr val="bg1">
                    <a:lumMod val="50000"/>
                  </a:schemeClr>
                </a:solidFill>
                <a:cs typeface="Times New Roman" pitchFamily="18" charset="0"/>
              </a:rPr>
              <a:t> </a:t>
            </a:r>
            <a:r>
              <a:rPr lang="fr-FR" sz="1200" dirty="0">
                <a:solidFill>
                  <a:schemeClr val="bg1">
                    <a:lumMod val="50000"/>
                  </a:schemeClr>
                </a:solidFill>
                <a:cs typeface="Times New Roman" pitchFamily="18" charset="0"/>
              </a:rPr>
              <a:t>:	</a:t>
            </a:r>
            <a:r>
              <a:rPr lang="fr-FR" sz="1200" dirty="0" smtClean="0">
                <a:solidFill>
                  <a:schemeClr val="bg1">
                    <a:lumMod val="50000"/>
                  </a:schemeClr>
                </a:solidFill>
              </a:rPr>
              <a:t>D’après ce que vous en savez, chaque format de boîte est-il prévu pour …?</a:t>
            </a:r>
            <a:endParaRPr lang="fr-FR" sz="1200" dirty="0">
              <a:solidFill>
                <a:schemeClr val="bg1">
                  <a:lumMod val="50000"/>
                </a:schemeClr>
              </a:solidFill>
            </a:endParaRPr>
          </a:p>
        </p:txBody>
      </p:sp>
      <p:sp>
        <p:nvSpPr>
          <p:cNvPr id="5" name="Rectangle 5"/>
          <p:cNvSpPr>
            <a:spLocks noChangeArrowheads="1"/>
          </p:cNvSpPr>
          <p:nvPr/>
        </p:nvSpPr>
        <p:spPr bwMode="auto">
          <a:xfrm>
            <a:off x="1724735" y="5618613"/>
            <a:ext cx="10323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Rectangle 6"/>
          <p:cNvSpPr>
            <a:spLocks noChangeArrowheads="1"/>
          </p:cNvSpPr>
          <p:nvPr/>
        </p:nvSpPr>
        <p:spPr bwMode="auto">
          <a:xfrm>
            <a:off x="1724735" y="6075813"/>
            <a:ext cx="10323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20" name="Image 19" descr="BAA-1-5L"/>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833" y="2654258"/>
            <a:ext cx="493405" cy="641238"/>
          </a:xfrm>
          <a:prstGeom prst="rect">
            <a:avLst/>
          </a:prstGeom>
          <a:noFill/>
          <a:ln>
            <a:noFill/>
          </a:ln>
        </p:spPr>
      </p:pic>
      <p:pic>
        <p:nvPicPr>
          <p:cNvPr id="21" name="Image 20" descr="BAA-2L"/>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833" y="3643835"/>
            <a:ext cx="486768" cy="603178"/>
          </a:xfrm>
          <a:prstGeom prst="rect">
            <a:avLst/>
          </a:prstGeom>
          <a:noFill/>
          <a:ln>
            <a:noFill/>
          </a:ln>
        </p:spPr>
      </p:pic>
      <p:pic>
        <p:nvPicPr>
          <p:cNvPr id="22" name="Image 21" descr="BAA_05L_fermee_HD"/>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3470" y="4642690"/>
            <a:ext cx="486768" cy="631461"/>
          </a:xfrm>
          <a:prstGeom prst="rect">
            <a:avLst/>
          </a:prstGeom>
          <a:noFill/>
          <a:ln>
            <a:noFill/>
          </a:ln>
        </p:spPr>
      </p:pic>
      <p:pic>
        <p:nvPicPr>
          <p:cNvPr id="23" name="Image 22" descr="recycling box"/>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3475" y="5709628"/>
            <a:ext cx="726823" cy="623075"/>
          </a:xfrm>
          <a:prstGeom prst="rect">
            <a:avLst/>
          </a:prstGeom>
          <a:noFill/>
          <a:ln>
            <a:noFill/>
          </a:ln>
        </p:spPr>
      </p:pic>
      <p:graphicFrame>
        <p:nvGraphicFramePr>
          <p:cNvPr id="34" name="Tableau 33"/>
          <p:cNvGraphicFramePr>
            <a:graphicFrameLocks noGrp="1"/>
          </p:cNvGraphicFramePr>
          <p:nvPr>
            <p:extLst>
              <p:ext uri="{D42A27DB-BD31-4B8C-83A1-F6EECF244321}">
                <p14:modId xmlns:p14="http://schemas.microsoft.com/office/powerpoint/2010/main" val="2073000977"/>
              </p:ext>
            </p:extLst>
          </p:nvPr>
        </p:nvGraphicFramePr>
        <p:xfrm>
          <a:off x="977671" y="2058343"/>
          <a:ext cx="8868227" cy="4420359"/>
        </p:xfrm>
        <a:graphic>
          <a:graphicData uri="http://schemas.openxmlformats.org/drawingml/2006/table">
            <a:tbl>
              <a:tblPr firstRow="1" firstCol="1" bandRow="1">
                <a:tableStyleId>{5940675A-B579-460E-94D1-54222C63F5DA}</a:tableStyleId>
              </a:tblPr>
              <a:tblGrid>
                <a:gridCol w="5044148"/>
                <a:gridCol w="1008301"/>
                <a:gridCol w="1008301"/>
                <a:gridCol w="1008301"/>
                <a:gridCol w="799176"/>
              </a:tblGrid>
              <a:tr h="132066">
                <a:tc>
                  <a:txBody>
                    <a:bodyPr/>
                    <a:lstStyle/>
                    <a:p>
                      <a:pPr algn="l" fontAlgn="ctr"/>
                      <a:endParaRPr lang="fr-FR" sz="900" b="1" i="1" u="sng"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000" u="none" strike="noStrike" dirty="0">
                          <a:effectLst/>
                        </a:rPr>
                        <a:t>Oui </a:t>
                      </a:r>
                      <a:endParaRPr lang="fr-FR" sz="1000" u="none" strike="noStrike" dirty="0" smtClean="0">
                        <a:effectLst/>
                      </a:endParaRPr>
                    </a:p>
                    <a:p>
                      <a:pPr algn="ctr" fontAlgn="ctr"/>
                      <a:r>
                        <a:rPr lang="fr-FR" sz="1000" u="none" strike="noStrike" dirty="0" smtClean="0">
                          <a:effectLst/>
                        </a:rPr>
                        <a:t>(%)</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000" u="none" strike="noStrike" dirty="0">
                          <a:effectLst/>
                        </a:rPr>
                        <a:t>Non </a:t>
                      </a:r>
                      <a:endParaRPr lang="fr-FR" sz="1000" u="none" strike="noStrike" dirty="0" smtClean="0">
                        <a:effectLst/>
                      </a:endParaRPr>
                    </a:p>
                    <a:p>
                      <a:pPr marL="0" marR="0" lvl="0" indent="0" algn="ctr" defTabSz="959023" rtl="0" eaLnBrk="1" fontAlgn="ctr" latinLnBrk="0" hangingPunct="1">
                        <a:lnSpc>
                          <a:spcPct val="100000"/>
                        </a:lnSpc>
                        <a:spcBef>
                          <a:spcPts val="0"/>
                        </a:spcBef>
                        <a:spcAft>
                          <a:spcPts val="0"/>
                        </a:spcAft>
                        <a:buClrTx/>
                        <a:buSzTx/>
                        <a:buFontTx/>
                        <a:buNone/>
                        <a:tabLst/>
                        <a:defRPr/>
                      </a:pPr>
                      <a:r>
                        <a:rPr lang="fr-FR" sz="1000" u="none" strike="noStrike" dirty="0" smtClean="0">
                          <a:effectLst/>
                        </a:rPr>
                        <a:t>(%)</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fr-FR" sz="1000" u="none" strike="noStrike" dirty="0">
                          <a:effectLst/>
                        </a:rPr>
                        <a:t>Vous ne savez </a:t>
                      </a:r>
                      <a:r>
                        <a:rPr lang="fr-FR" sz="1000" u="none" strike="noStrike" dirty="0" smtClean="0">
                          <a:effectLst/>
                        </a:rPr>
                        <a:t>pas</a:t>
                      </a:r>
                    </a:p>
                    <a:p>
                      <a:pPr marL="0" marR="0" lvl="0" indent="0" algn="ctr" defTabSz="959023" rtl="0" eaLnBrk="1" fontAlgn="ctr" latinLnBrk="0" hangingPunct="1">
                        <a:lnSpc>
                          <a:spcPct val="100000"/>
                        </a:lnSpc>
                        <a:spcBef>
                          <a:spcPts val="0"/>
                        </a:spcBef>
                        <a:spcAft>
                          <a:spcPts val="0"/>
                        </a:spcAft>
                        <a:buClrTx/>
                        <a:buSzTx/>
                        <a:buFontTx/>
                        <a:buNone/>
                        <a:tabLst/>
                        <a:defRPr/>
                      </a:pPr>
                      <a:r>
                        <a:rPr lang="fr-FR" sz="1000" u="none" strike="noStrike" dirty="0" smtClean="0">
                          <a:effectLst/>
                        </a:rPr>
                        <a:t>(%)</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fr-FR" sz="900" u="none" strike="noStrike" dirty="0">
                          <a:effectLst/>
                        </a:rPr>
                        <a:t>TOTAL </a:t>
                      </a:r>
                      <a:endParaRPr lang="fr-FR" sz="900" u="none" strike="noStrike" dirty="0" smtClean="0">
                        <a:effectLst/>
                      </a:endParaRPr>
                    </a:p>
                    <a:p>
                      <a:pPr marL="0" marR="0" lvl="0" indent="0" algn="ctr" defTabSz="959023" rtl="0" eaLnBrk="1" fontAlgn="ctr" latinLnBrk="0" hangingPunct="1">
                        <a:lnSpc>
                          <a:spcPct val="100000"/>
                        </a:lnSpc>
                        <a:spcBef>
                          <a:spcPts val="0"/>
                        </a:spcBef>
                        <a:spcAft>
                          <a:spcPts val="0"/>
                        </a:spcAft>
                        <a:buClrTx/>
                        <a:buSzTx/>
                        <a:buFontTx/>
                        <a:buNone/>
                        <a:tabLst/>
                        <a:defRPr/>
                      </a:pPr>
                      <a:r>
                        <a:rPr lang="fr-FR" sz="900" u="none" strike="noStrike" dirty="0" smtClean="0">
                          <a:effectLst/>
                        </a:rPr>
                        <a:t>(%)</a:t>
                      </a:r>
                      <a:endParaRPr lang="fr-FR" sz="900" b="0" i="0" u="none" strike="noStrike" dirty="0">
                        <a:solidFill>
                          <a:srgbClr val="000000"/>
                        </a:solidFill>
                        <a:effectLst/>
                        <a:latin typeface="Calibri" panose="020F0502020204030204" pitchFamily="34" charset="0"/>
                      </a:endParaRPr>
                    </a:p>
                  </a:txBody>
                  <a:tcPr marL="9525" marR="9525" marT="9525" marB="0" anchor="ctr"/>
                </a:tc>
              </a:tr>
              <a:tr h="132066">
                <a:tc>
                  <a:txBody>
                    <a:bodyPr/>
                    <a:lstStyle/>
                    <a:p>
                      <a:pPr algn="l" fontAlgn="ctr"/>
                      <a:r>
                        <a:rPr lang="fr-FR" sz="1200" b="1" u="none" strike="noStrike" dirty="0">
                          <a:effectLst/>
                        </a:rPr>
                        <a:t>Les boîtes de 2 litres</a:t>
                      </a:r>
                      <a:endParaRPr lang="fr-FR" sz="1200" b="1" i="0" u="none" strike="noStrike" dirty="0">
                        <a:solidFill>
                          <a:srgbClr val="A50021"/>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r>
                        <a:rPr lang="fr-FR" sz="1100" b="1" u="none" strike="noStrike" dirty="0">
                          <a:effectLst/>
                        </a:rPr>
                        <a:t> </a:t>
                      </a:r>
                      <a:endParaRPr lang="fr-FR" sz="11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r>
                        <a:rPr lang="fr-FR" sz="1100" b="1" u="none" strike="noStrike" dirty="0">
                          <a:effectLst/>
                        </a:rPr>
                        <a:t> </a:t>
                      </a:r>
                      <a:endParaRPr lang="fr-FR" sz="11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r>
                        <a:rPr lang="fr-FR" sz="1100" b="1" u="none" strike="noStrike" dirty="0">
                          <a:effectLst/>
                        </a:rPr>
                        <a:t> </a:t>
                      </a:r>
                      <a:endParaRPr lang="fr-FR" sz="11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r>
                        <a:rPr lang="fr-FR" sz="1050" b="1" u="none" strike="noStrike" dirty="0">
                          <a:effectLst/>
                        </a:rPr>
                        <a:t> </a:t>
                      </a:r>
                      <a:endParaRPr lang="fr-FR" sz="105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r>
              <a:tr h="168399">
                <a:tc>
                  <a:txBody>
                    <a:bodyPr/>
                    <a:lstStyle/>
                    <a:p>
                      <a:pPr marL="342900" lvl="0" indent="-342900">
                        <a:spcAft>
                          <a:spcPts val="0"/>
                        </a:spcAft>
                        <a:buFont typeface="Calibri" panose="020F0502020204030204" pitchFamily="34" charset="0"/>
                        <a:buChar char="•"/>
                        <a:tabLst>
                          <a:tab pos="140970" algn="l"/>
                          <a:tab pos="4601845" algn="r"/>
                        </a:tabLst>
                      </a:pPr>
                      <a:r>
                        <a:rPr lang="fr-FR" sz="1000"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HORS déplacement	</a:t>
                      </a:r>
                      <a:endParaRPr lang="fr-FR" sz="1100"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73</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25</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a:effectLst/>
                          <a:latin typeface="Calibri" panose="020F0502020204030204" pitchFamily="34" charset="0"/>
                          <a:ea typeface="Calibri" panose="020F0502020204030204" pitchFamily="34" charset="0"/>
                          <a:cs typeface="Calibri" panose="020F0502020204030204" pitchFamily="34" charset="0"/>
                        </a:rPr>
                        <a:t>2</a:t>
                      </a:r>
                      <a:endParaRPr lang="fr-FR" sz="140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concernant les applicateurs de capteurs de glycémie en continu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34</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60</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6</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pour les autopiqueurs d’autotests VIH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33</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61</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a:effectLst/>
                          <a:latin typeface="Calibri" panose="020F0502020204030204" pitchFamily="34" charset="0"/>
                          <a:ea typeface="Calibri" panose="020F0502020204030204" pitchFamily="34" charset="0"/>
                          <a:cs typeface="Calibri" panose="020F0502020204030204" pitchFamily="34" charset="0"/>
                        </a:rPr>
                        <a:t>6</a:t>
                      </a:r>
                      <a:endParaRPr lang="fr-FR" sz="140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pour les pompes patch OMNIPOD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a:effectLst/>
                          <a:latin typeface="Calibri" panose="020F0502020204030204" pitchFamily="34" charset="0"/>
                          <a:ea typeface="Calibri" panose="020F0502020204030204" pitchFamily="34" charset="0"/>
                          <a:cs typeface="Calibri" panose="020F0502020204030204" pitchFamily="34" charset="0"/>
                        </a:rPr>
                        <a:t>23</a:t>
                      </a:r>
                      <a:endParaRPr lang="fr-FR" sz="140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57</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20</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EN déplacement	</a:t>
                      </a:r>
                      <a:endParaRPr lang="fr-FR" sz="1100"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15</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solidFill>
                      <a:schemeClr val="accent1">
                        <a:lumMod val="40000"/>
                        <a:lumOff val="60000"/>
                      </a:schemeClr>
                    </a:solidFill>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83</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solidFill>
                      <a:schemeClr val="accent1">
                        <a:lumMod val="40000"/>
                        <a:lumOff val="60000"/>
                      </a:schemeClr>
                    </a:solid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2</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tcPr>
                </a:tc>
              </a:tr>
              <a:tr h="132066">
                <a:tc>
                  <a:txBody>
                    <a:bodyPr/>
                    <a:lstStyle/>
                    <a:p>
                      <a:pPr algn="l" fontAlgn="ctr"/>
                      <a:r>
                        <a:rPr lang="fr-FR" sz="1200" b="1" u="none" strike="noStrike" dirty="0">
                          <a:effectLst/>
                        </a:rPr>
                        <a:t>Les boîtes d’1,5 litre</a:t>
                      </a:r>
                      <a:endParaRPr lang="fr-FR" sz="1200" b="1" i="0" u="none" strike="noStrike" dirty="0">
                        <a:solidFill>
                          <a:srgbClr val="A50021"/>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4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4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4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0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HORS déplacement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74</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24</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a:effectLst/>
                          <a:latin typeface="Calibri" panose="020F0502020204030204" pitchFamily="34" charset="0"/>
                          <a:ea typeface="Calibri" panose="020F0502020204030204" pitchFamily="34" charset="0"/>
                          <a:cs typeface="Calibri" panose="020F0502020204030204" pitchFamily="34" charset="0"/>
                        </a:rPr>
                        <a:t>2</a:t>
                      </a:r>
                      <a:endParaRPr lang="fr-FR" sz="140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EN déplacement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45</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51</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4</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a:effectLst/>
                        </a:rPr>
                        <a:t>100</a:t>
                      </a:r>
                      <a:endParaRPr lang="fr-FR" sz="1000" b="0" i="0" u="none" strike="noStrike">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pour les autopiqueurs d’autotests VIH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41</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52</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7</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concernant les applicateurs de capteurs de glycémie en continu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36</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58</a:t>
                      </a:r>
                      <a:endParaRPr lang="fr-FR" sz="1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6</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pour les pompes patch OMNIPOD	</a:t>
                      </a:r>
                      <a:endParaRPr lang="fr-FR" sz="1100"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tcPr>
                </a:tc>
                <a:tc>
                  <a:txBody>
                    <a:bodyPr/>
                    <a:lstStyle/>
                    <a:p>
                      <a:pPr algn="ctr">
                        <a:spcBef>
                          <a:spcPts val="300"/>
                        </a:spcBef>
                        <a:spcAft>
                          <a:spcPts val="300"/>
                        </a:spcAft>
                      </a:pPr>
                      <a:r>
                        <a:rPr lang="fr-FR" sz="1050">
                          <a:effectLst/>
                          <a:latin typeface="Calibri" panose="020F0502020204030204" pitchFamily="34" charset="0"/>
                          <a:ea typeface="Calibri" panose="020F0502020204030204" pitchFamily="34" charset="0"/>
                          <a:cs typeface="Calibri" panose="020F0502020204030204" pitchFamily="34" charset="0"/>
                        </a:rPr>
                        <a:t>19</a:t>
                      </a:r>
                      <a:endParaRPr lang="fr-FR" sz="140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64</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solidFill>
                      <a:schemeClr val="accent1">
                        <a:lumMod val="40000"/>
                        <a:lumOff val="60000"/>
                      </a:schemeClr>
                    </a:solidFill>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17</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tcPr>
                </a:tc>
              </a:tr>
              <a:tr h="56419">
                <a:tc>
                  <a:txBody>
                    <a:bodyPr/>
                    <a:lstStyle/>
                    <a:p>
                      <a:pPr algn="l" fontAlgn="ctr"/>
                      <a:r>
                        <a:rPr lang="fr-FR" sz="1200" b="1" u="none" strike="noStrike" dirty="0">
                          <a:effectLst/>
                        </a:rPr>
                        <a:t>Les boîtes d’un demi-litre (0,5L)</a:t>
                      </a:r>
                      <a:endParaRPr lang="fr-FR" sz="1200" b="1" i="0" u="none" strike="noStrike" dirty="0">
                        <a:solidFill>
                          <a:srgbClr val="A50021"/>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400" b="1" i="0" u="none" strike="noStrike">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4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4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0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EN déplacement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88</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10</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spcBef>
                          <a:spcPts val="300"/>
                        </a:spcBef>
                        <a:spcAft>
                          <a:spcPts val="300"/>
                        </a:spcAft>
                      </a:pPr>
                      <a:r>
                        <a:rPr lang="fr-FR" sz="1050">
                          <a:effectLst/>
                          <a:latin typeface="Calibri" panose="020F0502020204030204" pitchFamily="34" charset="0"/>
                          <a:ea typeface="Calibri" panose="020F0502020204030204" pitchFamily="34" charset="0"/>
                          <a:cs typeface="Calibri" panose="020F0502020204030204" pitchFamily="34" charset="0"/>
                        </a:rPr>
                        <a:t>2</a:t>
                      </a:r>
                      <a:endParaRPr lang="fr-FR" sz="140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HORS déplacement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48</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50</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2</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pour les autopiqueurs d’autotests VIH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42</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51</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7</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concernant les applicateurs de capteurs de glycémie en continu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27</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68</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5</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pour les pompes patch OMNIPOD	</a:t>
                      </a:r>
                      <a:endParaRPr lang="fr-FR" sz="1100"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tcPr>
                </a:tc>
                <a:tc>
                  <a:txBody>
                    <a:bodyPr/>
                    <a:lstStyle/>
                    <a:p>
                      <a:pPr algn="ctr">
                        <a:spcBef>
                          <a:spcPts val="300"/>
                        </a:spcBef>
                        <a:spcAft>
                          <a:spcPts val="300"/>
                        </a:spcAft>
                      </a:pPr>
                      <a:r>
                        <a:rPr lang="fr-FR" sz="1050">
                          <a:effectLst/>
                          <a:latin typeface="Calibri" panose="020F0502020204030204" pitchFamily="34" charset="0"/>
                          <a:ea typeface="Calibri" panose="020F0502020204030204" pitchFamily="34" charset="0"/>
                          <a:cs typeface="Calibri" panose="020F0502020204030204" pitchFamily="34" charset="0"/>
                        </a:rPr>
                        <a:t>13</a:t>
                      </a:r>
                      <a:endParaRPr lang="fr-FR" sz="140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noFill/>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74</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solidFill>
                      <a:schemeClr val="accent1">
                        <a:lumMod val="40000"/>
                        <a:lumOff val="60000"/>
                      </a:schemeClr>
                    </a:solidFill>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13</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tcPr>
                </a:tc>
              </a:tr>
              <a:tr h="132066">
                <a:tc>
                  <a:txBody>
                    <a:bodyPr/>
                    <a:lstStyle/>
                    <a:p>
                      <a:pPr algn="l" fontAlgn="ctr"/>
                      <a:r>
                        <a:rPr lang="fr-FR" sz="1200" b="1" u="none" strike="noStrike" dirty="0">
                          <a:effectLst/>
                        </a:rPr>
                        <a:t>La </a:t>
                      </a:r>
                      <a:r>
                        <a:rPr lang="fr-FR" sz="1200" b="1" u="none" strike="noStrike" dirty="0" err="1">
                          <a:effectLst/>
                        </a:rPr>
                        <a:t>Recycling</a:t>
                      </a:r>
                      <a:r>
                        <a:rPr lang="fr-FR" sz="1200" b="1" u="none" strike="noStrike" dirty="0">
                          <a:effectLst/>
                        </a:rPr>
                        <a:t> Box</a:t>
                      </a:r>
                      <a:endParaRPr lang="fr-FR" sz="1200" b="1" i="0" u="none" strike="noStrike" dirty="0">
                        <a:solidFill>
                          <a:srgbClr val="A50021"/>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4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4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4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c>
                  <a:txBody>
                    <a:bodyPr/>
                    <a:lstStyle/>
                    <a:p>
                      <a:pPr algn="ctr" fontAlgn="ctr"/>
                      <a:endParaRPr lang="fr-FR" sz="1000" b="1" i="0" u="none" strike="noStrike" dirty="0">
                        <a:solidFill>
                          <a:srgbClr val="000000"/>
                        </a:solidFill>
                        <a:effectLst/>
                        <a:latin typeface="Calibri" panose="020F0502020204030204" pitchFamily="34" charset="0"/>
                      </a:endParaRPr>
                    </a:p>
                  </a:txBody>
                  <a:tcPr marL="9525" marR="9525" marT="9525" marB="0" anchor="ctr">
                    <a:lnB w="12700" cap="flat" cmpd="sng" algn="ctr">
                      <a:noFill/>
                      <a:prstDash val="solid"/>
                      <a:round/>
                      <a:headEnd type="none" w="med" len="med"/>
                      <a:tailEnd type="none" w="med" len="med"/>
                    </a:lnB>
                    <a:solidFill>
                      <a:schemeClr val="bg1">
                        <a:lumMod val="85000"/>
                      </a:schemeClr>
                    </a:solidFill>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pour les pompes patch OMNIPOD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49</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29</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22</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EN déplacement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45</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a:effectLst/>
                          <a:latin typeface="Calibri" panose="020F0502020204030204" pitchFamily="34" charset="0"/>
                          <a:ea typeface="Calibri" panose="020F0502020204030204" pitchFamily="34" charset="0"/>
                          <a:cs typeface="Calibri" panose="020F0502020204030204" pitchFamily="34" charset="0"/>
                        </a:rPr>
                        <a:t>37</a:t>
                      </a:r>
                      <a:endParaRPr lang="fr-FR" sz="140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18</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HORS déplacement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44</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36</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20</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concernant les applicateurs de capteurs de glycémie en continu	</a:t>
                      </a:r>
                      <a:endParaRPr lang="fr-FR" sz="110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Bef>
                          <a:spcPts val="300"/>
                        </a:spcBef>
                        <a:spcAft>
                          <a:spcPts val="300"/>
                        </a:spcAft>
                      </a:pPr>
                      <a:r>
                        <a:rPr lang="fr-FR" sz="1050">
                          <a:effectLst/>
                          <a:latin typeface="Calibri" panose="020F0502020204030204" pitchFamily="34" charset="0"/>
                          <a:ea typeface="Calibri" panose="020F0502020204030204" pitchFamily="34" charset="0"/>
                          <a:cs typeface="Calibri" panose="020F0502020204030204" pitchFamily="34" charset="0"/>
                        </a:rPr>
                        <a:t>26</a:t>
                      </a:r>
                      <a:endParaRPr lang="fr-FR" sz="140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spcBef>
                          <a:spcPts val="300"/>
                        </a:spcBef>
                        <a:spcAft>
                          <a:spcPts val="300"/>
                        </a:spcAft>
                      </a:pPr>
                      <a:r>
                        <a:rPr lang="fr-FR" sz="1050" dirty="0">
                          <a:effectLst/>
                          <a:latin typeface="Calibri" panose="020F0502020204030204" pitchFamily="34" charset="0"/>
                          <a:ea typeface="Calibri" panose="020F0502020204030204" pitchFamily="34" charset="0"/>
                          <a:cs typeface="Calibri" panose="020F0502020204030204" pitchFamily="34" charset="0"/>
                        </a:rPr>
                        <a:t>54</a:t>
                      </a:r>
                      <a:endParaRPr lang="fr-FR" sz="1400"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20</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132066">
                <a:tc>
                  <a:txBody>
                    <a:bodyPr/>
                    <a:lstStyle/>
                    <a:p>
                      <a:pPr marL="342900" lvl="0" indent="-342900">
                        <a:spcAft>
                          <a:spcPts val="0"/>
                        </a:spcAft>
                        <a:buFont typeface="Calibri" panose="020F0502020204030204" pitchFamily="34" charset="0"/>
                        <a:buChar char="•"/>
                        <a:tabLst>
                          <a:tab pos="140970" algn="l"/>
                          <a:tab pos="4601845" algn="r"/>
                        </a:tabLst>
                      </a:pPr>
                      <a:r>
                        <a:rPr lang="fr-FR" sz="1000"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Un usage spécifique pour les </a:t>
                      </a:r>
                      <a:r>
                        <a:rPr lang="fr-FR" sz="1000" dirty="0" err="1">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autopiqueurs</a:t>
                      </a:r>
                      <a:r>
                        <a:rPr lang="fr-FR" sz="1000"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rPr>
                        <a:t> d’autotests VIH	</a:t>
                      </a:r>
                      <a:endParaRPr lang="fr-FR" sz="1100" dirty="0">
                        <a:effectLst/>
                        <a:uFill>
                          <a:solidFill>
                            <a:srgbClr val="FF0000"/>
                          </a:solidFill>
                        </a:uFill>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tcPr>
                </a:tc>
                <a:tc>
                  <a:txBody>
                    <a:bodyPr/>
                    <a:lstStyle/>
                    <a:p>
                      <a:pPr algn="ctr">
                        <a:spcBef>
                          <a:spcPts val="300"/>
                        </a:spcBef>
                        <a:spcAft>
                          <a:spcPts val="300"/>
                        </a:spcAft>
                      </a:pPr>
                      <a:r>
                        <a:rPr lang="fr-FR" sz="1050">
                          <a:effectLst/>
                          <a:latin typeface="Calibri" panose="020F0502020204030204" pitchFamily="34" charset="0"/>
                          <a:ea typeface="Calibri" panose="020F0502020204030204" pitchFamily="34" charset="0"/>
                          <a:cs typeface="Calibri" panose="020F0502020204030204" pitchFamily="34" charset="0"/>
                        </a:rPr>
                        <a:t>18</a:t>
                      </a:r>
                      <a:endParaRPr lang="fr-FR" sz="140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tcPr>
                </a:tc>
                <a:tc>
                  <a:txBody>
                    <a:bodyPr/>
                    <a:lstStyle/>
                    <a:p>
                      <a:pPr algn="ctr">
                        <a:spcBef>
                          <a:spcPts val="300"/>
                        </a:spcBef>
                        <a:spcAft>
                          <a:spcPts val="300"/>
                        </a:spcAft>
                      </a:pPr>
                      <a:r>
                        <a:rPr lang="fr-FR" sz="1050" b="1" dirty="0">
                          <a:effectLst/>
                          <a:latin typeface="Calibri" panose="020F0502020204030204" pitchFamily="34" charset="0"/>
                          <a:ea typeface="Calibri" panose="020F0502020204030204" pitchFamily="34" charset="0"/>
                          <a:cs typeface="Calibri" panose="020F0502020204030204" pitchFamily="34" charset="0"/>
                        </a:rPr>
                        <a:t>63</a:t>
                      </a:r>
                      <a:endParaRPr lang="fr-FR" sz="1400" b="1" dirty="0">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solidFill>
                      <a:schemeClr val="accent1">
                        <a:lumMod val="40000"/>
                        <a:lumOff val="60000"/>
                      </a:schemeClr>
                    </a:solidFill>
                  </a:tcPr>
                </a:tc>
                <a:tc>
                  <a:txBody>
                    <a:bodyPr/>
                    <a:lstStyle/>
                    <a:p>
                      <a:pPr algn="ctr">
                        <a:spcBef>
                          <a:spcPts val="300"/>
                        </a:spcBef>
                        <a:spcAft>
                          <a:spcPts val="300"/>
                        </a:spcAft>
                      </a:pPr>
                      <a:r>
                        <a:rPr lang="fr-FR" sz="105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19</a:t>
                      </a:r>
                      <a:endParaRPr lang="fr-FR" sz="14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txBody>
                  <a:tcPr marL="39370" marR="39370" marT="0" marB="0" anchor="ctr">
                    <a:lnT w="12700" cap="flat" cmpd="sng" algn="ctr">
                      <a:noFill/>
                      <a:prstDash val="solid"/>
                      <a:round/>
                      <a:headEnd type="none" w="med" len="med"/>
                      <a:tailEnd type="none" w="med" len="med"/>
                    </a:lnT>
                  </a:tcPr>
                </a:tc>
                <a:tc>
                  <a:txBody>
                    <a:bodyPr/>
                    <a:lstStyle/>
                    <a:p>
                      <a:pPr algn="ctr" fontAlgn="ctr"/>
                      <a:r>
                        <a:rPr lang="fr-FR" sz="1000" u="none" strike="noStrike" dirty="0">
                          <a:effectLst/>
                        </a:rPr>
                        <a:t>100</a:t>
                      </a:r>
                      <a:endParaRPr lang="fr-FR" sz="1000" b="0" i="0" u="none" strike="noStrike" dirty="0">
                        <a:solidFill>
                          <a:srgbClr val="000000"/>
                        </a:solidFill>
                        <a:effectLst/>
                        <a:latin typeface="Calibri" panose="020F0502020204030204" pitchFamily="34" charset="0"/>
                      </a:endParaRPr>
                    </a:p>
                  </a:txBody>
                  <a:tcPr marL="9525" marR="9525" marT="9525" marB="0" anchor="ctr">
                    <a:lnT w="12700" cap="flat" cmpd="sng" algn="ctr">
                      <a:noFill/>
                      <a:prstDash val="solid"/>
                      <a:round/>
                      <a:headEnd type="none" w="med" len="med"/>
                      <a:tailEnd type="none" w="med" len="med"/>
                    </a:lnT>
                  </a:tcPr>
                </a:tc>
              </a:tr>
            </a:tbl>
          </a:graphicData>
        </a:graphic>
      </p:graphicFrame>
      <p:sp>
        <p:nvSpPr>
          <p:cNvPr id="35" name="Rectangle 34"/>
          <p:cNvSpPr/>
          <p:nvPr/>
        </p:nvSpPr>
        <p:spPr>
          <a:xfrm>
            <a:off x="5997288" y="6774769"/>
            <a:ext cx="2153154" cy="215444"/>
          </a:xfrm>
          <a:prstGeom prst="rect">
            <a:avLst/>
          </a:prstGeom>
          <a:solidFill>
            <a:srgbClr val="BDD7EE"/>
          </a:solidFill>
        </p:spPr>
        <p:txBody>
          <a:bodyPr wrap="none">
            <a:spAutoFit/>
          </a:bodyPr>
          <a:lstStyle/>
          <a:p>
            <a:pPr algn="just">
              <a:spcAft>
                <a:spcPts val="0"/>
              </a:spcAft>
              <a:tabLst>
                <a:tab pos="-503555" algn="l"/>
                <a:tab pos="-324485" algn="l"/>
                <a:tab pos="142875" algn="l"/>
                <a:tab pos="359410" algn="l"/>
                <a:tab pos="1079500" algn="l"/>
                <a:tab pos="1799590" algn="l"/>
                <a:tab pos="2519680" algn="l"/>
                <a:tab pos="2879090" algn="l"/>
                <a:tab pos="3239770" algn="l"/>
                <a:tab pos="3599180" algn="l"/>
                <a:tab pos="3959860" algn="l"/>
                <a:tab pos="4319270" algn="l"/>
                <a:tab pos="4679950" algn="l"/>
                <a:tab pos="5039360" algn="l"/>
                <a:tab pos="5400040" algn="l"/>
              </a:tabLst>
            </a:pPr>
            <a:r>
              <a:rPr lang="fr-FR" sz="800" i="1" dirty="0">
                <a:solidFill>
                  <a:schemeClr val="tx1">
                    <a:lumMod val="65000"/>
                    <a:lumOff val="35000"/>
                  </a:schemeClr>
                </a:solidFill>
                <a:latin typeface="Calibri" panose="020F0502020204030204" pitchFamily="34" charset="0"/>
                <a:ea typeface="Calibri" panose="020F0502020204030204" pitchFamily="34" charset="0"/>
                <a:cs typeface="Calibri" panose="020F0502020204030204" pitchFamily="34" charset="0"/>
              </a:rPr>
              <a:t>Les cases bleues indiquent les bonnes pratiques</a:t>
            </a:r>
            <a:endParaRPr lang="fr-FR" sz="800" i="1" dirty="0">
              <a:solidFill>
                <a:schemeClr val="tx1">
                  <a:lumMod val="65000"/>
                  <a:lumOff val="35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908979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aphique 20"/>
          <p:cNvGraphicFramePr>
            <a:graphicFrameLocks/>
          </p:cNvGraphicFramePr>
          <p:nvPr>
            <p:extLst>
              <p:ext uri="{D42A27DB-BD31-4B8C-83A1-F6EECF244321}">
                <p14:modId xmlns:p14="http://schemas.microsoft.com/office/powerpoint/2010/main" val="2591068889"/>
              </p:ext>
            </p:extLst>
          </p:nvPr>
        </p:nvGraphicFramePr>
        <p:xfrm>
          <a:off x="-118775" y="1952715"/>
          <a:ext cx="5288359" cy="3760977"/>
        </p:xfrm>
        <a:graphic>
          <a:graphicData uri="http://schemas.openxmlformats.org/drawingml/2006/chart">
            <c:chart xmlns:c="http://schemas.openxmlformats.org/drawingml/2006/chart" xmlns:r="http://schemas.openxmlformats.org/officeDocument/2006/relationships" r:id="rId2"/>
          </a:graphicData>
        </a:graphic>
      </p:graphicFrame>
      <p:sp>
        <p:nvSpPr>
          <p:cNvPr id="2" name="Espace réservé du texte 1"/>
          <p:cNvSpPr>
            <a:spLocks noGrp="1"/>
          </p:cNvSpPr>
          <p:nvPr>
            <p:ph type="body" sz="quarter" idx="10"/>
          </p:nvPr>
        </p:nvSpPr>
        <p:spPr/>
        <p:txBody>
          <a:bodyPr/>
          <a:lstStyle/>
          <a:p>
            <a:pPr algn="just"/>
            <a:r>
              <a:rPr lang="fr-FR" sz="1800" dirty="0"/>
              <a:t>La participation à des opérations de collecte de pompes patch </a:t>
            </a:r>
            <a:r>
              <a:rPr lang="fr-FR" sz="1800" dirty="0" smtClean="0"/>
              <a:t>OMNIPOD et la satisfaction relative aux modalités </a:t>
            </a:r>
            <a:r>
              <a:rPr lang="fr-FR" sz="1800" dirty="0"/>
              <a:t>de stockage et de </a:t>
            </a:r>
            <a:r>
              <a:rPr lang="fr-FR" sz="1800" dirty="0" smtClean="0"/>
              <a:t>collecte</a:t>
            </a:r>
            <a:r>
              <a:rPr lang="fr-FR" dirty="0" smtClean="0"/>
              <a:t> </a:t>
            </a:r>
            <a:endParaRPr lang="fr-FR" sz="1800" i="1" dirty="0"/>
          </a:p>
        </p:txBody>
      </p:sp>
      <p:sp>
        <p:nvSpPr>
          <p:cNvPr id="11" name="Text Box 10"/>
          <p:cNvSpPr txBox="1">
            <a:spLocks noChangeArrowheads="1"/>
          </p:cNvSpPr>
          <p:nvPr/>
        </p:nvSpPr>
        <p:spPr bwMode="auto">
          <a:xfrm>
            <a:off x="153035" y="1003322"/>
            <a:ext cx="4753901" cy="702597"/>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smtClean="0">
                <a:solidFill>
                  <a:schemeClr val="bg1">
                    <a:lumMod val="50000"/>
                  </a:schemeClr>
                </a:solidFill>
                <a:cs typeface="Times New Roman" pitchFamily="18" charset="0"/>
              </a:rPr>
              <a:t>QUESTION</a:t>
            </a:r>
            <a:r>
              <a:rPr lang="fr-FR" sz="1200" dirty="0" smtClean="0">
                <a:solidFill>
                  <a:schemeClr val="bg1">
                    <a:lumMod val="50000"/>
                  </a:schemeClr>
                </a:solidFill>
                <a:cs typeface="Times New Roman" pitchFamily="18" charset="0"/>
              </a:rPr>
              <a:t> </a:t>
            </a:r>
            <a:r>
              <a:rPr lang="fr-FR" sz="1200" dirty="0">
                <a:solidFill>
                  <a:schemeClr val="bg1">
                    <a:lumMod val="50000"/>
                  </a:schemeClr>
                </a:solidFill>
                <a:cs typeface="Times New Roman" pitchFamily="18" charset="0"/>
              </a:rPr>
              <a:t>:	</a:t>
            </a:r>
            <a:r>
              <a:rPr lang="fr-FR" sz="1200" dirty="0" smtClean="0">
                <a:solidFill>
                  <a:schemeClr val="bg1">
                    <a:lumMod val="50000"/>
                  </a:schemeClr>
                </a:solidFill>
              </a:rPr>
              <a:t>Avez-vous participé à des opérations de collecte concernant les pompes OMNIPOD ?</a:t>
            </a:r>
            <a:endParaRPr lang="fr-FR" sz="1200" dirty="0">
              <a:solidFill>
                <a:schemeClr val="bg1">
                  <a:lumMod val="50000"/>
                </a:schemeClr>
              </a:solidFill>
            </a:endParaRPr>
          </a:p>
        </p:txBody>
      </p:sp>
      <p:cxnSp>
        <p:nvCxnSpPr>
          <p:cNvPr id="7" name="Connecteur droit avec flèche 6"/>
          <p:cNvCxnSpPr/>
          <p:nvPr/>
        </p:nvCxnSpPr>
        <p:spPr>
          <a:xfrm flipV="1">
            <a:off x="3451798" y="2966936"/>
            <a:ext cx="1556102" cy="9008"/>
          </a:xfrm>
          <a:prstGeom prst="straightConnector1">
            <a:avLst/>
          </a:prstGeom>
          <a:ln w="28575">
            <a:solidFill>
              <a:srgbClr val="003366"/>
            </a:solidFill>
            <a:tailEnd type="triangle"/>
          </a:ln>
        </p:spPr>
        <p:style>
          <a:lnRef idx="1">
            <a:schemeClr val="accent1"/>
          </a:lnRef>
          <a:fillRef idx="0">
            <a:schemeClr val="accent1"/>
          </a:fillRef>
          <a:effectRef idx="0">
            <a:schemeClr val="accent1"/>
          </a:effectRef>
          <a:fontRef idx="minor">
            <a:schemeClr val="tx1"/>
          </a:fontRef>
        </p:style>
      </p:cxnSp>
      <p:sp>
        <p:nvSpPr>
          <p:cNvPr id="16" name="Text Box 10"/>
          <p:cNvSpPr txBox="1">
            <a:spLocks noChangeArrowheads="1"/>
          </p:cNvSpPr>
          <p:nvPr/>
        </p:nvSpPr>
        <p:spPr bwMode="auto">
          <a:xfrm>
            <a:off x="318186" y="1617255"/>
            <a:ext cx="4241729" cy="338554"/>
          </a:xfrm>
          <a:prstGeom prst="rect">
            <a:avLst/>
          </a:prstGeom>
          <a:noFill/>
          <a:ln w="9525" algn="ctr">
            <a:noFill/>
            <a:miter lim="800000"/>
            <a:headEnd/>
            <a:tailEnd/>
          </a:ln>
        </p:spPr>
        <p:txBody>
          <a:bodyPr wrap="square" lIns="0" tIns="0" rIns="0" bIns="0" anchor="t">
            <a:spAutoFit/>
          </a:bodyPr>
          <a:lstStyle/>
          <a:p>
            <a:pPr algn="just"/>
            <a:r>
              <a:rPr lang="fr-FR" sz="1100" b="1" i="1" u="sng" dirty="0">
                <a:solidFill>
                  <a:schemeClr val="tx1">
                    <a:lumMod val="65000"/>
                    <a:lumOff val="35000"/>
                  </a:schemeClr>
                </a:solidFill>
              </a:rPr>
              <a:t>Base</a:t>
            </a:r>
            <a:r>
              <a:rPr lang="fr-FR" sz="1100" i="1" dirty="0">
                <a:solidFill>
                  <a:schemeClr val="tx1">
                    <a:lumMod val="65000"/>
                    <a:lumOff val="35000"/>
                  </a:schemeClr>
                </a:solidFill>
              </a:rPr>
              <a:t> : question posée uniquement aux pharmaciens dont la pharmacie est point de distribution ET point de collecte de BAA, soit </a:t>
            </a:r>
            <a:r>
              <a:rPr lang="fr-FR" sz="1100" b="1" i="1" dirty="0">
                <a:solidFill>
                  <a:schemeClr val="tx1">
                    <a:lumMod val="65000"/>
                    <a:lumOff val="35000"/>
                  </a:schemeClr>
                </a:solidFill>
              </a:rPr>
              <a:t>73%</a:t>
            </a:r>
            <a:r>
              <a:rPr lang="fr-FR" sz="1100" i="1" dirty="0">
                <a:solidFill>
                  <a:schemeClr val="tx1">
                    <a:lumMod val="65000"/>
                    <a:lumOff val="35000"/>
                  </a:schemeClr>
                </a:solidFill>
              </a:rPr>
              <a:t> de l’échantillon</a:t>
            </a:r>
          </a:p>
        </p:txBody>
      </p:sp>
      <p:graphicFrame>
        <p:nvGraphicFramePr>
          <p:cNvPr id="18" name="Graphique 6"/>
          <p:cNvGraphicFramePr>
            <a:graphicFrameLocks/>
          </p:cNvGraphicFramePr>
          <p:nvPr>
            <p:extLst>
              <p:ext uri="{D42A27DB-BD31-4B8C-83A1-F6EECF244321}">
                <p14:modId xmlns:p14="http://schemas.microsoft.com/office/powerpoint/2010/main" val="730437912"/>
              </p:ext>
            </p:extLst>
          </p:nvPr>
        </p:nvGraphicFramePr>
        <p:xfrm>
          <a:off x="5169584" y="2399144"/>
          <a:ext cx="4891893" cy="3314548"/>
        </p:xfrm>
        <a:graphic>
          <a:graphicData uri="http://schemas.openxmlformats.org/drawingml/2006/chart">
            <c:chart xmlns:c="http://schemas.openxmlformats.org/drawingml/2006/chart" xmlns:r="http://schemas.openxmlformats.org/officeDocument/2006/relationships" r:id="rId3"/>
          </a:graphicData>
        </a:graphic>
      </p:graphicFrame>
      <p:sp>
        <p:nvSpPr>
          <p:cNvPr id="19" name="ZoneTexte 18"/>
          <p:cNvSpPr txBox="1"/>
          <p:nvPr/>
        </p:nvSpPr>
        <p:spPr>
          <a:xfrm>
            <a:off x="8691289" y="2713913"/>
            <a:ext cx="1171475" cy="817245"/>
          </a:xfrm>
          <a:prstGeom prst="roundRect">
            <a:avLst/>
          </a:prstGeom>
          <a:solidFill>
            <a:srgbClr val="003366">
              <a:alpha val="75000"/>
            </a:srgbClr>
          </a:solidFill>
          <a:effectLst>
            <a:softEdge rad="31750"/>
          </a:effectLst>
        </p:spPr>
        <p:txBody>
          <a:bodyPr wrap="square">
            <a:spAutoFit/>
          </a:bodyPr>
          <a:lstStyle/>
          <a:p>
            <a:pPr algn="ctr">
              <a:defRPr/>
            </a:pPr>
            <a:r>
              <a:rPr lang="fr-FR" sz="1400" b="1" dirty="0" smtClean="0">
                <a:solidFill>
                  <a:schemeClr val="bg1"/>
                </a:solidFill>
                <a:latin typeface="Calibri" pitchFamily="34" charset="0"/>
              </a:rPr>
              <a:t>TOTAL Satisfaisant</a:t>
            </a:r>
            <a:br>
              <a:rPr lang="fr-FR" sz="1400" b="1" dirty="0" smtClean="0">
                <a:solidFill>
                  <a:schemeClr val="bg1"/>
                </a:solidFill>
                <a:latin typeface="Calibri" pitchFamily="34" charset="0"/>
              </a:rPr>
            </a:br>
            <a:r>
              <a:rPr lang="fr-FR" sz="1400" b="1" dirty="0" smtClean="0">
                <a:solidFill>
                  <a:schemeClr val="bg1"/>
                </a:solidFill>
                <a:latin typeface="Calibri" pitchFamily="34" charset="0"/>
              </a:rPr>
              <a:t>50%</a:t>
            </a:r>
            <a:endParaRPr lang="fr-FR" sz="1400" b="1" dirty="0">
              <a:solidFill>
                <a:schemeClr val="bg1"/>
              </a:solidFill>
              <a:latin typeface="Calibri" pitchFamily="34" charset="0"/>
            </a:endParaRPr>
          </a:p>
        </p:txBody>
      </p:sp>
      <p:sp>
        <p:nvSpPr>
          <p:cNvPr id="20" name="ZoneTexte 19"/>
          <p:cNvSpPr txBox="1"/>
          <p:nvPr/>
        </p:nvSpPr>
        <p:spPr>
          <a:xfrm>
            <a:off x="8330171" y="4056418"/>
            <a:ext cx="1503669" cy="817245"/>
          </a:xfrm>
          <a:prstGeom prst="roundRect">
            <a:avLst/>
          </a:prstGeom>
          <a:solidFill>
            <a:srgbClr val="CC0000">
              <a:alpha val="75000"/>
            </a:srgbClr>
          </a:solidFill>
          <a:effectLst>
            <a:softEdge rad="31750"/>
          </a:effectLst>
        </p:spPr>
        <p:txBody>
          <a:bodyPr wrap="square">
            <a:spAutoFit/>
          </a:bodyPr>
          <a:lstStyle/>
          <a:p>
            <a:pPr algn="ctr">
              <a:defRPr/>
            </a:pPr>
            <a:r>
              <a:rPr lang="fr-FR" sz="1400" b="1" dirty="0" smtClean="0">
                <a:solidFill>
                  <a:schemeClr val="bg1"/>
                </a:solidFill>
                <a:latin typeface="Calibri" pitchFamily="34" charset="0"/>
              </a:rPr>
              <a:t>TOTAL</a:t>
            </a:r>
          </a:p>
          <a:p>
            <a:pPr algn="ctr">
              <a:defRPr/>
            </a:pPr>
            <a:r>
              <a:rPr lang="fr-FR" sz="1400" b="1" dirty="0" smtClean="0">
                <a:solidFill>
                  <a:schemeClr val="bg1"/>
                </a:solidFill>
                <a:latin typeface="Calibri" pitchFamily="34" charset="0"/>
              </a:rPr>
              <a:t>Pas satisfaisant</a:t>
            </a:r>
            <a:endParaRPr lang="fr-FR" sz="1400" b="1" dirty="0">
              <a:solidFill>
                <a:schemeClr val="bg1"/>
              </a:solidFill>
              <a:latin typeface="Calibri" pitchFamily="34" charset="0"/>
            </a:endParaRPr>
          </a:p>
          <a:p>
            <a:pPr algn="ctr">
              <a:defRPr/>
            </a:pPr>
            <a:r>
              <a:rPr lang="fr-FR" sz="1400" b="1" dirty="0" smtClean="0">
                <a:solidFill>
                  <a:schemeClr val="bg1"/>
                </a:solidFill>
                <a:latin typeface="Calibri" pitchFamily="34" charset="0"/>
              </a:rPr>
              <a:t>48%</a:t>
            </a:r>
            <a:endParaRPr lang="fr-FR" sz="1400" b="1" dirty="0">
              <a:solidFill>
                <a:schemeClr val="bg1"/>
              </a:solidFill>
              <a:latin typeface="Calibri" pitchFamily="34" charset="0"/>
            </a:endParaRPr>
          </a:p>
        </p:txBody>
      </p:sp>
      <p:cxnSp>
        <p:nvCxnSpPr>
          <p:cNvPr id="22" name="Connecteur droit 21"/>
          <p:cNvCxnSpPr/>
          <p:nvPr/>
        </p:nvCxnSpPr>
        <p:spPr bwMode="auto">
          <a:xfrm flipH="1">
            <a:off x="8681989" y="2568421"/>
            <a:ext cx="1438" cy="1010345"/>
          </a:xfrm>
          <a:prstGeom prst="line">
            <a:avLst/>
          </a:prstGeom>
          <a:solidFill>
            <a:schemeClr val="accent1"/>
          </a:solidFill>
          <a:ln w="19050" cap="flat" cmpd="sng" algn="ctr">
            <a:solidFill>
              <a:srgbClr val="003366"/>
            </a:solidFill>
            <a:prstDash val="solid"/>
            <a:round/>
            <a:headEnd type="none" w="med" len="med"/>
            <a:tailEnd type="none" w="med" len="med"/>
          </a:ln>
          <a:effectLst/>
        </p:spPr>
      </p:cxnSp>
      <p:cxnSp>
        <p:nvCxnSpPr>
          <p:cNvPr id="23" name="Connecteur droit 22"/>
          <p:cNvCxnSpPr/>
          <p:nvPr/>
        </p:nvCxnSpPr>
        <p:spPr bwMode="auto">
          <a:xfrm flipH="1">
            <a:off x="8297170" y="3952868"/>
            <a:ext cx="1438" cy="1010345"/>
          </a:xfrm>
          <a:prstGeom prst="line">
            <a:avLst/>
          </a:prstGeom>
          <a:solidFill>
            <a:schemeClr val="accent1"/>
          </a:solidFill>
          <a:ln w="19050" cap="flat" cmpd="sng" algn="ctr">
            <a:solidFill>
              <a:srgbClr val="CC0000"/>
            </a:solidFill>
            <a:prstDash val="solid"/>
            <a:round/>
            <a:headEnd type="none" w="med" len="med"/>
            <a:tailEnd type="none" w="med" len="med"/>
          </a:ln>
          <a:effectLst/>
        </p:spPr>
      </p:cxnSp>
      <p:sp>
        <p:nvSpPr>
          <p:cNvPr id="24" name="Text Box 10"/>
          <p:cNvSpPr txBox="1">
            <a:spLocks noChangeArrowheads="1"/>
          </p:cNvSpPr>
          <p:nvPr/>
        </p:nvSpPr>
        <p:spPr bwMode="auto">
          <a:xfrm>
            <a:off x="5319886" y="986612"/>
            <a:ext cx="4513954" cy="887263"/>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smtClean="0">
                <a:solidFill>
                  <a:schemeClr val="bg1">
                    <a:lumMod val="50000"/>
                  </a:schemeClr>
                </a:solidFill>
                <a:cs typeface="Times New Roman" pitchFamily="18" charset="0"/>
              </a:rPr>
              <a:t>QUESTION</a:t>
            </a:r>
            <a:r>
              <a:rPr lang="fr-FR" sz="1200" dirty="0" smtClean="0">
                <a:solidFill>
                  <a:schemeClr val="bg1">
                    <a:lumMod val="50000"/>
                  </a:schemeClr>
                </a:solidFill>
                <a:cs typeface="Times New Roman" pitchFamily="18" charset="0"/>
              </a:rPr>
              <a:t> </a:t>
            </a:r>
            <a:r>
              <a:rPr lang="fr-FR" sz="1200" dirty="0">
                <a:solidFill>
                  <a:schemeClr val="bg1">
                    <a:lumMod val="50000"/>
                  </a:schemeClr>
                </a:solidFill>
                <a:cs typeface="Times New Roman" pitchFamily="18" charset="0"/>
              </a:rPr>
              <a:t>:	</a:t>
            </a:r>
            <a:r>
              <a:rPr lang="fr-FR" sz="1200" dirty="0" smtClean="0">
                <a:solidFill>
                  <a:schemeClr val="bg1">
                    <a:lumMod val="50000"/>
                  </a:schemeClr>
                </a:solidFill>
              </a:rPr>
              <a:t>Comment évaluez-vous les modalités de stockage et de collecte en circuit séparé des pompes OMNIPOD, diriez-vous qu’il est … ?</a:t>
            </a:r>
            <a:endParaRPr lang="fr-FR" sz="1200" dirty="0">
              <a:solidFill>
                <a:schemeClr val="bg1">
                  <a:lumMod val="50000"/>
                </a:schemeClr>
              </a:solidFill>
            </a:endParaRPr>
          </a:p>
        </p:txBody>
      </p:sp>
      <p:sp>
        <p:nvSpPr>
          <p:cNvPr id="25" name="Text Box 10"/>
          <p:cNvSpPr txBox="1">
            <a:spLocks noChangeArrowheads="1"/>
          </p:cNvSpPr>
          <p:nvPr/>
        </p:nvSpPr>
        <p:spPr bwMode="auto">
          <a:xfrm>
            <a:off x="5420188" y="1783438"/>
            <a:ext cx="3946148" cy="338554"/>
          </a:xfrm>
          <a:prstGeom prst="rect">
            <a:avLst/>
          </a:prstGeom>
          <a:noFill/>
          <a:ln w="9525" algn="ctr">
            <a:noFill/>
            <a:miter lim="800000"/>
            <a:headEnd/>
            <a:tailEnd/>
          </a:ln>
        </p:spPr>
        <p:txBody>
          <a:bodyPr wrap="square" lIns="0" tIns="0" rIns="0" bIns="0" anchor="t">
            <a:spAutoFit/>
          </a:bodyPr>
          <a:lstStyle/>
          <a:p>
            <a:pPr algn="just"/>
            <a:r>
              <a:rPr lang="fr-FR" sz="1100" b="1" i="1" u="sng" dirty="0">
                <a:solidFill>
                  <a:schemeClr val="tx1">
                    <a:lumMod val="65000"/>
                    <a:lumOff val="35000"/>
                  </a:schemeClr>
                </a:solidFill>
              </a:rPr>
              <a:t>Base</a:t>
            </a:r>
            <a:r>
              <a:rPr lang="fr-FR" sz="1100" i="1" dirty="0">
                <a:solidFill>
                  <a:schemeClr val="tx1">
                    <a:lumMod val="65000"/>
                    <a:lumOff val="35000"/>
                  </a:schemeClr>
                </a:solidFill>
              </a:rPr>
              <a:t> : question posée uniquement aux pharmaciens qui ont participé à la collecte pour les pompes OMNIPOD, soit </a:t>
            </a:r>
            <a:r>
              <a:rPr lang="fr-FR" sz="1100" b="1" i="1" dirty="0">
                <a:solidFill>
                  <a:schemeClr val="tx1">
                    <a:lumMod val="65000"/>
                    <a:lumOff val="35000"/>
                  </a:schemeClr>
                </a:solidFill>
              </a:rPr>
              <a:t>11%</a:t>
            </a:r>
            <a:r>
              <a:rPr lang="fr-FR" sz="1100" i="1" dirty="0">
                <a:solidFill>
                  <a:schemeClr val="tx1">
                    <a:lumMod val="65000"/>
                    <a:lumOff val="35000"/>
                  </a:schemeClr>
                </a:solidFill>
              </a:rPr>
              <a:t> de l’échantillon</a:t>
            </a:r>
          </a:p>
        </p:txBody>
      </p:sp>
      <p:cxnSp>
        <p:nvCxnSpPr>
          <p:cNvPr id="5" name="Connecteur droit 4"/>
          <p:cNvCxnSpPr/>
          <p:nvPr/>
        </p:nvCxnSpPr>
        <p:spPr>
          <a:xfrm>
            <a:off x="4846215" y="986612"/>
            <a:ext cx="0" cy="565200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1459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263017" y="3954154"/>
            <a:ext cx="8259674" cy="1495066"/>
            <a:chOff x="422" y="2906"/>
            <a:chExt cx="5944" cy="1041"/>
          </a:xfrm>
        </p:grpSpPr>
        <p:sp>
          <p:nvSpPr>
            <p:cNvPr id="4" name="Rectangle 3"/>
            <p:cNvSpPr>
              <a:spLocks noChangeArrowheads="1"/>
            </p:cNvSpPr>
            <p:nvPr/>
          </p:nvSpPr>
          <p:spPr bwMode="auto">
            <a:xfrm>
              <a:off x="1334" y="3110"/>
              <a:ext cx="5032" cy="632"/>
            </a:xfrm>
            <a:prstGeom prst="rect">
              <a:avLst/>
            </a:prstGeom>
            <a:noFill/>
            <a:ln w="9525">
              <a:noFill/>
              <a:miter lim="800000"/>
              <a:headEnd/>
              <a:tailEnd/>
            </a:ln>
          </p:spPr>
          <p:txBody>
            <a:bodyPr anchor="ctr"/>
            <a:lstStyle/>
            <a:p>
              <a:r>
                <a:rPr lang="fr-FR" sz="2800" b="1" dirty="0" smtClean="0">
                  <a:solidFill>
                    <a:srgbClr val="A50021"/>
                  </a:solidFill>
                  <a:latin typeface="Century Gothic" panose="020B0502020202020204" pitchFamily="34" charset="0"/>
                </a:rPr>
                <a:t>Focus sur l’information</a:t>
              </a:r>
              <a:endParaRPr lang="fr-FR" sz="2800" b="1" dirty="0">
                <a:solidFill>
                  <a:srgbClr val="A50021"/>
                </a:solidFill>
                <a:latin typeface="Century Gothic" panose="020B0502020202020204" pitchFamily="34" charset="0"/>
              </a:endParaRPr>
            </a:p>
          </p:txBody>
        </p:sp>
        <p:sp>
          <p:nvSpPr>
            <p:cNvPr id="5" name="Rectangle 4"/>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6000" b="1" dirty="0" smtClean="0">
                  <a:solidFill>
                    <a:srgbClr val="A50021"/>
                  </a:solidFill>
                  <a:latin typeface="Century Gothic" panose="020B0502020202020204" pitchFamily="34" charset="0"/>
                  <a:cs typeface="Times New Roman" pitchFamily="18" charset="0"/>
                </a:rPr>
                <a:t>B</a:t>
              </a:r>
              <a:endParaRPr lang="fr-FR" sz="6000" b="1" dirty="0">
                <a:solidFill>
                  <a:srgbClr val="A50021"/>
                </a:solidFill>
                <a:latin typeface="Century Gothic" panose="020B0502020202020204" pitchFamily="34" charset="0"/>
                <a:cs typeface="Times New Roman" pitchFamily="18" charset="0"/>
              </a:endParaRPr>
            </a:p>
          </p:txBody>
        </p:sp>
        <p:sp>
          <p:nvSpPr>
            <p:cNvPr id="6"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16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1351858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311502" y="204800"/>
            <a:ext cx="8664792" cy="657689"/>
          </a:xfrm>
        </p:spPr>
        <p:txBody>
          <a:bodyPr/>
          <a:lstStyle/>
          <a:p>
            <a:r>
              <a:rPr lang="fr-FR" dirty="0"/>
              <a:t>La fréquence de connexion à son espace personnel sur le site internet de </a:t>
            </a:r>
            <a:r>
              <a:rPr lang="fr-FR" dirty="0" err="1"/>
              <a:t>Dastri</a:t>
            </a:r>
            <a:endParaRPr lang="fr-FR" dirty="0"/>
          </a:p>
        </p:txBody>
      </p:sp>
      <p:sp>
        <p:nvSpPr>
          <p:cNvPr id="19" name="Text Box 10"/>
          <p:cNvSpPr txBox="1">
            <a:spLocks noChangeArrowheads="1"/>
          </p:cNvSpPr>
          <p:nvPr/>
        </p:nvSpPr>
        <p:spPr bwMode="auto">
          <a:xfrm>
            <a:off x="343042" y="941926"/>
            <a:ext cx="9760929" cy="517931"/>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a:solidFill>
                  <a:schemeClr val="bg1">
                    <a:lumMod val="50000"/>
                  </a:schemeClr>
                </a:solidFill>
                <a:cs typeface="Times New Roman" pitchFamily="18" charset="0"/>
              </a:rPr>
              <a:t>QUESTION</a:t>
            </a:r>
            <a:r>
              <a:rPr lang="fr-FR" sz="1200" dirty="0">
                <a:solidFill>
                  <a:schemeClr val="bg1">
                    <a:lumMod val="50000"/>
                  </a:schemeClr>
                </a:solidFill>
                <a:cs typeface="Times New Roman" pitchFamily="18" charset="0"/>
              </a:rPr>
              <a:t> :	</a:t>
            </a:r>
            <a:r>
              <a:rPr lang="fr-FR" sz="1200" dirty="0" smtClean="0">
                <a:solidFill>
                  <a:schemeClr val="bg1">
                    <a:lumMod val="50000"/>
                  </a:schemeClr>
                </a:solidFill>
              </a:rPr>
              <a:t>A quelle fréquence utilisez-vous votre espace personnel sur le site internet de DASTRI ? </a:t>
            </a:r>
            <a:endParaRPr lang="fr-FR" sz="1200" dirty="0">
              <a:solidFill>
                <a:schemeClr val="bg1">
                  <a:lumMod val="50000"/>
                </a:schemeClr>
              </a:solidFill>
            </a:endParaRPr>
          </a:p>
        </p:txBody>
      </p:sp>
      <p:graphicFrame>
        <p:nvGraphicFramePr>
          <p:cNvPr id="12" name="Graphique 6"/>
          <p:cNvGraphicFramePr>
            <a:graphicFrameLocks/>
          </p:cNvGraphicFramePr>
          <p:nvPr>
            <p:extLst>
              <p:ext uri="{D42A27DB-BD31-4B8C-83A1-F6EECF244321}">
                <p14:modId xmlns:p14="http://schemas.microsoft.com/office/powerpoint/2010/main" val="2807082073"/>
              </p:ext>
            </p:extLst>
          </p:nvPr>
        </p:nvGraphicFramePr>
        <p:xfrm>
          <a:off x="3349257" y="1805024"/>
          <a:ext cx="4231539" cy="45926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3580324570"/>
              </p:ext>
            </p:extLst>
          </p:nvPr>
        </p:nvGraphicFramePr>
        <p:xfrm>
          <a:off x="145915" y="1774095"/>
          <a:ext cx="3262409" cy="4623544"/>
        </p:xfrm>
        <a:graphic>
          <a:graphicData uri="http://schemas.openxmlformats.org/drawingml/2006/table">
            <a:tbl>
              <a:tblPr>
                <a:tableStyleId>{2D5ABB26-0587-4C30-8999-92F81FD0307C}</a:tableStyleId>
              </a:tblPr>
              <a:tblGrid>
                <a:gridCol w="3262409"/>
              </a:tblGrid>
              <a:tr h="577943">
                <a:tc>
                  <a:txBody>
                    <a:bodyPr/>
                    <a:lstStyle/>
                    <a:p>
                      <a:pPr algn="r" fontAlgn="ctr"/>
                      <a:r>
                        <a:rPr lang="fr-FR" sz="1100" b="1" i="0" u="none" strike="noStrike" dirty="0">
                          <a:solidFill>
                            <a:srgbClr val="000066"/>
                          </a:solidFill>
                          <a:effectLst/>
                          <a:latin typeface="Calibri" panose="020F0502020204030204" pitchFamily="34" charset="0"/>
                        </a:rPr>
                        <a:t>Au moins une fois par mois</a:t>
                      </a:r>
                    </a:p>
                  </a:txBody>
                  <a:tcPr marL="9525" marR="9525" marT="9525" marB="0" anchor="ctr"/>
                </a:tc>
              </a:tr>
              <a:tr h="577943">
                <a:tc>
                  <a:txBody>
                    <a:bodyPr/>
                    <a:lstStyle/>
                    <a:p>
                      <a:pPr algn="r" fontAlgn="ctr"/>
                      <a:r>
                        <a:rPr lang="fr-FR" sz="1100" b="0" i="0" u="none" strike="noStrike" dirty="0">
                          <a:solidFill>
                            <a:srgbClr val="000000"/>
                          </a:solidFill>
                          <a:effectLst/>
                          <a:latin typeface="Calibri" panose="020F0502020204030204" pitchFamily="34" charset="0"/>
                        </a:rPr>
                        <a:t>Plusieurs fois par mois  </a:t>
                      </a:r>
                    </a:p>
                  </a:txBody>
                  <a:tcPr marL="9525" marR="9525" marT="9525" marB="0" anchor="ctr"/>
                </a:tc>
              </a:tr>
              <a:tr h="577943">
                <a:tc>
                  <a:txBody>
                    <a:bodyPr/>
                    <a:lstStyle/>
                    <a:p>
                      <a:pPr algn="r" fontAlgn="ctr"/>
                      <a:r>
                        <a:rPr lang="fr-FR" sz="1100" b="0" i="0" u="none" strike="noStrike">
                          <a:solidFill>
                            <a:srgbClr val="000000"/>
                          </a:solidFill>
                          <a:effectLst/>
                          <a:latin typeface="Calibri" panose="020F0502020204030204" pitchFamily="34" charset="0"/>
                        </a:rPr>
                        <a:t>1 fois par mois  </a:t>
                      </a:r>
                    </a:p>
                  </a:txBody>
                  <a:tcPr marL="9525" marR="9525" marT="9525" marB="0" anchor="ctr"/>
                </a:tc>
              </a:tr>
              <a:tr h="577943">
                <a:tc>
                  <a:txBody>
                    <a:bodyPr/>
                    <a:lstStyle/>
                    <a:p>
                      <a:pPr algn="r" fontAlgn="ctr"/>
                      <a:r>
                        <a:rPr lang="fr-FR" sz="1100" b="1" i="0" u="none" strike="noStrike" kern="1200" dirty="0">
                          <a:solidFill>
                            <a:srgbClr val="000066"/>
                          </a:solidFill>
                          <a:effectLst/>
                          <a:latin typeface="Calibri" panose="020F0502020204030204" pitchFamily="34" charset="0"/>
                          <a:ea typeface="+mn-ea"/>
                          <a:cs typeface="+mn-cs"/>
                        </a:rPr>
                        <a:t>Au moins une fois par an</a:t>
                      </a:r>
                    </a:p>
                  </a:txBody>
                  <a:tcPr marL="9525" marR="9525" marT="9525" marB="0" anchor="ctr"/>
                </a:tc>
              </a:tr>
              <a:tr h="577943">
                <a:tc>
                  <a:txBody>
                    <a:bodyPr/>
                    <a:lstStyle/>
                    <a:p>
                      <a:pPr algn="r" fontAlgn="ctr"/>
                      <a:r>
                        <a:rPr lang="fr-FR" sz="1100" b="0" i="0" u="none" strike="noStrike">
                          <a:solidFill>
                            <a:srgbClr val="000000"/>
                          </a:solidFill>
                          <a:effectLst/>
                          <a:latin typeface="Calibri" panose="020F0502020204030204" pitchFamily="34" charset="0"/>
                        </a:rPr>
                        <a:t>Plusieurs fois par an  </a:t>
                      </a:r>
                    </a:p>
                  </a:txBody>
                  <a:tcPr marL="9525" marR="9525" marT="9525" marB="0" anchor="ctr"/>
                </a:tc>
              </a:tr>
              <a:tr h="577943">
                <a:tc>
                  <a:txBody>
                    <a:bodyPr/>
                    <a:lstStyle/>
                    <a:p>
                      <a:pPr algn="r" fontAlgn="ctr"/>
                      <a:r>
                        <a:rPr lang="fr-FR" sz="1100" b="0" i="0" u="none" strike="noStrike">
                          <a:solidFill>
                            <a:srgbClr val="000000"/>
                          </a:solidFill>
                          <a:effectLst/>
                          <a:latin typeface="Calibri" panose="020F0502020204030204" pitchFamily="34" charset="0"/>
                        </a:rPr>
                        <a:t>1 fois par an  </a:t>
                      </a:r>
                    </a:p>
                  </a:txBody>
                  <a:tcPr marL="9525" marR="9525" marT="9525" marB="0" anchor="ctr"/>
                </a:tc>
              </a:tr>
              <a:tr h="577943">
                <a:tc>
                  <a:txBody>
                    <a:bodyPr/>
                    <a:lstStyle/>
                    <a:p>
                      <a:pPr algn="r" fontAlgn="ctr"/>
                      <a:r>
                        <a:rPr lang="fr-FR" sz="1100" b="1" i="0" u="none" strike="noStrike" dirty="0">
                          <a:solidFill>
                            <a:srgbClr val="A50021"/>
                          </a:solidFill>
                          <a:effectLst/>
                          <a:latin typeface="Calibri" panose="020F0502020204030204" pitchFamily="34" charset="0"/>
                        </a:rPr>
                        <a:t>Jamais </a:t>
                      </a:r>
                    </a:p>
                  </a:txBody>
                  <a:tcPr marL="9525" marR="9525" marT="9525" marB="0" anchor="ctr"/>
                </a:tc>
              </a:tr>
              <a:tr h="577943">
                <a:tc>
                  <a:txBody>
                    <a:bodyPr/>
                    <a:lstStyle/>
                    <a:p>
                      <a:pPr algn="r" fontAlgn="ctr"/>
                      <a:r>
                        <a:rPr lang="fr-FR" sz="1100" b="0" i="1" u="none" strike="noStrike" dirty="0">
                          <a:solidFill>
                            <a:schemeClr val="tx1">
                              <a:lumMod val="50000"/>
                              <a:lumOff val="50000"/>
                            </a:schemeClr>
                          </a:solidFill>
                          <a:effectLst/>
                          <a:latin typeface="Calibri" panose="020F0502020204030204" pitchFamily="34" charset="0"/>
                        </a:rPr>
                        <a:t>Ne connaît pas DASTRI/le site internet de </a:t>
                      </a:r>
                      <a:r>
                        <a:rPr lang="fr-FR" sz="1100" b="0" i="1" u="none" strike="noStrike" dirty="0" smtClean="0">
                          <a:solidFill>
                            <a:schemeClr val="tx1">
                              <a:lumMod val="50000"/>
                              <a:lumOff val="50000"/>
                            </a:schemeClr>
                          </a:solidFill>
                          <a:effectLst/>
                          <a:latin typeface="Calibri" panose="020F0502020204030204" pitchFamily="34" charset="0"/>
                        </a:rPr>
                        <a:t>DASTRI</a:t>
                      </a:r>
                      <a:endParaRPr lang="fr-FR" sz="1100" b="0" i="1" u="none" strike="noStrike" dirty="0">
                        <a:solidFill>
                          <a:schemeClr val="tx1">
                            <a:lumMod val="50000"/>
                            <a:lumOff val="50000"/>
                          </a:schemeClr>
                        </a:solidFill>
                        <a:effectLst/>
                        <a:latin typeface="Calibri" panose="020F0502020204030204" pitchFamily="34" charset="0"/>
                      </a:endParaRPr>
                    </a:p>
                  </a:txBody>
                  <a:tcPr marL="9525" marR="9525" marT="9525" marB="0" anchor="ctr"/>
                </a:tc>
              </a:tr>
            </a:tbl>
          </a:graphicData>
        </a:graphic>
      </p:graphicFrame>
      <p:sp>
        <p:nvSpPr>
          <p:cNvPr id="3" name="Rectangle à coins arrondis 2"/>
          <p:cNvSpPr/>
          <p:nvPr/>
        </p:nvSpPr>
        <p:spPr>
          <a:xfrm>
            <a:off x="1381328" y="1805024"/>
            <a:ext cx="5642043" cy="3409001"/>
          </a:xfrm>
          <a:prstGeom prst="roundRect">
            <a:avLst>
              <a:gd name="adj" fmla="val 2685"/>
            </a:avLst>
          </a:prstGeom>
          <a:noFill/>
          <a:ln>
            <a:solidFill>
              <a:srgbClr val="0335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6987409" y="3140192"/>
            <a:ext cx="1745547" cy="738664"/>
          </a:xfrm>
          <a:prstGeom prst="rect">
            <a:avLst/>
          </a:prstGeom>
        </p:spPr>
        <p:txBody>
          <a:bodyPr wrap="square">
            <a:spAutoFit/>
          </a:bodyPr>
          <a:lstStyle/>
          <a:p>
            <a:pPr algn="ctr" fontAlgn="ctr"/>
            <a:r>
              <a:rPr lang="fr-FR" sz="1400" b="1" dirty="0">
                <a:solidFill>
                  <a:srgbClr val="003366"/>
                </a:solidFill>
                <a:latin typeface="Calibri" panose="020F0502020204030204" pitchFamily="34" charset="0"/>
              </a:rPr>
              <a:t>Au moins une fois par </a:t>
            </a:r>
            <a:r>
              <a:rPr lang="fr-FR" sz="1400" b="1" dirty="0" smtClean="0">
                <a:solidFill>
                  <a:srgbClr val="003366"/>
                </a:solidFill>
                <a:latin typeface="Calibri" panose="020F0502020204030204" pitchFamily="34" charset="0"/>
              </a:rPr>
              <a:t>AN</a:t>
            </a:r>
          </a:p>
          <a:p>
            <a:pPr algn="ctr" fontAlgn="ctr"/>
            <a:r>
              <a:rPr lang="fr-FR" sz="1400" b="1" dirty="0" smtClean="0">
                <a:solidFill>
                  <a:srgbClr val="003366"/>
                </a:solidFill>
                <a:latin typeface="Calibri" panose="020F0502020204030204" pitchFamily="34" charset="0"/>
              </a:rPr>
              <a:t>75%</a:t>
            </a:r>
            <a:endParaRPr lang="fr-FR" sz="1400" b="1" dirty="0">
              <a:solidFill>
                <a:srgbClr val="003366"/>
              </a:solidFill>
              <a:latin typeface="Calibri" panose="020F0502020204030204" pitchFamily="34" charset="0"/>
            </a:endParaRPr>
          </a:p>
        </p:txBody>
      </p:sp>
      <p:sp>
        <p:nvSpPr>
          <p:cNvPr id="8" name="Rectangle 7"/>
          <p:cNvSpPr/>
          <p:nvPr/>
        </p:nvSpPr>
        <p:spPr>
          <a:xfrm>
            <a:off x="7292199" y="4338691"/>
            <a:ext cx="2224860" cy="707886"/>
          </a:xfrm>
          <a:prstGeom prst="rect">
            <a:avLst/>
          </a:prstGeom>
        </p:spPr>
        <p:txBody>
          <a:bodyPr wrap="square">
            <a:spAutoFit/>
          </a:bodyPr>
          <a:lstStyle/>
          <a:p>
            <a:pPr marL="171450" indent="-171450" fontAlgn="ctr">
              <a:buFont typeface="Wingdings 3" panose="05040102010807070707" pitchFamily="18" charset="2"/>
              <a:buChar char="p"/>
            </a:pPr>
            <a:r>
              <a:rPr lang="fr-FR" sz="1000" b="1" dirty="0" smtClean="0">
                <a:solidFill>
                  <a:srgbClr val="003366"/>
                </a:solidFill>
                <a:latin typeface="Calibri" panose="020F0502020204030204" pitchFamily="34" charset="0"/>
              </a:rPr>
              <a:t>Ont participé aux opérations déstockage : 91%</a:t>
            </a:r>
          </a:p>
          <a:p>
            <a:pPr marL="171450" indent="-171450" fontAlgn="ctr">
              <a:buFont typeface="Wingdings 3" panose="05040102010807070707" pitchFamily="18" charset="2"/>
              <a:buChar char="p"/>
            </a:pPr>
            <a:r>
              <a:rPr lang="fr-FR" sz="1000" b="1" dirty="0" smtClean="0">
                <a:solidFill>
                  <a:srgbClr val="003366"/>
                </a:solidFill>
                <a:latin typeface="Calibri" panose="020F0502020204030204" pitchFamily="34" charset="0"/>
              </a:rPr>
              <a:t>Présence d’un référent DASTRI : 89%</a:t>
            </a:r>
            <a:endParaRPr lang="fr-FR" sz="1000" b="1" dirty="0">
              <a:solidFill>
                <a:srgbClr val="003366"/>
              </a:solidFill>
              <a:latin typeface="Calibri" panose="020F0502020204030204" pitchFamily="34" charset="0"/>
            </a:endParaRPr>
          </a:p>
        </p:txBody>
      </p:sp>
    </p:spTree>
    <p:extLst>
      <p:ext uri="{BB962C8B-B14F-4D97-AF65-F5344CB8AC3E}">
        <p14:creationId xmlns:p14="http://schemas.microsoft.com/office/powerpoint/2010/main" val="1863060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1496329" y="204800"/>
            <a:ext cx="8607642" cy="657689"/>
          </a:xfrm>
        </p:spPr>
        <p:txBody>
          <a:bodyPr/>
          <a:lstStyle/>
          <a:p>
            <a:pPr algn="just"/>
            <a:r>
              <a:rPr lang="fr-FR" sz="1600" dirty="0"/>
              <a:t>La fonctionnalité la plus utilisée sur l’espace personnel</a:t>
            </a:r>
            <a:endParaRPr lang="fr-FR" sz="1400" i="1" dirty="0"/>
          </a:p>
        </p:txBody>
      </p:sp>
      <p:sp>
        <p:nvSpPr>
          <p:cNvPr id="13" name="Text Box 10"/>
          <p:cNvSpPr txBox="1">
            <a:spLocks noChangeArrowheads="1"/>
          </p:cNvSpPr>
          <p:nvPr/>
        </p:nvSpPr>
        <p:spPr bwMode="auto">
          <a:xfrm>
            <a:off x="352425" y="941926"/>
            <a:ext cx="9732409" cy="702597"/>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a:solidFill>
                  <a:schemeClr val="bg1">
                    <a:lumMod val="50000"/>
                  </a:schemeClr>
                </a:solidFill>
                <a:cs typeface="Times New Roman" pitchFamily="18" charset="0"/>
              </a:rPr>
              <a:t>QUESTION</a:t>
            </a:r>
            <a:r>
              <a:rPr lang="fr-FR" sz="1200" dirty="0">
                <a:solidFill>
                  <a:schemeClr val="bg1">
                    <a:lumMod val="50000"/>
                  </a:schemeClr>
                </a:solidFill>
                <a:cs typeface="Times New Roman" pitchFamily="18" charset="0"/>
              </a:rPr>
              <a:t> :	</a:t>
            </a:r>
            <a:r>
              <a:rPr lang="fr-FR" sz="1200" dirty="0">
                <a:solidFill>
                  <a:schemeClr val="bg1">
                    <a:lumMod val="50000"/>
                  </a:schemeClr>
                </a:solidFill>
              </a:rPr>
              <a:t>Toujours concernant votre espace personnel sur le site de DASTRI, </a:t>
            </a:r>
            <a:r>
              <a:rPr lang="fr-FR" sz="1200" dirty="0" smtClean="0">
                <a:solidFill>
                  <a:schemeClr val="bg1">
                    <a:lumMod val="50000"/>
                  </a:schemeClr>
                </a:solidFill>
              </a:rPr>
              <a:t>quelle est la fonctionnalité que vous utilisez </a:t>
            </a:r>
            <a:r>
              <a:rPr lang="fr-FR" sz="1200" b="1" u="sng" dirty="0" smtClean="0">
                <a:solidFill>
                  <a:schemeClr val="bg1">
                    <a:lumMod val="50000"/>
                  </a:schemeClr>
                </a:solidFill>
              </a:rPr>
              <a:t>le plus</a:t>
            </a:r>
            <a:r>
              <a:rPr lang="fr-FR" sz="1200" dirty="0" smtClean="0">
                <a:solidFill>
                  <a:schemeClr val="bg1">
                    <a:lumMod val="50000"/>
                  </a:schemeClr>
                </a:solidFill>
              </a:rPr>
              <a:t> ? En premier ? Et ensuite ?</a:t>
            </a:r>
            <a:endParaRPr lang="fr-FR" sz="1200" dirty="0">
              <a:solidFill>
                <a:schemeClr val="bg1">
                  <a:lumMod val="50000"/>
                </a:schemeClr>
              </a:solidFill>
            </a:endParaRPr>
          </a:p>
        </p:txBody>
      </p:sp>
      <p:graphicFrame>
        <p:nvGraphicFramePr>
          <p:cNvPr id="17" name="Graphique 16"/>
          <p:cNvGraphicFramePr>
            <a:graphicFrameLocks/>
          </p:cNvGraphicFramePr>
          <p:nvPr>
            <p:extLst>
              <p:ext uri="{D42A27DB-BD31-4B8C-83A1-F6EECF244321}">
                <p14:modId xmlns:p14="http://schemas.microsoft.com/office/powerpoint/2010/main" val="1051001012"/>
              </p:ext>
            </p:extLst>
          </p:nvPr>
        </p:nvGraphicFramePr>
        <p:xfrm>
          <a:off x="426385" y="1845268"/>
          <a:ext cx="9310912" cy="4645339"/>
        </p:xfrm>
        <a:graphic>
          <a:graphicData uri="http://schemas.openxmlformats.org/drawingml/2006/chart">
            <c:chart xmlns:c="http://schemas.openxmlformats.org/drawingml/2006/chart" xmlns:r="http://schemas.openxmlformats.org/officeDocument/2006/relationships" r:id="rId2"/>
          </a:graphicData>
        </a:graphic>
      </p:graphicFrame>
      <p:sp>
        <p:nvSpPr>
          <p:cNvPr id="18" name="ZoneTexte 17"/>
          <p:cNvSpPr txBox="1"/>
          <p:nvPr/>
        </p:nvSpPr>
        <p:spPr>
          <a:xfrm>
            <a:off x="1774371" y="6490608"/>
            <a:ext cx="6400800" cy="230832"/>
          </a:xfrm>
          <a:prstGeom prst="rect">
            <a:avLst/>
          </a:prstGeom>
          <a:noFill/>
        </p:spPr>
        <p:txBody>
          <a:bodyPr wrap="square" rtlCol="0">
            <a:spAutoFit/>
          </a:bodyPr>
          <a:lstStyle/>
          <a:p>
            <a:r>
              <a:rPr lang="fr-FR" sz="900" i="1" dirty="0">
                <a:solidFill>
                  <a:schemeClr val="tx1">
                    <a:lumMod val="50000"/>
                    <a:lumOff val="50000"/>
                  </a:schemeClr>
                </a:solidFill>
              </a:rPr>
              <a:t>(*) Total supérieur à 100, les interviewés ayant pu donner deux </a:t>
            </a:r>
            <a:r>
              <a:rPr lang="fr-FR" sz="900" i="1" dirty="0" smtClean="0">
                <a:solidFill>
                  <a:schemeClr val="tx1">
                    <a:lumMod val="50000"/>
                    <a:lumOff val="50000"/>
                  </a:schemeClr>
                </a:solidFill>
              </a:rPr>
              <a:t>réponses</a:t>
            </a:r>
            <a:endParaRPr lang="fr-FR" sz="900" i="1" dirty="0">
              <a:solidFill>
                <a:schemeClr val="tx1">
                  <a:lumMod val="50000"/>
                  <a:lumOff val="50000"/>
                </a:schemeClr>
              </a:solidFill>
            </a:endParaRPr>
          </a:p>
        </p:txBody>
      </p:sp>
      <p:sp>
        <p:nvSpPr>
          <p:cNvPr id="3" name="Rectangle 2"/>
          <p:cNvSpPr/>
          <p:nvPr/>
        </p:nvSpPr>
        <p:spPr>
          <a:xfrm>
            <a:off x="352425" y="1513718"/>
            <a:ext cx="8138862" cy="261610"/>
          </a:xfrm>
          <a:prstGeom prst="rect">
            <a:avLst/>
          </a:prstGeom>
        </p:spPr>
        <p:txBody>
          <a:bodyPr wrap="square">
            <a:spAutoFit/>
          </a:bodyPr>
          <a:lstStyle/>
          <a:p>
            <a:pPr>
              <a:spcAft>
                <a:spcPts val="0"/>
              </a:spcAft>
            </a:pPr>
            <a:r>
              <a:rPr lang="fr-FR" sz="1100" i="1" u="sng"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rPr>
              <a:t>Base</a:t>
            </a:r>
            <a:r>
              <a:rPr lang="fr-FR" sz="1100" i="1"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rPr>
              <a:t> : A ceux qui utilisent leur espace personnel sur Dastri.fr, soit </a:t>
            </a:r>
            <a:r>
              <a:rPr lang="fr-FR" sz="1100" b="1" i="1"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rPr>
              <a:t>75%</a:t>
            </a:r>
            <a:r>
              <a:rPr lang="fr-FR" sz="1100" i="1"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rPr>
              <a:t> de l’échantillon</a:t>
            </a:r>
            <a:endParaRPr lang="fr-FR" sz="1400" dirty="0">
              <a:solidFill>
                <a:schemeClr val="bg1">
                  <a:lumMod val="50000"/>
                </a:schemeClr>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2488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pPr algn="just"/>
            <a:r>
              <a:rPr lang="fr-FR" dirty="0" smtClean="0"/>
              <a:t>Le mode d’information à l’égard de l’évolution de la filière DASRI</a:t>
            </a:r>
            <a:endParaRPr lang="fr-FR" dirty="0"/>
          </a:p>
        </p:txBody>
      </p:sp>
      <p:graphicFrame>
        <p:nvGraphicFramePr>
          <p:cNvPr id="6" name="Graphique 5"/>
          <p:cNvGraphicFramePr/>
          <p:nvPr>
            <p:extLst>
              <p:ext uri="{D42A27DB-BD31-4B8C-83A1-F6EECF244321}">
                <p14:modId xmlns:p14="http://schemas.microsoft.com/office/powerpoint/2010/main" val="1655346460"/>
              </p:ext>
            </p:extLst>
          </p:nvPr>
        </p:nvGraphicFramePr>
        <p:xfrm>
          <a:off x="496212" y="1921295"/>
          <a:ext cx="5799813" cy="4646841"/>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10"/>
          <p:cNvSpPr txBox="1">
            <a:spLocks noChangeArrowheads="1"/>
          </p:cNvSpPr>
          <p:nvPr/>
        </p:nvSpPr>
        <p:spPr bwMode="auto">
          <a:xfrm>
            <a:off x="387928" y="995883"/>
            <a:ext cx="9760929" cy="533320"/>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a:solidFill>
                  <a:schemeClr val="bg1">
                    <a:lumMod val="50000"/>
                  </a:schemeClr>
                </a:solidFill>
                <a:cs typeface="Times New Roman" pitchFamily="18" charset="0"/>
              </a:rPr>
              <a:t>QUESTION</a:t>
            </a:r>
            <a:r>
              <a:rPr lang="fr-FR" sz="1200" dirty="0">
                <a:solidFill>
                  <a:schemeClr val="bg1">
                    <a:lumMod val="50000"/>
                  </a:schemeClr>
                </a:solidFill>
                <a:cs typeface="Times New Roman" pitchFamily="18" charset="0"/>
              </a:rPr>
              <a:t> :	</a:t>
            </a:r>
            <a:r>
              <a:rPr lang="fr-FR" sz="1200" dirty="0">
                <a:solidFill>
                  <a:schemeClr val="bg1">
                    <a:lumMod val="50000"/>
                  </a:schemeClr>
                </a:solidFill>
              </a:rPr>
              <a:t>Comment vous tenez vous informé de l’évolution de la filière des DASRI ?</a:t>
            </a:r>
          </a:p>
        </p:txBody>
      </p:sp>
      <p:sp>
        <p:nvSpPr>
          <p:cNvPr id="53" name="ZoneTexte 52"/>
          <p:cNvSpPr txBox="1"/>
          <p:nvPr/>
        </p:nvSpPr>
        <p:spPr>
          <a:xfrm>
            <a:off x="5245110" y="2614132"/>
            <a:ext cx="597195"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chemeClr val="bg1"/>
                </a:solidFill>
                <a:sym typeface="Wingdings 3" panose="05040102010807070707" pitchFamily="18" charset="2"/>
              </a:rPr>
              <a:t></a:t>
            </a:r>
            <a:r>
              <a:rPr lang="fr-FR" dirty="0" smtClean="0">
                <a:solidFill>
                  <a:schemeClr val="bg1"/>
                </a:solidFill>
                <a:sym typeface="Wingdings 3" panose="05040102010807070707" pitchFamily="18" charset="2"/>
              </a:rPr>
              <a:t>+6</a:t>
            </a:r>
            <a:endParaRPr lang="fr-FR" dirty="0">
              <a:solidFill>
                <a:schemeClr val="bg1"/>
              </a:solidFill>
            </a:endParaRPr>
          </a:p>
        </p:txBody>
      </p:sp>
      <p:sp>
        <p:nvSpPr>
          <p:cNvPr id="5" name="Rectangle 4"/>
          <p:cNvSpPr/>
          <p:nvPr/>
        </p:nvSpPr>
        <p:spPr>
          <a:xfrm>
            <a:off x="496212" y="1424765"/>
            <a:ext cx="5914316" cy="415498"/>
          </a:xfrm>
          <a:prstGeom prst="rect">
            <a:avLst/>
          </a:prstGeom>
        </p:spPr>
        <p:txBody>
          <a:bodyPr wrap="square">
            <a:spAutoFit/>
          </a:bodyPr>
          <a:lstStyle/>
          <a:p>
            <a:pPr>
              <a:spcAft>
                <a:spcPts val="0"/>
              </a:spcAft>
            </a:pPr>
            <a:r>
              <a:rPr lang="fr-FR" sz="1050" i="1" dirty="0">
                <a:solidFill>
                  <a:schemeClr val="bg1">
                    <a:lumMod val="50000"/>
                  </a:schemeClr>
                </a:solidFill>
                <a:latin typeface="Calibri" panose="020F0502020204030204" pitchFamily="34" charset="0"/>
                <a:ea typeface="Calibri" panose="020F0502020204030204" pitchFamily="34" charset="0"/>
                <a:cs typeface="Calibri" panose="020F0502020204030204" pitchFamily="34" charset="0"/>
              </a:rPr>
              <a:t>Compte tenu des changements apportés dans les modalités de réponses, les rappels sont indiqués à titre indicatifs. Les comparaisons sont donc à interpréter avec prudence</a:t>
            </a:r>
            <a:endParaRPr lang="fr-FR" sz="1050" dirty="0">
              <a:solidFill>
                <a:schemeClr val="bg1">
                  <a:lumMod val="50000"/>
                </a:schemeClr>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0640" y="1459161"/>
            <a:ext cx="225572" cy="225572"/>
          </a:xfrm>
          <a:prstGeom prst="rect">
            <a:avLst/>
          </a:prstGeom>
        </p:spPr>
      </p:pic>
      <p:sp>
        <p:nvSpPr>
          <p:cNvPr id="10" name="ZoneTexte 9"/>
          <p:cNvSpPr txBox="1"/>
          <p:nvPr/>
        </p:nvSpPr>
        <p:spPr>
          <a:xfrm>
            <a:off x="6225959" y="2463849"/>
            <a:ext cx="2213810" cy="769441"/>
          </a:xfrm>
          <a:prstGeom prst="wedgeRectCallout">
            <a:avLst>
              <a:gd name="adj1" fmla="val -76054"/>
              <a:gd name="adj2" fmla="val -89143"/>
            </a:avLst>
          </a:prstGeom>
          <a:noFill/>
          <a:ln>
            <a:solidFill>
              <a:schemeClr val="bg1">
                <a:lumMod val="50000"/>
              </a:schemeClr>
            </a:solidFill>
          </a:ln>
        </p:spPr>
        <p:txBody>
          <a:bodyPr wrap="square" rtlCol="0">
            <a:spAutoFit/>
          </a:bodyPr>
          <a:lstStyle/>
          <a:p>
            <a:r>
              <a:rPr lang="fr-FR" sz="1100" i="1" dirty="0">
                <a:solidFill>
                  <a:schemeClr val="bg1">
                    <a:lumMod val="50000"/>
                  </a:schemeClr>
                </a:solidFill>
              </a:rPr>
              <a:t>« Le Quotidien du Pharmacien </a:t>
            </a:r>
            <a:r>
              <a:rPr lang="fr-FR" sz="1100" i="1" dirty="0" smtClean="0">
                <a:solidFill>
                  <a:schemeClr val="bg1">
                    <a:lumMod val="50000"/>
                  </a:schemeClr>
                </a:solidFill>
              </a:rPr>
              <a:t>» </a:t>
            </a:r>
          </a:p>
          <a:p>
            <a:r>
              <a:rPr lang="fr-FR" sz="1100" i="1" dirty="0" smtClean="0">
                <a:solidFill>
                  <a:schemeClr val="bg1">
                    <a:lumMod val="50000"/>
                  </a:schemeClr>
                </a:solidFill>
              </a:rPr>
              <a:t>«</a:t>
            </a:r>
            <a:r>
              <a:rPr lang="fr-FR" sz="1100" i="1" dirty="0">
                <a:solidFill>
                  <a:schemeClr val="bg1">
                    <a:lumMod val="50000"/>
                  </a:schemeClr>
                </a:solidFill>
              </a:rPr>
              <a:t> Le Moniteur des Pharmaciens </a:t>
            </a:r>
            <a:r>
              <a:rPr lang="fr-FR" sz="1100" i="1" dirty="0" smtClean="0">
                <a:solidFill>
                  <a:schemeClr val="bg1">
                    <a:lumMod val="50000"/>
                  </a:schemeClr>
                </a:solidFill>
              </a:rPr>
              <a:t>» </a:t>
            </a:r>
          </a:p>
          <a:p>
            <a:r>
              <a:rPr lang="fr-FR" sz="1100" i="1" dirty="0" smtClean="0">
                <a:solidFill>
                  <a:schemeClr val="bg1">
                    <a:lumMod val="50000"/>
                  </a:schemeClr>
                </a:solidFill>
              </a:rPr>
              <a:t>«</a:t>
            </a:r>
            <a:r>
              <a:rPr lang="fr-FR" sz="1100" i="1" dirty="0">
                <a:solidFill>
                  <a:schemeClr val="bg1">
                    <a:lumMod val="50000"/>
                  </a:schemeClr>
                </a:solidFill>
              </a:rPr>
              <a:t> Prescrire </a:t>
            </a:r>
            <a:r>
              <a:rPr lang="fr-FR" sz="1100" i="1" dirty="0" smtClean="0">
                <a:solidFill>
                  <a:schemeClr val="bg1">
                    <a:lumMod val="50000"/>
                  </a:schemeClr>
                </a:solidFill>
              </a:rPr>
              <a:t>» </a:t>
            </a:r>
          </a:p>
          <a:p>
            <a:r>
              <a:rPr lang="fr-FR" sz="1100" i="1" dirty="0" smtClean="0">
                <a:solidFill>
                  <a:schemeClr val="bg1">
                    <a:lumMod val="50000"/>
                  </a:schemeClr>
                </a:solidFill>
              </a:rPr>
              <a:t>«</a:t>
            </a:r>
            <a:r>
              <a:rPr lang="fr-FR" sz="1100" i="1" dirty="0">
                <a:solidFill>
                  <a:schemeClr val="bg1">
                    <a:lumMod val="50000"/>
                  </a:schemeClr>
                </a:solidFill>
              </a:rPr>
              <a:t> </a:t>
            </a:r>
            <a:r>
              <a:rPr lang="fr-FR" sz="1100" i="1" dirty="0" smtClean="0">
                <a:solidFill>
                  <a:schemeClr val="bg1">
                    <a:lumMod val="50000"/>
                  </a:schemeClr>
                </a:solidFill>
              </a:rPr>
              <a:t>Le Pharmacien de France »</a:t>
            </a:r>
            <a:endParaRPr lang="fr-FR" sz="1100" dirty="0">
              <a:solidFill>
                <a:schemeClr val="bg1">
                  <a:lumMod val="50000"/>
                </a:schemeClr>
              </a:solidFill>
            </a:endParaRPr>
          </a:p>
        </p:txBody>
      </p:sp>
      <p:sp>
        <p:nvSpPr>
          <p:cNvPr id="37" name="ZoneTexte 36"/>
          <p:cNvSpPr txBox="1"/>
          <p:nvPr/>
        </p:nvSpPr>
        <p:spPr>
          <a:xfrm>
            <a:off x="4435518" y="5924598"/>
            <a:ext cx="1665748" cy="1061829"/>
          </a:xfrm>
          <a:prstGeom prst="wedgeRectCallout">
            <a:avLst>
              <a:gd name="adj1" fmla="val -61116"/>
              <a:gd name="adj2" fmla="val -78951"/>
            </a:avLst>
          </a:prstGeom>
          <a:noFill/>
          <a:ln>
            <a:solidFill>
              <a:schemeClr val="bg1">
                <a:lumMod val="50000"/>
              </a:schemeClr>
            </a:solidFill>
          </a:ln>
        </p:spPr>
        <p:txBody>
          <a:bodyPr wrap="square" rtlCol="0">
            <a:spAutoFit/>
          </a:bodyPr>
          <a:lstStyle/>
          <a:p>
            <a:r>
              <a:rPr lang="fr-FR" sz="1050" i="1" dirty="0">
                <a:solidFill>
                  <a:schemeClr val="bg1">
                    <a:lumMod val="50000"/>
                  </a:schemeClr>
                </a:solidFill>
              </a:rPr>
              <a:t>Par mails, courriers, ou appels provenant de DASTRI / Par la Newsletter DASTRI, par des patients ou encore par des collègues ou confrères</a:t>
            </a:r>
          </a:p>
        </p:txBody>
      </p:sp>
      <p:sp>
        <p:nvSpPr>
          <p:cNvPr id="3" name="ZoneTexte 2"/>
          <p:cNvSpPr txBox="1"/>
          <p:nvPr/>
        </p:nvSpPr>
        <p:spPr>
          <a:xfrm>
            <a:off x="8802235" y="2636020"/>
            <a:ext cx="925975" cy="253916"/>
          </a:xfrm>
          <a:prstGeom prst="rect">
            <a:avLst/>
          </a:prstGeom>
          <a:noFill/>
        </p:spPr>
        <p:txBody>
          <a:bodyPr wrap="square" rtlCol="0">
            <a:spAutoFit/>
          </a:bodyPr>
          <a:lstStyle/>
          <a:p>
            <a:r>
              <a:rPr lang="fr-FR" sz="1000" i="1" dirty="0" smtClean="0">
                <a:solidFill>
                  <a:schemeClr val="bg1">
                    <a:lumMod val="50000"/>
                  </a:schemeClr>
                </a:solidFill>
              </a:rPr>
              <a:t>Non posé</a:t>
            </a:r>
            <a:endParaRPr lang="fr-FR" sz="1000" i="1" dirty="0">
              <a:solidFill>
                <a:schemeClr val="bg1">
                  <a:lumMod val="50000"/>
                </a:schemeClr>
              </a:solidFill>
            </a:endParaRPr>
          </a:p>
        </p:txBody>
      </p:sp>
      <p:sp>
        <p:nvSpPr>
          <p:cNvPr id="19" name="ZoneTexte 18"/>
          <p:cNvSpPr txBox="1"/>
          <p:nvPr/>
        </p:nvSpPr>
        <p:spPr>
          <a:xfrm>
            <a:off x="8802235" y="1537218"/>
            <a:ext cx="641954" cy="369332"/>
          </a:xfrm>
          <a:prstGeom prst="rect">
            <a:avLst/>
          </a:prstGeom>
          <a:noFill/>
        </p:spPr>
        <p:txBody>
          <a:bodyPr wrap="square" rtlCol="0">
            <a:spAutoFit/>
          </a:bodyPr>
          <a:lstStyle/>
          <a:p>
            <a:pPr algn="ctr"/>
            <a:r>
              <a:rPr lang="fr-FR" sz="900" dirty="0" smtClean="0">
                <a:solidFill>
                  <a:schemeClr val="accent1">
                    <a:lumMod val="75000"/>
                  </a:schemeClr>
                </a:solidFill>
              </a:rPr>
              <a:t>Rappels 2017</a:t>
            </a:r>
            <a:endParaRPr lang="fr-FR" sz="900" dirty="0">
              <a:solidFill>
                <a:schemeClr val="accent1">
                  <a:lumMod val="75000"/>
                </a:schemeClr>
              </a:solidFill>
            </a:endParaRPr>
          </a:p>
        </p:txBody>
      </p:sp>
      <p:sp>
        <p:nvSpPr>
          <p:cNvPr id="20" name="Text Box 41"/>
          <p:cNvSpPr txBox="1">
            <a:spLocks noChangeArrowheads="1"/>
          </p:cNvSpPr>
          <p:nvPr/>
        </p:nvSpPr>
        <p:spPr bwMode="auto">
          <a:xfrm>
            <a:off x="8889719" y="2060265"/>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51%</a:t>
            </a:r>
            <a:endParaRPr lang="fr-FR" sz="1200" b="1" dirty="0">
              <a:solidFill>
                <a:schemeClr val="accent1">
                  <a:lumMod val="75000"/>
                </a:schemeClr>
              </a:solidFill>
              <a:latin typeface="Calibri" pitchFamily="34" charset="0"/>
              <a:cs typeface="Calibri" pitchFamily="34" charset="0"/>
            </a:endParaRPr>
          </a:p>
        </p:txBody>
      </p:sp>
      <p:sp>
        <p:nvSpPr>
          <p:cNvPr id="22" name="Text Box 41"/>
          <p:cNvSpPr txBox="1">
            <a:spLocks noChangeArrowheads="1"/>
          </p:cNvSpPr>
          <p:nvPr/>
        </p:nvSpPr>
        <p:spPr bwMode="auto">
          <a:xfrm>
            <a:off x="8889719" y="3209822"/>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42%</a:t>
            </a:r>
            <a:endParaRPr lang="fr-FR" sz="1200" b="1" dirty="0">
              <a:solidFill>
                <a:schemeClr val="accent1">
                  <a:lumMod val="75000"/>
                </a:schemeClr>
              </a:solidFill>
              <a:latin typeface="Calibri" pitchFamily="34" charset="0"/>
              <a:cs typeface="Calibri" pitchFamily="34" charset="0"/>
            </a:endParaRPr>
          </a:p>
        </p:txBody>
      </p:sp>
      <p:sp>
        <p:nvSpPr>
          <p:cNvPr id="23" name="Text Box 41"/>
          <p:cNvSpPr txBox="1">
            <a:spLocks noChangeArrowheads="1"/>
          </p:cNvSpPr>
          <p:nvPr/>
        </p:nvSpPr>
        <p:spPr bwMode="auto">
          <a:xfrm>
            <a:off x="8900937" y="3805033"/>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30%</a:t>
            </a:r>
            <a:endParaRPr lang="fr-FR" sz="1200" b="1" dirty="0">
              <a:solidFill>
                <a:schemeClr val="accent1">
                  <a:lumMod val="75000"/>
                </a:schemeClr>
              </a:solidFill>
              <a:latin typeface="Calibri" pitchFamily="34" charset="0"/>
              <a:cs typeface="Calibri" pitchFamily="34" charset="0"/>
            </a:endParaRPr>
          </a:p>
        </p:txBody>
      </p:sp>
      <p:sp>
        <p:nvSpPr>
          <p:cNvPr id="24" name="Text Box 41"/>
          <p:cNvSpPr txBox="1">
            <a:spLocks noChangeArrowheads="1"/>
          </p:cNvSpPr>
          <p:nvPr/>
        </p:nvSpPr>
        <p:spPr bwMode="auto">
          <a:xfrm>
            <a:off x="8893090" y="5508936"/>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15%</a:t>
            </a:r>
            <a:endParaRPr lang="fr-FR" sz="1200" b="1" dirty="0">
              <a:solidFill>
                <a:schemeClr val="accent1">
                  <a:lumMod val="75000"/>
                </a:schemeClr>
              </a:solidFill>
              <a:latin typeface="Calibri" pitchFamily="34" charset="0"/>
              <a:cs typeface="Calibri" pitchFamily="34" charset="0"/>
            </a:endParaRPr>
          </a:p>
        </p:txBody>
      </p:sp>
      <p:sp>
        <p:nvSpPr>
          <p:cNvPr id="25" name="Text Box 41"/>
          <p:cNvSpPr txBox="1">
            <a:spLocks noChangeArrowheads="1"/>
          </p:cNvSpPr>
          <p:nvPr/>
        </p:nvSpPr>
        <p:spPr bwMode="auto">
          <a:xfrm>
            <a:off x="8900937" y="6055508"/>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5%</a:t>
            </a:r>
            <a:endParaRPr lang="fr-FR" sz="1200" b="1" dirty="0">
              <a:solidFill>
                <a:schemeClr val="accent1">
                  <a:lumMod val="75000"/>
                </a:schemeClr>
              </a:solidFill>
              <a:latin typeface="Calibri" pitchFamily="34" charset="0"/>
              <a:cs typeface="Calibri" pitchFamily="34" charset="0"/>
            </a:endParaRPr>
          </a:p>
        </p:txBody>
      </p:sp>
      <p:sp>
        <p:nvSpPr>
          <p:cNvPr id="4" name="Rectangle 3"/>
          <p:cNvSpPr/>
          <p:nvPr/>
        </p:nvSpPr>
        <p:spPr>
          <a:xfrm>
            <a:off x="846306" y="4244715"/>
            <a:ext cx="2217907" cy="10617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rot="20578491">
            <a:off x="37160" y="4636086"/>
            <a:ext cx="1182935" cy="430887"/>
          </a:xfrm>
          <a:prstGeom prst="rect">
            <a:avLst/>
          </a:prstGeom>
          <a:solidFill>
            <a:schemeClr val="bg1"/>
          </a:solidFill>
        </p:spPr>
        <p:txBody>
          <a:bodyPr wrap="square" rtlCol="0">
            <a:spAutoFit/>
          </a:bodyPr>
          <a:lstStyle/>
          <a:p>
            <a:pPr algn="ctr"/>
            <a:r>
              <a:rPr lang="fr-FR" sz="1050" dirty="0" smtClean="0">
                <a:solidFill>
                  <a:srgbClr val="003366"/>
                </a:solidFill>
              </a:rPr>
              <a:t>ST : Réseaux Sociaux : 7%</a:t>
            </a:r>
            <a:endParaRPr lang="fr-FR" sz="1050" dirty="0">
              <a:solidFill>
                <a:srgbClr val="003366"/>
              </a:solidFill>
            </a:endParaRPr>
          </a:p>
        </p:txBody>
      </p:sp>
      <p:sp>
        <p:nvSpPr>
          <p:cNvPr id="34" name="Text Box 41"/>
          <p:cNvSpPr txBox="1">
            <a:spLocks noChangeArrowheads="1"/>
          </p:cNvSpPr>
          <p:nvPr/>
        </p:nvSpPr>
        <p:spPr bwMode="auto">
          <a:xfrm>
            <a:off x="8889718" y="4656720"/>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5%</a:t>
            </a:r>
            <a:endParaRPr lang="fr-FR" sz="1200" b="1" dirty="0">
              <a:solidFill>
                <a:schemeClr val="accent1">
                  <a:lumMod val="75000"/>
                </a:schemeClr>
              </a:solidFill>
              <a:latin typeface="Calibri" pitchFamily="34" charset="0"/>
              <a:cs typeface="Calibri" pitchFamily="34" charset="0"/>
            </a:endParaRPr>
          </a:p>
        </p:txBody>
      </p:sp>
      <p:sp>
        <p:nvSpPr>
          <p:cNvPr id="16" name="Accolade fermante 15"/>
          <p:cNvSpPr/>
          <p:nvPr/>
        </p:nvSpPr>
        <p:spPr>
          <a:xfrm>
            <a:off x="8570085" y="4388605"/>
            <a:ext cx="136188" cy="743898"/>
          </a:xfrm>
          <a:prstGeom prst="rightBrace">
            <a:avLst>
              <a:gd name="adj1" fmla="val 7140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41997768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443866" y="4106554"/>
            <a:ext cx="9462133" cy="1495066"/>
            <a:chOff x="422" y="2906"/>
            <a:chExt cx="5944" cy="1041"/>
          </a:xfrm>
        </p:grpSpPr>
        <p:sp>
          <p:nvSpPr>
            <p:cNvPr id="4" name="Rectangle 3"/>
            <p:cNvSpPr>
              <a:spLocks noChangeArrowheads="1"/>
            </p:cNvSpPr>
            <p:nvPr/>
          </p:nvSpPr>
          <p:spPr bwMode="auto">
            <a:xfrm>
              <a:off x="1334" y="3110"/>
              <a:ext cx="5032" cy="632"/>
            </a:xfrm>
            <a:prstGeom prst="rect">
              <a:avLst/>
            </a:prstGeom>
            <a:noFill/>
            <a:ln w="9525">
              <a:noFill/>
              <a:miter lim="800000"/>
              <a:headEnd/>
              <a:tailEnd/>
            </a:ln>
          </p:spPr>
          <p:txBody>
            <a:bodyPr anchor="ctr"/>
            <a:lstStyle/>
            <a:p>
              <a:r>
                <a:rPr lang="fr-FR" sz="2800" b="1" dirty="0" smtClean="0">
                  <a:solidFill>
                    <a:srgbClr val="A50021"/>
                  </a:solidFill>
                  <a:latin typeface="Century Gothic" panose="020B0502020202020204" pitchFamily="34" charset="0"/>
                </a:rPr>
                <a:t>Zoom sur les autotests de dépistage du VIH</a:t>
              </a:r>
              <a:endParaRPr lang="fr-FR" sz="2800" b="1" dirty="0">
                <a:solidFill>
                  <a:srgbClr val="A50021"/>
                </a:solidFill>
                <a:latin typeface="Century Gothic" panose="020B0502020202020204" pitchFamily="34" charset="0"/>
              </a:endParaRPr>
            </a:p>
          </p:txBody>
        </p:sp>
        <p:sp>
          <p:nvSpPr>
            <p:cNvPr id="5" name="Rectangle 4"/>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6000" b="1" dirty="0" smtClean="0">
                  <a:solidFill>
                    <a:srgbClr val="A50021"/>
                  </a:solidFill>
                  <a:latin typeface="Century Gothic" panose="020B0502020202020204" pitchFamily="34" charset="0"/>
                  <a:cs typeface="Times New Roman" pitchFamily="18" charset="0"/>
                </a:rPr>
                <a:t>C</a:t>
              </a:r>
              <a:endParaRPr lang="fr-FR" sz="6000" b="1" dirty="0">
                <a:solidFill>
                  <a:srgbClr val="A50021"/>
                </a:solidFill>
                <a:latin typeface="Century Gothic" panose="020B0502020202020204" pitchFamily="34" charset="0"/>
                <a:cs typeface="Times New Roman" pitchFamily="18" charset="0"/>
              </a:endParaRPr>
            </a:p>
          </p:txBody>
        </p:sp>
        <p:sp>
          <p:nvSpPr>
            <p:cNvPr id="6"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16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1696584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aphique 20"/>
          <p:cNvGraphicFramePr>
            <a:graphicFrameLocks/>
          </p:cNvGraphicFramePr>
          <p:nvPr>
            <p:extLst>
              <p:ext uri="{D42A27DB-BD31-4B8C-83A1-F6EECF244321}">
                <p14:modId xmlns:p14="http://schemas.microsoft.com/office/powerpoint/2010/main" val="2991817669"/>
              </p:ext>
            </p:extLst>
          </p:nvPr>
        </p:nvGraphicFramePr>
        <p:xfrm>
          <a:off x="237389" y="2963673"/>
          <a:ext cx="4995451" cy="3290455"/>
        </p:xfrm>
        <a:graphic>
          <a:graphicData uri="http://schemas.openxmlformats.org/drawingml/2006/chart">
            <c:chart xmlns:c="http://schemas.openxmlformats.org/drawingml/2006/chart" xmlns:r="http://schemas.openxmlformats.org/officeDocument/2006/relationships" r:id="rId2"/>
          </a:graphicData>
        </a:graphic>
      </p:graphicFrame>
      <p:sp>
        <p:nvSpPr>
          <p:cNvPr id="2" name="Espace réservé du texte 1"/>
          <p:cNvSpPr>
            <a:spLocks noGrp="1"/>
          </p:cNvSpPr>
          <p:nvPr>
            <p:ph type="body" sz="quarter" idx="10"/>
          </p:nvPr>
        </p:nvSpPr>
        <p:spPr/>
        <p:txBody>
          <a:bodyPr/>
          <a:lstStyle/>
          <a:p>
            <a:pPr algn="just"/>
            <a:r>
              <a:rPr lang="fr-FR" dirty="0" smtClean="0"/>
              <a:t>La proposition de BAA aux utilisateurs d’autotest de dépistage du VIH et son acceptation</a:t>
            </a:r>
            <a:endParaRPr lang="fr-FR" sz="1800" i="1" dirty="0"/>
          </a:p>
        </p:txBody>
      </p:sp>
      <p:sp>
        <p:nvSpPr>
          <p:cNvPr id="5" name="Text Box 10"/>
          <p:cNvSpPr txBox="1">
            <a:spLocks noChangeArrowheads="1"/>
          </p:cNvSpPr>
          <p:nvPr/>
        </p:nvSpPr>
        <p:spPr bwMode="auto">
          <a:xfrm>
            <a:off x="216569" y="1251751"/>
            <a:ext cx="5016272" cy="887263"/>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smtClean="0">
                <a:solidFill>
                  <a:schemeClr val="bg1">
                    <a:lumMod val="50000"/>
                  </a:schemeClr>
                </a:solidFill>
                <a:cs typeface="Times New Roman" pitchFamily="18" charset="0"/>
              </a:rPr>
              <a:t>QUESTION</a:t>
            </a:r>
            <a:r>
              <a:rPr lang="fr-FR" sz="1200" dirty="0" smtClean="0">
                <a:solidFill>
                  <a:schemeClr val="bg1">
                    <a:lumMod val="50000"/>
                  </a:schemeClr>
                </a:solidFill>
                <a:cs typeface="Times New Roman" pitchFamily="18" charset="0"/>
              </a:rPr>
              <a:t> </a:t>
            </a:r>
            <a:r>
              <a:rPr lang="fr-FR" sz="1200" dirty="0">
                <a:solidFill>
                  <a:schemeClr val="bg1">
                    <a:lumMod val="50000"/>
                  </a:schemeClr>
                </a:solidFill>
                <a:cs typeface="Times New Roman" pitchFamily="18" charset="0"/>
              </a:rPr>
              <a:t>:	</a:t>
            </a:r>
            <a:r>
              <a:rPr lang="fr-FR" sz="1200" dirty="0" smtClean="0">
                <a:solidFill>
                  <a:schemeClr val="bg1">
                    <a:lumMod val="50000"/>
                  </a:schemeClr>
                </a:solidFill>
              </a:rPr>
              <a:t>Lors de la vente d’un autotest de dépistage du VIH, remettez-vous une boîte à aiguilles jaunes à couvercle vert à l’utilisateur ?</a:t>
            </a:r>
            <a:endParaRPr lang="fr-FR" sz="1200" dirty="0">
              <a:solidFill>
                <a:schemeClr val="bg1">
                  <a:lumMod val="50000"/>
                </a:schemeClr>
              </a:solidFill>
            </a:endParaRPr>
          </a:p>
        </p:txBody>
      </p:sp>
      <p:cxnSp>
        <p:nvCxnSpPr>
          <p:cNvPr id="16" name="Connecteur droit avec flèche 15"/>
          <p:cNvCxnSpPr/>
          <p:nvPr/>
        </p:nvCxnSpPr>
        <p:spPr>
          <a:xfrm flipV="1">
            <a:off x="3337347" y="3656890"/>
            <a:ext cx="2916000" cy="0"/>
          </a:xfrm>
          <a:prstGeom prst="straightConnector1">
            <a:avLst/>
          </a:prstGeom>
          <a:ln w="28575">
            <a:solidFill>
              <a:srgbClr val="003366"/>
            </a:solidFill>
            <a:tailEnd type="triangle"/>
          </a:ln>
        </p:spPr>
        <p:style>
          <a:lnRef idx="1">
            <a:schemeClr val="accent1"/>
          </a:lnRef>
          <a:fillRef idx="0">
            <a:schemeClr val="accent1"/>
          </a:fillRef>
          <a:effectRef idx="0">
            <a:schemeClr val="accent1"/>
          </a:effectRef>
          <a:fontRef idx="minor">
            <a:schemeClr val="tx1"/>
          </a:fontRef>
        </p:style>
      </p:cxnSp>
      <p:sp>
        <p:nvSpPr>
          <p:cNvPr id="19" name="Text Box 10"/>
          <p:cNvSpPr txBox="1">
            <a:spLocks noChangeArrowheads="1"/>
          </p:cNvSpPr>
          <p:nvPr/>
        </p:nvSpPr>
        <p:spPr bwMode="auto">
          <a:xfrm>
            <a:off x="311511" y="964242"/>
            <a:ext cx="9760929" cy="517931"/>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b="1" dirty="0" smtClean="0">
                <a:solidFill>
                  <a:schemeClr val="bg1">
                    <a:lumMod val="50000"/>
                  </a:schemeClr>
                </a:solidFill>
                <a:cs typeface="Times New Roman" pitchFamily="18" charset="0"/>
              </a:rPr>
              <a:t>Nous allons maintenant parler de la vente d’un autotest de dépistage du VIH.</a:t>
            </a:r>
          </a:p>
        </p:txBody>
      </p:sp>
      <p:graphicFrame>
        <p:nvGraphicFramePr>
          <p:cNvPr id="23" name="Graphique 22"/>
          <p:cNvGraphicFramePr>
            <a:graphicFrameLocks/>
          </p:cNvGraphicFramePr>
          <p:nvPr>
            <p:extLst>
              <p:ext uri="{D42A27DB-BD31-4B8C-83A1-F6EECF244321}">
                <p14:modId xmlns:p14="http://schemas.microsoft.com/office/powerpoint/2010/main" val="2623458296"/>
              </p:ext>
            </p:extLst>
          </p:nvPr>
        </p:nvGraphicFramePr>
        <p:xfrm>
          <a:off x="5232840" y="2542568"/>
          <a:ext cx="4849137" cy="3290455"/>
        </p:xfrm>
        <a:graphic>
          <a:graphicData uri="http://schemas.openxmlformats.org/drawingml/2006/chart">
            <c:chart xmlns:c="http://schemas.openxmlformats.org/drawingml/2006/chart" xmlns:r="http://schemas.openxmlformats.org/officeDocument/2006/relationships" r:id="rId3"/>
          </a:graphicData>
        </a:graphic>
      </p:graphicFrame>
      <p:sp>
        <p:nvSpPr>
          <p:cNvPr id="24" name="Text Box 10"/>
          <p:cNvSpPr txBox="1">
            <a:spLocks noChangeArrowheads="1"/>
          </p:cNvSpPr>
          <p:nvPr/>
        </p:nvSpPr>
        <p:spPr bwMode="auto">
          <a:xfrm>
            <a:off x="5466024" y="1251751"/>
            <a:ext cx="6687492" cy="517931"/>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smtClean="0">
                <a:solidFill>
                  <a:schemeClr val="bg1">
                    <a:lumMod val="50000"/>
                  </a:schemeClr>
                </a:solidFill>
                <a:cs typeface="Times New Roman" pitchFamily="18" charset="0"/>
              </a:rPr>
              <a:t>QUESTION</a:t>
            </a:r>
            <a:r>
              <a:rPr lang="fr-FR" sz="1200" dirty="0" smtClean="0">
                <a:solidFill>
                  <a:schemeClr val="bg1">
                    <a:lumMod val="50000"/>
                  </a:schemeClr>
                </a:solidFill>
                <a:cs typeface="Times New Roman" pitchFamily="18" charset="0"/>
              </a:rPr>
              <a:t> </a:t>
            </a:r>
            <a:r>
              <a:rPr lang="fr-FR" sz="1200" dirty="0">
                <a:solidFill>
                  <a:schemeClr val="bg1">
                    <a:lumMod val="50000"/>
                  </a:schemeClr>
                </a:solidFill>
                <a:cs typeface="Times New Roman" pitchFamily="18" charset="0"/>
              </a:rPr>
              <a:t>:	</a:t>
            </a:r>
            <a:r>
              <a:rPr lang="fr-FR" sz="1200" dirty="0">
                <a:solidFill>
                  <a:schemeClr val="bg1">
                    <a:lumMod val="50000"/>
                  </a:schemeClr>
                </a:solidFill>
              </a:rPr>
              <a:t>La boîte à aiguilles est-elle acceptée par l’utilisateur ?</a:t>
            </a:r>
          </a:p>
        </p:txBody>
      </p:sp>
      <p:sp>
        <p:nvSpPr>
          <p:cNvPr id="25" name="Text Box 10"/>
          <p:cNvSpPr txBox="1">
            <a:spLocks noChangeArrowheads="1"/>
          </p:cNvSpPr>
          <p:nvPr/>
        </p:nvSpPr>
        <p:spPr bwMode="auto">
          <a:xfrm>
            <a:off x="5553288" y="1713866"/>
            <a:ext cx="4632568" cy="507831"/>
          </a:xfrm>
          <a:prstGeom prst="rect">
            <a:avLst/>
          </a:prstGeom>
          <a:noFill/>
          <a:ln w="9525" algn="ctr">
            <a:noFill/>
            <a:miter lim="800000"/>
            <a:headEnd/>
            <a:tailEnd/>
          </a:ln>
        </p:spPr>
        <p:txBody>
          <a:bodyPr wrap="square" lIns="0" tIns="0" rIns="0" bIns="0" anchor="t">
            <a:spAutoFit/>
          </a:bodyPr>
          <a:lstStyle/>
          <a:p>
            <a:pPr algn="just"/>
            <a:r>
              <a:rPr lang="fr-FR" sz="1100" b="1" i="1" u="sng" dirty="0">
                <a:solidFill>
                  <a:schemeClr val="tx1">
                    <a:lumMod val="65000"/>
                    <a:lumOff val="35000"/>
                  </a:schemeClr>
                </a:solidFill>
              </a:rPr>
              <a:t>Base</a:t>
            </a:r>
            <a:r>
              <a:rPr lang="fr-FR" sz="1100" i="1" dirty="0">
                <a:solidFill>
                  <a:schemeClr val="tx1">
                    <a:lumMod val="65000"/>
                    <a:lumOff val="35000"/>
                  </a:schemeClr>
                </a:solidFill>
              </a:rPr>
              <a:t> : question posée uniquement aux pharmaciens qui remettent aux utilisateurs une boîte à aiguilles jaunes à couvercle vert dans le cas de l’achat d’un autotest, soit </a:t>
            </a:r>
            <a:r>
              <a:rPr lang="fr-FR" sz="1100" b="1" i="1" dirty="0">
                <a:solidFill>
                  <a:schemeClr val="tx1">
                    <a:lumMod val="65000"/>
                    <a:lumOff val="35000"/>
                  </a:schemeClr>
                </a:solidFill>
              </a:rPr>
              <a:t>26%</a:t>
            </a:r>
            <a:r>
              <a:rPr lang="fr-FR" sz="1100" i="1" dirty="0">
                <a:solidFill>
                  <a:schemeClr val="tx1">
                    <a:lumMod val="65000"/>
                    <a:lumOff val="35000"/>
                  </a:schemeClr>
                </a:solidFill>
              </a:rPr>
              <a:t> de l’échantillon</a:t>
            </a:r>
          </a:p>
        </p:txBody>
      </p:sp>
      <p:cxnSp>
        <p:nvCxnSpPr>
          <p:cNvPr id="26" name="Connecteur droit 25"/>
          <p:cNvCxnSpPr/>
          <p:nvPr/>
        </p:nvCxnSpPr>
        <p:spPr>
          <a:xfrm>
            <a:off x="5169584" y="1450875"/>
            <a:ext cx="0" cy="543600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1799514" y="5631171"/>
            <a:ext cx="2453951"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92D050"/>
                </a:solidFill>
                <a:sym typeface="Wingdings 3" panose="05040102010807070707" pitchFamily="18" charset="2"/>
              </a:rPr>
              <a:t></a:t>
            </a:r>
            <a:r>
              <a:rPr lang="fr-FR" sz="1000" dirty="0" smtClean="0">
                <a:solidFill>
                  <a:srgbClr val="92D050"/>
                </a:solidFill>
                <a:sym typeface="Wingdings 3" panose="05040102010807070707" pitchFamily="18" charset="2"/>
              </a:rPr>
              <a:t>(+14 par rapport à 2017)</a:t>
            </a:r>
            <a:endParaRPr lang="fr-FR" sz="1000" dirty="0">
              <a:solidFill>
                <a:srgbClr val="92D050"/>
              </a:solidFill>
            </a:endParaRPr>
          </a:p>
        </p:txBody>
      </p:sp>
      <p:sp>
        <p:nvSpPr>
          <p:cNvPr id="30" name="ZoneTexte 20"/>
          <p:cNvSpPr txBox="1"/>
          <p:nvPr/>
        </p:nvSpPr>
        <p:spPr>
          <a:xfrm>
            <a:off x="1989810" y="4560291"/>
            <a:ext cx="1713063"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000" dirty="0" smtClean="0">
                <a:solidFill>
                  <a:srgbClr val="FFC000"/>
                </a:solidFill>
                <a:sym typeface="Wingdings 3" panose="05040102010807070707" pitchFamily="18" charset="2"/>
              </a:rPr>
              <a:t>(-14 par rapport à 2017)</a:t>
            </a:r>
            <a:endParaRPr lang="fr-FR" sz="1000" dirty="0">
              <a:solidFill>
                <a:srgbClr val="FFC000"/>
              </a:solidFill>
            </a:endParaRPr>
          </a:p>
        </p:txBody>
      </p:sp>
      <p:sp>
        <p:nvSpPr>
          <p:cNvPr id="31" name="ZoneTexte 17"/>
          <p:cNvSpPr txBox="1"/>
          <p:nvPr/>
        </p:nvSpPr>
        <p:spPr>
          <a:xfrm>
            <a:off x="1778223" y="4510251"/>
            <a:ext cx="422259"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FFC000"/>
                </a:solidFill>
                <a:sym typeface="Wingdings 3" panose="05040102010807070707" pitchFamily="18" charset="2"/>
              </a:rPr>
              <a:t></a:t>
            </a:r>
            <a:endParaRPr lang="fr-FR" sz="1800" dirty="0">
              <a:solidFill>
                <a:srgbClr val="FFC000"/>
              </a:solidFill>
            </a:endParaRPr>
          </a:p>
        </p:txBody>
      </p:sp>
      <p:sp>
        <p:nvSpPr>
          <p:cNvPr id="3" name="ZoneTexte 2"/>
          <p:cNvSpPr txBox="1"/>
          <p:nvPr/>
        </p:nvSpPr>
        <p:spPr>
          <a:xfrm>
            <a:off x="2618652" y="3858432"/>
            <a:ext cx="1235413" cy="369332"/>
          </a:xfrm>
          <a:prstGeom prst="rect">
            <a:avLst/>
          </a:prstGeom>
          <a:noFill/>
        </p:spPr>
        <p:txBody>
          <a:bodyPr wrap="square" rtlCol="0">
            <a:spAutoFit/>
          </a:bodyPr>
          <a:lstStyle/>
          <a:p>
            <a:r>
              <a:rPr lang="fr-FR" sz="900" dirty="0" smtClean="0">
                <a:solidFill>
                  <a:srgbClr val="003366"/>
                </a:solidFill>
              </a:rPr>
              <a:t>PDC : 28%</a:t>
            </a:r>
          </a:p>
          <a:p>
            <a:r>
              <a:rPr lang="fr-FR" sz="900" dirty="0" smtClean="0">
                <a:solidFill>
                  <a:srgbClr val="003366"/>
                </a:solidFill>
              </a:rPr>
              <a:t>Non PDC : 19%</a:t>
            </a:r>
            <a:endParaRPr lang="fr-FR" sz="900" dirty="0">
              <a:solidFill>
                <a:srgbClr val="003366"/>
              </a:solidFill>
            </a:endParaRPr>
          </a:p>
        </p:txBody>
      </p:sp>
    </p:spTree>
    <p:extLst>
      <p:ext uri="{BB962C8B-B14F-4D97-AF65-F5344CB8AC3E}">
        <p14:creationId xmlns:p14="http://schemas.microsoft.com/office/powerpoint/2010/main" val="3767014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42084" y="3085936"/>
            <a:ext cx="7510749" cy="1495066"/>
            <a:chOff x="422" y="2906"/>
            <a:chExt cx="5944" cy="1041"/>
          </a:xfrm>
        </p:grpSpPr>
        <p:sp>
          <p:nvSpPr>
            <p:cNvPr id="4" name="Rectangle 3"/>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3200" b="1" dirty="0">
                  <a:solidFill>
                    <a:srgbClr val="A50021"/>
                  </a:solidFill>
                  <a:latin typeface="Century Gothic" panose="020B0502020202020204" pitchFamily="34" charset="0"/>
                </a:rPr>
                <a:t>La méthodologie</a:t>
              </a:r>
            </a:p>
          </p:txBody>
        </p:sp>
        <p:sp>
          <p:nvSpPr>
            <p:cNvPr id="5" name="Rectangle 4"/>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7200" b="1" dirty="0">
                  <a:solidFill>
                    <a:srgbClr val="A50021"/>
                  </a:solidFill>
                  <a:latin typeface="Century Gothic" panose="020B0502020202020204" pitchFamily="34" charset="0"/>
                  <a:cs typeface="Times New Roman" pitchFamily="18" charset="0"/>
                </a:rPr>
                <a:t>1</a:t>
              </a:r>
            </a:p>
          </p:txBody>
        </p:sp>
        <p:sp>
          <p:nvSpPr>
            <p:cNvPr id="6"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0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4295831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sz="1800" dirty="0"/>
              <a:t>Les raisons expliquant la non mise à disposition d’une BAA à l’utilisateur dans le cas de l’achat d’un autotest de dépistage du VIH</a:t>
            </a:r>
          </a:p>
        </p:txBody>
      </p:sp>
      <p:graphicFrame>
        <p:nvGraphicFramePr>
          <p:cNvPr id="4" name="Graphique 3"/>
          <p:cNvGraphicFramePr/>
          <p:nvPr>
            <p:extLst>
              <p:ext uri="{D42A27DB-BD31-4B8C-83A1-F6EECF244321}">
                <p14:modId xmlns:p14="http://schemas.microsoft.com/office/powerpoint/2010/main" val="2103568772"/>
              </p:ext>
            </p:extLst>
          </p:nvPr>
        </p:nvGraphicFramePr>
        <p:xfrm>
          <a:off x="1042523" y="2118281"/>
          <a:ext cx="8634877" cy="448044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Box 10"/>
          <p:cNvSpPr txBox="1">
            <a:spLocks noChangeArrowheads="1"/>
          </p:cNvSpPr>
          <p:nvPr/>
        </p:nvSpPr>
        <p:spPr bwMode="auto">
          <a:xfrm>
            <a:off x="501490" y="875827"/>
            <a:ext cx="9499760" cy="517931"/>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smtClean="0">
                <a:solidFill>
                  <a:schemeClr val="bg1">
                    <a:lumMod val="50000"/>
                  </a:schemeClr>
                </a:solidFill>
                <a:cs typeface="Times New Roman" pitchFamily="18" charset="0"/>
              </a:rPr>
              <a:t>QUESTION</a:t>
            </a:r>
            <a:r>
              <a:rPr lang="fr-FR" sz="1200" dirty="0" smtClean="0">
                <a:solidFill>
                  <a:schemeClr val="bg1">
                    <a:lumMod val="50000"/>
                  </a:schemeClr>
                </a:solidFill>
                <a:cs typeface="Times New Roman" pitchFamily="18" charset="0"/>
              </a:rPr>
              <a:t> </a:t>
            </a:r>
            <a:r>
              <a:rPr lang="fr-FR" sz="1200" dirty="0">
                <a:solidFill>
                  <a:schemeClr val="bg1">
                    <a:lumMod val="50000"/>
                  </a:schemeClr>
                </a:solidFill>
                <a:cs typeface="Times New Roman" pitchFamily="18" charset="0"/>
              </a:rPr>
              <a:t>:	</a:t>
            </a:r>
            <a:r>
              <a:rPr lang="fr-FR" sz="1200" dirty="0">
                <a:solidFill>
                  <a:schemeClr val="bg1">
                    <a:lumMod val="50000"/>
                  </a:schemeClr>
                </a:solidFill>
              </a:rPr>
              <a:t>Pour quelle(s) raison(s) ne remettez-vous pas de boîtes à aiguilles à l’utilisateur </a:t>
            </a:r>
            <a:r>
              <a:rPr lang="fr-FR" sz="1200" dirty="0" smtClean="0">
                <a:solidFill>
                  <a:schemeClr val="bg1">
                    <a:lumMod val="50000"/>
                  </a:schemeClr>
                </a:solidFill>
              </a:rPr>
              <a:t>dans le cas d’une vente d’autotest VIH ? (*)</a:t>
            </a:r>
            <a:endParaRPr lang="fr-FR" sz="1200" dirty="0">
              <a:solidFill>
                <a:schemeClr val="bg1">
                  <a:lumMod val="50000"/>
                </a:schemeClr>
              </a:solidFill>
            </a:endParaRPr>
          </a:p>
        </p:txBody>
      </p:sp>
      <p:sp>
        <p:nvSpPr>
          <p:cNvPr id="7" name="Text Box 10"/>
          <p:cNvSpPr txBox="1">
            <a:spLocks noChangeArrowheads="1"/>
          </p:cNvSpPr>
          <p:nvPr/>
        </p:nvSpPr>
        <p:spPr bwMode="auto">
          <a:xfrm>
            <a:off x="1474213" y="1334094"/>
            <a:ext cx="7771496" cy="338554"/>
          </a:xfrm>
          <a:prstGeom prst="rect">
            <a:avLst/>
          </a:prstGeom>
          <a:noFill/>
          <a:ln w="9525" algn="ctr">
            <a:noFill/>
            <a:miter lim="800000"/>
            <a:headEnd/>
            <a:tailEnd/>
          </a:ln>
        </p:spPr>
        <p:txBody>
          <a:bodyPr wrap="square" lIns="0" tIns="0" rIns="0" bIns="0" anchor="t">
            <a:spAutoFit/>
          </a:bodyPr>
          <a:lstStyle/>
          <a:p>
            <a:pPr algn="just"/>
            <a:r>
              <a:rPr lang="fr-FR" sz="1100" b="1" i="1" u="sng" dirty="0">
                <a:solidFill>
                  <a:schemeClr val="tx1">
                    <a:lumMod val="65000"/>
                    <a:lumOff val="35000"/>
                  </a:schemeClr>
                </a:solidFill>
              </a:rPr>
              <a:t>Base</a:t>
            </a:r>
            <a:r>
              <a:rPr lang="fr-FR" sz="1100" i="1" dirty="0">
                <a:solidFill>
                  <a:schemeClr val="tx1">
                    <a:lumMod val="65000"/>
                    <a:lumOff val="35000"/>
                  </a:schemeClr>
                </a:solidFill>
              </a:rPr>
              <a:t> : question posée uniquement aux pharmaciens qui ne remettent pas aux utilisateurs une boîte à aiguilles jaunes à couvercle vert, soit </a:t>
            </a:r>
            <a:r>
              <a:rPr lang="fr-FR" sz="1100" b="1" i="1" dirty="0" smtClean="0">
                <a:solidFill>
                  <a:schemeClr val="tx1">
                    <a:lumMod val="65000"/>
                    <a:lumOff val="35000"/>
                  </a:schemeClr>
                </a:solidFill>
              </a:rPr>
              <a:t>49%</a:t>
            </a:r>
            <a:r>
              <a:rPr lang="fr-FR" sz="1100" i="1" dirty="0" smtClean="0">
                <a:solidFill>
                  <a:schemeClr val="tx1">
                    <a:lumMod val="65000"/>
                    <a:lumOff val="35000"/>
                  </a:schemeClr>
                </a:solidFill>
              </a:rPr>
              <a:t> </a:t>
            </a:r>
            <a:r>
              <a:rPr lang="fr-FR" sz="1100" i="1" dirty="0">
                <a:solidFill>
                  <a:schemeClr val="tx1">
                    <a:lumMod val="65000"/>
                    <a:lumOff val="35000"/>
                  </a:schemeClr>
                </a:solidFill>
              </a:rPr>
              <a:t>de l’échantillon</a:t>
            </a:r>
          </a:p>
        </p:txBody>
      </p:sp>
      <p:sp>
        <p:nvSpPr>
          <p:cNvPr id="8" name="ZoneTexte 7"/>
          <p:cNvSpPr txBox="1"/>
          <p:nvPr/>
        </p:nvSpPr>
        <p:spPr>
          <a:xfrm>
            <a:off x="8924732" y="1852025"/>
            <a:ext cx="641954" cy="369332"/>
          </a:xfrm>
          <a:prstGeom prst="rect">
            <a:avLst/>
          </a:prstGeom>
          <a:noFill/>
        </p:spPr>
        <p:txBody>
          <a:bodyPr wrap="square" rtlCol="0">
            <a:spAutoFit/>
          </a:bodyPr>
          <a:lstStyle/>
          <a:p>
            <a:pPr algn="ctr"/>
            <a:r>
              <a:rPr lang="fr-FR" sz="900" dirty="0" smtClean="0">
                <a:solidFill>
                  <a:srgbClr val="C00000"/>
                </a:solidFill>
              </a:rPr>
              <a:t>Rappels 2017</a:t>
            </a:r>
            <a:endParaRPr lang="fr-FR" sz="900" dirty="0">
              <a:solidFill>
                <a:srgbClr val="C00000"/>
              </a:solidFill>
            </a:endParaRPr>
          </a:p>
        </p:txBody>
      </p:sp>
      <p:sp>
        <p:nvSpPr>
          <p:cNvPr id="9" name="Text Box 41"/>
          <p:cNvSpPr txBox="1">
            <a:spLocks noChangeArrowheads="1"/>
          </p:cNvSpPr>
          <p:nvPr/>
        </p:nvSpPr>
        <p:spPr bwMode="auto">
          <a:xfrm>
            <a:off x="9023435" y="2385626"/>
            <a:ext cx="444549" cy="265597"/>
          </a:xfrm>
          <a:prstGeom prst="rect">
            <a:avLst/>
          </a:prstGeom>
          <a:solidFill>
            <a:schemeClr val="bg1"/>
          </a:solidFill>
          <a:ln w="19050">
            <a:solidFill>
              <a:srgbClr val="C00000"/>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rgbClr val="C00000"/>
                </a:solidFill>
                <a:latin typeface="Calibri" pitchFamily="34" charset="0"/>
                <a:cs typeface="Calibri" pitchFamily="34" charset="0"/>
              </a:rPr>
              <a:t>42%</a:t>
            </a:r>
            <a:endParaRPr lang="fr-FR" sz="1200" b="1" dirty="0">
              <a:solidFill>
                <a:srgbClr val="C00000"/>
              </a:solidFill>
              <a:latin typeface="Calibri" pitchFamily="34" charset="0"/>
              <a:cs typeface="Calibri" pitchFamily="34" charset="0"/>
            </a:endParaRPr>
          </a:p>
        </p:txBody>
      </p:sp>
      <p:sp>
        <p:nvSpPr>
          <p:cNvPr id="10" name="Text Box 41"/>
          <p:cNvSpPr txBox="1">
            <a:spLocks noChangeArrowheads="1"/>
          </p:cNvSpPr>
          <p:nvPr/>
        </p:nvSpPr>
        <p:spPr bwMode="auto">
          <a:xfrm>
            <a:off x="9023435" y="3075935"/>
            <a:ext cx="444549" cy="265597"/>
          </a:xfrm>
          <a:prstGeom prst="rect">
            <a:avLst/>
          </a:prstGeom>
          <a:solidFill>
            <a:schemeClr val="bg1"/>
          </a:solidFill>
          <a:ln w="19050">
            <a:solidFill>
              <a:srgbClr val="C00000"/>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rgbClr val="C00000"/>
                </a:solidFill>
                <a:latin typeface="Calibri" pitchFamily="34" charset="0"/>
                <a:cs typeface="Calibri" pitchFamily="34" charset="0"/>
              </a:rPr>
              <a:t>19%</a:t>
            </a:r>
            <a:endParaRPr lang="fr-FR" sz="1200" b="1" dirty="0">
              <a:solidFill>
                <a:srgbClr val="C00000"/>
              </a:solidFill>
              <a:latin typeface="Calibri" pitchFamily="34" charset="0"/>
              <a:cs typeface="Calibri" pitchFamily="34" charset="0"/>
            </a:endParaRPr>
          </a:p>
        </p:txBody>
      </p:sp>
      <p:sp>
        <p:nvSpPr>
          <p:cNvPr id="11" name="Text Box 41"/>
          <p:cNvSpPr txBox="1">
            <a:spLocks noChangeArrowheads="1"/>
          </p:cNvSpPr>
          <p:nvPr/>
        </p:nvSpPr>
        <p:spPr bwMode="auto">
          <a:xfrm>
            <a:off x="9023435" y="3861691"/>
            <a:ext cx="444549" cy="265597"/>
          </a:xfrm>
          <a:prstGeom prst="rect">
            <a:avLst/>
          </a:prstGeom>
          <a:solidFill>
            <a:schemeClr val="bg1"/>
          </a:solidFill>
          <a:ln w="19050">
            <a:solidFill>
              <a:srgbClr val="C00000"/>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rgbClr val="C00000"/>
                </a:solidFill>
                <a:latin typeface="Calibri" pitchFamily="34" charset="0"/>
                <a:cs typeface="Calibri" pitchFamily="34" charset="0"/>
              </a:rPr>
              <a:t>27%</a:t>
            </a:r>
            <a:endParaRPr lang="fr-FR" sz="1200" b="1" dirty="0">
              <a:solidFill>
                <a:srgbClr val="C00000"/>
              </a:solidFill>
              <a:latin typeface="Calibri" pitchFamily="34" charset="0"/>
              <a:cs typeface="Calibri" pitchFamily="34" charset="0"/>
            </a:endParaRPr>
          </a:p>
        </p:txBody>
      </p:sp>
      <p:sp>
        <p:nvSpPr>
          <p:cNvPr id="12" name="Text Box 41"/>
          <p:cNvSpPr txBox="1">
            <a:spLocks noChangeArrowheads="1"/>
          </p:cNvSpPr>
          <p:nvPr/>
        </p:nvSpPr>
        <p:spPr bwMode="auto">
          <a:xfrm>
            <a:off x="9023435" y="4593690"/>
            <a:ext cx="444549" cy="265597"/>
          </a:xfrm>
          <a:prstGeom prst="rect">
            <a:avLst/>
          </a:prstGeom>
          <a:solidFill>
            <a:schemeClr val="bg1"/>
          </a:solidFill>
          <a:ln w="19050">
            <a:solidFill>
              <a:srgbClr val="C00000"/>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rgbClr val="C00000"/>
                </a:solidFill>
                <a:latin typeface="Calibri" pitchFamily="34" charset="0"/>
                <a:cs typeface="Calibri" pitchFamily="34" charset="0"/>
              </a:rPr>
              <a:t>2%</a:t>
            </a:r>
            <a:endParaRPr lang="fr-FR" sz="1200" b="1" dirty="0">
              <a:solidFill>
                <a:srgbClr val="C00000"/>
              </a:solidFill>
              <a:latin typeface="Calibri" pitchFamily="34" charset="0"/>
              <a:cs typeface="Calibri" pitchFamily="34" charset="0"/>
            </a:endParaRPr>
          </a:p>
        </p:txBody>
      </p:sp>
      <p:sp>
        <p:nvSpPr>
          <p:cNvPr id="13" name="Text Box 41"/>
          <p:cNvSpPr txBox="1">
            <a:spLocks noChangeArrowheads="1"/>
          </p:cNvSpPr>
          <p:nvPr/>
        </p:nvSpPr>
        <p:spPr bwMode="auto">
          <a:xfrm>
            <a:off x="9023435" y="5361519"/>
            <a:ext cx="444549" cy="265597"/>
          </a:xfrm>
          <a:prstGeom prst="rect">
            <a:avLst/>
          </a:prstGeom>
          <a:solidFill>
            <a:schemeClr val="bg1"/>
          </a:solidFill>
          <a:ln w="19050">
            <a:solidFill>
              <a:schemeClr val="bg1">
                <a:lumMod val="50000"/>
              </a:schemeClr>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tx1">
                    <a:lumMod val="65000"/>
                    <a:lumOff val="35000"/>
                  </a:schemeClr>
                </a:solidFill>
                <a:latin typeface="Calibri" pitchFamily="34" charset="0"/>
                <a:cs typeface="Calibri" pitchFamily="34" charset="0"/>
              </a:rPr>
              <a:t>7%</a:t>
            </a:r>
            <a:endParaRPr lang="fr-FR" sz="1200" b="1" dirty="0">
              <a:solidFill>
                <a:schemeClr val="tx1">
                  <a:lumMod val="65000"/>
                  <a:lumOff val="35000"/>
                </a:schemeClr>
              </a:solidFill>
              <a:latin typeface="Calibri" pitchFamily="34" charset="0"/>
              <a:cs typeface="Calibri" pitchFamily="34" charset="0"/>
            </a:endParaRPr>
          </a:p>
        </p:txBody>
      </p:sp>
      <p:sp>
        <p:nvSpPr>
          <p:cNvPr id="14" name="Text Box 41"/>
          <p:cNvSpPr txBox="1">
            <a:spLocks noChangeArrowheads="1"/>
          </p:cNvSpPr>
          <p:nvPr/>
        </p:nvSpPr>
        <p:spPr bwMode="auto">
          <a:xfrm>
            <a:off x="9023435" y="6033220"/>
            <a:ext cx="444549" cy="265597"/>
          </a:xfrm>
          <a:prstGeom prst="rect">
            <a:avLst/>
          </a:prstGeom>
          <a:solidFill>
            <a:schemeClr val="bg1"/>
          </a:solidFill>
          <a:ln w="19050">
            <a:solidFill>
              <a:schemeClr val="bg1">
                <a:lumMod val="50000"/>
              </a:schemeClr>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tx1">
                    <a:lumMod val="65000"/>
                    <a:lumOff val="35000"/>
                  </a:schemeClr>
                </a:solidFill>
                <a:latin typeface="Calibri" pitchFamily="34" charset="0"/>
                <a:cs typeface="Calibri" pitchFamily="34" charset="0"/>
              </a:rPr>
              <a:t>36%</a:t>
            </a:r>
            <a:endParaRPr lang="fr-FR" sz="1200" b="1" dirty="0">
              <a:solidFill>
                <a:schemeClr val="tx1">
                  <a:lumMod val="65000"/>
                  <a:lumOff val="35000"/>
                </a:schemeClr>
              </a:solidFill>
              <a:latin typeface="Calibri" pitchFamily="34" charset="0"/>
              <a:cs typeface="Calibri" pitchFamily="34" charset="0"/>
            </a:endParaRPr>
          </a:p>
        </p:txBody>
      </p:sp>
      <p:sp>
        <p:nvSpPr>
          <p:cNvPr id="3" name="Rectangle 2"/>
          <p:cNvSpPr/>
          <p:nvPr/>
        </p:nvSpPr>
        <p:spPr>
          <a:xfrm>
            <a:off x="160648" y="6689375"/>
            <a:ext cx="8211827" cy="246221"/>
          </a:xfrm>
          <a:prstGeom prst="rect">
            <a:avLst/>
          </a:prstGeom>
        </p:spPr>
        <p:txBody>
          <a:bodyPr wrap="square">
            <a:spAutoFit/>
          </a:bodyPr>
          <a:lstStyle/>
          <a:p>
            <a:r>
              <a:rPr lang="fr-FR" sz="1000" dirty="0" smtClean="0">
                <a:latin typeface="Calibri" panose="020F0502020204030204" pitchFamily="34" charset="0"/>
                <a:ea typeface="Calibri" panose="020F0502020204030204" pitchFamily="34" charset="0"/>
                <a:cs typeface="Calibri" panose="020F0502020204030204" pitchFamily="34" charset="0"/>
              </a:rPr>
              <a:t>(*) Lors </a:t>
            </a:r>
            <a:r>
              <a:rPr lang="fr-FR" sz="1000" dirty="0">
                <a:latin typeface="Calibri" panose="020F0502020204030204" pitchFamily="34" charset="0"/>
                <a:ea typeface="Calibri" panose="020F0502020204030204" pitchFamily="34" charset="0"/>
                <a:cs typeface="Calibri" panose="020F0502020204030204" pitchFamily="34" charset="0"/>
              </a:rPr>
              <a:t>de la vague précédente, l’intitulé exact de la question était : </a:t>
            </a:r>
            <a:r>
              <a:rPr lang="fr-FR" sz="1000" i="1" dirty="0">
                <a:latin typeface="Calibri" panose="020F0502020204030204" pitchFamily="34" charset="0"/>
                <a:ea typeface="Calibri" panose="020F0502020204030204" pitchFamily="34" charset="0"/>
                <a:cs typeface="Calibri" panose="020F0502020204030204" pitchFamily="34" charset="0"/>
              </a:rPr>
              <a:t>« Pour quelle(s) raison(s) ne remettez-vous pas de boîtes à aiguilles à l’utilisateur ? »</a:t>
            </a:r>
            <a:endParaRPr lang="fr-FR" sz="1000" dirty="0"/>
          </a:p>
        </p:txBody>
      </p:sp>
      <p:sp>
        <p:nvSpPr>
          <p:cNvPr id="17" name="ZoneTexte 16"/>
          <p:cNvSpPr txBox="1"/>
          <p:nvPr/>
        </p:nvSpPr>
        <p:spPr>
          <a:xfrm>
            <a:off x="5151329" y="2385626"/>
            <a:ext cx="2453951"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92D050"/>
                </a:solidFill>
                <a:sym typeface="Wingdings 3" panose="05040102010807070707" pitchFamily="18" charset="2"/>
              </a:rPr>
              <a:t></a:t>
            </a:r>
            <a:r>
              <a:rPr lang="fr-FR" sz="1000" dirty="0" smtClean="0">
                <a:solidFill>
                  <a:srgbClr val="92D050"/>
                </a:solidFill>
                <a:sym typeface="Wingdings 3" panose="05040102010807070707" pitchFamily="18" charset="2"/>
              </a:rPr>
              <a:t>(+8 par rapport à 2017)</a:t>
            </a:r>
            <a:endParaRPr lang="fr-FR" sz="1000" dirty="0">
              <a:solidFill>
                <a:srgbClr val="92D050"/>
              </a:solidFill>
            </a:endParaRPr>
          </a:p>
        </p:txBody>
      </p:sp>
      <p:sp>
        <p:nvSpPr>
          <p:cNvPr id="18" name="ZoneTexte 17"/>
          <p:cNvSpPr txBox="1"/>
          <p:nvPr/>
        </p:nvSpPr>
        <p:spPr>
          <a:xfrm>
            <a:off x="5151329" y="3140965"/>
            <a:ext cx="2453951"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92D050"/>
                </a:solidFill>
                <a:sym typeface="Wingdings 3" panose="05040102010807070707" pitchFamily="18" charset="2"/>
              </a:rPr>
              <a:t></a:t>
            </a:r>
            <a:r>
              <a:rPr lang="fr-FR" sz="1000" dirty="0" smtClean="0">
                <a:solidFill>
                  <a:srgbClr val="92D050"/>
                </a:solidFill>
                <a:sym typeface="Wingdings 3" panose="05040102010807070707" pitchFamily="18" charset="2"/>
              </a:rPr>
              <a:t>(+11 par rapport à 2017)</a:t>
            </a:r>
            <a:endParaRPr lang="fr-FR" sz="1000" dirty="0">
              <a:solidFill>
                <a:srgbClr val="92D050"/>
              </a:solidFill>
            </a:endParaRPr>
          </a:p>
        </p:txBody>
      </p:sp>
    </p:spTree>
    <p:extLst>
      <p:ext uri="{BB962C8B-B14F-4D97-AF65-F5344CB8AC3E}">
        <p14:creationId xmlns:p14="http://schemas.microsoft.com/office/powerpoint/2010/main" val="483194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La méthodologie</a:t>
            </a:r>
            <a:endParaRPr lang="fr-FR" dirty="0"/>
          </a:p>
        </p:txBody>
      </p:sp>
      <p:graphicFrame>
        <p:nvGraphicFramePr>
          <p:cNvPr id="25" name="Tableau 24"/>
          <p:cNvGraphicFramePr>
            <a:graphicFrameLocks noGrp="1"/>
          </p:cNvGraphicFramePr>
          <p:nvPr>
            <p:extLst>
              <p:ext uri="{D42A27DB-BD31-4B8C-83A1-F6EECF244321}">
                <p14:modId xmlns:p14="http://schemas.microsoft.com/office/powerpoint/2010/main" val="504894810"/>
              </p:ext>
            </p:extLst>
          </p:nvPr>
        </p:nvGraphicFramePr>
        <p:xfrm>
          <a:off x="817396" y="1034304"/>
          <a:ext cx="9019332" cy="4658562"/>
        </p:xfrm>
        <a:graphic>
          <a:graphicData uri="http://schemas.openxmlformats.org/drawingml/2006/table">
            <a:tbl>
              <a:tblPr firstRow="1" firstCol="1" bandRow="1">
                <a:tableStyleId>{5C22544A-7EE6-4342-B048-85BDC9FD1C3A}</a:tableStyleId>
              </a:tblPr>
              <a:tblGrid>
                <a:gridCol w="2705800"/>
                <a:gridCol w="6313532"/>
              </a:tblGrid>
              <a:tr h="873744">
                <a:tc gridSpan="2">
                  <a:txBody>
                    <a:bodyPr/>
                    <a:lstStyle/>
                    <a:p>
                      <a:pPr algn="l">
                        <a:spcBef>
                          <a:spcPts val="600"/>
                        </a:spcBef>
                        <a:spcAft>
                          <a:spcPts val="600"/>
                        </a:spcAft>
                      </a:pPr>
                      <a:r>
                        <a:rPr lang="fr-FR" sz="2000" dirty="0">
                          <a:solidFill>
                            <a:srgbClr val="A50021"/>
                          </a:solidFill>
                          <a:effectLst/>
                        </a:rPr>
                        <a:t>Etude réalisée par l'Ifop pour </a:t>
                      </a:r>
                      <a:r>
                        <a:rPr lang="fr-FR" sz="2000" dirty="0" smtClean="0">
                          <a:solidFill>
                            <a:srgbClr val="A50021"/>
                          </a:solidFill>
                          <a:effectLst/>
                        </a:rPr>
                        <a:t>DASTRI</a:t>
                      </a:r>
                      <a:endParaRPr lang="fr-FR" sz="1400" dirty="0">
                        <a:solidFill>
                          <a:srgbClr val="A50021"/>
                        </a:solidFill>
                        <a:effectLst/>
                        <a:latin typeface="Calibri" panose="020F0502020204030204" pitchFamily="34" charset="0"/>
                        <a:ea typeface="Calibri" panose="020F0502020204030204" pitchFamily="34" charset="0"/>
                      </a:endParaRPr>
                    </a:p>
                  </a:txBody>
                  <a:tcPr marL="39370" marR="39370" marT="0" marB="0" anchor="ctr">
                    <a:lnB w="38100" cap="flat" cmpd="sng" algn="ctr">
                      <a:solidFill>
                        <a:schemeClr val="tx1">
                          <a:lumMod val="65000"/>
                          <a:lumOff val="35000"/>
                        </a:schemeClr>
                      </a:solidFill>
                      <a:prstDash val="solid"/>
                      <a:round/>
                      <a:headEnd type="none" w="med" len="med"/>
                      <a:tailEnd type="none" w="med" len="med"/>
                    </a:lnB>
                    <a:noFill/>
                  </a:tcPr>
                </a:tc>
                <a:tc hMerge="1">
                  <a:txBody>
                    <a:bodyPr/>
                    <a:lstStyle/>
                    <a:p>
                      <a:endParaRPr lang="fr-FR"/>
                    </a:p>
                  </a:txBody>
                  <a:tcPr/>
                </a:tc>
              </a:tr>
              <a:tr h="165320">
                <a:tc gridSpan="2">
                  <a:txBody>
                    <a:bodyPr/>
                    <a:lstStyle/>
                    <a:p>
                      <a:pPr algn="just">
                        <a:spcBef>
                          <a:spcPts val="600"/>
                        </a:spcBef>
                        <a:spcAft>
                          <a:spcPts val="600"/>
                        </a:spcAft>
                      </a:pPr>
                      <a:endParaRPr lang="fr-FR" sz="1100" dirty="0">
                        <a:solidFill>
                          <a:schemeClr val="tx1"/>
                        </a:solidFill>
                        <a:effectLst/>
                      </a:endParaRPr>
                    </a:p>
                  </a:txBody>
                  <a:tcPr marL="39370" marR="3937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solidFill>
                        <a:schemeClr val="tx1">
                          <a:lumMod val="65000"/>
                          <a:lumOff val="3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just">
                        <a:spcBef>
                          <a:spcPts val="600"/>
                        </a:spcBef>
                        <a:spcAft>
                          <a:spcPts val="600"/>
                        </a:spcAft>
                      </a:pPr>
                      <a:endParaRPr lang="fr-FR" sz="1100" dirty="0">
                        <a:solidFill>
                          <a:schemeClr val="tx1"/>
                        </a:solidFill>
                        <a:effectLst/>
                      </a:endParaRPr>
                    </a:p>
                  </a:txBody>
                  <a:tcPr marL="39370" marR="3937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44603">
                <a:tc>
                  <a:txBody>
                    <a:bodyPr/>
                    <a:lstStyle/>
                    <a:p>
                      <a:pPr algn="ctr">
                        <a:lnSpc>
                          <a:spcPct val="130000"/>
                        </a:lnSpc>
                        <a:spcBef>
                          <a:spcPts val="600"/>
                        </a:spcBef>
                        <a:spcAft>
                          <a:spcPts val="600"/>
                        </a:spcAft>
                      </a:pPr>
                      <a:r>
                        <a:rPr lang="fr-FR" sz="1400" b="1" dirty="0" smtClean="0">
                          <a:solidFill>
                            <a:schemeClr val="tx1"/>
                          </a:solidFill>
                          <a:effectLst/>
                          <a:latin typeface="Calibri" panose="020F0502020204030204" pitchFamily="34" charset="0"/>
                          <a:ea typeface="Calibri" panose="020F0502020204030204" pitchFamily="34" charset="0"/>
                        </a:rPr>
                        <a:t>Echantillons</a:t>
                      </a:r>
                      <a:endParaRPr lang="fr-FR" sz="1400" b="1" dirty="0">
                        <a:solidFill>
                          <a:schemeClr val="tx1"/>
                        </a:solidFill>
                        <a:effectLst/>
                        <a:latin typeface="Calibri" panose="020F0502020204030204" pitchFamily="34" charset="0"/>
                        <a:ea typeface="Calibri" panose="020F0502020204030204" pitchFamily="34" charset="0"/>
                      </a:endParaRPr>
                    </a:p>
                  </a:txBody>
                  <a:tcPr marL="39370" marR="39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just" defTabSz="914400" rtl="0" eaLnBrk="1" fontAlgn="auto" latinLnBrk="0" hangingPunct="1">
                        <a:lnSpc>
                          <a:spcPct val="130000"/>
                        </a:lnSpc>
                        <a:spcBef>
                          <a:spcPts val="600"/>
                        </a:spcBef>
                        <a:spcAft>
                          <a:spcPts val="600"/>
                        </a:spcAft>
                        <a:buClrTx/>
                        <a:buSzTx/>
                        <a:buFontTx/>
                        <a:buNone/>
                        <a:tabLst/>
                        <a:defRPr/>
                      </a:pPr>
                      <a:r>
                        <a:rPr lang="fr-FR" sz="1400" b="0" dirty="0" smtClean="0">
                          <a:solidFill>
                            <a:schemeClr val="tx1"/>
                          </a:solidFill>
                          <a:effectLst/>
                        </a:rPr>
                        <a:t>L’enquête a été menée auprès d’un échantillon de </a:t>
                      </a:r>
                      <a:r>
                        <a:rPr lang="fr-FR" sz="1400" b="1" dirty="0" smtClean="0">
                          <a:solidFill>
                            <a:srgbClr val="A50021"/>
                          </a:solidFill>
                          <a:effectLst/>
                        </a:rPr>
                        <a:t>550</a:t>
                      </a:r>
                      <a:r>
                        <a:rPr lang="fr-FR" sz="1400" b="0" dirty="0" smtClean="0">
                          <a:solidFill>
                            <a:schemeClr val="tx1"/>
                          </a:solidFill>
                          <a:effectLst/>
                        </a:rPr>
                        <a:t> pharmaciens, dont :</a:t>
                      </a:r>
                    </a:p>
                    <a:p>
                      <a:pPr marL="285750" indent="-285750">
                        <a:buClr>
                          <a:srgbClr val="A50021"/>
                        </a:buClr>
                        <a:buFont typeface="Wingdings" panose="05000000000000000000" pitchFamily="2" charset="2"/>
                        <a:buChar char="§"/>
                      </a:pPr>
                      <a:r>
                        <a:rPr lang="fr-FR" sz="1400" kern="1200" dirty="0" smtClean="0">
                          <a:solidFill>
                            <a:schemeClr val="dk1"/>
                          </a:solidFill>
                          <a:effectLst/>
                          <a:latin typeface="+mn-lt"/>
                          <a:ea typeface="+mn-ea"/>
                          <a:cs typeface="+mn-cs"/>
                        </a:rPr>
                        <a:t>490 pharmaciens en métropole</a:t>
                      </a:r>
                    </a:p>
                    <a:p>
                      <a:pPr marL="285750" indent="-285750">
                        <a:buClr>
                          <a:srgbClr val="A50021"/>
                        </a:buClr>
                        <a:buFont typeface="Wingdings" panose="05000000000000000000" pitchFamily="2" charset="2"/>
                        <a:buChar char="§"/>
                      </a:pPr>
                      <a:r>
                        <a:rPr lang="fr-FR" sz="1400" kern="1200" dirty="0" smtClean="0">
                          <a:solidFill>
                            <a:schemeClr val="dk1"/>
                          </a:solidFill>
                          <a:effectLst/>
                          <a:latin typeface="+mn-lt"/>
                          <a:ea typeface="+mn-ea"/>
                          <a:cs typeface="+mn-cs"/>
                        </a:rPr>
                        <a:t>60 pharmaciens dans les </a:t>
                      </a:r>
                      <a:r>
                        <a:rPr lang="fr-FR" sz="1400" kern="1200" dirty="0" err="1" smtClean="0">
                          <a:solidFill>
                            <a:schemeClr val="dk1"/>
                          </a:solidFill>
                          <a:effectLst/>
                          <a:latin typeface="+mn-lt"/>
                          <a:ea typeface="+mn-ea"/>
                          <a:cs typeface="+mn-cs"/>
                        </a:rPr>
                        <a:t>Dom-Tom</a:t>
                      </a:r>
                      <a:endParaRPr lang="fr-FR" sz="1400" b="0" dirty="0" smtClean="0">
                        <a:solidFill>
                          <a:schemeClr val="tx1"/>
                        </a:solidFill>
                        <a:effectLst/>
                        <a:latin typeface="Calibri" panose="020F0502020204030204" pitchFamily="34" charset="0"/>
                        <a:ea typeface="Calibri" panose="020F0502020204030204" pitchFamily="34" charset="0"/>
                      </a:endParaRPr>
                    </a:p>
                  </a:txBody>
                  <a:tcPr marL="39370" marR="3937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720862">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endParaRPr lang="fr-FR" sz="1400" b="1" dirty="0" smtClean="0">
                        <a:solidFill>
                          <a:schemeClr val="tx1"/>
                        </a:solidFill>
                        <a:effectLst/>
                      </a:endParaRPr>
                    </a:p>
                    <a:p>
                      <a:pPr marL="0" marR="0" indent="0" algn="ctr" defTabSz="914400" rtl="0" eaLnBrk="1" fontAlgn="auto" latinLnBrk="0" hangingPunct="1">
                        <a:lnSpc>
                          <a:spcPct val="130000"/>
                        </a:lnSpc>
                        <a:spcBef>
                          <a:spcPts val="600"/>
                        </a:spcBef>
                        <a:spcAft>
                          <a:spcPts val="600"/>
                        </a:spcAft>
                        <a:buClrTx/>
                        <a:buSzTx/>
                        <a:buFontTx/>
                        <a:buNone/>
                        <a:tabLst/>
                        <a:defRPr/>
                      </a:pPr>
                      <a:r>
                        <a:rPr lang="fr-FR" sz="1400" b="1" dirty="0" smtClean="0">
                          <a:solidFill>
                            <a:schemeClr val="tx1"/>
                          </a:solidFill>
                          <a:effectLst/>
                        </a:rPr>
                        <a:t>Méthodologie</a:t>
                      </a:r>
                    </a:p>
                  </a:txBody>
                  <a:tcPr marL="39370" marR="39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just" defTabSz="914400" rtl="0" eaLnBrk="1" fontAlgn="auto" latinLnBrk="0" hangingPunct="1">
                        <a:lnSpc>
                          <a:spcPct val="130000"/>
                        </a:lnSpc>
                        <a:spcBef>
                          <a:spcPts val="600"/>
                        </a:spcBef>
                        <a:spcAft>
                          <a:spcPts val="600"/>
                        </a:spcAft>
                        <a:buClrTx/>
                        <a:buSzTx/>
                        <a:buFontTx/>
                        <a:buNone/>
                        <a:tabLst/>
                        <a:defRPr/>
                      </a:pPr>
                      <a:r>
                        <a:rPr lang="fr-FR" sz="1400" b="0" smtClean="0">
                          <a:solidFill>
                            <a:schemeClr val="tx1"/>
                          </a:solidFill>
                          <a:effectLst/>
                        </a:rPr>
                        <a:t>La </a:t>
                      </a:r>
                      <a:r>
                        <a:rPr lang="fr-FR" sz="1400" b="0" dirty="0" smtClean="0">
                          <a:solidFill>
                            <a:schemeClr val="tx1"/>
                          </a:solidFill>
                          <a:effectLst/>
                        </a:rPr>
                        <a:t>représentativité de l’échantillon a été assurée sur la base des critères suivants : Points de collecte ou non et dispersion géographique (région + </a:t>
                      </a:r>
                      <a:r>
                        <a:rPr lang="fr-FR" sz="1400" b="0" dirty="0" err="1" smtClean="0">
                          <a:solidFill>
                            <a:schemeClr val="tx1"/>
                          </a:solidFill>
                          <a:effectLst/>
                        </a:rPr>
                        <a:t>DomTom</a:t>
                      </a:r>
                      <a:r>
                        <a:rPr lang="fr-FR" sz="1400" b="0" dirty="0" smtClean="0">
                          <a:solidFill>
                            <a:schemeClr val="tx1"/>
                          </a:solidFill>
                          <a:effectLst/>
                        </a:rPr>
                        <a:t>).</a:t>
                      </a:r>
                    </a:p>
                  </a:txBody>
                  <a:tcPr marL="39370" marR="3937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951713">
                <a:tc>
                  <a:txBody>
                    <a:bodyPr/>
                    <a:lstStyle/>
                    <a:p>
                      <a:pPr marL="0" marR="0" indent="0" algn="ctr" defTabSz="914400" rtl="0" eaLnBrk="1" fontAlgn="auto" latinLnBrk="0" hangingPunct="1">
                        <a:lnSpc>
                          <a:spcPct val="130000"/>
                        </a:lnSpc>
                        <a:spcBef>
                          <a:spcPts val="600"/>
                        </a:spcBef>
                        <a:spcAft>
                          <a:spcPts val="600"/>
                        </a:spcAft>
                        <a:buClrTx/>
                        <a:buSzTx/>
                        <a:buFontTx/>
                        <a:buNone/>
                        <a:tabLst/>
                        <a:defRPr/>
                      </a:pPr>
                      <a:r>
                        <a:rPr lang="fr-FR" sz="1400" b="1" dirty="0" smtClean="0">
                          <a:solidFill>
                            <a:schemeClr val="tx1"/>
                          </a:solidFill>
                          <a:effectLst/>
                          <a:latin typeface="Calibri" panose="020F0502020204030204" pitchFamily="34" charset="0"/>
                          <a:ea typeface="Calibri" panose="020F0502020204030204" pitchFamily="34" charset="0"/>
                        </a:rPr>
                        <a:t>Mode de recueil</a:t>
                      </a:r>
                    </a:p>
                  </a:txBody>
                  <a:tcPr marL="39370" marR="3937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just" defTabSz="914400" rtl="0" eaLnBrk="1" fontAlgn="auto" latinLnBrk="0" hangingPunct="1">
                        <a:lnSpc>
                          <a:spcPct val="130000"/>
                        </a:lnSpc>
                        <a:spcBef>
                          <a:spcPts val="600"/>
                        </a:spcBef>
                        <a:spcAft>
                          <a:spcPts val="600"/>
                        </a:spcAft>
                        <a:buClrTx/>
                        <a:buSzTx/>
                        <a:buFontTx/>
                        <a:buNone/>
                        <a:tabLst/>
                        <a:defRPr/>
                      </a:pPr>
                      <a:r>
                        <a:rPr lang="fr-FR" sz="1400" b="0" dirty="0" smtClean="0">
                          <a:solidFill>
                            <a:schemeClr val="tx1"/>
                          </a:solidFill>
                          <a:effectLst/>
                        </a:rPr>
                        <a:t>Les interviews ont été réalisées par téléphone sur le lieu de travail des personnes interrogées du 17 au 24 septembre 2018.</a:t>
                      </a:r>
                      <a:endParaRPr lang="fr-FR" sz="1400" b="0" dirty="0" smtClean="0">
                        <a:solidFill>
                          <a:schemeClr val="tx1"/>
                        </a:solidFill>
                        <a:effectLst/>
                        <a:latin typeface="Calibri" panose="020F0502020204030204" pitchFamily="34" charset="0"/>
                        <a:ea typeface="Calibri" panose="020F0502020204030204" pitchFamily="34" charset="0"/>
                      </a:endParaRPr>
                    </a:p>
                  </a:txBody>
                  <a:tcPr marL="39370" marR="3937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26" name="Groupe 25"/>
          <p:cNvGrpSpPr/>
          <p:nvPr/>
        </p:nvGrpSpPr>
        <p:grpSpPr>
          <a:xfrm>
            <a:off x="1817352" y="2381078"/>
            <a:ext cx="636583" cy="388314"/>
            <a:chOff x="1325366" y="3003406"/>
            <a:chExt cx="896650" cy="487940"/>
          </a:xfrm>
        </p:grpSpPr>
        <p:pic>
          <p:nvPicPr>
            <p:cNvPr id="27" name="Image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5366" y="3003406"/>
              <a:ext cx="487940" cy="487940"/>
            </a:xfrm>
            <a:prstGeom prst="rect">
              <a:avLst/>
            </a:prstGeom>
          </p:spPr>
        </p:pic>
        <p:pic>
          <p:nvPicPr>
            <p:cNvPr id="28" name="Image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9721" y="3003406"/>
              <a:ext cx="487940" cy="487940"/>
            </a:xfrm>
            <a:prstGeom prst="rect">
              <a:avLst/>
            </a:prstGeom>
          </p:spPr>
        </p:pic>
        <p:pic>
          <p:nvPicPr>
            <p:cNvPr id="29" name="Image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34076" y="3003406"/>
              <a:ext cx="487940" cy="487940"/>
            </a:xfrm>
            <a:prstGeom prst="rect">
              <a:avLst/>
            </a:prstGeom>
          </p:spPr>
        </p:pic>
      </p:grpSp>
      <p:pic>
        <p:nvPicPr>
          <p:cNvPr id="31" name="Image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885377" y="5029931"/>
            <a:ext cx="435169" cy="391118"/>
          </a:xfrm>
          <a:prstGeom prst="rect">
            <a:avLst/>
          </a:prstGeom>
        </p:spPr>
      </p:pic>
      <p:pic>
        <p:nvPicPr>
          <p:cNvPr id="33" name="Imag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50351" y="3703621"/>
            <a:ext cx="591162" cy="591162"/>
          </a:xfrm>
          <a:prstGeom prst="rect">
            <a:avLst/>
          </a:prstGeom>
        </p:spPr>
      </p:pic>
      <p:sp>
        <p:nvSpPr>
          <p:cNvPr id="3" name="Rectangle 2"/>
          <p:cNvSpPr/>
          <p:nvPr/>
        </p:nvSpPr>
        <p:spPr>
          <a:xfrm>
            <a:off x="432435" y="5837346"/>
            <a:ext cx="9614761" cy="861774"/>
          </a:xfrm>
          <a:prstGeom prst="rect">
            <a:avLst/>
          </a:prstGeom>
          <a:ln>
            <a:noFill/>
            <a:prstDash val="sysDash"/>
          </a:ln>
        </p:spPr>
        <p:txBody>
          <a:bodyPr wrap="square">
            <a:spAutoFit/>
          </a:bodyPr>
          <a:lstStyle/>
          <a:p>
            <a:pPr algn="just"/>
            <a:r>
              <a:rPr lang="fr-FR" sz="1000" i="1" u="sng" dirty="0">
                <a:solidFill>
                  <a:schemeClr val="bg1">
                    <a:lumMod val="50000"/>
                  </a:schemeClr>
                </a:solidFill>
                <a:latin typeface="Calibri"/>
                <a:cs typeface="Calibri"/>
              </a:rPr>
              <a:t>Remarque</a:t>
            </a:r>
            <a:r>
              <a:rPr lang="fr-FR" sz="1000" i="1" dirty="0">
                <a:solidFill>
                  <a:schemeClr val="bg1">
                    <a:lumMod val="50000"/>
                  </a:schemeClr>
                </a:solidFill>
                <a:latin typeface="Calibri"/>
                <a:cs typeface="Calibri"/>
              </a:rPr>
              <a:t> </a:t>
            </a:r>
            <a:r>
              <a:rPr lang="fr-FR" sz="1000" i="1" dirty="0" smtClean="0">
                <a:solidFill>
                  <a:schemeClr val="bg1">
                    <a:lumMod val="50000"/>
                  </a:schemeClr>
                </a:solidFill>
                <a:latin typeface="Calibri"/>
                <a:cs typeface="Calibri"/>
              </a:rPr>
              <a:t>:  </a:t>
            </a:r>
            <a:r>
              <a:rPr lang="fr-FR" sz="1000" i="1" dirty="0">
                <a:solidFill>
                  <a:schemeClr val="bg1">
                    <a:lumMod val="50000"/>
                  </a:schemeClr>
                </a:solidFill>
                <a:cs typeface="Calibri"/>
              </a:rPr>
              <a:t>Il est fait mention dans ce rapport </a:t>
            </a:r>
            <a:r>
              <a:rPr lang="fr-FR" sz="1000" i="1" dirty="0" smtClean="0">
                <a:solidFill>
                  <a:schemeClr val="bg1">
                    <a:lumMod val="50000"/>
                  </a:schemeClr>
                </a:solidFill>
                <a:cs typeface="Calibri"/>
              </a:rPr>
              <a:t>des différentes études </a:t>
            </a:r>
            <a:r>
              <a:rPr lang="fr-FR" sz="1000" i="1" dirty="0">
                <a:solidFill>
                  <a:schemeClr val="bg1">
                    <a:lumMod val="50000"/>
                  </a:schemeClr>
                </a:solidFill>
                <a:cs typeface="Calibri"/>
              </a:rPr>
              <a:t>réalisées par l’Ifop, selon le même protocole méthodologique, pour le compte de DASTRI :</a:t>
            </a:r>
          </a:p>
          <a:p>
            <a:pPr marL="895350" indent="-176213" algn="just" defTabSz="982663"/>
            <a:r>
              <a:rPr lang="fr-FR" sz="1000" i="1" dirty="0" smtClean="0">
                <a:solidFill>
                  <a:schemeClr val="bg1">
                    <a:lumMod val="50000"/>
                  </a:schemeClr>
                </a:solidFill>
                <a:cs typeface="Calibri"/>
              </a:rPr>
              <a:t>-  	Auprès </a:t>
            </a:r>
            <a:r>
              <a:rPr lang="fr-FR" sz="1000" i="1" dirty="0">
                <a:solidFill>
                  <a:schemeClr val="bg1">
                    <a:lumMod val="50000"/>
                  </a:schemeClr>
                </a:solidFill>
                <a:cs typeface="Calibri"/>
              </a:rPr>
              <a:t>d’un échantillon de 500 pharmaciens exerçant en métropole, interrogés du 16 au 19 septembre 2014</a:t>
            </a:r>
          </a:p>
          <a:p>
            <a:pPr marL="895350" indent="-176213" algn="just" defTabSz="982663"/>
            <a:r>
              <a:rPr lang="fr-FR" sz="1000" i="1" dirty="0">
                <a:solidFill>
                  <a:schemeClr val="bg1">
                    <a:lumMod val="50000"/>
                  </a:schemeClr>
                </a:solidFill>
                <a:cs typeface="Calibri"/>
              </a:rPr>
              <a:t>- </a:t>
            </a:r>
            <a:r>
              <a:rPr lang="fr-FR" sz="1000" i="1" dirty="0" smtClean="0">
                <a:solidFill>
                  <a:schemeClr val="bg1">
                    <a:lumMod val="50000"/>
                  </a:schemeClr>
                </a:solidFill>
                <a:cs typeface="Calibri"/>
              </a:rPr>
              <a:t> 	Auprès </a:t>
            </a:r>
            <a:r>
              <a:rPr lang="fr-FR" sz="1000" i="1" dirty="0">
                <a:solidFill>
                  <a:schemeClr val="bg1">
                    <a:lumMod val="50000"/>
                  </a:schemeClr>
                </a:solidFill>
                <a:cs typeface="Calibri"/>
              </a:rPr>
              <a:t>d’un échantillon de 503 pharmaciens exerçant en métropole, interrogés du 1 au 4 septembre 2015</a:t>
            </a:r>
          </a:p>
          <a:p>
            <a:pPr marL="895350" indent="-176213" algn="just" defTabSz="982663">
              <a:buFontTx/>
              <a:buChar char="-"/>
            </a:pPr>
            <a:r>
              <a:rPr lang="fr-FR" sz="1000" i="1" dirty="0" smtClean="0">
                <a:solidFill>
                  <a:schemeClr val="bg1">
                    <a:lumMod val="50000"/>
                  </a:schemeClr>
                </a:solidFill>
                <a:cs typeface="Calibri"/>
              </a:rPr>
              <a:t>Auprès </a:t>
            </a:r>
            <a:r>
              <a:rPr lang="fr-FR" sz="1000" i="1" dirty="0">
                <a:solidFill>
                  <a:schemeClr val="bg1">
                    <a:lumMod val="50000"/>
                  </a:schemeClr>
                </a:solidFill>
                <a:cs typeface="Calibri"/>
              </a:rPr>
              <a:t>d’un échantillon de 552 pharmaciens exerçant en </a:t>
            </a:r>
            <a:r>
              <a:rPr lang="fr-FR" sz="1000" i="1" dirty="0" smtClean="0">
                <a:solidFill>
                  <a:schemeClr val="bg1">
                    <a:lumMod val="50000"/>
                  </a:schemeClr>
                </a:solidFill>
                <a:cs typeface="Calibri"/>
              </a:rPr>
              <a:t>métropole et dans les DOM-TOM, </a:t>
            </a:r>
            <a:r>
              <a:rPr lang="fr-FR" sz="1000" i="1" dirty="0">
                <a:solidFill>
                  <a:schemeClr val="bg1">
                    <a:lumMod val="50000"/>
                  </a:schemeClr>
                </a:solidFill>
                <a:cs typeface="Calibri"/>
              </a:rPr>
              <a:t>interrogés du 5 au 8 septembre </a:t>
            </a:r>
            <a:r>
              <a:rPr lang="fr-FR" sz="1000" i="1" dirty="0" smtClean="0">
                <a:solidFill>
                  <a:schemeClr val="bg1">
                    <a:lumMod val="50000"/>
                  </a:schemeClr>
                </a:solidFill>
                <a:cs typeface="Calibri"/>
              </a:rPr>
              <a:t>2016</a:t>
            </a:r>
          </a:p>
          <a:p>
            <a:pPr marL="895350" indent="-176213" algn="just" defTabSz="982663">
              <a:buFontTx/>
              <a:buChar char="-"/>
            </a:pPr>
            <a:r>
              <a:rPr lang="fr-FR" sz="1000" i="1" dirty="0" smtClean="0">
                <a:solidFill>
                  <a:schemeClr val="bg1">
                    <a:lumMod val="50000"/>
                  </a:schemeClr>
                </a:solidFill>
                <a:cs typeface="Calibri"/>
              </a:rPr>
              <a:t>Auprès d’un échantillon de 555 pharmaciens exerçant en métropole et dans les DOM-TOM, interrogés du 4 au 7 septembre 2017</a:t>
            </a:r>
            <a:endParaRPr lang="fr-FR" sz="1000" i="1" dirty="0">
              <a:solidFill>
                <a:schemeClr val="bg1">
                  <a:lumMod val="50000"/>
                </a:schemeClr>
              </a:solidFill>
              <a:cs typeface="Calibri"/>
            </a:endParaRPr>
          </a:p>
        </p:txBody>
      </p:sp>
      <p:pic>
        <p:nvPicPr>
          <p:cNvPr id="13" name="Imag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152" y="6795477"/>
            <a:ext cx="155357" cy="185454"/>
          </a:xfrm>
          <a:prstGeom prst="rect">
            <a:avLst/>
          </a:prstGeom>
        </p:spPr>
      </p:pic>
      <p:sp>
        <p:nvSpPr>
          <p:cNvPr id="14" name="ZoneTexte 13"/>
          <p:cNvSpPr txBox="1"/>
          <p:nvPr/>
        </p:nvSpPr>
        <p:spPr>
          <a:xfrm>
            <a:off x="253485" y="6774887"/>
            <a:ext cx="8233946" cy="261610"/>
          </a:xfrm>
          <a:prstGeom prst="rect">
            <a:avLst/>
          </a:prstGeom>
          <a:noFill/>
        </p:spPr>
        <p:txBody>
          <a:bodyPr wrap="square">
            <a:spAutoFit/>
          </a:bodyPr>
          <a:lstStyle/>
          <a:p>
            <a:pPr>
              <a:defRPr/>
            </a:pPr>
            <a:r>
              <a:rPr lang="fr-FR" sz="1100" i="1" dirty="0" smtClean="0">
                <a:solidFill>
                  <a:schemeClr val="tx1">
                    <a:lumMod val="95000"/>
                    <a:lumOff val="5000"/>
                  </a:schemeClr>
                </a:solidFill>
                <a:latin typeface="+mn-lt"/>
              </a:rPr>
              <a:t>Les flèches                indiquent les évolutions </a:t>
            </a:r>
            <a:r>
              <a:rPr lang="fr-FR" sz="1100" i="1" u="sng" dirty="0" smtClean="0">
                <a:solidFill>
                  <a:schemeClr val="tx1">
                    <a:lumMod val="95000"/>
                    <a:lumOff val="5000"/>
                  </a:schemeClr>
                </a:solidFill>
                <a:latin typeface="+mn-lt"/>
              </a:rPr>
              <a:t>significatives</a:t>
            </a:r>
            <a:r>
              <a:rPr lang="fr-FR" sz="1100" i="1" dirty="0" smtClean="0">
                <a:solidFill>
                  <a:schemeClr val="tx1">
                    <a:lumMod val="95000"/>
                    <a:lumOff val="5000"/>
                  </a:schemeClr>
                </a:solidFill>
                <a:latin typeface="+mn-lt"/>
              </a:rPr>
              <a:t> par rapport à la vague précédente. </a:t>
            </a:r>
            <a:endParaRPr lang="fr-FR" sz="1100" i="1" dirty="0">
              <a:solidFill>
                <a:schemeClr val="tx1">
                  <a:lumMod val="95000"/>
                  <a:lumOff val="5000"/>
                </a:schemeClr>
              </a:solidFill>
              <a:latin typeface="+mn-lt"/>
            </a:endParaRPr>
          </a:p>
        </p:txBody>
      </p:sp>
      <p:grpSp>
        <p:nvGrpSpPr>
          <p:cNvPr id="15" name="Groupe 14"/>
          <p:cNvGrpSpPr/>
          <p:nvPr/>
        </p:nvGrpSpPr>
        <p:grpSpPr>
          <a:xfrm>
            <a:off x="922169" y="6742932"/>
            <a:ext cx="573064" cy="369332"/>
            <a:chOff x="1098067" y="2591006"/>
            <a:chExt cx="684082" cy="369332"/>
          </a:xfrm>
        </p:grpSpPr>
        <p:sp>
          <p:nvSpPr>
            <p:cNvPr id="16" name="ZoneTexte 20"/>
            <p:cNvSpPr txBox="1"/>
            <p:nvPr/>
          </p:nvSpPr>
          <p:spPr>
            <a:xfrm>
              <a:off x="1098067" y="2591006"/>
              <a:ext cx="504062"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92D050"/>
                  </a:solidFill>
                  <a:sym typeface="Wingdings 3" panose="05040102010807070707" pitchFamily="18" charset="2"/>
                </a:rPr>
                <a:t></a:t>
              </a:r>
              <a:endParaRPr lang="fr-FR" sz="1800" dirty="0">
                <a:solidFill>
                  <a:srgbClr val="92D050"/>
                </a:solidFill>
              </a:endParaRPr>
            </a:p>
          </p:txBody>
        </p:sp>
        <p:sp>
          <p:nvSpPr>
            <p:cNvPr id="17" name="ZoneTexte 17"/>
            <p:cNvSpPr txBox="1"/>
            <p:nvPr/>
          </p:nvSpPr>
          <p:spPr>
            <a:xfrm>
              <a:off x="1278087" y="2591006"/>
              <a:ext cx="504062"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FFC000"/>
                  </a:solidFill>
                  <a:sym typeface="Wingdings 3" panose="05040102010807070707" pitchFamily="18" charset="2"/>
                </a:rPr>
                <a:t></a:t>
              </a:r>
              <a:endParaRPr lang="fr-FR" sz="1800" dirty="0">
                <a:solidFill>
                  <a:srgbClr val="FFC000"/>
                </a:solidFill>
              </a:endParaRPr>
            </a:p>
          </p:txBody>
        </p:sp>
      </p:grpSp>
      <p:pic>
        <p:nvPicPr>
          <p:cNvPr id="18" name="Image 17"/>
          <p:cNvPicPr>
            <a:picLocks noChangeAspect="1"/>
          </p:cNvPicPr>
          <p:nvPr/>
        </p:nvPicPr>
        <p:blipFill>
          <a:blip r:embed="rId6"/>
          <a:stretch>
            <a:fillRect/>
          </a:stretch>
        </p:blipFill>
        <p:spPr>
          <a:xfrm>
            <a:off x="9051636" y="2059073"/>
            <a:ext cx="667083" cy="710319"/>
          </a:xfrm>
          <a:prstGeom prst="rect">
            <a:avLst/>
          </a:prstGeom>
        </p:spPr>
      </p:pic>
    </p:spTree>
    <p:extLst>
      <p:ext uri="{BB962C8B-B14F-4D97-AF65-F5344CB8AC3E}">
        <p14:creationId xmlns:p14="http://schemas.microsoft.com/office/powerpoint/2010/main" val="652582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542084" y="3085936"/>
            <a:ext cx="7510749" cy="1495066"/>
            <a:chOff x="422" y="2906"/>
            <a:chExt cx="5944" cy="1041"/>
          </a:xfrm>
        </p:grpSpPr>
        <p:sp>
          <p:nvSpPr>
            <p:cNvPr id="4" name="Rectangle 3"/>
            <p:cNvSpPr>
              <a:spLocks noChangeArrowheads="1"/>
            </p:cNvSpPr>
            <p:nvPr/>
          </p:nvSpPr>
          <p:spPr bwMode="auto">
            <a:xfrm>
              <a:off x="1506" y="3110"/>
              <a:ext cx="4860" cy="632"/>
            </a:xfrm>
            <a:prstGeom prst="rect">
              <a:avLst/>
            </a:prstGeom>
            <a:noFill/>
            <a:ln w="9525">
              <a:noFill/>
              <a:miter lim="800000"/>
              <a:headEnd/>
              <a:tailEnd/>
            </a:ln>
          </p:spPr>
          <p:txBody>
            <a:bodyPr anchor="ctr"/>
            <a:lstStyle/>
            <a:p>
              <a:r>
                <a:rPr lang="fr-FR" sz="3200" b="1" dirty="0">
                  <a:solidFill>
                    <a:srgbClr val="A50021"/>
                  </a:solidFill>
                  <a:latin typeface="Century Gothic" panose="020B0502020202020204" pitchFamily="34" charset="0"/>
                </a:rPr>
                <a:t>Les résultats de l’étude</a:t>
              </a:r>
            </a:p>
          </p:txBody>
        </p:sp>
        <p:sp>
          <p:nvSpPr>
            <p:cNvPr id="5" name="Rectangle 4"/>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7200" b="1" dirty="0">
                  <a:solidFill>
                    <a:srgbClr val="A50021"/>
                  </a:solidFill>
                  <a:latin typeface="Century Gothic" panose="020B0502020202020204" pitchFamily="34" charset="0"/>
                  <a:cs typeface="Times New Roman" pitchFamily="18" charset="0"/>
                </a:rPr>
                <a:t>2</a:t>
              </a:r>
            </a:p>
          </p:txBody>
        </p:sp>
        <p:sp>
          <p:nvSpPr>
            <p:cNvPr id="6"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20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4107840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1263017" y="3954154"/>
            <a:ext cx="8259674" cy="1495066"/>
            <a:chOff x="422" y="2906"/>
            <a:chExt cx="5944" cy="1041"/>
          </a:xfrm>
        </p:grpSpPr>
        <p:sp>
          <p:nvSpPr>
            <p:cNvPr id="4" name="Rectangle 3"/>
            <p:cNvSpPr>
              <a:spLocks noChangeArrowheads="1"/>
            </p:cNvSpPr>
            <p:nvPr/>
          </p:nvSpPr>
          <p:spPr bwMode="auto">
            <a:xfrm>
              <a:off x="1334" y="3110"/>
              <a:ext cx="5032" cy="632"/>
            </a:xfrm>
            <a:prstGeom prst="rect">
              <a:avLst/>
            </a:prstGeom>
            <a:noFill/>
            <a:ln w="9525">
              <a:noFill/>
              <a:miter lim="800000"/>
              <a:headEnd/>
              <a:tailEnd/>
            </a:ln>
          </p:spPr>
          <p:txBody>
            <a:bodyPr anchor="ctr"/>
            <a:lstStyle/>
            <a:p>
              <a:r>
                <a:rPr lang="fr-FR" sz="2800" b="1" dirty="0" smtClean="0">
                  <a:solidFill>
                    <a:srgbClr val="A50021"/>
                  </a:solidFill>
                  <a:latin typeface="Century Gothic" panose="020B0502020202020204" pitchFamily="34" charset="0"/>
                </a:rPr>
                <a:t>La délivrance des BAA à la patientèle</a:t>
              </a:r>
              <a:endParaRPr lang="fr-FR" sz="2800" b="1" dirty="0">
                <a:solidFill>
                  <a:srgbClr val="A50021"/>
                </a:solidFill>
                <a:latin typeface="Century Gothic" panose="020B0502020202020204" pitchFamily="34" charset="0"/>
              </a:endParaRPr>
            </a:p>
          </p:txBody>
        </p:sp>
        <p:sp>
          <p:nvSpPr>
            <p:cNvPr id="5" name="Rectangle 4"/>
            <p:cNvSpPr>
              <a:spLocks noChangeArrowheads="1"/>
            </p:cNvSpPr>
            <p:nvPr/>
          </p:nvSpPr>
          <p:spPr bwMode="auto">
            <a:xfrm>
              <a:off x="422" y="2906"/>
              <a:ext cx="583" cy="1041"/>
            </a:xfrm>
            <a:prstGeom prst="rect">
              <a:avLst/>
            </a:prstGeom>
            <a:noFill/>
            <a:ln w="9525">
              <a:noFill/>
              <a:miter lim="800000"/>
              <a:headEnd/>
              <a:tailEnd/>
            </a:ln>
          </p:spPr>
          <p:txBody>
            <a:bodyPr anchor="ctr"/>
            <a:lstStyle/>
            <a:p>
              <a:pPr algn="ctr"/>
              <a:r>
                <a:rPr lang="fr-FR" sz="6000" b="1" dirty="0" smtClean="0">
                  <a:solidFill>
                    <a:srgbClr val="A50021"/>
                  </a:solidFill>
                  <a:latin typeface="Century Gothic" panose="020B0502020202020204" pitchFamily="34" charset="0"/>
                  <a:cs typeface="Times New Roman" pitchFamily="18" charset="0"/>
                </a:rPr>
                <a:t>A</a:t>
              </a:r>
              <a:endParaRPr lang="fr-FR" sz="6000" b="1" dirty="0">
                <a:solidFill>
                  <a:srgbClr val="A50021"/>
                </a:solidFill>
                <a:latin typeface="Century Gothic" panose="020B0502020202020204" pitchFamily="34" charset="0"/>
                <a:cs typeface="Times New Roman" pitchFamily="18" charset="0"/>
              </a:endParaRPr>
            </a:p>
          </p:txBody>
        </p:sp>
        <p:sp>
          <p:nvSpPr>
            <p:cNvPr id="6" name="Line 5"/>
            <p:cNvSpPr>
              <a:spLocks noChangeShapeType="1"/>
            </p:cNvSpPr>
            <p:nvPr/>
          </p:nvSpPr>
          <p:spPr bwMode="auto">
            <a:xfrm>
              <a:off x="1244" y="3223"/>
              <a:ext cx="0" cy="408"/>
            </a:xfrm>
            <a:prstGeom prst="line">
              <a:avLst/>
            </a:prstGeom>
            <a:noFill/>
            <a:ln w="114300">
              <a:solidFill>
                <a:srgbClr val="A50021"/>
              </a:solidFill>
              <a:round/>
              <a:headEnd/>
              <a:tailEnd/>
            </a:ln>
          </p:spPr>
          <p:txBody>
            <a:bodyPr/>
            <a:lstStyle/>
            <a:p>
              <a:endParaRPr lang="fr-FR" sz="1600" dirty="0">
                <a:solidFill>
                  <a:srgbClr val="A50021"/>
                </a:solidFill>
                <a:latin typeface="Century Gothic" panose="020B0502020202020204" pitchFamily="34" charset="0"/>
              </a:endParaRPr>
            </a:p>
          </p:txBody>
        </p:sp>
      </p:grpSp>
    </p:spTree>
    <p:extLst>
      <p:ext uri="{BB962C8B-B14F-4D97-AF65-F5344CB8AC3E}">
        <p14:creationId xmlns:p14="http://schemas.microsoft.com/office/powerpoint/2010/main" val="241839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a:t>La connaissance des produits concernés par le dispositif DASTRI</a:t>
            </a:r>
          </a:p>
        </p:txBody>
      </p:sp>
      <p:sp>
        <p:nvSpPr>
          <p:cNvPr id="3" name="Text Box 10"/>
          <p:cNvSpPr txBox="1">
            <a:spLocks noChangeArrowheads="1"/>
          </p:cNvSpPr>
          <p:nvPr/>
        </p:nvSpPr>
        <p:spPr bwMode="auto">
          <a:xfrm>
            <a:off x="95046" y="858905"/>
            <a:ext cx="9760929" cy="702597"/>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smtClean="0">
                <a:solidFill>
                  <a:schemeClr val="bg1">
                    <a:lumMod val="50000"/>
                  </a:schemeClr>
                </a:solidFill>
                <a:cs typeface="Times New Roman" pitchFamily="18" charset="0"/>
              </a:rPr>
              <a:t>QUESTION</a:t>
            </a:r>
            <a:r>
              <a:rPr lang="fr-FR" sz="1200" dirty="0" smtClean="0">
                <a:solidFill>
                  <a:schemeClr val="bg1">
                    <a:lumMod val="50000"/>
                  </a:schemeClr>
                </a:solidFill>
                <a:cs typeface="Times New Roman" pitchFamily="18" charset="0"/>
              </a:rPr>
              <a:t> </a:t>
            </a:r>
            <a:r>
              <a:rPr lang="fr-FR" sz="1200" dirty="0">
                <a:solidFill>
                  <a:schemeClr val="bg1">
                    <a:lumMod val="50000"/>
                  </a:schemeClr>
                </a:solidFill>
                <a:cs typeface="Times New Roman" pitchFamily="18" charset="0"/>
              </a:rPr>
              <a:t>:	</a:t>
            </a:r>
            <a:r>
              <a:rPr lang="fr-FR" sz="1200" dirty="0">
                <a:solidFill>
                  <a:schemeClr val="bg1">
                    <a:lumMod val="50000"/>
                  </a:schemeClr>
                </a:solidFill>
              </a:rPr>
              <a:t>Parmi la liste de produits suivants, lesquels selon-vous sont concernés par le dispositif DASTRI et doivent être stockés dans une boîte jaune à couvercle vert ?</a:t>
            </a:r>
          </a:p>
        </p:txBody>
      </p:sp>
      <p:sp>
        <p:nvSpPr>
          <p:cNvPr id="4" name="Text Box 10"/>
          <p:cNvSpPr txBox="1">
            <a:spLocks noChangeArrowheads="1"/>
          </p:cNvSpPr>
          <p:nvPr/>
        </p:nvSpPr>
        <p:spPr bwMode="auto">
          <a:xfrm>
            <a:off x="1051877" y="1456496"/>
            <a:ext cx="8533110" cy="169277"/>
          </a:xfrm>
          <a:prstGeom prst="rect">
            <a:avLst/>
          </a:prstGeom>
          <a:noFill/>
          <a:ln w="9525" algn="ctr">
            <a:noFill/>
            <a:miter lim="800000"/>
            <a:headEnd/>
            <a:tailEnd/>
          </a:ln>
        </p:spPr>
        <p:txBody>
          <a:bodyPr wrap="square" lIns="0" tIns="0" rIns="0" bIns="0" anchor="t">
            <a:spAutoFit/>
          </a:bodyPr>
          <a:lstStyle/>
          <a:p>
            <a:pPr algn="just"/>
            <a:r>
              <a:rPr lang="fr-FR" sz="1100" b="1" i="1" u="sng" dirty="0">
                <a:solidFill>
                  <a:schemeClr val="tx1">
                    <a:lumMod val="65000"/>
                    <a:lumOff val="35000"/>
                  </a:schemeClr>
                </a:solidFill>
              </a:rPr>
              <a:t>Base</a:t>
            </a:r>
            <a:r>
              <a:rPr lang="fr-FR" sz="1100" i="1" dirty="0">
                <a:solidFill>
                  <a:schemeClr val="tx1">
                    <a:lumMod val="65000"/>
                    <a:lumOff val="35000"/>
                  </a:schemeClr>
                </a:solidFill>
              </a:rPr>
              <a:t> : question posée uniquement aux pharmaciens dont la pharmacie est point de distribution </a:t>
            </a:r>
            <a:r>
              <a:rPr lang="fr-FR" sz="1100" b="1" i="1" u="sng" dirty="0">
                <a:solidFill>
                  <a:schemeClr val="tx1">
                    <a:lumMod val="65000"/>
                    <a:lumOff val="35000"/>
                  </a:schemeClr>
                </a:solidFill>
              </a:rPr>
              <a:t>ET</a:t>
            </a:r>
            <a:r>
              <a:rPr lang="fr-FR" sz="1100" i="1" dirty="0">
                <a:solidFill>
                  <a:schemeClr val="tx1">
                    <a:lumMod val="65000"/>
                    <a:lumOff val="35000"/>
                  </a:schemeClr>
                </a:solidFill>
              </a:rPr>
              <a:t> point de collecte de BAA, soit </a:t>
            </a:r>
            <a:r>
              <a:rPr lang="fr-FR" sz="1100" b="1" i="1" dirty="0" smtClean="0">
                <a:solidFill>
                  <a:schemeClr val="tx1">
                    <a:lumMod val="65000"/>
                    <a:lumOff val="35000"/>
                  </a:schemeClr>
                </a:solidFill>
              </a:rPr>
              <a:t>73% </a:t>
            </a:r>
            <a:r>
              <a:rPr lang="fr-FR" sz="1100" i="1" dirty="0">
                <a:solidFill>
                  <a:schemeClr val="tx1">
                    <a:lumMod val="65000"/>
                    <a:lumOff val="35000"/>
                  </a:schemeClr>
                </a:solidFill>
              </a:rPr>
              <a:t>de l’échantillon</a:t>
            </a:r>
          </a:p>
        </p:txBody>
      </p:sp>
      <p:graphicFrame>
        <p:nvGraphicFramePr>
          <p:cNvPr id="5" name="Tableau 4"/>
          <p:cNvGraphicFramePr>
            <a:graphicFrameLocks noGrp="1"/>
          </p:cNvGraphicFramePr>
          <p:nvPr>
            <p:extLst>
              <p:ext uri="{D42A27DB-BD31-4B8C-83A1-F6EECF244321}">
                <p14:modId xmlns:p14="http://schemas.microsoft.com/office/powerpoint/2010/main" val="2689822383"/>
              </p:ext>
            </p:extLst>
          </p:nvPr>
        </p:nvGraphicFramePr>
        <p:xfrm>
          <a:off x="327899" y="2332343"/>
          <a:ext cx="3558785" cy="4232248"/>
        </p:xfrm>
        <a:graphic>
          <a:graphicData uri="http://schemas.openxmlformats.org/drawingml/2006/table">
            <a:tbl>
              <a:tblPr/>
              <a:tblGrid>
                <a:gridCol w="3558785"/>
              </a:tblGrid>
              <a:tr h="419483">
                <a:tc>
                  <a:txBody>
                    <a:bodyPr/>
                    <a:lstStyle/>
                    <a:p>
                      <a:pPr algn="r" fontAlgn="ctr"/>
                      <a:r>
                        <a:rPr lang="fr-FR" sz="1100" b="0" i="0" u="none" strike="noStrike" dirty="0">
                          <a:solidFill>
                            <a:srgbClr val="000000"/>
                          </a:solidFill>
                          <a:effectLst/>
                          <a:latin typeface="Calibri" panose="020F0502020204030204" pitchFamily="34" charset="0"/>
                        </a:rPr>
                        <a:t>Aiguille à stylo  </a:t>
                      </a:r>
                    </a:p>
                  </a:txBody>
                  <a:tcPr marL="9525" marR="9525" marT="9525"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419483">
                <a:tc>
                  <a:txBody>
                    <a:bodyPr/>
                    <a:lstStyle/>
                    <a:p>
                      <a:pPr algn="r" fontAlgn="ctr"/>
                      <a:r>
                        <a:rPr lang="fr-FR" sz="1100" b="0" i="0" u="none" strike="noStrike">
                          <a:solidFill>
                            <a:srgbClr val="000000"/>
                          </a:solidFill>
                          <a:effectLst/>
                          <a:latin typeface="Calibri" panose="020F0502020204030204" pitchFamily="34" charset="0"/>
                        </a:rPr>
                        <a:t>Autopiqueur de l’autotest VIH®</a:t>
                      </a:r>
                      <a:r>
                        <a:rPr lang="fr-FR" sz="1100" b="0" i="0" u="none" strike="noStrike">
                          <a:solidFill>
                            <a:srgbClr val="1F497D"/>
                          </a:solidFill>
                          <a:effectLst/>
                          <a:latin typeface="Calibri" panose="020F0502020204030204" pitchFamily="34" charset="0"/>
                        </a:rPr>
                        <a:t> </a:t>
                      </a:r>
                      <a:r>
                        <a:rPr lang="fr-FR" sz="1100" b="0" i="0" u="none" strike="noStrike">
                          <a:solidFill>
                            <a:srgbClr val="000000"/>
                          </a:solidFill>
                          <a:effectLst/>
                          <a:latin typeface="Calibri" panose="020F0502020204030204" pitchFamily="34" charset="0"/>
                        </a:rPr>
                        <a:t> </a:t>
                      </a:r>
                    </a:p>
                  </a:txBody>
                  <a:tcPr marL="9525" marR="9525" marT="9525"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419483">
                <a:tc>
                  <a:txBody>
                    <a:bodyPr/>
                    <a:lstStyle/>
                    <a:p>
                      <a:pPr algn="r" fontAlgn="ctr"/>
                      <a:r>
                        <a:rPr lang="fr-FR" sz="1100" b="0" i="0" u="none" strike="noStrike">
                          <a:solidFill>
                            <a:srgbClr val="000000"/>
                          </a:solidFill>
                          <a:effectLst/>
                          <a:latin typeface="Calibri" panose="020F0502020204030204" pitchFamily="34" charset="0"/>
                        </a:rPr>
                        <a:t>Micro-perfuseur  </a:t>
                      </a:r>
                    </a:p>
                  </a:txBody>
                  <a:tcPr marL="9525" marR="9525" marT="9525"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456901">
                <a:tc>
                  <a:txBody>
                    <a:bodyPr/>
                    <a:lstStyle/>
                    <a:p>
                      <a:pPr algn="r" fontAlgn="ctr"/>
                      <a:r>
                        <a:rPr lang="fr-FR" sz="1100" b="0" i="0" u="none" strike="noStrike">
                          <a:solidFill>
                            <a:srgbClr val="000000"/>
                          </a:solidFill>
                          <a:effectLst/>
                          <a:latin typeface="Calibri" panose="020F0502020204030204" pitchFamily="34" charset="0"/>
                        </a:rPr>
                        <a:t>Seringue  </a:t>
                      </a:r>
                    </a:p>
                  </a:txBody>
                  <a:tcPr marL="9525" marR="9525" marT="9525"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419483">
                <a:tc>
                  <a:txBody>
                    <a:bodyPr/>
                    <a:lstStyle/>
                    <a:p>
                      <a:pPr algn="r" fontAlgn="ctr"/>
                      <a:r>
                        <a:rPr lang="fr-FR" sz="1100" b="0" i="0" u="none" strike="noStrike">
                          <a:solidFill>
                            <a:srgbClr val="000000"/>
                          </a:solidFill>
                          <a:effectLst/>
                          <a:latin typeface="Calibri" panose="020F0502020204030204" pitchFamily="34" charset="0"/>
                        </a:rPr>
                        <a:t>Cathéter  </a:t>
                      </a:r>
                    </a:p>
                  </a:txBody>
                  <a:tcPr marL="9525" marR="9525" marT="9525"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419483">
                <a:tc>
                  <a:txBody>
                    <a:bodyPr/>
                    <a:lstStyle/>
                    <a:p>
                      <a:pPr algn="r" fontAlgn="ctr"/>
                      <a:r>
                        <a:rPr lang="fr-FR" sz="1100" b="0" i="0" u="none" strike="noStrike">
                          <a:solidFill>
                            <a:srgbClr val="000000"/>
                          </a:solidFill>
                          <a:effectLst/>
                          <a:latin typeface="Calibri" panose="020F0502020204030204" pitchFamily="34" charset="0"/>
                        </a:rPr>
                        <a:t>L’applicateur du produit freestyle libre  </a:t>
                      </a:r>
                    </a:p>
                  </a:txBody>
                  <a:tcPr marL="9525" marR="9525" marT="9525"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419483">
                <a:tc>
                  <a:txBody>
                    <a:bodyPr/>
                    <a:lstStyle/>
                    <a:p>
                      <a:pPr algn="r" fontAlgn="ctr"/>
                      <a:r>
                        <a:rPr lang="fr-FR" sz="1100" b="0" i="0" u="none" strike="noStrike">
                          <a:solidFill>
                            <a:srgbClr val="000000"/>
                          </a:solidFill>
                          <a:effectLst/>
                          <a:latin typeface="Calibri" panose="020F0502020204030204" pitchFamily="34" charset="0"/>
                        </a:rPr>
                        <a:t>Pompes patch OMNIPOD </a:t>
                      </a:r>
                    </a:p>
                  </a:txBody>
                  <a:tcPr marL="9525" marR="9525" marT="9525"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419483">
                <a:tc>
                  <a:txBody>
                    <a:bodyPr/>
                    <a:lstStyle/>
                    <a:p>
                      <a:pPr algn="r" fontAlgn="ctr"/>
                      <a:r>
                        <a:rPr lang="fr-FR" sz="1100" b="0" i="0" u="none" strike="noStrike">
                          <a:solidFill>
                            <a:srgbClr val="000000"/>
                          </a:solidFill>
                          <a:effectLst/>
                          <a:latin typeface="Calibri" panose="020F0502020204030204" pitchFamily="34" charset="0"/>
                        </a:rPr>
                        <a:t>Coton  </a:t>
                      </a:r>
                    </a:p>
                  </a:txBody>
                  <a:tcPr marL="9525" marR="9525" marT="9525"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419483">
                <a:tc>
                  <a:txBody>
                    <a:bodyPr/>
                    <a:lstStyle/>
                    <a:p>
                      <a:pPr algn="r" fontAlgn="ctr"/>
                      <a:r>
                        <a:rPr lang="fr-FR" sz="1100" b="0" i="0" u="none" strike="noStrike">
                          <a:solidFill>
                            <a:srgbClr val="000000"/>
                          </a:solidFill>
                          <a:effectLst/>
                          <a:latin typeface="Calibri" panose="020F0502020204030204" pitchFamily="34" charset="0"/>
                        </a:rPr>
                        <a:t>Compresse  </a:t>
                      </a:r>
                    </a:p>
                  </a:txBody>
                  <a:tcPr marL="9525" marR="9525" marT="9525"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419483">
                <a:tc>
                  <a:txBody>
                    <a:bodyPr/>
                    <a:lstStyle/>
                    <a:p>
                      <a:pPr algn="r" fontAlgn="ctr"/>
                      <a:r>
                        <a:rPr lang="fr-FR" sz="1100" b="0" i="0" u="none" strike="noStrike" dirty="0">
                          <a:solidFill>
                            <a:srgbClr val="000000"/>
                          </a:solidFill>
                          <a:effectLst/>
                          <a:latin typeface="Calibri" panose="020F0502020204030204" pitchFamily="34" charset="0"/>
                        </a:rPr>
                        <a:t>Stylo à insuline sans aiguilles  </a:t>
                      </a:r>
                    </a:p>
                  </a:txBody>
                  <a:tcPr marL="9525" marR="9525" marT="9525"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6" name="Object 42"/>
          <p:cNvGraphicFramePr>
            <a:graphicFrameLocks noChangeAspect="1"/>
          </p:cNvGraphicFramePr>
          <p:nvPr>
            <p:extLst>
              <p:ext uri="{D42A27DB-BD31-4B8C-83A1-F6EECF244321}">
                <p14:modId xmlns:p14="http://schemas.microsoft.com/office/powerpoint/2010/main" val="3732621962"/>
              </p:ext>
            </p:extLst>
          </p:nvPr>
        </p:nvGraphicFramePr>
        <p:xfrm>
          <a:off x="4567226" y="2305757"/>
          <a:ext cx="5671152" cy="4258834"/>
        </p:xfrm>
        <a:graphic>
          <a:graphicData uri="http://schemas.openxmlformats.org/drawingml/2006/chart">
            <c:chart xmlns:c="http://schemas.openxmlformats.org/drawingml/2006/chart" xmlns:r="http://schemas.openxmlformats.org/officeDocument/2006/relationships" r:id="rId3"/>
          </a:graphicData>
        </a:graphic>
      </p:graphicFrame>
      <p:sp>
        <p:nvSpPr>
          <p:cNvPr id="7" name="ZoneTexte 6"/>
          <p:cNvSpPr txBox="1"/>
          <p:nvPr/>
        </p:nvSpPr>
        <p:spPr>
          <a:xfrm>
            <a:off x="5918193" y="1871314"/>
            <a:ext cx="618837" cy="338554"/>
          </a:xfrm>
          <a:prstGeom prst="rect">
            <a:avLst/>
          </a:prstGeom>
          <a:noFill/>
        </p:spPr>
        <p:txBody>
          <a:bodyPr wrap="square" rtlCol="0">
            <a:spAutoFit/>
          </a:bodyPr>
          <a:lstStyle/>
          <a:p>
            <a:pPr algn="ctr"/>
            <a:r>
              <a:rPr lang="fr-FR" sz="1600" b="1" dirty="0" smtClean="0">
                <a:solidFill>
                  <a:srgbClr val="003366"/>
                </a:solidFill>
              </a:rPr>
              <a:t>OUI</a:t>
            </a:r>
            <a:endParaRPr lang="fr-FR" sz="1600" b="1" dirty="0">
              <a:solidFill>
                <a:srgbClr val="003366"/>
              </a:solidFill>
            </a:endParaRPr>
          </a:p>
        </p:txBody>
      </p:sp>
      <p:sp>
        <p:nvSpPr>
          <p:cNvPr id="8" name="ZoneTexte 7"/>
          <p:cNvSpPr txBox="1"/>
          <p:nvPr/>
        </p:nvSpPr>
        <p:spPr>
          <a:xfrm>
            <a:off x="7321676" y="1902932"/>
            <a:ext cx="618837" cy="338554"/>
          </a:xfrm>
          <a:prstGeom prst="rect">
            <a:avLst/>
          </a:prstGeom>
          <a:noFill/>
        </p:spPr>
        <p:txBody>
          <a:bodyPr wrap="square" rtlCol="0">
            <a:spAutoFit/>
          </a:bodyPr>
          <a:lstStyle/>
          <a:p>
            <a:pPr algn="ctr"/>
            <a:r>
              <a:rPr lang="fr-FR" sz="1600" b="1" dirty="0" smtClean="0">
                <a:solidFill>
                  <a:srgbClr val="A50021"/>
                </a:solidFill>
              </a:rPr>
              <a:t>NON</a:t>
            </a:r>
            <a:endParaRPr lang="fr-FR" sz="1600" b="1" dirty="0">
              <a:solidFill>
                <a:srgbClr val="A50021"/>
              </a:solidFill>
            </a:endParaRPr>
          </a:p>
        </p:txBody>
      </p:sp>
      <p:sp>
        <p:nvSpPr>
          <p:cNvPr id="9" name="ZoneTexte 8"/>
          <p:cNvSpPr txBox="1"/>
          <p:nvPr/>
        </p:nvSpPr>
        <p:spPr>
          <a:xfrm>
            <a:off x="9389798" y="2860880"/>
            <a:ext cx="609242" cy="230832"/>
          </a:xfrm>
          <a:prstGeom prst="rect">
            <a:avLst/>
          </a:prstGeom>
          <a:noFill/>
        </p:spPr>
        <p:txBody>
          <a:bodyPr wrap="square" rtlCol="0">
            <a:spAutoFit/>
          </a:bodyPr>
          <a:lstStyle/>
          <a:p>
            <a:r>
              <a:rPr lang="fr-FR" sz="900" i="1" dirty="0" err="1" smtClean="0">
                <a:solidFill>
                  <a:schemeClr val="tx1">
                    <a:lumMod val="50000"/>
                    <a:lumOff val="50000"/>
                  </a:schemeClr>
                </a:solidFill>
              </a:rPr>
              <a:t>Nsp</a:t>
            </a:r>
            <a:r>
              <a:rPr lang="fr-FR" sz="900" i="1" dirty="0" smtClean="0">
                <a:solidFill>
                  <a:schemeClr val="tx1">
                    <a:lumMod val="50000"/>
                    <a:lumOff val="50000"/>
                  </a:schemeClr>
                </a:solidFill>
              </a:rPr>
              <a:t> : 2%</a:t>
            </a:r>
            <a:endParaRPr lang="fr-FR" sz="900" i="1" dirty="0">
              <a:solidFill>
                <a:schemeClr val="tx1">
                  <a:lumMod val="50000"/>
                  <a:lumOff val="50000"/>
                </a:schemeClr>
              </a:solidFill>
            </a:endParaRPr>
          </a:p>
        </p:txBody>
      </p:sp>
      <p:sp>
        <p:nvSpPr>
          <p:cNvPr id="10" name="ZoneTexte 9"/>
          <p:cNvSpPr txBox="1"/>
          <p:nvPr/>
        </p:nvSpPr>
        <p:spPr>
          <a:xfrm>
            <a:off x="9389798" y="3202964"/>
            <a:ext cx="609242" cy="230832"/>
          </a:xfrm>
          <a:prstGeom prst="rect">
            <a:avLst/>
          </a:prstGeom>
          <a:noFill/>
        </p:spPr>
        <p:txBody>
          <a:bodyPr wrap="square" rtlCol="0">
            <a:spAutoFit/>
          </a:bodyPr>
          <a:lstStyle/>
          <a:p>
            <a:r>
              <a:rPr lang="fr-FR" sz="900" i="1" dirty="0" err="1" smtClean="0">
                <a:solidFill>
                  <a:schemeClr val="tx1">
                    <a:lumMod val="50000"/>
                    <a:lumOff val="50000"/>
                  </a:schemeClr>
                </a:solidFill>
              </a:rPr>
              <a:t>Nsp</a:t>
            </a:r>
            <a:r>
              <a:rPr lang="fr-FR" sz="900" i="1" dirty="0" smtClean="0">
                <a:solidFill>
                  <a:schemeClr val="tx1">
                    <a:lumMod val="50000"/>
                    <a:lumOff val="50000"/>
                  </a:schemeClr>
                </a:solidFill>
              </a:rPr>
              <a:t> : 1%</a:t>
            </a:r>
            <a:endParaRPr lang="fr-FR" sz="900" i="1" dirty="0">
              <a:solidFill>
                <a:schemeClr val="tx1">
                  <a:lumMod val="50000"/>
                  <a:lumOff val="50000"/>
                </a:schemeClr>
              </a:solidFill>
            </a:endParaRPr>
          </a:p>
        </p:txBody>
      </p:sp>
      <p:sp>
        <p:nvSpPr>
          <p:cNvPr id="11" name="ZoneTexte 10"/>
          <p:cNvSpPr txBox="1"/>
          <p:nvPr/>
        </p:nvSpPr>
        <p:spPr>
          <a:xfrm>
            <a:off x="9389798" y="4526157"/>
            <a:ext cx="609242" cy="230832"/>
          </a:xfrm>
          <a:prstGeom prst="rect">
            <a:avLst/>
          </a:prstGeom>
          <a:noFill/>
        </p:spPr>
        <p:txBody>
          <a:bodyPr wrap="square" rtlCol="0">
            <a:spAutoFit/>
          </a:bodyPr>
          <a:lstStyle/>
          <a:p>
            <a:r>
              <a:rPr lang="fr-FR" sz="900" i="1" dirty="0" err="1" smtClean="0">
                <a:solidFill>
                  <a:schemeClr val="tx1">
                    <a:lumMod val="50000"/>
                    <a:lumOff val="50000"/>
                  </a:schemeClr>
                </a:solidFill>
              </a:rPr>
              <a:t>Nsp</a:t>
            </a:r>
            <a:r>
              <a:rPr lang="fr-FR" sz="900" i="1" dirty="0" smtClean="0">
                <a:solidFill>
                  <a:schemeClr val="tx1">
                    <a:lumMod val="50000"/>
                    <a:lumOff val="50000"/>
                  </a:schemeClr>
                </a:solidFill>
              </a:rPr>
              <a:t> : 4%</a:t>
            </a:r>
            <a:endParaRPr lang="fr-FR" sz="900" i="1" dirty="0">
              <a:solidFill>
                <a:schemeClr val="tx1">
                  <a:lumMod val="50000"/>
                  <a:lumOff val="50000"/>
                </a:schemeClr>
              </a:solidFill>
            </a:endParaRPr>
          </a:p>
        </p:txBody>
      </p:sp>
      <p:sp>
        <p:nvSpPr>
          <p:cNvPr id="12" name="ZoneTexte 11"/>
          <p:cNvSpPr txBox="1"/>
          <p:nvPr/>
        </p:nvSpPr>
        <p:spPr>
          <a:xfrm>
            <a:off x="9389798" y="4920974"/>
            <a:ext cx="687652" cy="230832"/>
          </a:xfrm>
          <a:prstGeom prst="rect">
            <a:avLst/>
          </a:prstGeom>
          <a:noFill/>
        </p:spPr>
        <p:txBody>
          <a:bodyPr wrap="square" rtlCol="0">
            <a:spAutoFit/>
          </a:bodyPr>
          <a:lstStyle/>
          <a:p>
            <a:r>
              <a:rPr lang="fr-FR" sz="900" i="1" dirty="0" err="1" smtClean="0">
                <a:solidFill>
                  <a:srgbClr val="A50021"/>
                </a:solidFill>
              </a:rPr>
              <a:t>Nsp</a:t>
            </a:r>
            <a:r>
              <a:rPr lang="fr-FR" sz="900" i="1" dirty="0" smtClean="0">
                <a:solidFill>
                  <a:srgbClr val="A50021"/>
                </a:solidFill>
              </a:rPr>
              <a:t> : 28%</a:t>
            </a:r>
            <a:endParaRPr lang="fr-FR" sz="900" i="1" dirty="0">
              <a:solidFill>
                <a:srgbClr val="A50021"/>
              </a:solidFill>
            </a:endParaRPr>
          </a:p>
        </p:txBody>
      </p:sp>
      <p:sp>
        <p:nvSpPr>
          <p:cNvPr id="20" name="Text Box 41"/>
          <p:cNvSpPr txBox="1">
            <a:spLocks noChangeArrowheads="1"/>
          </p:cNvSpPr>
          <p:nvPr/>
        </p:nvSpPr>
        <p:spPr bwMode="auto">
          <a:xfrm>
            <a:off x="4038729" y="2433058"/>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99%</a:t>
            </a:r>
            <a:endParaRPr lang="fr-FR" sz="1200" b="1" dirty="0">
              <a:solidFill>
                <a:schemeClr val="accent1">
                  <a:lumMod val="75000"/>
                </a:schemeClr>
              </a:solidFill>
              <a:latin typeface="Calibri" pitchFamily="34" charset="0"/>
              <a:cs typeface="Calibri" pitchFamily="34" charset="0"/>
            </a:endParaRPr>
          </a:p>
        </p:txBody>
      </p:sp>
      <p:sp>
        <p:nvSpPr>
          <p:cNvPr id="21" name="Text Box 41"/>
          <p:cNvSpPr txBox="1">
            <a:spLocks noChangeArrowheads="1"/>
          </p:cNvSpPr>
          <p:nvPr/>
        </p:nvSpPr>
        <p:spPr bwMode="auto">
          <a:xfrm>
            <a:off x="4038729" y="2859619"/>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92%</a:t>
            </a:r>
            <a:endParaRPr lang="fr-FR" sz="1200" b="1" dirty="0">
              <a:solidFill>
                <a:schemeClr val="accent1">
                  <a:lumMod val="75000"/>
                </a:schemeClr>
              </a:solidFill>
              <a:latin typeface="Calibri" pitchFamily="34" charset="0"/>
              <a:cs typeface="Calibri" pitchFamily="34" charset="0"/>
            </a:endParaRPr>
          </a:p>
        </p:txBody>
      </p:sp>
      <p:sp>
        <p:nvSpPr>
          <p:cNvPr id="22" name="Text Box 41"/>
          <p:cNvSpPr txBox="1">
            <a:spLocks noChangeArrowheads="1"/>
          </p:cNvSpPr>
          <p:nvPr/>
        </p:nvSpPr>
        <p:spPr bwMode="auto">
          <a:xfrm>
            <a:off x="4038729" y="3248519"/>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88%</a:t>
            </a:r>
            <a:endParaRPr lang="fr-FR" sz="1200" b="1" dirty="0">
              <a:solidFill>
                <a:schemeClr val="accent1">
                  <a:lumMod val="75000"/>
                </a:schemeClr>
              </a:solidFill>
              <a:latin typeface="Calibri" pitchFamily="34" charset="0"/>
              <a:cs typeface="Calibri" pitchFamily="34" charset="0"/>
            </a:endParaRPr>
          </a:p>
        </p:txBody>
      </p:sp>
      <p:sp>
        <p:nvSpPr>
          <p:cNvPr id="23" name="Text Box 41"/>
          <p:cNvSpPr txBox="1">
            <a:spLocks noChangeArrowheads="1"/>
          </p:cNvSpPr>
          <p:nvPr/>
        </p:nvSpPr>
        <p:spPr bwMode="auto">
          <a:xfrm>
            <a:off x="4038729" y="3678794"/>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84%</a:t>
            </a:r>
            <a:endParaRPr lang="fr-FR" sz="1200" b="1" dirty="0">
              <a:solidFill>
                <a:schemeClr val="accent1">
                  <a:lumMod val="75000"/>
                </a:schemeClr>
              </a:solidFill>
              <a:latin typeface="Calibri" pitchFamily="34" charset="0"/>
              <a:cs typeface="Calibri" pitchFamily="34" charset="0"/>
            </a:endParaRPr>
          </a:p>
        </p:txBody>
      </p:sp>
      <p:sp>
        <p:nvSpPr>
          <p:cNvPr id="24" name="Text Box 41"/>
          <p:cNvSpPr txBox="1">
            <a:spLocks noChangeArrowheads="1"/>
          </p:cNvSpPr>
          <p:nvPr/>
        </p:nvSpPr>
        <p:spPr bwMode="auto">
          <a:xfrm>
            <a:off x="4038729" y="4099341"/>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83%</a:t>
            </a:r>
            <a:endParaRPr lang="fr-FR" sz="1200" b="1" dirty="0">
              <a:solidFill>
                <a:schemeClr val="accent1">
                  <a:lumMod val="75000"/>
                </a:schemeClr>
              </a:solidFill>
              <a:latin typeface="Calibri" pitchFamily="34" charset="0"/>
              <a:cs typeface="Calibri" pitchFamily="34" charset="0"/>
            </a:endParaRPr>
          </a:p>
        </p:txBody>
      </p:sp>
      <p:sp>
        <p:nvSpPr>
          <p:cNvPr id="25" name="Text Box 41"/>
          <p:cNvSpPr txBox="1">
            <a:spLocks noChangeArrowheads="1"/>
          </p:cNvSpPr>
          <p:nvPr/>
        </p:nvSpPr>
        <p:spPr bwMode="auto">
          <a:xfrm>
            <a:off x="4038729" y="4552140"/>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53%</a:t>
            </a:r>
            <a:endParaRPr lang="fr-FR" sz="1200" b="1" dirty="0">
              <a:solidFill>
                <a:schemeClr val="accent1">
                  <a:lumMod val="75000"/>
                </a:schemeClr>
              </a:solidFill>
              <a:latin typeface="Calibri" pitchFamily="34" charset="0"/>
              <a:cs typeface="Calibri" pitchFamily="34" charset="0"/>
            </a:endParaRPr>
          </a:p>
        </p:txBody>
      </p:sp>
      <p:sp>
        <p:nvSpPr>
          <p:cNvPr id="26" name="ZoneTexte 25"/>
          <p:cNvSpPr txBox="1"/>
          <p:nvPr/>
        </p:nvSpPr>
        <p:spPr>
          <a:xfrm>
            <a:off x="3806607" y="1917481"/>
            <a:ext cx="902821" cy="246221"/>
          </a:xfrm>
          <a:prstGeom prst="rect">
            <a:avLst/>
          </a:prstGeom>
          <a:noFill/>
        </p:spPr>
        <p:txBody>
          <a:bodyPr wrap="square" rtlCol="0">
            <a:spAutoFit/>
          </a:bodyPr>
          <a:lstStyle/>
          <a:p>
            <a:pPr algn="ctr"/>
            <a:r>
              <a:rPr lang="fr-FR" sz="1000" dirty="0" smtClean="0">
                <a:solidFill>
                  <a:schemeClr val="accent1">
                    <a:lumMod val="75000"/>
                  </a:schemeClr>
                </a:solidFill>
              </a:rPr>
              <a:t>Rappels 2017</a:t>
            </a:r>
            <a:endParaRPr lang="fr-FR" sz="1000" dirty="0">
              <a:solidFill>
                <a:schemeClr val="accent1">
                  <a:lumMod val="75000"/>
                </a:schemeClr>
              </a:solidFill>
            </a:endParaRPr>
          </a:p>
        </p:txBody>
      </p:sp>
      <p:sp>
        <p:nvSpPr>
          <p:cNvPr id="27" name="Text Box 41"/>
          <p:cNvSpPr txBox="1">
            <a:spLocks noChangeArrowheads="1"/>
          </p:cNvSpPr>
          <p:nvPr/>
        </p:nvSpPr>
        <p:spPr bwMode="auto">
          <a:xfrm>
            <a:off x="4038729" y="5409796"/>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18%</a:t>
            </a:r>
            <a:endParaRPr lang="fr-FR" sz="1200" b="1" dirty="0">
              <a:solidFill>
                <a:schemeClr val="accent1">
                  <a:lumMod val="75000"/>
                </a:schemeClr>
              </a:solidFill>
              <a:latin typeface="Calibri" pitchFamily="34" charset="0"/>
              <a:cs typeface="Calibri" pitchFamily="34" charset="0"/>
            </a:endParaRPr>
          </a:p>
        </p:txBody>
      </p:sp>
      <p:sp>
        <p:nvSpPr>
          <p:cNvPr id="28" name="Text Box 41"/>
          <p:cNvSpPr txBox="1">
            <a:spLocks noChangeArrowheads="1"/>
          </p:cNvSpPr>
          <p:nvPr/>
        </p:nvSpPr>
        <p:spPr bwMode="auto">
          <a:xfrm>
            <a:off x="4038729" y="5834572"/>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19%</a:t>
            </a:r>
            <a:endParaRPr lang="fr-FR" sz="1200" b="1" dirty="0">
              <a:solidFill>
                <a:schemeClr val="accent1">
                  <a:lumMod val="75000"/>
                </a:schemeClr>
              </a:solidFill>
              <a:latin typeface="Calibri" pitchFamily="34" charset="0"/>
              <a:cs typeface="Calibri" pitchFamily="34" charset="0"/>
            </a:endParaRPr>
          </a:p>
        </p:txBody>
      </p:sp>
      <p:sp>
        <p:nvSpPr>
          <p:cNvPr id="29" name="Text Box 41"/>
          <p:cNvSpPr txBox="1">
            <a:spLocks noChangeArrowheads="1"/>
          </p:cNvSpPr>
          <p:nvPr/>
        </p:nvSpPr>
        <p:spPr bwMode="auto">
          <a:xfrm>
            <a:off x="4038729" y="6259348"/>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12%</a:t>
            </a:r>
            <a:endParaRPr lang="fr-FR" sz="1200" b="1" dirty="0">
              <a:solidFill>
                <a:schemeClr val="accent1">
                  <a:lumMod val="75000"/>
                </a:schemeClr>
              </a:solidFill>
              <a:latin typeface="Calibri" pitchFamily="34" charset="0"/>
              <a:cs typeface="Calibri" pitchFamily="34" charset="0"/>
            </a:endParaRPr>
          </a:p>
        </p:txBody>
      </p:sp>
      <p:sp>
        <p:nvSpPr>
          <p:cNvPr id="30" name="Text Box 41"/>
          <p:cNvSpPr txBox="1">
            <a:spLocks noChangeArrowheads="1"/>
          </p:cNvSpPr>
          <p:nvPr/>
        </p:nvSpPr>
        <p:spPr bwMode="auto">
          <a:xfrm>
            <a:off x="4038729" y="4990314"/>
            <a:ext cx="444549" cy="204041"/>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800" i="1" dirty="0" smtClean="0">
                <a:solidFill>
                  <a:schemeClr val="accent1">
                    <a:lumMod val="75000"/>
                  </a:schemeClr>
                </a:solidFill>
                <a:latin typeface="Calibri" pitchFamily="34" charset="0"/>
                <a:cs typeface="Calibri" pitchFamily="34" charset="0"/>
              </a:rPr>
              <a:t>Non posé</a:t>
            </a:r>
            <a:endParaRPr lang="fr-FR" sz="800" i="1" dirty="0">
              <a:solidFill>
                <a:schemeClr val="accent1">
                  <a:lumMod val="75000"/>
                </a:schemeClr>
              </a:solidFill>
              <a:latin typeface="Calibri" pitchFamily="34" charset="0"/>
              <a:cs typeface="Calibri" pitchFamily="34" charset="0"/>
            </a:endParaRPr>
          </a:p>
        </p:txBody>
      </p:sp>
      <p:pic>
        <p:nvPicPr>
          <p:cNvPr id="15" name="Image 14"/>
          <p:cNvPicPr>
            <a:picLocks noChangeAspect="1"/>
          </p:cNvPicPr>
          <p:nvPr/>
        </p:nvPicPr>
        <p:blipFill>
          <a:blip r:embed="rId4">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229096" y="4512042"/>
            <a:ext cx="398347" cy="390380"/>
          </a:xfrm>
          <a:prstGeom prst="rect">
            <a:avLst/>
          </a:prstGeom>
        </p:spPr>
      </p:pic>
      <p:pic>
        <p:nvPicPr>
          <p:cNvPr id="31" name="Image 30"/>
          <p:cNvPicPr>
            <a:picLocks noChangeAspect="1"/>
          </p:cNvPicPr>
          <p:nvPr/>
        </p:nvPicPr>
        <p:blipFill>
          <a:blip r:embed="rId4">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956767" y="4930384"/>
            <a:ext cx="398347" cy="390380"/>
          </a:xfrm>
          <a:prstGeom prst="rect">
            <a:avLst/>
          </a:prstGeom>
        </p:spPr>
      </p:pic>
    </p:spTree>
    <p:extLst>
      <p:ext uri="{BB962C8B-B14F-4D97-AF65-F5344CB8AC3E}">
        <p14:creationId xmlns:p14="http://schemas.microsoft.com/office/powerpoint/2010/main" val="336103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Graphique 6"/>
          <p:cNvGraphicFramePr>
            <a:graphicFrameLocks/>
          </p:cNvGraphicFramePr>
          <p:nvPr>
            <p:extLst>
              <p:ext uri="{D42A27DB-BD31-4B8C-83A1-F6EECF244321}">
                <p14:modId xmlns:p14="http://schemas.microsoft.com/office/powerpoint/2010/main" val="3435812952"/>
              </p:ext>
            </p:extLst>
          </p:nvPr>
        </p:nvGraphicFramePr>
        <p:xfrm>
          <a:off x="465590" y="2031783"/>
          <a:ext cx="4891893" cy="4144485"/>
        </p:xfrm>
        <a:graphic>
          <a:graphicData uri="http://schemas.openxmlformats.org/drawingml/2006/chart">
            <c:chart xmlns:c="http://schemas.openxmlformats.org/drawingml/2006/chart" xmlns:r="http://schemas.openxmlformats.org/officeDocument/2006/relationships" r:id="rId3"/>
          </a:graphicData>
        </a:graphic>
      </p:graphicFrame>
      <p:sp>
        <p:nvSpPr>
          <p:cNvPr id="2" name="Espace réservé du texte 1"/>
          <p:cNvSpPr>
            <a:spLocks noGrp="1"/>
          </p:cNvSpPr>
          <p:nvPr>
            <p:ph type="body" sz="quarter" idx="10"/>
          </p:nvPr>
        </p:nvSpPr>
        <p:spPr/>
        <p:txBody>
          <a:bodyPr/>
          <a:lstStyle/>
          <a:p>
            <a:pPr algn="just"/>
            <a:r>
              <a:rPr lang="fr-FR" dirty="0"/>
              <a:t>La proposition de BAA DASTRI à sa patientèle</a:t>
            </a:r>
          </a:p>
        </p:txBody>
      </p:sp>
      <p:sp>
        <p:nvSpPr>
          <p:cNvPr id="15" name="Text Box 10"/>
          <p:cNvSpPr txBox="1">
            <a:spLocks noChangeArrowheads="1"/>
          </p:cNvSpPr>
          <p:nvPr/>
        </p:nvSpPr>
        <p:spPr bwMode="auto">
          <a:xfrm>
            <a:off x="95046" y="858905"/>
            <a:ext cx="9760929" cy="779541"/>
          </a:xfrm>
          <a:prstGeom prst="rect">
            <a:avLst/>
          </a:prstGeom>
          <a:noFill/>
          <a:ln w="9525" algn="ctr">
            <a:noFill/>
            <a:miter lim="800000"/>
            <a:headEnd/>
            <a:tailEnd/>
          </a:ln>
        </p:spPr>
        <p:txBody>
          <a:bodyPr wrap="square" lIns="83831" tIns="165021" rIns="330041" bIns="165021" anchor="t">
            <a:spAutoFit/>
          </a:bodyPr>
          <a:lstStyle/>
          <a:p>
            <a:pPr marL="900000" indent="-900000" algn="just">
              <a:spcAft>
                <a:spcPts val="600"/>
              </a:spcAft>
            </a:pPr>
            <a:r>
              <a:rPr lang="fr-FR" sz="1200" b="1" dirty="0">
                <a:solidFill>
                  <a:schemeClr val="bg1">
                    <a:lumMod val="50000"/>
                  </a:schemeClr>
                </a:solidFill>
                <a:cs typeface="Times New Roman" pitchFamily="18" charset="0"/>
              </a:rPr>
              <a:t>Parlons plus précisément des boîtes à aiguilles distribuées aux patients qui sont en auto-traitement afin de stocker leurs DASRI perforants</a:t>
            </a:r>
            <a:r>
              <a:rPr lang="fr-FR" sz="1200" b="1" dirty="0" smtClean="0">
                <a:solidFill>
                  <a:schemeClr val="bg1">
                    <a:lumMod val="50000"/>
                  </a:schemeClr>
                </a:solidFill>
                <a:cs typeface="Times New Roman" pitchFamily="18" charset="0"/>
              </a:rPr>
              <a:t>.</a:t>
            </a:r>
          </a:p>
          <a:p>
            <a:pPr marL="900000" indent="-900000" algn="just"/>
            <a:r>
              <a:rPr lang="fr-FR" sz="1200" u="sng" dirty="0" smtClean="0">
                <a:solidFill>
                  <a:schemeClr val="bg1">
                    <a:lumMod val="50000"/>
                  </a:schemeClr>
                </a:solidFill>
                <a:cs typeface="Times New Roman" pitchFamily="18" charset="0"/>
              </a:rPr>
              <a:t>QUESTION</a:t>
            </a:r>
            <a:r>
              <a:rPr lang="fr-FR" sz="1200" dirty="0" smtClean="0">
                <a:solidFill>
                  <a:schemeClr val="bg1">
                    <a:lumMod val="50000"/>
                  </a:schemeClr>
                </a:solidFill>
                <a:cs typeface="Times New Roman" pitchFamily="18" charset="0"/>
              </a:rPr>
              <a:t> </a:t>
            </a:r>
            <a:r>
              <a:rPr lang="fr-FR" sz="1200" dirty="0">
                <a:solidFill>
                  <a:schemeClr val="bg1">
                    <a:lumMod val="50000"/>
                  </a:schemeClr>
                </a:solidFill>
                <a:cs typeface="Times New Roman" pitchFamily="18" charset="0"/>
              </a:rPr>
              <a:t>:	</a:t>
            </a:r>
            <a:r>
              <a:rPr lang="fr-FR" sz="1200" dirty="0">
                <a:solidFill>
                  <a:schemeClr val="bg1">
                    <a:lumMod val="50000"/>
                  </a:schemeClr>
                </a:solidFill>
              </a:rPr>
              <a:t>Proposez-vous aux patients concernés les BAA DASTRI - les boîtes à aiguilles jaunes à couvercle vert - (ou d’un autre prestataire) </a:t>
            </a:r>
            <a:r>
              <a:rPr lang="fr-FR" sz="1200" dirty="0" smtClean="0">
                <a:solidFill>
                  <a:schemeClr val="bg1">
                    <a:lumMod val="50000"/>
                  </a:schemeClr>
                </a:solidFill>
              </a:rPr>
              <a:t>?</a:t>
            </a:r>
            <a:endParaRPr lang="fr-FR" sz="1200" dirty="0">
              <a:solidFill>
                <a:schemeClr val="bg1">
                  <a:lumMod val="50000"/>
                </a:schemeClr>
              </a:solidFill>
            </a:endParaRPr>
          </a:p>
        </p:txBody>
      </p:sp>
      <p:sp>
        <p:nvSpPr>
          <p:cNvPr id="10" name="ZoneTexte 9"/>
          <p:cNvSpPr txBox="1"/>
          <p:nvPr/>
        </p:nvSpPr>
        <p:spPr>
          <a:xfrm>
            <a:off x="4890125" y="2508261"/>
            <a:ext cx="1283343" cy="578882"/>
          </a:xfrm>
          <a:prstGeom prst="roundRect">
            <a:avLst/>
          </a:prstGeom>
          <a:solidFill>
            <a:srgbClr val="003366">
              <a:alpha val="75000"/>
            </a:srgbClr>
          </a:solidFill>
          <a:effectLst>
            <a:softEdge rad="31750"/>
          </a:effectLst>
        </p:spPr>
        <p:txBody>
          <a:bodyPr wrap="square">
            <a:spAutoFit/>
          </a:bodyPr>
          <a:lstStyle/>
          <a:p>
            <a:pPr algn="ctr">
              <a:defRPr/>
            </a:pPr>
            <a:r>
              <a:rPr lang="fr-FR" sz="1400" b="1" dirty="0" smtClean="0">
                <a:solidFill>
                  <a:schemeClr val="bg1"/>
                </a:solidFill>
                <a:latin typeface="Calibri" pitchFamily="34" charset="0"/>
              </a:rPr>
              <a:t>TOTAL Oui </a:t>
            </a:r>
            <a:br>
              <a:rPr lang="fr-FR" sz="1400" b="1" dirty="0" smtClean="0">
                <a:solidFill>
                  <a:schemeClr val="bg1"/>
                </a:solidFill>
                <a:latin typeface="Calibri" pitchFamily="34" charset="0"/>
              </a:rPr>
            </a:br>
            <a:r>
              <a:rPr lang="fr-FR" sz="1400" b="1" dirty="0" smtClean="0">
                <a:solidFill>
                  <a:schemeClr val="bg1"/>
                </a:solidFill>
                <a:latin typeface="Calibri" pitchFamily="34" charset="0"/>
              </a:rPr>
              <a:t>87%</a:t>
            </a:r>
            <a:endParaRPr lang="fr-FR" sz="1400" b="1" dirty="0">
              <a:solidFill>
                <a:schemeClr val="bg1"/>
              </a:solidFill>
              <a:latin typeface="Calibri" pitchFamily="34" charset="0"/>
            </a:endParaRPr>
          </a:p>
        </p:txBody>
      </p:sp>
      <p:sp>
        <p:nvSpPr>
          <p:cNvPr id="11" name="ZoneTexte 10"/>
          <p:cNvSpPr txBox="1"/>
          <p:nvPr/>
        </p:nvSpPr>
        <p:spPr>
          <a:xfrm>
            <a:off x="2983596" y="4258839"/>
            <a:ext cx="1420371" cy="578882"/>
          </a:xfrm>
          <a:prstGeom prst="roundRect">
            <a:avLst/>
          </a:prstGeom>
          <a:solidFill>
            <a:srgbClr val="CC0000">
              <a:alpha val="75000"/>
            </a:srgbClr>
          </a:solidFill>
          <a:effectLst>
            <a:softEdge rad="31750"/>
          </a:effectLst>
        </p:spPr>
        <p:txBody>
          <a:bodyPr wrap="square">
            <a:spAutoFit/>
          </a:bodyPr>
          <a:lstStyle/>
          <a:p>
            <a:pPr algn="ctr">
              <a:defRPr/>
            </a:pPr>
            <a:r>
              <a:rPr lang="fr-FR" sz="1400" b="1" dirty="0" smtClean="0">
                <a:solidFill>
                  <a:schemeClr val="bg1"/>
                </a:solidFill>
                <a:latin typeface="Calibri" pitchFamily="34" charset="0"/>
              </a:rPr>
              <a:t>TOTAL Non </a:t>
            </a:r>
            <a:endParaRPr lang="fr-FR" sz="1400" b="1" dirty="0">
              <a:solidFill>
                <a:schemeClr val="bg1"/>
              </a:solidFill>
              <a:latin typeface="Calibri" pitchFamily="34" charset="0"/>
            </a:endParaRPr>
          </a:p>
          <a:p>
            <a:pPr algn="ctr">
              <a:defRPr/>
            </a:pPr>
            <a:r>
              <a:rPr lang="fr-FR" sz="1400" b="1" dirty="0" smtClean="0">
                <a:solidFill>
                  <a:schemeClr val="bg1"/>
                </a:solidFill>
                <a:latin typeface="Calibri" pitchFamily="34" charset="0"/>
              </a:rPr>
              <a:t>1%</a:t>
            </a:r>
            <a:endParaRPr lang="fr-FR" sz="1400" b="1" dirty="0">
              <a:solidFill>
                <a:schemeClr val="bg1"/>
              </a:solidFill>
              <a:latin typeface="Calibri" pitchFamily="34" charset="0"/>
            </a:endParaRPr>
          </a:p>
        </p:txBody>
      </p:sp>
      <p:sp>
        <p:nvSpPr>
          <p:cNvPr id="18" name="ZoneTexte 17"/>
          <p:cNvSpPr txBox="1"/>
          <p:nvPr/>
        </p:nvSpPr>
        <p:spPr>
          <a:xfrm>
            <a:off x="-54501" y="5587742"/>
            <a:ext cx="2029207" cy="400110"/>
          </a:xfrm>
          <a:prstGeom prst="rect">
            <a:avLst/>
          </a:prstGeom>
          <a:noFill/>
        </p:spPr>
        <p:txBody>
          <a:bodyPr wrap="square" rtlCol="0">
            <a:spAutoFit/>
          </a:bodyPr>
          <a:lstStyle/>
          <a:p>
            <a:pPr algn="r"/>
            <a:r>
              <a:rPr lang="fr-FR" sz="1000" i="1" dirty="0" smtClean="0">
                <a:solidFill>
                  <a:schemeClr val="tx1">
                    <a:lumMod val="50000"/>
                    <a:lumOff val="50000"/>
                  </a:schemeClr>
                </a:solidFill>
                <a:latin typeface="Calibri" panose="020F0502020204030204" pitchFamily="34" charset="0"/>
                <a:cs typeface="Calibri" panose="020F0502020204030204" pitchFamily="34" charset="0"/>
              </a:rPr>
              <a:t>Uniquement lorsque le patient le demande</a:t>
            </a:r>
          </a:p>
        </p:txBody>
      </p:sp>
      <p:cxnSp>
        <p:nvCxnSpPr>
          <p:cNvPr id="13" name="Connecteur droit 12"/>
          <p:cNvCxnSpPr/>
          <p:nvPr/>
        </p:nvCxnSpPr>
        <p:spPr bwMode="auto">
          <a:xfrm flipH="1">
            <a:off x="4890125" y="2286413"/>
            <a:ext cx="1438" cy="1010345"/>
          </a:xfrm>
          <a:prstGeom prst="line">
            <a:avLst/>
          </a:prstGeom>
          <a:solidFill>
            <a:schemeClr val="accent1"/>
          </a:solidFill>
          <a:ln w="19050" cap="flat" cmpd="sng" algn="ctr">
            <a:solidFill>
              <a:srgbClr val="003366"/>
            </a:solidFill>
            <a:prstDash val="solid"/>
            <a:round/>
            <a:headEnd type="none" w="med" len="med"/>
            <a:tailEnd type="none" w="med" len="med"/>
          </a:ln>
          <a:effectLst/>
        </p:spPr>
      </p:cxnSp>
      <p:cxnSp>
        <p:nvCxnSpPr>
          <p:cNvPr id="19" name="Connecteur droit 18"/>
          <p:cNvCxnSpPr/>
          <p:nvPr/>
        </p:nvCxnSpPr>
        <p:spPr bwMode="auto">
          <a:xfrm flipH="1">
            <a:off x="2952829" y="4056278"/>
            <a:ext cx="1438" cy="1010345"/>
          </a:xfrm>
          <a:prstGeom prst="line">
            <a:avLst/>
          </a:prstGeom>
          <a:solidFill>
            <a:schemeClr val="accent1"/>
          </a:solidFill>
          <a:ln w="19050" cap="flat" cmpd="sng" algn="ctr">
            <a:solidFill>
              <a:srgbClr val="CC0000"/>
            </a:solidFill>
            <a:prstDash val="solid"/>
            <a:round/>
            <a:headEnd type="none" w="med" len="med"/>
            <a:tailEnd type="none" w="med" len="med"/>
          </a:ln>
          <a:effectLst/>
        </p:spPr>
      </p:cxnSp>
      <p:sp>
        <p:nvSpPr>
          <p:cNvPr id="3" name="Rectangle 2"/>
          <p:cNvSpPr/>
          <p:nvPr/>
        </p:nvSpPr>
        <p:spPr>
          <a:xfrm>
            <a:off x="7391740" y="1659336"/>
            <a:ext cx="2676204" cy="461665"/>
          </a:xfrm>
          <a:prstGeom prst="rect">
            <a:avLst/>
          </a:prstGeom>
          <a:ln>
            <a:noFill/>
          </a:ln>
        </p:spPr>
        <p:txBody>
          <a:bodyPr wrap="square">
            <a:spAutoFit/>
          </a:bodyPr>
          <a:lstStyle/>
          <a:p>
            <a:pPr algn="ctr"/>
            <a:r>
              <a:rPr lang="fr-FR" sz="1200" b="1" i="1" dirty="0" smtClean="0">
                <a:solidFill>
                  <a:srgbClr val="003366"/>
                </a:solidFill>
                <a:latin typeface="Calibri" pitchFamily="34" charset="0"/>
                <a:cs typeface="Calibri" pitchFamily="34" charset="0"/>
              </a:rPr>
              <a:t>Proposent «</a:t>
            </a:r>
            <a:r>
              <a:rPr lang="fr-FR" sz="1200" b="1" i="1" dirty="0">
                <a:solidFill>
                  <a:srgbClr val="003366"/>
                </a:solidFill>
                <a:latin typeface="Calibri" pitchFamily="34" charset="0"/>
                <a:cs typeface="Calibri" pitchFamily="34" charset="0"/>
              </a:rPr>
              <a:t> Systématiquement </a:t>
            </a:r>
            <a:r>
              <a:rPr lang="fr-FR" sz="1200" b="1" i="1" dirty="0" smtClean="0">
                <a:solidFill>
                  <a:srgbClr val="003366"/>
                </a:solidFill>
                <a:latin typeface="Calibri" pitchFamily="34" charset="0"/>
                <a:cs typeface="Calibri" pitchFamily="34" charset="0"/>
              </a:rPr>
              <a:t>»</a:t>
            </a:r>
          </a:p>
          <a:p>
            <a:pPr algn="ctr"/>
            <a:r>
              <a:rPr lang="fr-FR" sz="1200" b="1" i="1" dirty="0" smtClean="0">
                <a:solidFill>
                  <a:srgbClr val="003366"/>
                </a:solidFill>
                <a:latin typeface="Calibri" pitchFamily="34" charset="0"/>
                <a:cs typeface="Calibri" pitchFamily="34" charset="0"/>
              </a:rPr>
              <a:t>MOYENNE = 67%</a:t>
            </a:r>
            <a:endParaRPr lang="fr-FR" sz="1200" b="1" i="1" dirty="0">
              <a:solidFill>
                <a:srgbClr val="003366"/>
              </a:solidFill>
              <a:latin typeface="Calibri" pitchFamily="34" charset="0"/>
              <a:cs typeface="Calibri" pitchFamily="34" charset="0"/>
            </a:endParaRPr>
          </a:p>
        </p:txBody>
      </p:sp>
      <p:graphicFrame>
        <p:nvGraphicFramePr>
          <p:cNvPr id="32" name="Objet 1"/>
          <p:cNvGraphicFramePr>
            <a:graphicFrameLocks/>
          </p:cNvGraphicFramePr>
          <p:nvPr>
            <p:extLst>
              <p:ext uri="{D42A27DB-BD31-4B8C-83A1-F6EECF244321}">
                <p14:modId xmlns:p14="http://schemas.microsoft.com/office/powerpoint/2010/main" val="1379300756"/>
              </p:ext>
            </p:extLst>
          </p:nvPr>
        </p:nvGraphicFramePr>
        <p:xfrm>
          <a:off x="7391295" y="2265886"/>
          <a:ext cx="2808439" cy="865807"/>
        </p:xfrm>
        <a:graphic>
          <a:graphicData uri="http://schemas.openxmlformats.org/drawingml/2006/chart">
            <c:chart xmlns:c="http://schemas.openxmlformats.org/drawingml/2006/chart" xmlns:r="http://schemas.openxmlformats.org/officeDocument/2006/relationships" r:id="rId4"/>
          </a:graphicData>
        </a:graphic>
      </p:graphicFrame>
      <p:sp>
        <p:nvSpPr>
          <p:cNvPr id="33" name="Rectangle à coins arrondis 32"/>
          <p:cNvSpPr/>
          <p:nvPr/>
        </p:nvSpPr>
        <p:spPr>
          <a:xfrm>
            <a:off x="7271738" y="2121371"/>
            <a:ext cx="1564935" cy="289031"/>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i="1" dirty="0" smtClean="0">
                <a:solidFill>
                  <a:schemeClr val="bg1"/>
                </a:solidFill>
                <a:latin typeface="Calibri" pitchFamily="34" charset="0"/>
                <a:cs typeface="Calibri" pitchFamily="34" charset="0"/>
              </a:rPr>
              <a:t>Type de pharmacie</a:t>
            </a:r>
            <a:endParaRPr lang="fr-FR" sz="1100" b="1" i="1" dirty="0">
              <a:solidFill>
                <a:schemeClr val="bg1"/>
              </a:solidFill>
              <a:latin typeface="Calibri" pitchFamily="34" charset="0"/>
              <a:cs typeface="Calibri" pitchFamily="34" charset="0"/>
            </a:endParaRPr>
          </a:p>
        </p:txBody>
      </p:sp>
      <p:sp>
        <p:nvSpPr>
          <p:cNvPr id="34" name="Ellipse 33"/>
          <p:cNvSpPr/>
          <p:nvPr/>
        </p:nvSpPr>
        <p:spPr>
          <a:xfrm>
            <a:off x="9575654" y="2462465"/>
            <a:ext cx="412727" cy="202747"/>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5" name="Groupe 34"/>
          <p:cNvGrpSpPr/>
          <p:nvPr/>
        </p:nvGrpSpPr>
        <p:grpSpPr>
          <a:xfrm>
            <a:off x="5414725" y="4902798"/>
            <a:ext cx="2969155" cy="1369887"/>
            <a:chOff x="7175207" y="1543477"/>
            <a:chExt cx="2969155" cy="1369887"/>
          </a:xfrm>
        </p:grpSpPr>
        <p:graphicFrame>
          <p:nvGraphicFramePr>
            <p:cNvPr id="37" name="Objet 1"/>
            <p:cNvGraphicFramePr>
              <a:graphicFrameLocks/>
            </p:cNvGraphicFramePr>
            <p:nvPr>
              <p:extLst>
                <p:ext uri="{D42A27DB-BD31-4B8C-83A1-F6EECF244321}">
                  <p14:modId xmlns:p14="http://schemas.microsoft.com/office/powerpoint/2010/main" val="4288030816"/>
                </p:ext>
              </p:extLst>
            </p:nvPr>
          </p:nvGraphicFramePr>
          <p:xfrm>
            <a:off x="7335923" y="1780319"/>
            <a:ext cx="2808439" cy="1133045"/>
          </p:xfrm>
          <a:graphic>
            <a:graphicData uri="http://schemas.openxmlformats.org/drawingml/2006/chart">
              <c:chart xmlns:c="http://schemas.openxmlformats.org/drawingml/2006/chart" xmlns:r="http://schemas.openxmlformats.org/officeDocument/2006/relationships" r:id="rId5"/>
            </a:graphicData>
          </a:graphic>
        </p:graphicFrame>
        <p:sp>
          <p:nvSpPr>
            <p:cNvPr id="38" name="Rectangle à coins arrondis 37"/>
            <p:cNvSpPr/>
            <p:nvPr/>
          </p:nvSpPr>
          <p:spPr>
            <a:xfrm>
              <a:off x="7175207" y="1543477"/>
              <a:ext cx="1564935" cy="289031"/>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i="1" dirty="0" smtClean="0">
                  <a:solidFill>
                    <a:schemeClr val="bg1"/>
                  </a:solidFill>
                  <a:latin typeface="Calibri" pitchFamily="34" charset="0"/>
                  <a:cs typeface="Calibri" pitchFamily="34" charset="0"/>
                </a:rPr>
                <a:t>EVOLUTIONS</a:t>
              </a:r>
              <a:endParaRPr lang="fr-FR" sz="1100" b="1" i="1" dirty="0">
                <a:solidFill>
                  <a:schemeClr val="bg1"/>
                </a:solidFill>
                <a:latin typeface="Calibri" pitchFamily="34" charset="0"/>
                <a:cs typeface="Calibri" pitchFamily="34" charset="0"/>
              </a:endParaRPr>
            </a:p>
          </p:txBody>
        </p:sp>
      </p:grpSp>
      <p:cxnSp>
        <p:nvCxnSpPr>
          <p:cNvPr id="7" name="Connecteur droit avec flèche 6"/>
          <p:cNvCxnSpPr/>
          <p:nvPr/>
        </p:nvCxnSpPr>
        <p:spPr>
          <a:xfrm>
            <a:off x="5788849" y="3073721"/>
            <a:ext cx="0" cy="1764000"/>
          </a:xfrm>
          <a:prstGeom prst="straightConnector1">
            <a:avLst/>
          </a:prstGeom>
          <a:ln>
            <a:solidFill>
              <a:srgbClr val="40658C"/>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41" name="Objet 1"/>
          <p:cNvGraphicFramePr>
            <a:graphicFrameLocks/>
          </p:cNvGraphicFramePr>
          <p:nvPr>
            <p:extLst>
              <p:ext uri="{D42A27DB-BD31-4B8C-83A1-F6EECF244321}">
                <p14:modId xmlns:p14="http://schemas.microsoft.com/office/powerpoint/2010/main" val="1208914257"/>
              </p:ext>
            </p:extLst>
          </p:nvPr>
        </p:nvGraphicFramePr>
        <p:xfrm>
          <a:off x="7281402" y="3444874"/>
          <a:ext cx="2918332" cy="865807"/>
        </p:xfrm>
        <a:graphic>
          <a:graphicData uri="http://schemas.openxmlformats.org/drawingml/2006/chart">
            <c:chart xmlns:c="http://schemas.openxmlformats.org/drawingml/2006/chart" xmlns:r="http://schemas.openxmlformats.org/officeDocument/2006/relationships" r:id="rId6"/>
          </a:graphicData>
        </a:graphic>
      </p:graphicFrame>
      <p:sp>
        <p:nvSpPr>
          <p:cNvPr id="42" name="Rectangle à coins arrondis 41"/>
          <p:cNvSpPr/>
          <p:nvPr/>
        </p:nvSpPr>
        <p:spPr>
          <a:xfrm>
            <a:off x="7164907" y="3276208"/>
            <a:ext cx="1564935" cy="289031"/>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i="1" dirty="0" smtClean="0">
                <a:solidFill>
                  <a:schemeClr val="bg1"/>
                </a:solidFill>
                <a:latin typeface="Calibri" pitchFamily="34" charset="0"/>
                <a:cs typeface="Calibri" pitchFamily="34" charset="0"/>
              </a:rPr>
              <a:t>Région d’exercice</a:t>
            </a:r>
            <a:endParaRPr lang="fr-FR" sz="1100" b="1" i="1" dirty="0">
              <a:solidFill>
                <a:schemeClr val="bg1"/>
              </a:solidFill>
              <a:latin typeface="Calibri" pitchFamily="34" charset="0"/>
              <a:cs typeface="Calibri" pitchFamily="34" charset="0"/>
            </a:endParaRPr>
          </a:p>
        </p:txBody>
      </p:sp>
      <p:sp>
        <p:nvSpPr>
          <p:cNvPr id="43" name="Ellipse 42"/>
          <p:cNvSpPr/>
          <p:nvPr/>
        </p:nvSpPr>
        <p:spPr>
          <a:xfrm>
            <a:off x="9230062" y="2790641"/>
            <a:ext cx="412727" cy="2027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p:cNvSpPr/>
          <p:nvPr/>
        </p:nvSpPr>
        <p:spPr>
          <a:xfrm>
            <a:off x="9267754" y="4028982"/>
            <a:ext cx="412727" cy="2027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ZoneTexte 46"/>
          <p:cNvSpPr txBox="1"/>
          <p:nvPr/>
        </p:nvSpPr>
        <p:spPr>
          <a:xfrm>
            <a:off x="2693463" y="3322879"/>
            <a:ext cx="2453951"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92D050"/>
                </a:solidFill>
                <a:sym typeface="Wingdings 3" panose="05040102010807070707" pitchFamily="18" charset="2"/>
              </a:rPr>
              <a:t></a:t>
            </a:r>
            <a:r>
              <a:rPr lang="fr-FR" sz="1000" dirty="0" smtClean="0">
                <a:solidFill>
                  <a:srgbClr val="92D050"/>
                </a:solidFill>
                <a:sym typeface="Wingdings 3" panose="05040102010807070707" pitchFamily="18" charset="2"/>
              </a:rPr>
              <a:t>(+2 par rapport à 2017)</a:t>
            </a:r>
            <a:endParaRPr lang="fr-FR" sz="1000" dirty="0">
              <a:solidFill>
                <a:srgbClr val="92D050"/>
              </a:solidFill>
            </a:endParaRPr>
          </a:p>
        </p:txBody>
      </p:sp>
      <p:sp>
        <p:nvSpPr>
          <p:cNvPr id="49" name="ZoneTexte 20"/>
          <p:cNvSpPr txBox="1"/>
          <p:nvPr/>
        </p:nvSpPr>
        <p:spPr>
          <a:xfrm>
            <a:off x="2920246" y="2542101"/>
            <a:ext cx="1713063"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000" dirty="0" smtClean="0">
                <a:solidFill>
                  <a:srgbClr val="FFC000"/>
                </a:solidFill>
                <a:sym typeface="Wingdings 3" panose="05040102010807070707" pitchFamily="18" charset="2"/>
              </a:rPr>
              <a:t>(-2 par rapport à 2017)</a:t>
            </a:r>
            <a:endParaRPr lang="fr-FR" sz="1000" dirty="0">
              <a:solidFill>
                <a:srgbClr val="FFC000"/>
              </a:solidFill>
            </a:endParaRPr>
          </a:p>
        </p:txBody>
      </p:sp>
      <p:sp>
        <p:nvSpPr>
          <p:cNvPr id="50" name="ZoneTexte 17"/>
          <p:cNvSpPr txBox="1"/>
          <p:nvPr/>
        </p:nvSpPr>
        <p:spPr>
          <a:xfrm>
            <a:off x="2708659" y="2492061"/>
            <a:ext cx="422259"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FFC000"/>
                </a:solidFill>
                <a:sym typeface="Wingdings 3" panose="05040102010807070707" pitchFamily="18" charset="2"/>
              </a:rPr>
              <a:t></a:t>
            </a:r>
            <a:endParaRPr lang="fr-FR" sz="1800" dirty="0">
              <a:solidFill>
                <a:srgbClr val="FFC000"/>
              </a:solidFill>
            </a:endParaRPr>
          </a:p>
        </p:txBody>
      </p:sp>
      <p:sp>
        <p:nvSpPr>
          <p:cNvPr id="26" name="ZoneTexte 20"/>
          <p:cNvSpPr txBox="1"/>
          <p:nvPr/>
        </p:nvSpPr>
        <p:spPr>
          <a:xfrm>
            <a:off x="3246958" y="4801129"/>
            <a:ext cx="1713063" cy="24622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000" dirty="0" smtClean="0">
                <a:solidFill>
                  <a:srgbClr val="FFC000"/>
                </a:solidFill>
                <a:sym typeface="Wingdings 3" panose="05040102010807070707" pitchFamily="18" charset="2"/>
              </a:rPr>
              <a:t>(-2 par rapport à 2017)</a:t>
            </a:r>
            <a:endParaRPr lang="fr-FR" sz="1000" dirty="0">
              <a:solidFill>
                <a:srgbClr val="FFC000"/>
              </a:solidFill>
            </a:endParaRPr>
          </a:p>
        </p:txBody>
      </p:sp>
      <p:sp>
        <p:nvSpPr>
          <p:cNvPr id="27" name="ZoneTexte 17"/>
          <p:cNvSpPr txBox="1"/>
          <p:nvPr/>
        </p:nvSpPr>
        <p:spPr>
          <a:xfrm>
            <a:off x="3035371" y="4751089"/>
            <a:ext cx="422259"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FFC000"/>
                </a:solidFill>
                <a:sym typeface="Wingdings 3" panose="05040102010807070707" pitchFamily="18" charset="2"/>
              </a:rPr>
              <a:t></a:t>
            </a:r>
            <a:endParaRPr lang="fr-FR" sz="1800" dirty="0">
              <a:solidFill>
                <a:srgbClr val="FFC000"/>
              </a:solidFill>
            </a:endParaRPr>
          </a:p>
        </p:txBody>
      </p:sp>
      <p:sp>
        <p:nvSpPr>
          <p:cNvPr id="28" name="ZoneTexte 27"/>
          <p:cNvSpPr txBox="1"/>
          <p:nvPr/>
        </p:nvSpPr>
        <p:spPr>
          <a:xfrm>
            <a:off x="2019524" y="6017723"/>
            <a:ext cx="2453951"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92D050"/>
                </a:solidFill>
                <a:sym typeface="Wingdings 3" panose="05040102010807070707" pitchFamily="18" charset="2"/>
              </a:rPr>
              <a:t></a:t>
            </a:r>
            <a:r>
              <a:rPr lang="fr-FR" sz="1000" dirty="0" smtClean="0">
                <a:solidFill>
                  <a:srgbClr val="92D050"/>
                </a:solidFill>
                <a:sym typeface="Wingdings 3" panose="05040102010807070707" pitchFamily="18" charset="2"/>
              </a:rPr>
              <a:t>(+2 par rapport à 2017)</a:t>
            </a:r>
            <a:endParaRPr lang="fr-FR" sz="1000" dirty="0">
              <a:solidFill>
                <a:srgbClr val="92D050"/>
              </a:solidFill>
            </a:endParaRPr>
          </a:p>
        </p:txBody>
      </p:sp>
    </p:spTree>
    <p:extLst>
      <p:ext uri="{BB962C8B-B14F-4D97-AF65-F5344CB8AC3E}">
        <p14:creationId xmlns:p14="http://schemas.microsoft.com/office/powerpoint/2010/main" val="3342348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a:t>La raison pour laquelle les BAA ne sont pas proposées systématiquement aux patients</a:t>
            </a:r>
          </a:p>
        </p:txBody>
      </p:sp>
      <p:graphicFrame>
        <p:nvGraphicFramePr>
          <p:cNvPr id="30" name="Tableau 29"/>
          <p:cNvGraphicFramePr>
            <a:graphicFrameLocks noGrp="1"/>
          </p:cNvGraphicFramePr>
          <p:nvPr>
            <p:extLst>
              <p:ext uri="{D42A27DB-BD31-4B8C-83A1-F6EECF244321}">
                <p14:modId xmlns:p14="http://schemas.microsoft.com/office/powerpoint/2010/main" val="591864395"/>
              </p:ext>
            </p:extLst>
          </p:nvPr>
        </p:nvGraphicFramePr>
        <p:xfrm>
          <a:off x="68093" y="2064019"/>
          <a:ext cx="3754877" cy="4383500"/>
        </p:xfrm>
        <a:graphic>
          <a:graphicData uri="http://schemas.openxmlformats.org/drawingml/2006/table">
            <a:tbl>
              <a:tblPr/>
              <a:tblGrid>
                <a:gridCol w="3754877"/>
              </a:tblGrid>
              <a:tr h="709488">
                <a:tc>
                  <a:txBody>
                    <a:bodyPr/>
                    <a:lstStyle/>
                    <a:p>
                      <a:pPr marL="228600" algn="r">
                        <a:spcBef>
                          <a:spcPts val="300"/>
                        </a:spcBef>
                        <a:spcAft>
                          <a:spcPts val="300"/>
                        </a:spcAft>
                        <a:tabLst>
                          <a:tab pos="140970" algn="l"/>
                          <a:tab pos="4461510" algn="r"/>
                        </a:tabLst>
                      </a:pPr>
                      <a:r>
                        <a:rPr lang="fr-FR" sz="1200" dirty="0">
                          <a:effectLst/>
                          <a:latin typeface="Calibri" panose="020F0502020204030204" pitchFamily="34" charset="0"/>
                          <a:ea typeface="Calibri" panose="020F0502020204030204" pitchFamily="34" charset="0"/>
                          <a:cs typeface="Calibri" panose="020F0502020204030204" pitchFamily="34" charset="0"/>
                        </a:rPr>
                        <a:t>Les patients vous les demandent </a:t>
                      </a:r>
                      <a:r>
                        <a:rPr lang="fr-FR" sz="1200" dirty="0" smtClean="0">
                          <a:effectLst/>
                          <a:latin typeface="Calibri" panose="020F0502020204030204" pitchFamily="34" charset="0"/>
                          <a:ea typeface="Calibri" panose="020F0502020204030204" pitchFamily="34" charset="0"/>
                          <a:cs typeface="Calibri" panose="020F0502020204030204" pitchFamily="34" charset="0"/>
                        </a:rPr>
                        <a:t>directement</a:t>
                      </a:r>
                      <a:endParaRPr lang="fr-FR" sz="1200" dirty="0">
                        <a:effectLst/>
                        <a:latin typeface="Calibri" panose="020F0502020204030204" pitchFamily="34" charset="0"/>
                        <a:ea typeface="Calibri" panose="020F0502020204030204" pitchFamily="34" charset="0"/>
                        <a:cs typeface="Calibri" panose="020F0502020204030204" pitchFamily="34" charset="0"/>
                      </a:endParaRPr>
                    </a:p>
                  </a:txBody>
                  <a:tcPr marL="32347" marR="32347"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709488">
                <a:tc>
                  <a:txBody>
                    <a:bodyPr/>
                    <a:lstStyle/>
                    <a:p>
                      <a:pPr marL="228600" algn="r">
                        <a:spcBef>
                          <a:spcPts val="300"/>
                        </a:spcBef>
                        <a:spcAft>
                          <a:spcPts val="300"/>
                        </a:spcAft>
                        <a:tabLst>
                          <a:tab pos="140970" algn="l"/>
                          <a:tab pos="4461510" algn="r"/>
                        </a:tabLst>
                      </a:pPr>
                      <a:r>
                        <a:rPr lang="fr-FR" sz="1200" dirty="0">
                          <a:effectLst/>
                          <a:latin typeface="Calibri" panose="020F0502020204030204" pitchFamily="34" charset="0"/>
                          <a:ea typeface="Calibri" panose="020F0502020204030204" pitchFamily="34" charset="0"/>
                          <a:cs typeface="Calibri" panose="020F0502020204030204" pitchFamily="34" charset="0"/>
                        </a:rPr>
                        <a:t>Vous n’y pensez </a:t>
                      </a:r>
                      <a:r>
                        <a:rPr lang="fr-FR" sz="1200" dirty="0" smtClean="0">
                          <a:effectLst/>
                          <a:latin typeface="Calibri" panose="020F0502020204030204" pitchFamily="34" charset="0"/>
                          <a:ea typeface="Calibri" panose="020F0502020204030204" pitchFamily="34" charset="0"/>
                          <a:cs typeface="Calibri" panose="020F0502020204030204" pitchFamily="34" charset="0"/>
                        </a:rPr>
                        <a:t>pas</a:t>
                      </a:r>
                      <a:endParaRPr lang="fr-FR" sz="1200" dirty="0">
                        <a:effectLst/>
                        <a:latin typeface="Calibri" panose="020F0502020204030204" pitchFamily="34" charset="0"/>
                        <a:ea typeface="Calibri" panose="020F0502020204030204" pitchFamily="34" charset="0"/>
                        <a:cs typeface="Calibri" panose="020F0502020204030204" pitchFamily="34" charset="0"/>
                      </a:endParaRPr>
                    </a:p>
                  </a:txBody>
                  <a:tcPr marL="32347" marR="32347"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709488">
                <a:tc>
                  <a:txBody>
                    <a:bodyPr/>
                    <a:lstStyle/>
                    <a:p>
                      <a:pPr marL="228600" algn="r">
                        <a:spcBef>
                          <a:spcPts val="300"/>
                        </a:spcBef>
                        <a:spcAft>
                          <a:spcPts val="300"/>
                        </a:spcAft>
                        <a:tabLst>
                          <a:tab pos="140970" algn="l"/>
                          <a:tab pos="4152265" algn="r"/>
                        </a:tabLst>
                      </a:pPr>
                      <a:r>
                        <a:rPr lang="fr-FR"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Vous ne repérez pas forcément les patients </a:t>
                      </a:r>
                      <a:r>
                        <a:rPr lang="fr-FR" sz="1200"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concernés</a:t>
                      </a:r>
                      <a:endParaRPr lang="fr-FR"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2347" marR="32347"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772774">
                <a:tc>
                  <a:txBody>
                    <a:bodyPr/>
                    <a:lstStyle/>
                    <a:p>
                      <a:pPr marL="228600" algn="r">
                        <a:spcBef>
                          <a:spcPts val="300"/>
                        </a:spcBef>
                        <a:spcAft>
                          <a:spcPts val="300"/>
                        </a:spcAft>
                        <a:tabLst>
                          <a:tab pos="140970" algn="l"/>
                          <a:tab pos="4152265" algn="r"/>
                        </a:tabLst>
                      </a:pPr>
                      <a:r>
                        <a:rPr lang="fr-FR" sz="1200"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Vous ne connaissez pas suffisamment le dispositif</a:t>
                      </a:r>
                      <a:endParaRPr lang="fr-FR"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2347" marR="32347"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772774">
                <a:tc>
                  <a:txBody>
                    <a:bodyPr/>
                    <a:lstStyle/>
                    <a:p>
                      <a:pPr marL="228600" algn="r">
                        <a:spcBef>
                          <a:spcPts val="300"/>
                        </a:spcBef>
                        <a:spcAft>
                          <a:spcPts val="300"/>
                        </a:spcAft>
                        <a:tabLst>
                          <a:tab pos="140970" algn="l"/>
                          <a:tab pos="4152265" algn="r"/>
                        </a:tabLst>
                      </a:pPr>
                      <a:r>
                        <a:rPr lang="fr-FR" sz="1200" dirty="0">
                          <a:effectLst/>
                          <a:latin typeface="Calibri" panose="020F0502020204030204" pitchFamily="34" charset="0"/>
                          <a:ea typeface="Calibri" panose="020F0502020204030204" pitchFamily="34" charset="0"/>
                          <a:cs typeface="Calibri" panose="020F0502020204030204" pitchFamily="34" charset="0"/>
                        </a:rPr>
                        <a:t>Vous ne collectez pas les BAA et ne souhaitez donc pas les </a:t>
                      </a:r>
                      <a:r>
                        <a:rPr lang="fr-FR" sz="1200" dirty="0" smtClean="0">
                          <a:effectLst/>
                          <a:latin typeface="Calibri" panose="020F0502020204030204" pitchFamily="34" charset="0"/>
                          <a:ea typeface="Calibri" panose="020F0502020204030204" pitchFamily="34" charset="0"/>
                          <a:cs typeface="Calibri" panose="020F0502020204030204" pitchFamily="34" charset="0"/>
                        </a:rPr>
                        <a:t>distribuer</a:t>
                      </a:r>
                      <a:br>
                        <a:rPr lang="fr-FR" sz="1200" dirty="0" smtClean="0">
                          <a:effectLst/>
                          <a:latin typeface="Calibri" panose="020F0502020204030204" pitchFamily="34" charset="0"/>
                          <a:ea typeface="Calibri" panose="020F0502020204030204" pitchFamily="34" charset="0"/>
                          <a:cs typeface="Calibri" panose="020F0502020204030204" pitchFamily="34" charset="0"/>
                        </a:rPr>
                      </a:br>
                      <a:r>
                        <a:rPr lang="fr-FR" sz="1050" i="1" dirty="0" smtClean="0">
                          <a:effectLst/>
                          <a:latin typeface="Calibri" panose="020F0502020204030204" pitchFamily="34" charset="0"/>
                          <a:ea typeface="Calibri" panose="020F0502020204030204" pitchFamily="34" charset="0"/>
                          <a:cs typeface="Calibri" panose="020F0502020204030204" pitchFamily="34" charset="0"/>
                        </a:rPr>
                        <a:t> </a:t>
                      </a:r>
                      <a:r>
                        <a:rPr lang="fr-FR" sz="1000" i="1" dirty="0">
                          <a:effectLst/>
                          <a:latin typeface="Calibri" panose="020F0502020204030204" pitchFamily="34" charset="0"/>
                          <a:ea typeface="Calibri" panose="020F0502020204030204" pitchFamily="34" charset="0"/>
                          <a:cs typeface="Calibri" panose="020F0502020204030204" pitchFamily="34" charset="0"/>
                        </a:rPr>
                        <a:t>[Aux pharmaciens qui ne sont pas point de </a:t>
                      </a:r>
                      <a:r>
                        <a:rPr lang="fr-FR" sz="1000" i="1" dirty="0" smtClean="0">
                          <a:effectLst/>
                          <a:latin typeface="Calibri" panose="020F0502020204030204" pitchFamily="34" charset="0"/>
                          <a:ea typeface="Calibri" panose="020F0502020204030204" pitchFamily="34" charset="0"/>
                          <a:cs typeface="Calibri" panose="020F0502020204030204" pitchFamily="34" charset="0"/>
                        </a:rPr>
                        <a:t>collecte]</a:t>
                      </a:r>
                      <a:endParaRPr lang="fr-FR" sz="1100" dirty="0">
                        <a:effectLst/>
                        <a:latin typeface="Calibri" panose="020F0502020204030204" pitchFamily="34" charset="0"/>
                        <a:ea typeface="Calibri" panose="020F0502020204030204" pitchFamily="34" charset="0"/>
                        <a:cs typeface="Calibri" panose="020F0502020204030204" pitchFamily="34" charset="0"/>
                      </a:endParaRPr>
                    </a:p>
                  </a:txBody>
                  <a:tcPr marL="32347" marR="32347"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709488">
                <a:tc>
                  <a:txBody>
                    <a:bodyPr/>
                    <a:lstStyle/>
                    <a:p>
                      <a:pPr marL="228600" algn="r">
                        <a:spcBef>
                          <a:spcPts val="300"/>
                        </a:spcBef>
                        <a:spcAft>
                          <a:spcPts val="300"/>
                        </a:spcAft>
                        <a:tabLst>
                          <a:tab pos="140970" algn="l"/>
                          <a:tab pos="4152265" algn="r"/>
                        </a:tabLst>
                      </a:pPr>
                      <a:r>
                        <a:rPr lang="fr-FR" sz="1200" dirty="0">
                          <a:effectLst/>
                          <a:latin typeface="Calibri" panose="020F0502020204030204" pitchFamily="34" charset="0"/>
                          <a:ea typeface="Calibri" panose="020F0502020204030204" pitchFamily="34" charset="0"/>
                          <a:cs typeface="Calibri" panose="020F0502020204030204" pitchFamily="34" charset="0"/>
                        </a:rPr>
                        <a:t>Autre </a:t>
                      </a:r>
                      <a:r>
                        <a:rPr lang="fr-FR" sz="1200" dirty="0" smtClean="0">
                          <a:effectLst/>
                          <a:latin typeface="Calibri" panose="020F0502020204030204" pitchFamily="34" charset="0"/>
                          <a:ea typeface="Calibri" panose="020F0502020204030204" pitchFamily="34" charset="0"/>
                          <a:cs typeface="Calibri" panose="020F0502020204030204" pitchFamily="34" charset="0"/>
                        </a:rPr>
                        <a:t>raison</a:t>
                      </a:r>
                      <a:endParaRPr lang="fr-FR" sz="1200" dirty="0">
                        <a:effectLst/>
                        <a:latin typeface="Calibri" panose="020F0502020204030204" pitchFamily="34" charset="0"/>
                        <a:ea typeface="Calibri" panose="020F0502020204030204" pitchFamily="34" charset="0"/>
                        <a:cs typeface="Calibri" panose="020F0502020204030204" pitchFamily="34" charset="0"/>
                      </a:endParaRPr>
                    </a:p>
                  </a:txBody>
                  <a:tcPr marL="32347" marR="32347" marT="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9" name="Text Box 10"/>
          <p:cNvSpPr txBox="1">
            <a:spLocks noChangeArrowheads="1"/>
          </p:cNvSpPr>
          <p:nvPr/>
        </p:nvSpPr>
        <p:spPr bwMode="auto">
          <a:xfrm>
            <a:off x="343042" y="883558"/>
            <a:ext cx="9760929" cy="517931"/>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a:solidFill>
                  <a:schemeClr val="bg1">
                    <a:lumMod val="50000"/>
                  </a:schemeClr>
                </a:solidFill>
                <a:cs typeface="Times New Roman" pitchFamily="18" charset="0"/>
              </a:rPr>
              <a:t>QUESTION</a:t>
            </a:r>
            <a:r>
              <a:rPr lang="fr-FR" sz="1200" dirty="0">
                <a:solidFill>
                  <a:schemeClr val="bg1">
                    <a:lumMod val="50000"/>
                  </a:schemeClr>
                </a:solidFill>
                <a:cs typeface="Times New Roman" pitchFamily="18" charset="0"/>
              </a:rPr>
              <a:t> :	</a:t>
            </a:r>
            <a:r>
              <a:rPr lang="fr-FR" sz="1200" dirty="0" smtClean="0">
                <a:solidFill>
                  <a:schemeClr val="bg1">
                    <a:lumMod val="50000"/>
                  </a:schemeClr>
                </a:solidFill>
              </a:rPr>
              <a:t>Pour quelles raisons ne proposez-vous pas systématiquement les BAA aux patients concernés</a:t>
            </a:r>
            <a:r>
              <a:rPr lang="fr-FR" sz="1200" dirty="0">
                <a:solidFill>
                  <a:schemeClr val="bg1">
                    <a:lumMod val="50000"/>
                  </a:schemeClr>
                </a:solidFill>
              </a:rPr>
              <a:t> ? </a:t>
            </a:r>
          </a:p>
        </p:txBody>
      </p:sp>
      <p:sp>
        <p:nvSpPr>
          <p:cNvPr id="36" name="Text Box 10"/>
          <p:cNvSpPr txBox="1">
            <a:spLocks noChangeArrowheads="1"/>
          </p:cNvSpPr>
          <p:nvPr/>
        </p:nvSpPr>
        <p:spPr bwMode="auto">
          <a:xfrm>
            <a:off x="970925" y="1392947"/>
            <a:ext cx="7200000" cy="169277"/>
          </a:xfrm>
          <a:prstGeom prst="rect">
            <a:avLst/>
          </a:prstGeom>
          <a:noFill/>
          <a:ln w="9525" algn="ctr">
            <a:noFill/>
            <a:miter lim="800000"/>
            <a:headEnd/>
            <a:tailEnd/>
          </a:ln>
        </p:spPr>
        <p:txBody>
          <a:bodyPr wrap="square" lIns="0" tIns="0" rIns="0" bIns="0" anchor="t">
            <a:spAutoFit/>
          </a:bodyPr>
          <a:lstStyle/>
          <a:p>
            <a:pPr algn="just"/>
            <a:r>
              <a:rPr lang="fr-FR" sz="1100" b="1" i="1" u="sng" dirty="0">
                <a:solidFill>
                  <a:schemeClr val="tx1">
                    <a:lumMod val="65000"/>
                    <a:lumOff val="35000"/>
                  </a:schemeClr>
                </a:solidFill>
              </a:rPr>
              <a:t>Base</a:t>
            </a:r>
            <a:r>
              <a:rPr lang="fr-FR" sz="1100" i="1" dirty="0">
                <a:solidFill>
                  <a:schemeClr val="tx1">
                    <a:lumMod val="65000"/>
                    <a:lumOff val="35000"/>
                  </a:schemeClr>
                </a:solidFill>
              </a:rPr>
              <a:t> : question posée uniquement aux pharmaciens qui </a:t>
            </a:r>
            <a:r>
              <a:rPr lang="fr-FR" sz="1100" i="1" u="sng" dirty="0" smtClean="0">
                <a:solidFill>
                  <a:srgbClr val="033568"/>
                </a:solidFill>
              </a:rPr>
              <a:t>ne proposent pas systématiquement </a:t>
            </a:r>
            <a:r>
              <a:rPr lang="fr-FR" sz="1100" i="1" dirty="0" smtClean="0">
                <a:solidFill>
                  <a:schemeClr val="tx1">
                    <a:lumMod val="65000"/>
                    <a:lumOff val="35000"/>
                  </a:schemeClr>
                </a:solidFill>
              </a:rPr>
              <a:t>de BAA, </a:t>
            </a:r>
            <a:r>
              <a:rPr lang="fr-FR" sz="1100" i="1" dirty="0">
                <a:solidFill>
                  <a:schemeClr val="tx1">
                    <a:lumMod val="65000"/>
                    <a:lumOff val="35000"/>
                  </a:schemeClr>
                </a:solidFill>
              </a:rPr>
              <a:t>soit </a:t>
            </a:r>
            <a:r>
              <a:rPr lang="fr-FR" sz="1100" b="1" i="1" dirty="0" smtClean="0">
                <a:solidFill>
                  <a:schemeClr val="tx1">
                    <a:lumMod val="65000"/>
                    <a:lumOff val="35000"/>
                  </a:schemeClr>
                </a:solidFill>
              </a:rPr>
              <a:t>33%</a:t>
            </a:r>
            <a:r>
              <a:rPr lang="fr-FR" sz="1100" i="1" dirty="0" smtClean="0">
                <a:solidFill>
                  <a:schemeClr val="tx1">
                    <a:lumMod val="65000"/>
                    <a:lumOff val="35000"/>
                  </a:schemeClr>
                </a:solidFill>
              </a:rPr>
              <a:t> </a:t>
            </a:r>
            <a:r>
              <a:rPr lang="fr-FR" sz="1100" i="1" dirty="0">
                <a:solidFill>
                  <a:schemeClr val="tx1">
                    <a:lumMod val="65000"/>
                    <a:lumOff val="35000"/>
                  </a:schemeClr>
                </a:solidFill>
              </a:rPr>
              <a:t>de l’échantillon </a:t>
            </a:r>
          </a:p>
        </p:txBody>
      </p:sp>
      <p:sp>
        <p:nvSpPr>
          <p:cNvPr id="20" name="Text Box 41"/>
          <p:cNvSpPr txBox="1">
            <a:spLocks noChangeArrowheads="1"/>
          </p:cNvSpPr>
          <p:nvPr/>
        </p:nvSpPr>
        <p:spPr bwMode="auto">
          <a:xfrm>
            <a:off x="9575592" y="2351535"/>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85%</a:t>
            </a:r>
            <a:endParaRPr lang="fr-FR" sz="1200" b="1" dirty="0">
              <a:solidFill>
                <a:schemeClr val="accent1">
                  <a:lumMod val="75000"/>
                </a:schemeClr>
              </a:solidFill>
              <a:latin typeface="Calibri" pitchFamily="34" charset="0"/>
              <a:cs typeface="Calibri" pitchFamily="34" charset="0"/>
            </a:endParaRPr>
          </a:p>
        </p:txBody>
      </p:sp>
      <p:sp>
        <p:nvSpPr>
          <p:cNvPr id="21" name="Text Box 41"/>
          <p:cNvSpPr txBox="1">
            <a:spLocks noChangeArrowheads="1"/>
          </p:cNvSpPr>
          <p:nvPr/>
        </p:nvSpPr>
        <p:spPr bwMode="auto">
          <a:xfrm>
            <a:off x="9575592" y="3069076"/>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50%</a:t>
            </a:r>
            <a:endParaRPr lang="fr-FR" sz="1200" b="1" dirty="0">
              <a:solidFill>
                <a:schemeClr val="accent1">
                  <a:lumMod val="75000"/>
                </a:schemeClr>
              </a:solidFill>
              <a:latin typeface="Calibri" pitchFamily="34" charset="0"/>
              <a:cs typeface="Calibri" pitchFamily="34" charset="0"/>
            </a:endParaRPr>
          </a:p>
        </p:txBody>
      </p:sp>
      <p:sp>
        <p:nvSpPr>
          <p:cNvPr id="22" name="Text Box 41"/>
          <p:cNvSpPr txBox="1">
            <a:spLocks noChangeArrowheads="1"/>
          </p:cNvSpPr>
          <p:nvPr/>
        </p:nvSpPr>
        <p:spPr bwMode="auto">
          <a:xfrm>
            <a:off x="9575592" y="3786617"/>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15%</a:t>
            </a:r>
            <a:endParaRPr lang="fr-FR" sz="1200" b="1" dirty="0">
              <a:solidFill>
                <a:schemeClr val="accent1">
                  <a:lumMod val="75000"/>
                </a:schemeClr>
              </a:solidFill>
              <a:latin typeface="Calibri" pitchFamily="34" charset="0"/>
              <a:cs typeface="Calibri" pitchFamily="34" charset="0"/>
            </a:endParaRPr>
          </a:p>
        </p:txBody>
      </p:sp>
      <p:sp>
        <p:nvSpPr>
          <p:cNvPr id="23" name="Text Box 41"/>
          <p:cNvSpPr txBox="1">
            <a:spLocks noChangeArrowheads="1"/>
          </p:cNvSpPr>
          <p:nvPr/>
        </p:nvSpPr>
        <p:spPr bwMode="auto">
          <a:xfrm>
            <a:off x="9575592" y="4504158"/>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10%</a:t>
            </a:r>
            <a:endParaRPr lang="fr-FR" sz="1200" b="1" dirty="0">
              <a:solidFill>
                <a:schemeClr val="accent1">
                  <a:lumMod val="75000"/>
                </a:schemeClr>
              </a:solidFill>
              <a:latin typeface="Calibri" pitchFamily="34" charset="0"/>
              <a:cs typeface="Calibri" pitchFamily="34" charset="0"/>
            </a:endParaRPr>
          </a:p>
        </p:txBody>
      </p:sp>
      <p:sp>
        <p:nvSpPr>
          <p:cNvPr id="24" name="Text Box 41"/>
          <p:cNvSpPr txBox="1">
            <a:spLocks noChangeArrowheads="1"/>
          </p:cNvSpPr>
          <p:nvPr/>
        </p:nvSpPr>
        <p:spPr bwMode="auto">
          <a:xfrm>
            <a:off x="9575592" y="5221699"/>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a:solidFill>
                  <a:schemeClr val="accent1">
                    <a:lumMod val="75000"/>
                  </a:schemeClr>
                </a:solidFill>
                <a:latin typeface="Calibri" pitchFamily="34" charset="0"/>
                <a:cs typeface="Calibri" pitchFamily="34" charset="0"/>
              </a:rPr>
              <a:t>8</a:t>
            </a:r>
            <a:r>
              <a:rPr lang="fr-FR" sz="1200" b="1" dirty="0" smtClean="0">
                <a:solidFill>
                  <a:schemeClr val="accent1">
                    <a:lumMod val="75000"/>
                  </a:schemeClr>
                </a:solidFill>
                <a:latin typeface="Calibri" pitchFamily="34" charset="0"/>
                <a:cs typeface="Calibri" pitchFamily="34" charset="0"/>
              </a:rPr>
              <a:t>%</a:t>
            </a:r>
            <a:endParaRPr lang="fr-FR" sz="1200" b="1" dirty="0">
              <a:solidFill>
                <a:schemeClr val="accent1">
                  <a:lumMod val="75000"/>
                </a:schemeClr>
              </a:solidFill>
              <a:latin typeface="Calibri" pitchFamily="34" charset="0"/>
              <a:cs typeface="Calibri" pitchFamily="34" charset="0"/>
            </a:endParaRPr>
          </a:p>
        </p:txBody>
      </p:sp>
      <p:sp>
        <p:nvSpPr>
          <p:cNvPr id="25" name="Text Box 41"/>
          <p:cNvSpPr txBox="1">
            <a:spLocks noChangeArrowheads="1"/>
          </p:cNvSpPr>
          <p:nvPr/>
        </p:nvSpPr>
        <p:spPr bwMode="auto">
          <a:xfrm>
            <a:off x="9575592" y="5939239"/>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1%</a:t>
            </a:r>
            <a:endParaRPr lang="fr-FR" sz="1200" b="1" dirty="0">
              <a:solidFill>
                <a:schemeClr val="accent1">
                  <a:lumMod val="75000"/>
                </a:schemeClr>
              </a:solidFill>
              <a:latin typeface="Calibri" pitchFamily="34" charset="0"/>
              <a:cs typeface="Calibri" pitchFamily="34" charset="0"/>
            </a:endParaRPr>
          </a:p>
        </p:txBody>
      </p:sp>
      <p:sp>
        <p:nvSpPr>
          <p:cNvPr id="26" name="ZoneTexte 25"/>
          <p:cNvSpPr txBox="1"/>
          <p:nvPr/>
        </p:nvSpPr>
        <p:spPr>
          <a:xfrm>
            <a:off x="9463257" y="1718241"/>
            <a:ext cx="649759" cy="369332"/>
          </a:xfrm>
          <a:prstGeom prst="rect">
            <a:avLst/>
          </a:prstGeom>
          <a:noFill/>
        </p:spPr>
        <p:txBody>
          <a:bodyPr wrap="square" rtlCol="0">
            <a:spAutoFit/>
          </a:bodyPr>
          <a:lstStyle/>
          <a:p>
            <a:pPr algn="ctr"/>
            <a:r>
              <a:rPr lang="fr-FR" sz="900" dirty="0" smtClean="0">
                <a:solidFill>
                  <a:schemeClr val="bg1">
                    <a:lumMod val="50000"/>
                  </a:schemeClr>
                </a:solidFill>
              </a:rPr>
              <a:t>Rappels 2016</a:t>
            </a:r>
            <a:endParaRPr lang="fr-FR" sz="900" dirty="0">
              <a:solidFill>
                <a:schemeClr val="bg1">
                  <a:lumMod val="50000"/>
                </a:schemeClr>
              </a:solidFill>
            </a:endParaRPr>
          </a:p>
        </p:txBody>
      </p:sp>
      <p:sp>
        <p:nvSpPr>
          <p:cNvPr id="42" name="ZoneTexte 41"/>
          <p:cNvSpPr txBox="1"/>
          <p:nvPr/>
        </p:nvSpPr>
        <p:spPr>
          <a:xfrm>
            <a:off x="8724023" y="1711756"/>
            <a:ext cx="641954" cy="369332"/>
          </a:xfrm>
          <a:prstGeom prst="rect">
            <a:avLst/>
          </a:prstGeom>
          <a:noFill/>
        </p:spPr>
        <p:txBody>
          <a:bodyPr wrap="square" rtlCol="0">
            <a:spAutoFit/>
          </a:bodyPr>
          <a:lstStyle/>
          <a:p>
            <a:pPr algn="ctr"/>
            <a:r>
              <a:rPr lang="fr-FR" sz="900" dirty="0" smtClean="0">
                <a:solidFill>
                  <a:schemeClr val="bg1">
                    <a:lumMod val="50000"/>
                  </a:schemeClr>
                </a:solidFill>
              </a:rPr>
              <a:t>Rappels 2017</a:t>
            </a:r>
            <a:endParaRPr lang="fr-FR" sz="900" dirty="0">
              <a:solidFill>
                <a:schemeClr val="bg1">
                  <a:lumMod val="50000"/>
                </a:schemeClr>
              </a:solidFill>
            </a:endParaRPr>
          </a:p>
        </p:txBody>
      </p:sp>
      <p:sp>
        <p:nvSpPr>
          <p:cNvPr id="46" name="Text Box 41"/>
          <p:cNvSpPr txBox="1">
            <a:spLocks noChangeArrowheads="1"/>
          </p:cNvSpPr>
          <p:nvPr/>
        </p:nvSpPr>
        <p:spPr bwMode="auto">
          <a:xfrm>
            <a:off x="8811507" y="2351535"/>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94%</a:t>
            </a:r>
            <a:endParaRPr lang="fr-FR" sz="1200" b="1" dirty="0">
              <a:solidFill>
                <a:schemeClr val="accent1">
                  <a:lumMod val="75000"/>
                </a:schemeClr>
              </a:solidFill>
              <a:latin typeface="Calibri" pitchFamily="34" charset="0"/>
              <a:cs typeface="Calibri" pitchFamily="34" charset="0"/>
            </a:endParaRPr>
          </a:p>
        </p:txBody>
      </p:sp>
      <p:sp>
        <p:nvSpPr>
          <p:cNvPr id="47" name="Text Box 41"/>
          <p:cNvSpPr txBox="1">
            <a:spLocks noChangeArrowheads="1"/>
          </p:cNvSpPr>
          <p:nvPr/>
        </p:nvSpPr>
        <p:spPr bwMode="auto">
          <a:xfrm>
            <a:off x="8811507" y="3069076"/>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57%</a:t>
            </a:r>
            <a:endParaRPr lang="fr-FR" sz="1200" b="1" dirty="0">
              <a:solidFill>
                <a:schemeClr val="accent1">
                  <a:lumMod val="75000"/>
                </a:schemeClr>
              </a:solidFill>
              <a:latin typeface="Calibri" pitchFamily="34" charset="0"/>
              <a:cs typeface="Calibri" pitchFamily="34" charset="0"/>
            </a:endParaRPr>
          </a:p>
        </p:txBody>
      </p:sp>
      <p:sp>
        <p:nvSpPr>
          <p:cNvPr id="48" name="Text Box 41"/>
          <p:cNvSpPr txBox="1">
            <a:spLocks noChangeArrowheads="1"/>
          </p:cNvSpPr>
          <p:nvPr/>
        </p:nvSpPr>
        <p:spPr bwMode="auto">
          <a:xfrm>
            <a:off x="8811507" y="3786617"/>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20%</a:t>
            </a:r>
            <a:endParaRPr lang="fr-FR" sz="1200" b="1" dirty="0">
              <a:solidFill>
                <a:schemeClr val="accent1">
                  <a:lumMod val="75000"/>
                </a:schemeClr>
              </a:solidFill>
              <a:latin typeface="Calibri" pitchFamily="34" charset="0"/>
              <a:cs typeface="Calibri" pitchFamily="34" charset="0"/>
            </a:endParaRPr>
          </a:p>
        </p:txBody>
      </p:sp>
      <p:sp>
        <p:nvSpPr>
          <p:cNvPr id="49" name="Text Box 41"/>
          <p:cNvSpPr txBox="1">
            <a:spLocks noChangeArrowheads="1"/>
          </p:cNvSpPr>
          <p:nvPr/>
        </p:nvSpPr>
        <p:spPr bwMode="auto">
          <a:xfrm>
            <a:off x="8811507" y="4504158"/>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11%</a:t>
            </a:r>
            <a:endParaRPr lang="fr-FR" sz="1200" b="1" dirty="0">
              <a:solidFill>
                <a:schemeClr val="accent1">
                  <a:lumMod val="75000"/>
                </a:schemeClr>
              </a:solidFill>
              <a:latin typeface="Calibri" pitchFamily="34" charset="0"/>
              <a:cs typeface="Calibri" pitchFamily="34" charset="0"/>
            </a:endParaRPr>
          </a:p>
        </p:txBody>
      </p:sp>
      <p:sp>
        <p:nvSpPr>
          <p:cNvPr id="50" name="Text Box 41"/>
          <p:cNvSpPr txBox="1">
            <a:spLocks noChangeArrowheads="1"/>
          </p:cNvSpPr>
          <p:nvPr/>
        </p:nvSpPr>
        <p:spPr bwMode="auto">
          <a:xfrm>
            <a:off x="8811507" y="5221699"/>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6%</a:t>
            </a:r>
            <a:endParaRPr lang="fr-FR" sz="1200" b="1" dirty="0">
              <a:solidFill>
                <a:schemeClr val="accent1">
                  <a:lumMod val="75000"/>
                </a:schemeClr>
              </a:solidFill>
              <a:latin typeface="Calibri" pitchFamily="34" charset="0"/>
              <a:cs typeface="Calibri" pitchFamily="34" charset="0"/>
            </a:endParaRPr>
          </a:p>
        </p:txBody>
      </p:sp>
      <p:sp>
        <p:nvSpPr>
          <p:cNvPr id="51" name="Text Box 41"/>
          <p:cNvSpPr txBox="1">
            <a:spLocks noChangeArrowheads="1"/>
          </p:cNvSpPr>
          <p:nvPr/>
        </p:nvSpPr>
        <p:spPr bwMode="auto">
          <a:xfrm>
            <a:off x="8811507" y="5939239"/>
            <a:ext cx="444549" cy="265597"/>
          </a:xfrm>
          <a:prstGeom prst="rect">
            <a:avLst/>
          </a:prstGeom>
          <a:solidFill>
            <a:schemeClr val="bg1"/>
          </a:solidFill>
          <a:ln w="19050">
            <a:solidFill>
              <a:schemeClr val="accent1"/>
            </a:solidFill>
            <a:prstDash val="sysDash"/>
            <a:miter lim="800000"/>
            <a:headEnd/>
            <a:tailEnd/>
          </a:ln>
          <a:effectLst/>
        </p:spPr>
        <p:txBody>
          <a:bodyPr wrap="square" lIns="0" tIns="40074" rIns="0" bIns="40074" anchor="ctr" anchorCtr="0">
            <a:spAutoFit/>
          </a:bodyPr>
          <a:lstStyle/>
          <a:p>
            <a:pPr algn="ctr" defTabSz="952500">
              <a:defRPr/>
            </a:pPr>
            <a:r>
              <a:rPr lang="fr-FR" sz="1200" b="1" dirty="0" smtClean="0">
                <a:solidFill>
                  <a:schemeClr val="accent1">
                    <a:lumMod val="75000"/>
                  </a:schemeClr>
                </a:solidFill>
                <a:latin typeface="Calibri" pitchFamily="34" charset="0"/>
                <a:cs typeface="Calibri" pitchFamily="34" charset="0"/>
              </a:rPr>
              <a:t>2%</a:t>
            </a:r>
            <a:endParaRPr lang="fr-FR" sz="1200" b="1" dirty="0">
              <a:solidFill>
                <a:schemeClr val="accent1">
                  <a:lumMod val="75000"/>
                </a:schemeClr>
              </a:solidFill>
              <a:latin typeface="Calibri" pitchFamily="34" charset="0"/>
              <a:cs typeface="Calibri" pitchFamily="34" charset="0"/>
            </a:endParaRPr>
          </a:p>
        </p:txBody>
      </p:sp>
      <p:graphicFrame>
        <p:nvGraphicFramePr>
          <p:cNvPr id="27" name="Graphique 6"/>
          <p:cNvGraphicFramePr>
            <a:graphicFrameLocks/>
          </p:cNvGraphicFramePr>
          <p:nvPr>
            <p:extLst>
              <p:ext uri="{D42A27DB-BD31-4B8C-83A1-F6EECF244321}">
                <p14:modId xmlns:p14="http://schemas.microsoft.com/office/powerpoint/2010/main" val="3397801323"/>
              </p:ext>
            </p:extLst>
          </p:nvPr>
        </p:nvGraphicFramePr>
        <p:xfrm>
          <a:off x="3939386" y="2101224"/>
          <a:ext cx="4231539" cy="4346295"/>
        </p:xfrm>
        <a:graphic>
          <a:graphicData uri="http://schemas.openxmlformats.org/drawingml/2006/chart">
            <c:chart xmlns:c="http://schemas.openxmlformats.org/drawingml/2006/chart" xmlns:r="http://schemas.openxmlformats.org/officeDocument/2006/relationships" r:id="rId2"/>
          </a:graphicData>
        </a:graphic>
      </p:graphicFrame>
      <p:sp>
        <p:nvSpPr>
          <p:cNvPr id="28" name="ZoneTexte 17"/>
          <p:cNvSpPr txBox="1"/>
          <p:nvPr/>
        </p:nvSpPr>
        <p:spPr>
          <a:xfrm>
            <a:off x="4712257" y="4468449"/>
            <a:ext cx="422259"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800" dirty="0" smtClean="0">
                <a:solidFill>
                  <a:srgbClr val="FFC000"/>
                </a:solidFill>
                <a:sym typeface="Wingdings 3" panose="05040102010807070707" pitchFamily="18" charset="2"/>
              </a:rPr>
              <a:t></a:t>
            </a:r>
            <a:endParaRPr lang="fr-FR" sz="1800" dirty="0">
              <a:solidFill>
                <a:srgbClr val="FFC000"/>
              </a:solidFill>
            </a:endParaRPr>
          </a:p>
        </p:txBody>
      </p:sp>
    </p:spTree>
    <p:extLst>
      <p:ext uri="{BB962C8B-B14F-4D97-AF65-F5344CB8AC3E}">
        <p14:creationId xmlns:p14="http://schemas.microsoft.com/office/powerpoint/2010/main" val="972814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p:txBody>
          <a:bodyPr/>
          <a:lstStyle/>
          <a:p>
            <a:r>
              <a:rPr lang="fr-FR" dirty="0" smtClean="0"/>
              <a:t>Les échanges avec la patientèle sur la gestion des DASRI</a:t>
            </a:r>
            <a:endParaRPr lang="fr-FR" dirty="0"/>
          </a:p>
        </p:txBody>
      </p:sp>
      <p:graphicFrame>
        <p:nvGraphicFramePr>
          <p:cNvPr id="30" name="Tableau 29"/>
          <p:cNvGraphicFramePr>
            <a:graphicFrameLocks noGrp="1"/>
          </p:cNvGraphicFramePr>
          <p:nvPr>
            <p:extLst>
              <p:ext uri="{D42A27DB-BD31-4B8C-83A1-F6EECF244321}">
                <p14:modId xmlns:p14="http://schemas.microsoft.com/office/powerpoint/2010/main" val="651502550"/>
              </p:ext>
            </p:extLst>
          </p:nvPr>
        </p:nvGraphicFramePr>
        <p:xfrm>
          <a:off x="233074" y="2214140"/>
          <a:ext cx="3820470" cy="4112191"/>
        </p:xfrm>
        <a:graphic>
          <a:graphicData uri="http://schemas.openxmlformats.org/drawingml/2006/table">
            <a:tbl>
              <a:tblPr/>
              <a:tblGrid>
                <a:gridCol w="3820470"/>
              </a:tblGrid>
              <a:tr h="1445969">
                <a:tc>
                  <a:txBody>
                    <a:bodyPr/>
                    <a:lstStyle/>
                    <a:p>
                      <a:pPr algn="r" fontAlgn="ctr"/>
                      <a:r>
                        <a:rPr lang="fr-FR" sz="1200" b="0" i="0" u="none" strike="noStrike" dirty="0" smtClean="0">
                          <a:solidFill>
                            <a:srgbClr val="000000"/>
                          </a:solidFill>
                          <a:effectLst/>
                          <a:latin typeface="Calibri"/>
                        </a:rPr>
                        <a:t>Vous indiquez </a:t>
                      </a:r>
                      <a:r>
                        <a:rPr lang="fr-FR" sz="1200" b="0" i="0" u="none" strike="noStrike" dirty="0">
                          <a:solidFill>
                            <a:srgbClr val="000000"/>
                          </a:solidFill>
                          <a:effectLst/>
                          <a:latin typeface="Calibri"/>
                        </a:rPr>
                        <a:t>spontanément à un patient, lors de la délivrance du traitement par exemple, comment </a:t>
                      </a:r>
                      <a:r>
                        <a:rPr lang="fr-FR" sz="1200" b="0" i="0" u="none" strike="noStrike" dirty="0" smtClean="0">
                          <a:solidFill>
                            <a:srgbClr val="000000"/>
                          </a:solidFill>
                          <a:effectLst/>
                          <a:latin typeface="Calibri"/>
                        </a:rPr>
                        <a:t>il doit gérer </a:t>
                      </a:r>
                      <a:r>
                        <a:rPr lang="fr-FR" sz="1200" b="0" i="0" u="none" strike="noStrike" dirty="0">
                          <a:solidFill>
                            <a:srgbClr val="000000"/>
                          </a:solidFill>
                          <a:effectLst/>
                          <a:latin typeface="Calibri"/>
                        </a:rPr>
                        <a:t>ses DASRI </a:t>
                      </a:r>
                    </a:p>
                  </a:txBody>
                  <a:tcPr marL="12700" marR="12700" marT="1270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1333111">
                <a:tc>
                  <a:txBody>
                    <a:bodyPr/>
                    <a:lstStyle/>
                    <a:p>
                      <a:pPr algn="r" fontAlgn="ctr"/>
                      <a:r>
                        <a:rPr lang="fr-FR" sz="1200" b="0" i="0" u="none" strike="noStrike" dirty="0" smtClean="0">
                          <a:solidFill>
                            <a:srgbClr val="000000"/>
                          </a:solidFill>
                          <a:effectLst/>
                          <a:latin typeface="Calibri"/>
                        </a:rPr>
                        <a:t>Ou vous êtes interrogé(e</a:t>
                      </a:r>
                      <a:r>
                        <a:rPr lang="fr-FR" sz="1200" b="0" i="0" u="none" strike="noStrike" dirty="0">
                          <a:solidFill>
                            <a:srgbClr val="000000"/>
                          </a:solidFill>
                          <a:effectLst/>
                          <a:latin typeface="Calibri"/>
                        </a:rPr>
                        <a:t>) par un patient sur cette question de la gestion de leurs DASRI perforants </a:t>
                      </a:r>
                    </a:p>
                  </a:txBody>
                  <a:tcPr marL="12700" marR="12700" marT="1270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r h="1333111">
                <a:tc>
                  <a:txBody>
                    <a:bodyPr/>
                    <a:lstStyle/>
                    <a:p>
                      <a:pPr algn="r" fontAlgn="ctr"/>
                      <a:r>
                        <a:rPr lang="fr-FR" sz="1200" b="0" i="0" u="none" strike="noStrike" dirty="0" smtClean="0">
                          <a:solidFill>
                            <a:srgbClr val="000000"/>
                          </a:solidFill>
                          <a:effectLst/>
                          <a:latin typeface="Calibri"/>
                        </a:rPr>
                        <a:t>Ne se prononcent pas</a:t>
                      </a:r>
                      <a:endParaRPr lang="fr-FR" sz="1200" b="0" i="0" u="none" strike="noStrike" dirty="0">
                        <a:solidFill>
                          <a:srgbClr val="000000"/>
                        </a:solidFill>
                        <a:effectLst/>
                        <a:latin typeface="Calibri"/>
                      </a:endParaRPr>
                    </a:p>
                  </a:txBody>
                  <a:tcPr marL="12700" marR="12700" marT="12700" marB="0" anchor="ctr">
                    <a:lnL w="19050" cap="flat" cmpd="dbl" algn="ctr">
                      <a:noFill/>
                      <a:prstDash val="solid"/>
                      <a:round/>
                      <a:headEnd type="none" w="med" len="med"/>
                      <a:tailEnd type="none" w="med" len="med"/>
                    </a:lnL>
                    <a:lnR w="19050" cap="flat" cmpd="dbl" algn="ctr">
                      <a:noFill/>
                      <a:prstDash val="solid"/>
                      <a:round/>
                      <a:headEnd type="none" w="med" len="med"/>
                      <a:tailEnd type="none" w="med" len="med"/>
                    </a:lnR>
                    <a:lnT w="19050" cap="flat" cmpd="dbl" algn="ctr">
                      <a:noFill/>
                      <a:prstDash val="solid"/>
                      <a:round/>
                      <a:headEnd type="none" w="med" len="med"/>
                      <a:tailEnd type="none" w="med" len="med"/>
                    </a:lnT>
                    <a:lnB w="19050" cap="flat" cmpd="dbl"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9" name="Text Box 10"/>
          <p:cNvSpPr txBox="1">
            <a:spLocks noChangeArrowheads="1"/>
          </p:cNvSpPr>
          <p:nvPr/>
        </p:nvSpPr>
        <p:spPr bwMode="auto">
          <a:xfrm>
            <a:off x="343042" y="941926"/>
            <a:ext cx="9760929" cy="517931"/>
          </a:xfrm>
          <a:prstGeom prst="rect">
            <a:avLst/>
          </a:prstGeom>
          <a:noFill/>
          <a:ln w="9525" algn="ctr">
            <a:noFill/>
            <a:miter lim="800000"/>
            <a:headEnd/>
            <a:tailEnd/>
          </a:ln>
        </p:spPr>
        <p:txBody>
          <a:bodyPr wrap="square" lIns="83831" tIns="165021" rIns="330041" bIns="165021" anchor="t">
            <a:spAutoFit/>
          </a:bodyPr>
          <a:lstStyle/>
          <a:p>
            <a:pPr marL="900000" indent="-900000" algn="just"/>
            <a:r>
              <a:rPr lang="fr-FR" sz="1200" u="sng" dirty="0">
                <a:solidFill>
                  <a:schemeClr val="bg1">
                    <a:lumMod val="50000"/>
                  </a:schemeClr>
                </a:solidFill>
                <a:cs typeface="Times New Roman" pitchFamily="18" charset="0"/>
              </a:rPr>
              <a:t>QUESTION</a:t>
            </a:r>
            <a:r>
              <a:rPr lang="fr-FR" sz="1200" dirty="0">
                <a:solidFill>
                  <a:schemeClr val="bg1">
                    <a:lumMod val="50000"/>
                  </a:schemeClr>
                </a:solidFill>
                <a:cs typeface="Times New Roman" pitchFamily="18" charset="0"/>
              </a:rPr>
              <a:t> :	</a:t>
            </a:r>
            <a:r>
              <a:rPr lang="fr-FR" sz="1200" dirty="0" smtClean="0">
                <a:solidFill>
                  <a:schemeClr val="bg1">
                    <a:lumMod val="50000"/>
                  </a:schemeClr>
                </a:solidFill>
              </a:rPr>
              <a:t>Par </a:t>
            </a:r>
            <a:r>
              <a:rPr lang="fr-FR" sz="1200" dirty="0">
                <a:solidFill>
                  <a:schemeClr val="bg1">
                    <a:lumMod val="50000"/>
                  </a:schemeClr>
                </a:solidFill>
              </a:rPr>
              <a:t>rapport à ces patients en auto-traitement, </a:t>
            </a:r>
            <a:r>
              <a:rPr lang="fr-FR" sz="1200" b="1" u="sng" dirty="0" smtClean="0">
                <a:solidFill>
                  <a:schemeClr val="bg1">
                    <a:lumMod val="50000"/>
                  </a:schemeClr>
                </a:solidFill>
              </a:rPr>
              <a:t>LE PLUS SOUVENT</a:t>
            </a:r>
            <a:r>
              <a:rPr lang="fr-FR" sz="1200" dirty="0">
                <a:solidFill>
                  <a:schemeClr val="bg1">
                    <a:lumMod val="50000"/>
                  </a:schemeClr>
                </a:solidFill>
              </a:rPr>
              <a:t> </a:t>
            </a:r>
            <a:r>
              <a:rPr lang="fr-FR" sz="1200" dirty="0" smtClean="0">
                <a:solidFill>
                  <a:schemeClr val="bg1">
                    <a:lumMod val="50000"/>
                  </a:schemeClr>
                </a:solidFill>
              </a:rPr>
              <a:t>…? </a:t>
            </a:r>
            <a:endParaRPr lang="fr-FR" sz="1200" dirty="0">
              <a:solidFill>
                <a:schemeClr val="bg1">
                  <a:lumMod val="50000"/>
                </a:schemeClr>
              </a:solidFill>
            </a:endParaRPr>
          </a:p>
        </p:txBody>
      </p:sp>
      <p:graphicFrame>
        <p:nvGraphicFramePr>
          <p:cNvPr id="26" name="Graphique 6"/>
          <p:cNvGraphicFramePr>
            <a:graphicFrameLocks/>
          </p:cNvGraphicFramePr>
          <p:nvPr>
            <p:extLst>
              <p:ext uri="{D42A27DB-BD31-4B8C-83A1-F6EECF244321}">
                <p14:modId xmlns:p14="http://schemas.microsoft.com/office/powerpoint/2010/main" val="1082801336"/>
              </p:ext>
            </p:extLst>
          </p:nvPr>
        </p:nvGraphicFramePr>
        <p:xfrm>
          <a:off x="4179623" y="2248606"/>
          <a:ext cx="4049977" cy="42398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2830878249"/>
              </p:ext>
            </p:extLst>
          </p:nvPr>
        </p:nvGraphicFramePr>
        <p:xfrm>
          <a:off x="7725825" y="1651238"/>
          <a:ext cx="2378146" cy="640080"/>
        </p:xfrm>
        <a:graphic>
          <a:graphicData uri="http://schemas.openxmlformats.org/drawingml/2006/table">
            <a:tbl>
              <a:tblPr firstRow="1" bandRow="1">
                <a:tableStyleId>{5C22544A-7EE6-4342-B048-85BDC9FD1C3A}</a:tableStyleId>
              </a:tblPr>
              <a:tblGrid>
                <a:gridCol w="1189073"/>
                <a:gridCol w="1189073"/>
              </a:tblGrid>
              <a:tr h="537118">
                <a:tc>
                  <a:txBody>
                    <a:bodyPr/>
                    <a:lstStyle/>
                    <a:p>
                      <a:pPr algn="ctr"/>
                      <a:r>
                        <a:rPr lang="fr-FR" sz="1200" b="1" dirty="0" smtClean="0">
                          <a:solidFill>
                            <a:srgbClr val="003366"/>
                          </a:solidFill>
                        </a:rPr>
                        <a:t>Point de distribution</a:t>
                      </a:r>
                      <a:r>
                        <a:rPr lang="fr-FR" sz="1200" b="1" baseline="0" dirty="0" smtClean="0">
                          <a:solidFill>
                            <a:srgbClr val="003366"/>
                          </a:solidFill>
                        </a:rPr>
                        <a:t> et PDC</a:t>
                      </a:r>
                      <a:endParaRPr lang="fr-FR" sz="1200" b="1" dirty="0" smtClean="0">
                        <a:solidFill>
                          <a:srgbClr val="003366"/>
                        </a:solidFill>
                      </a:endParaRP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100" b="1" dirty="0" smtClean="0">
                          <a:solidFill>
                            <a:srgbClr val="003366"/>
                          </a:solidFill>
                        </a:rPr>
                        <a:t>Point de distribution uniquement</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9" name="Tableau 8"/>
          <p:cNvGraphicFramePr>
            <a:graphicFrameLocks noGrp="1"/>
          </p:cNvGraphicFramePr>
          <p:nvPr>
            <p:extLst>
              <p:ext uri="{D42A27DB-BD31-4B8C-83A1-F6EECF244321}">
                <p14:modId xmlns:p14="http://schemas.microsoft.com/office/powerpoint/2010/main" val="181739233"/>
              </p:ext>
            </p:extLst>
          </p:nvPr>
        </p:nvGraphicFramePr>
        <p:xfrm>
          <a:off x="7725825" y="2317313"/>
          <a:ext cx="2190750" cy="3970992"/>
        </p:xfrm>
        <a:graphic>
          <a:graphicData uri="http://schemas.openxmlformats.org/drawingml/2006/table">
            <a:tbl>
              <a:tblPr firstRow="1" bandRow="1">
                <a:tableStyleId>{5C22544A-7EE6-4342-B048-85BDC9FD1C3A}</a:tableStyleId>
              </a:tblPr>
              <a:tblGrid>
                <a:gridCol w="1095375"/>
                <a:gridCol w="1095375"/>
              </a:tblGrid>
              <a:tr h="1323664">
                <a:tc>
                  <a:txBody>
                    <a:bodyPr/>
                    <a:lstStyle/>
                    <a:p>
                      <a:pPr algn="ctr"/>
                      <a:r>
                        <a:rPr lang="fr-FR" sz="1400" b="1" dirty="0" smtClean="0">
                          <a:solidFill>
                            <a:srgbClr val="003366"/>
                          </a:solidFill>
                        </a:rPr>
                        <a:t>80%</a:t>
                      </a:r>
                    </a:p>
                  </a:txBody>
                  <a:tcPr anchor="ctr">
                    <a:noFill/>
                  </a:tcPr>
                </a:tc>
                <a:tc>
                  <a:txBody>
                    <a:bodyPr/>
                    <a:lstStyle/>
                    <a:p>
                      <a:pPr algn="ctr"/>
                      <a:r>
                        <a:rPr lang="fr-FR" sz="1400" b="1" dirty="0" smtClean="0">
                          <a:solidFill>
                            <a:srgbClr val="003366"/>
                          </a:solidFill>
                        </a:rPr>
                        <a:t>57%</a:t>
                      </a:r>
                    </a:p>
                  </a:txBody>
                  <a:tcPr anchor="ctr">
                    <a:noFill/>
                  </a:tcPr>
                </a:tc>
              </a:tr>
              <a:tr h="1323664">
                <a:tc>
                  <a:txBody>
                    <a:bodyPr/>
                    <a:lstStyle/>
                    <a:p>
                      <a:pPr algn="ctr"/>
                      <a:r>
                        <a:rPr lang="fr-FR" sz="1400" b="1" dirty="0" smtClean="0">
                          <a:solidFill>
                            <a:srgbClr val="003366"/>
                          </a:solidFill>
                        </a:rPr>
                        <a:t>18%</a:t>
                      </a:r>
                    </a:p>
                  </a:txBody>
                  <a:tcPr anchor="ctr">
                    <a:noFill/>
                  </a:tcPr>
                </a:tc>
                <a:tc>
                  <a:txBody>
                    <a:bodyPr/>
                    <a:lstStyle/>
                    <a:p>
                      <a:pPr algn="ctr"/>
                      <a:r>
                        <a:rPr lang="fr-FR" sz="1400" b="1" dirty="0" smtClean="0">
                          <a:solidFill>
                            <a:srgbClr val="003366"/>
                          </a:solidFill>
                        </a:rPr>
                        <a:t>41%</a:t>
                      </a:r>
                    </a:p>
                  </a:txBody>
                  <a:tcPr anchor="ctr">
                    <a:noFill/>
                  </a:tcPr>
                </a:tc>
              </a:tr>
              <a:tr h="1323664">
                <a:tc>
                  <a:txBody>
                    <a:bodyPr/>
                    <a:lstStyle/>
                    <a:p>
                      <a:pPr algn="ctr"/>
                      <a:r>
                        <a:rPr lang="fr-FR" sz="1400" b="1" dirty="0" smtClean="0">
                          <a:solidFill>
                            <a:schemeClr val="bg1">
                              <a:lumMod val="50000"/>
                            </a:schemeClr>
                          </a:solidFill>
                        </a:rPr>
                        <a:t>2%</a:t>
                      </a:r>
                      <a:endParaRPr lang="fr-FR" sz="1400" b="1" dirty="0">
                        <a:solidFill>
                          <a:schemeClr val="bg1">
                            <a:lumMod val="50000"/>
                          </a:schemeClr>
                        </a:solidFill>
                      </a:endParaRPr>
                    </a:p>
                  </a:txBody>
                  <a:tcPr anchor="ctr">
                    <a:noFill/>
                  </a:tcPr>
                </a:tc>
                <a:tc>
                  <a:txBody>
                    <a:bodyPr/>
                    <a:lstStyle/>
                    <a:p>
                      <a:pPr algn="ctr"/>
                      <a:r>
                        <a:rPr lang="fr-FR" sz="1400" b="1" dirty="0" smtClean="0">
                          <a:solidFill>
                            <a:schemeClr val="bg1">
                              <a:lumMod val="50000"/>
                            </a:schemeClr>
                          </a:solidFill>
                        </a:rPr>
                        <a:t>2%</a:t>
                      </a:r>
                      <a:endParaRPr lang="fr-FR" sz="1400" b="1" dirty="0">
                        <a:solidFill>
                          <a:schemeClr val="bg1">
                            <a:lumMod val="50000"/>
                          </a:schemeClr>
                        </a:solidFill>
                      </a:endParaRPr>
                    </a:p>
                  </a:txBody>
                  <a:tcPr anchor="ctr">
                    <a:noFill/>
                  </a:tcPr>
                </a:tc>
              </a:tr>
            </a:tbl>
          </a:graphicData>
        </a:graphic>
      </p:graphicFrame>
      <p:cxnSp>
        <p:nvCxnSpPr>
          <p:cNvPr id="10" name="Connecteur droit 9"/>
          <p:cNvCxnSpPr/>
          <p:nvPr/>
        </p:nvCxnSpPr>
        <p:spPr>
          <a:xfrm>
            <a:off x="8879859" y="2336107"/>
            <a:ext cx="0" cy="3952198"/>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Rectangle à coins arrondis 10"/>
          <p:cNvSpPr/>
          <p:nvPr/>
        </p:nvSpPr>
        <p:spPr>
          <a:xfrm>
            <a:off x="8038732" y="1299783"/>
            <a:ext cx="1564935" cy="289031"/>
          </a:xfrm>
          <a:prstGeom prst="round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i="1" dirty="0" smtClean="0">
                <a:solidFill>
                  <a:schemeClr val="bg1"/>
                </a:solidFill>
                <a:latin typeface="Calibri" pitchFamily="34" charset="0"/>
                <a:cs typeface="Calibri" pitchFamily="34" charset="0"/>
              </a:rPr>
              <a:t>Type de pharmacie</a:t>
            </a:r>
            <a:endParaRPr lang="fr-FR" sz="1100" b="1" i="1" dirty="0">
              <a:solidFill>
                <a:schemeClr val="bg1"/>
              </a:solidFill>
              <a:latin typeface="Calibri" pitchFamily="34" charset="0"/>
              <a:cs typeface="Calibri" pitchFamily="34" charset="0"/>
            </a:endParaRPr>
          </a:p>
        </p:txBody>
      </p:sp>
      <p:sp>
        <p:nvSpPr>
          <p:cNvPr id="12" name="Ellipse 11"/>
          <p:cNvSpPr/>
          <p:nvPr/>
        </p:nvSpPr>
        <p:spPr>
          <a:xfrm>
            <a:off x="8000469" y="2810364"/>
            <a:ext cx="566482" cy="331938"/>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9115797" y="2810364"/>
            <a:ext cx="517054" cy="3319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p:cNvSpPr/>
          <p:nvPr/>
        </p:nvSpPr>
        <p:spPr>
          <a:xfrm>
            <a:off x="9066369" y="4123722"/>
            <a:ext cx="566482" cy="331938"/>
          </a:xfrm>
          <a:prstGeom prst="ellipse">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7993208" y="4136840"/>
            <a:ext cx="517054" cy="3319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337323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ifop couleurs vives">
    <a:dk1>
      <a:srgbClr val="2A2A2C"/>
    </a:dk1>
    <a:lt1>
      <a:sysClr val="window" lastClr="FFFFFF"/>
    </a:lt1>
    <a:dk2>
      <a:srgbClr val="A1202E"/>
    </a:dk2>
    <a:lt2>
      <a:srgbClr val="C7C0B0"/>
    </a:lt2>
    <a:accent1>
      <a:srgbClr val="F5BD44"/>
    </a:accent1>
    <a:accent2>
      <a:srgbClr val="4C276F"/>
    </a:accent2>
    <a:accent3>
      <a:srgbClr val="912F78"/>
    </a:accent3>
    <a:accent4>
      <a:srgbClr val="D74725"/>
    </a:accent4>
    <a:accent5>
      <a:srgbClr val="6EB651"/>
    </a:accent5>
    <a:accent6>
      <a:srgbClr val="21509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ifop couleurs vives">
    <a:dk1>
      <a:srgbClr val="2A2A2C"/>
    </a:dk1>
    <a:lt1>
      <a:sysClr val="window" lastClr="FFFFFF"/>
    </a:lt1>
    <a:dk2>
      <a:srgbClr val="A1202E"/>
    </a:dk2>
    <a:lt2>
      <a:srgbClr val="C7C0B0"/>
    </a:lt2>
    <a:accent1>
      <a:srgbClr val="F5BD44"/>
    </a:accent1>
    <a:accent2>
      <a:srgbClr val="4C276F"/>
    </a:accent2>
    <a:accent3>
      <a:srgbClr val="912F78"/>
    </a:accent3>
    <a:accent4>
      <a:srgbClr val="D74725"/>
    </a:accent4>
    <a:accent5>
      <a:srgbClr val="6EB651"/>
    </a:accent5>
    <a:accent6>
      <a:srgbClr val="215091"/>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6777</TotalTime>
  <Words>1558</Words>
  <Application>Microsoft Office PowerPoint</Application>
  <PresentationFormat>Personnalisé</PresentationFormat>
  <Paragraphs>400</Paragraphs>
  <Slides>20</Slides>
  <Notes>4</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20</vt:i4>
      </vt:variant>
    </vt:vector>
  </HeadingPairs>
  <TitlesOfParts>
    <vt:vector size="29" baseType="lpstr">
      <vt:lpstr>Arial</vt:lpstr>
      <vt:lpstr>Calibri</vt:lpstr>
      <vt:lpstr>Calibri Light</vt:lpstr>
      <vt:lpstr>Century Gothic</vt:lpstr>
      <vt:lpstr>Georgia</vt:lpstr>
      <vt:lpstr>Times New Roman</vt:lpstr>
      <vt:lpstr>Wingdings</vt:lpstr>
      <vt:lpstr>Wingdings 3</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Moizo</dc:creator>
  <cp:lastModifiedBy>Adeline Merceron</cp:lastModifiedBy>
  <cp:revision>863</cp:revision>
  <cp:lastPrinted>2018-08-20T14:36:39Z</cp:lastPrinted>
  <dcterms:created xsi:type="dcterms:W3CDTF">2014-03-18T15:34:54Z</dcterms:created>
  <dcterms:modified xsi:type="dcterms:W3CDTF">2018-10-26T10:14:01Z</dcterms:modified>
</cp:coreProperties>
</file>