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18"/>
  </p:notesMasterIdLst>
  <p:handoutMasterIdLst>
    <p:handoutMasterId r:id="rId19"/>
  </p:handoutMasterIdLst>
  <p:sldIdLst>
    <p:sldId id="960" r:id="rId2"/>
    <p:sldId id="947" r:id="rId3"/>
    <p:sldId id="950" r:id="rId4"/>
    <p:sldId id="926" r:id="rId5"/>
    <p:sldId id="951" r:id="rId6"/>
    <p:sldId id="925" r:id="rId7"/>
    <p:sldId id="958" r:id="rId8"/>
    <p:sldId id="959" r:id="rId9"/>
    <p:sldId id="948" r:id="rId10"/>
    <p:sldId id="962" r:id="rId11"/>
    <p:sldId id="934" r:id="rId12"/>
    <p:sldId id="952" r:id="rId13"/>
    <p:sldId id="953" r:id="rId14"/>
    <p:sldId id="956" r:id="rId15"/>
    <p:sldId id="957" r:id="rId16"/>
    <p:sldId id="961" r:id="rId17"/>
  </p:sldIdLst>
  <p:sldSz cx="10080625" cy="6840538"/>
  <p:notesSz cx="6735763" cy="9866313"/>
  <p:defaultTextStyle>
    <a:defPPr>
      <a:defRPr lang="fr-FR"/>
    </a:defPPr>
    <a:lvl1pPr algn="l" rtl="0" fontAlgn="base">
      <a:spcBef>
        <a:spcPct val="0"/>
      </a:spcBef>
      <a:spcAft>
        <a:spcPct val="0"/>
      </a:spcAft>
      <a:defRPr sz="1382" kern="1200">
        <a:solidFill>
          <a:schemeClr val="tx1"/>
        </a:solidFill>
        <a:latin typeface="Tempus Sans ITC" pitchFamily="82" charset="0"/>
        <a:ea typeface="+mn-ea"/>
        <a:cs typeface="+mn-cs"/>
      </a:defRPr>
    </a:lvl1pPr>
    <a:lvl2pPr marL="451211" algn="l" rtl="0" fontAlgn="base">
      <a:spcBef>
        <a:spcPct val="0"/>
      </a:spcBef>
      <a:spcAft>
        <a:spcPct val="0"/>
      </a:spcAft>
      <a:defRPr sz="1382" kern="1200">
        <a:solidFill>
          <a:schemeClr val="tx1"/>
        </a:solidFill>
        <a:latin typeface="Tempus Sans ITC" pitchFamily="82" charset="0"/>
        <a:ea typeface="+mn-ea"/>
        <a:cs typeface="+mn-cs"/>
      </a:defRPr>
    </a:lvl2pPr>
    <a:lvl3pPr marL="902421" algn="l" rtl="0" fontAlgn="base">
      <a:spcBef>
        <a:spcPct val="0"/>
      </a:spcBef>
      <a:spcAft>
        <a:spcPct val="0"/>
      </a:spcAft>
      <a:defRPr sz="1382" kern="1200">
        <a:solidFill>
          <a:schemeClr val="tx1"/>
        </a:solidFill>
        <a:latin typeface="Tempus Sans ITC" pitchFamily="82" charset="0"/>
        <a:ea typeface="+mn-ea"/>
        <a:cs typeface="+mn-cs"/>
      </a:defRPr>
    </a:lvl3pPr>
    <a:lvl4pPr marL="1353632" algn="l" rtl="0" fontAlgn="base">
      <a:spcBef>
        <a:spcPct val="0"/>
      </a:spcBef>
      <a:spcAft>
        <a:spcPct val="0"/>
      </a:spcAft>
      <a:defRPr sz="1382" kern="1200">
        <a:solidFill>
          <a:schemeClr val="tx1"/>
        </a:solidFill>
        <a:latin typeface="Tempus Sans ITC" pitchFamily="82" charset="0"/>
        <a:ea typeface="+mn-ea"/>
        <a:cs typeface="+mn-cs"/>
      </a:defRPr>
    </a:lvl4pPr>
    <a:lvl5pPr marL="1804843" algn="l" rtl="0" fontAlgn="base">
      <a:spcBef>
        <a:spcPct val="0"/>
      </a:spcBef>
      <a:spcAft>
        <a:spcPct val="0"/>
      </a:spcAft>
      <a:defRPr sz="1382" kern="1200">
        <a:solidFill>
          <a:schemeClr val="tx1"/>
        </a:solidFill>
        <a:latin typeface="Tempus Sans ITC" pitchFamily="82" charset="0"/>
        <a:ea typeface="+mn-ea"/>
        <a:cs typeface="+mn-cs"/>
      </a:defRPr>
    </a:lvl5pPr>
    <a:lvl6pPr marL="2256053" algn="l" defTabSz="902421" rtl="0" eaLnBrk="1" latinLnBrk="0" hangingPunct="1">
      <a:defRPr sz="1382" kern="1200">
        <a:solidFill>
          <a:schemeClr val="tx1"/>
        </a:solidFill>
        <a:latin typeface="Tempus Sans ITC" pitchFamily="82" charset="0"/>
        <a:ea typeface="+mn-ea"/>
        <a:cs typeface="+mn-cs"/>
      </a:defRPr>
    </a:lvl6pPr>
    <a:lvl7pPr marL="2707264" algn="l" defTabSz="902421" rtl="0" eaLnBrk="1" latinLnBrk="0" hangingPunct="1">
      <a:defRPr sz="1382" kern="1200">
        <a:solidFill>
          <a:schemeClr val="tx1"/>
        </a:solidFill>
        <a:latin typeface="Tempus Sans ITC" pitchFamily="82" charset="0"/>
        <a:ea typeface="+mn-ea"/>
        <a:cs typeface="+mn-cs"/>
      </a:defRPr>
    </a:lvl7pPr>
    <a:lvl8pPr marL="3158475" algn="l" defTabSz="902421" rtl="0" eaLnBrk="1" latinLnBrk="0" hangingPunct="1">
      <a:defRPr sz="1382" kern="1200">
        <a:solidFill>
          <a:schemeClr val="tx1"/>
        </a:solidFill>
        <a:latin typeface="Tempus Sans ITC" pitchFamily="82" charset="0"/>
        <a:ea typeface="+mn-ea"/>
        <a:cs typeface="+mn-cs"/>
      </a:defRPr>
    </a:lvl8pPr>
    <a:lvl9pPr marL="3609685" algn="l" defTabSz="902421" rtl="0" eaLnBrk="1" latinLnBrk="0" hangingPunct="1">
      <a:defRPr sz="1382"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175"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74E50"/>
    <a:srgbClr val="B20E10"/>
    <a:srgbClr val="800000"/>
    <a:srgbClr val="003366"/>
    <a:srgbClr val="CC0000"/>
    <a:srgbClr val="3366CC"/>
    <a:srgbClr val="7F7F7F"/>
    <a:srgbClr val="003399"/>
    <a:srgbClr val="0099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5" autoAdjust="0"/>
    <p:restoredTop sz="99664" autoAdjust="0"/>
  </p:normalViewPr>
  <p:slideViewPr>
    <p:cSldViewPr snapToGrid="0">
      <p:cViewPr varScale="1">
        <p:scale>
          <a:sx n="111" d="100"/>
          <a:sy n="111" d="100"/>
        </p:scale>
        <p:origin x="888" y="138"/>
      </p:cViewPr>
      <p:guideLst>
        <p:guide orient="horz" pos="2155"/>
        <p:guide pos="31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notesViewPr>
    <p:cSldViewPr snapToGrid="0">
      <p:cViewPr>
        <p:scale>
          <a:sx n="100" d="100"/>
          <a:sy n="100" d="100"/>
        </p:scale>
        <p:origin x="-2070" y="-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9213767774484"/>
          <c:y val="0.25930246222171655"/>
          <c:w val="0.36447172398634681"/>
          <c:h val="0.63001005280575162"/>
        </c:manualLayout>
      </c:layout>
      <c:pieChart>
        <c:varyColors val="1"/>
        <c:ser>
          <c:idx val="0"/>
          <c:order val="0"/>
          <c:tx>
            <c:strRef>
              <c:f>Feuil1!$B$1</c:f>
              <c:strCache>
                <c:ptCount val="1"/>
                <c:pt idx="0">
                  <c:v>Ensemble</c:v>
                </c:pt>
              </c:strCache>
            </c:strRef>
          </c:tx>
          <c:spPr>
            <a:solidFill>
              <a:srgbClr val="92D050"/>
            </a:solidFill>
            <a:ln>
              <a:noFill/>
            </a:ln>
            <a:effectLst/>
          </c:spPr>
          <c:explosion val="3"/>
          <c:dPt>
            <c:idx val="0"/>
            <c:bubble3D val="0"/>
            <c:spPr>
              <a:solidFill>
                <a:srgbClr val="003366"/>
              </a:solidFill>
              <a:ln>
                <a:noFill/>
              </a:ln>
              <a:effectLst/>
            </c:spPr>
            <c:extLst>
              <c:ext xmlns:c16="http://schemas.microsoft.com/office/drawing/2014/chart" uri="{C3380CC4-5D6E-409C-BE32-E72D297353CC}">
                <c16:uniqueId val="{00000001-3FFD-43D0-ADF0-D7F9881E4E04}"/>
              </c:ext>
            </c:extLst>
          </c:dPt>
          <c:dPt>
            <c:idx val="1"/>
            <c:bubble3D val="0"/>
            <c:spPr>
              <a:solidFill>
                <a:srgbClr val="003366">
                  <a:alpha val="50000"/>
                </a:srgbClr>
              </a:solidFill>
              <a:ln>
                <a:noFill/>
              </a:ln>
              <a:effectLst/>
            </c:spPr>
            <c:extLst>
              <c:ext xmlns:c16="http://schemas.microsoft.com/office/drawing/2014/chart" uri="{C3380CC4-5D6E-409C-BE32-E72D297353CC}">
                <c16:uniqueId val="{00000003-3FFD-43D0-ADF0-D7F9881E4E04}"/>
              </c:ext>
            </c:extLst>
          </c:dPt>
          <c:dPt>
            <c:idx val="2"/>
            <c:bubble3D val="0"/>
            <c:spPr>
              <a:solidFill>
                <a:srgbClr val="CC0000">
                  <a:alpha val="50000"/>
                </a:srgbClr>
              </a:solidFill>
              <a:ln>
                <a:noFill/>
              </a:ln>
              <a:effectLst/>
            </c:spPr>
            <c:extLst>
              <c:ext xmlns:c16="http://schemas.microsoft.com/office/drawing/2014/chart" uri="{C3380CC4-5D6E-409C-BE32-E72D297353CC}">
                <c16:uniqueId val="{00000005-3FFD-43D0-ADF0-D7F9881E4E04}"/>
              </c:ext>
            </c:extLst>
          </c:dPt>
          <c:dPt>
            <c:idx val="3"/>
            <c:bubble3D val="0"/>
            <c:spPr>
              <a:solidFill>
                <a:srgbClr val="CC0000"/>
              </a:solidFill>
              <a:ln>
                <a:noFill/>
              </a:ln>
              <a:effectLst/>
            </c:spPr>
            <c:extLst>
              <c:ext xmlns:c16="http://schemas.microsoft.com/office/drawing/2014/chart" uri="{C3380CC4-5D6E-409C-BE32-E72D297353CC}">
                <c16:uniqueId val="{00000007-3FFD-43D0-ADF0-D7F9881E4E04}"/>
              </c:ext>
            </c:extLst>
          </c:dPt>
          <c:dLbls>
            <c:dLbl>
              <c:idx val="0"/>
              <c:layout>
                <c:manualLayout>
                  <c:x val="0.11793253148302597"/>
                  <c:y val="-6.4834883510547517E-2"/>
                </c:manualLayout>
              </c:layout>
              <c:spPr/>
              <c:txPr>
                <a:bodyPr vertOverflow="overflow" horzOverflow="overflow">
                  <a:spAutoFit/>
                </a:bodyPr>
                <a:lstStyle/>
                <a:p>
                  <a:pPr>
                    <a:defRPr sz="12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3FFD-43D0-ADF0-D7F9881E4E04}"/>
                </c:ext>
              </c:extLst>
            </c:dLbl>
            <c:dLbl>
              <c:idx val="1"/>
              <c:layout>
                <c:manualLayout>
                  <c:x val="2.4641379147328252E-2"/>
                  <c:y val="-6.9314511729150943E-2"/>
                </c:manualLayout>
              </c:layout>
              <c:spPr/>
              <c:txPr>
                <a:bodyPr vertOverflow="overflow" horzOverflow="overflow">
                  <a:spAutoFit/>
                </a:bodyPr>
                <a:lstStyle/>
                <a:p>
                  <a:pPr>
                    <a:defRPr sz="1200" b="1">
                      <a:solidFill>
                        <a:srgbClr val="003366">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7566289870083304"/>
                      <c:h val="0.14986038612516006"/>
                    </c:manualLayout>
                  </c15:layout>
                </c:ext>
                <c:ext xmlns:c16="http://schemas.microsoft.com/office/drawing/2014/chart" uri="{C3380CC4-5D6E-409C-BE32-E72D297353CC}">
                  <c16:uniqueId val="{00000003-3FFD-43D0-ADF0-D7F9881E4E04}"/>
                </c:ext>
              </c:extLst>
            </c:dLbl>
            <c:dLbl>
              <c:idx val="2"/>
              <c:layout>
                <c:manualLayout>
                  <c:x val="1.5594623442348833E-2"/>
                  <c:y val="0.10978155138340842"/>
                </c:manualLayout>
              </c:layout>
              <c:spPr>
                <a:noFill/>
                <a:ln>
                  <a:noFill/>
                </a:ln>
                <a:effectLst/>
              </c:spPr>
              <c:txPr>
                <a:bodyPr vertOverflow="overflow" horzOverflow="overflow">
                  <a:spAutoFit/>
                </a:bodyPr>
                <a:lstStyle/>
                <a:p>
                  <a:pPr>
                    <a:defRPr sz="1200" b="1">
                      <a:solidFill>
                        <a:srgbClr val="CC0000">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9457131726951763"/>
                      <c:h val="0.14986038612516006"/>
                    </c:manualLayout>
                  </c15:layout>
                </c:ext>
                <c:ext xmlns:c16="http://schemas.microsoft.com/office/drawing/2014/chart" uri="{C3380CC4-5D6E-409C-BE32-E72D297353CC}">
                  <c16:uniqueId val="{00000005-3FFD-43D0-ADF0-D7F9881E4E04}"/>
                </c:ext>
              </c:extLst>
            </c:dLbl>
            <c:dLbl>
              <c:idx val="3"/>
              <c:layout>
                <c:manualLayout>
                  <c:x val="2.2276871353278185E-2"/>
                  <c:y val="-2.807898955740443E-3"/>
                </c:manualLayout>
              </c:layout>
              <c:spPr/>
              <c:txPr>
                <a:bodyPr vertOverflow="overflow" horzOverflow="overflow">
                  <a:spAutoFit/>
                </a:bodyPr>
                <a:lstStyle/>
                <a:p>
                  <a:pPr>
                    <a:defRPr sz="12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8872336225794304"/>
                      <c:h val="0.14986038612516006"/>
                    </c:manualLayout>
                  </c15:layout>
                </c:ext>
                <c:ext xmlns:c16="http://schemas.microsoft.com/office/drawing/2014/chart" uri="{C3380CC4-5D6E-409C-BE32-E72D297353CC}">
                  <c16:uniqueId val="{00000007-3FFD-43D0-ADF0-D7F9881E4E04}"/>
                </c:ext>
              </c:extLst>
            </c:dLbl>
            <c:spPr>
              <a:noFill/>
              <a:ln>
                <a:noFill/>
              </a:ln>
              <a:effectLst/>
            </c:spPr>
            <c:txPr>
              <a:bodyPr vertOverflow="overflow" horzOverflow="overflow">
                <a:spAutoFit/>
              </a:bodyPr>
              <a:lstStyle/>
              <a:p>
                <a:pPr>
                  <a:defRPr sz="12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Feuil1!$A$2:$A$5</c:f>
              <c:strCache>
                <c:ptCount val="4"/>
                <c:pt idx="0">
                  <c:v>Une très bonne opinion </c:v>
                </c:pt>
                <c:pt idx="1">
                  <c:v>Plutôt une bonne opinion </c:v>
                </c:pt>
                <c:pt idx="2">
                  <c:v>Plutôt une mauvaise opinion </c:v>
                </c:pt>
                <c:pt idx="3">
                  <c:v>Une très mauvaise opinion </c:v>
                </c:pt>
              </c:strCache>
            </c:strRef>
          </c:cat>
          <c:val>
            <c:numRef>
              <c:f>Feuil1!$B$2:$B$5</c:f>
              <c:numCache>
                <c:formatCode>0%</c:formatCode>
                <c:ptCount val="4"/>
                <c:pt idx="0">
                  <c:v>0.16</c:v>
                </c:pt>
                <c:pt idx="1">
                  <c:v>0.59</c:v>
                </c:pt>
                <c:pt idx="2">
                  <c:v>0.19</c:v>
                </c:pt>
                <c:pt idx="3">
                  <c:v>0.06</c:v>
                </c:pt>
              </c:numCache>
            </c:numRef>
          </c:val>
          <c:extLst>
            <c:ext xmlns:c16="http://schemas.microsoft.com/office/drawing/2014/chart" uri="{C3380CC4-5D6E-409C-BE32-E72D297353CC}">
              <c16:uniqueId val="{00000008-3FFD-43D0-ADF0-D7F9881E4E04}"/>
            </c:ext>
          </c:extLst>
        </c:ser>
        <c:dLbls>
          <c:showLegendKey val="0"/>
          <c:showVal val="0"/>
          <c:showCatName val="0"/>
          <c:showSerName val="0"/>
          <c:showPercent val="0"/>
          <c:showBubbleSize val="0"/>
          <c:showLeaderLines val="0"/>
        </c:dLbls>
        <c:firstSliceAng val="30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24418266617019"/>
          <c:y val="0.2033536020999859"/>
          <c:w val="0.36447172398634681"/>
          <c:h val="0.63001005280575162"/>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extLst>
              <c:ext xmlns:c16="http://schemas.microsoft.com/office/drawing/2014/chart" uri="{C3380CC4-5D6E-409C-BE32-E72D297353CC}">
                <c16:uniqueId val="{00000001-06E2-4054-9252-956E72E546B1}"/>
              </c:ext>
            </c:extLst>
          </c:dPt>
          <c:dPt>
            <c:idx val="1"/>
            <c:bubble3D val="0"/>
            <c:spPr>
              <a:solidFill>
                <a:srgbClr val="003366">
                  <a:alpha val="50000"/>
                </a:srgbClr>
              </a:solidFill>
              <a:ln>
                <a:noFill/>
              </a:ln>
              <a:effectLst/>
            </c:spPr>
            <c:extLst>
              <c:ext xmlns:c16="http://schemas.microsoft.com/office/drawing/2014/chart" uri="{C3380CC4-5D6E-409C-BE32-E72D297353CC}">
                <c16:uniqueId val="{00000003-06E2-4054-9252-956E72E546B1}"/>
              </c:ext>
            </c:extLst>
          </c:dPt>
          <c:dPt>
            <c:idx val="2"/>
            <c:bubble3D val="0"/>
            <c:spPr>
              <a:solidFill>
                <a:srgbClr val="CC0000">
                  <a:alpha val="50000"/>
                </a:srgbClr>
              </a:solidFill>
              <a:ln>
                <a:noFill/>
              </a:ln>
              <a:effectLst/>
            </c:spPr>
            <c:extLst>
              <c:ext xmlns:c16="http://schemas.microsoft.com/office/drawing/2014/chart" uri="{C3380CC4-5D6E-409C-BE32-E72D297353CC}">
                <c16:uniqueId val="{00000005-06E2-4054-9252-956E72E546B1}"/>
              </c:ext>
            </c:extLst>
          </c:dPt>
          <c:dPt>
            <c:idx val="3"/>
            <c:bubble3D val="0"/>
            <c:spPr>
              <a:solidFill>
                <a:srgbClr val="CC0000"/>
              </a:solidFill>
              <a:ln>
                <a:noFill/>
              </a:ln>
              <a:effectLst/>
            </c:spPr>
            <c:extLst>
              <c:ext xmlns:c16="http://schemas.microsoft.com/office/drawing/2014/chart" uri="{C3380CC4-5D6E-409C-BE32-E72D297353CC}">
                <c16:uniqueId val="{00000007-06E2-4054-9252-956E72E546B1}"/>
              </c:ext>
            </c:extLst>
          </c:dPt>
          <c:dPt>
            <c:idx val="4"/>
            <c:bubble3D val="0"/>
            <c:spPr>
              <a:solidFill>
                <a:schemeClr val="bg1">
                  <a:lumMod val="50000"/>
                </a:schemeClr>
              </a:solidFill>
              <a:ln>
                <a:noFill/>
              </a:ln>
              <a:effectLst/>
            </c:spPr>
            <c:extLst>
              <c:ext xmlns:c16="http://schemas.microsoft.com/office/drawing/2014/chart" uri="{C3380CC4-5D6E-409C-BE32-E72D297353CC}">
                <c16:uniqueId val="{00000008-C3B7-4A2E-A7B5-341DC5E2E5BF}"/>
              </c:ext>
            </c:extLst>
          </c:dPt>
          <c:dLbls>
            <c:dLbl>
              <c:idx val="0"/>
              <c:layout>
                <c:manualLayout>
                  <c:x val="-3.8254988643302425E-3"/>
                  <c:y val="-5.6132331943412146E-3"/>
                </c:manualLayout>
              </c:layout>
              <c:spPr/>
              <c:txPr>
                <a:bodyPr/>
                <a:lstStyle/>
                <a:p>
                  <a:pPr>
                    <a:defRPr sz="13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35922406692882"/>
                      <c:h val="0.19030667488619651"/>
                    </c:manualLayout>
                  </c15:layout>
                </c:ext>
                <c:ext xmlns:c16="http://schemas.microsoft.com/office/drawing/2014/chart" uri="{C3380CC4-5D6E-409C-BE32-E72D297353CC}">
                  <c16:uniqueId val="{00000001-06E2-4054-9252-956E72E546B1}"/>
                </c:ext>
              </c:extLst>
            </c:dLbl>
            <c:dLbl>
              <c:idx val="1"/>
              <c:layout>
                <c:manualLayout>
                  <c:x val="1.5869216395516996E-2"/>
                  <c:y val="-2.8188572926099776E-3"/>
                </c:manualLayout>
              </c:layout>
              <c:spPr/>
              <c:txPr>
                <a:bodyPr/>
                <a:lstStyle/>
                <a:p>
                  <a:pPr>
                    <a:defRPr sz="1300" b="1">
                      <a:solidFill>
                        <a:srgbClr val="003366">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8367444357705745"/>
                      <c:h val="0.17386660486475547"/>
                    </c:manualLayout>
                  </c15:layout>
                </c:ext>
                <c:ext xmlns:c16="http://schemas.microsoft.com/office/drawing/2014/chart" uri="{C3380CC4-5D6E-409C-BE32-E72D297353CC}">
                  <c16:uniqueId val="{00000003-06E2-4054-9252-956E72E546B1}"/>
                </c:ext>
              </c:extLst>
            </c:dLbl>
            <c:dLbl>
              <c:idx val="2"/>
              <c:layout>
                <c:manualLayout>
                  <c:x val="-3.4113070900852145E-2"/>
                  <c:y val="0.17788644924704569"/>
                </c:manualLayout>
              </c:layout>
              <c:spPr>
                <a:noFill/>
                <a:ln>
                  <a:noFill/>
                </a:ln>
                <a:effectLst/>
              </c:spPr>
              <c:txPr>
                <a:bodyPr/>
                <a:lstStyle/>
                <a:p>
                  <a:pPr>
                    <a:defRPr sz="1300" b="1">
                      <a:solidFill>
                        <a:srgbClr val="CC0000">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3985379805491797"/>
                      <c:h val="0.14986038612516006"/>
                    </c:manualLayout>
                  </c15:layout>
                </c:ext>
                <c:ext xmlns:c16="http://schemas.microsoft.com/office/drawing/2014/chart" uri="{C3380CC4-5D6E-409C-BE32-E72D297353CC}">
                  <c16:uniqueId val="{00000005-06E2-4054-9252-956E72E546B1}"/>
                </c:ext>
              </c:extLst>
            </c:dLbl>
            <c:dLbl>
              <c:idx val="3"/>
              <c:layout>
                <c:manualLayout>
                  <c:x val="-1.5734836221957059E-2"/>
                  <c:y val="3.8647256265603898E-2"/>
                </c:manualLayout>
              </c:layout>
              <c:spPr/>
              <c:txPr>
                <a:bodyPr/>
                <a:lstStyle/>
                <a:p>
                  <a:pPr>
                    <a:defRPr sz="13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212483373235522"/>
                      <c:h val="0.18683404787907218"/>
                    </c:manualLayout>
                  </c15:layout>
                </c:ext>
                <c:ext xmlns:c16="http://schemas.microsoft.com/office/drawing/2014/chart" uri="{C3380CC4-5D6E-409C-BE32-E72D297353CC}">
                  <c16:uniqueId val="{00000007-06E2-4054-9252-956E72E546B1}"/>
                </c:ext>
              </c:extLst>
            </c:dLbl>
            <c:dLbl>
              <c:idx val="4"/>
              <c:delete val="1"/>
              <c:extLst>
                <c:ext xmlns:c15="http://schemas.microsoft.com/office/drawing/2012/chart" uri="{CE6537A1-D6FC-4f65-9D91-7224C49458BB}"/>
                <c:ext xmlns:c16="http://schemas.microsoft.com/office/drawing/2014/chart" uri="{C3380CC4-5D6E-409C-BE32-E72D297353CC}">
                  <c16:uniqueId val="{00000008-C3B7-4A2E-A7B5-341DC5E2E5BF}"/>
                </c:ext>
              </c:extLst>
            </c:dLbl>
            <c:spPr>
              <a:noFill/>
              <a:ln>
                <a:noFill/>
              </a:ln>
              <a:effectLst/>
            </c:spPr>
            <c:txPr>
              <a:bodyPr/>
              <a:lstStyle/>
              <a:p>
                <a:pPr>
                  <a:defRPr sz="13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Feuil1!$A$2:$A$6</c:f>
              <c:strCache>
                <c:ptCount val="4"/>
                <c:pt idx="0">
                  <c:v>Une très bonne chose  </c:v>
                </c:pt>
                <c:pt idx="1">
                  <c:v>Plutôt une bonne chose  </c:v>
                </c:pt>
                <c:pt idx="2">
                  <c:v>Plutôt une mauvaise chose  </c:v>
                </c:pt>
                <c:pt idx="3">
                  <c:v>Une très mauvaise chose  </c:v>
                </c:pt>
              </c:strCache>
            </c:strRef>
          </c:cat>
          <c:val>
            <c:numRef>
              <c:f>Feuil1!$B$2:$B$6</c:f>
              <c:numCache>
                <c:formatCode>0%</c:formatCode>
                <c:ptCount val="5"/>
                <c:pt idx="0">
                  <c:v>0.27</c:v>
                </c:pt>
                <c:pt idx="1">
                  <c:v>0.55000000000000004</c:v>
                </c:pt>
                <c:pt idx="2">
                  <c:v>0.14000000000000001</c:v>
                </c:pt>
                <c:pt idx="3">
                  <c:v>0.04</c:v>
                </c:pt>
              </c:numCache>
            </c:numRef>
          </c:val>
          <c:extLst>
            <c:ext xmlns:c16="http://schemas.microsoft.com/office/drawing/2014/chart" uri="{C3380CC4-5D6E-409C-BE32-E72D297353CC}">
              <c16:uniqueId val="{00000008-06E2-4054-9252-956E72E546B1}"/>
            </c:ext>
          </c:extLst>
        </c:ser>
        <c:dLbls>
          <c:showLegendKey val="0"/>
          <c:showVal val="0"/>
          <c:showCatName val="0"/>
          <c:showSerName val="0"/>
          <c:showPercent val="0"/>
          <c:showBubbleSize val="0"/>
          <c:showLeaderLines val="0"/>
        </c:dLbls>
        <c:firstSliceAng val="30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24418266617019"/>
          <c:y val="0.14382024410511424"/>
          <c:w val="0.42879922911366797"/>
          <c:h val="0.65136097880797539"/>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extLst>
              <c:ext xmlns:c16="http://schemas.microsoft.com/office/drawing/2014/chart" uri="{C3380CC4-5D6E-409C-BE32-E72D297353CC}">
                <c16:uniqueId val="{00000001-8697-4586-9318-61654FC3E929}"/>
              </c:ext>
            </c:extLst>
          </c:dPt>
          <c:dPt>
            <c:idx val="1"/>
            <c:bubble3D val="0"/>
            <c:spPr>
              <a:solidFill>
                <a:srgbClr val="003366">
                  <a:alpha val="50000"/>
                </a:srgbClr>
              </a:solidFill>
              <a:ln>
                <a:noFill/>
              </a:ln>
              <a:effectLst/>
            </c:spPr>
            <c:extLst>
              <c:ext xmlns:c16="http://schemas.microsoft.com/office/drawing/2014/chart" uri="{C3380CC4-5D6E-409C-BE32-E72D297353CC}">
                <c16:uniqueId val="{00000003-8697-4586-9318-61654FC3E929}"/>
              </c:ext>
            </c:extLst>
          </c:dPt>
          <c:dPt>
            <c:idx val="2"/>
            <c:bubble3D val="0"/>
            <c:spPr>
              <a:solidFill>
                <a:srgbClr val="CC0000">
                  <a:alpha val="50000"/>
                </a:srgbClr>
              </a:solidFill>
              <a:ln>
                <a:noFill/>
              </a:ln>
              <a:effectLst/>
            </c:spPr>
            <c:extLst>
              <c:ext xmlns:c16="http://schemas.microsoft.com/office/drawing/2014/chart" uri="{C3380CC4-5D6E-409C-BE32-E72D297353CC}">
                <c16:uniqueId val="{00000005-8697-4586-9318-61654FC3E929}"/>
              </c:ext>
            </c:extLst>
          </c:dPt>
          <c:dPt>
            <c:idx val="3"/>
            <c:bubble3D val="0"/>
            <c:spPr>
              <a:solidFill>
                <a:srgbClr val="CC0000"/>
              </a:solidFill>
              <a:ln>
                <a:noFill/>
              </a:ln>
              <a:effectLst/>
            </c:spPr>
            <c:extLst>
              <c:ext xmlns:c16="http://schemas.microsoft.com/office/drawing/2014/chart" uri="{C3380CC4-5D6E-409C-BE32-E72D297353CC}">
                <c16:uniqueId val="{00000007-8697-4586-9318-61654FC3E929}"/>
              </c:ext>
            </c:extLst>
          </c:dPt>
          <c:dLbls>
            <c:dLbl>
              <c:idx val="0"/>
              <c:layout>
                <c:manualLayout>
                  <c:x val="6.3351541296846114E-2"/>
                  <c:y val="1.5114227838279193E-2"/>
                </c:manualLayout>
              </c:layout>
              <c:spPr/>
              <c:txPr>
                <a:bodyPr/>
                <a:lstStyle/>
                <a:p>
                  <a:pPr>
                    <a:defRPr sz="11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316627930999652"/>
                      <c:h val="0.19030659067675892"/>
                    </c:manualLayout>
                  </c15:layout>
                </c:ext>
                <c:ext xmlns:c16="http://schemas.microsoft.com/office/drawing/2014/chart" uri="{C3380CC4-5D6E-409C-BE32-E72D297353CC}">
                  <c16:uniqueId val="{00000001-8697-4586-9318-61654FC3E929}"/>
                </c:ext>
              </c:extLst>
            </c:dLbl>
            <c:dLbl>
              <c:idx val="1"/>
              <c:layout>
                <c:manualLayout>
                  <c:x val="9.7740663302378503E-2"/>
                  <c:y val="1.6556764651296393E-2"/>
                </c:manualLayout>
              </c:layout>
              <c:spPr/>
              <c:txPr>
                <a:bodyPr/>
                <a:lstStyle/>
                <a:p>
                  <a:pPr>
                    <a:defRPr sz="1100" b="1">
                      <a:solidFill>
                        <a:srgbClr val="003366">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0843081715731674"/>
                      <c:h val="0.17386657865265867"/>
                    </c:manualLayout>
                  </c15:layout>
                </c:ext>
                <c:ext xmlns:c16="http://schemas.microsoft.com/office/drawing/2014/chart" uri="{C3380CC4-5D6E-409C-BE32-E72D297353CC}">
                  <c16:uniqueId val="{00000003-8697-4586-9318-61654FC3E929}"/>
                </c:ext>
              </c:extLst>
            </c:dLbl>
            <c:dLbl>
              <c:idx val="2"/>
              <c:layout>
                <c:manualLayout>
                  <c:x val="-3.3138411732256387E-2"/>
                  <c:y val="2.0949075909098856E-2"/>
                </c:manualLayout>
              </c:layout>
              <c:spPr>
                <a:noFill/>
                <a:ln>
                  <a:noFill/>
                </a:ln>
                <a:effectLst/>
              </c:spPr>
              <c:txPr>
                <a:bodyPr/>
                <a:lstStyle/>
                <a:p>
                  <a:pPr>
                    <a:defRPr sz="1100" b="1">
                      <a:solidFill>
                        <a:srgbClr val="CC0000">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697-4586-9318-61654FC3E929}"/>
                </c:ext>
              </c:extLst>
            </c:dLbl>
            <c:dLbl>
              <c:idx val="3"/>
              <c:layout>
                <c:manualLayout>
                  <c:x val="-5.9882445359993094E-3"/>
                  <c:y val="-2.7977100340128125E-2"/>
                </c:manualLayout>
              </c:layout>
              <c:spPr/>
              <c:txPr>
                <a:bodyPr/>
                <a:lstStyle/>
                <a:p>
                  <a:pPr>
                    <a:defRPr sz="11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212483373235522"/>
                      <c:h val="0.14833997517353809"/>
                    </c:manualLayout>
                  </c15:layout>
                </c:ext>
                <c:ext xmlns:c16="http://schemas.microsoft.com/office/drawing/2014/chart" uri="{C3380CC4-5D6E-409C-BE32-E72D297353CC}">
                  <c16:uniqueId val="{00000007-8697-4586-9318-61654FC3E929}"/>
                </c:ext>
              </c:extLst>
            </c:dLbl>
            <c:spPr>
              <a:noFill/>
              <a:ln>
                <a:noFill/>
              </a:ln>
              <a:effectLst/>
            </c:spPr>
            <c:txPr>
              <a:bodyPr/>
              <a:lstStyle/>
              <a:p>
                <a:pPr>
                  <a:defRPr sz="11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Feuil1!$A$2:$A$5</c:f>
              <c:strCache>
                <c:ptCount val="4"/>
                <c:pt idx="0">
                  <c:v>Tout à fait favorable  </c:v>
                </c:pt>
                <c:pt idx="1">
                  <c:v>Plutôt favorable  </c:v>
                </c:pt>
                <c:pt idx="2">
                  <c:v>Plutôt pas favorable  </c:v>
                </c:pt>
                <c:pt idx="3">
                  <c:v>Pas du tout favorable  </c:v>
                </c:pt>
              </c:strCache>
            </c:strRef>
          </c:cat>
          <c:val>
            <c:numRef>
              <c:f>Feuil1!$B$2:$B$5</c:f>
              <c:numCache>
                <c:formatCode>0%</c:formatCode>
                <c:ptCount val="4"/>
                <c:pt idx="0">
                  <c:v>0.7</c:v>
                </c:pt>
                <c:pt idx="1">
                  <c:v>0.24</c:v>
                </c:pt>
                <c:pt idx="2">
                  <c:v>0.04</c:v>
                </c:pt>
                <c:pt idx="3">
                  <c:v>0.02</c:v>
                </c:pt>
              </c:numCache>
            </c:numRef>
          </c:val>
          <c:extLst>
            <c:ext xmlns:c16="http://schemas.microsoft.com/office/drawing/2014/chart" uri="{C3380CC4-5D6E-409C-BE32-E72D297353CC}">
              <c16:uniqueId val="{00000008-8697-4586-9318-61654FC3E929}"/>
            </c:ext>
          </c:extLst>
        </c:ser>
        <c:dLbls>
          <c:showLegendKey val="0"/>
          <c:showVal val="0"/>
          <c:showCatName val="0"/>
          <c:showSerName val="0"/>
          <c:showPercent val="0"/>
          <c:showBubbleSize val="0"/>
          <c:showLeaderLines val="0"/>
        </c:dLbls>
        <c:firstSliceAng val="25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86843487978404E-2"/>
          <c:y val="3.60084952349959E-5"/>
          <c:w val="0.91971315651202201"/>
          <c:h val="0.999963991504765"/>
        </c:manualLayout>
      </c:layout>
      <c:barChart>
        <c:barDir val="bar"/>
        <c:grouping val="stacked"/>
        <c:varyColors val="0"/>
        <c:ser>
          <c:idx val="0"/>
          <c:order val="0"/>
          <c:tx>
            <c:strRef>
              <c:f>Sheet1!$B$1</c:f>
              <c:strCache>
                <c:ptCount val="1"/>
                <c:pt idx="0">
                  <c:v>Plutôt pas pertinent</c:v>
                </c:pt>
              </c:strCache>
            </c:strRef>
          </c:tx>
          <c:spPr>
            <a:solidFill>
              <a:srgbClr val="CC0000">
                <a:alpha val="50000"/>
              </a:srgbClr>
            </a:solidFill>
            <a:ln w="9525">
              <a:solidFill>
                <a:schemeClr val="bg1"/>
              </a:solidFill>
            </a:ln>
            <a:effectLst/>
          </c:spPr>
          <c:invertIfNegative val="0"/>
          <c:dLbls>
            <c:dLbl>
              <c:idx val="3"/>
              <c:layout>
                <c:manualLayout>
                  <c:x val="-1.376345888365343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6DC-479D-839B-DC7AA0E69E43}"/>
                </c:ext>
              </c:extLst>
            </c:dLbl>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Calibri" pitchFamily="34" charset="0"/>
                    <a:ea typeface="Trebuchet MS"/>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Permet d’élargir le débat  </c:v>
                </c:pt>
                <c:pt idx="1">
                  <c:v>Me permet de mieux comprendre des sujets compliqués  </c:v>
                </c:pt>
                <c:pt idx="2">
                  <c:v>Prend le temps d’expliquer  </c:v>
                </c:pt>
                <c:pt idx="3">
                  <c:v>Inspire confiance  </c:v>
                </c:pt>
                <c:pt idx="4">
                  <c:v>Apporte quelque chose de différent par rapport aux autres chaînes  </c:v>
                </c:pt>
                <c:pt idx="5">
                  <c:v>A un véritable savoir faire  </c:v>
                </c:pt>
                <c:pt idx="6">
                  <c:v>Me donne des repères  </c:v>
                </c:pt>
                <c:pt idx="7">
                  <c:v>A une véritable personnalité  </c:v>
                </c:pt>
                <c:pt idx="8">
                  <c:v>Est agréable à regarder  </c:v>
                </c:pt>
              </c:strCache>
            </c:strRef>
          </c:cat>
          <c:val>
            <c:numRef>
              <c:f>Sheet1!$B$2:$B$10</c:f>
              <c:numCache>
                <c:formatCode>0%</c:formatCode>
                <c:ptCount val="9"/>
                <c:pt idx="0">
                  <c:v>0.14000000000000001</c:v>
                </c:pt>
                <c:pt idx="1">
                  <c:v>0.17</c:v>
                </c:pt>
                <c:pt idx="2">
                  <c:v>0.21</c:v>
                </c:pt>
                <c:pt idx="3">
                  <c:v>0.24</c:v>
                </c:pt>
                <c:pt idx="4">
                  <c:v>0.27</c:v>
                </c:pt>
                <c:pt idx="5">
                  <c:v>0.27</c:v>
                </c:pt>
                <c:pt idx="6">
                  <c:v>0.3</c:v>
                </c:pt>
                <c:pt idx="7">
                  <c:v>0.31</c:v>
                </c:pt>
                <c:pt idx="8">
                  <c:v>0.34</c:v>
                </c:pt>
              </c:numCache>
            </c:numRef>
          </c:val>
          <c:extLst>
            <c:ext xmlns:c16="http://schemas.microsoft.com/office/drawing/2014/chart" uri="{C3380CC4-5D6E-409C-BE32-E72D297353CC}">
              <c16:uniqueId val="{00000000-16DC-479D-839B-DC7AA0E69E43}"/>
            </c:ext>
          </c:extLst>
        </c:ser>
        <c:ser>
          <c:idx val="1"/>
          <c:order val="1"/>
          <c:tx>
            <c:strRef>
              <c:f>Sheet1!$C$1</c:f>
              <c:strCache>
                <c:ptCount val="1"/>
                <c:pt idx="0">
                  <c:v>Pas du tout pertinent</c:v>
                </c:pt>
              </c:strCache>
            </c:strRef>
          </c:tx>
          <c:spPr>
            <a:solidFill>
              <a:srgbClr val="CC0000"/>
            </a:solidFill>
            <a:ln w="9525">
              <a:solidFill>
                <a:schemeClr val="bg1"/>
              </a:solidFill>
            </a:ln>
            <a:effectLst/>
          </c:spPr>
          <c:invertIfNegative val="0"/>
          <c:dLbls>
            <c:dLbl>
              <c:idx val="0"/>
              <c:layout>
                <c:manualLayout>
                  <c:x val="2.5233007953364632E-2"/>
                  <c:y val="0"/>
                </c:manualLayout>
              </c:layout>
              <c:spPr>
                <a:noFill/>
                <a:ln>
                  <a:noFill/>
                </a:ln>
                <a:effectLst/>
              </c:spPr>
              <c:txPr>
                <a:bodyPr wrap="square" lIns="38100" tIns="19050" rIns="38100" bIns="19050" anchor="ctr" anchorCtr="0">
                  <a:spAutoFit/>
                </a:bodyPr>
                <a:lstStyle/>
                <a:p>
                  <a:pPr algn="ctr">
                    <a:defRPr lang="fr-FR" sz="1200" b="1" i="0" u="none" strike="noStrike" kern="1200" baseline="0">
                      <a:solidFill>
                        <a:srgbClr val="CC0000"/>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6DC-479D-839B-DC7AA0E69E43}"/>
                </c:ext>
              </c:extLst>
            </c:dLbl>
            <c:dLbl>
              <c:idx val="1"/>
              <c:layout>
                <c:manualLayout>
                  <c:x val="3.2114737395191266E-2"/>
                  <c:y val="0"/>
                </c:manualLayout>
              </c:layout>
              <c:spPr>
                <a:noFill/>
                <a:ln>
                  <a:noFill/>
                </a:ln>
                <a:effectLst/>
              </c:spPr>
              <c:txPr>
                <a:bodyPr wrap="square" lIns="38100" tIns="19050" rIns="38100" bIns="19050" anchor="ctr" anchorCtr="0">
                  <a:spAutoFit/>
                </a:bodyPr>
                <a:lstStyle/>
                <a:p>
                  <a:pPr algn="ctr">
                    <a:defRPr lang="fr-FR" sz="1200" b="1" i="0" u="none" strike="noStrike" kern="1200" baseline="0">
                      <a:solidFill>
                        <a:srgbClr val="CC0000"/>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DC-479D-839B-DC7AA0E69E43}"/>
                </c:ext>
              </c:extLst>
            </c:dLbl>
            <c:dLbl>
              <c:idx val="2"/>
              <c:layout>
                <c:manualLayout>
                  <c:x val="4.8172106092787027E-2"/>
                  <c:y val="2.1094798971839498E-7"/>
                </c:manualLayout>
              </c:layout>
              <c:spPr>
                <a:noFill/>
                <a:ln>
                  <a:noFill/>
                </a:ln>
                <a:effectLst/>
              </c:spPr>
              <c:txPr>
                <a:bodyPr wrap="square" lIns="38100" tIns="19050" rIns="38100" bIns="19050" anchor="ctr" anchorCtr="0">
                  <a:spAutoFit/>
                </a:bodyPr>
                <a:lstStyle/>
                <a:p>
                  <a:pPr algn="ctr">
                    <a:defRPr lang="fr-FR" sz="1200" b="1" i="0" u="none" strike="noStrike" kern="1200" baseline="0">
                      <a:solidFill>
                        <a:srgbClr val="CC0000"/>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DC-479D-839B-DC7AA0E69E43}"/>
                </c:ext>
              </c:extLst>
            </c:dLbl>
            <c:dLbl>
              <c:idx val="3"/>
              <c:layout>
                <c:manualLayout>
                  <c:x val="-6.8817294418268022E-3"/>
                  <c:y val="2.109479897675101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DC-479D-839B-DC7AA0E69E43}"/>
                </c:ext>
              </c:extLst>
            </c:dLbl>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Permet d’élargir le débat  </c:v>
                </c:pt>
                <c:pt idx="1">
                  <c:v>Me permet de mieux comprendre des sujets compliqués  </c:v>
                </c:pt>
                <c:pt idx="2">
                  <c:v>Prend le temps d’expliquer  </c:v>
                </c:pt>
                <c:pt idx="3">
                  <c:v>Inspire confiance  </c:v>
                </c:pt>
                <c:pt idx="4">
                  <c:v>Apporte quelque chose de différent par rapport aux autres chaînes  </c:v>
                </c:pt>
                <c:pt idx="5">
                  <c:v>A un véritable savoir faire  </c:v>
                </c:pt>
                <c:pt idx="6">
                  <c:v>Me donne des repères  </c:v>
                </c:pt>
                <c:pt idx="7">
                  <c:v>A une véritable personnalité  </c:v>
                </c:pt>
                <c:pt idx="8">
                  <c:v>Est agréable à regarder  </c:v>
                </c:pt>
              </c:strCache>
            </c:strRef>
          </c:cat>
          <c:val>
            <c:numRef>
              <c:f>Sheet1!$C$2:$C$10</c:f>
              <c:numCache>
                <c:formatCode>0%</c:formatCode>
                <c:ptCount val="9"/>
                <c:pt idx="0">
                  <c:v>0.06</c:v>
                </c:pt>
                <c:pt idx="1">
                  <c:v>0.05</c:v>
                </c:pt>
                <c:pt idx="2">
                  <c:v>0.06</c:v>
                </c:pt>
                <c:pt idx="3">
                  <c:v>0.09</c:v>
                </c:pt>
                <c:pt idx="4">
                  <c:v>0.09</c:v>
                </c:pt>
                <c:pt idx="5">
                  <c:v>0.09</c:v>
                </c:pt>
                <c:pt idx="6">
                  <c:v>0.1</c:v>
                </c:pt>
                <c:pt idx="7">
                  <c:v>0.1</c:v>
                </c:pt>
                <c:pt idx="8">
                  <c:v>0.13</c:v>
                </c:pt>
              </c:numCache>
            </c:numRef>
          </c:val>
          <c:extLst>
            <c:ext xmlns:c16="http://schemas.microsoft.com/office/drawing/2014/chart" uri="{C3380CC4-5D6E-409C-BE32-E72D297353CC}">
              <c16:uniqueId val="{00000005-16DC-479D-839B-DC7AA0E69E43}"/>
            </c:ext>
          </c:extLst>
        </c:ser>
        <c:ser>
          <c:idx val="2"/>
          <c:order val="2"/>
          <c:tx>
            <c:strRef>
              <c:f>Sheet1!$D$1</c:f>
              <c:strCache>
                <c:ptCount val="1"/>
                <c:pt idx="0">
                  <c:v>Plutôt pertinent</c:v>
                </c:pt>
              </c:strCache>
            </c:strRef>
          </c:tx>
          <c:spPr>
            <a:solidFill>
              <a:srgbClr val="003366">
                <a:alpha val="50000"/>
              </a:srgbClr>
            </a:solidFill>
            <a:ln w="9525">
              <a:solidFill>
                <a:schemeClr val="bg1"/>
              </a:solidFill>
            </a:ln>
            <a:effectLst/>
          </c:spPr>
          <c:invertIfNegative val="0"/>
          <c:dLbls>
            <c:numFmt formatCode="#,##0%;[White]#,##0%" sourceLinked="0"/>
            <c:spPr>
              <a:noFill/>
              <a:ln>
                <a:noFill/>
              </a:ln>
              <a:effectLst/>
            </c:spPr>
            <c:txPr>
              <a:bodyPr/>
              <a:lstStyle/>
              <a:p>
                <a:pPr>
                  <a:defRPr sz="1200">
                    <a:latin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Permet d’élargir le débat  </c:v>
                </c:pt>
                <c:pt idx="1">
                  <c:v>Me permet de mieux comprendre des sujets compliqués  </c:v>
                </c:pt>
                <c:pt idx="2">
                  <c:v>Prend le temps d’expliquer  </c:v>
                </c:pt>
                <c:pt idx="3">
                  <c:v>Inspire confiance  </c:v>
                </c:pt>
                <c:pt idx="4">
                  <c:v>Apporte quelque chose de différent par rapport aux autres chaînes  </c:v>
                </c:pt>
                <c:pt idx="5">
                  <c:v>A un véritable savoir faire  </c:v>
                </c:pt>
                <c:pt idx="6">
                  <c:v>Me donne des repères  </c:v>
                </c:pt>
                <c:pt idx="7">
                  <c:v>A une véritable personnalité  </c:v>
                </c:pt>
                <c:pt idx="8">
                  <c:v>Est agréable à regarder  </c:v>
                </c:pt>
              </c:strCache>
            </c:strRef>
          </c:cat>
          <c:val>
            <c:numRef>
              <c:f>Sheet1!$D$2:$D$10</c:f>
              <c:numCache>
                <c:formatCode>0%</c:formatCode>
                <c:ptCount val="9"/>
                <c:pt idx="0">
                  <c:v>-0.59</c:v>
                </c:pt>
                <c:pt idx="1">
                  <c:v>-0.59</c:v>
                </c:pt>
                <c:pt idx="2">
                  <c:v>-0.56000000000000005</c:v>
                </c:pt>
                <c:pt idx="3">
                  <c:v>-0.51</c:v>
                </c:pt>
                <c:pt idx="4">
                  <c:v>-0.5</c:v>
                </c:pt>
                <c:pt idx="5">
                  <c:v>-0.52</c:v>
                </c:pt>
                <c:pt idx="6">
                  <c:v>-0.48</c:v>
                </c:pt>
                <c:pt idx="7">
                  <c:v>-0.46</c:v>
                </c:pt>
                <c:pt idx="8">
                  <c:v>-0.41</c:v>
                </c:pt>
              </c:numCache>
            </c:numRef>
          </c:val>
          <c:extLst>
            <c:ext xmlns:c16="http://schemas.microsoft.com/office/drawing/2014/chart" uri="{C3380CC4-5D6E-409C-BE32-E72D297353CC}">
              <c16:uniqueId val="{00000006-16DC-479D-839B-DC7AA0E69E43}"/>
            </c:ext>
          </c:extLst>
        </c:ser>
        <c:ser>
          <c:idx val="3"/>
          <c:order val="3"/>
          <c:tx>
            <c:strRef>
              <c:f>Sheet1!$E$1</c:f>
              <c:strCache>
                <c:ptCount val="1"/>
                <c:pt idx="0">
                  <c:v>Tout à fait pertinent</c:v>
                </c:pt>
              </c:strCache>
            </c:strRef>
          </c:tx>
          <c:spPr>
            <a:solidFill>
              <a:srgbClr val="003366"/>
            </a:solidFill>
            <a:ln w="9525">
              <a:solidFill>
                <a:schemeClr val="bg1"/>
              </a:solidFill>
            </a:ln>
            <a:effectLst/>
          </c:spPr>
          <c:invertIfNegative val="0"/>
          <c:dLbls>
            <c:dLbl>
              <c:idx val="0"/>
              <c:layout>
                <c:manualLayout>
                  <c:x val="1.1469549069711199E-2"/>
                  <c:y val="-1.4534633549077E-1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6DC-479D-839B-DC7AA0E69E43}"/>
                </c:ext>
              </c:extLst>
            </c:dLbl>
            <c:dLbl>
              <c:idx val="1"/>
              <c:layout>
                <c:manualLayout>
                  <c:x val="1.6057368697595699E-2"/>
                  <c:y val="-1.1627706839261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6DC-479D-839B-DC7AA0E69E43}"/>
                </c:ext>
              </c:extLst>
            </c:dLbl>
            <c:dLbl>
              <c:idx val="14"/>
              <c:layout>
                <c:manualLayout>
                  <c:x val="9.1756392557689158E-3"/>
                  <c:y val="-1.86043309428185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DC-479D-839B-DC7AA0E69E43}"/>
                </c:ext>
              </c:extLst>
            </c:dLbl>
            <c:numFmt formatCode="#,##0%;[White]#,##0%" sourceLinked="0"/>
            <c:spPr>
              <a:noFill/>
              <a:ln>
                <a:noFill/>
              </a:ln>
              <a:effectLst/>
            </c:spPr>
            <c:txPr>
              <a:bodyPr/>
              <a:lstStyle/>
              <a:p>
                <a:pPr>
                  <a:defRPr sz="1200">
                    <a:latin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Permet d’élargir le débat  </c:v>
                </c:pt>
                <c:pt idx="1">
                  <c:v>Me permet de mieux comprendre des sujets compliqués  </c:v>
                </c:pt>
                <c:pt idx="2">
                  <c:v>Prend le temps d’expliquer  </c:v>
                </c:pt>
                <c:pt idx="3">
                  <c:v>Inspire confiance  </c:v>
                </c:pt>
                <c:pt idx="4">
                  <c:v>Apporte quelque chose de différent par rapport aux autres chaînes  </c:v>
                </c:pt>
                <c:pt idx="5">
                  <c:v>A un véritable savoir faire  </c:v>
                </c:pt>
                <c:pt idx="6">
                  <c:v>Me donne des repères  </c:v>
                </c:pt>
                <c:pt idx="7">
                  <c:v>A une véritable personnalité  </c:v>
                </c:pt>
                <c:pt idx="8">
                  <c:v>Est agréable à regarder  </c:v>
                </c:pt>
              </c:strCache>
            </c:strRef>
          </c:cat>
          <c:val>
            <c:numRef>
              <c:f>Sheet1!$E$2:$E$10</c:f>
              <c:numCache>
                <c:formatCode>0%</c:formatCode>
                <c:ptCount val="9"/>
                <c:pt idx="0">
                  <c:v>-0.21</c:v>
                </c:pt>
                <c:pt idx="1">
                  <c:v>-0.19</c:v>
                </c:pt>
                <c:pt idx="2">
                  <c:v>-0.17</c:v>
                </c:pt>
                <c:pt idx="3">
                  <c:v>-0.16</c:v>
                </c:pt>
                <c:pt idx="4">
                  <c:v>-0.14000000000000001</c:v>
                </c:pt>
                <c:pt idx="5">
                  <c:v>-0.12</c:v>
                </c:pt>
                <c:pt idx="6">
                  <c:v>-0.12</c:v>
                </c:pt>
                <c:pt idx="7">
                  <c:v>-0.13</c:v>
                </c:pt>
                <c:pt idx="8">
                  <c:v>-0.12</c:v>
                </c:pt>
              </c:numCache>
            </c:numRef>
          </c:val>
          <c:extLst>
            <c:ext xmlns:c16="http://schemas.microsoft.com/office/drawing/2014/chart" uri="{C3380CC4-5D6E-409C-BE32-E72D297353CC}">
              <c16:uniqueId val="{0000000A-16DC-479D-839B-DC7AA0E69E43}"/>
            </c:ext>
          </c:extLst>
        </c:ser>
        <c:dLbls>
          <c:dLblPos val="ctr"/>
          <c:showLegendKey val="0"/>
          <c:showVal val="1"/>
          <c:showCatName val="0"/>
          <c:showSerName val="0"/>
          <c:showPercent val="0"/>
          <c:showBubbleSize val="0"/>
        </c:dLbls>
        <c:gapWidth val="50"/>
        <c:overlap val="100"/>
        <c:axId val="690131816"/>
        <c:axId val="690132208"/>
      </c:barChart>
      <c:catAx>
        <c:axId val="690131816"/>
        <c:scaling>
          <c:orientation val="maxMin"/>
        </c:scaling>
        <c:delete val="1"/>
        <c:axPos val="l"/>
        <c:numFmt formatCode="General" sourceLinked="0"/>
        <c:majorTickMark val="out"/>
        <c:minorTickMark val="none"/>
        <c:tickLblPos val="none"/>
        <c:crossAx val="690132208"/>
        <c:crosses val="autoZero"/>
        <c:auto val="1"/>
        <c:lblAlgn val="ctr"/>
        <c:lblOffset val="100"/>
        <c:noMultiLvlLbl val="0"/>
      </c:catAx>
      <c:valAx>
        <c:axId val="690132208"/>
        <c:scaling>
          <c:orientation val="minMax"/>
          <c:max val="0.9"/>
          <c:min val="-0.9"/>
        </c:scaling>
        <c:delete val="1"/>
        <c:axPos val="t"/>
        <c:numFmt formatCode="0%" sourceLinked="1"/>
        <c:majorTickMark val="out"/>
        <c:minorTickMark val="none"/>
        <c:tickLblPos val="nextTo"/>
        <c:crossAx val="690131816"/>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00360351381259"/>
          <c:y val="0"/>
          <c:w val="0.47099639648618741"/>
          <c:h val="0.99885800357366128"/>
        </c:manualLayout>
      </c:layout>
      <c:barChart>
        <c:barDir val="bar"/>
        <c:grouping val="clustered"/>
        <c:varyColors val="0"/>
        <c:ser>
          <c:idx val="0"/>
          <c:order val="0"/>
          <c:tx>
            <c:strRef>
              <c:f>Feuil1!$B$1</c:f>
              <c:strCache>
                <c:ptCount val="1"/>
                <c:pt idx="0">
                  <c:v>Total des citations* </c:v>
                </c:pt>
              </c:strCache>
            </c:strRef>
          </c:tx>
          <c:spPr>
            <a:solidFill>
              <a:srgbClr val="003366"/>
            </a:solidFill>
            <a:ln w="9525">
              <a:solidFill>
                <a:schemeClr val="bg1"/>
              </a:solidFill>
            </a:ln>
            <a:effectLst/>
          </c:spPr>
          <c:invertIfNegative val="0"/>
          <c:dPt>
            <c:idx val="0"/>
            <c:invertIfNegative val="0"/>
            <c:bubble3D val="0"/>
            <c:extLst>
              <c:ext xmlns:c16="http://schemas.microsoft.com/office/drawing/2014/chart" uri="{C3380CC4-5D6E-409C-BE32-E72D297353CC}">
                <c16:uniqueId val="{00000000-9BEF-4E77-B1DF-1E1DA22B8A4F}"/>
              </c:ext>
            </c:extLst>
          </c:dPt>
          <c:dPt>
            <c:idx val="1"/>
            <c:invertIfNegative val="0"/>
            <c:bubble3D val="0"/>
            <c:extLst>
              <c:ext xmlns:c16="http://schemas.microsoft.com/office/drawing/2014/chart" uri="{C3380CC4-5D6E-409C-BE32-E72D297353CC}">
                <c16:uniqueId val="{00000001-9BEF-4E77-B1DF-1E1DA22B8A4F}"/>
              </c:ext>
            </c:extLst>
          </c:dPt>
          <c:dPt>
            <c:idx val="2"/>
            <c:invertIfNegative val="0"/>
            <c:bubble3D val="0"/>
            <c:extLst>
              <c:ext xmlns:c16="http://schemas.microsoft.com/office/drawing/2014/chart" uri="{C3380CC4-5D6E-409C-BE32-E72D297353CC}">
                <c16:uniqueId val="{00000002-9BEF-4E77-B1DF-1E1DA22B8A4F}"/>
              </c:ext>
            </c:extLst>
          </c:dPt>
          <c:dLbls>
            <c:dLbl>
              <c:idx val="2"/>
              <c:spPr>
                <a:noFill/>
                <a:ln>
                  <a:noFill/>
                </a:ln>
                <a:effectLst/>
              </c:spPr>
              <c:txPr>
                <a:bodyPr wrap="square" lIns="38100" tIns="19050" rIns="38100" bIns="19050" anchor="ctr" anchorCtr="0">
                  <a:spAutoFit/>
                </a:bodyPr>
                <a:lstStyle/>
                <a:p>
                  <a:pPr algn="ctr" rtl="0">
                    <a:defRPr lang="en-US" sz="1400" b="1" i="0" u="none" strike="noStrike" kern="1200" baseline="0">
                      <a:solidFill>
                        <a:schemeClr val="bg1"/>
                      </a:solidFill>
                      <a:latin typeface="Calibri" panose="020F0502020204030204" pitchFamily="34" charset="0"/>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2-9BEF-4E77-B1DF-1E1DA22B8A4F}"/>
                </c:ext>
              </c:extLst>
            </c:dLbl>
            <c:spPr>
              <a:noFill/>
              <a:ln>
                <a:noFill/>
              </a:ln>
              <a:effectLst/>
            </c:spPr>
            <c:txPr>
              <a:bodyPr wrap="square" lIns="38100" tIns="19050" rIns="38100" bIns="19050" anchor="ctr">
                <a:spAutoFit/>
              </a:bodyPr>
              <a:lstStyle/>
              <a:p>
                <a:pPr>
                  <a:defRPr sz="1400" b="1">
                    <a:solidFill>
                      <a:schemeClr val="bg1"/>
                    </a:solidFill>
                    <a:latin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Feuil1!$A$2:$A$8</c:f>
              <c:strCache>
                <c:ptCount val="3"/>
                <c:pt idx="0">
                  <c:v>Votre responsable hiérarchique direct (N+1)  </c:v>
                </c:pt>
                <c:pt idx="1">
                  <c:v>Le(s) responsable(s) de votre unité / service / entité  </c:v>
                </c:pt>
                <c:pt idx="2">
                  <c:v>La Direction Générale  </c:v>
                </c:pt>
              </c:strCache>
            </c:strRef>
          </c:cat>
          <c:val>
            <c:numRef>
              <c:f>Feuil1!$B$2:$B$8</c:f>
              <c:numCache>
                <c:formatCode>0%</c:formatCode>
                <c:ptCount val="3"/>
                <c:pt idx="0">
                  <c:v>0.69</c:v>
                </c:pt>
                <c:pt idx="1">
                  <c:v>0.64</c:v>
                </c:pt>
                <c:pt idx="2">
                  <c:v>0.48</c:v>
                </c:pt>
              </c:numCache>
            </c:numRef>
          </c:val>
          <c:extLst>
            <c:ext xmlns:c16="http://schemas.microsoft.com/office/drawing/2014/chart" uri="{C3380CC4-5D6E-409C-BE32-E72D297353CC}">
              <c16:uniqueId val="{00000003-9BEF-4E77-B1DF-1E1DA22B8A4F}"/>
            </c:ext>
          </c:extLst>
        </c:ser>
        <c:dLbls>
          <c:showLegendKey val="0"/>
          <c:showVal val="0"/>
          <c:showCatName val="0"/>
          <c:showSerName val="0"/>
          <c:showPercent val="0"/>
          <c:showBubbleSize val="0"/>
        </c:dLbls>
        <c:gapWidth val="30"/>
        <c:axId val="288348824"/>
        <c:axId val="288348432"/>
      </c:barChart>
      <c:valAx>
        <c:axId val="288348432"/>
        <c:scaling>
          <c:orientation val="minMax"/>
        </c:scaling>
        <c:delete val="1"/>
        <c:axPos val="t"/>
        <c:numFmt formatCode="0%" sourceLinked="1"/>
        <c:majorTickMark val="out"/>
        <c:minorTickMark val="none"/>
        <c:tickLblPos val="nextTo"/>
        <c:crossAx val="288348824"/>
        <c:crosses val="autoZero"/>
        <c:crossBetween val="between"/>
      </c:valAx>
      <c:catAx>
        <c:axId val="288348824"/>
        <c:scaling>
          <c:orientation val="maxMin"/>
        </c:scaling>
        <c:delete val="0"/>
        <c:axPos val="l"/>
        <c:numFmt formatCode="General" sourceLinked="1"/>
        <c:majorTickMark val="out"/>
        <c:minorTickMark val="none"/>
        <c:tickLblPos val="nextTo"/>
        <c:spPr>
          <a:ln>
            <a:noFill/>
          </a:ln>
        </c:spPr>
        <c:txPr>
          <a:bodyPr/>
          <a:lstStyle/>
          <a:p>
            <a:pPr>
              <a:defRPr sz="1100">
                <a:latin typeface="Calibri" panose="020F0502020204030204" pitchFamily="34" charset="0"/>
              </a:defRPr>
            </a:pPr>
            <a:endParaRPr lang="fr-FR"/>
          </a:p>
        </c:txPr>
        <c:crossAx val="288348432"/>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841934904933119"/>
          <c:y val="0"/>
          <c:w val="0.47020545772851341"/>
          <c:h val="0.91861383494460624"/>
        </c:manualLayout>
      </c:layout>
      <c:barChart>
        <c:barDir val="bar"/>
        <c:grouping val="clustered"/>
        <c:varyColors val="0"/>
        <c:ser>
          <c:idx val="0"/>
          <c:order val="0"/>
          <c:tx>
            <c:strRef>
              <c:f>Feuil1!$B$1</c:f>
              <c:strCache>
                <c:ptCount val="1"/>
                <c:pt idx="0">
                  <c:v>En premier </c:v>
                </c:pt>
              </c:strCache>
            </c:strRef>
          </c:tx>
          <c:spPr>
            <a:solidFill>
              <a:schemeClr val="accent2">
                <a:lumMod val="40000"/>
                <a:lumOff val="60000"/>
              </a:schemeClr>
            </a:solidFill>
            <a:ln w="9525">
              <a:noFill/>
            </a:ln>
            <a:effectLst/>
          </c:spPr>
          <c:invertIfNegative val="0"/>
          <c:dPt>
            <c:idx val="0"/>
            <c:invertIfNegative val="0"/>
            <c:bubble3D val="0"/>
            <c:extLst>
              <c:ext xmlns:c16="http://schemas.microsoft.com/office/drawing/2014/chart" uri="{C3380CC4-5D6E-409C-BE32-E72D297353CC}">
                <c16:uniqueId val="{00000000-6525-4C47-82AC-80CC140EDD4D}"/>
              </c:ext>
            </c:extLst>
          </c:dPt>
          <c:dPt>
            <c:idx val="1"/>
            <c:invertIfNegative val="0"/>
            <c:bubble3D val="0"/>
            <c:extLst>
              <c:ext xmlns:c16="http://schemas.microsoft.com/office/drawing/2014/chart" uri="{C3380CC4-5D6E-409C-BE32-E72D297353CC}">
                <c16:uniqueId val="{00000001-6525-4C47-82AC-80CC140EDD4D}"/>
              </c:ext>
            </c:extLst>
          </c:dPt>
          <c:dPt>
            <c:idx val="2"/>
            <c:invertIfNegative val="0"/>
            <c:bubble3D val="0"/>
            <c:extLst>
              <c:ext xmlns:c16="http://schemas.microsoft.com/office/drawing/2014/chart" uri="{C3380CC4-5D6E-409C-BE32-E72D297353CC}">
                <c16:uniqueId val="{00000002-6525-4C47-82AC-80CC140EDD4D}"/>
              </c:ext>
            </c:extLst>
          </c:dPt>
          <c:dPt>
            <c:idx val="3"/>
            <c:invertIfNegative val="0"/>
            <c:bubble3D val="0"/>
            <c:extLst>
              <c:ext xmlns:c16="http://schemas.microsoft.com/office/drawing/2014/chart" uri="{C3380CC4-5D6E-409C-BE32-E72D297353CC}">
                <c16:uniqueId val="{00000003-6525-4C47-82AC-80CC140EDD4D}"/>
              </c:ext>
            </c:extLst>
          </c:dPt>
          <c:dPt>
            <c:idx val="4"/>
            <c:invertIfNegative val="0"/>
            <c:bubble3D val="0"/>
            <c:extLst>
              <c:ext xmlns:c16="http://schemas.microsoft.com/office/drawing/2014/chart" uri="{C3380CC4-5D6E-409C-BE32-E72D297353CC}">
                <c16:uniqueId val="{00000004-6525-4C47-82AC-80CC140EDD4D}"/>
              </c:ext>
            </c:extLst>
          </c:dPt>
          <c:dLbls>
            <c:dLbl>
              <c:idx val="4"/>
              <c:spPr>
                <a:noFill/>
                <a:ln>
                  <a:noFill/>
                </a:ln>
                <a:effectLst/>
              </c:spPr>
              <c:txPr>
                <a:bodyPr wrap="square" lIns="38100" tIns="19050" rIns="38100" bIns="19050" anchor="ctr" anchorCtr="0">
                  <a:spAutoFit/>
                </a:bodyPr>
                <a:lstStyle/>
                <a:p>
                  <a:pPr algn="ctr" rtl="0">
                    <a:defRPr lang="en-US" sz="1100" b="1" i="0" u="none" strike="noStrike" kern="1200" baseline="0">
                      <a:solidFill>
                        <a:schemeClr val="bg1"/>
                      </a:solidFill>
                      <a:latin typeface="Calibri" panose="020F0502020204030204" pitchFamily="34" charset="0"/>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4-6525-4C47-82AC-80CC140EDD4D}"/>
                </c:ext>
              </c:extLst>
            </c:dLbl>
            <c:spPr>
              <a:noFill/>
              <a:ln>
                <a:noFill/>
              </a:ln>
              <a:effectLst/>
            </c:spPr>
            <c:txPr>
              <a:bodyPr wrap="square" lIns="38100" tIns="19050" rIns="38100" bIns="19050" anchor="ctr">
                <a:spAutoFit/>
              </a:bodyPr>
              <a:lstStyle/>
              <a:p>
                <a:pPr>
                  <a:defRPr sz="1100" b="1">
                    <a:solidFill>
                      <a:schemeClr val="bg1"/>
                    </a:solidFill>
                    <a:latin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Feuil1!$A$2:$A$15</c:f>
              <c:strCache>
                <c:ptCount val="5"/>
                <c:pt idx="0">
                  <c:v>Reconnaisse le travail de chacun des membres de son équipe </c:v>
                </c:pt>
                <c:pt idx="1">
                  <c:v>Crée un climat de confiance au sein de l’équipe </c:v>
                </c:pt>
                <c:pt idx="2">
                  <c:v>Soutienne son équipe dans les difficultés </c:v>
                </c:pt>
                <c:pt idx="3">
                  <c:v>Soit à l’écoute des membres de son équipe </c:v>
                </c:pt>
                <c:pt idx="4">
                  <c:v>Organise bien le travail au sein de l’équipe </c:v>
                </c:pt>
              </c:strCache>
            </c:strRef>
          </c:cat>
          <c:val>
            <c:numRef>
              <c:f>Feuil1!$B$2:$B$15</c:f>
              <c:numCache>
                <c:formatCode>0%</c:formatCode>
                <c:ptCount val="5"/>
                <c:pt idx="0">
                  <c:v>0.16</c:v>
                </c:pt>
                <c:pt idx="1">
                  <c:v>0.12</c:v>
                </c:pt>
                <c:pt idx="2">
                  <c:v>0.12</c:v>
                </c:pt>
                <c:pt idx="3">
                  <c:v>0.11</c:v>
                </c:pt>
                <c:pt idx="4">
                  <c:v>0.11</c:v>
                </c:pt>
              </c:numCache>
            </c:numRef>
          </c:val>
          <c:extLst>
            <c:ext xmlns:c16="http://schemas.microsoft.com/office/drawing/2014/chart" uri="{C3380CC4-5D6E-409C-BE32-E72D297353CC}">
              <c16:uniqueId val="{00000005-6525-4C47-82AC-80CC140EDD4D}"/>
            </c:ext>
          </c:extLst>
        </c:ser>
        <c:dLbls>
          <c:showLegendKey val="0"/>
          <c:showVal val="0"/>
          <c:showCatName val="0"/>
          <c:showSerName val="0"/>
          <c:showPercent val="0"/>
          <c:showBubbleSize val="0"/>
        </c:dLbls>
        <c:gapWidth val="30"/>
        <c:axId val="405511264"/>
        <c:axId val="40551087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Total des citations* </c:v>
                      </c:pt>
                    </c:strCache>
                  </c:strRef>
                </c:tx>
                <c:spPr>
                  <a:solidFill>
                    <a:srgbClr val="C00000"/>
                  </a:solidFill>
                  <a:ln w="9525">
                    <a:no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Calibri" panose="020F0502020204030204" pitchFamily="34" charset="0"/>
                          <a:ea typeface="+mn-ea"/>
                          <a:cs typeface="+mn-cs"/>
                        </a:defRPr>
                      </a:pPr>
                      <a:endParaRPr lang="fr-FR"/>
                    </a:p>
                  </c:txPr>
                  <c:dLblPos val="in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Feuil1!$A$2:$A$15</c15:sqref>
                        </c15:formulaRef>
                      </c:ext>
                    </c:extLst>
                    <c:strCache>
                      <c:ptCount val="5"/>
                      <c:pt idx="0">
                        <c:v>Reconnaisse le travail de chacun des membres de son équipe </c:v>
                      </c:pt>
                      <c:pt idx="1">
                        <c:v>Crée un climat de confiance au sein de l’équipe </c:v>
                      </c:pt>
                      <c:pt idx="2">
                        <c:v>Soutienne son équipe dans les difficultés </c:v>
                      </c:pt>
                      <c:pt idx="3">
                        <c:v>Soit à l’écoute des membres de son équipe </c:v>
                      </c:pt>
                      <c:pt idx="4">
                        <c:v>Organise bien le travail au sein de l’équipe </c:v>
                      </c:pt>
                    </c:strCache>
                  </c:strRef>
                </c:cat>
                <c:val>
                  <c:numRef>
                    <c:extLst>
                      <c:ext uri="{02D57815-91ED-43cb-92C2-25804820EDAC}">
                        <c15:formulaRef>
                          <c15:sqref>Feuil1!$C$2:$C$15</c15:sqref>
                        </c15:formulaRef>
                      </c:ext>
                    </c:extLst>
                    <c:numCache>
                      <c:formatCode>0%</c:formatCode>
                      <c:ptCount val="5"/>
                      <c:pt idx="0">
                        <c:v>0.26</c:v>
                      </c:pt>
                      <c:pt idx="1">
                        <c:v>0.22</c:v>
                      </c:pt>
                      <c:pt idx="2">
                        <c:v>0.22</c:v>
                      </c:pt>
                      <c:pt idx="3">
                        <c:v>0.22</c:v>
                      </c:pt>
                      <c:pt idx="4">
                        <c:v>0.22</c:v>
                      </c:pt>
                    </c:numCache>
                  </c:numRef>
                </c:val>
                <c:extLst>
                  <c:ext xmlns:c16="http://schemas.microsoft.com/office/drawing/2014/chart" uri="{C3380CC4-5D6E-409C-BE32-E72D297353CC}">
                    <c16:uniqueId val="{00000006-6525-4C47-82AC-80CC140EDD4D}"/>
                  </c:ext>
                </c:extLst>
              </c15:ser>
            </c15:filteredBarSeries>
          </c:ext>
        </c:extLst>
      </c:barChart>
      <c:valAx>
        <c:axId val="405510872"/>
        <c:scaling>
          <c:orientation val="minMax"/>
        </c:scaling>
        <c:delete val="1"/>
        <c:axPos val="t"/>
        <c:numFmt formatCode="0%" sourceLinked="1"/>
        <c:majorTickMark val="out"/>
        <c:minorTickMark val="none"/>
        <c:tickLblPos val="nextTo"/>
        <c:crossAx val="405511264"/>
        <c:crosses val="autoZero"/>
        <c:crossBetween val="between"/>
      </c:valAx>
      <c:catAx>
        <c:axId val="405511264"/>
        <c:scaling>
          <c:orientation val="maxMin"/>
        </c:scaling>
        <c:delete val="1"/>
        <c:axPos val="l"/>
        <c:numFmt formatCode="General" sourceLinked="1"/>
        <c:majorTickMark val="out"/>
        <c:minorTickMark val="none"/>
        <c:tickLblPos val="nextTo"/>
        <c:crossAx val="405510872"/>
        <c:crosses val="autoZero"/>
        <c:auto val="1"/>
        <c:lblAlgn val="ctr"/>
        <c:lblOffset val="100"/>
        <c:noMultiLvlLbl val="0"/>
      </c:catAx>
      <c:spPr>
        <a:noFill/>
        <a:ln w="25389">
          <a:noFill/>
        </a:ln>
      </c:spPr>
    </c:plotArea>
    <c:plotVisOnly val="1"/>
    <c:dispBlanksAs val="zero"/>
    <c:showDLblsOverMax val="0"/>
  </c:chart>
  <c:spPr>
    <a:noFill/>
  </c:spPr>
  <c:txPr>
    <a:bodyPr/>
    <a:lstStyle/>
    <a:p>
      <a:pPr>
        <a:defRPr sz="1798"/>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86843487978377E-2"/>
          <c:y val="8.2116911736022632E-2"/>
          <c:w val="0.91971315651202157"/>
          <c:h val="0.87351646730809496"/>
        </c:manualLayout>
      </c:layout>
      <c:barChart>
        <c:barDir val="bar"/>
        <c:grouping val="stacked"/>
        <c:varyColors val="0"/>
        <c:ser>
          <c:idx val="0"/>
          <c:order val="0"/>
          <c:tx>
            <c:strRef>
              <c:f>Sheet1!$B$1</c:f>
              <c:strCache>
                <c:ptCount val="1"/>
                <c:pt idx="0">
                  <c:v>Plutôt pas </c:v>
                </c:pt>
              </c:strCache>
            </c:strRef>
          </c:tx>
          <c:spPr>
            <a:solidFill>
              <a:srgbClr val="CC0000">
                <a:alpha val="50000"/>
              </a:srgbClr>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Ses performances physiques  </c:v>
                </c:pt>
                <c:pt idx="1">
                  <c:v>Le choix de ses activités sportives  </c:v>
                </c:pt>
                <c:pt idx="2">
                  <c:v>La fréquence de ses activités sportives  </c:v>
                </c:pt>
                <c:pt idx="3">
                  <c:v>Sa confiance en soi, son estime de soi  </c:v>
                </c:pt>
              </c:strCache>
            </c:strRef>
          </c:cat>
          <c:val>
            <c:numRef>
              <c:f>Sheet1!$B$2:$B$5</c:f>
              <c:numCache>
                <c:formatCode>0%</c:formatCode>
                <c:ptCount val="4"/>
                <c:pt idx="0">
                  <c:v>0.19</c:v>
                </c:pt>
                <c:pt idx="1">
                  <c:v>0.28999999999999998</c:v>
                </c:pt>
                <c:pt idx="2">
                  <c:v>0.27</c:v>
                </c:pt>
                <c:pt idx="3">
                  <c:v>0.31</c:v>
                </c:pt>
              </c:numCache>
            </c:numRef>
          </c:val>
          <c:extLst>
            <c:ext xmlns:c16="http://schemas.microsoft.com/office/drawing/2014/chart" uri="{C3380CC4-5D6E-409C-BE32-E72D297353CC}">
              <c16:uniqueId val="{00000000-9E39-4625-8CC2-A66FF0AA993C}"/>
            </c:ext>
          </c:extLst>
        </c:ser>
        <c:ser>
          <c:idx val="1"/>
          <c:order val="1"/>
          <c:tx>
            <c:strRef>
              <c:f>Sheet1!$C$1</c:f>
              <c:strCache>
                <c:ptCount val="1"/>
                <c:pt idx="0">
                  <c:v>Pas du tout</c:v>
                </c:pt>
              </c:strCache>
            </c:strRef>
          </c:tx>
          <c:spPr>
            <a:solidFill>
              <a:srgbClr val="CC0000"/>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Calibri" pitchFamily="34" charset="0"/>
                    <a:ea typeface="Trebuchet MS"/>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Ses performances physiques  </c:v>
                </c:pt>
                <c:pt idx="1">
                  <c:v>Le choix de ses activités sportives  </c:v>
                </c:pt>
                <c:pt idx="2">
                  <c:v>La fréquence de ses activités sportives  </c:v>
                </c:pt>
                <c:pt idx="3">
                  <c:v>Sa confiance en soi, son estime de soi  </c:v>
                </c:pt>
              </c:strCache>
            </c:strRef>
          </c:cat>
          <c:val>
            <c:numRef>
              <c:f>Sheet1!$C$2:$C$5</c:f>
              <c:numCache>
                <c:formatCode>0%</c:formatCode>
                <c:ptCount val="4"/>
                <c:pt idx="0">
                  <c:v>7.0000000000000007E-2</c:v>
                </c:pt>
                <c:pt idx="1">
                  <c:v>0.08</c:v>
                </c:pt>
                <c:pt idx="2">
                  <c:v>0.1</c:v>
                </c:pt>
                <c:pt idx="3">
                  <c:v>0.14000000000000001</c:v>
                </c:pt>
              </c:numCache>
            </c:numRef>
          </c:val>
          <c:extLst>
            <c:ext xmlns:c16="http://schemas.microsoft.com/office/drawing/2014/chart" uri="{C3380CC4-5D6E-409C-BE32-E72D297353CC}">
              <c16:uniqueId val="{00000001-9E39-4625-8CC2-A66FF0AA993C}"/>
            </c:ext>
          </c:extLst>
        </c:ser>
        <c:ser>
          <c:idx val="2"/>
          <c:order val="2"/>
          <c:tx>
            <c:strRef>
              <c:f>Sheet1!$D$1</c:f>
              <c:strCache>
                <c:ptCount val="1"/>
                <c:pt idx="0">
                  <c:v>Plutôt </c:v>
                </c:pt>
              </c:strCache>
            </c:strRef>
          </c:tx>
          <c:spPr>
            <a:solidFill>
              <a:srgbClr val="003366">
                <a:alpha val="50000"/>
              </a:srgbClr>
            </a:solidFill>
            <a:ln w="9525">
              <a:solidFill>
                <a:schemeClr val="bg1"/>
              </a:solidFill>
            </a:ln>
            <a:effectLst/>
          </c:spPr>
          <c:invertIfNegative val="0"/>
          <c:dLbls>
            <c:numFmt formatCode="0;0%" sourceLinked="0"/>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Ses performances physiques  </c:v>
                </c:pt>
                <c:pt idx="1">
                  <c:v>Le choix de ses activités sportives  </c:v>
                </c:pt>
                <c:pt idx="2">
                  <c:v>La fréquence de ses activités sportives  </c:v>
                </c:pt>
                <c:pt idx="3">
                  <c:v>Sa confiance en soi, son estime de soi  </c:v>
                </c:pt>
              </c:strCache>
            </c:strRef>
          </c:cat>
          <c:val>
            <c:numRef>
              <c:f>Sheet1!$D$2:$D$5</c:f>
              <c:numCache>
                <c:formatCode>0%</c:formatCode>
                <c:ptCount val="4"/>
                <c:pt idx="0">
                  <c:v>-0.55000000000000004</c:v>
                </c:pt>
                <c:pt idx="1">
                  <c:v>-0.5</c:v>
                </c:pt>
                <c:pt idx="2">
                  <c:v>-0.51</c:v>
                </c:pt>
                <c:pt idx="3">
                  <c:v>-0.43</c:v>
                </c:pt>
              </c:numCache>
            </c:numRef>
          </c:val>
          <c:extLst>
            <c:ext xmlns:c16="http://schemas.microsoft.com/office/drawing/2014/chart" uri="{C3380CC4-5D6E-409C-BE32-E72D297353CC}">
              <c16:uniqueId val="{00000002-9E39-4625-8CC2-A66FF0AA993C}"/>
            </c:ext>
          </c:extLst>
        </c:ser>
        <c:ser>
          <c:idx val="3"/>
          <c:order val="3"/>
          <c:tx>
            <c:strRef>
              <c:f>Sheet1!$E$1</c:f>
              <c:strCache>
                <c:ptCount val="1"/>
                <c:pt idx="0">
                  <c:v>Très</c:v>
                </c:pt>
              </c:strCache>
            </c:strRef>
          </c:tx>
          <c:spPr>
            <a:solidFill>
              <a:srgbClr val="003366"/>
            </a:solidFill>
            <a:ln w="9525">
              <a:solidFill>
                <a:schemeClr val="bg1"/>
              </a:solidFill>
            </a:ln>
            <a:effectLst/>
          </c:spPr>
          <c:invertIfNegative val="0"/>
          <c:dLbls>
            <c:numFmt formatCode="#,##0%;[White]#,##0%" sourceLinked="0"/>
            <c:spPr>
              <a:noFill/>
              <a:ln>
                <a:noFill/>
              </a:ln>
              <a:effectLst/>
            </c:spPr>
            <c:txPr>
              <a:bodyPr/>
              <a:lstStyle/>
              <a:p>
                <a:pPr>
                  <a:defRPr sz="1200">
                    <a:solidFill>
                      <a:schemeClr val="bg1"/>
                    </a:solidFill>
                    <a:latin typeface="Calibri" pitchFamily="34" charset="0"/>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Ses performances physiques  </c:v>
                </c:pt>
                <c:pt idx="1">
                  <c:v>Le choix de ses activités sportives  </c:v>
                </c:pt>
                <c:pt idx="2">
                  <c:v>La fréquence de ses activités sportives  </c:v>
                </c:pt>
                <c:pt idx="3">
                  <c:v>Sa confiance en soi, son estime de soi  </c:v>
                </c:pt>
              </c:strCache>
            </c:strRef>
          </c:cat>
          <c:val>
            <c:numRef>
              <c:f>Sheet1!$E$2:$E$5</c:f>
              <c:numCache>
                <c:formatCode>0%</c:formatCode>
                <c:ptCount val="4"/>
                <c:pt idx="0">
                  <c:v>-0.19</c:v>
                </c:pt>
                <c:pt idx="1">
                  <c:v>-0.13</c:v>
                </c:pt>
                <c:pt idx="2">
                  <c:v>-0.12</c:v>
                </c:pt>
                <c:pt idx="3">
                  <c:v>-0.12</c:v>
                </c:pt>
              </c:numCache>
            </c:numRef>
          </c:val>
          <c:extLst>
            <c:ext xmlns:c16="http://schemas.microsoft.com/office/drawing/2014/chart" uri="{C3380CC4-5D6E-409C-BE32-E72D297353CC}">
              <c16:uniqueId val="{00000003-9E39-4625-8CC2-A66FF0AA993C}"/>
            </c:ext>
          </c:extLst>
        </c:ser>
        <c:dLbls>
          <c:dLblPos val="ctr"/>
          <c:showLegendKey val="0"/>
          <c:showVal val="1"/>
          <c:showCatName val="0"/>
          <c:showSerName val="0"/>
          <c:showPercent val="0"/>
          <c:showBubbleSize val="0"/>
        </c:dLbls>
        <c:gapWidth val="50"/>
        <c:overlap val="100"/>
        <c:axId val="689478288"/>
        <c:axId val="689478680"/>
      </c:barChart>
      <c:catAx>
        <c:axId val="689478288"/>
        <c:scaling>
          <c:orientation val="maxMin"/>
        </c:scaling>
        <c:delete val="1"/>
        <c:axPos val="l"/>
        <c:numFmt formatCode="General" sourceLinked="0"/>
        <c:majorTickMark val="out"/>
        <c:minorTickMark val="none"/>
        <c:tickLblPos val="none"/>
        <c:crossAx val="689478680"/>
        <c:crosses val="autoZero"/>
        <c:auto val="1"/>
        <c:lblAlgn val="ctr"/>
        <c:lblOffset val="100"/>
        <c:noMultiLvlLbl val="0"/>
      </c:catAx>
      <c:valAx>
        <c:axId val="689478680"/>
        <c:scaling>
          <c:orientation val="minMax"/>
          <c:max val="0.8"/>
          <c:min val="-0.8"/>
        </c:scaling>
        <c:delete val="1"/>
        <c:axPos val="t"/>
        <c:numFmt formatCode="0%" sourceLinked="1"/>
        <c:majorTickMark val="out"/>
        <c:minorTickMark val="none"/>
        <c:tickLblPos val="nextTo"/>
        <c:crossAx val="689478288"/>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86843487978377E-2"/>
          <c:y val="2.96735905044514E-3"/>
          <c:w val="0.91971315651202157"/>
          <c:h val="0.96732321386899522"/>
        </c:manualLayout>
      </c:layout>
      <c:barChart>
        <c:barDir val="bar"/>
        <c:grouping val="stacked"/>
        <c:varyColors val="0"/>
        <c:ser>
          <c:idx val="0"/>
          <c:order val="0"/>
          <c:tx>
            <c:strRef>
              <c:f>Sheet1!$B$1</c:f>
              <c:strCache>
                <c:ptCount val="1"/>
                <c:pt idx="0">
                  <c:v>Pluto^t pas</c:v>
                </c:pt>
              </c:strCache>
            </c:strRef>
          </c:tx>
          <c:spPr>
            <a:solidFill>
              <a:srgbClr val="CC0000">
                <a:alpha val="50000"/>
              </a:srgbClr>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Trebuchet MS"/>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Sheet1!$A$2:$A$3</c:f>
              <c:numCache>
                <c:formatCode>General</c:formatCode>
                <c:ptCount val="2"/>
              </c:numCache>
            </c:numRef>
          </c:cat>
          <c:val>
            <c:numRef>
              <c:f>Sheet1!$B$2:$B$3</c:f>
              <c:numCache>
                <c:formatCode>0%</c:formatCode>
                <c:ptCount val="2"/>
                <c:pt idx="0">
                  <c:v>0.22</c:v>
                </c:pt>
                <c:pt idx="1">
                  <c:v>0.47</c:v>
                </c:pt>
              </c:numCache>
            </c:numRef>
          </c:val>
          <c:extLst>
            <c:ext xmlns:c16="http://schemas.microsoft.com/office/drawing/2014/chart" uri="{C3380CC4-5D6E-409C-BE32-E72D297353CC}">
              <c16:uniqueId val="{00000000-E0D1-4D0A-A3D1-0068B828392F}"/>
            </c:ext>
          </c:extLst>
        </c:ser>
        <c:ser>
          <c:idx val="1"/>
          <c:order val="1"/>
          <c:tx>
            <c:strRef>
              <c:f>Sheet1!$C$1</c:f>
              <c:strCache>
                <c:ptCount val="1"/>
                <c:pt idx="0">
                  <c:v>Pas du tout</c:v>
                </c:pt>
              </c:strCache>
            </c:strRef>
          </c:tx>
          <c:spPr>
            <a:solidFill>
              <a:srgbClr val="CC0000"/>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Sheet1!$A$2:$A$3</c:f>
              <c:numCache>
                <c:formatCode>General</c:formatCode>
                <c:ptCount val="2"/>
              </c:numCache>
            </c:numRef>
          </c:cat>
          <c:val>
            <c:numRef>
              <c:f>Sheet1!$C$2:$C$3</c:f>
              <c:numCache>
                <c:formatCode>0%</c:formatCode>
                <c:ptCount val="2"/>
                <c:pt idx="0">
                  <c:v>0.04</c:v>
                </c:pt>
                <c:pt idx="1">
                  <c:v>0.09</c:v>
                </c:pt>
              </c:numCache>
            </c:numRef>
          </c:val>
          <c:extLst>
            <c:ext xmlns:c16="http://schemas.microsoft.com/office/drawing/2014/chart" uri="{C3380CC4-5D6E-409C-BE32-E72D297353CC}">
              <c16:uniqueId val="{00000001-E0D1-4D0A-A3D1-0068B828392F}"/>
            </c:ext>
          </c:extLst>
        </c:ser>
        <c:ser>
          <c:idx val="2"/>
          <c:order val="2"/>
          <c:tx>
            <c:strRef>
              <c:f>Sheet1!$D$1</c:f>
              <c:strCache>
                <c:ptCount val="1"/>
                <c:pt idx="0">
                  <c:v>Plutôt d’accord</c:v>
                </c:pt>
              </c:strCache>
            </c:strRef>
          </c:tx>
          <c:spPr>
            <a:solidFill>
              <a:srgbClr val="003366">
                <a:alpha val="50000"/>
              </a:srgbClr>
            </a:solidFill>
            <a:ln w="9525">
              <a:solidFill>
                <a:schemeClr val="bg1"/>
              </a:solidFill>
            </a:ln>
            <a:effectLst/>
          </c:spPr>
          <c:invertIfNegative val="0"/>
          <c:dLbls>
            <c:dLbl>
              <c:idx val="0"/>
              <c:layout/>
              <c:tx>
                <c:rich>
                  <a:bodyPr/>
                  <a:lstStyle/>
                  <a:p>
                    <a:fld id="{823FACD0-4F27-4CAA-BC80-10F6998AD8CB}"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E0D1-4D0A-A3D1-0068B828392F}"/>
                </c:ext>
              </c:extLst>
            </c:dLbl>
            <c:dLbl>
              <c:idx val="1"/>
              <c:layout/>
              <c:tx>
                <c:rich>
                  <a:bodyPr/>
                  <a:lstStyle/>
                  <a:p>
                    <a:fld id="{58C0772D-214E-4353-919B-FE8C8E1FBC38}"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0D1-4D0A-A3D1-0068B828392F}"/>
                </c:ext>
              </c:extLst>
            </c:dLbl>
            <c:dLbl>
              <c:idx val="2"/>
              <c:tx>
                <c:rich>
                  <a:bodyPr/>
                  <a:lstStyle/>
                  <a:p>
                    <a:fld id="{28BB139B-77A7-4396-88AD-2139A72390BE}"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0D1-4D0A-A3D1-0068B828392F}"/>
                </c:ext>
              </c:extLst>
            </c:dLbl>
            <c:dLbl>
              <c:idx val="3"/>
              <c:tx>
                <c:rich>
                  <a:bodyPr/>
                  <a:lstStyle/>
                  <a:p>
                    <a:fld id="{8CBFD09D-944E-46BC-BA48-B221448CBC81}"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0D1-4D0A-A3D1-0068B828392F}"/>
                </c:ext>
              </c:extLst>
            </c:dLbl>
            <c:dLbl>
              <c:idx val="4"/>
              <c:tx>
                <c:rich>
                  <a:bodyPr/>
                  <a:lstStyle/>
                  <a:p>
                    <a:fld id="{5376A0C1-BF0E-498D-B059-FB68203AC909}"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0D1-4D0A-A3D1-0068B828392F}"/>
                </c:ext>
              </c:extLst>
            </c:dLbl>
            <c:dLbl>
              <c:idx val="5"/>
              <c:tx>
                <c:rich>
                  <a:bodyPr/>
                  <a:lstStyle/>
                  <a:p>
                    <a:fld id="{14D1DA46-C536-4EA3-A480-34ADA94503F7}" type="VALUE">
                      <a:rPr lang="en-US">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0D1-4D0A-A3D1-0068B828392F}"/>
                </c:ext>
              </c:extLst>
            </c:dLbl>
            <c:numFmt formatCode="#,##0%;[White]#,##0%" sourceLinked="0"/>
            <c:spPr>
              <a:noFill/>
              <a:ln w="25392">
                <a:noFill/>
              </a:ln>
            </c:spPr>
            <c:txPr>
              <a:bodyPr/>
              <a:lstStyle/>
              <a:p>
                <a:pPr>
                  <a:defRPr sz="1400" b="1" i="0" u="none" strike="noStrike" baseline="0">
                    <a:solidFill>
                      <a:schemeClr val="bg1"/>
                    </a:solidFill>
                    <a:latin typeface="Calibri" pitchFamily="34" charset="0"/>
                    <a:ea typeface="Trebuchet MS"/>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0%</c:formatCode>
                <c:ptCount val="2"/>
                <c:pt idx="0">
                  <c:v>-0.65</c:v>
                </c:pt>
                <c:pt idx="1">
                  <c:v>-0.41</c:v>
                </c:pt>
              </c:numCache>
            </c:numRef>
          </c:val>
          <c:extLst>
            <c:ext xmlns:c16="http://schemas.microsoft.com/office/drawing/2014/chart" uri="{C3380CC4-5D6E-409C-BE32-E72D297353CC}">
              <c16:uniqueId val="{00000008-E0D1-4D0A-A3D1-0068B828392F}"/>
            </c:ext>
          </c:extLst>
        </c:ser>
        <c:ser>
          <c:idx val="3"/>
          <c:order val="3"/>
          <c:tx>
            <c:strRef>
              <c:f>Sheet1!$E$1</c:f>
              <c:strCache>
                <c:ptCount val="1"/>
                <c:pt idx="0">
                  <c:v>Tout à fait d’accord</c:v>
                </c:pt>
              </c:strCache>
            </c:strRef>
          </c:tx>
          <c:spPr>
            <a:solidFill>
              <a:srgbClr val="003366"/>
            </a:solidFill>
            <a:ln w="9525">
              <a:solidFill>
                <a:schemeClr val="bg1"/>
              </a:solidFill>
            </a:ln>
            <a:effectLst/>
          </c:spPr>
          <c:invertIfNegative val="0"/>
          <c:dLbls>
            <c:dLbl>
              <c:idx val="1"/>
              <c:layout>
                <c:manualLayout>
                  <c:x val="2.41284591565982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E8E-4B6F-BFBA-B2155FE9B30E}"/>
                </c:ext>
              </c:extLst>
            </c:dLbl>
            <c:numFmt formatCode="#,##0%;[White]#,##0%" sourceLinked="0"/>
            <c:spPr>
              <a:noFill/>
              <a:ln>
                <a:noFill/>
              </a:ln>
              <a:effectLst/>
            </c:spPr>
            <c:txPr>
              <a:bodyPr/>
              <a:lstStyle/>
              <a:p>
                <a:pPr>
                  <a:defRPr sz="1400">
                    <a:solidFill>
                      <a:schemeClr val="bg1"/>
                    </a:solidFill>
                    <a:latin typeface="Calibri"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Sheet1!$E$2:$E$3</c:f>
              <c:numCache>
                <c:formatCode>0%</c:formatCode>
                <c:ptCount val="2"/>
                <c:pt idx="0">
                  <c:v>-0.09</c:v>
                </c:pt>
                <c:pt idx="1">
                  <c:v>-0.03</c:v>
                </c:pt>
              </c:numCache>
            </c:numRef>
          </c:val>
          <c:extLst>
            <c:ext xmlns:c16="http://schemas.microsoft.com/office/drawing/2014/chart" uri="{C3380CC4-5D6E-409C-BE32-E72D297353CC}">
              <c16:uniqueId val="{00000009-E0D1-4D0A-A3D1-0068B828392F}"/>
            </c:ext>
          </c:extLst>
        </c:ser>
        <c:dLbls>
          <c:showLegendKey val="0"/>
          <c:showVal val="1"/>
          <c:showCatName val="0"/>
          <c:showSerName val="0"/>
          <c:showPercent val="0"/>
          <c:showBubbleSize val="0"/>
        </c:dLbls>
        <c:gapWidth val="80"/>
        <c:overlap val="100"/>
        <c:axId val="405509304"/>
        <c:axId val="405509696"/>
      </c:barChart>
      <c:catAx>
        <c:axId val="405509304"/>
        <c:scaling>
          <c:orientation val="maxMin"/>
        </c:scaling>
        <c:delete val="1"/>
        <c:axPos val="l"/>
        <c:numFmt formatCode="General" sourceLinked="0"/>
        <c:majorTickMark val="out"/>
        <c:minorTickMark val="none"/>
        <c:tickLblPos val="none"/>
        <c:crossAx val="405509696"/>
        <c:crosses val="autoZero"/>
        <c:auto val="1"/>
        <c:lblAlgn val="ctr"/>
        <c:lblOffset val="100"/>
        <c:noMultiLvlLbl val="0"/>
      </c:catAx>
      <c:valAx>
        <c:axId val="405509696"/>
        <c:scaling>
          <c:orientation val="minMax"/>
          <c:max val="0.60000000000000009"/>
          <c:min val="-0.8"/>
        </c:scaling>
        <c:delete val="1"/>
        <c:axPos val="t"/>
        <c:numFmt formatCode="0%" sourceLinked="1"/>
        <c:majorTickMark val="out"/>
        <c:minorTickMark val="none"/>
        <c:tickLblPos val="nextTo"/>
        <c:crossAx val="405509304"/>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01265310435904"/>
          <c:y val="2.2278070762687844E-2"/>
          <c:w val="0.51125558930204029"/>
          <c:h val="0.77497132690683068"/>
        </c:manualLayout>
      </c:layout>
      <c:barChart>
        <c:barDir val="bar"/>
        <c:grouping val="stacked"/>
        <c:varyColors val="0"/>
        <c:ser>
          <c:idx val="0"/>
          <c:order val="0"/>
          <c:tx>
            <c:strRef>
              <c:f>Feuil1!$B$1</c:f>
              <c:strCache>
                <c:ptCount val="1"/>
                <c:pt idx="0">
                  <c:v>Tout à fait confiant</c:v>
                </c:pt>
              </c:strCache>
            </c:strRef>
          </c:tx>
          <c:spPr>
            <a:solidFill>
              <a:srgbClr val="002060"/>
            </a:solidFill>
            <a:ln w="9525">
              <a:solidFill>
                <a:prstClr val="white"/>
              </a:solidFill>
            </a:ln>
            <a:effectLst/>
          </c:spPr>
          <c:invertIfNegative val="1"/>
          <c:dPt>
            <c:idx val="0"/>
            <c:invertIfNegative val="1"/>
            <c:bubble3D val="0"/>
            <c:extLst>
              <c:ext xmlns:c16="http://schemas.microsoft.com/office/drawing/2014/chart" uri="{C3380CC4-5D6E-409C-BE32-E72D297353CC}">
                <c16:uniqueId val="{00000000-90D7-4C25-83B5-4954AF4FA3F4}"/>
              </c:ext>
            </c:extLst>
          </c:dPt>
          <c:dPt>
            <c:idx val="1"/>
            <c:invertIfNegative val="1"/>
            <c:bubble3D val="0"/>
            <c:extLst>
              <c:ext xmlns:c16="http://schemas.microsoft.com/office/drawing/2014/chart" uri="{C3380CC4-5D6E-409C-BE32-E72D297353CC}">
                <c16:uniqueId val="{00000001-90D7-4C25-83B5-4954AF4FA3F4}"/>
              </c:ext>
            </c:extLst>
          </c:dPt>
          <c:dLbls>
            <c:spPr>
              <a:noFill/>
              <a:ln w="28044">
                <a:noFill/>
              </a:ln>
            </c:spPr>
            <c:txPr>
              <a:bodyPr/>
              <a:lstStyle/>
              <a:p>
                <a:pPr>
                  <a:defRPr sz="1200" b="1">
                    <a:solidFill>
                      <a:schemeClr val="bg1"/>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Votre entreprise </c:v>
                </c:pt>
                <c:pt idx="1">
                  <c:v>Vos clients </c:v>
                </c:pt>
                <c:pt idx="2">
                  <c:v>La région d’implantation de votre entreprise </c:v>
                </c:pt>
                <c:pt idx="3">
                  <c:v>L’économie européenne </c:v>
                </c:pt>
                <c:pt idx="4">
                  <c:v>L’économie française </c:v>
                </c:pt>
              </c:strCache>
            </c:strRef>
          </c:cat>
          <c:val>
            <c:numRef>
              <c:f>Feuil1!$B$2:$B$6</c:f>
              <c:numCache>
                <c:formatCode>0%</c:formatCode>
                <c:ptCount val="5"/>
                <c:pt idx="0">
                  <c:v>0.17</c:v>
                </c:pt>
                <c:pt idx="1">
                  <c:v>0.09</c:v>
                </c:pt>
                <c:pt idx="2">
                  <c:v>0.08</c:v>
                </c:pt>
                <c:pt idx="3">
                  <c:v>0.08</c:v>
                </c:pt>
                <c:pt idx="4">
                  <c:v>0.05</c:v>
                </c:pt>
              </c:numCache>
            </c:numRef>
          </c:val>
          <c:extLst>
            <c:ext xmlns:c14="http://schemas.microsoft.com/office/drawing/2007/8/2/chart" uri="{6F2FDCE9-48DA-4B69-8628-5D25D57E5C99}">
              <c14:invertSolidFillFmt>
                <c14:spPr xmlns:c14="http://schemas.microsoft.com/office/drawing/2007/8/2/chart">
                  <a:solidFill>
                    <a:srgbClr val="FFFFFF"/>
                  </a:solidFill>
                  <a:ln w="9525">
                    <a:solidFill>
                      <a:prstClr val="white"/>
                    </a:solidFill>
                  </a:ln>
                  <a:effectLst/>
                </c14:spPr>
              </c14:invertSolidFillFmt>
            </c:ext>
            <c:ext xmlns:c16="http://schemas.microsoft.com/office/drawing/2014/chart" uri="{C3380CC4-5D6E-409C-BE32-E72D297353CC}">
              <c16:uniqueId val="{00000002-90D7-4C25-83B5-4954AF4FA3F4}"/>
            </c:ext>
          </c:extLst>
        </c:ser>
        <c:ser>
          <c:idx val="1"/>
          <c:order val="1"/>
          <c:tx>
            <c:strRef>
              <c:f>Feuil1!$C$1</c:f>
              <c:strCache>
                <c:ptCount val="1"/>
                <c:pt idx="0">
                  <c:v>Plutôt confiant</c:v>
                </c:pt>
              </c:strCache>
            </c:strRef>
          </c:tx>
          <c:spPr>
            <a:solidFill>
              <a:srgbClr val="002060">
                <a:alpha val="62000"/>
              </a:srgbClr>
            </a:solidFill>
            <a:ln>
              <a:solidFill>
                <a:prstClr val="white"/>
              </a:solidFill>
            </a:ln>
            <a:effectLst/>
          </c:spPr>
          <c:invertIfNegative val="0"/>
          <c:dLbls>
            <c:spPr>
              <a:noFill/>
              <a:ln>
                <a:noFill/>
              </a:ln>
              <a:effectLst/>
            </c:spPr>
            <c:txPr>
              <a:bodyPr/>
              <a:lstStyle/>
              <a:p>
                <a:pPr algn="ctr">
                  <a:defRPr lang="fr-F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Votre entreprise </c:v>
                </c:pt>
                <c:pt idx="1">
                  <c:v>Vos clients </c:v>
                </c:pt>
                <c:pt idx="2">
                  <c:v>La région d’implantation de votre entreprise </c:v>
                </c:pt>
                <c:pt idx="3">
                  <c:v>L’économie européenne </c:v>
                </c:pt>
                <c:pt idx="4">
                  <c:v>L’économie française </c:v>
                </c:pt>
              </c:strCache>
            </c:strRef>
          </c:cat>
          <c:val>
            <c:numRef>
              <c:f>Feuil1!$C$2:$C$6</c:f>
              <c:numCache>
                <c:formatCode>0%</c:formatCode>
                <c:ptCount val="5"/>
                <c:pt idx="0">
                  <c:v>0.7</c:v>
                </c:pt>
                <c:pt idx="1">
                  <c:v>0.71</c:v>
                </c:pt>
                <c:pt idx="2">
                  <c:v>0.68</c:v>
                </c:pt>
                <c:pt idx="3">
                  <c:v>0.65</c:v>
                </c:pt>
                <c:pt idx="4">
                  <c:v>0.64</c:v>
                </c:pt>
              </c:numCache>
            </c:numRef>
          </c:val>
          <c:extLst>
            <c:ext xmlns:c16="http://schemas.microsoft.com/office/drawing/2014/chart" uri="{C3380CC4-5D6E-409C-BE32-E72D297353CC}">
              <c16:uniqueId val="{00000003-90D7-4C25-83B5-4954AF4FA3F4}"/>
            </c:ext>
          </c:extLst>
        </c:ser>
        <c:ser>
          <c:idx val="2"/>
          <c:order val="2"/>
          <c:tx>
            <c:strRef>
              <c:f>Feuil1!$D$1</c:f>
              <c:strCache>
                <c:ptCount val="1"/>
                <c:pt idx="0">
                  <c:v>Plutôt pas confiant</c:v>
                </c:pt>
              </c:strCache>
            </c:strRef>
          </c:tx>
          <c:spPr>
            <a:solidFill>
              <a:srgbClr val="C00000">
                <a:alpha val="58000"/>
              </a:srgbClr>
            </a:solidFill>
            <a:ln>
              <a:solidFill>
                <a:prstClr val="white"/>
              </a:solidFill>
            </a:ln>
            <a:effectLst/>
          </c:spPr>
          <c:invertIfNegative val="0"/>
          <c:dLbls>
            <c:spPr>
              <a:noFill/>
              <a:ln>
                <a:noFill/>
              </a:ln>
              <a:effectLst/>
            </c:spPr>
            <c:txPr>
              <a:bodyPr/>
              <a:lstStyle/>
              <a:p>
                <a:pPr algn="ctr">
                  <a:defRPr lang="fr-F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Votre entreprise </c:v>
                </c:pt>
                <c:pt idx="1">
                  <c:v>Vos clients </c:v>
                </c:pt>
                <c:pt idx="2">
                  <c:v>La région d’implantation de votre entreprise </c:v>
                </c:pt>
                <c:pt idx="3">
                  <c:v>L’économie européenne </c:v>
                </c:pt>
                <c:pt idx="4">
                  <c:v>L’économie française </c:v>
                </c:pt>
              </c:strCache>
            </c:strRef>
          </c:cat>
          <c:val>
            <c:numRef>
              <c:f>Feuil1!$D$2:$D$6</c:f>
              <c:numCache>
                <c:formatCode>0%</c:formatCode>
                <c:ptCount val="5"/>
                <c:pt idx="0">
                  <c:v>0.1</c:v>
                </c:pt>
                <c:pt idx="1">
                  <c:v>0.15</c:v>
                </c:pt>
                <c:pt idx="2">
                  <c:v>0.18</c:v>
                </c:pt>
                <c:pt idx="3">
                  <c:v>0.18</c:v>
                </c:pt>
                <c:pt idx="4">
                  <c:v>0.2</c:v>
                </c:pt>
              </c:numCache>
            </c:numRef>
          </c:val>
          <c:extLst>
            <c:ext xmlns:c16="http://schemas.microsoft.com/office/drawing/2014/chart" uri="{C3380CC4-5D6E-409C-BE32-E72D297353CC}">
              <c16:uniqueId val="{00000004-90D7-4C25-83B5-4954AF4FA3F4}"/>
            </c:ext>
          </c:extLst>
        </c:ser>
        <c:ser>
          <c:idx val="3"/>
          <c:order val="3"/>
          <c:tx>
            <c:strRef>
              <c:f>Feuil1!$E$1</c:f>
              <c:strCache>
                <c:ptCount val="1"/>
                <c:pt idx="0">
                  <c:v>Pas du tout confiant</c:v>
                </c:pt>
              </c:strCache>
            </c:strRef>
          </c:tx>
          <c:spPr>
            <a:solidFill>
              <a:srgbClr val="C00000"/>
            </a:solidFill>
            <a:ln>
              <a:solidFill>
                <a:prstClr val="white"/>
              </a:solidFill>
            </a:ln>
            <a:effectLst/>
          </c:spPr>
          <c:invertIfNegative val="0"/>
          <c:dLbls>
            <c:spPr>
              <a:noFill/>
              <a:ln>
                <a:noFill/>
              </a:ln>
              <a:effectLst/>
            </c:spPr>
            <c:txPr>
              <a:bodyPr/>
              <a:lstStyle/>
              <a:p>
                <a:pPr algn="ctr">
                  <a:defRPr lang="fr-F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Votre entreprise </c:v>
                </c:pt>
                <c:pt idx="1">
                  <c:v>Vos clients </c:v>
                </c:pt>
                <c:pt idx="2">
                  <c:v>La région d’implantation de votre entreprise </c:v>
                </c:pt>
                <c:pt idx="3">
                  <c:v>L’économie européenne </c:v>
                </c:pt>
                <c:pt idx="4">
                  <c:v>L’économie française </c:v>
                </c:pt>
              </c:strCache>
            </c:strRef>
          </c:cat>
          <c:val>
            <c:numRef>
              <c:f>Feuil1!$E$2:$E$6</c:f>
              <c:numCache>
                <c:formatCode>0%</c:formatCode>
                <c:ptCount val="5"/>
                <c:pt idx="0">
                  <c:v>0.03</c:v>
                </c:pt>
                <c:pt idx="1">
                  <c:v>0.03</c:v>
                </c:pt>
                <c:pt idx="2">
                  <c:v>0.06</c:v>
                </c:pt>
                <c:pt idx="3">
                  <c:v>0.08</c:v>
                </c:pt>
                <c:pt idx="4">
                  <c:v>0.1</c:v>
                </c:pt>
              </c:numCache>
            </c:numRef>
          </c:val>
          <c:extLst>
            <c:ext xmlns:c16="http://schemas.microsoft.com/office/drawing/2014/chart" uri="{C3380CC4-5D6E-409C-BE32-E72D297353CC}">
              <c16:uniqueId val="{00000007-90D7-4C25-83B5-4954AF4FA3F4}"/>
            </c:ext>
          </c:extLst>
        </c:ser>
        <c:ser>
          <c:idx val="4"/>
          <c:order val="4"/>
          <c:tx>
            <c:strRef>
              <c:f>Feuil1!$F$1</c:f>
              <c:strCache>
                <c:ptCount val="1"/>
                <c:pt idx="0">
                  <c:v>Vous ne savez pas</c:v>
                </c:pt>
              </c:strCache>
            </c:strRef>
          </c:tx>
          <c:spPr>
            <a:solidFill>
              <a:schemeClr val="bg1">
                <a:lumMod val="50000"/>
              </a:schemeClr>
            </a:solidFill>
          </c:spPr>
          <c:invertIfNegative val="0"/>
          <c:dLbls>
            <c:dLbl>
              <c:idx val="1"/>
              <c:layout>
                <c:manualLayout>
                  <c:x val="2.0739352069047704E-2"/>
                  <c:y val="-3.043735118352165E-3"/>
                </c:manualLayout>
              </c:layout>
              <c:spPr>
                <a:noFill/>
                <a:ln>
                  <a:noFill/>
                </a:ln>
                <a:effectLst/>
              </c:spPr>
              <c:txPr>
                <a:bodyPr wrap="square" lIns="38100" tIns="19050" rIns="38100" bIns="19050" anchor="ctr">
                  <a:spAutoFit/>
                </a:bodyPr>
                <a:lstStyle/>
                <a:p>
                  <a:pPr>
                    <a:defRPr sz="1200" b="1">
                      <a:solidFill>
                        <a:schemeClr val="tx1">
                          <a:lumMod val="50000"/>
                          <a:lumOff val="50000"/>
                        </a:schemeClr>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843-4A0F-BE11-EF9B9B2B2FB2}"/>
                </c:ext>
              </c:extLst>
            </c:dLbl>
            <c:dLbl>
              <c:idx val="3"/>
              <c:layout>
                <c:manualLayout>
                  <c:x val="1.7776587487755267E-2"/>
                  <c:y val="-3.043735118352165E-3"/>
                </c:manualLayout>
              </c:layout>
              <c:spPr>
                <a:noFill/>
                <a:ln>
                  <a:noFill/>
                </a:ln>
                <a:effectLst/>
              </c:spPr>
              <c:txPr>
                <a:bodyPr wrap="square" lIns="38100" tIns="19050" rIns="38100" bIns="19050" anchor="ctr">
                  <a:spAutoFit/>
                </a:bodyPr>
                <a:lstStyle/>
                <a:p>
                  <a:pPr>
                    <a:defRPr sz="1200" b="1">
                      <a:solidFill>
                        <a:schemeClr val="tx1">
                          <a:lumMod val="50000"/>
                          <a:lumOff val="50000"/>
                        </a:schemeClr>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843-4A0F-BE11-EF9B9B2B2FB2}"/>
                </c:ext>
              </c:extLst>
            </c:dLbl>
            <c:dLbl>
              <c:idx val="4"/>
              <c:layout>
                <c:manualLayout>
                  <c:x val="1.1851058325170288E-2"/>
                  <c:y val="0"/>
                </c:manualLayout>
              </c:layout>
              <c:spPr>
                <a:noFill/>
                <a:ln>
                  <a:noFill/>
                </a:ln>
                <a:effectLst/>
              </c:spPr>
              <c:txPr>
                <a:bodyPr wrap="square" lIns="38100" tIns="19050" rIns="38100" bIns="19050" anchor="ctr">
                  <a:spAutoFit/>
                </a:bodyPr>
                <a:lstStyle/>
                <a:p>
                  <a:pPr>
                    <a:defRPr sz="1200" b="1">
                      <a:solidFill>
                        <a:schemeClr val="tx1">
                          <a:lumMod val="50000"/>
                          <a:lumOff val="50000"/>
                        </a:schemeClr>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843-4A0F-BE11-EF9B9B2B2FB2}"/>
                </c:ext>
              </c:extLst>
            </c:dLbl>
            <c:spPr>
              <a:noFill/>
              <a:ln>
                <a:noFill/>
              </a:ln>
              <a:effectLst/>
            </c:spPr>
            <c:txPr>
              <a:bodyPr wrap="square" lIns="38100" tIns="19050" rIns="38100" bIns="19050" anchor="ctr">
                <a:spAutoFit/>
              </a:bodyPr>
              <a:lstStyle/>
              <a:p>
                <a:pPr>
                  <a:defRPr sz="1200" b="1">
                    <a:solidFill>
                      <a:schemeClr val="bg1"/>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Votre entreprise </c:v>
                </c:pt>
                <c:pt idx="1">
                  <c:v>Vos clients </c:v>
                </c:pt>
                <c:pt idx="2">
                  <c:v>La région d’implantation de votre entreprise </c:v>
                </c:pt>
                <c:pt idx="3">
                  <c:v>L’économie européenne </c:v>
                </c:pt>
                <c:pt idx="4">
                  <c:v>L’économie française </c:v>
                </c:pt>
              </c:strCache>
            </c:strRef>
          </c:cat>
          <c:val>
            <c:numRef>
              <c:f>Feuil1!$F$2:$F$6</c:f>
              <c:numCache>
                <c:formatCode>0%</c:formatCode>
                <c:ptCount val="5"/>
                <c:pt idx="1">
                  <c:v>0.02</c:v>
                </c:pt>
                <c:pt idx="3">
                  <c:v>0.01</c:v>
                </c:pt>
                <c:pt idx="4">
                  <c:v>0.01</c:v>
                </c:pt>
              </c:numCache>
            </c:numRef>
          </c:val>
          <c:extLst>
            <c:ext xmlns:c16="http://schemas.microsoft.com/office/drawing/2014/chart" uri="{C3380CC4-5D6E-409C-BE32-E72D297353CC}">
              <c16:uniqueId val="{00000000-6CED-4149-8401-58576B34CA66}"/>
            </c:ext>
          </c:extLst>
        </c:ser>
        <c:dLbls>
          <c:showLegendKey val="0"/>
          <c:showVal val="0"/>
          <c:showCatName val="0"/>
          <c:showSerName val="0"/>
          <c:showPercent val="0"/>
          <c:showBubbleSize val="0"/>
        </c:dLbls>
        <c:gapWidth val="100"/>
        <c:overlap val="100"/>
        <c:axId val="414825952"/>
        <c:axId val="414826344"/>
      </c:barChart>
      <c:catAx>
        <c:axId val="414825952"/>
        <c:scaling>
          <c:orientation val="maxMin"/>
        </c:scaling>
        <c:delete val="0"/>
        <c:axPos val="l"/>
        <c:numFmt formatCode="General" sourceLinked="1"/>
        <c:majorTickMark val="out"/>
        <c:minorTickMark val="none"/>
        <c:tickLblPos val="nextTo"/>
        <c:spPr>
          <a:ln w="10514">
            <a:noFill/>
          </a:ln>
        </c:spPr>
        <c:txPr>
          <a:bodyPr rot="0" vert="horz" anchor="t" anchorCtr="0"/>
          <a:lstStyle/>
          <a:p>
            <a:pPr>
              <a:defRPr sz="1300" b="0" i="0" u="none" strike="noStrike" baseline="0">
                <a:solidFill>
                  <a:schemeClr val="tx1"/>
                </a:solidFill>
                <a:latin typeface="Calibri" panose="020F0502020204030204" pitchFamily="34" charset="0"/>
                <a:ea typeface="Trebuchet MS"/>
                <a:cs typeface="Calibri" panose="020F0502020204030204" pitchFamily="34" charset="0"/>
              </a:defRPr>
            </a:pPr>
            <a:endParaRPr lang="fr-FR"/>
          </a:p>
        </c:txPr>
        <c:crossAx val="414826344"/>
        <c:crosses val="autoZero"/>
        <c:auto val="1"/>
        <c:lblAlgn val="ctr"/>
        <c:lblOffset val="1000"/>
        <c:noMultiLvlLbl val="0"/>
      </c:catAx>
      <c:valAx>
        <c:axId val="414826344"/>
        <c:scaling>
          <c:orientation val="minMax"/>
          <c:max val="1.05"/>
          <c:min val="0"/>
        </c:scaling>
        <c:delete val="1"/>
        <c:axPos val="t"/>
        <c:numFmt formatCode="0%" sourceLinked="1"/>
        <c:majorTickMark val="out"/>
        <c:minorTickMark val="none"/>
        <c:tickLblPos val="none"/>
        <c:crossAx val="414825952"/>
        <c:crosses val="autoZero"/>
        <c:crossBetween val="between"/>
      </c:valAx>
    </c:plotArea>
    <c:legend>
      <c:legendPos val="b"/>
      <c:legendEntry>
        <c:idx val="0"/>
        <c:txPr>
          <a:bodyPr/>
          <a:lstStyle/>
          <a:p>
            <a:pPr>
              <a:defRPr sz="1100" b="1">
                <a:solidFill>
                  <a:srgbClr val="002060"/>
                </a:solidFill>
                <a:latin typeface="Calibri" panose="020F0502020204030204" pitchFamily="34" charset="0"/>
                <a:cs typeface="Calibri" panose="020F0502020204030204" pitchFamily="34" charset="0"/>
              </a:defRPr>
            </a:pPr>
            <a:endParaRPr lang="fr-FR"/>
          </a:p>
        </c:txPr>
      </c:legendEntry>
      <c:legendEntry>
        <c:idx val="1"/>
        <c:txPr>
          <a:bodyPr/>
          <a:lstStyle/>
          <a:p>
            <a:pPr>
              <a:defRPr sz="1100" b="1">
                <a:solidFill>
                  <a:schemeClr val="accent6"/>
                </a:solidFill>
                <a:latin typeface="Calibri" panose="020F0502020204030204" pitchFamily="34" charset="0"/>
                <a:cs typeface="Calibri" panose="020F0502020204030204" pitchFamily="34" charset="0"/>
              </a:defRPr>
            </a:pPr>
            <a:endParaRPr lang="fr-FR"/>
          </a:p>
        </c:txPr>
      </c:legendEntry>
      <c:legendEntry>
        <c:idx val="2"/>
        <c:txPr>
          <a:bodyPr/>
          <a:lstStyle/>
          <a:p>
            <a:pPr>
              <a:defRPr sz="1100" b="1">
                <a:solidFill>
                  <a:schemeClr val="accent4">
                    <a:lumMod val="60000"/>
                    <a:lumOff val="40000"/>
                  </a:schemeClr>
                </a:solidFill>
                <a:latin typeface="Calibri" panose="020F0502020204030204" pitchFamily="34" charset="0"/>
                <a:cs typeface="Calibri" panose="020F0502020204030204" pitchFamily="34" charset="0"/>
              </a:defRPr>
            </a:pPr>
            <a:endParaRPr lang="fr-FR"/>
          </a:p>
        </c:txPr>
      </c:legendEntry>
      <c:legendEntry>
        <c:idx val="3"/>
        <c:txPr>
          <a:bodyPr/>
          <a:lstStyle/>
          <a:p>
            <a:pPr>
              <a:defRPr sz="1100" b="1">
                <a:solidFill>
                  <a:srgbClr val="C00000"/>
                </a:solidFill>
                <a:latin typeface="Calibri" panose="020F0502020204030204" pitchFamily="34" charset="0"/>
                <a:cs typeface="Calibri" panose="020F0502020204030204" pitchFamily="34" charset="0"/>
              </a:defRPr>
            </a:pPr>
            <a:endParaRPr lang="fr-FR"/>
          </a:p>
        </c:txPr>
      </c:legendEntry>
      <c:legendEntry>
        <c:idx val="4"/>
        <c:txPr>
          <a:bodyPr/>
          <a:lstStyle/>
          <a:p>
            <a:pPr>
              <a:defRPr sz="1100" b="1">
                <a:solidFill>
                  <a:schemeClr val="bg1">
                    <a:lumMod val="50000"/>
                  </a:schemeClr>
                </a:solidFill>
                <a:latin typeface="Calibri" panose="020F0502020204030204" pitchFamily="34" charset="0"/>
                <a:cs typeface="Calibri" panose="020F0502020204030204" pitchFamily="34" charset="0"/>
              </a:defRPr>
            </a:pPr>
            <a:endParaRPr lang="fr-FR"/>
          </a:p>
        </c:txPr>
      </c:legendEntry>
      <c:layout>
        <c:manualLayout>
          <c:xMode val="edge"/>
          <c:yMode val="edge"/>
          <c:x val="0.46916146996981473"/>
          <c:y val="0.83869737723501825"/>
          <c:w val="0.43437523110146953"/>
          <c:h val="0.14637729613265893"/>
        </c:manualLayout>
      </c:layout>
      <c:overlay val="0"/>
      <c:txPr>
        <a:bodyPr/>
        <a:lstStyle/>
        <a:p>
          <a:pPr>
            <a:defRPr sz="1100" b="1">
              <a:latin typeface="Calibri" panose="020F0502020204030204" pitchFamily="34" charset="0"/>
              <a:cs typeface="Calibri" panose="020F0502020204030204" pitchFamily="34" charset="0"/>
            </a:defRPr>
          </a:pPr>
          <a:endParaRPr lang="fr-FR"/>
        </a:p>
      </c:txPr>
    </c:legend>
    <c:plotVisOnly val="1"/>
    <c:dispBlanksAs val="gap"/>
    <c:showDLblsOverMax val="0"/>
  </c:chart>
  <c:spPr>
    <a:solidFill>
      <a:srgbClr val="FFFFFF"/>
    </a:solidFill>
    <a:ln>
      <a:noFill/>
    </a:ln>
  </c:spPr>
  <c:txPr>
    <a:bodyPr/>
    <a:lstStyle/>
    <a:p>
      <a:pPr>
        <a:defRPr sz="1802"/>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00360351381259"/>
          <c:y val="0"/>
          <c:w val="0.47099639648618741"/>
          <c:h val="0.99885800357366128"/>
        </c:manualLayout>
      </c:layout>
      <c:barChart>
        <c:barDir val="bar"/>
        <c:grouping val="clustered"/>
        <c:varyColors val="0"/>
        <c:ser>
          <c:idx val="0"/>
          <c:order val="0"/>
          <c:tx>
            <c:strRef>
              <c:f>Feuil1!$B$1</c:f>
              <c:strCache>
                <c:ptCount val="1"/>
                <c:pt idx="0">
                  <c:v>Total des citations* </c:v>
                </c:pt>
              </c:strCache>
            </c:strRef>
          </c:tx>
          <c:spPr>
            <a:solidFill>
              <a:srgbClr val="003366"/>
            </a:solidFill>
            <a:ln w="9525">
              <a:solidFill>
                <a:schemeClr val="bg1"/>
              </a:solidFill>
            </a:ln>
            <a:effectLst/>
          </c:spPr>
          <c:invertIfNegative val="0"/>
          <c:dPt>
            <c:idx val="0"/>
            <c:invertIfNegative val="0"/>
            <c:bubble3D val="0"/>
            <c:extLst>
              <c:ext xmlns:c16="http://schemas.microsoft.com/office/drawing/2014/chart" uri="{C3380CC4-5D6E-409C-BE32-E72D297353CC}">
                <c16:uniqueId val="{00000000-86AF-44DD-ACB1-2A2101A04BBA}"/>
              </c:ext>
            </c:extLst>
          </c:dPt>
          <c:dPt>
            <c:idx val="1"/>
            <c:invertIfNegative val="0"/>
            <c:bubble3D val="0"/>
            <c:extLst>
              <c:ext xmlns:c16="http://schemas.microsoft.com/office/drawing/2014/chart" uri="{C3380CC4-5D6E-409C-BE32-E72D297353CC}">
                <c16:uniqueId val="{00000001-86AF-44DD-ACB1-2A2101A04BBA}"/>
              </c:ext>
            </c:extLst>
          </c:dPt>
          <c:dPt>
            <c:idx val="2"/>
            <c:invertIfNegative val="0"/>
            <c:bubble3D val="0"/>
            <c:extLst>
              <c:ext xmlns:c16="http://schemas.microsoft.com/office/drawing/2014/chart" uri="{C3380CC4-5D6E-409C-BE32-E72D297353CC}">
                <c16:uniqueId val="{00000002-86AF-44DD-ACB1-2A2101A04BBA}"/>
              </c:ext>
            </c:extLst>
          </c:dPt>
          <c:dPt>
            <c:idx val="3"/>
            <c:invertIfNegative val="0"/>
            <c:bubble3D val="0"/>
            <c:extLst>
              <c:ext xmlns:c16="http://schemas.microsoft.com/office/drawing/2014/chart" uri="{C3380CC4-5D6E-409C-BE32-E72D297353CC}">
                <c16:uniqueId val="{00000003-86AF-44DD-ACB1-2A2101A04BBA}"/>
              </c:ext>
            </c:extLst>
          </c:dPt>
          <c:dPt>
            <c:idx val="4"/>
            <c:invertIfNegative val="0"/>
            <c:bubble3D val="0"/>
            <c:extLst>
              <c:ext xmlns:c16="http://schemas.microsoft.com/office/drawing/2014/chart" uri="{C3380CC4-5D6E-409C-BE32-E72D297353CC}">
                <c16:uniqueId val="{00000004-86AF-44DD-ACB1-2A2101A04BBA}"/>
              </c:ext>
            </c:extLst>
          </c:dPt>
          <c:dLbls>
            <c:dLbl>
              <c:idx val="0"/>
              <c:spPr>
                <a:noFill/>
                <a:ln>
                  <a:noFill/>
                </a:ln>
                <a:effectLst/>
              </c:spPr>
              <c:txPr>
                <a:bodyPr wrap="square" lIns="38100" tIns="19050" rIns="38100" bIns="19050" anchor="ctr">
                  <a:spAutoFit/>
                </a:bodyPr>
                <a:lstStyle/>
                <a:p>
                  <a:pPr>
                    <a:defRPr sz="1800" b="1">
                      <a:solidFill>
                        <a:schemeClr val="bg1"/>
                      </a:solidFill>
                      <a:latin typeface="Calibri" panose="020F0502020204030204" pitchFamily="34"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0-86AF-44DD-ACB1-2A2101A04BBA}"/>
                </c:ext>
              </c:extLst>
            </c:dLbl>
            <c:dLbl>
              <c:idx val="4"/>
              <c:spPr>
                <a:noFill/>
                <a:ln>
                  <a:noFill/>
                </a:ln>
                <a:effectLst/>
              </c:spPr>
              <c:txPr>
                <a:bodyPr wrap="square" lIns="38100" tIns="19050" rIns="38100" bIns="19050" anchor="ctr" anchorCtr="0">
                  <a:spAutoFit/>
                </a:bodyPr>
                <a:lstStyle/>
                <a:p>
                  <a:pPr algn="ctr" rtl="0">
                    <a:defRPr lang="en-US" sz="1400" b="1" i="0" u="none" strike="noStrike" kern="1200" baseline="0">
                      <a:solidFill>
                        <a:schemeClr val="bg1"/>
                      </a:solidFill>
                      <a:latin typeface="Calibri" panose="020F0502020204030204" pitchFamily="34" charset="0"/>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4-86AF-44DD-ACB1-2A2101A04BBA}"/>
                </c:ext>
              </c:extLst>
            </c:dLbl>
            <c:dLbl>
              <c:idx val="5"/>
              <c:spPr>
                <a:noFill/>
                <a:ln>
                  <a:noFill/>
                </a:ln>
                <a:effectLst/>
              </c:spPr>
              <c:txPr>
                <a:bodyPr wrap="square" lIns="38100" tIns="19050" rIns="38100" bIns="19050" anchor="ctr" anchorCtr="0">
                  <a:spAutoFit/>
                </a:bodyPr>
                <a:lstStyle/>
                <a:p>
                  <a:pPr algn="ctr" rtl="0">
                    <a:defRPr lang="en-US" sz="1400" b="1" i="0" u="none" strike="noStrike" kern="1200" baseline="0">
                      <a:solidFill>
                        <a:schemeClr val="bg1"/>
                      </a:solidFill>
                      <a:latin typeface="Calibri" panose="020F0502020204030204" pitchFamily="34" charset="0"/>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5-86AF-44DD-ACB1-2A2101A04BBA}"/>
                </c:ext>
              </c:extLst>
            </c:dLbl>
            <c:dLbl>
              <c:idx val="7"/>
              <c:layout>
                <c:manualLayout>
                  <c:x val="-2.0898207522115544E-3"/>
                  <c:y val="2.2188564635066896E-7"/>
                </c:manualLayout>
              </c:layout>
              <c:spPr>
                <a:noFill/>
                <a:ln>
                  <a:noFill/>
                </a:ln>
                <a:effectLst/>
              </c:spPr>
              <c:txPr>
                <a:bodyPr wrap="square" lIns="38100" tIns="19050" rIns="38100" bIns="19050" anchor="ctr">
                  <a:spAutoFit/>
                </a:bodyPr>
                <a:lstStyle/>
                <a:p>
                  <a:pPr>
                    <a:defRPr sz="1400" b="1">
                      <a:solidFill>
                        <a:srgbClr val="003366"/>
                      </a:solidFill>
                      <a:latin typeface="Calibri" panose="020F050202020403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5C5-4BE1-AF1E-EFFD5E4C752A}"/>
                </c:ext>
              </c:extLst>
            </c:dLbl>
            <c:dLbl>
              <c:idx val="8"/>
              <c:layout>
                <c:manualLayout>
                  <c:x val="2.5318359359047756E-3"/>
                  <c:y val="0"/>
                </c:manualLayout>
              </c:layout>
              <c:spPr>
                <a:noFill/>
                <a:ln>
                  <a:noFill/>
                </a:ln>
                <a:effectLst/>
              </c:spPr>
              <c:txPr>
                <a:bodyPr wrap="square" lIns="38100" tIns="19050" rIns="38100" bIns="19050" anchor="ctr">
                  <a:spAutoFit/>
                </a:bodyPr>
                <a:lstStyle/>
                <a:p>
                  <a:pPr>
                    <a:defRPr sz="1400" b="1">
                      <a:solidFill>
                        <a:srgbClr val="003366"/>
                      </a:solidFill>
                      <a:latin typeface="Calibri" panose="020F050202020403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5C5-4BE1-AF1E-EFFD5E4C752A}"/>
                </c:ext>
              </c:extLst>
            </c:dLbl>
            <c:spPr>
              <a:noFill/>
              <a:ln>
                <a:noFill/>
              </a:ln>
              <a:effectLst/>
            </c:spPr>
            <c:txPr>
              <a:bodyPr wrap="square" lIns="38100" tIns="19050" rIns="38100" bIns="19050" anchor="ctr">
                <a:spAutoFit/>
              </a:bodyPr>
              <a:lstStyle/>
              <a:p>
                <a:pPr>
                  <a:defRPr sz="1400" b="1">
                    <a:solidFill>
                      <a:schemeClr val="bg1"/>
                    </a:solidFill>
                    <a:latin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Feuil1!$A$2:$A$11</c:f>
              <c:strCache>
                <c:ptCount val="10"/>
                <c:pt idx="0">
                  <c:v>Sa prise en compte du bien-être des collaborateurs </c:v>
                </c:pt>
                <c:pt idx="1">
                  <c:v>Donner du « sens » à son activité en développant par exemple sa responsabilité sociétale et environnementale </c:v>
                </c:pt>
                <c:pt idx="2">
                  <c:v>Une bonne réputation  </c:v>
                </c:pt>
                <c:pt idx="3">
                  <c:v>Une identité et des valeurs fortes  </c:v>
                </c:pt>
                <c:pt idx="4">
                  <c:v>Sa capacité à innover  </c:v>
                </c:pt>
                <c:pt idx="5">
                  <c:v>Une organisation horizontale et participative  </c:v>
                </c:pt>
                <c:pt idx="6">
                  <c:v>Le niveau de qualification de ses collaborateurs  </c:v>
                </c:pt>
                <c:pt idx="7">
                  <c:v>La recherche de nouveaux talents  </c:v>
                </c:pt>
                <c:pt idx="8">
                  <c:v>La digitalisation de ses activités  </c:v>
                </c:pt>
                <c:pt idx="9">
                  <c:v>Une autre attente  </c:v>
                </c:pt>
              </c:strCache>
            </c:strRef>
          </c:cat>
          <c:val>
            <c:numRef>
              <c:f>Feuil1!$B$2:$B$11</c:f>
              <c:numCache>
                <c:formatCode>0%</c:formatCode>
                <c:ptCount val="10"/>
                <c:pt idx="0">
                  <c:v>0.35</c:v>
                </c:pt>
                <c:pt idx="1">
                  <c:v>0.12</c:v>
                </c:pt>
                <c:pt idx="2">
                  <c:v>0.11</c:v>
                </c:pt>
                <c:pt idx="3">
                  <c:v>0.11</c:v>
                </c:pt>
                <c:pt idx="4">
                  <c:v>7.0000000000000007E-2</c:v>
                </c:pt>
                <c:pt idx="5">
                  <c:v>7.0000000000000007E-2</c:v>
                </c:pt>
                <c:pt idx="6">
                  <c:v>0.05</c:v>
                </c:pt>
                <c:pt idx="7">
                  <c:v>0.03</c:v>
                </c:pt>
                <c:pt idx="8">
                  <c:v>0.02</c:v>
                </c:pt>
                <c:pt idx="9">
                  <c:v>7.0000000000000007E-2</c:v>
                </c:pt>
              </c:numCache>
            </c:numRef>
          </c:val>
          <c:extLst>
            <c:ext xmlns:c16="http://schemas.microsoft.com/office/drawing/2014/chart" uri="{C3380CC4-5D6E-409C-BE32-E72D297353CC}">
              <c16:uniqueId val="{00000006-86AF-44DD-ACB1-2A2101A04BBA}"/>
            </c:ext>
          </c:extLst>
        </c:ser>
        <c:dLbls>
          <c:showLegendKey val="0"/>
          <c:showVal val="0"/>
          <c:showCatName val="0"/>
          <c:showSerName val="0"/>
          <c:showPercent val="0"/>
          <c:showBubbleSize val="0"/>
        </c:dLbls>
        <c:gapWidth val="30"/>
        <c:axId val="288348824"/>
        <c:axId val="288348432"/>
      </c:barChart>
      <c:valAx>
        <c:axId val="288348432"/>
        <c:scaling>
          <c:orientation val="minMax"/>
        </c:scaling>
        <c:delete val="1"/>
        <c:axPos val="t"/>
        <c:numFmt formatCode="0%" sourceLinked="1"/>
        <c:majorTickMark val="out"/>
        <c:minorTickMark val="none"/>
        <c:tickLblPos val="nextTo"/>
        <c:crossAx val="288348824"/>
        <c:crosses val="autoZero"/>
        <c:crossBetween val="between"/>
      </c:valAx>
      <c:catAx>
        <c:axId val="288348824"/>
        <c:scaling>
          <c:orientation val="maxMin"/>
        </c:scaling>
        <c:delete val="0"/>
        <c:axPos val="l"/>
        <c:numFmt formatCode="General" sourceLinked="1"/>
        <c:majorTickMark val="out"/>
        <c:minorTickMark val="none"/>
        <c:tickLblPos val="nextTo"/>
        <c:spPr>
          <a:ln>
            <a:noFill/>
          </a:ln>
        </c:spPr>
        <c:txPr>
          <a:bodyPr/>
          <a:lstStyle/>
          <a:p>
            <a:pPr>
              <a:defRPr sz="1100">
                <a:latin typeface="Calibri" panose="020F0502020204030204" pitchFamily="34" charset="0"/>
              </a:defRPr>
            </a:pPr>
            <a:endParaRPr lang="fr-FR"/>
          </a:p>
        </c:txPr>
        <c:crossAx val="288348432"/>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24418266617019"/>
          <c:y val="0.2033536020999859"/>
          <c:w val="0.36447172398634681"/>
          <c:h val="0.63001005280575162"/>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extLst>
              <c:ext xmlns:c16="http://schemas.microsoft.com/office/drawing/2014/chart" uri="{C3380CC4-5D6E-409C-BE32-E72D297353CC}">
                <c16:uniqueId val="{00000001-D907-4F81-8094-1D6E7B459D95}"/>
              </c:ext>
            </c:extLst>
          </c:dPt>
          <c:dPt>
            <c:idx val="1"/>
            <c:bubble3D val="0"/>
            <c:spPr>
              <a:solidFill>
                <a:srgbClr val="003366">
                  <a:alpha val="50000"/>
                </a:srgbClr>
              </a:solidFill>
              <a:ln>
                <a:noFill/>
              </a:ln>
              <a:effectLst/>
            </c:spPr>
            <c:extLst>
              <c:ext xmlns:c16="http://schemas.microsoft.com/office/drawing/2014/chart" uri="{C3380CC4-5D6E-409C-BE32-E72D297353CC}">
                <c16:uniqueId val="{00000003-D907-4F81-8094-1D6E7B459D95}"/>
              </c:ext>
            </c:extLst>
          </c:dPt>
          <c:dPt>
            <c:idx val="2"/>
            <c:bubble3D val="0"/>
            <c:spPr>
              <a:solidFill>
                <a:srgbClr val="CC0000">
                  <a:alpha val="50000"/>
                </a:srgbClr>
              </a:solidFill>
              <a:ln>
                <a:noFill/>
              </a:ln>
              <a:effectLst/>
            </c:spPr>
            <c:extLst>
              <c:ext xmlns:c16="http://schemas.microsoft.com/office/drawing/2014/chart" uri="{C3380CC4-5D6E-409C-BE32-E72D297353CC}">
                <c16:uniqueId val="{00000005-D907-4F81-8094-1D6E7B459D95}"/>
              </c:ext>
            </c:extLst>
          </c:dPt>
          <c:dPt>
            <c:idx val="3"/>
            <c:bubble3D val="0"/>
            <c:spPr>
              <a:solidFill>
                <a:srgbClr val="CC0000"/>
              </a:solidFill>
              <a:ln>
                <a:noFill/>
              </a:ln>
              <a:effectLst/>
            </c:spPr>
            <c:extLst>
              <c:ext xmlns:c16="http://schemas.microsoft.com/office/drawing/2014/chart" uri="{C3380CC4-5D6E-409C-BE32-E72D297353CC}">
                <c16:uniqueId val="{00000007-D907-4F81-8094-1D6E7B459D95}"/>
              </c:ext>
            </c:extLst>
          </c:dPt>
          <c:dPt>
            <c:idx val="4"/>
            <c:bubble3D val="0"/>
            <c:spPr>
              <a:solidFill>
                <a:schemeClr val="bg1">
                  <a:lumMod val="50000"/>
                </a:schemeClr>
              </a:solidFill>
              <a:ln>
                <a:noFill/>
              </a:ln>
              <a:effectLst/>
            </c:spPr>
            <c:extLst>
              <c:ext xmlns:c16="http://schemas.microsoft.com/office/drawing/2014/chart" uri="{C3380CC4-5D6E-409C-BE32-E72D297353CC}">
                <c16:uniqueId val="{00000008-5666-4C81-9EDD-7AB888078AC1}"/>
              </c:ext>
            </c:extLst>
          </c:dPt>
          <c:dLbls>
            <c:dLbl>
              <c:idx val="0"/>
              <c:layout>
                <c:manualLayout>
                  <c:x val="-8.1798232351992323E-2"/>
                  <c:y val="-3.8185140868254676E-2"/>
                </c:manualLayout>
              </c:layout>
              <c:spPr/>
              <c:txPr>
                <a:bodyPr/>
                <a:lstStyle/>
                <a:p>
                  <a:pPr>
                    <a:defRPr sz="12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35922406692882"/>
                      <c:h val="0.19030667488619651"/>
                    </c:manualLayout>
                  </c15:layout>
                </c:ext>
                <c:ext xmlns:c16="http://schemas.microsoft.com/office/drawing/2014/chart" uri="{C3380CC4-5D6E-409C-BE32-E72D297353CC}">
                  <c16:uniqueId val="{00000001-D907-4F81-8094-1D6E7B459D95}"/>
                </c:ext>
              </c:extLst>
            </c:dLbl>
            <c:dLbl>
              <c:idx val="1"/>
              <c:layout>
                <c:manualLayout>
                  <c:x val="2.6590467250070464E-2"/>
                  <c:y val="0.24900185872045794"/>
                </c:manualLayout>
              </c:layout>
              <c:spPr/>
              <c:txPr>
                <a:bodyPr/>
                <a:lstStyle/>
                <a:p>
                  <a:pPr>
                    <a:defRPr sz="1200" b="1">
                      <a:solidFill>
                        <a:srgbClr val="003366">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2071149198369694"/>
                      <c:h val="0.23012717266515145"/>
                    </c:manualLayout>
                  </c15:layout>
                </c:ext>
                <c:ext xmlns:c16="http://schemas.microsoft.com/office/drawing/2014/chart" uri="{C3380CC4-5D6E-409C-BE32-E72D297353CC}">
                  <c16:uniqueId val="{00000003-D907-4F81-8094-1D6E7B459D95}"/>
                </c:ext>
              </c:extLst>
            </c:dLbl>
            <c:dLbl>
              <c:idx val="2"/>
              <c:layout>
                <c:manualLayout>
                  <c:x val="-3.7037048406639468E-2"/>
                  <c:y val="0.10385938635178779"/>
                </c:manualLayout>
              </c:layout>
              <c:spPr>
                <a:noFill/>
                <a:ln>
                  <a:noFill/>
                </a:ln>
                <a:effectLst/>
              </c:spPr>
              <c:txPr>
                <a:bodyPr/>
                <a:lstStyle/>
                <a:p>
                  <a:pPr>
                    <a:defRPr sz="1200" b="1">
                      <a:solidFill>
                        <a:srgbClr val="CC0000">
                          <a:alpha val="75000"/>
                        </a:srgb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907-4F81-8094-1D6E7B459D95}"/>
                </c:ext>
              </c:extLst>
            </c:dLbl>
            <c:dLbl>
              <c:idx val="3"/>
              <c:layout>
                <c:manualLayout>
                  <c:x val="-1.3785517884765506E-2"/>
                  <c:y val="1.1997513623311133E-2"/>
                </c:manualLayout>
              </c:layout>
              <c:spPr/>
              <c:txPr>
                <a:bodyPr/>
                <a:lstStyle/>
                <a:p>
                  <a:pPr>
                    <a:defRPr sz="12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212483373235522"/>
                      <c:h val="0.13945672762610717"/>
                    </c:manualLayout>
                  </c15:layout>
                </c:ext>
                <c:ext xmlns:c16="http://schemas.microsoft.com/office/drawing/2014/chart" uri="{C3380CC4-5D6E-409C-BE32-E72D297353CC}">
                  <c16:uniqueId val="{00000007-D907-4F81-8094-1D6E7B459D95}"/>
                </c:ext>
              </c:extLst>
            </c:dLbl>
            <c:dLbl>
              <c:idx val="4"/>
              <c:layout>
                <c:manualLayout>
                  <c:x val="3.8986366743830841E-3"/>
                  <c:y val="-5.626056780039599E-2"/>
                </c:manualLayout>
              </c:layout>
              <c:spPr>
                <a:noFill/>
                <a:ln>
                  <a:noFill/>
                </a:ln>
                <a:effectLst/>
              </c:spPr>
              <c:txPr>
                <a:bodyPr/>
                <a:lstStyle/>
                <a:p>
                  <a:pPr>
                    <a:defRPr sz="800" b="1">
                      <a:solidFill>
                        <a:schemeClr val="bg1">
                          <a:lumMod val="50000"/>
                        </a:scheme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5666-4C81-9EDD-7AB888078AC1}"/>
                </c:ext>
              </c:extLst>
            </c:dLbl>
            <c:spPr>
              <a:noFill/>
              <a:ln>
                <a:noFill/>
              </a:ln>
              <a:effectLst/>
            </c:spPr>
            <c:txPr>
              <a:bodyPr/>
              <a:lstStyle/>
              <a:p>
                <a:pPr>
                  <a:defRPr sz="12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Feuil1!$A$2:$A$6</c:f>
              <c:strCache>
                <c:ptCount val="5"/>
                <c:pt idx="0">
                  <c:v>Une responsabilité très importante </c:v>
                </c:pt>
                <c:pt idx="1">
                  <c:v>Une responsabilité plutôt importante </c:v>
                </c:pt>
                <c:pt idx="2">
                  <c:v>Une responsabilité plutôt pas importante </c:v>
                </c:pt>
                <c:pt idx="3">
                  <c:v>Une responsabilité pas du tout importante </c:v>
                </c:pt>
                <c:pt idx="4">
                  <c:v>Il n’est pas nécessaire de développer une société plus écologiste et équitable </c:v>
                </c:pt>
              </c:strCache>
            </c:strRef>
          </c:cat>
          <c:val>
            <c:numRef>
              <c:f>Feuil1!$B$2:$B$6</c:f>
              <c:numCache>
                <c:formatCode>0%</c:formatCode>
                <c:ptCount val="5"/>
                <c:pt idx="0">
                  <c:v>0.38</c:v>
                </c:pt>
                <c:pt idx="1">
                  <c:v>0.47</c:v>
                </c:pt>
                <c:pt idx="2">
                  <c:v>0.09</c:v>
                </c:pt>
                <c:pt idx="3">
                  <c:v>0.02</c:v>
                </c:pt>
                <c:pt idx="4">
                  <c:v>0.04</c:v>
                </c:pt>
              </c:numCache>
            </c:numRef>
          </c:val>
          <c:extLst>
            <c:ext xmlns:c16="http://schemas.microsoft.com/office/drawing/2014/chart" uri="{C3380CC4-5D6E-409C-BE32-E72D297353CC}">
              <c16:uniqueId val="{00000008-D907-4F81-8094-1D6E7B459D95}"/>
            </c:ext>
          </c:extLst>
        </c:ser>
        <c:dLbls>
          <c:showLegendKey val="0"/>
          <c:showVal val="0"/>
          <c:showCatName val="0"/>
          <c:showSerName val="0"/>
          <c:showPercent val="0"/>
          <c:showBubbleSize val="0"/>
          <c:showLeaderLines val="0"/>
        </c:dLbls>
        <c:firstSliceAng val="30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0"/>
            <a:ext cx="2917825" cy="493713"/>
          </a:xfrm>
          <a:prstGeom prst="rect">
            <a:avLst/>
          </a:prstGeom>
          <a:noFill/>
          <a:ln w="9525">
            <a:noFill/>
            <a:miter lim="800000"/>
            <a:headEnd/>
            <a:tailEnd/>
          </a:ln>
          <a:effectLst/>
        </p:spPr>
        <p:txBody>
          <a:bodyPr vert="horz" wrap="square" lIns="91749" tIns="45874" rIns="91749" bIns="45874" numCol="1" anchor="t" anchorCtr="0" compatLnSpc="1">
            <a:prstTxWarp prst="textNoShape">
              <a:avLst/>
            </a:prstTxWarp>
          </a:bodyPr>
          <a:lstStyle>
            <a:lvl1pPr algn="l" defTabSz="917575">
              <a:defRPr sz="1200">
                <a:latin typeface="Trebuchet MS" pitchFamily="34" charset="0"/>
              </a:defRPr>
            </a:lvl1pPr>
          </a:lstStyle>
          <a:p>
            <a:pPr>
              <a:defRPr/>
            </a:pPr>
            <a:endParaRPr lang="fr-FR" dirty="0"/>
          </a:p>
        </p:txBody>
      </p:sp>
      <p:sp>
        <p:nvSpPr>
          <p:cNvPr id="50179" name="Rectangle 3"/>
          <p:cNvSpPr>
            <a:spLocks noGrp="1" noChangeArrowheads="1"/>
          </p:cNvSpPr>
          <p:nvPr>
            <p:ph type="dt" sz="quarter" idx="1"/>
          </p:nvPr>
        </p:nvSpPr>
        <p:spPr bwMode="auto">
          <a:xfrm>
            <a:off x="3817938" y="0"/>
            <a:ext cx="2917825" cy="493713"/>
          </a:xfrm>
          <a:prstGeom prst="rect">
            <a:avLst/>
          </a:prstGeom>
          <a:noFill/>
          <a:ln w="9525">
            <a:noFill/>
            <a:miter lim="800000"/>
            <a:headEnd/>
            <a:tailEnd/>
          </a:ln>
          <a:effectLst/>
        </p:spPr>
        <p:txBody>
          <a:bodyPr vert="horz" wrap="square" lIns="91749" tIns="45874" rIns="91749" bIns="45874" numCol="1" anchor="t" anchorCtr="0" compatLnSpc="1">
            <a:prstTxWarp prst="textNoShape">
              <a:avLst/>
            </a:prstTxWarp>
          </a:bodyPr>
          <a:lstStyle>
            <a:lvl1pPr algn="r" defTabSz="917575">
              <a:defRPr sz="1200">
                <a:latin typeface="Trebuchet MS" pitchFamily="34" charset="0"/>
              </a:defRPr>
            </a:lvl1pPr>
          </a:lstStyle>
          <a:p>
            <a:pPr>
              <a:defRPr/>
            </a:pPr>
            <a:endParaRPr lang="fr-FR" dirty="0"/>
          </a:p>
        </p:txBody>
      </p:sp>
      <p:sp>
        <p:nvSpPr>
          <p:cNvPr id="50181" name="Rectangle 5"/>
          <p:cNvSpPr>
            <a:spLocks noGrp="1" noChangeArrowheads="1"/>
          </p:cNvSpPr>
          <p:nvPr>
            <p:ph type="sldNum" sz="quarter" idx="3"/>
          </p:nvPr>
        </p:nvSpPr>
        <p:spPr bwMode="auto">
          <a:xfrm>
            <a:off x="3817938" y="9372601"/>
            <a:ext cx="2917825" cy="493713"/>
          </a:xfrm>
          <a:prstGeom prst="rect">
            <a:avLst/>
          </a:prstGeom>
          <a:noFill/>
          <a:ln w="9525">
            <a:noFill/>
            <a:miter lim="800000"/>
            <a:headEnd/>
            <a:tailEnd/>
          </a:ln>
          <a:effectLst/>
        </p:spPr>
        <p:txBody>
          <a:bodyPr vert="horz" wrap="square" lIns="91749" tIns="45874" rIns="91749" bIns="45874" numCol="1" anchor="b" anchorCtr="0" compatLnSpc="1">
            <a:prstTxWarp prst="textNoShape">
              <a:avLst/>
            </a:prstTxWarp>
          </a:bodyPr>
          <a:lstStyle>
            <a:lvl1pPr algn="r" defTabSz="917575">
              <a:defRPr sz="1200">
                <a:latin typeface="Trebuchet MS" pitchFamily="34" charset="0"/>
              </a:defRPr>
            </a:lvl1pPr>
          </a:lstStyle>
          <a:p>
            <a:pPr>
              <a:defRPr/>
            </a:pPr>
            <a:fld id="{C9557C2F-B40E-4B9A-838B-9ECAA06E6C5C}" type="slidenum">
              <a:rPr lang="fr-FR"/>
              <a:pPr>
                <a:defRPr/>
              </a:pPr>
              <a:t>‹N°›</a:t>
            </a:fld>
            <a:endParaRPr lang="fr-FR" dirty="0"/>
          </a:p>
        </p:txBody>
      </p:sp>
    </p:spTree>
    <p:extLst>
      <p:ext uri="{BB962C8B-B14F-4D97-AF65-F5344CB8AC3E}">
        <p14:creationId xmlns:p14="http://schemas.microsoft.com/office/powerpoint/2010/main" val="429230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17825" cy="493713"/>
          </a:xfrm>
          <a:prstGeom prst="rect">
            <a:avLst/>
          </a:prstGeom>
          <a:noFill/>
          <a:ln w="9525">
            <a:noFill/>
            <a:miter lim="800000"/>
            <a:headEnd/>
            <a:tailEnd/>
          </a:ln>
          <a:effectLst/>
        </p:spPr>
        <p:txBody>
          <a:bodyPr vert="horz" wrap="square" lIns="91749" tIns="45874" rIns="91749" bIns="45874" numCol="1" anchor="t" anchorCtr="0" compatLnSpc="1">
            <a:prstTxWarp prst="textNoShape">
              <a:avLst/>
            </a:prstTxWarp>
          </a:bodyPr>
          <a:lstStyle>
            <a:lvl1pPr algn="l" defTabSz="917575">
              <a:defRPr sz="1200">
                <a:latin typeface="Trebuchet MS" pitchFamily="34" charset="0"/>
              </a:defRPr>
            </a:lvl1pPr>
          </a:lstStyle>
          <a:p>
            <a:pPr>
              <a:defRPr/>
            </a:pPr>
            <a:endParaRPr lang="fr-FR" dirty="0"/>
          </a:p>
        </p:txBody>
      </p:sp>
      <p:sp>
        <p:nvSpPr>
          <p:cNvPr id="45059" name="Rectangle 3"/>
          <p:cNvSpPr>
            <a:spLocks noGrp="1" noChangeArrowheads="1"/>
          </p:cNvSpPr>
          <p:nvPr>
            <p:ph type="dt" idx="1"/>
          </p:nvPr>
        </p:nvSpPr>
        <p:spPr bwMode="auto">
          <a:xfrm>
            <a:off x="3816351" y="0"/>
            <a:ext cx="2917825" cy="493713"/>
          </a:xfrm>
          <a:prstGeom prst="rect">
            <a:avLst/>
          </a:prstGeom>
          <a:noFill/>
          <a:ln w="9525">
            <a:noFill/>
            <a:miter lim="800000"/>
            <a:headEnd/>
            <a:tailEnd/>
          </a:ln>
          <a:effectLst/>
        </p:spPr>
        <p:txBody>
          <a:bodyPr vert="horz" wrap="square" lIns="91749" tIns="45874" rIns="91749" bIns="45874" numCol="1" anchor="t" anchorCtr="0" compatLnSpc="1">
            <a:prstTxWarp prst="textNoShape">
              <a:avLst/>
            </a:prstTxWarp>
          </a:bodyPr>
          <a:lstStyle>
            <a:lvl1pPr algn="r" defTabSz="917575">
              <a:defRPr sz="1200">
                <a:latin typeface="Trebuchet MS" pitchFamily="34" charset="0"/>
              </a:defRPr>
            </a:lvl1pPr>
          </a:lstStyle>
          <a:p>
            <a:pPr>
              <a:defRPr/>
            </a:pPr>
            <a:endParaRPr lang="fr-FR" dirty="0"/>
          </a:p>
        </p:txBody>
      </p:sp>
      <p:sp>
        <p:nvSpPr>
          <p:cNvPr id="55300" name="Rectangle 4"/>
          <p:cNvSpPr>
            <a:spLocks noGrp="1" noRot="1" noChangeAspect="1" noChangeArrowheads="1" noTextEdit="1"/>
          </p:cNvSpPr>
          <p:nvPr>
            <p:ph type="sldImg" idx="2"/>
          </p:nvPr>
        </p:nvSpPr>
        <p:spPr bwMode="auto">
          <a:xfrm>
            <a:off x="642938" y="739775"/>
            <a:ext cx="5453062" cy="3700463"/>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74689" y="4686300"/>
            <a:ext cx="5386387" cy="4440238"/>
          </a:xfrm>
          <a:prstGeom prst="rect">
            <a:avLst/>
          </a:prstGeom>
          <a:noFill/>
          <a:ln w="9525">
            <a:noFill/>
            <a:miter lim="800000"/>
            <a:headEnd/>
            <a:tailEnd/>
          </a:ln>
          <a:effectLst/>
        </p:spPr>
        <p:txBody>
          <a:bodyPr vert="horz" wrap="square" lIns="91749" tIns="45874" rIns="91749" bIns="45874"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p>
        </p:txBody>
      </p:sp>
      <p:sp>
        <p:nvSpPr>
          <p:cNvPr id="45062" name="Rectangle 6"/>
          <p:cNvSpPr>
            <a:spLocks noGrp="1" noChangeArrowheads="1"/>
          </p:cNvSpPr>
          <p:nvPr>
            <p:ph type="ftr" sz="quarter" idx="4"/>
          </p:nvPr>
        </p:nvSpPr>
        <p:spPr bwMode="auto">
          <a:xfrm>
            <a:off x="1" y="9371013"/>
            <a:ext cx="2917825" cy="493712"/>
          </a:xfrm>
          <a:prstGeom prst="rect">
            <a:avLst/>
          </a:prstGeom>
          <a:noFill/>
          <a:ln w="9525">
            <a:noFill/>
            <a:miter lim="800000"/>
            <a:headEnd/>
            <a:tailEnd/>
          </a:ln>
          <a:effectLst/>
        </p:spPr>
        <p:txBody>
          <a:bodyPr vert="horz" wrap="square" lIns="91749" tIns="45874" rIns="91749" bIns="45874" numCol="1" anchor="b" anchorCtr="0" compatLnSpc="1">
            <a:prstTxWarp prst="textNoShape">
              <a:avLst/>
            </a:prstTxWarp>
          </a:bodyPr>
          <a:lstStyle>
            <a:lvl1pPr algn="l" defTabSz="917575">
              <a:defRPr sz="1200">
                <a:latin typeface="Trebuchet MS" pitchFamily="34" charset="0"/>
              </a:defRPr>
            </a:lvl1pPr>
          </a:lstStyle>
          <a:p>
            <a:pPr>
              <a:defRPr/>
            </a:pPr>
            <a:endParaRPr lang="fr-FR" dirty="0"/>
          </a:p>
        </p:txBody>
      </p:sp>
      <p:sp>
        <p:nvSpPr>
          <p:cNvPr id="45063" name="Rectangle 7"/>
          <p:cNvSpPr>
            <a:spLocks noGrp="1" noChangeArrowheads="1"/>
          </p:cNvSpPr>
          <p:nvPr>
            <p:ph type="sldNum" sz="quarter" idx="5"/>
          </p:nvPr>
        </p:nvSpPr>
        <p:spPr bwMode="auto">
          <a:xfrm>
            <a:off x="3816351" y="9371013"/>
            <a:ext cx="2917825" cy="493712"/>
          </a:xfrm>
          <a:prstGeom prst="rect">
            <a:avLst/>
          </a:prstGeom>
          <a:noFill/>
          <a:ln w="9525">
            <a:noFill/>
            <a:miter lim="800000"/>
            <a:headEnd/>
            <a:tailEnd/>
          </a:ln>
          <a:effectLst/>
        </p:spPr>
        <p:txBody>
          <a:bodyPr vert="horz" wrap="square" lIns="91749" tIns="45874" rIns="91749" bIns="45874" numCol="1" anchor="b" anchorCtr="0" compatLnSpc="1">
            <a:prstTxWarp prst="textNoShape">
              <a:avLst/>
            </a:prstTxWarp>
          </a:bodyPr>
          <a:lstStyle>
            <a:lvl1pPr algn="r" defTabSz="917575">
              <a:defRPr sz="1200">
                <a:latin typeface="Trebuchet MS" pitchFamily="34" charset="0"/>
              </a:defRPr>
            </a:lvl1pPr>
          </a:lstStyle>
          <a:p>
            <a:pPr>
              <a:defRPr/>
            </a:pPr>
            <a:fld id="{FF7049A3-4893-4453-BB27-AFEF394F3F28}" type="slidenum">
              <a:rPr lang="fr-FR"/>
              <a:pPr>
                <a:defRPr/>
              </a:pPr>
              <a:t>‹N°›</a:t>
            </a:fld>
            <a:endParaRPr lang="fr-FR" dirty="0"/>
          </a:p>
        </p:txBody>
      </p:sp>
    </p:spTree>
    <p:extLst>
      <p:ext uri="{BB962C8B-B14F-4D97-AF65-F5344CB8AC3E}">
        <p14:creationId xmlns:p14="http://schemas.microsoft.com/office/powerpoint/2010/main" val="3356462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84" kern="1200">
        <a:solidFill>
          <a:schemeClr val="tx1"/>
        </a:solidFill>
        <a:latin typeface="Trebuchet MS" pitchFamily="34" charset="0"/>
        <a:ea typeface="+mn-ea"/>
        <a:cs typeface="+mn-cs"/>
      </a:defRPr>
    </a:lvl1pPr>
    <a:lvl2pPr marL="451211" algn="l" rtl="0" eaLnBrk="0" fontAlgn="base" hangingPunct="0">
      <a:spcBef>
        <a:spcPct val="30000"/>
      </a:spcBef>
      <a:spcAft>
        <a:spcPct val="0"/>
      </a:spcAft>
      <a:defRPr sz="1184" kern="1200">
        <a:solidFill>
          <a:schemeClr val="tx1"/>
        </a:solidFill>
        <a:latin typeface="Trebuchet MS" pitchFamily="34" charset="0"/>
        <a:ea typeface="+mn-ea"/>
        <a:cs typeface="+mn-cs"/>
      </a:defRPr>
    </a:lvl2pPr>
    <a:lvl3pPr marL="902421" algn="l" rtl="0" eaLnBrk="0" fontAlgn="base" hangingPunct="0">
      <a:spcBef>
        <a:spcPct val="30000"/>
      </a:spcBef>
      <a:spcAft>
        <a:spcPct val="0"/>
      </a:spcAft>
      <a:defRPr sz="1184" kern="1200">
        <a:solidFill>
          <a:schemeClr val="tx1"/>
        </a:solidFill>
        <a:latin typeface="Trebuchet MS" pitchFamily="34" charset="0"/>
        <a:ea typeface="+mn-ea"/>
        <a:cs typeface="+mn-cs"/>
      </a:defRPr>
    </a:lvl3pPr>
    <a:lvl4pPr marL="1353632" algn="l" rtl="0" eaLnBrk="0" fontAlgn="base" hangingPunct="0">
      <a:spcBef>
        <a:spcPct val="30000"/>
      </a:spcBef>
      <a:spcAft>
        <a:spcPct val="0"/>
      </a:spcAft>
      <a:defRPr sz="1184" kern="1200">
        <a:solidFill>
          <a:schemeClr val="tx1"/>
        </a:solidFill>
        <a:latin typeface="Trebuchet MS" pitchFamily="34" charset="0"/>
        <a:ea typeface="+mn-ea"/>
        <a:cs typeface="+mn-cs"/>
      </a:defRPr>
    </a:lvl4pPr>
    <a:lvl5pPr marL="1804843" algn="l" rtl="0" eaLnBrk="0" fontAlgn="base" hangingPunct="0">
      <a:spcBef>
        <a:spcPct val="30000"/>
      </a:spcBef>
      <a:spcAft>
        <a:spcPct val="0"/>
      </a:spcAft>
      <a:defRPr sz="1184" kern="1200">
        <a:solidFill>
          <a:schemeClr val="tx1"/>
        </a:solidFill>
        <a:latin typeface="Trebuchet MS" pitchFamily="34" charset="0"/>
        <a:ea typeface="+mn-ea"/>
        <a:cs typeface="+mn-cs"/>
      </a:defRPr>
    </a:lvl5pPr>
    <a:lvl6pPr marL="2256053" algn="l" defTabSz="902421" rtl="0" eaLnBrk="1" latinLnBrk="0" hangingPunct="1">
      <a:defRPr sz="1184" kern="1200">
        <a:solidFill>
          <a:schemeClr val="tx1"/>
        </a:solidFill>
        <a:latin typeface="+mn-lt"/>
        <a:ea typeface="+mn-ea"/>
        <a:cs typeface="+mn-cs"/>
      </a:defRPr>
    </a:lvl6pPr>
    <a:lvl7pPr marL="2707264" algn="l" defTabSz="902421" rtl="0" eaLnBrk="1" latinLnBrk="0" hangingPunct="1">
      <a:defRPr sz="1184" kern="1200">
        <a:solidFill>
          <a:schemeClr val="tx1"/>
        </a:solidFill>
        <a:latin typeface="+mn-lt"/>
        <a:ea typeface="+mn-ea"/>
        <a:cs typeface="+mn-cs"/>
      </a:defRPr>
    </a:lvl7pPr>
    <a:lvl8pPr marL="3158475" algn="l" defTabSz="902421" rtl="0" eaLnBrk="1" latinLnBrk="0" hangingPunct="1">
      <a:defRPr sz="1184" kern="1200">
        <a:solidFill>
          <a:schemeClr val="tx1"/>
        </a:solidFill>
        <a:latin typeface="+mn-lt"/>
        <a:ea typeface="+mn-ea"/>
        <a:cs typeface="+mn-cs"/>
      </a:defRPr>
    </a:lvl8pPr>
    <a:lvl9pPr marL="3609685" algn="l" defTabSz="902421" rtl="0" eaLnBrk="1" latinLnBrk="0" hangingPunct="1">
      <a:defRPr sz="11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1233488"/>
            <a:ext cx="4906963" cy="33289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B01148-78E2-4A00-96A9-3DC6D73E71FE}" type="slidenum">
              <a:rPr lang="fr-FR" smtClean="0"/>
              <a:pPr/>
              <a:t>0</a:t>
            </a:fld>
            <a:endParaRPr lang="fr-FR"/>
          </a:p>
        </p:txBody>
      </p:sp>
    </p:spTree>
    <p:extLst>
      <p:ext uri="{BB962C8B-B14F-4D97-AF65-F5344CB8AC3E}">
        <p14:creationId xmlns:p14="http://schemas.microsoft.com/office/powerpoint/2010/main" val="402773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lvl="0" algn="just"/>
            <a:r>
              <a:rPr lang="fr-FR" sz="1100" b="1" dirty="0"/>
              <a:t>Les personnes interrogées déclarent consulter leur médecin généraliste en moyenne entre trois et quatre fois par an</a:t>
            </a:r>
            <a:r>
              <a:rPr lang="fr-FR" sz="1100" dirty="0"/>
              <a:t>, que ce soit pour soi (3,5 fois par an) ou pour une personne de son foyer (3,7 fois par an). </a:t>
            </a:r>
          </a:p>
          <a:p>
            <a:pPr algn="just"/>
            <a:r>
              <a:rPr lang="fr-FR" sz="1100" dirty="0"/>
              <a:t>Plusieurs facteurs influencent la fréquence des visites annuelles chez son généraliste. Celle-ci se révèle être naturellement corrélée avec l’âge des interviewés (2,9 visites annuelles pour les personnes âgées de moins de 35 ans contre 3,7 visites pour les personnes âgées de plus de 35 ans et 4,6 pour les 65 ans et plus) et les personnes ayant souscrit à une complémentaire santé affirment se déplacer plus souvent chez leur généraliste que celles n’en disposant pas (3,6 consultations contre 2,4 consultations). En ce qui concerne le nombre de visites pour les autres membres de son foyer, il n’est pas surprenant de constater que la présence d’enfant a une influence déterminante : les personnes avec enfant(s) consultent leur généraliste 5,9 fois par an alors que les personnes sans enfant n’effectuent ces visites que 3,8 fois en moyenne. </a:t>
            </a:r>
          </a:p>
          <a:p>
            <a:pPr lvl="0" algn="just"/>
            <a:r>
              <a:rPr lang="fr-FR" sz="1100" b="1" dirty="0"/>
              <a:t>Le nombre de consultations annuelles chez un médecin spécialiste est moins élevé que celui pour un médecin généraliste</a:t>
            </a:r>
            <a:r>
              <a:rPr lang="fr-FR" sz="1100" dirty="0"/>
              <a:t>, ce qui n’est pas surprenant au regard des évolutions de 2009 concernant la mise en place du parcours santé coordonné favorisant la réorientation vers un spécialiste par un médecin généraliste. Ainsi, </a:t>
            </a:r>
            <a:r>
              <a:rPr lang="fr-FR" sz="1100" b="1" dirty="0"/>
              <a:t>les visites chez un spécialiste sont au nombre de 2 par an pour un usage personnel et de 2,5 par an pour un autre membre de son foyer. </a:t>
            </a:r>
            <a:endParaRPr lang="fr-FR" sz="1100" dirty="0"/>
          </a:p>
          <a:p>
            <a:pPr algn="just"/>
            <a:r>
              <a:rPr lang="fr-FR" sz="1100" dirty="0"/>
              <a:t>Là encore, la souscription à une mutuelle santé semble déterminante : les personnes dans ce cas effectuent 2,1 visites par an pour elles et 2,6 visites pour une personne de leur entourage contre respectivement 1,4 et 1,1 visites annuelles pour les personnes sans complémentaire santé.</a:t>
            </a:r>
          </a:p>
          <a:p>
            <a:endParaRPr lang="fr-FR"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2</a:t>
            </a:fld>
            <a:endParaRPr lang="fr-FR" dirty="0"/>
          </a:p>
        </p:txBody>
      </p:sp>
    </p:spTree>
    <p:extLst>
      <p:ext uri="{BB962C8B-B14F-4D97-AF65-F5344CB8AC3E}">
        <p14:creationId xmlns:p14="http://schemas.microsoft.com/office/powerpoint/2010/main" val="174333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lvl="0" algn="just"/>
            <a:r>
              <a:rPr lang="fr-FR" sz="1100" b="1" dirty="0"/>
              <a:t>Les personnes interrogées déclarent consulter leur médecin généraliste en moyenne entre trois et quatre fois par an</a:t>
            </a:r>
            <a:r>
              <a:rPr lang="fr-FR" sz="1100" dirty="0"/>
              <a:t>, que ce soit pour soi (3,5 fois par an) ou pour une personne de son foyer (3,7 fois par an). </a:t>
            </a:r>
          </a:p>
          <a:p>
            <a:pPr algn="just"/>
            <a:r>
              <a:rPr lang="fr-FR" sz="1100" dirty="0"/>
              <a:t>Plusieurs facteurs influencent la fréquence des visites annuelles chez son généraliste. Celle-ci se révèle être naturellement corrélée avec l’âge des interviewés (2,9 visites annuelles pour les personnes âgées de moins de 35 ans contre 3,7 visites pour les personnes âgées de plus de 35 ans et 4,6 pour les 65 ans et plus) et les personnes ayant souscrit à une complémentaire santé affirment se déplacer plus souvent chez leur généraliste que celles n’en disposant pas (3,6 consultations contre 2,4 consultations). En ce qui concerne le nombre de visites pour les autres membres de son foyer, il n’est pas surprenant de constater que la présence d’enfant a une influence déterminante : les personnes avec enfant(s) consultent leur généraliste 5,9 fois par an alors que les personnes sans enfant n’effectuent ces visites que 3,8 fois en moyenne. </a:t>
            </a:r>
          </a:p>
          <a:p>
            <a:pPr lvl="0" algn="just"/>
            <a:r>
              <a:rPr lang="fr-FR" sz="1100" b="1" dirty="0"/>
              <a:t>Le nombre de consultations annuelles chez un médecin spécialiste est moins élevé que celui pour un médecin généraliste</a:t>
            </a:r>
            <a:r>
              <a:rPr lang="fr-FR" sz="1100" dirty="0"/>
              <a:t>, ce qui n’est pas surprenant au regard des évolutions de 2009 concernant la mise en place du parcours santé coordonné favorisant la réorientation vers un spécialiste par un médecin généraliste. Ainsi, </a:t>
            </a:r>
            <a:r>
              <a:rPr lang="fr-FR" sz="1100" b="1" dirty="0"/>
              <a:t>les visites chez un spécialiste sont au nombre de 2 par an pour un usage personnel et de 2,5 par an pour un autre membre de son foyer. </a:t>
            </a:r>
            <a:endParaRPr lang="fr-FR" sz="1100" dirty="0"/>
          </a:p>
          <a:p>
            <a:pPr algn="just"/>
            <a:r>
              <a:rPr lang="fr-FR" sz="1100" dirty="0"/>
              <a:t>Là encore, la souscription à une mutuelle santé semble déterminante : les personnes dans ce cas effectuent 2,1 visites par an pour elles et 2,6 visites pour une personne de leur entourage contre respectivement 1,4 et 1,1 visites annuelles pour les personnes sans complémentaire santé.</a:t>
            </a:r>
          </a:p>
          <a:p>
            <a:endParaRPr lang="fr-FR"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4</a:t>
            </a:fld>
            <a:endParaRPr lang="fr-FR" dirty="0"/>
          </a:p>
        </p:txBody>
      </p:sp>
    </p:spTree>
    <p:extLst>
      <p:ext uri="{BB962C8B-B14F-4D97-AF65-F5344CB8AC3E}">
        <p14:creationId xmlns:p14="http://schemas.microsoft.com/office/powerpoint/2010/main" val="140886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lvl="0" algn="just"/>
            <a:r>
              <a:rPr lang="fr-FR" sz="1100" b="1" dirty="0"/>
              <a:t>Les personnes interrogées déclarent consulter leur médecin généraliste en moyenne entre trois et quatre fois par an</a:t>
            </a:r>
            <a:r>
              <a:rPr lang="fr-FR" sz="1100" dirty="0"/>
              <a:t>, que ce soit pour soi (3,5 fois par an) ou pour une personne de son foyer (3,7 fois par an). </a:t>
            </a:r>
          </a:p>
          <a:p>
            <a:pPr algn="just"/>
            <a:r>
              <a:rPr lang="fr-FR" sz="1100" dirty="0"/>
              <a:t>Plusieurs facteurs influencent la fréquence des visites annuelles chez son généraliste. Celle-ci se révèle être naturellement corrélée avec l’âge des interviewés (2,9 visites annuelles pour les personnes âgées de moins de 35 ans contre 3,7 visites pour les personnes âgées de plus de 35 ans et 4,6 pour les 65 ans et plus) et les personnes ayant souscrit à une complémentaire santé affirment se déplacer plus souvent chez leur généraliste que celles n’en disposant pas (3,6 consultations contre 2,4 consultations). En ce qui concerne le nombre de visites pour les autres membres de son foyer, il n’est pas surprenant de constater que la présence d’enfant a une influence déterminante : les personnes avec enfant(s) consultent leur généraliste 5,9 fois par an alors que les personnes sans enfant n’effectuent ces visites que 3,8 fois en moyenne. </a:t>
            </a:r>
          </a:p>
          <a:p>
            <a:pPr lvl="0" algn="just"/>
            <a:r>
              <a:rPr lang="fr-FR" sz="1100" b="1" dirty="0"/>
              <a:t>Le nombre de consultations annuelles chez un médecin spécialiste est moins élevé que celui pour un médecin généraliste</a:t>
            </a:r>
            <a:r>
              <a:rPr lang="fr-FR" sz="1100" dirty="0"/>
              <a:t>, ce qui n’est pas surprenant au regard des évolutions de 2009 concernant la mise en place du parcours santé coordonné favorisant la réorientation vers un spécialiste par un médecin généraliste. Ainsi, </a:t>
            </a:r>
            <a:r>
              <a:rPr lang="fr-FR" sz="1100" b="1" dirty="0"/>
              <a:t>les visites chez un spécialiste sont au nombre de 2 par an pour un usage personnel et de 2,5 par an pour un autre membre de son foyer. </a:t>
            </a:r>
            <a:endParaRPr lang="fr-FR" sz="1100" dirty="0"/>
          </a:p>
          <a:p>
            <a:pPr algn="just"/>
            <a:r>
              <a:rPr lang="fr-FR" sz="1100" dirty="0"/>
              <a:t>Là encore, la souscription à une mutuelle santé semble déterminante : les personnes dans ce cas effectuent 2,1 visites par an pour elles et 2,6 visites pour une personne de leur entourage contre respectivement 1,4 et 1,1 visites annuelles pour les personnes sans complémentaire santé.</a:t>
            </a:r>
          </a:p>
          <a:p>
            <a:endParaRPr lang="fr-FR"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6</a:t>
            </a:fld>
            <a:endParaRPr lang="fr-FR" dirty="0"/>
          </a:p>
        </p:txBody>
      </p:sp>
    </p:spTree>
    <p:extLst>
      <p:ext uri="{BB962C8B-B14F-4D97-AF65-F5344CB8AC3E}">
        <p14:creationId xmlns:p14="http://schemas.microsoft.com/office/powerpoint/2010/main" val="137818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algn="just"/>
            <a:r>
              <a:rPr lang="fr-FR" sz="900" b="1" dirty="0"/>
              <a:t>De plus en plus attaqué, le monopole des pharmacies sur la vente de médicaments n’est pour autant pas totalement remis en cause pas les personnes interrogées. Les résultats de cette étude, confortés par ceux d’autres enquêtes récentes mettent en lumière les limites des offres alternatives de médicaments et produits de santé en vente libre, et rappellent à ce titre le rôle majeur de conseil du pharmacien dans le processus de médication (</a:t>
            </a:r>
            <a:r>
              <a:rPr lang="fr-FR" sz="900" i="1" dirty="0"/>
              <a:t>Etude réalisée par le Réseau Carte Blanche, octobre 2011</a:t>
            </a:r>
            <a:r>
              <a:rPr lang="fr-FR" sz="900" b="1" dirty="0"/>
              <a:t>).</a:t>
            </a:r>
            <a:endParaRPr lang="fr-FR" sz="900" dirty="0"/>
          </a:p>
          <a:p>
            <a:pPr algn="just"/>
            <a:r>
              <a:rPr lang="fr-FR" sz="900" b="1" dirty="0"/>
              <a:t> </a:t>
            </a:r>
            <a:endParaRPr lang="fr-FR" sz="900" dirty="0"/>
          </a:p>
          <a:p>
            <a:pPr algn="just"/>
            <a:r>
              <a:rPr lang="fr-FR" sz="900" b="1" dirty="0"/>
              <a:t>Quand 50% des Français déclarent être prêts (dont 23% « tout à fait prêts ») à acheter certains médicaments en grande surface, l’achat en ligne de médicaments est lui bien plus controversé, seuls 18% des interviewés affirmant être disposés à utiliser ce mode de consommation contre 82% qui partagent un avis contraire.</a:t>
            </a:r>
            <a:endParaRPr lang="fr-FR" sz="900" dirty="0"/>
          </a:p>
          <a:p>
            <a:pPr algn="just"/>
            <a:r>
              <a:rPr lang="fr-FR" sz="900" dirty="0"/>
              <a:t>L’attractivité de cette offre parallèle divise donc les Français. Des clivages importants se font jour à ce sujet d’une catégorie de personnes à une autre. Qu’il s’agisse de grande surface ou d’Internet, la mise en place d’alternatives aux pharmacies pour l’achat de médicaments séduit particulièrement trois catégories de population : les habitants de l’agglomération parisienne (respectivement 58% et 25% se déclarent prêt à acheter leur médicaments en dehors d’une pharmacie), les personnes ne disposant pas de mutuelle (61% en ce qui concerne les grandes surfaces et 29% pour ce qui est de l’achat en ligne) ainsi que les sympathisants de droite (respectivement 59% et 22%).</a:t>
            </a:r>
          </a:p>
          <a:p>
            <a:pPr algn="just"/>
            <a:r>
              <a:rPr lang="fr-FR" sz="900" dirty="0"/>
              <a:t> </a:t>
            </a:r>
          </a:p>
          <a:p>
            <a:pPr algn="just"/>
            <a:r>
              <a:rPr lang="fr-FR" sz="900" dirty="0"/>
              <a:t>Parmi les principaux avantages associés à l’achat de médicaments en ligne ou en grande surface, les consommateurs potentiels mettent en avant la dimension économique et l’aspect pratique de ce type d’achat.</a:t>
            </a:r>
          </a:p>
          <a:p>
            <a:pPr algn="just"/>
            <a:r>
              <a:rPr lang="fr-FR" sz="900" dirty="0"/>
              <a:t> </a:t>
            </a:r>
          </a:p>
          <a:p>
            <a:pPr algn="just"/>
            <a:r>
              <a:rPr lang="fr-FR" sz="900" dirty="0"/>
              <a:t>A l’inverse, l’absence de conseils liés au produit, engendrée par un achat en grande surface, et surtout sur Internet, constitue l’obstacle majeur à cette démarche. Ces chiffres viennent ainsi à nouveau souligner le rôle prépondérant du pharmacien pour les usagers en matière de médication.</a:t>
            </a:r>
          </a:p>
          <a:p>
            <a:endParaRPr lang="fr-FR" sz="900"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11</a:t>
            </a:fld>
            <a:endParaRPr lang="fr-FR" dirty="0"/>
          </a:p>
        </p:txBody>
      </p:sp>
    </p:spTree>
    <p:extLst>
      <p:ext uri="{BB962C8B-B14F-4D97-AF65-F5344CB8AC3E}">
        <p14:creationId xmlns:p14="http://schemas.microsoft.com/office/powerpoint/2010/main" val="56869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algn="just"/>
            <a:r>
              <a:rPr lang="fr-FR" b="1" dirty="0"/>
              <a:t>Ce positionnement somme toute plutôt classique du pharmacien, tel qu’il ressort de cette étude, ne condamne toutefois pas la possibilité, bien au contraire, d’envisager pour l’avenir le développement d’une posture davantage tournée vers le service.</a:t>
            </a:r>
            <a:endParaRPr lang="fr-FR" dirty="0"/>
          </a:p>
          <a:p>
            <a:pPr algn="just"/>
            <a:r>
              <a:rPr lang="fr-FR" dirty="0"/>
              <a:t> </a:t>
            </a:r>
          </a:p>
          <a:p>
            <a:pPr lvl="0" algn="just"/>
            <a:r>
              <a:rPr lang="fr-FR" b="1" dirty="0"/>
              <a:t>En effet, une majorité des personnes interrogées se prononce en faveur de la mise en place de nouveaux services proposés en pharmacie : 60% considèrent qu’il s’agit d’une évolution positive et que la pharmacie se doit d’aller au-delà de la simple délivrance de médicaments pour proposer également des services supplémentaires </a:t>
            </a:r>
            <a:r>
              <a:rPr lang="fr-FR" dirty="0"/>
              <a:t>(comme la mise en place de journées diététiques) et proposer davantage de conseils (avec une infirmière notamment). </a:t>
            </a:r>
            <a:r>
              <a:rPr lang="fr-FR" b="1" dirty="0"/>
              <a:t> </a:t>
            </a:r>
            <a:endParaRPr lang="fr-FR" dirty="0"/>
          </a:p>
          <a:p>
            <a:pPr algn="just"/>
            <a:r>
              <a:rPr lang="fr-FR" dirty="0"/>
              <a:t> </a:t>
            </a:r>
          </a:p>
          <a:p>
            <a:pPr algn="just"/>
            <a:r>
              <a:rPr lang="fr-FR" dirty="0"/>
              <a:t>Les jeunes âgés de 18 à 24 ans (72%), les employés (68%), les ouvriers (66%), les personnes avec un enfant de moins de 18 ans au sein de leur foyer (66%) ainsi que les sympathisants d’Europe Ecologie / les Verts comptent parmi les catégories de population qui affichent le plus leur soutien à cette évolution des pharmacies.</a:t>
            </a:r>
          </a:p>
          <a:p>
            <a:endParaRPr lang="fr-FR"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12</a:t>
            </a:fld>
            <a:endParaRPr lang="fr-FR" dirty="0"/>
          </a:p>
        </p:txBody>
      </p:sp>
    </p:spTree>
    <p:extLst>
      <p:ext uri="{BB962C8B-B14F-4D97-AF65-F5344CB8AC3E}">
        <p14:creationId xmlns:p14="http://schemas.microsoft.com/office/powerpoint/2010/main" val="113995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algn="just"/>
            <a:r>
              <a:rPr lang="fr-FR" b="1" dirty="0"/>
              <a:t>Ce positionnement somme toute plutôt classique du pharmacien, tel qu’il ressort de cette étude, ne condamne toutefois pas la possibilité, bien au contraire, d’envisager pour l’avenir le développement d’une posture davantage tournée vers le service.</a:t>
            </a:r>
            <a:endParaRPr lang="fr-FR" dirty="0"/>
          </a:p>
          <a:p>
            <a:pPr algn="just"/>
            <a:r>
              <a:rPr lang="fr-FR" dirty="0"/>
              <a:t> </a:t>
            </a:r>
          </a:p>
          <a:p>
            <a:pPr lvl="0" algn="just"/>
            <a:r>
              <a:rPr lang="fr-FR" b="1" dirty="0"/>
              <a:t>En effet, une majorité des personnes interrogées se prononce en faveur de la mise en place de nouveaux services proposés en pharmacie : 60% considèrent qu’il s’agit d’une évolution positive et que la pharmacie se doit d’aller au-delà de la simple délivrance de médicaments pour proposer également des services supplémentaires </a:t>
            </a:r>
            <a:r>
              <a:rPr lang="fr-FR" dirty="0"/>
              <a:t>(comme la mise en place de journées diététiques) et proposer davantage de conseils (avec une infirmière notamment). </a:t>
            </a:r>
            <a:r>
              <a:rPr lang="fr-FR" b="1" dirty="0"/>
              <a:t> </a:t>
            </a:r>
            <a:endParaRPr lang="fr-FR" dirty="0"/>
          </a:p>
          <a:p>
            <a:pPr algn="just"/>
            <a:r>
              <a:rPr lang="fr-FR" dirty="0"/>
              <a:t> </a:t>
            </a:r>
          </a:p>
          <a:p>
            <a:pPr algn="just"/>
            <a:r>
              <a:rPr lang="fr-FR" dirty="0"/>
              <a:t>Les jeunes âgés de 18 à 24 ans (72%), les employés (68%), les ouvriers (66%), les personnes avec un enfant de moins de 18 ans au sein de leur foyer (66%) ainsi que les sympathisants d’Europe Ecologie / les Verts comptent parmi les catégories de population qui affichent le plus leur soutien à cette évolution des pharmacies.</a:t>
            </a:r>
          </a:p>
          <a:p>
            <a:endParaRPr lang="fr-FR"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13</a:t>
            </a:fld>
            <a:endParaRPr lang="fr-FR" dirty="0"/>
          </a:p>
        </p:txBody>
      </p:sp>
    </p:spTree>
    <p:extLst>
      <p:ext uri="{BB962C8B-B14F-4D97-AF65-F5344CB8AC3E}">
        <p14:creationId xmlns:p14="http://schemas.microsoft.com/office/powerpoint/2010/main" val="3193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42938" y="739775"/>
            <a:ext cx="5453062" cy="3700463"/>
          </a:xfrm>
        </p:spPr>
      </p:sp>
      <p:sp>
        <p:nvSpPr>
          <p:cNvPr id="3" name="Espace réservé des commentaires 2"/>
          <p:cNvSpPr>
            <a:spLocks noGrp="1"/>
          </p:cNvSpPr>
          <p:nvPr>
            <p:ph type="body" idx="1"/>
          </p:nvPr>
        </p:nvSpPr>
        <p:spPr/>
        <p:txBody>
          <a:bodyPr/>
          <a:lstStyle/>
          <a:p>
            <a:pPr algn="just"/>
            <a:r>
              <a:rPr lang="fr-FR" b="1" dirty="0"/>
              <a:t>Ce positionnement somme toute plutôt classique du pharmacien, tel qu’il ressort de cette étude, ne condamne toutefois pas la possibilité, bien au contraire, d’envisager pour l’avenir le développement d’une posture davantage tournée vers le service.</a:t>
            </a:r>
            <a:endParaRPr lang="fr-FR" dirty="0"/>
          </a:p>
          <a:p>
            <a:pPr algn="just"/>
            <a:r>
              <a:rPr lang="fr-FR" dirty="0"/>
              <a:t> </a:t>
            </a:r>
          </a:p>
          <a:p>
            <a:pPr lvl="0" algn="just"/>
            <a:r>
              <a:rPr lang="fr-FR" b="1" dirty="0"/>
              <a:t>En effet, une majorité des personnes interrogées se prononce en faveur de la mise en place de nouveaux services proposés en pharmacie : 60% considèrent qu’il s’agit d’une évolution positive et que la pharmacie se doit d’aller au-delà de la simple délivrance de médicaments pour proposer également des services supplémentaires </a:t>
            </a:r>
            <a:r>
              <a:rPr lang="fr-FR" dirty="0"/>
              <a:t>(comme la mise en place de journées diététiques) et proposer davantage de conseils (avec une infirmière notamment). </a:t>
            </a:r>
            <a:r>
              <a:rPr lang="fr-FR" b="1" dirty="0"/>
              <a:t> </a:t>
            </a:r>
            <a:endParaRPr lang="fr-FR" dirty="0"/>
          </a:p>
          <a:p>
            <a:pPr algn="just"/>
            <a:r>
              <a:rPr lang="fr-FR" dirty="0"/>
              <a:t> </a:t>
            </a:r>
          </a:p>
          <a:p>
            <a:pPr algn="just"/>
            <a:r>
              <a:rPr lang="fr-FR" dirty="0"/>
              <a:t>Les jeunes âgés de 18 à 24 ans (72%), les employés (68%), les ouvriers (66%), les personnes avec un enfant de moins de 18 ans au sein de leur foyer (66%) ainsi que les sympathisants d’Europe Ecologie / les Verts comptent parmi les catégories de population qui affichent le plus leur soutien à cette évolution des pharmacies.</a:t>
            </a:r>
          </a:p>
          <a:p>
            <a:endParaRPr lang="fr-FR" dirty="0"/>
          </a:p>
        </p:txBody>
      </p:sp>
      <p:sp>
        <p:nvSpPr>
          <p:cNvPr id="4" name="Espace réservé du numéro de diapositive 3"/>
          <p:cNvSpPr>
            <a:spLocks noGrp="1"/>
          </p:cNvSpPr>
          <p:nvPr>
            <p:ph type="sldNum" sz="quarter" idx="10"/>
          </p:nvPr>
        </p:nvSpPr>
        <p:spPr/>
        <p:txBody>
          <a:bodyPr/>
          <a:lstStyle/>
          <a:p>
            <a:pPr>
              <a:defRPr/>
            </a:pPr>
            <a:fld id="{FF7049A3-4893-4453-BB27-AFEF394F3F28}" type="slidenum">
              <a:rPr lang="fr-FR" smtClean="0"/>
              <a:pPr>
                <a:defRPr/>
              </a:pPr>
              <a:t>14</a:t>
            </a:fld>
            <a:endParaRPr lang="fr-FR" dirty="0"/>
          </a:p>
        </p:txBody>
      </p:sp>
    </p:spTree>
    <p:extLst>
      <p:ext uri="{BB962C8B-B14F-4D97-AF65-F5344CB8AC3E}">
        <p14:creationId xmlns:p14="http://schemas.microsoft.com/office/powerpoint/2010/main" val="4022574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8" name="Rectangle 7"/>
          <p:cNvSpPr/>
          <p:nvPr userDrawn="1"/>
        </p:nvSpPr>
        <p:spPr>
          <a:xfrm>
            <a:off x="0" y="194398"/>
            <a:ext cx="10080626" cy="6251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4"/>
          </a:p>
        </p:txBody>
      </p:sp>
      <p:sp>
        <p:nvSpPr>
          <p:cNvPr id="12" name="Espace réservé du texte 24"/>
          <p:cNvSpPr>
            <a:spLocks noGrp="1"/>
          </p:cNvSpPr>
          <p:nvPr>
            <p:ph type="body" sz="quarter" idx="10"/>
          </p:nvPr>
        </p:nvSpPr>
        <p:spPr>
          <a:xfrm>
            <a:off x="1298777" y="194766"/>
            <a:ext cx="8357700" cy="625465"/>
          </a:xfrm>
        </p:spPr>
        <p:txBody>
          <a:bodyPr anchor="ctr">
            <a:noAutofit/>
          </a:bodyPr>
          <a:lstStyle>
            <a:lvl1pPr marL="0" indent="0">
              <a:lnSpc>
                <a:spcPct val="100000"/>
              </a:lnSpc>
              <a:spcBef>
                <a:spcPts val="0"/>
              </a:spcBef>
              <a:buNone/>
              <a:defRPr sz="1960" b="1">
                <a:solidFill>
                  <a:schemeClr val="bg1"/>
                </a:solidFill>
              </a:defRPr>
            </a:lvl1pPr>
            <a:lvl2pPr>
              <a:defRPr sz="1568">
                <a:solidFill>
                  <a:schemeClr val="bg1"/>
                </a:solidFill>
              </a:defRPr>
            </a:lvl2pPr>
            <a:lvl3pPr>
              <a:defRPr sz="1568">
                <a:solidFill>
                  <a:schemeClr val="bg1"/>
                </a:solidFill>
              </a:defRPr>
            </a:lvl3pPr>
            <a:lvl4pPr>
              <a:defRPr sz="1568">
                <a:solidFill>
                  <a:schemeClr val="bg1"/>
                </a:solidFill>
              </a:defRPr>
            </a:lvl4pPr>
            <a:lvl5pPr>
              <a:defRPr sz="1568">
                <a:solidFill>
                  <a:schemeClr val="bg1"/>
                </a:solidFill>
              </a:defRPr>
            </a:lvl5pPr>
          </a:lstStyle>
          <a:p>
            <a:pPr lvl="0"/>
            <a:r>
              <a:rPr lang="fr-FR" dirty="0" smtClean="0"/>
              <a:t>Modifiez les styles du texte du masque</a:t>
            </a:r>
            <a:endParaRPr lang="fr-FR" dirty="0"/>
          </a:p>
        </p:txBody>
      </p:sp>
      <p:sp>
        <p:nvSpPr>
          <p:cNvPr id="17" name="ZoneTexte 16"/>
          <p:cNvSpPr txBox="1"/>
          <p:nvPr userDrawn="1"/>
        </p:nvSpPr>
        <p:spPr>
          <a:xfrm>
            <a:off x="9481632" y="6569131"/>
            <a:ext cx="598993" cy="246221"/>
          </a:xfrm>
          <a:prstGeom prst="rect">
            <a:avLst/>
          </a:prstGeom>
          <a:noFill/>
        </p:spPr>
        <p:txBody>
          <a:bodyPr wrap="square" rtlCol="0">
            <a:spAutoFit/>
          </a:bodyPr>
          <a:lstStyle/>
          <a:p>
            <a:pPr algn="ctr"/>
            <a:fld id="{EB4F3BBD-0DB5-40C1-BCD4-0C1429F62FEA}" type="slidenum">
              <a:rPr lang="fr-FR" sz="1000" smtClean="0">
                <a:solidFill>
                  <a:srgbClr val="A50021"/>
                </a:solidFill>
                <a:latin typeface="Calibri" panose="020F0502020204030204" pitchFamily="34" charset="0"/>
                <a:cs typeface="Calibri" panose="020F0502020204030204" pitchFamily="34" charset="0"/>
              </a:rPr>
              <a:pPr algn="ctr"/>
              <a:t>‹N°›</a:t>
            </a:fld>
            <a:endParaRPr lang="fr-FR" sz="1000" dirty="0">
              <a:solidFill>
                <a:srgbClr val="A50021"/>
              </a:solidFill>
              <a:latin typeface="Calibri" panose="020F0502020204030204" pitchFamily="34" charset="0"/>
              <a:cs typeface="Calibri" panose="020F0502020204030204" pitchFamily="34" charset="0"/>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64" y="130415"/>
            <a:ext cx="958103" cy="74943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16" name="Rectangle 15"/>
          <p:cNvSpPr/>
          <p:nvPr userDrawn="1"/>
        </p:nvSpPr>
        <p:spPr>
          <a:xfrm>
            <a:off x="0" y="194398"/>
            <a:ext cx="10080626" cy="6251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4"/>
          </a:p>
        </p:txBody>
      </p:sp>
      <p:sp>
        <p:nvSpPr>
          <p:cNvPr id="17" name="Espace réservé du texte 24"/>
          <p:cNvSpPr>
            <a:spLocks noGrp="1"/>
          </p:cNvSpPr>
          <p:nvPr>
            <p:ph type="body" sz="quarter" idx="10"/>
          </p:nvPr>
        </p:nvSpPr>
        <p:spPr>
          <a:xfrm>
            <a:off x="1298777" y="194766"/>
            <a:ext cx="8357700" cy="625465"/>
          </a:xfrm>
        </p:spPr>
        <p:txBody>
          <a:bodyPr anchor="ctr">
            <a:noAutofit/>
          </a:bodyPr>
          <a:lstStyle>
            <a:lvl1pPr marL="0" indent="0">
              <a:lnSpc>
                <a:spcPct val="100000"/>
              </a:lnSpc>
              <a:spcBef>
                <a:spcPts val="0"/>
              </a:spcBef>
              <a:buNone/>
              <a:defRPr sz="1960" b="1">
                <a:solidFill>
                  <a:schemeClr val="bg1"/>
                </a:solidFill>
              </a:defRPr>
            </a:lvl1pPr>
            <a:lvl2pPr>
              <a:defRPr sz="1568">
                <a:solidFill>
                  <a:schemeClr val="bg1"/>
                </a:solidFill>
              </a:defRPr>
            </a:lvl2pPr>
            <a:lvl3pPr>
              <a:defRPr sz="1568">
                <a:solidFill>
                  <a:schemeClr val="bg1"/>
                </a:solidFill>
              </a:defRPr>
            </a:lvl3pPr>
            <a:lvl4pPr>
              <a:defRPr sz="1568">
                <a:solidFill>
                  <a:schemeClr val="bg1"/>
                </a:solidFill>
              </a:defRPr>
            </a:lvl4pPr>
            <a:lvl5pPr>
              <a:defRPr sz="1568">
                <a:solidFill>
                  <a:schemeClr val="bg1"/>
                </a:solidFill>
              </a:defRPr>
            </a:lvl5pPr>
          </a:lstStyle>
          <a:p>
            <a:pPr lvl="0"/>
            <a:r>
              <a:rPr lang="fr-FR" dirty="0" smtClean="0"/>
              <a:t>Modifiez les styles du texte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64" y="130415"/>
            <a:ext cx="958103" cy="749430"/>
          </a:xfrm>
          <a:prstGeom prst="rect">
            <a:avLst/>
          </a:prstGeom>
        </p:spPr>
      </p:pic>
      <p:sp>
        <p:nvSpPr>
          <p:cNvPr id="11" name="ZoneTexte 10"/>
          <p:cNvSpPr txBox="1"/>
          <p:nvPr userDrawn="1"/>
        </p:nvSpPr>
        <p:spPr>
          <a:xfrm>
            <a:off x="9481632" y="6569131"/>
            <a:ext cx="598993" cy="246221"/>
          </a:xfrm>
          <a:prstGeom prst="rect">
            <a:avLst/>
          </a:prstGeom>
          <a:noFill/>
        </p:spPr>
        <p:txBody>
          <a:bodyPr wrap="square" rtlCol="0">
            <a:spAutoFit/>
          </a:bodyPr>
          <a:lstStyle/>
          <a:p>
            <a:pPr algn="ctr"/>
            <a:fld id="{EB4F3BBD-0DB5-40C1-BCD4-0C1429F62FEA}" type="slidenum">
              <a:rPr lang="fr-FR" sz="1000" smtClean="0">
                <a:solidFill>
                  <a:srgbClr val="A50021"/>
                </a:solidFill>
                <a:latin typeface="Calibri" panose="020F0502020204030204" pitchFamily="34" charset="0"/>
                <a:cs typeface="Calibri" panose="020F0502020204030204" pitchFamily="34" charset="0"/>
              </a:rPr>
              <a:pPr algn="ctr"/>
              <a:t>‹N°›</a:t>
            </a:fld>
            <a:endParaRPr lang="fr-FR" sz="1000" dirty="0">
              <a:solidFill>
                <a:srgbClr val="A5002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re seul">
    <p:spTree>
      <p:nvGrpSpPr>
        <p:cNvPr id="1" name=""/>
        <p:cNvGrpSpPr/>
        <p:nvPr/>
      </p:nvGrpSpPr>
      <p:grpSpPr>
        <a:xfrm>
          <a:off x="0" y="0"/>
          <a:ext cx="0" cy="0"/>
          <a:chOff x="0" y="0"/>
          <a:chExt cx="0" cy="0"/>
        </a:xfrm>
      </p:grpSpPr>
      <p:sp>
        <p:nvSpPr>
          <p:cNvPr id="16" name="Rectangle 15"/>
          <p:cNvSpPr/>
          <p:nvPr userDrawn="1"/>
        </p:nvSpPr>
        <p:spPr>
          <a:xfrm>
            <a:off x="0" y="194398"/>
            <a:ext cx="10080626" cy="6251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23"/>
          </a:p>
        </p:txBody>
      </p:sp>
      <p:sp>
        <p:nvSpPr>
          <p:cNvPr id="17" name="Espace réservé du texte 24"/>
          <p:cNvSpPr>
            <a:spLocks noGrp="1"/>
          </p:cNvSpPr>
          <p:nvPr>
            <p:ph type="body" sz="quarter" idx="10"/>
          </p:nvPr>
        </p:nvSpPr>
        <p:spPr>
          <a:xfrm>
            <a:off x="1298777" y="194767"/>
            <a:ext cx="8357700" cy="625465"/>
          </a:xfrm>
        </p:spPr>
        <p:txBody>
          <a:bodyPr anchor="ctr">
            <a:noAutofit/>
          </a:bodyPr>
          <a:lstStyle>
            <a:lvl1pPr marL="0" indent="0">
              <a:lnSpc>
                <a:spcPct val="100000"/>
              </a:lnSpc>
              <a:spcBef>
                <a:spcPts val="0"/>
              </a:spcBef>
              <a:buNone/>
              <a:defRPr sz="1625" b="1">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fr-FR" dirty="0" smtClean="0"/>
              <a:t>Modifiez les styles du texte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65" y="130416"/>
            <a:ext cx="958103" cy="749430"/>
          </a:xfrm>
          <a:prstGeom prst="rect">
            <a:avLst/>
          </a:prstGeom>
        </p:spPr>
      </p:pic>
      <p:sp>
        <p:nvSpPr>
          <p:cNvPr id="11" name="ZoneTexte 10"/>
          <p:cNvSpPr txBox="1"/>
          <p:nvPr userDrawn="1"/>
        </p:nvSpPr>
        <p:spPr>
          <a:xfrm>
            <a:off x="9481633" y="6569131"/>
            <a:ext cx="598993" cy="219372"/>
          </a:xfrm>
          <a:prstGeom prst="rect">
            <a:avLst/>
          </a:prstGeom>
          <a:noFill/>
        </p:spPr>
        <p:txBody>
          <a:bodyPr wrap="square" rtlCol="0">
            <a:spAutoFit/>
          </a:bodyPr>
          <a:lstStyle/>
          <a:p>
            <a:pPr algn="ctr"/>
            <a:fld id="{EB4F3BBD-0DB5-40C1-BCD4-0C1429F62FEA}" type="slidenum">
              <a:rPr lang="fr-FR" sz="829" smtClean="0">
                <a:solidFill>
                  <a:srgbClr val="A50021"/>
                </a:solidFill>
                <a:latin typeface="Calibri" panose="020F0502020204030204" pitchFamily="34" charset="0"/>
                <a:cs typeface="Calibri" panose="020F0502020204030204" pitchFamily="34" charset="0"/>
              </a:rPr>
              <a:pPr algn="ctr"/>
              <a:t>‹N°›</a:t>
            </a:fld>
            <a:endParaRPr lang="fr-FR" sz="829" dirty="0">
              <a:solidFill>
                <a:srgbClr val="A500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346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10" name="Rectangle 9"/>
          <p:cNvSpPr/>
          <p:nvPr userDrawn="1"/>
        </p:nvSpPr>
        <p:spPr>
          <a:xfrm>
            <a:off x="1" y="2016806"/>
            <a:ext cx="10080624" cy="2538101"/>
          </a:xfrm>
          <a:prstGeom prst="rect">
            <a:avLst/>
          </a:prstGeom>
          <a:solidFill>
            <a:srgbClr val="B20E10">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488"/>
          </a:p>
        </p:txBody>
      </p:sp>
    </p:spTree>
    <p:extLst>
      <p:ext uri="{BB962C8B-B14F-4D97-AF65-F5344CB8AC3E}">
        <p14:creationId xmlns:p14="http://schemas.microsoft.com/office/powerpoint/2010/main" val="362890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body" idx="1"/>
          </p:nvPr>
        </p:nvSpPr>
        <p:spPr bwMode="auto">
          <a:xfrm>
            <a:off x="1512094" y="1520119"/>
            <a:ext cx="8232510" cy="4788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Taille 28 ou 24 minimum</a:t>
            </a:r>
          </a:p>
          <a:p>
            <a:pPr lvl="1"/>
            <a:r>
              <a:rPr lang="fr-FR" smtClean="0"/>
              <a:t>Taille 28 ou 24 minimum</a:t>
            </a:r>
          </a:p>
          <a:p>
            <a:pPr lvl="2"/>
            <a:r>
              <a:rPr lang="fr-FR" smtClean="0"/>
              <a:t>Taille 24</a:t>
            </a:r>
          </a:p>
        </p:txBody>
      </p:sp>
      <p:sp>
        <p:nvSpPr>
          <p:cNvPr id="5" name="Rectangle 4"/>
          <p:cNvSpPr/>
          <p:nvPr userDrawn="1"/>
        </p:nvSpPr>
        <p:spPr>
          <a:xfrm>
            <a:off x="0" y="242292"/>
            <a:ext cx="10080625" cy="10442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72"/>
          </a:p>
        </p:txBody>
      </p:sp>
      <p:pic>
        <p:nvPicPr>
          <p:cNvPr id="6" name="Imag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7179" y="92588"/>
            <a:ext cx="1722542" cy="1347375"/>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 id="2147483781" r:id="rId2"/>
    <p:sldLayoutId id="2147483807" r:id="rId3"/>
    <p:sldLayoutId id="2147483808" r:id="rId4"/>
  </p:sldLayoutIdLst>
  <p:timing>
    <p:tnLst>
      <p:par>
        <p:cTn id="1" dur="indefinite" restart="never" nodeType="tmRoot"/>
      </p:par>
    </p:tnLst>
  </p:timing>
  <p:hf hdr="0" dt="0"/>
  <p:txStyles>
    <p:title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p:titleStyle>
    <p:bodyStyle>
      <a:lvl1pPr marL="336008" indent="-336008" algn="just" rtl="0" eaLnBrk="0" fontAlgn="base" hangingPunct="0">
        <a:spcBef>
          <a:spcPct val="20000"/>
        </a:spcBef>
        <a:spcAft>
          <a:spcPct val="0"/>
        </a:spcAft>
        <a:buBlip>
          <a:blip r:embed="rId7"/>
        </a:buBlip>
        <a:defRPr sz="2744">
          <a:solidFill>
            <a:schemeClr val="tx1"/>
          </a:solidFill>
          <a:latin typeface="Trebuchet MS" pitchFamily="34" charset="0"/>
          <a:ea typeface="+mn-ea"/>
          <a:cs typeface="+mn-cs"/>
        </a:defRPr>
      </a:lvl1pPr>
      <a:lvl2pPr marL="728017" indent="-280006" algn="just" rtl="0" eaLnBrk="0" fontAlgn="base" hangingPunct="0">
        <a:spcBef>
          <a:spcPct val="20000"/>
        </a:spcBef>
        <a:spcAft>
          <a:spcPct val="0"/>
        </a:spcAft>
        <a:buBlip>
          <a:blip r:embed="rId8"/>
        </a:buBlip>
        <a:defRPr sz="2744">
          <a:solidFill>
            <a:schemeClr val="tx1"/>
          </a:solidFill>
          <a:latin typeface="Trebuchet MS" pitchFamily="34" charset="0"/>
        </a:defRPr>
      </a:lvl2pPr>
      <a:lvl3pPr marL="1120026" indent="-224005" algn="just" rtl="0" eaLnBrk="0" fontAlgn="base" hangingPunct="0">
        <a:spcBef>
          <a:spcPct val="20000"/>
        </a:spcBef>
        <a:spcAft>
          <a:spcPct val="0"/>
        </a:spcAft>
        <a:buChar char="•"/>
        <a:defRPr sz="2352">
          <a:solidFill>
            <a:schemeClr val="tx1"/>
          </a:solidFill>
          <a:latin typeface="Trebuchet MS" pitchFamily="34" charset="0"/>
        </a:defRPr>
      </a:lvl3pPr>
      <a:lvl4pPr marL="1568036" indent="-224005" algn="l" rtl="0" eaLnBrk="0" fontAlgn="base" hangingPunct="0">
        <a:spcBef>
          <a:spcPct val="20000"/>
        </a:spcBef>
        <a:spcAft>
          <a:spcPct val="0"/>
        </a:spcAft>
        <a:buChar char="–"/>
        <a:defRPr sz="1960">
          <a:solidFill>
            <a:schemeClr val="tx1"/>
          </a:solidFill>
          <a:latin typeface="Times New Roman" charset="0"/>
        </a:defRPr>
      </a:lvl4pPr>
      <a:lvl5pPr marL="2016046" indent="-224005" algn="l" rtl="0" eaLnBrk="0" fontAlgn="base" hangingPunct="0">
        <a:spcBef>
          <a:spcPct val="20000"/>
        </a:spcBef>
        <a:spcAft>
          <a:spcPct val="0"/>
        </a:spcAft>
        <a:buChar char="»"/>
        <a:defRPr sz="1960">
          <a:solidFill>
            <a:schemeClr val="tx1"/>
          </a:solidFill>
          <a:latin typeface="Times New Roman" charset="0"/>
        </a:defRPr>
      </a:lvl5pPr>
      <a:lvl6pPr marL="2464057" indent="-224005" algn="l" rtl="0" fontAlgn="base">
        <a:spcBef>
          <a:spcPct val="20000"/>
        </a:spcBef>
        <a:spcAft>
          <a:spcPct val="0"/>
        </a:spcAft>
        <a:buChar char="»"/>
        <a:defRPr sz="1960">
          <a:solidFill>
            <a:schemeClr val="tx1"/>
          </a:solidFill>
          <a:latin typeface="Times New Roman" charset="0"/>
        </a:defRPr>
      </a:lvl6pPr>
      <a:lvl7pPr marL="2912067" indent="-224005" algn="l" rtl="0" fontAlgn="base">
        <a:spcBef>
          <a:spcPct val="20000"/>
        </a:spcBef>
        <a:spcAft>
          <a:spcPct val="0"/>
        </a:spcAft>
        <a:buChar char="»"/>
        <a:defRPr sz="1960">
          <a:solidFill>
            <a:schemeClr val="tx1"/>
          </a:solidFill>
          <a:latin typeface="Times New Roman" charset="0"/>
        </a:defRPr>
      </a:lvl7pPr>
      <a:lvl8pPr marL="3360077" indent="-224005" algn="l" rtl="0" fontAlgn="base">
        <a:spcBef>
          <a:spcPct val="20000"/>
        </a:spcBef>
        <a:spcAft>
          <a:spcPct val="0"/>
        </a:spcAft>
        <a:buChar char="»"/>
        <a:defRPr sz="1960">
          <a:solidFill>
            <a:schemeClr val="tx1"/>
          </a:solidFill>
          <a:latin typeface="Times New Roman" charset="0"/>
        </a:defRPr>
      </a:lvl8pPr>
      <a:lvl9pPr marL="3808087" indent="-224005" algn="l" rtl="0" fontAlgn="base">
        <a:spcBef>
          <a:spcPct val="20000"/>
        </a:spcBef>
        <a:spcAft>
          <a:spcPct val="0"/>
        </a:spcAft>
        <a:buChar char="»"/>
        <a:defRPr sz="1960">
          <a:solidFill>
            <a:schemeClr val="tx1"/>
          </a:solidFill>
          <a:latin typeface="Times New Roman" charset="0"/>
        </a:defRPr>
      </a:lvl9pPr>
    </p:bodyStyle>
    <p:otherStyle>
      <a:defPPr>
        <a:defRPr lang="fr-FR"/>
      </a:defPPr>
      <a:lvl1pPr marL="0" algn="l" defTabSz="896021" rtl="0" eaLnBrk="1" latinLnBrk="0" hangingPunct="1">
        <a:defRPr sz="1764" kern="1200">
          <a:solidFill>
            <a:schemeClr val="tx1"/>
          </a:solidFill>
          <a:latin typeface="+mn-lt"/>
          <a:ea typeface="+mn-ea"/>
          <a:cs typeface="+mn-cs"/>
        </a:defRPr>
      </a:lvl1pPr>
      <a:lvl2pPr marL="448010" algn="l" defTabSz="896021" rtl="0" eaLnBrk="1" latinLnBrk="0" hangingPunct="1">
        <a:defRPr sz="1764" kern="1200">
          <a:solidFill>
            <a:schemeClr val="tx1"/>
          </a:solidFill>
          <a:latin typeface="+mn-lt"/>
          <a:ea typeface="+mn-ea"/>
          <a:cs typeface="+mn-cs"/>
        </a:defRPr>
      </a:lvl2pPr>
      <a:lvl3pPr marL="896021" algn="l" defTabSz="896021" rtl="0" eaLnBrk="1" latinLnBrk="0" hangingPunct="1">
        <a:defRPr sz="1764" kern="1200">
          <a:solidFill>
            <a:schemeClr val="tx1"/>
          </a:solidFill>
          <a:latin typeface="+mn-lt"/>
          <a:ea typeface="+mn-ea"/>
          <a:cs typeface="+mn-cs"/>
        </a:defRPr>
      </a:lvl3pPr>
      <a:lvl4pPr marL="1344031" algn="l" defTabSz="896021" rtl="0" eaLnBrk="1" latinLnBrk="0" hangingPunct="1">
        <a:defRPr sz="1764" kern="1200">
          <a:solidFill>
            <a:schemeClr val="tx1"/>
          </a:solidFill>
          <a:latin typeface="+mn-lt"/>
          <a:ea typeface="+mn-ea"/>
          <a:cs typeface="+mn-cs"/>
        </a:defRPr>
      </a:lvl4pPr>
      <a:lvl5pPr marL="1792041" algn="l" defTabSz="896021" rtl="0" eaLnBrk="1" latinLnBrk="0" hangingPunct="1">
        <a:defRPr sz="1764" kern="1200">
          <a:solidFill>
            <a:schemeClr val="tx1"/>
          </a:solidFill>
          <a:latin typeface="+mn-lt"/>
          <a:ea typeface="+mn-ea"/>
          <a:cs typeface="+mn-cs"/>
        </a:defRPr>
      </a:lvl5pPr>
      <a:lvl6pPr marL="2240051" algn="l" defTabSz="896021" rtl="0" eaLnBrk="1" latinLnBrk="0" hangingPunct="1">
        <a:defRPr sz="1764" kern="1200">
          <a:solidFill>
            <a:schemeClr val="tx1"/>
          </a:solidFill>
          <a:latin typeface="+mn-lt"/>
          <a:ea typeface="+mn-ea"/>
          <a:cs typeface="+mn-cs"/>
        </a:defRPr>
      </a:lvl6pPr>
      <a:lvl7pPr marL="2688062" algn="l" defTabSz="896021" rtl="0" eaLnBrk="1" latinLnBrk="0" hangingPunct="1">
        <a:defRPr sz="1764" kern="1200">
          <a:solidFill>
            <a:schemeClr val="tx1"/>
          </a:solidFill>
          <a:latin typeface="+mn-lt"/>
          <a:ea typeface="+mn-ea"/>
          <a:cs typeface="+mn-cs"/>
        </a:defRPr>
      </a:lvl7pPr>
      <a:lvl8pPr marL="3136072" algn="l" defTabSz="896021" rtl="0" eaLnBrk="1" latinLnBrk="0" hangingPunct="1">
        <a:defRPr sz="1764" kern="1200">
          <a:solidFill>
            <a:schemeClr val="tx1"/>
          </a:solidFill>
          <a:latin typeface="+mn-lt"/>
          <a:ea typeface="+mn-ea"/>
          <a:cs typeface="+mn-cs"/>
        </a:defRPr>
      </a:lvl8pPr>
      <a:lvl9pPr marL="3584082" algn="l" defTabSz="896021"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mailto:romain.bendavid@ifop.com" TargetMode="External"/><Relationship Id="rId5" Type="http://schemas.openxmlformats.org/officeDocument/2006/relationships/image" Target="../media/image15.jpeg"/><Relationship Id="rId4" Type="http://schemas.openxmlformats.org/officeDocument/2006/relationships/hyperlink" Target="mailto:marie.gariazzo@ifo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chart" Target="../charts/chart1.xm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17576" y="2157490"/>
            <a:ext cx="8249489" cy="2213941"/>
          </a:xfrm>
        </p:spPr>
        <p:txBody>
          <a:bodyPr anchor="ctr">
            <a:normAutofit fontScale="90000"/>
          </a:bodyPr>
          <a:lstStyle/>
          <a:p>
            <a:pPr algn="ctr">
              <a:lnSpc>
                <a:spcPct val="100000"/>
              </a:lnSpc>
            </a:pPr>
            <a:r>
              <a:rPr lang="fr-FR" b="1" dirty="0" smtClean="0">
                <a:solidFill>
                  <a:schemeClr val="bg1"/>
                </a:solidFill>
              </a:rPr>
              <a:t>Les attentes adressées aux entreprises au temps du </a:t>
            </a:r>
            <a:r>
              <a:rPr lang="fr-FR" b="1" dirty="0" err="1" smtClean="0">
                <a:solidFill>
                  <a:schemeClr val="bg1"/>
                </a:solidFill>
              </a:rPr>
              <a:t>Covid</a:t>
            </a:r>
            <a:r>
              <a:rPr lang="fr-FR" sz="2646" dirty="0">
                <a:solidFill>
                  <a:schemeClr val="bg1"/>
                </a:solidFill>
                <a:latin typeface="Century Gothic" panose="020B0502020202020204" pitchFamily="34" charset="0"/>
              </a:rPr>
              <a:t/>
            </a:r>
            <a:br>
              <a:rPr lang="fr-FR" sz="2646" dirty="0">
                <a:solidFill>
                  <a:schemeClr val="bg1"/>
                </a:solidFill>
                <a:latin typeface="Century Gothic" panose="020B0502020202020204" pitchFamily="34" charset="0"/>
              </a:rPr>
            </a:br>
            <a:r>
              <a:rPr lang="fr-FR" sz="2646" dirty="0" smtClean="0">
                <a:solidFill>
                  <a:schemeClr val="bg1"/>
                </a:solidFill>
                <a:latin typeface="Century Gothic" panose="020B0502020202020204" pitchFamily="34" charset="0"/>
              </a:rPr>
              <a:t/>
            </a:r>
            <a:br>
              <a:rPr lang="fr-FR" sz="2646" dirty="0" smtClean="0">
                <a:solidFill>
                  <a:schemeClr val="bg1"/>
                </a:solidFill>
                <a:latin typeface="Century Gothic" panose="020B0502020202020204" pitchFamily="34" charset="0"/>
              </a:rPr>
            </a:br>
            <a:r>
              <a:rPr lang="fr-FR" sz="2646" dirty="0" smtClean="0">
                <a:solidFill>
                  <a:schemeClr val="bg1"/>
                </a:solidFill>
                <a:latin typeface="Century Gothic" panose="020B0502020202020204" pitchFamily="34" charset="0"/>
              </a:rPr>
              <a:t>Romain Bendavid – Marie Gariazzo</a:t>
            </a:r>
            <a:r>
              <a:rPr lang="fr-FR" sz="2646" dirty="0">
                <a:solidFill>
                  <a:schemeClr val="bg1"/>
                </a:solidFill>
                <a:latin typeface="Century Gothic" panose="020B0502020202020204" pitchFamily="34" charset="0"/>
              </a:rPr>
              <a:t/>
            </a:r>
            <a:br>
              <a:rPr lang="fr-FR" sz="2646" dirty="0">
                <a:solidFill>
                  <a:schemeClr val="bg1"/>
                </a:solidFill>
                <a:latin typeface="Century Gothic" panose="020B0502020202020204" pitchFamily="34" charset="0"/>
              </a:rPr>
            </a:br>
            <a:r>
              <a:rPr lang="fr-FR" sz="1488" dirty="0" smtClean="0">
                <a:solidFill>
                  <a:schemeClr val="bg1"/>
                </a:solidFill>
                <a:latin typeface="Century Gothic" panose="020B0502020202020204" pitchFamily="34" charset="0"/>
              </a:rPr>
              <a:t>10 décembre 2020</a:t>
            </a:r>
            <a:endParaRPr lang="en-US" sz="1488" dirty="0">
              <a:solidFill>
                <a:schemeClr val="bg1"/>
              </a:solidFill>
              <a:latin typeface="Century Gothic" panose="020B0502020202020204" pitchFamily="34" charset="0"/>
            </a:endParaRPr>
          </a:p>
        </p:txBody>
      </p:sp>
      <p:cxnSp>
        <p:nvCxnSpPr>
          <p:cNvPr id="9" name="Connecteur droit 8"/>
          <p:cNvCxnSpPr/>
          <p:nvPr/>
        </p:nvCxnSpPr>
        <p:spPr>
          <a:xfrm>
            <a:off x="4035801" y="3547978"/>
            <a:ext cx="16033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9389" y="197008"/>
            <a:ext cx="925320" cy="693185"/>
          </a:xfrm>
          <a:prstGeom prst="rect">
            <a:avLst/>
          </a:prstGeom>
        </p:spPr>
      </p:pic>
      <p:pic>
        <p:nvPicPr>
          <p:cNvPr id="5" name="Image 4"/>
          <p:cNvPicPr>
            <a:picLocks noChangeAspect="1"/>
          </p:cNvPicPr>
          <p:nvPr/>
        </p:nvPicPr>
        <p:blipFill>
          <a:blip r:embed="rId5"/>
          <a:stretch>
            <a:fillRect/>
          </a:stretch>
        </p:blipFill>
        <p:spPr>
          <a:xfrm>
            <a:off x="0" y="0"/>
            <a:ext cx="1306960" cy="1306960"/>
          </a:xfrm>
          <a:prstGeom prst="rect">
            <a:avLst/>
          </a:prstGeom>
        </p:spPr>
      </p:pic>
    </p:spTree>
    <p:extLst>
      <p:ext uri="{BB962C8B-B14F-4D97-AF65-F5344CB8AC3E}">
        <p14:creationId xmlns:p14="http://schemas.microsoft.com/office/powerpoint/2010/main" val="1255680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smtClean="0">
                <a:solidFill>
                  <a:schemeClr val="bg1"/>
                </a:solidFill>
                <a:latin typeface="Calibri" pitchFamily="34" charset="0"/>
                <a:cs typeface="Calibri" pitchFamily="34" charset="0"/>
              </a:rPr>
              <a:t>L’entreprise : un acteur politique?</a:t>
            </a:r>
            <a:endParaRPr lang="fr-FR" sz="2000" b="1" kern="0" dirty="0">
              <a:solidFill>
                <a:schemeClr val="bg1"/>
              </a:solidFill>
              <a:latin typeface="Calibri" pitchFamily="34" charset="0"/>
              <a:cs typeface="Calibri" pitchFamily="34" charset="0"/>
            </a:endParaRPr>
          </a:p>
        </p:txBody>
      </p:sp>
      <p:sp>
        <p:nvSpPr>
          <p:cNvPr id="3" name="ZoneTexte 2"/>
          <p:cNvSpPr txBox="1"/>
          <p:nvPr/>
        </p:nvSpPr>
        <p:spPr>
          <a:xfrm>
            <a:off x="711199" y="1670756"/>
            <a:ext cx="9121423" cy="4346062"/>
          </a:xfrm>
          <a:prstGeom prst="rect">
            <a:avLst/>
          </a:prstGeom>
          <a:noFill/>
        </p:spPr>
        <p:txBody>
          <a:bodyPr wrap="square" rtlCol="0">
            <a:spAutoFit/>
          </a:bodyPr>
          <a:lstStyle/>
          <a:p>
            <a:pPr algn="just"/>
            <a:r>
              <a:rPr lang="fr-FR" dirty="0" smtClean="0">
                <a:latin typeface="Trebuchet MS" pitchFamily="34" charset="0"/>
              </a:rPr>
              <a:t>Dans un contexte de crises multiples, tous les acteurs sont attendus: l’Etat, les collectivités locales, les citoyens… mais aussi les entreprises.</a:t>
            </a:r>
          </a:p>
          <a:p>
            <a:pPr algn="just"/>
            <a:endParaRPr lang="fr-FR" dirty="0">
              <a:latin typeface="Trebuchet MS" pitchFamily="34" charset="0"/>
            </a:endParaRPr>
          </a:p>
          <a:p>
            <a:pPr algn="just"/>
            <a:r>
              <a:rPr lang="fr-FR" dirty="0" smtClean="0">
                <a:latin typeface="Trebuchet MS" pitchFamily="34" charset="0"/>
              </a:rPr>
              <a:t>Retour sur les trois grandes étapes de cette année 2020 et ce qu’elles impliquent en termes d’attentes adressées aux entreprises:</a:t>
            </a:r>
          </a:p>
          <a:p>
            <a:pPr algn="just"/>
            <a:endParaRPr lang="fr-FR" dirty="0" smtClean="0">
              <a:latin typeface="Trebuchet MS" pitchFamily="34" charset="0"/>
            </a:endParaRPr>
          </a:p>
          <a:p>
            <a:pPr algn="just"/>
            <a:endParaRPr lang="fr-FR" dirty="0">
              <a:latin typeface="Trebuchet MS" pitchFamily="34" charset="0"/>
            </a:endParaRPr>
          </a:p>
          <a:p>
            <a:pPr algn="just"/>
            <a:r>
              <a:rPr lang="fr-FR" dirty="0" smtClean="0">
                <a:latin typeface="Trebuchet MS" pitchFamily="34" charset="0"/>
              </a:rPr>
              <a:t>	</a:t>
            </a:r>
            <a:r>
              <a:rPr lang="fr-FR" b="1" dirty="0" smtClean="0">
                <a:latin typeface="Trebuchet MS" pitchFamily="34" charset="0"/>
              </a:rPr>
              <a:t>Premier confinement : </a:t>
            </a:r>
            <a:r>
              <a:rPr lang="fr-FR" dirty="0" smtClean="0">
                <a:latin typeface="Trebuchet MS" pitchFamily="34" charset="0"/>
              </a:rPr>
              <a:t>le temps de l’effort partagé</a:t>
            </a:r>
          </a:p>
          <a:p>
            <a:pPr algn="just"/>
            <a:endParaRPr lang="fr-FR" dirty="0">
              <a:latin typeface="Trebuchet MS" pitchFamily="34" charset="0"/>
            </a:endParaRPr>
          </a:p>
          <a:p>
            <a:pPr algn="just"/>
            <a:r>
              <a:rPr lang="fr-FR" dirty="0" smtClean="0">
                <a:latin typeface="Trebuchet MS" pitchFamily="34" charset="0"/>
              </a:rPr>
              <a:t>	</a:t>
            </a:r>
          </a:p>
          <a:p>
            <a:pPr algn="just"/>
            <a:r>
              <a:rPr lang="fr-FR" dirty="0">
                <a:latin typeface="Trebuchet MS" pitchFamily="34" charset="0"/>
              </a:rPr>
              <a:t>	</a:t>
            </a:r>
            <a:r>
              <a:rPr lang="fr-FR" b="1" dirty="0" smtClean="0">
                <a:latin typeface="Trebuchet MS" pitchFamily="34" charset="0"/>
              </a:rPr>
              <a:t>Le plan de relance économique : </a:t>
            </a:r>
            <a:r>
              <a:rPr lang="fr-FR" dirty="0" smtClean="0">
                <a:latin typeface="Trebuchet MS" pitchFamily="34" charset="0"/>
              </a:rPr>
              <a:t>la délicate question des contreparties</a:t>
            </a:r>
          </a:p>
          <a:p>
            <a:pPr algn="just"/>
            <a:endParaRPr lang="fr-FR" dirty="0">
              <a:latin typeface="Trebuchet MS" pitchFamily="34" charset="0"/>
            </a:endParaRPr>
          </a:p>
          <a:p>
            <a:pPr algn="just"/>
            <a:r>
              <a:rPr lang="fr-FR" dirty="0" smtClean="0">
                <a:latin typeface="Trebuchet MS" pitchFamily="34" charset="0"/>
              </a:rPr>
              <a:t>	</a:t>
            </a:r>
          </a:p>
          <a:p>
            <a:pPr algn="just"/>
            <a:r>
              <a:rPr lang="fr-FR" dirty="0">
                <a:latin typeface="Trebuchet MS" pitchFamily="34" charset="0"/>
              </a:rPr>
              <a:t>	</a:t>
            </a:r>
            <a:r>
              <a:rPr lang="fr-FR" b="1" dirty="0" smtClean="0">
                <a:latin typeface="Trebuchet MS" pitchFamily="34" charset="0"/>
              </a:rPr>
              <a:t>Deuxième confinement : </a:t>
            </a:r>
            <a:r>
              <a:rPr lang="fr-FR" dirty="0" smtClean="0">
                <a:latin typeface="Trebuchet MS" pitchFamily="34" charset="0"/>
              </a:rPr>
              <a:t>un temps d’arrêt voire d’oubli?</a:t>
            </a:r>
          </a:p>
          <a:p>
            <a:pPr algn="just"/>
            <a:endParaRPr lang="fr-FR" dirty="0">
              <a:latin typeface="Trebuchet MS" pitchFamily="34" charset="0"/>
            </a:endParaRPr>
          </a:p>
          <a:p>
            <a:pPr algn="just"/>
            <a:endParaRPr lang="fr-FR" dirty="0" smtClean="0">
              <a:latin typeface="Trebuchet MS" pitchFamily="34" charset="0"/>
            </a:endParaRPr>
          </a:p>
          <a:p>
            <a:pPr algn="just"/>
            <a:r>
              <a:rPr lang="fr-FR" dirty="0" smtClean="0">
                <a:latin typeface="Trebuchet MS" pitchFamily="34" charset="0"/>
              </a:rPr>
              <a:t>Au final, des attentes multiples et protéiformes adressées aux entreprises pour affronter l’avenir dans cette période troublée et jouer un rôle majeur dans notre société.</a:t>
            </a:r>
          </a:p>
          <a:p>
            <a:pPr algn="just"/>
            <a:endParaRPr lang="fr-FR" dirty="0">
              <a:latin typeface="Trebuchet MS" pitchFamily="34" charset="0"/>
            </a:endParaRPr>
          </a:p>
          <a:p>
            <a:pPr algn="just"/>
            <a:endParaRPr lang="fr-FR" dirty="0" err="1" smtClean="0">
              <a:latin typeface="Trebuchet MS" pitchFamily="34" charset="0"/>
            </a:endParaRPr>
          </a:p>
        </p:txBody>
      </p:sp>
      <p:sp>
        <p:nvSpPr>
          <p:cNvPr id="4" name="ZoneTexte 3"/>
          <p:cNvSpPr txBox="1"/>
          <p:nvPr/>
        </p:nvSpPr>
        <p:spPr>
          <a:xfrm>
            <a:off x="1027291" y="3104445"/>
            <a:ext cx="237066" cy="338554"/>
          </a:xfrm>
          <a:prstGeom prst="rect">
            <a:avLst/>
          </a:prstGeom>
          <a:noFill/>
        </p:spPr>
        <p:txBody>
          <a:bodyPr wrap="square" rtlCol="0">
            <a:spAutoFit/>
          </a:bodyPr>
          <a:lstStyle/>
          <a:p>
            <a:pPr algn="l"/>
            <a:r>
              <a:rPr lang="fr-FR" sz="1600" b="1" dirty="0" smtClean="0">
                <a:solidFill>
                  <a:srgbClr val="C74E50"/>
                </a:solidFill>
                <a:latin typeface="Trebuchet MS" pitchFamily="34" charset="0"/>
              </a:rPr>
              <a:t>1</a:t>
            </a:r>
          </a:p>
        </p:txBody>
      </p:sp>
      <p:sp>
        <p:nvSpPr>
          <p:cNvPr id="8" name="Ellipse 7"/>
          <p:cNvSpPr/>
          <p:nvPr/>
        </p:nvSpPr>
        <p:spPr bwMode="auto">
          <a:xfrm>
            <a:off x="1016002" y="3104445"/>
            <a:ext cx="349954" cy="338554"/>
          </a:xfrm>
          <a:prstGeom prst="ellipse">
            <a:avLst/>
          </a:prstGeom>
          <a:noFill/>
          <a:ln w="9525" cap="flat" cmpd="sng" algn="ctr">
            <a:solidFill>
              <a:srgbClr val="C74E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empus Sans ITC" pitchFamily="82" charset="0"/>
            </a:endParaRPr>
          </a:p>
        </p:txBody>
      </p:sp>
      <p:sp>
        <p:nvSpPr>
          <p:cNvPr id="13" name="ZoneTexte 12"/>
          <p:cNvSpPr txBox="1"/>
          <p:nvPr/>
        </p:nvSpPr>
        <p:spPr>
          <a:xfrm>
            <a:off x="1027291" y="3753558"/>
            <a:ext cx="237066" cy="338554"/>
          </a:xfrm>
          <a:prstGeom prst="rect">
            <a:avLst/>
          </a:prstGeom>
          <a:noFill/>
        </p:spPr>
        <p:txBody>
          <a:bodyPr wrap="square" rtlCol="0">
            <a:spAutoFit/>
          </a:bodyPr>
          <a:lstStyle/>
          <a:p>
            <a:pPr algn="l"/>
            <a:r>
              <a:rPr lang="fr-FR" sz="1600" b="1" dirty="0" smtClean="0">
                <a:solidFill>
                  <a:srgbClr val="C74E50"/>
                </a:solidFill>
                <a:latin typeface="Trebuchet MS" pitchFamily="34" charset="0"/>
              </a:rPr>
              <a:t>2</a:t>
            </a:r>
          </a:p>
        </p:txBody>
      </p:sp>
      <p:sp>
        <p:nvSpPr>
          <p:cNvPr id="14" name="Ellipse 13"/>
          <p:cNvSpPr/>
          <p:nvPr/>
        </p:nvSpPr>
        <p:spPr bwMode="auto">
          <a:xfrm>
            <a:off x="1016002" y="3753558"/>
            <a:ext cx="349954" cy="338554"/>
          </a:xfrm>
          <a:prstGeom prst="ellipse">
            <a:avLst/>
          </a:prstGeom>
          <a:noFill/>
          <a:ln w="9525" cap="flat" cmpd="sng" algn="ctr">
            <a:solidFill>
              <a:srgbClr val="C74E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empus Sans ITC" pitchFamily="82" charset="0"/>
            </a:endParaRPr>
          </a:p>
        </p:txBody>
      </p:sp>
      <p:sp>
        <p:nvSpPr>
          <p:cNvPr id="15" name="ZoneTexte 14"/>
          <p:cNvSpPr txBox="1"/>
          <p:nvPr/>
        </p:nvSpPr>
        <p:spPr>
          <a:xfrm>
            <a:off x="1032934" y="4368806"/>
            <a:ext cx="237066" cy="338554"/>
          </a:xfrm>
          <a:prstGeom prst="rect">
            <a:avLst/>
          </a:prstGeom>
          <a:noFill/>
        </p:spPr>
        <p:txBody>
          <a:bodyPr wrap="square" rtlCol="0">
            <a:spAutoFit/>
          </a:bodyPr>
          <a:lstStyle/>
          <a:p>
            <a:pPr algn="l"/>
            <a:r>
              <a:rPr lang="fr-FR" sz="1600" b="1" dirty="0" smtClean="0">
                <a:solidFill>
                  <a:srgbClr val="C74E50"/>
                </a:solidFill>
                <a:latin typeface="Trebuchet MS" pitchFamily="34" charset="0"/>
              </a:rPr>
              <a:t>3</a:t>
            </a:r>
          </a:p>
        </p:txBody>
      </p:sp>
      <p:sp>
        <p:nvSpPr>
          <p:cNvPr id="16" name="Ellipse 15"/>
          <p:cNvSpPr/>
          <p:nvPr/>
        </p:nvSpPr>
        <p:spPr bwMode="auto">
          <a:xfrm>
            <a:off x="1021645" y="4368806"/>
            <a:ext cx="349954" cy="338554"/>
          </a:xfrm>
          <a:prstGeom prst="ellipse">
            <a:avLst/>
          </a:prstGeom>
          <a:noFill/>
          <a:ln w="9525" cap="flat" cmpd="sng" algn="ctr">
            <a:solidFill>
              <a:srgbClr val="C74E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empus Sans ITC" pitchFamily="82" charset="0"/>
            </a:endParaRPr>
          </a:p>
        </p:txBody>
      </p:sp>
      <p:pic>
        <p:nvPicPr>
          <p:cNvPr id="10" name="Image 9"/>
          <p:cNvPicPr>
            <a:picLocks noChangeAspect="1"/>
          </p:cNvPicPr>
          <p:nvPr/>
        </p:nvPicPr>
        <p:blipFill>
          <a:blip r:embed="rId2"/>
          <a:stretch>
            <a:fillRect/>
          </a:stretch>
        </p:blipFill>
        <p:spPr>
          <a:xfrm>
            <a:off x="9029102" y="0"/>
            <a:ext cx="1052423" cy="1052423"/>
          </a:xfrm>
          <a:prstGeom prst="rect">
            <a:avLst/>
          </a:prstGeom>
        </p:spPr>
      </p:pic>
    </p:spTree>
    <p:extLst>
      <p:ext uri="{BB962C8B-B14F-4D97-AF65-F5344CB8AC3E}">
        <p14:creationId xmlns:p14="http://schemas.microsoft.com/office/powerpoint/2010/main" val="69619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nvPr>
        </p:nvGraphicFramePr>
        <p:xfrm>
          <a:off x="237168" y="887047"/>
          <a:ext cx="9636593" cy="25908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smtClean="0">
                          <a:solidFill>
                            <a:schemeClr val="tx1"/>
                          </a:solidFill>
                          <a:latin typeface="Calibri" panose="020F0502020204030204" pitchFamily="34" charset="0"/>
                          <a:cs typeface="Calibri" panose="020F0502020204030204" pitchFamily="34" charset="0"/>
                        </a:rPr>
                        <a:t>QUESTION</a:t>
                      </a:r>
                      <a:r>
                        <a:rPr lang="fr-FR" sz="1100" b="1" dirty="0" smtClean="0">
                          <a:solidFill>
                            <a:schemeClr val="tx1"/>
                          </a:solidFill>
                          <a:latin typeface="Calibri" panose="020F0502020204030204" pitchFamily="34" charset="0"/>
                          <a:cs typeface="Calibri" panose="020F0502020204030204" pitchFamily="34" charset="0"/>
                        </a:rPr>
                        <a:t> :	Au-delà de son objectif de performance, qu’est-ce que vous attendez en priorité d’une entreprise ?</a:t>
                      </a:r>
                    </a:p>
                  </a:txBody>
                  <a:tcPr anchor="ctr"/>
                </a:tc>
                <a:extLst>
                  <a:ext uri="{0D108BD9-81ED-4DB2-BD59-A6C34878D82A}">
                    <a16:rowId xmlns:a16="http://schemas.microsoft.com/office/drawing/2014/main" val="10000"/>
                  </a:ext>
                </a:extLst>
              </a:tr>
            </a:tbl>
          </a:graphicData>
        </a:graphic>
      </p:graphicFrame>
      <p:sp>
        <p:nvSpPr>
          <p:cNvPr id="5"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smtClean="0">
                <a:solidFill>
                  <a:schemeClr val="bg1"/>
                </a:solidFill>
                <a:latin typeface="Calibri" pitchFamily="34" charset="0"/>
                <a:cs typeface="Calibri" pitchFamily="34" charset="0"/>
              </a:rPr>
              <a:t>L’attente prioritaire à l’égard d’une entreprise</a:t>
            </a:r>
            <a:endParaRPr lang="fr-FR" sz="2000" b="1" kern="0" dirty="0">
              <a:solidFill>
                <a:schemeClr val="bg1"/>
              </a:solidFill>
              <a:latin typeface="Calibri" pitchFamily="34" charset="0"/>
              <a:cs typeface="Calibri" pitchFamily="34" charset="0"/>
            </a:endParaRPr>
          </a:p>
        </p:txBody>
      </p:sp>
      <p:graphicFrame>
        <p:nvGraphicFramePr>
          <p:cNvPr id="6" name="Graphique 5"/>
          <p:cNvGraphicFramePr>
            <a:graphicFrameLocks/>
          </p:cNvGraphicFramePr>
          <p:nvPr>
            <p:extLst>
              <p:ext uri="{D42A27DB-BD31-4B8C-83A1-F6EECF244321}">
                <p14:modId xmlns:p14="http://schemas.microsoft.com/office/powerpoint/2010/main" val="4083819458"/>
              </p:ext>
            </p:extLst>
          </p:nvPr>
        </p:nvGraphicFramePr>
        <p:xfrm>
          <a:off x="-149224" y="1949380"/>
          <a:ext cx="9461389" cy="45068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bwMode="auto">
          <a:xfrm>
            <a:off x="115614" y="1860331"/>
            <a:ext cx="9017876" cy="977462"/>
          </a:xfrm>
          <a:prstGeom prst="rect">
            <a:avLst/>
          </a:prstGeom>
          <a:noFill/>
          <a:ln w="1905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empus Sans ITC" pitchFamily="82" charset="0"/>
            </a:endParaRPr>
          </a:p>
        </p:txBody>
      </p:sp>
      <p:sp>
        <p:nvSpPr>
          <p:cNvPr id="9" name="Rectangle 8"/>
          <p:cNvSpPr/>
          <p:nvPr/>
        </p:nvSpPr>
        <p:spPr>
          <a:xfrm>
            <a:off x="905590" y="6456206"/>
            <a:ext cx="3550801" cy="492800"/>
          </a:xfrm>
          <a:prstGeom prst="rect">
            <a:avLst/>
          </a:prstGeom>
        </p:spPr>
        <p:txBody>
          <a:bodyPr wrap="square">
            <a:spAutoFit/>
          </a:bodyPr>
          <a:lstStyle/>
          <a:p>
            <a:pPr algn="just" defTabSz="914485"/>
            <a:r>
              <a:rPr lang="fr-FR" sz="1200" i="1" dirty="0">
                <a:solidFill>
                  <a:prstClr val="black"/>
                </a:solidFill>
                <a:latin typeface="Calibri"/>
              </a:rPr>
              <a:t>(Norme </a:t>
            </a:r>
            <a:r>
              <a:rPr lang="fr-FR" sz="1200" i="1" dirty="0" err="1">
                <a:solidFill>
                  <a:prstClr val="black"/>
                </a:solidFill>
                <a:latin typeface="Calibri"/>
              </a:rPr>
              <a:t>Ifop</a:t>
            </a:r>
            <a:r>
              <a:rPr lang="fr-FR" sz="1200" i="1" dirty="0">
                <a:solidFill>
                  <a:prstClr val="black"/>
                </a:solidFill>
                <a:latin typeface="Calibri"/>
              </a:rPr>
              <a:t> annuelle de climat social, octobre 2020)</a:t>
            </a:r>
          </a:p>
          <a:p>
            <a:pPr algn="just" defTabSz="914485"/>
            <a:r>
              <a:rPr lang="fr-FR" sz="1401" b="1" dirty="0">
                <a:solidFill>
                  <a:prstClr val="black"/>
                </a:solidFill>
                <a:latin typeface="Calibri"/>
              </a:rPr>
              <a:t> </a:t>
            </a:r>
          </a:p>
        </p:txBody>
      </p:sp>
      <p:sp>
        <p:nvSpPr>
          <p:cNvPr id="11" name="ZoneTexte 10"/>
          <p:cNvSpPr txBox="1"/>
          <p:nvPr/>
        </p:nvSpPr>
        <p:spPr>
          <a:xfrm>
            <a:off x="237168" y="1342798"/>
            <a:ext cx="2171121"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Salariés, octobre 2020</a:t>
            </a:r>
            <a:endParaRPr lang="fr-FR" sz="1600" b="1" dirty="0">
              <a:solidFill>
                <a:schemeClr val="bg1"/>
              </a:solidFill>
              <a:latin typeface="Calibri" pitchFamily="34" charset="0"/>
              <a:cs typeface="Calibri" pitchFamily="34" charset="0"/>
            </a:endParaRPr>
          </a:p>
        </p:txBody>
      </p:sp>
      <p:pic>
        <p:nvPicPr>
          <p:cNvPr id="8" name="Image 7"/>
          <p:cNvPicPr>
            <a:picLocks noChangeAspect="1"/>
          </p:cNvPicPr>
          <p:nvPr/>
        </p:nvPicPr>
        <p:blipFill>
          <a:blip r:embed="rId3"/>
          <a:stretch>
            <a:fillRect/>
          </a:stretch>
        </p:blipFill>
        <p:spPr>
          <a:xfrm>
            <a:off x="9029102" y="0"/>
            <a:ext cx="1052423" cy="1052423"/>
          </a:xfrm>
          <a:prstGeom prst="rect">
            <a:avLst/>
          </a:prstGeom>
        </p:spPr>
      </p:pic>
    </p:spTree>
    <p:extLst>
      <p:ext uri="{BB962C8B-B14F-4D97-AF65-F5344CB8AC3E}">
        <p14:creationId xmlns:p14="http://schemas.microsoft.com/office/powerpoint/2010/main" val="288267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6">
            <a:extLst>
              <a:ext uri="{FF2B5EF4-FFF2-40B4-BE49-F238E27FC236}">
                <a16:creationId xmlns:a16="http://schemas.microsoft.com/office/drawing/2014/main" id="{87CF60F9-F809-4A07-9883-03427888ED18}"/>
              </a:ext>
            </a:extLst>
          </p:cNvPr>
          <p:cNvGraphicFramePr>
            <a:graphicFrameLocks/>
          </p:cNvGraphicFramePr>
          <p:nvPr>
            <p:extLst/>
          </p:nvPr>
        </p:nvGraphicFramePr>
        <p:xfrm>
          <a:off x="1591537" y="1860388"/>
          <a:ext cx="6515098" cy="4288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au 17"/>
          <p:cNvGraphicFramePr>
            <a:graphicFrameLocks noGrp="1"/>
          </p:cNvGraphicFramePr>
          <p:nvPr>
            <p:extLst/>
          </p:nvPr>
        </p:nvGraphicFramePr>
        <p:xfrm>
          <a:off x="237168" y="939799"/>
          <a:ext cx="9636593" cy="42672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a:solidFill>
                            <a:schemeClr val="tx1"/>
                          </a:solidFill>
                          <a:latin typeface="Calibri" panose="020F0502020204030204" pitchFamily="34" charset="0"/>
                          <a:cs typeface="Calibri" panose="020F0502020204030204" pitchFamily="34" charset="0"/>
                        </a:rPr>
                        <a:t>QUESTION</a:t>
                      </a:r>
                      <a:r>
                        <a:rPr lang="fr-FR" sz="1100" b="1" dirty="0">
                          <a:solidFill>
                            <a:schemeClr val="tx1"/>
                          </a:solidFill>
                          <a:latin typeface="Calibri" panose="020F0502020204030204" pitchFamily="34" charset="0"/>
                          <a:cs typeface="Calibri" panose="020F0502020204030204" pitchFamily="34" charset="0"/>
                        </a:rPr>
                        <a:t> :	Pensez-vous que les entreprises ont une responsabilité importante ou pas importante dans le développement d’une société plus écologiste et équitable, afin de prévenir une nouvelle crise sanitaire ?</a:t>
                      </a:r>
                    </a:p>
                  </a:txBody>
                  <a:tcPr anchor="ctr"/>
                </a:tc>
                <a:extLst>
                  <a:ext uri="{0D108BD9-81ED-4DB2-BD59-A6C34878D82A}">
                    <a16:rowId xmlns:a16="http://schemas.microsoft.com/office/drawing/2014/main" val="10000"/>
                  </a:ext>
                </a:extLst>
              </a:tr>
            </a:tbl>
          </a:graphicData>
        </a:graphic>
      </p:graphicFrame>
      <p:sp>
        <p:nvSpPr>
          <p:cNvPr id="19" name="Titre 2"/>
          <p:cNvSpPr txBox="1">
            <a:spLocks/>
          </p:cNvSpPr>
          <p:nvPr/>
        </p:nvSpPr>
        <p:spPr>
          <a:xfrm>
            <a:off x="1204988" y="199820"/>
            <a:ext cx="7529109"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a:solidFill>
                  <a:schemeClr val="bg1"/>
                </a:solidFill>
                <a:latin typeface="Calibri" pitchFamily="34" charset="0"/>
                <a:cs typeface="Calibri" pitchFamily="34" charset="0"/>
              </a:rPr>
              <a:t>U</a:t>
            </a:r>
            <a:r>
              <a:rPr lang="fr-FR" sz="2000" b="1" kern="0" dirty="0" smtClean="0">
                <a:solidFill>
                  <a:schemeClr val="bg1"/>
                </a:solidFill>
                <a:latin typeface="Calibri" pitchFamily="34" charset="0"/>
                <a:cs typeface="Calibri" pitchFamily="34" charset="0"/>
              </a:rPr>
              <a:t>ne responsabilité élargie souhaitée à l’égard des entreprises (1/2) </a:t>
            </a:r>
            <a:endParaRPr lang="fr-FR" sz="2000" b="1" kern="0" dirty="0">
              <a:solidFill>
                <a:schemeClr val="bg1"/>
              </a:solidFill>
              <a:latin typeface="Calibri" pitchFamily="34" charset="0"/>
              <a:cs typeface="Calibri" pitchFamily="34" charset="0"/>
            </a:endParaRPr>
          </a:p>
        </p:txBody>
      </p:sp>
      <p:sp>
        <p:nvSpPr>
          <p:cNvPr id="11" name="ZoneTexte 10">
            <a:extLst>
              <a:ext uri="{FF2B5EF4-FFF2-40B4-BE49-F238E27FC236}">
                <a16:creationId xmlns:a16="http://schemas.microsoft.com/office/drawing/2014/main" id="{06F7F5B4-0658-46D1-80FC-6D06D4A228AC}"/>
              </a:ext>
            </a:extLst>
          </p:cNvPr>
          <p:cNvSpPr txBox="1"/>
          <p:nvPr/>
        </p:nvSpPr>
        <p:spPr>
          <a:xfrm>
            <a:off x="5838272" y="2428617"/>
            <a:ext cx="2268363" cy="830997"/>
          </a:xfrm>
          <a:prstGeom prst="rect">
            <a:avLst/>
          </a:prstGeom>
          <a:solidFill>
            <a:srgbClr val="336699"/>
          </a:solidFill>
          <a:effectLst/>
        </p:spPr>
        <p:txBody>
          <a:bodyPr wrap="square">
            <a:spAutoFit/>
          </a:bodyPr>
          <a:lstStyle/>
          <a:p>
            <a:pPr algn="ctr">
              <a:defRPr/>
            </a:pPr>
            <a:r>
              <a:rPr lang="fr-FR" sz="1600" b="1" dirty="0">
                <a:solidFill>
                  <a:schemeClr val="bg1"/>
                </a:solidFill>
                <a:latin typeface="Calibri" pitchFamily="34" charset="0"/>
                <a:cs typeface="Calibri" pitchFamily="34" charset="0"/>
              </a:rPr>
              <a:t>TOTAL Responsabilité Importante</a:t>
            </a:r>
          </a:p>
          <a:p>
            <a:pPr algn="ctr">
              <a:defRPr/>
            </a:pPr>
            <a:r>
              <a:rPr lang="fr-FR" sz="1600" b="1" dirty="0">
                <a:solidFill>
                  <a:schemeClr val="bg1"/>
                </a:solidFill>
                <a:latin typeface="Calibri" pitchFamily="34" charset="0"/>
                <a:cs typeface="Calibri" pitchFamily="34" charset="0"/>
              </a:rPr>
              <a:t>85%</a:t>
            </a:r>
          </a:p>
        </p:txBody>
      </p:sp>
      <p:sp>
        <p:nvSpPr>
          <p:cNvPr id="13" name="ZoneTexte 12">
            <a:extLst>
              <a:ext uri="{FF2B5EF4-FFF2-40B4-BE49-F238E27FC236}">
                <a16:creationId xmlns:a16="http://schemas.microsoft.com/office/drawing/2014/main" id="{B0EFB581-723C-46E8-847D-F5EAF87F595E}"/>
              </a:ext>
            </a:extLst>
          </p:cNvPr>
          <p:cNvSpPr txBox="1"/>
          <p:nvPr/>
        </p:nvSpPr>
        <p:spPr>
          <a:xfrm>
            <a:off x="475048" y="5300677"/>
            <a:ext cx="2232977" cy="830997"/>
          </a:xfrm>
          <a:prstGeom prst="rect">
            <a:avLst/>
          </a:prstGeom>
          <a:solidFill>
            <a:srgbClr val="C00000"/>
          </a:solidFill>
          <a:effectLst/>
        </p:spPr>
        <p:txBody>
          <a:bodyPr wrap="square">
            <a:spAutoFit/>
          </a:bodyPr>
          <a:lstStyle/>
          <a:p>
            <a:pPr algn="ctr">
              <a:defRPr/>
            </a:pPr>
            <a:r>
              <a:rPr lang="fr-FR" sz="1600" b="1" dirty="0">
                <a:solidFill>
                  <a:schemeClr val="bg1"/>
                </a:solidFill>
                <a:latin typeface="Calibri" panose="020F0502020204030204" pitchFamily="34" charset="0"/>
                <a:cs typeface="Calibri" panose="020F0502020204030204" pitchFamily="34" charset="0"/>
              </a:rPr>
              <a:t>TOTAL Responsabilité Pas importante</a:t>
            </a:r>
          </a:p>
          <a:p>
            <a:pPr algn="ctr">
              <a:defRPr/>
            </a:pPr>
            <a:r>
              <a:rPr lang="fr-FR" sz="1600" b="1" dirty="0">
                <a:solidFill>
                  <a:schemeClr val="bg1"/>
                </a:solidFill>
                <a:latin typeface="Calibri" panose="020F0502020204030204" pitchFamily="34" charset="0"/>
                <a:cs typeface="Calibri" panose="020F0502020204030204" pitchFamily="34" charset="0"/>
              </a:rPr>
              <a:t>11%</a:t>
            </a:r>
          </a:p>
        </p:txBody>
      </p:sp>
      <p:sp>
        <p:nvSpPr>
          <p:cNvPr id="12" name="ZoneTexte 11"/>
          <p:cNvSpPr txBox="1"/>
          <p:nvPr/>
        </p:nvSpPr>
        <p:spPr>
          <a:xfrm>
            <a:off x="8571133" y="2836509"/>
            <a:ext cx="1191352" cy="307777"/>
          </a:xfrm>
          <a:prstGeom prst="rect">
            <a:avLst/>
          </a:prstGeom>
          <a:noFill/>
        </p:spPr>
        <p:txBody>
          <a:bodyPr wrap="none" rtlCol="0">
            <a:spAutoFit/>
          </a:bodyPr>
          <a:lstStyle/>
          <a:p>
            <a:pPr algn="l"/>
            <a:r>
              <a:rPr lang="fr-FR" sz="1400" i="1" dirty="0" smtClean="0">
                <a:solidFill>
                  <a:srgbClr val="85A3C2"/>
                </a:solidFill>
                <a:latin typeface="Calibri" panose="020F0502020204030204" pitchFamily="34" charset="0"/>
                <a:cs typeface="Calibri" panose="020F0502020204030204" pitchFamily="34" charset="0"/>
              </a:rPr>
              <a:t>Salariés : 88%</a:t>
            </a:r>
          </a:p>
        </p:txBody>
      </p:sp>
      <p:sp>
        <p:nvSpPr>
          <p:cNvPr id="14" name="ZoneTexte 13"/>
          <p:cNvSpPr txBox="1"/>
          <p:nvPr/>
        </p:nvSpPr>
        <p:spPr>
          <a:xfrm>
            <a:off x="6809462" y="3430318"/>
            <a:ext cx="2803213" cy="430887"/>
          </a:xfrm>
          <a:prstGeom prst="rect">
            <a:avLst/>
          </a:prstGeom>
          <a:noFill/>
        </p:spPr>
        <p:txBody>
          <a:bodyPr wrap="square" rtlCol="0">
            <a:spAutoFit/>
          </a:bodyPr>
          <a:lstStyle/>
          <a:p>
            <a:pPr marL="171450" indent="-171450" algn="l">
              <a:buFont typeface="Wingdings" panose="05000000000000000000" pitchFamily="2" charset="2"/>
              <a:buChar char="§"/>
            </a:pPr>
            <a:r>
              <a:rPr lang="fr-FR" sz="1100" i="1" dirty="0" smtClean="0">
                <a:solidFill>
                  <a:srgbClr val="336699"/>
                </a:solidFill>
                <a:latin typeface="Calibri" panose="020F0502020204030204" pitchFamily="34" charset="0"/>
                <a:cs typeface="Calibri" panose="020F0502020204030204" pitchFamily="34" charset="0"/>
              </a:rPr>
              <a:t>Secteurs Industrie / BTP/Construction : 93%</a:t>
            </a:r>
          </a:p>
          <a:p>
            <a:pPr marL="171450" indent="-171450" algn="l">
              <a:buFont typeface="Wingdings" panose="05000000000000000000" pitchFamily="2" charset="2"/>
              <a:buChar char="§"/>
            </a:pPr>
            <a:endParaRPr lang="fr-FR" sz="1100" i="1" dirty="0" smtClean="0">
              <a:solidFill>
                <a:srgbClr val="336699"/>
              </a:solidFill>
              <a:latin typeface="Calibri" panose="020F0502020204030204" pitchFamily="34" charset="0"/>
              <a:cs typeface="Calibri" panose="020F0502020204030204" pitchFamily="34" charset="0"/>
            </a:endParaRPr>
          </a:p>
        </p:txBody>
      </p:sp>
      <p:sp>
        <p:nvSpPr>
          <p:cNvPr id="15" name="Freeform 16"/>
          <p:cNvSpPr>
            <a:spLocks noChangeAspect="1" noEditPoints="1"/>
          </p:cNvSpPr>
          <p:nvPr/>
        </p:nvSpPr>
        <p:spPr bwMode="auto">
          <a:xfrm>
            <a:off x="8315501" y="2844116"/>
            <a:ext cx="248358" cy="307777"/>
          </a:xfrm>
          <a:custGeom>
            <a:avLst/>
            <a:gdLst>
              <a:gd name="T0" fmla="*/ 53 w 186"/>
              <a:gd name="T1" fmla="*/ 79 h 230"/>
              <a:gd name="T2" fmla="*/ 57 w 186"/>
              <a:gd name="T3" fmla="*/ 81 h 230"/>
              <a:gd name="T4" fmla="*/ 93 w 186"/>
              <a:gd name="T5" fmla="*/ 116 h 230"/>
              <a:gd name="T6" fmla="*/ 129 w 186"/>
              <a:gd name="T7" fmla="*/ 81 h 230"/>
              <a:gd name="T8" fmla="*/ 133 w 186"/>
              <a:gd name="T9" fmla="*/ 79 h 230"/>
              <a:gd name="T10" fmla="*/ 140 w 186"/>
              <a:gd name="T11" fmla="*/ 72 h 230"/>
              <a:gd name="T12" fmla="*/ 140 w 186"/>
              <a:gd name="T13" fmla="*/ 63 h 230"/>
              <a:gd name="T14" fmla="*/ 135 w 186"/>
              <a:gd name="T15" fmla="*/ 61 h 230"/>
              <a:gd name="T16" fmla="*/ 135 w 186"/>
              <a:gd name="T17" fmla="*/ 61 h 230"/>
              <a:gd name="T18" fmla="*/ 137 w 186"/>
              <a:gd name="T19" fmla="*/ 34 h 230"/>
              <a:gd name="T20" fmla="*/ 121 w 186"/>
              <a:gd name="T21" fmla="*/ 14 h 230"/>
              <a:gd name="T22" fmla="*/ 65 w 186"/>
              <a:gd name="T23" fmla="*/ 14 h 230"/>
              <a:gd name="T24" fmla="*/ 50 w 186"/>
              <a:gd name="T25" fmla="*/ 34 h 230"/>
              <a:gd name="T26" fmla="*/ 51 w 186"/>
              <a:gd name="T27" fmla="*/ 61 h 230"/>
              <a:gd name="T28" fmla="*/ 46 w 186"/>
              <a:gd name="T29" fmla="*/ 63 h 230"/>
              <a:gd name="T30" fmla="*/ 46 w 186"/>
              <a:gd name="T31" fmla="*/ 72 h 230"/>
              <a:gd name="T32" fmla="*/ 53 w 186"/>
              <a:gd name="T33" fmla="*/ 79 h 230"/>
              <a:gd name="T34" fmla="*/ 170 w 186"/>
              <a:gd name="T35" fmla="*/ 148 h 230"/>
              <a:gd name="T36" fmla="*/ 128 w 186"/>
              <a:gd name="T37" fmla="*/ 126 h 230"/>
              <a:gd name="T38" fmla="*/ 106 w 186"/>
              <a:gd name="T39" fmla="*/ 194 h 230"/>
              <a:gd name="T40" fmla="*/ 99 w 186"/>
              <a:gd name="T41" fmla="*/ 150 h 230"/>
              <a:gd name="T42" fmla="*/ 102 w 186"/>
              <a:gd name="T43" fmla="*/ 140 h 230"/>
              <a:gd name="T44" fmla="*/ 93 w 186"/>
              <a:gd name="T45" fmla="*/ 134 h 230"/>
              <a:gd name="T46" fmla="*/ 84 w 186"/>
              <a:gd name="T47" fmla="*/ 140 h 230"/>
              <a:gd name="T48" fmla="*/ 87 w 186"/>
              <a:gd name="T49" fmla="*/ 150 h 230"/>
              <a:gd name="T50" fmla="*/ 80 w 186"/>
              <a:gd name="T51" fmla="*/ 194 h 230"/>
              <a:gd name="T52" fmla="*/ 58 w 186"/>
              <a:gd name="T53" fmla="*/ 126 h 230"/>
              <a:gd name="T54" fmla="*/ 16 w 186"/>
              <a:gd name="T55" fmla="*/ 148 h 230"/>
              <a:gd name="T56" fmla="*/ 0 w 186"/>
              <a:gd name="T57" fmla="*/ 223 h 230"/>
              <a:gd name="T58" fmla="*/ 3 w 186"/>
              <a:gd name="T59" fmla="*/ 228 h 230"/>
              <a:gd name="T60" fmla="*/ 8 w 186"/>
              <a:gd name="T61" fmla="*/ 230 h 230"/>
              <a:gd name="T62" fmla="*/ 178 w 186"/>
              <a:gd name="T63" fmla="*/ 230 h 230"/>
              <a:gd name="T64" fmla="*/ 184 w 186"/>
              <a:gd name="T65" fmla="*/ 228 h 230"/>
              <a:gd name="T66" fmla="*/ 186 w 186"/>
              <a:gd name="T67" fmla="*/ 223 h 230"/>
              <a:gd name="T68" fmla="*/ 170 w 186"/>
              <a:gd name="T69" fmla="*/ 14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230">
                <a:moveTo>
                  <a:pt x="53" y="79"/>
                </a:moveTo>
                <a:cubicBezTo>
                  <a:pt x="54" y="80"/>
                  <a:pt x="56" y="81"/>
                  <a:pt x="57" y="81"/>
                </a:cubicBezTo>
                <a:cubicBezTo>
                  <a:pt x="64" y="99"/>
                  <a:pt x="77" y="116"/>
                  <a:pt x="93" y="116"/>
                </a:cubicBezTo>
                <a:cubicBezTo>
                  <a:pt x="109" y="116"/>
                  <a:pt x="122" y="99"/>
                  <a:pt x="129" y="81"/>
                </a:cubicBezTo>
                <a:cubicBezTo>
                  <a:pt x="130" y="81"/>
                  <a:pt x="132" y="80"/>
                  <a:pt x="133" y="79"/>
                </a:cubicBezTo>
                <a:cubicBezTo>
                  <a:pt x="135" y="77"/>
                  <a:pt x="139" y="75"/>
                  <a:pt x="140" y="72"/>
                </a:cubicBezTo>
                <a:cubicBezTo>
                  <a:pt x="141" y="69"/>
                  <a:pt x="141" y="66"/>
                  <a:pt x="140" y="63"/>
                </a:cubicBezTo>
                <a:cubicBezTo>
                  <a:pt x="140" y="60"/>
                  <a:pt x="137" y="60"/>
                  <a:pt x="135" y="61"/>
                </a:cubicBezTo>
                <a:cubicBezTo>
                  <a:pt x="135" y="61"/>
                  <a:pt x="135" y="61"/>
                  <a:pt x="135" y="61"/>
                </a:cubicBezTo>
                <a:cubicBezTo>
                  <a:pt x="137" y="53"/>
                  <a:pt x="138" y="43"/>
                  <a:pt x="137" y="34"/>
                </a:cubicBezTo>
                <a:cubicBezTo>
                  <a:pt x="134" y="23"/>
                  <a:pt x="128" y="20"/>
                  <a:pt x="121" y="14"/>
                </a:cubicBezTo>
                <a:cubicBezTo>
                  <a:pt x="105" y="0"/>
                  <a:pt x="82" y="0"/>
                  <a:pt x="65" y="14"/>
                </a:cubicBezTo>
                <a:cubicBezTo>
                  <a:pt x="59" y="20"/>
                  <a:pt x="52" y="23"/>
                  <a:pt x="50" y="34"/>
                </a:cubicBezTo>
                <a:cubicBezTo>
                  <a:pt x="48" y="43"/>
                  <a:pt x="49" y="53"/>
                  <a:pt x="51" y="61"/>
                </a:cubicBezTo>
                <a:cubicBezTo>
                  <a:pt x="49" y="60"/>
                  <a:pt x="47" y="60"/>
                  <a:pt x="46" y="63"/>
                </a:cubicBezTo>
                <a:cubicBezTo>
                  <a:pt x="45" y="66"/>
                  <a:pt x="45" y="69"/>
                  <a:pt x="46" y="72"/>
                </a:cubicBezTo>
                <a:cubicBezTo>
                  <a:pt x="47" y="75"/>
                  <a:pt x="51" y="77"/>
                  <a:pt x="53" y="79"/>
                </a:cubicBezTo>
                <a:close/>
                <a:moveTo>
                  <a:pt x="170" y="148"/>
                </a:moveTo>
                <a:cubicBezTo>
                  <a:pt x="163" y="133"/>
                  <a:pt x="143" y="131"/>
                  <a:pt x="128" y="126"/>
                </a:cubicBezTo>
                <a:cubicBezTo>
                  <a:pt x="124" y="145"/>
                  <a:pt x="115" y="176"/>
                  <a:pt x="106" y="194"/>
                </a:cubicBezTo>
                <a:cubicBezTo>
                  <a:pt x="99" y="150"/>
                  <a:pt x="99" y="150"/>
                  <a:pt x="99" y="150"/>
                </a:cubicBezTo>
                <a:cubicBezTo>
                  <a:pt x="102" y="140"/>
                  <a:pt x="102" y="140"/>
                  <a:pt x="102" y="140"/>
                </a:cubicBezTo>
                <a:cubicBezTo>
                  <a:pt x="93" y="134"/>
                  <a:pt x="93" y="134"/>
                  <a:pt x="93" y="134"/>
                </a:cubicBezTo>
                <a:cubicBezTo>
                  <a:pt x="84" y="140"/>
                  <a:pt x="84" y="140"/>
                  <a:pt x="84" y="140"/>
                </a:cubicBezTo>
                <a:cubicBezTo>
                  <a:pt x="87" y="150"/>
                  <a:pt x="87" y="150"/>
                  <a:pt x="87" y="150"/>
                </a:cubicBezTo>
                <a:cubicBezTo>
                  <a:pt x="80" y="194"/>
                  <a:pt x="80" y="194"/>
                  <a:pt x="80" y="194"/>
                </a:cubicBezTo>
                <a:cubicBezTo>
                  <a:pt x="71" y="176"/>
                  <a:pt x="63" y="145"/>
                  <a:pt x="58" y="126"/>
                </a:cubicBezTo>
                <a:cubicBezTo>
                  <a:pt x="43" y="131"/>
                  <a:pt x="23" y="133"/>
                  <a:pt x="16" y="148"/>
                </a:cubicBezTo>
                <a:cubicBezTo>
                  <a:pt x="8" y="163"/>
                  <a:pt x="2" y="196"/>
                  <a:pt x="0" y="223"/>
                </a:cubicBezTo>
                <a:cubicBezTo>
                  <a:pt x="0" y="225"/>
                  <a:pt x="1" y="226"/>
                  <a:pt x="3" y="228"/>
                </a:cubicBezTo>
                <a:cubicBezTo>
                  <a:pt x="4" y="229"/>
                  <a:pt x="6" y="230"/>
                  <a:pt x="8" y="230"/>
                </a:cubicBezTo>
                <a:cubicBezTo>
                  <a:pt x="178" y="230"/>
                  <a:pt x="178" y="230"/>
                  <a:pt x="178" y="230"/>
                </a:cubicBezTo>
                <a:cubicBezTo>
                  <a:pt x="180" y="230"/>
                  <a:pt x="182" y="229"/>
                  <a:pt x="184" y="228"/>
                </a:cubicBezTo>
                <a:cubicBezTo>
                  <a:pt x="185" y="226"/>
                  <a:pt x="186" y="225"/>
                  <a:pt x="186" y="223"/>
                </a:cubicBezTo>
                <a:cubicBezTo>
                  <a:pt x="185" y="196"/>
                  <a:pt x="178" y="163"/>
                  <a:pt x="170" y="148"/>
                </a:cubicBezTo>
                <a:close/>
              </a:path>
            </a:pathLst>
          </a:custGeom>
          <a:solidFill>
            <a:srgbClr val="85A3C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4197407" y="6289285"/>
            <a:ext cx="4366452" cy="276999"/>
          </a:xfrm>
          <a:prstGeom prst="rect">
            <a:avLst/>
          </a:prstGeom>
        </p:spPr>
        <p:txBody>
          <a:bodyPr wrap="none">
            <a:spAutoFit/>
          </a:bodyPr>
          <a:lstStyle/>
          <a:p>
            <a:pPr algn="just" defTabSz="914485"/>
            <a:r>
              <a:rPr lang="fr-FR" sz="1200" i="1" dirty="0" smtClean="0">
                <a:solidFill>
                  <a:prstClr val="black"/>
                </a:solidFill>
                <a:latin typeface="Calibri"/>
              </a:rPr>
              <a:t>(Pandémie </a:t>
            </a:r>
            <a:r>
              <a:rPr lang="fr-FR" sz="1200" i="1" dirty="0">
                <a:solidFill>
                  <a:prstClr val="black"/>
                </a:solidFill>
                <a:latin typeface="Calibri"/>
              </a:rPr>
              <a:t>et responsabilité d’entreprise, Forum Giverny, Juin 2020)</a:t>
            </a:r>
          </a:p>
        </p:txBody>
      </p:sp>
      <p:sp>
        <p:nvSpPr>
          <p:cNvPr id="16" name="ZoneTexte 15"/>
          <p:cNvSpPr txBox="1"/>
          <p:nvPr/>
        </p:nvSpPr>
        <p:spPr>
          <a:xfrm>
            <a:off x="237168" y="1416368"/>
            <a:ext cx="2810832"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Ensemble pop 18+, juin 2020</a:t>
            </a:r>
            <a:endParaRPr lang="fr-FR" sz="1600" b="1" dirty="0">
              <a:solidFill>
                <a:schemeClr val="bg1"/>
              </a:solidFill>
              <a:latin typeface="Calibri" pitchFamily="34" charset="0"/>
              <a:cs typeface="Calibri" pitchFamily="34" charset="0"/>
            </a:endParaRPr>
          </a:p>
        </p:txBody>
      </p:sp>
      <p:pic>
        <p:nvPicPr>
          <p:cNvPr id="17" name="Image 16"/>
          <p:cNvPicPr>
            <a:picLocks noChangeAspect="1"/>
          </p:cNvPicPr>
          <p:nvPr/>
        </p:nvPicPr>
        <p:blipFill>
          <a:blip r:embed="rId4"/>
          <a:stretch>
            <a:fillRect/>
          </a:stretch>
        </p:blipFill>
        <p:spPr>
          <a:xfrm>
            <a:off x="9029102" y="0"/>
            <a:ext cx="1052423" cy="1052423"/>
          </a:xfrm>
          <a:prstGeom prst="rect">
            <a:avLst/>
          </a:prstGeom>
        </p:spPr>
      </p:pic>
    </p:spTree>
    <p:extLst>
      <p:ext uri="{BB962C8B-B14F-4D97-AF65-F5344CB8AC3E}">
        <p14:creationId xmlns:p14="http://schemas.microsoft.com/office/powerpoint/2010/main" val="31597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6"/>
          <p:cNvGraphicFramePr>
            <a:graphicFrameLocks/>
          </p:cNvGraphicFramePr>
          <p:nvPr>
            <p:extLst/>
          </p:nvPr>
        </p:nvGraphicFramePr>
        <p:xfrm>
          <a:off x="2439121" y="1681718"/>
          <a:ext cx="6515098" cy="4288972"/>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7307322" y="2264508"/>
            <a:ext cx="1822102" cy="830997"/>
          </a:xfrm>
          <a:prstGeom prst="rect">
            <a:avLst/>
          </a:prstGeom>
          <a:solidFill>
            <a:srgbClr val="336699"/>
          </a:solidFill>
          <a:effectLst/>
        </p:spPr>
        <p:txBody>
          <a:bodyPr wrap="square">
            <a:spAutoFit/>
          </a:bodyPr>
          <a:lstStyle/>
          <a:p>
            <a:pPr algn="ctr">
              <a:defRPr/>
            </a:pPr>
            <a:r>
              <a:rPr lang="fr-FR" sz="1600" b="1" dirty="0">
                <a:solidFill>
                  <a:schemeClr val="bg1"/>
                </a:solidFill>
                <a:latin typeface="Calibri" pitchFamily="34" charset="0"/>
                <a:cs typeface="Calibri" pitchFamily="34" charset="0"/>
              </a:rPr>
              <a:t>TOTAL Bonne chose</a:t>
            </a:r>
          </a:p>
          <a:p>
            <a:pPr algn="ctr">
              <a:defRPr/>
            </a:pPr>
            <a:r>
              <a:rPr lang="fr-FR" sz="1600" b="1" dirty="0">
                <a:solidFill>
                  <a:schemeClr val="bg1"/>
                </a:solidFill>
                <a:latin typeface="Calibri" pitchFamily="34" charset="0"/>
                <a:cs typeface="Calibri" pitchFamily="34" charset="0"/>
              </a:rPr>
              <a:t>82%</a:t>
            </a:r>
          </a:p>
        </p:txBody>
      </p:sp>
      <p:sp>
        <p:nvSpPr>
          <p:cNvPr id="13" name="ZoneTexte 12"/>
          <p:cNvSpPr txBox="1"/>
          <p:nvPr/>
        </p:nvSpPr>
        <p:spPr>
          <a:xfrm>
            <a:off x="322184" y="3420269"/>
            <a:ext cx="1941732" cy="830997"/>
          </a:xfrm>
          <a:prstGeom prst="rect">
            <a:avLst/>
          </a:prstGeom>
          <a:solidFill>
            <a:srgbClr val="C00000"/>
          </a:solidFill>
          <a:effectLst/>
        </p:spPr>
        <p:txBody>
          <a:bodyPr wrap="square">
            <a:spAutoFit/>
          </a:bodyPr>
          <a:lstStyle/>
          <a:p>
            <a:pPr algn="ctr">
              <a:defRPr/>
            </a:pPr>
            <a:r>
              <a:rPr lang="fr-FR" sz="1600" b="1" dirty="0">
                <a:solidFill>
                  <a:schemeClr val="bg1"/>
                </a:solidFill>
                <a:latin typeface="Calibri" panose="020F0502020204030204" pitchFamily="34" charset="0"/>
                <a:cs typeface="Calibri" panose="020F0502020204030204" pitchFamily="34" charset="0"/>
              </a:rPr>
              <a:t>TOTAL Mauvaise chose </a:t>
            </a:r>
          </a:p>
          <a:p>
            <a:pPr algn="ctr">
              <a:defRPr/>
            </a:pPr>
            <a:r>
              <a:rPr lang="fr-FR" sz="1600" b="1" dirty="0">
                <a:solidFill>
                  <a:schemeClr val="bg1"/>
                </a:solidFill>
                <a:latin typeface="Calibri" panose="020F0502020204030204" pitchFamily="34" charset="0"/>
                <a:cs typeface="Calibri" panose="020F0502020204030204" pitchFamily="34" charset="0"/>
              </a:rPr>
              <a:t>18%</a:t>
            </a:r>
          </a:p>
        </p:txBody>
      </p:sp>
      <p:graphicFrame>
        <p:nvGraphicFramePr>
          <p:cNvPr id="15" name="Tableau 14"/>
          <p:cNvGraphicFramePr>
            <a:graphicFrameLocks noGrp="1"/>
          </p:cNvGraphicFramePr>
          <p:nvPr>
            <p:extLst/>
          </p:nvPr>
        </p:nvGraphicFramePr>
        <p:xfrm>
          <a:off x="237168" y="939799"/>
          <a:ext cx="9636593" cy="42672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a:solidFill>
                            <a:schemeClr val="tx1"/>
                          </a:solidFill>
                          <a:latin typeface="Calibri" panose="020F0502020204030204" pitchFamily="34" charset="0"/>
                          <a:cs typeface="Calibri" panose="020F0502020204030204" pitchFamily="34" charset="0"/>
                        </a:rPr>
                        <a:t>QUESTION</a:t>
                      </a:r>
                      <a:r>
                        <a:rPr lang="fr-FR" sz="1100" b="1" dirty="0">
                          <a:solidFill>
                            <a:schemeClr val="tx1"/>
                          </a:solidFill>
                          <a:latin typeface="Calibri" panose="020F0502020204030204" pitchFamily="34" charset="0"/>
                          <a:cs typeface="Calibri" panose="020F0502020204030204" pitchFamily="34" charset="0"/>
                        </a:rPr>
                        <a:t> :	Diriez-vous qu’en matière de mesure de la performance des entreprises, donner autant d’importance aux résultats environnementaux et sociaux qu’aux résultats financiers est une bonne ou une mauvaise chose ?</a:t>
                      </a:r>
                    </a:p>
                  </a:txBody>
                  <a:tcPr anchor="ctr"/>
                </a:tc>
                <a:extLst>
                  <a:ext uri="{0D108BD9-81ED-4DB2-BD59-A6C34878D82A}">
                    <a16:rowId xmlns:a16="http://schemas.microsoft.com/office/drawing/2014/main" val="10000"/>
                  </a:ext>
                </a:extLst>
              </a:tr>
            </a:tbl>
          </a:graphicData>
        </a:graphic>
      </p:graphicFrame>
      <p:sp>
        <p:nvSpPr>
          <p:cNvPr id="7" name="Rectangle 6"/>
          <p:cNvSpPr/>
          <p:nvPr/>
        </p:nvSpPr>
        <p:spPr>
          <a:xfrm>
            <a:off x="4160370" y="6258508"/>
            <a:ext cx="4366452" cy="276999"/>
          </a:xfrm>
          <a:prstGeom prst="rect">
            <a:avLst/>
          </a:prstGeom>
        </p:spPr>
        <p:txBody>
          <a:bodyPr wrap="none">
            <a:spAutoFit/>
          </a:bodyPr>
          <a:lstStyle/>
          <a:p>
            <a:pPr algn="just" defTabSz="914485"/>
            <a:r>
              <a:rPr lang="fr-FR" sz="1200" i="1" dirty="0" smtClean="0">
                <a:solidFill>
                  <a:prstClr val="black"/>
                </a:solidFill>
                <a:latin typeface="Calibri"/>
              </a:rPr>
              <a:t>(Pandémie </a:t>
            </a:r>
            <a:r>
              <a:rPr lang="fr-FR" sz="1200" i="1" dirty="0">
                <a:solidFill>
                  <a:prstClr val="black"/>
                </a:solidFill>
                <a:latin typeface="Calibri"/>
              </a:rPr>
              <a:t>et responsabilité d’entreprise, Forum Giverny, Juin 2020)</a:t>
            </a:r>
          </a:p>
        </p:txBody>
      </p:sp>
      <p:sp>
        <p:nvSpPr>
          <p:cNvPr id="10" name="ZoneTexte 9"/>
          <p:cNvSpPr txBox="1"/>
          <p:nvPr/>
        </p:nvSpPr>
        <p:spPr>
          <a:xfrm>
            <a:off x="237168" y="1416368"/>
            <a:ext cx="2810832"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Ensemble pop 18+, juin 2020</a:t>
            </a:r>
            <a:endParaRPr lang="fr-FR" sz="1600" b="1" dirty="0">
              <a:solidFill>
                <a:schemeClr val="bg1"/>
              </a:solidFill>
              <a:latin typeface="Calibri" pitchFamily="34" charset="0"/>
              <a:cs typeface="Calibri" pitchFamily="34" charset="0"/>
            </a:endParaRPr>
          </a:p>
        </p:txBody>
      </p:sp>
      <p:sp>
        <p:nvSpPr>
          <p:cNvPr id="16" name="Titre 2"/>
          <p:cNvSpPr txBox="1">
            <a:spLocks/>
          </p:cNvSpPr>
          <p:nvPr/>
        </p:nvSpPr>
        <p:spPr>
          <a:xfrm>
            <a:off x="1204988" y="199820"/>
            <a:ext cx="7529109"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a:solidFill>
                  <a:schemeClr val="bg1"/>
                </a:solidFill>
                <a:latin typeface="Calibri" pitchFamily="34" charset="0"/>
                <a:cs typeface="Calibri" pitchFamily="34" charset="0"/>
              </a:rPr>
              <a:t>U</a:t>
            </a:r>
            <a:r>
              <a:rPr lang="fr-FR" sz="2000" b="1" kern="0" dirty="0" smtClean="0">
                <a:solidFill>
                  <a:schemeClr val="bg1"/>
                </a:solidFill>
                <a:latin typeface="Calibri" pitchFamily="34" charset="0"/>
                <a:cs typeface="Calibri" pitchFamily="34" charset="0"/>
              </a:rPr>
              <a:t>ne responsabilité élargie souhaitée à l’égard des entreprises (2/2) </a:t>
            </a:r>
            <a:endParaRPr lang="fr-FR" sz="2000" b="1" kern="0" dirty="0">
              <a:solidFill>
                <a:schemeClr val="bg1"/>
              </a:solidFill>
              <a:latin typeface="Calibri" pitchFamily="34" charset="0"/>
              <a:cs typeface="Calibri" pitchFamily="34" charset="0"/>
            </a:endParaRPr>
          </a:p>
        </p:txBody>
      </p:sp>
      <p:pic>
        <p:nvPicPr>
          <p:cNvPr id="9" name="Image 8"/>
          <p:cNvPicPr>
            <a:picLocks noChangeAspect="1"/>
          </p:cNvPicPr>
          <p:nvPr/>
        </p:nvPicPr>
        <p:blipFill>
          <a:blip r:embed="rId4"/>
          <a:stretch>
            <a:fillRect/>
          </a:stretch>
        </p:blipFill>
        <p:spPr>
          <a:xfrm>
            <a:off x="9029102" y="0"/>
            <a:ext cx="1052423" cy="1052423"/>
          </a:xfrm>
          <a:prstGeom prst="rect">
            <a:avLst/>
          </a:prstGeom>
        </p:spPr>
      </p:pic>
    </p:spTree>
    <p:extLst>
      <p:ext uri="{BB962C8B-B14F-4D97-AF65-F5344CB8AC3E}">
        <p14:creationId xmlns:p14="http://schemas.microsoft.com/office/powerpoint/2010/main" val="4236587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a:xfrm>
            <a:off x="1207807" y="199820"/>
            <a:ext cx="8532572"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a:solidFill>
                  <a:schemeClr val="bg1"/>
                </a:solidFill>
                <a:latin typeface="Calibri" pitchFamily="34" charset="0"/>
                <a:cs typeface="Calibri" pitchFamily="34" charset="0"/>
              </a:rPr>
              <a:t>L’importance accordée à la définition par chaque entreprise de sa raison </a:t>
            </a:r>
            <a:endParaRPr lang="fr-FR" sz="2000" b="1" kern="0" dirty="0" smtClean="0">
              <a:solidFill>
                <a:schemeClr val="bg1"/>
              </a:solidFill>
              <a:latin typeface="Calibri" pitchFamily="34" charset="0"/>
              <a:cs typeface="Calibri" pitchFamily="34" charset="0"/>
            </a:endParaRPr>
          </a:p>
          <a:p>
            <a:pPr algn="l"/>
            <a:r>
              <a:rPr lang="fr-FR" sz="2000" b="1" kern="0" dirty="0" smtClean="0">
                <a:solidFill>
                  <a:schemeClr val="bg1"/>
                </a:solidFill>
                <a:latin typeface="Calibri" pitchFamily="34" charset="0"/>
                <a:cs typeface="Calibri" pitchFamily="34" charset="0"/>
              </a:rPr>
              <a:t>d’être </a:t>
            </a:r>
            <a:r>
              <a:rPr lang="fr-FR" sz="2000" b="1" kern="0" dirty="0" smtClean="0">
                <a:solidFill>
                  <a:schemeClr val="bg1"/>
                </a:solidFill>
                <a:latin typeface="Calibri" pitchFamily="34" charset="0"/>
                <a:cs typeface="Calibri" pitchFamily="34" charset="0"/>
              </a:rPr>
              <a:t>(1/2)</a:t>
            </a:r>
            <a:endParaRPr lang="fr-FR" sz="2000" b="1" kern="0" dirty="0">
              <a:solidFill>
                <a:schemeClr val="bg1"/>
              </a:solidFill>
              <a:latin typeface="Calibri" pitchFamily="34" charset="0"/>
              <a:cs typeface="Calibri" pitchFamily="34" charset="0"/>
            </a:endParaRPr>
          </a:p>
        </p:txBody>
      </p:sp>
      <p:graphicFrame>
        <p:nvGraphicFramePr>
          <p:cNvPr id="8" name="Graphique 6"/>
          <p:cNvGraphicFramePr>
            <a:graphicFrameLocks/>
          </p:cNvGraphicFramePr>
          <p:nvPr>
            <p:extLst/>
          </p:nvPr>
        </p:nvGraphicFramePr>
        <p:xfrm>
          <a:off x="2001094" y="2163269"/>
          <a:ext cx="6195886" cy="4078830"/>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7591391" y="2910841"/>
            <a:ext cx="1806878" cy="560795"/>
          </a:xfrm>
          <a:prstGeom prst="rect">
            <a:avLst/>
          </a:prstGeom>
          <a:solidFill>
            <a:srgbClr val="003366">
              <a:alpha val="75000"/>
            </a:srgbClr>
          </a:solidFill>
          <a:effectLst/>
        </p:spPr>
        <p:txBody>
          <a:bodyPr wrap="square">
            <a:spAutoFit/>
          </a:bodyPr>
          <a:lstStyle/>
          <a:p>
            <a:pPr algn="ctr" defTabSz="951858" fontAlgn="auto">
              <a:spcBef>
                <a:spcPts val="0"/>
              </a:spcBef>
              <a:spcAft>
                <a:spcPts val="0"/>
              </a:spcAft>
              <a:defRPr/>
            </a:pPr>
            <a:r>
              <a:rPr lang="fr-FR" sz="1522" b="1" dirty="0">
                <a:solidFill>
                  <a:prstClr val="white"/>
                </a:solidFill>
                <a:latin typeface="Calibri" pitchFamily="34" charset="0"/>
              </a:rPr>
              <a:t>TOTAL Favorable</a:t>
            </a:r>
          </a:p>
          <a:p>
            <a:pPr algn="ctr" defTabSz="951858" fontAlgn="auto">
              <a:spcBef>
                <a:spcPts val="0"/>
              </a:spcBef>
              <a:spcAft>
                <a:spcPts val="0"/>
              </a:spcAft>
              <a:defRPr/>
            </a:pPr>
            <a:r>
              <a:rPr lang="fr-FR" sz="1522" b="1" dirty="0">
                <a:solidFill>
                  <a:prstClr val="white"/>
                </a:solidFill>
                <a:latin typeface="Calibri" pitchFamily="34" charset="0"/>
              </a:rPr>
              <a:t>94%</a:t>
            </a:r>
          </a:p>
        </p:txBody>
      </p:sp>
      <p:sp>
        <p:nvSpPr>
          <p:cNvPr id="11" name="ZoneTexte 10"/>
          <p:cNvSpPr txBox="1"/>
          <p:nvPr/>
        </p:nvSpPr>
        <p:spPr>
          <a:xfrm>
            <a:off x="553485" y="5424821"/>
            <a:ext cx="2001981" cy="560795"/>
          </a:xfrm>
          <a:prstGeom prst="rect">
            <a:avLst/>
          </a:prstGeom>
          <a:solidFill>
            <a:srgbClr val="CC0000">
              <a:alpha val="75000"/>
            </a:srgbClr>
          </a:solidFill>
          <a:effectLst/>
        </p:spPr>
        <p:txBody>
          <a:bodyPr wrap="square">
            <a:spAutoFit/>
          </a:bodyPr>
          <a:lstStyle/>
          <a:p>
            <a:pPr algn="ctr" defTabSz="951858" fontAlgn="auto">
              <a:spcBef>
                <a:spcPts val="0"/>
              </a:spcBef>
              <a:spcAft>
                <a:spcPts val="0"/>
              </a:spcAft>
              <a:defRPr/>
            </a:pPr>
            <a:r>
              <a:rPr lang="fr-FR" sz="1522" b="1" dirty="0">
                <a:solidFill>
                  <a:prstClr val="white"/>
                </a:solidFill>
                <a:latin typeface="Calibri" pitchFamily="34" charset="0"/>
              </a:rPr>
              <a:t>TOTAL Pas favorable</a:t>
            </a:r>
          </a:p>
          <a:p>
            <a:pPr algn="ctr" defTabSz="951858" fontAlgn="auto">
              <a:spcBef>
                <a:spcPts val="0"/>
              </a:spcBef>
              <a:spcAft>
                <a:spcPts val="0"/>
              </a:spcAft>
              <a:defRPr/>
            </a:pPr>
            <a:r>
              <a:rPr lang="fr-FR" sz="1522" b="1" dirty="0">
                <a:solidFill>
                  <a:prstClr val="white"/>
                </a:solidFill>
                <a:latin typeface="Calibri" pitchFamily="34" charset="0"/>
              </a:rPr>
              <a:t>6%</a:t>
            </a:r>
          </a:p>
        </p:txBody>
      </p:sp>
      <p:sp>
        <p:nvSpPr>
          <p:cNvPr id="14" name="Text Box 10"/>
          <p:cNvSpPr txBox="1">
            <a:spLocks noChangeArrowheads="1"/>
          </p:cNvSpPr>
          <p:nvPr/>
        </p:nvSpPr>
        <p:spPr bwMode="auto">
          <a:xfrm>
            <a:off x="457695" y="995585"/>
            <a:ext cx="9282684" cy="244759"/>
          </a:xfrm>
          <a:prstGeom prst="rect">
            <a:avLst/>
          </a:prstGeom>
          <a:noFill/>
          <a:ln w="9525" algn="ctr">
            <a:noFill/>
            <a:miter lim="800000"/>
            <a:headEnd/>
            <a:tailEnd/>
          </a:ln>
        </p:spPr>
        <p:txBody>
          <a:bodyPr wrap="square" lIns="79724" tIns="34236" rIns="313870" bIns="34236" anchor="t">
            <a:spAutoFit/>
          </a:bodyPr>
          <a:lstStyle/>
          <a:p>
            <a:pPr marL="855900" indent="-855900" algn="just" defTabSz="951858" fontAlgn="auto">
              <a:spcBef>
                <a:spcPts val="0"/>
              </a:spcBef>
              <a:spcAft>
                <a:spcPts val="0"/>
              </a:spcAft>
            </a:pPr>
            <a:r>
              <a:rPr lang="fr-FR" sz="1141" b="1" u="sng" dirty="0">
                <a:solidFill>
                  <a:prstClr val="black"/>
                </a:solidFill>
                <a:latin typeface="Calibri" panose="020F0502020204030204"/>
                <a:cs typeface="Times New Roman" pitchFamily="18" charset="0"/>
              </a:rPr>
              <a:t>QUESTION</a:t>
            </a:r>
            <a:r>
              <a:rPr lang="fr-FR" sz="1141" b="1" dirty="0">
                <a:solidFill>
                  <a:prstClr val="black"/>
                </a:solidFill>
                <a:latin typeface="Calibri" panose="020F0502020204030204"/>
                <a:cs typeface="Times New Roman" pitchFamily="18" charset="0"/>
              </a:rPr>
              <a:t> :	</a:t>
            </a:r>
            <a:r>
              <a:rPr lang="fr-FR" sz="1141" b="1" dirty="0">
                <a:solidFill>
                  <a:prstClr val="black"/>
                </a:solidFill>
                <a:latin typeface="Calibri" panose="020F0502020204030204"/>
              </a:rPr>
              <a:t>Diriez-vous que vous êtes favorable ou pas favorable à ce que chaque entreprise définisse sa « raison d’être » ?</a:t>
            </a:r>
          </a:p>
        </p:txBody>
      </p:sp>
      <p:sp>
        <p:nvSpPr>
          <p:cNvPr id="16" name="Rectangle 15"/>
          <p:cNvSpPr/>
          <p:nvPr/>
        </p:nvSpPr>
        <p:spPr>
          <a:xfrm>
            <a:off x="5272440" y="6258508"/>
            <a:ext cx="2142318" cy="276999"/>
          </a:xfrm>
          <a:prstGeom prst="rect">
            <a:avLst/>
          </a:prstGeom>
        </p:spPr>
        <p:txBody>
          <a:bodyPr wrap="none">
            <a:spAutoFit/>
          </a:bodyPr>
          <a:lstStyle/>
          <a:p>
            <a:pPr algn="just" defTabSz="914485"/>
            <a:r>
              <a:rPr lang="fr-FR" sz="1200" i="1" dirty="0" smtClean="0">
                <a:solidFill>
                  <a:prstClr val="black"/>
                </a:solidFill>
                <a:latin typeface="Calibri"/>
              </a:rPr>
              <a:t>(The </a:t>
            </a:r>
            <a:r>
              <a:rPr lang="fr-FR" sz="1200" i="1" dirty="0" err="1" smtClean="0">
                <a:solidFill>
                  <a:prstClr val="black"/>
                </a:solidFill>
                <a:latin typeface="Calibri"/>
              </a:rPr>
              <a:t>Why</a:t>
            </a:r>
            <a:r>
              <a:rPr lang="fr-FR" sz="1200" i="1" dirty="0" smtClean="0">
                <a:solidFill>
                  <a:prstClr val="black"/>
                </a:solidFill>
                <a:latin typeface="Calibri"/>
              </a:rPr>
              <a:t> Project, Février 2020</a:t>
            </a:r>
            <a:r>
              <a:rPr lang="fr-FR" sz="1200" i="1" dirty="0">
                <a:solidFill>
                  <a:prstClr val="black"/>
                </a:solidFill>
                <a:latin typeface="Calibri"/>
              </a:rPr>
              <a:t>)</a:t>
            </a:r>
          </a:p>
        </p:txBody>
      </p:sp>
      <p:sp>
        <p:nvSpPr>
          <p:cNvPr id="17" name="ZoneTexte 16"/>
          <p:cNvSpPr txBox="1"/>
          <p:nvPr/>
        </p:nvSpPr>
        <p:spPr>
          <a:xfrm>
            <a:off x="228804" y="1478348"/>
            <a:ext cx="4027886"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Dirigeants </a:t>
            </a:r>
            <a:r>
              <a:rPr lang="fr-FR" sz="1600" b="1" dirty="0" err="1" smtClean="0">
                <a:solidFill>
                  <a:schemeClr val="bg1"/>
                </a:solidFill>
                <a:latin typeface="Calibri" pitchFamily="34" charset="0"/>
                <a:cs typeface="Calibri" pitchFamily="34" charset="0"/>
              </a:rPr>
              <a:t>entr</a:t>
            </a:r>
            <a:r>
              <a:rPr lang="fr-FR" sz="1600" b="1" dirty="0" smtClean="0">
                <a:solidFill>
                  <a:schemeClr val="bg1"/>
                </a:solidFill>
                <a:latin typeface="Calibri" pitchFamily="34" charset="0"/>
                <a:cs typeface="Calibri" pitchFamily="34" charset="0"/>
              </a:rPr>
              <a:t> + de 200 salariés, février 2020 </a:t>
            </a:r>
            <a:endParaRPr lang="fr-FR" sz="1600" b="1" dirty="0">
              <a:solidFill>
                <a:schemeClr val="bg1"/>
              </a:solidFill>
              <a:latin typeface="Calibri" pitchFamily="34" charset="0"/>
              <a:cs typeface="Calibri" pitchFamily="34" charset="0"/>
            </a:endParaRPr>
          </a:p>
        </p:txBody>
      </p:sp>
      <p:pic>
        <p:nvPicPr>
          <p:cNvPr id="12" name="Image 11"/>
          <p:cNvPicPr>
            <a:picLocks noChangeAspect="1"/>
          </p:cNvPicPr>
          <p:nvPr/>
        </p:nvPicPr>
        <p:blipFill>
          <a:blip r:embed="rId4"/>
          <a:stretch>
            <a:fillRect/>
          </a:stretch>
        </p:blipFill>
        <p:spPr>
          <a:xfrm>
            <a:off x="9028202" y="95588"/>
            <a:ext cx="1052423" cy="1052423"/>
          </a:xfrm>
          <a:prstGeom prst="rect">
            <a:avLst/>
          </a:prstGeom>
        </p:spPr>
      </p:pic>
    </p:spTree>
    <p:extLst>
      <p:ext uri="{BB962C8B-B14F-4D97-AF65-F5344CB8AC3E}">
        <p14:creationId xmlns:p14="http://schemas.microsoft.com/office/powerpoint/2010/main" val="4362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54207" y="926483"/>
            <a:ext cx="9626418" cy="5383235"/>
          </a:xfrm>
          <a:prstGeom prst="rect">
            <a:avLst/>
          </a:prstGeom>
        </p:spPr>
      </p:pic>
      <p:sp>
        <p:nvSpPr>
          <p:cNvPr id="12" name="Rectangle 11"/>
          <p:cNvSpPr/>
          <p:nvPr/>
        </p:nvSpPr>
        <p:spPr>
          <a:xfrm>
            <a:off x="5587750" y="6505901"/>
            <a:ext cx="2142318" cy="276999"/>
          </a:xfrm>
          <a:prstGeom prst="rect">
            <a:avLst/>
          </a:prstGeom>
        </p:spPr>
        <p:txBody>
          <a:bodyPr wrap="none">
            <a:spAutoFit/>
          </a:bodyPr>
          <a:lstStyle/>
          <a:p>
            <a:pPr algn="just" defTabSz="914485"/>
            <a:r>
              <a:rPr lang="fr-FR" sz="1200" i="1" dirty="0" smtClean="0">
                <a:solidFill>
                  <a:prstClr val="black"/>
                </a:solidFill>
                <a:latin typeface="Calibri"/>
              </a:rPr>
              <a:t>(The </a:t>
            </a:r>
            <a:r>
              <a:rPr lang="fr-FR" sz="1200" i="1" dirty="0" err="1" smtClean="0">
                <a:solidFill>
                  <a:prstClr val="black"/>
                </a:solidFill>
                <a:latin typeface="Calibri"/>
              </a:rPr>
              <a:t>Why</a:t>
            </a:r>
            <a:r>
              <a:rPr lang="fr-FR" sz="1200" i="1" dirty="0" smtClean="0">
                <a:solidFill>
                  <a:prstClr val="black"/>
                </a:solidFill>
                <a:latin typeface="Calibri"/>
              </a:rPr>
              <a:t> Project, Février 2020</a:t>
            </a:r>
            <a:r>
              <a:rPr lang="fr-FR" sz="1200" i="1" dirty="0">
                <a:solidFill>
                  <a:prstClr val="black"/>
                </a:solidFill>
                <a:latin typeface="Calibri"/>
              </a:rPr>
              <a:t>)</a:t>
            </a:r>
          </a:p>
        </p:txBody>
      </p:sp>
      <p:sp>
        <p:nvSpPr>
          <p:cNvPr id="16" name="ZoneTexte 15"/>
          <p:cNvSpPr txBox="1"/>
          <p:nvPr/>
        </p:nvSpPr>
        <p:spPr>
          <a:xfrm>
            <a:off x="144724" y="1278658"/>
            <a:ext cx="2934807" cy="584775"/>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Dirigeants </a:t>
            </a:r>
            <a:r>
              <a:rPr lang="fr-FR" sz="1600" b="1" dirty="0" err="1" smtClean="0">
                <a:solidFill>
                  <a:schemeClr val="bg1"/>
                </a:solidFill>
                <a:latin typeface="Calibri" pitchFamily="34" charset="0"/>
                <a:cs typeface="Calibri" pitchFamily="34" charset="0"/>
              </a:rPr>
              <a:t>entr</a:t>
            </a:r>
            <a:r>
              <a:rPr lang="fr-FR" sz="1600" b="1" dirty="0" smtClean="0">
                <a:solidFill>
                  <a:schemeClr val="bg1"/>
                </a:solidFill>
                <a:latin typeface="Calibri" pitchFamily="34" charset="0"/>
                <a:cs typeface="Calibri" pitchFamily="34" charset="0"/>
              </a:rPr>
              <a:t> + de 200 salariés </a:t>
            </a:r>
          </a:p>
          <a:p>
            <a:pPr algn="ctr">
              <a:defRPr/>
            </a:pPr>
            <a:r>
              <a:rPr lang="fr-FR" sz="1600" b="1" dirty="0" smtClean="0">
                <a:solidFill>
                  <a:schemeClr val="bg1"/>
                </a:solidFill>
                <a:latin typeface="Calibri" pitchFamily="34" charset="0"/>
                <a:cs typeface="Calibri" pitchFamily="34" charset="0"/>
              </a:rPr>
              <a:t>février 2020 </a:t>
            </a:r>
            <a:endParaRPr lang="fr-FR" sz="1600" b="1" dirty="0">
              <a:solidFill>
                <a:schemeClr val="bg1"/>
              </a:solidFill>
              <a:latin typeface="Calibri" pitchFamily="34" charset="0"/>
              <a:cs typeface="Calibri" pitchFamily="34" charset="0"/>
            </a:endParaRPr>
          </a:p>
        </p:txBody>
      </p:sp>
      <p:sp>
        <p:nvSpPr>
          <p:cNvPr id="17" name="Titre 2"/>
          <p:cNvSpPr txBox="1">
            <a:spLocks/>
          </p:cNvSpPr>
          <p:nvPr/>
        </p:nvSpPr>
        <p:spPr>
          <a:xfrm>
            <a:off x="1207807" y="199820"/>
            <a:ext cx="8532572"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a:solidFill>
                  <a:schemeClr val="bg1"/>
                </a:solidFill>
                <a:latin typeface="Calibri" pitchFamily="34" charset="0"/>
                <a:cs typeface="Calibri" pitchFamily="34" charset="0"/>
              </a:rPr>
              <a:t>L’importance accordée à la définition par chaque entreprise de sa raison </a:t>
            </a:r>
            <a:endParaRPr lang="fr-FR" sz="2000" b="1" kern="0" dirty="0" smtClean="0">
              <a:solidFill>
                <a:schemeClr val="bg1"/>
              </a:solidFill>
              <a:latin typeface="Calibri" pitchFamily="34" charset="0"/>
              <a:cs typeface="Calibri" pitchFamily="34" charset="0"/>
            </a:endParaRPr>
          </a:p>
          <a:p>
            <a:pPr algn="l"/>
            <a:r>
              <a:rPr lang="fr-FR" sz="2000" b="1" kern="0" dirty="0" smtClean="0">
                <a:solidFill>
                  <a:schemeClr val="bg1"/>
                </a:solidFill>
                <a:latin typeface="Calibri" pitchFamily="34" charset="0"/>
                <a:cs typeface="Calibri" pitchFamily="34" charset="0"/>
              </a:rPr>
              <a:t>d’être </a:t>
            </a:r>
            <a:r>
              <a:rPr lang="fr-FR" sz="2000" b="1" kern="0" dirty="0" smtClean="0">
                <a:solidFill>
                  <a:schemeClr val="bg1"/>
                </a:solidFill>
                <a:latin typeface="Calibri" pitchFamily="34" charset="0"/>
                <a:cs typeface="Calibri" pitchFamily="34" charset="0"/>
              </a:rPr>
              <a:t>(2/2)</a:t>
            </a:r>
            <a:endParaRPr lang="fr-FR" sz="2000" b="1" kern="0" dirty="0">
              <a:solidFill>
                <a:schemeClr val="bg1"/>
              </a:solidFill>
              <a:latin typeface="Calibri" pitchFamily="34" charset="0"/>
              <a:cs typeface="Calibri" pitchFamily="34" charset="0"/>
            </a:endParaRPr>
          </a:p>
        </p:txBody>
      </p:sp>
      <p:pic>
        <p:nvPicPr>
          <p:cNvPr id="6" name="Image 5"/>
          <p:cNvPicPr>
            <a:picLocks noChangeAspect="1"/>
          </p:cNvPicPr>
          <p:nvPr/>
        </p:nvPicPr>
        <p:blipFill>
          <a:blip r:embed="rId4"/>
          <a:stretch>
            <a:fillRect/>
          </a:stretch>
        </p:blipFill>
        <p:spPr>
          <a:xfrm>
            <a:off x="9028202" y="0"/>
            <a:ext cx="1052423" cy="1052423"/>
          </a:xfrm>
          <a:prstGeom prst="rect">
            <a:avLst/>
          </a:prstGeom>
        </p:spPr>
      </p:pic>
    </p:spTree>
    <p:extLst>
      <p:ext uri="{BB962C8B-B14F-4D97-AF65-F5344CB8AC3E}">
        <p14:creationId xmlns:p14="http://schemas.microsoft.com/office/powerpoint/2010/main" val="309805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ZoneTexte 6"/>
          <p:cNvSpPr txBox="1"/>
          <p:nvPr/>
        </p:nvSpPr>
        <p:spPr>
          <a:xfrm>
            <a:off x="1828801" y="1794933"/>
            <a:ext cx="7044266" cy="4120445"/>
          </a:xfrm>
          <a:prstGeom prst="rect">
            <a:avLst/>
          </a:prstGeom>
          <a:solidFill>
            <a:schemeClr val="bg1"/>
          </a:solidFill>
        </p:spPr>
        <p:txBody>
          <a:bodyPr wrap="square" rtlCol="0">
            <a:spAutoFit/>
          </a:bodyPr>
          <a:lstStyle/>
          <a:p>
            <a:pPr algn="l"/>
            <a:endParaRPr lang="fr-FR" dirty="0" err="1" smtClean="0">
              <a:latin typeface="Trebuchet MS" pitchFamily="34" charset="0"/>
            </a:endParaRPr>
          </a:p>
        </p:txBody>
      </p:sp>
      <p:sp>
        <p:nvSpPr>
          <p:cNvPr id="2" name="Espace réservé du texte 1"/>
          <p:cNvSpPr>
            <a:spLocks noGrp="1"/>
          </p:cNvSpPr>
          <p:nvPr>
            <p:ph type="body" sz="quarter" idx="10"/>
          </p:nvPr>
        </p:nvSpPr>
        <p:spPr/>
        <p:txBody>
          <a:bodyPr/>
          <a:lstStyle/>
          <a:p>
            <a:r>
              <a:rPr lang="fr-FR" dirty="0" smtClean="0"/>
              <a:t>Pour aller plus loin…</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907" y="4065314"/>
            <a:ext cx="891465" cy="1337198"/>
          </a:xfrm>
          <a:prstGeom prst="rect">
            <a:avLst/>
          </a:prstGeom>
        </p:spPr>
      </p:pic>
      <p:sp>
        <p:nvSpPr>
          <p:cNvPr id="4" name="ZoneTexte 3"/>
          <p:cNvSpPr txBox="1"/>
          <p:nvPr/>
        </p:nvSpPr>
        <p:spPr>
          <a:xfrm>
            <a:off x="3014133" y="4061177"/>
            <a:ext cx="5723467" cy="1597681"/>
          </a:xfrm>
          <a:prstGeom prst="rect">
            <a:avLst/>
          </a:prstGeom>
          <a:noFill/>
        </p:spPr>
        <p:txBody>
          <a:bodyPr wrap="square" rtlCol="0">
            <a:spAutoFit/>
          </a:bodyPr>
          <a:lstStyle/>
          <a:p>
            <a:r>
              <a:rPr lang="fr-FR" sz="1200" b="1" dirty="0">
                <a:solidFill>
                  <a:srgbClr val="333333"/>
                </a:solidFill>
                <a:latin typeface="Inter"/>
              </a:rPr>
              <a:t>Marie Gariazzo, Directrice adjointe du pôle Opinion &amp; Stratégies d'Entreprises IFOP</a:t>
            </a:r>
            <a:r>
              <a:rPr lang="fr-FR" sz="1200" dirty="0">
                <a:solidFill>
                  <a:srgbClr val="333333"/>
                </a:solidFill>
                <a:latin typeface="Inter"/>
              </a:rPr>
              <a:t>, co-auteure avec Jérôme Fourquet et un collectif d’experts IFOP, de l’ouvrage « En Immersion, Enquête sur une société confinée </a:t>
            </a:r>
            <a:r>
              <a:rPr lang="fr-FR" sz="1200" dirty="0" smtClean="0">
                <a:solidFill>
                  <a:srgbClr val="333333"/>
                </a:solidFill>
                <a:latin typeface="Inter"/>
              </a:rPr>
              <a:t>»</a:t>
            </a:r>
          </a:p>
          <a:p>
            <a:endParaRPr lang="fr-FR" sz="1200" dirty="0">
              <a:solidFill>
                <a:srgbClr val="333333"/>
              </a:solidFill>
              <a:latin typeface="Inter"/>
            </a:endParaRPr>
          </a:p>
          <a:p>
            <a:r>
              <a:rPr lang="fr-FR" sz="1200" dirty="0">
                <a:latin typeface="Inter"/>
              </a:rPr>
              <a:t>Mail : </a:t>
            </a:r>
            <a:r>
              <a:rPr lang="fr-FR" sz="1200" dirty="0" smtClean="0">
                <a:latin typeface="Inter"/>
                <a:hlinkClick r:id="rId4"/>
              </a:rPr>
              <a:t>marie.gariazzo@ifop.com</a:t>
            </a:r>
            <a:endParaRPr lang="fr-FR" sz="1200" dirty="0">
              <a:latin typeface="Inter"/>
            </a:endParaRPr>
          </a:p>
          <a:p>
            <a:r>
              <a:rPr lang="fr-FR" sz="1200" dirty="0">
                <a:latin typeface="Inter"/>
              </a:rPr>
              <a:t>Tél : 01 72 34 </a:t>
            </a:r>
            <a:r>
              <a:rPr lang="fr-FR" sz="1200" dirty="0" smtClean="0">
                <a:latin typeface="Inter"/>
              </a:rPr>
              <a:t>94 41</a:t>
            </a:r>
            <a:endParaRPr lang="fr-FR" sz="1200" dirty="0">
              <a:latin typeface="Inter"/>
            </a:endParaRPr>
          </a:p>
          <a:p>
            <a:endParaRPr lang="fr-FR" sz="1200" dirty="0">
              <a:solidFill>
                <a:srgbClr val="333333"/>
              </a:solidFill>
              <a:latin typeface="Inter"/>
            </a:endParaRPr>
          </a:p>
          <a:p>
            <a:pPr algn="l"/>
            <a:endParaRPr lang="fr-FR" dirty="0" err="1" smtClean="0">
              <a:latin typeface="Trebuchet MS"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1907" y="1910088"/>
            <a:ext cx="882093" cy="1323139"/>
          </a:xfrm>
          <a:prstGeom prst="rect">
            <a:avLst/>
          </a:prstGeom>
        </p:spPr>
      </p:pic>
      <p:sp>
        <p:nvSpPr>
          <p:cNvPr id="9" name="ZoneTexte 8"/>
          <p:cNvSpPr txBox="1"/>
          <p:nvPr/>
        </p:nvSpPr>
        <p:spPr>
          <a:xfrm>
            <a:off x="3014133" y="1880388"/>
            <a:ext cx="5723468" cy="1782347"/>
          </a:xfrm>
          <a:prstGeom prst="rect">
            <a:avLst/>
          </a:prstGeom>
          <a:noFill/>
        </p:spPr>
        <p:txBody>
          <a:bodyPr wrap="square" rtlCol="0">
            <a:spAutoFit/>
          </a:bodyPr>
          <a:lstStyle/>
          <a:p>
            <a:r>
              <a:rPr lang="fr-FR" sz="1200" b="1" dirty="0">
                <a:solidFill>
                  <a:srgbClr val="333333"/>
                </a:solidFill>
                <a:latin typeface="Inter"/>
              </a:rPr>
              <a:t>Romain Bendavid, Directeur de l’Expertise </a:t>
            </a:r>
            <a:r>
              <a:rPr lang="fr-FR" sz="1200" b="1" dirty="0" err="1">
                <a:solidFill>
                  <a:srgbClr val="333333"/>
                </a:solidFill>
                <a:latin typeface="Inter"/>
              </a:rPr>
              <a:t>Corporate</a:t>
            </a:r>
            <a:r>
              <a:rPr lang="fr-FR" sz="1200" b="1" dirty="0">
                <a:solidFill>
                  <a:srgbClr val="333333"/>
                </a:solidFill>
                <a:latin typeface="Inter"/>
              </a:rPr>
              <a:t> et Climat Social IFOP, </a:t>
            </a:r>
            <a:r>
              <a:rPr lang="fr-FR" sz="1200" dirty="0">
                <a:solidFill>
                  <a:srgbClr val="333333"/>
                </a:solidFill>
                <a:latin typeface="Inter"/>
              </a:rPr>
              <a:t>responsable des dernières enquêtes sur le moral des salariés, des cadres et le regard en miroir des dirigeants d’entreprise. A publié avec Marie Gariazzo pour la Fondation Jean Jaurès et l’Opinion « L’après </a:t>
            </a:r>
            <a:r>
              <a:rPr lang="fr-FR" sz="1200" dirty="0" err="1">
                <a:solidFill>
                  <a:srgbClr val="333333"/>
                </a:solidFill>
                <a:latin typeface="Inter"/>
              </a:rPr>
              <a:t>Covid</a:t>
            </a:r>
            <a:r>
              <a:rPr lang="fr-FR" sz="1200" dirty="0">
                <a:solidFill>
                  <a:srgbClr val="333333"/>
                </a:solidFill>
                <a:latin typeface="Inter"/>
              </a:rPr>
              <a:t>, quelles attentes à l’égard de l’entreprise </a:t>
            </a:r>
            <a:r>
              <a:rPr lang="fr-FR" sz="1200" dirty="0" smtClean="0">
                <a:solidFill>
                  <a:srgbClr val="333333"/>
                </a:solidFill>
                <a:latin typeface="Inter"/>
              </a:rPr>
              <a:t>?</a:t>
            </a:r>
          </a:p>
          <a:p>
            <a:endParaRPr lang="fr-FR" sz="1200" dirty="0">
              <a:solidFill>
                <a:srgbClr val="333333"/>
              </a:solidFill>
              <a:latin typeface="Inter"/>
            </a:endParaRPr>
          </a:p>
          <a:p>
            <a:r>
              <a:rPr lang="fr-FR" sz="1200" dirty="0">
                <a:latin typeface="Inter"/>
              </a:rPr>
              <a:t>Mail : </a:t>
            </a:r>
            <a:r>
              <a:rPr lang="fr-FR" sz="1200" dirty="0">
                <a:latin typeface="Inter"/>
                <a:hlinkClick r:id="rId6"/>
              </a:rPr>
              <a:t>romain.bendavid@ifop.com</a:t>
            </a:r>
            <a:endParaRPr lang="fr-FR" sz="1200" dirty="0">
              <a:latin typeface="Inter"/>
            </a:endParaRPr>
          </a:p>
          <a:p>
            <a:r>
              <a:rPr lang="fr-FR" sz="1200" dirty="0">
                <a:latin typeface="Inter"/>
              </a:rPr>
              <a:t>Tél : 01 72 34 94 65</a:t>
            </a:r>
          </a:p>
          <a:p>
            <a:pPr algn="l"/>
            <a:endParaRPr lang="fr-FR" dirty="0" err="1" smtClean="0">
              <a:latin typeface="Trebuchet MS" pitchFamily="34" charset="0"/>
            </a:endParaRPr>
          </a:p>
        </p:txBody>
      </p:sp>
      <p:pic>
        <p:nvPicPr>
          <p:cNvPr id="10" name="Image 9"/>
          <p:cNvPicPr>
            <a:picLocks noChangeAspect="1"/>
          </p:cNvPicPr>
          <p:nvPr/>
        </p:nvPicPr>
        <p:blipFill>
          <a:blip r:embed="rId7"/>
          <a:stretch>
            <a:fillRect/>
          </a:stretch>
        </p:blipFill>
        <p:spPr>
          <a:xfrm>
            <a:off x="9029102" y="0"/>
            <a:ext cx="1052423" cy="1052423"/>
          </a:xfrm>
          <a:prstGeom prst="rect">
            <a:avLst/>
          </a:prstGeom>
        </p:spPr>
      </p:pic>
    </p:spTree>
    <p:extLst>
      <p:ext uri="{BB962C8B-B14F-4D97-AF65-F5344CB8AC3E}">
        <p14:creationId xmlns:p14="http://schemas.microsoft.com/office/powerpoint/2010/main" val="35711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912698" y="4161869"/>
            <a:ext cx="6009296" cy="1715552"/>
          </a:xfrm>
          <a:prstGeom prst="rect">
            <a:avLst/>
          </a:prstGeom>
          <a:solidFill>
            <a:srgbClr val="B20E10"/>
          </a:solidFill>
          <a:ln w="9525">
            <a:noFill/>
            <a:miter lim="800000"/>
            <a:headEnd/>
            <a:tailEnd/>
          </a:ln>
        </p:spPr>
        <p:txBody>
          <a:bodyPr anchor="ctr"/>
          <a:lstStyle/>
          <a:p>
            <a:r>
              <a:rPr lang="fr-FR" sz="1984" b="1" dirty="0" smtClean="0">
                <a:solidFill>
                  <a:schemeClr val="bg1"/>
                </a:solidFill>
                <a:latin typeface="Caibri"/>
              </a:rPr>
              <a:t>La confiance envers les entreprises depuis le début de la crise sanitaire</a:t>
            </a:r>
            <a:endParaRPr lang="fr-FR" sz="1984" b="1" dirty="0">
              <a:solidFill>
                <a:schemeClr val="bg1"/>
              </a:solidFill>
              <a:latin typeface="Caibri"/>
            </a:endParaRPr>
          </a:p>
          <a:p>
            <a:r>
              <a:rPr lang="fr-FR" sz="1323" b="1" dirty="0" smtClean="0">
                <a:solidFill>
                  <a:schemeClr val="bg1"/>
                </a:solidFill>
                <a:latin typeface="Inter"/>
              </a:rPr>
              <a:t> </a:t>
            </a:r>
            <a:endParaRPr lang="fr-FR" sz="1323" b="1" dirty="0">
              <a:solidFill>
                <a:schemeClr val="bg1"/>
              </a:solidFill>
              <a:latin typeface="Caibri"/>
            </a:endParaRPr>
          </a:p>
        </p:txBody>
      </p:sp>
      <p:sp>
        <p:nvSpPr>
          <p:cNvPr id="4" name="ZoneTexte 3"/>
          <p:cNvSpPr txBox="1"/>
          <p:nvPr/>
        </p:nvSpPr>
        <p:spPr>
          <a:xfrm>
            <a:off x="2347126" y="3364180"/>
            <a:ext cx="1596912" cy="3141181"/>
          </a:xfrm>
          <a:prstGeom prst="rect">
            <a:avLst/>
          </a:prstGeom>
          <a:noFill/>
        </p:spPr>
        <p:txBody>
          <a:bodyPr wrap="none" rtlCol="0">
            <a:spAutoFit/>
          </a:bodyPr>
          <a:lstStyle/>
          <a:p>
            <a:r>
              <a:rPr lang="fr-FR" sz="19812" b="1" dirty="0" smtClean="0">
                <a:solidFill>
                  <a:srgbClr val="B20E10"/>
                </a:solidFill>
                <a:latin typeface="Caibri"/>
              </a:rPr>
              <a:t>1</a:t>
            </a:r>
            <a:endParaRPr lang="fr-FR" sz="19812" b="1" dirty="0">
              <a:solidFill>
                <a:srgbClr val="B20E10"/>
              </a:solidFill>
              <a:latin typeface="Caibri"/>
            </a:endParaRPr>
          </a:p>
        </p:txBody>
      </p:sp>
      <p:pic>
        <p:nvPicPr>
          <p:cNvPr id="6" name="Image 5"/>
          <p:cNvPicPr>
            <a:picLocks noChangeAspect="1"/>
          </p:cNvPicPr>
          <p:nvPr/>
        </p:nvPicPr>
        <p:blipFill>
          <a:blip r:embed="rId3"/>
          <a:stretch>
            <a:fillRect/>
          </a:stretch>
        </p:blipFill>
        <p:spPr>
          <a:xfrm>
            <a:off x="8773665" y="0"/>
            <a:ext cx="1306960" cy="1306960"/>
          </a:xfrm>
          <a:prstGeom prst="rect">
            <a:avLst/>
          </a:prstGeom>
        </p:spPr>
      </p:pic>
    </p:spTree>
    <p:extLst>
      <p:ext uri="{BB962C8B-B14F-4D97-AF65-F5344CB8AC3E}">
        <p14:creationId xmlns:p14="http://schemas.microsoft.com/office/powerpoint/2010/main" val="11589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smtClean="0">
                <a:solidFill>
                  <a:schemeClr val="bg1"/>
                </a:solidFill>
                <a:latin typeface="Calibri" pitchFamily="34" charset="0"/>
                <a:cs typeface="Calibri" pitchFamily="34" charset="0"/>
              </a:rPr>
              <a:t>L’opinion générale envers les entreprises : vision micro et vision macro  </a:t>
            </a:r>
            <a:endParaRPr lang="fr-FR" sz="2000" b="1" kern="0" dirty="0">
              <a:solidFill>
                <a:schemeClr val="bg1"/>
              </a:solidFill>
              <a:latin typeface="Calibri" pitchFamily="34" charset="0"/>
              <a:cs typeface="Calibri" pitchFamily="34" charset="0"/>
            </a:endParaRPr>
          </a:p>
        </p:txBody>
      </p:sp>
      <p:graphicFrame>
        <p:nvGraphicFramePr>
          <p:cNvPr id="16" name="Graphique 6"/>
          <p:cNvGraphicFramePr>
            <a:graphicFrameLocks/>
          </p:cNvGraphicFramePr>
          <p:nvPr>
            <p:extLst/>
          </p:nvPr>
        </p:nvGraphicFramePr>
        <p:xfrm>
          <a:off x="196602" y="1248474"/>
          <a:ext cx="5848099" cy="3238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au 16"/>
          <p:cNvGraphicFramePr>
            <a:graphicFrameLocks noGrp="1"/>
          </p:cNvGraphicFramePr>
          <p:nvPr>
            <p:extLst/>
          </p:nvPr>
        </p:nvGraphicFramePr>
        <p:xfrm>
          <a:off x="208539" y="889311"/>
          <a:ext cx="9661193" cy="259741"/>
        </p:xfrm>
        <a:graphic>
          <a:graphicData uri="http://schemas.openxmlformats.org/drawingml/2006/table">
            <a:tbl>
              <a:tblPr firstRow="1" bandRow="1">
                <a:tableStyleId>{2D5ABB26-0587-4C30-8999-92F81FD0307C}</a:tableStyleId>
              </a:tblPr>
              <a:tblGrid>
                <a:gridCol w="9661193">
                  <a:extLst>
                    <a:ext uri="{9D8B030D-6E8A-4147-A177-3AD203B41FA5}">
                      <a16:colId xmlns:a16="http://schemas.microsoft.com/office/drawing/2014/main" val="20000"/>
                    </a:ext>
                  </a:extLst>
                </a:gridCol>
              </a:tblGrid>
              <a:tr h="259741">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tx1"/>
                          </a:solidFill>
                          <a:latin typeface="Calibri" panose="020F0502020204030204" pitchFamily="34" charset="0"/>
                          <a:cs typeface="Calibri" panose="020F0502020204030204" pitchFamily="34" charset="0"/>
                        </a:rPr>
                        <a:t>Globalement, avez-vous une bonne ou une mauvaise opinion de votre entreprise / organisme de travail ?</a:t>
                      </a:r>
                    </a:p>
                  </a:txBody>
                  <a:tcPr marL="91673" marR="91673" marT="45837" marB="45837" anchor="ctr"/>
                </a:tc>
                <a:extLst>
                  <a:ext uri="{0D108BD9-81ED-4DB2-BD59-A6C34878D82A}">
                    <a16:rowId xmlns:a16="http://schemas.microsoft.com/office/drawing/2014/main" val="10000"/>
                  </a:ext>
                </a:extLst>
              </a:tr>
            </a:tbl>
          </a:graphicData>
        </a:graphic>
      </p:graphicFrame>
      <p:sp>
        <p:nvSpPr>
          <p:cNvPr id="18" name="ZoneTexte 17"/>
          <p:cNvSpPr txBox="1"/>
          <p:nvPr/>
        </p:nvSpPr>
        <p:spPr>
          <a:xfrm>
            <a:off x="3676314" y="1334033"/>
            <a:ext cx="1803562" cy="833118"/>
          </a:xfrm>
          <a:prstGeom prst="rect">
            <a:avLst/>
          </a:prstGeom>
          <a:solidFill>
            <a:srgbClr val="336699"/>
          </a:solidFill>
          <a:effectLst/>
        </p:spPr>
        <p:txBody>
          <a:bodyPr wrap="square">
            <a:spAutoFit/>
          </a:bodyPr>
          <a:lstStyle/>
          <a:p>
            <a:pPr algn="ctr">
              <a:defRPr/>
            </a:pPr>
            <a:r>
              <a:rPr lang="fr-FR" sz="1604" b="1" dirty="0">
                <a:solidFill>
                  <a:schemeClr val="bg1"/>
                </a:solidFill>
                <a:latin typeface="Calibri" pitchFamily="34" charset="0"/>
                <a:cs typeface="Calibri" pitchFamily="34" charset="0"/>
              </a:rPr>
              <a:t>TOTAL </a:t>
            </a:r>
          </a:p>
          <a:p>
            <a:pPr algn="ctr">
              <a:defRPr/>
            </a:pPr>
            <a:r>
              <a:rPr lang="fr-FR" sz="1604" b="1" dirty="0">
                <a:solidFill>
                  <a:schemeClr val="bg1"/>
                </a:solidFill>
                <a:latin typeface="Calibri" pitchFamily="34" charset="0"/>
                <a:cs typeface="Calibri" pitchFamily="34" charset="0"/>
              </a:rPr>
              <a:t>Bonne opinion</a:t>
            </a:r>
          </a:p>
          <a:p>
            <a:pPr algn="ctr">
              <a:defRPr/>
            </a:pPr>
            <a:r>
              <a:rPr lang="fr-FR" sz="1604" b="1" dirty="0">
                <a:solidFill>
                  <a:schemeClr val="bg1"/>
                </a:solidFill>
                <a:latin typeface="Calibri" pitchFamily="34" charset="0"/>
                <a:cs typeface="Calibri" pitchFamily="34" charset="0"/>
              </a:rPr>
              <a:t>75%</a:t>
            </a:r>
          </a:p>
        </p:txBody>
      </p:sp>
      <p:sp>
        <p:nvSpPr>
          <p:cNvPr id="19" name="ZoneTexte 18"/>
          <p:cNvSpPr txBox="1"/>
          <p:nvPr/>
        </p:nvSpPr>
        <p:spPr>
          <a:xfrm>
            <a:off x="518486" y="4455838"/>
            <a:ext cx="1998670" cy="833118"/>
          </a:xfrm>
          <a:prstGeom prst="rect">
            <a:avLst/>
          </a:prstGeom>
          <a:solidFill>
            <a:srgbClr val="C00000"/>
          </a:solidFill>
          <a:effectLst/>
        </p:spPr>
        <p:txBody>
          <a:bodyPr wrap="square">
            <a:spAutoFit/>
          </a:bodyPr>
          <a:lstStyle/>
          <a:p>
            <a:pPr algn="ctr">
              <a:defRPr/>
            </a:pPr>
            <a:r>
              <a:rPr lang="fr-FR" sz="1604" b="1" dirty="0">
                <a:solidFill>
                  <a:schemeClr val="bg1"/>
                </a:solidFill>
                <a:latin typeface="Calibri" panose="020F0502020204030204" pitchFamily="34" charset="0"/>
                <a:cs typeface="Calibri" panose="020F0502020204030204" pitchFamily="34" charset="0"/>
              </a:rPr>
              <a:t>TOTAL </a:t>
            </a:r>
            <a:br>
              <a:rPr lang="fr-FR" sz="1604" b="1" dirty="0">
                <a:solidFill>
                  <a:schemeClr val="bg1"/>
                </a:solidFill>
                <a:latin typeface="Calibri" panose="020F0502020204030204" pitchFamily="34" charset="0"/>
                <a:cs typeface="Calibri" panose="020F0502020204030204" pitchFamily="34" charset="0"/>
              </a:rPr>
            </a:br>
            <a:r>
              <a:rPr lang="fr-FR" sz="1604" b="1" dirty="0">
                <a:solidFill>
                  <a:schemeClr val="bg1"/>
                </a:solidFill>
                <a:latin typeface="Calibri" panose="020F0502020204030204" pitchFamily="34" charset="0"/>
                <a:cs typeface="Calibri" panose="020F0502020204030204" pitchFamily="34" charset="0"/>
              </a:rPr>
              <a:t>Mauvaise opinion</a:t>
            </a:r>
            <a:br>
              <a:rPr lang="fr-FR" sz="1604" b="1" dirty="0">
                <a:solidFill>
                  <a:schemeClr val="bg1"/>
                </a:solidFill>
                <a:latin typeface="Calibri" panose="020F0502020204030204" pitchFamily="34" charset="0"/>
                <a:cs typeface="Calibri" panose="020F0502020204030204" pitchFamily="34" charset="0"/>
              </a:rPr>
            </a:br>
            <a:r>
              <a:rPr lang="fr-FR" sz="1604" b="1" dirty="0">
                <a:solidFill>
                  <a:schemeClr val="bg1"/>
                </a:solidFill>
                <a:latin typeface="Calibri" panose="020F0502020204030204" pitchFamily="34" charset="0"/>
                <a:cs typeface="Calibri" panose="020F0502020204030204" pitchFamily="34" charset="0"/>
              </a:rPr>
              <a:t>25%</a:t>
            </a:r>
          </a:p>
        </p:txBody>
      </p:sp>
      <p:sp>
        <p:nvSpPr>
          <p:cNvPr id="20" name="Rectangle 19"/>
          <p:cNvSpPr/>
          <p:nvPr/>
        </p:nvSpPr>
        <p:spPr>
          <a:xfrm>
            <a:off x="5267060" y="5550111"/>
            <a:ext cx="4680520" cy="923886"/>
          </a:xfrm>
          <a:prstGeom prst="rect">
            <a:avLst/>
          </a:prstGeom>
        </p:spPr>
        <p:txBody>
          <a:bodyPr wrap="square">
            <a:spAutoFit/>
          </a:bodyPr>
          <a:lstStyle/>
          <a:p>
            <a:pPr algn="just" defTabSz="914485"/>
            <a:r>
              <a:rPr lang="fr-FR" sz="1401" b="1" dirty="0">
                <a:solidFill>
                  <a:prstClr val="black"/>
                </a:solidFill>
                <a:latin typeface="Calibri"/>
              </a:rPr>
              <a:t>les 50 entreprises préférées des Français obtiennent une note moyenne de 10,5/20  contre 9,4 en 2019. </a:t>
            </a:r>
          </a:p>
          <a:p>
            <a:pPr algn="just" defTabSz="914485"/>
            <a:r>
              <a:rPr lang="fr-FR" sz="1200" i="1" dirty="0">
                <a:solidFill>
                  <a:prstClr val="black"/>
                </a:solidFill>
                <a:latin typeface="Calibri"/>
              </a:rPr>
              <a:t>(8 </a:t>
            </a:r>
            <a:r>
              <a:rPr lang="fr-FR" sz="1200" i="1" dirty="0" err="1">
                <a:solidFill>
                  <a:prstClr val="black"/>
                </a:solidFill>
                <a:latin typeface="Calibri"/>
              </a:rPr>
              <a:t>Advisory</a:t>
            </a:r>
            <a:r>
              <a:rPr lang="fr-FR" sz="1200" i="1" dirty="0">
                <a:solidFill>
                  <a:prstClr val="black"/>
                </a:solidFill>
                <a:latin typeface="Calibri"/>
              </a:rPr>
              <a:t> / Le JDD, octobre 2020)</a:t>
            </a:r>
          </a:p>
          <a:p>
            <a:pPr algn="just" defTabSz="914485"/>
            <a:r>
              <a:rPr lang="fr-FR" sz="1401" b="1" dirty="0">
                <a:solidFill>
                  <a:prstClr val="black"/>
                </a:solidFill>
                <a:latin typeface="Calibri"/>
              </a:rPr>
              <a:t> </a:t>
            </a:r>
          </a:p>
        </p:txBody>
      </p:sp>
      <p:pic>
        <p:nvPicPr>
          <p:cNvPr id="21" name="Image 2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60704" y="5690066"/>
            <a:ext cx="373456" cy="373456"/>
          </a:xfrm>
          <a:prstGeom prst="rect">
            <a:avLst/>
          </a:prstGeom>
        </p:spPr>
      </p:pic>
      <p:grpSp>
        <p:nvGrpSpPr>
          <p:cNvPr id="22" name="Groupe 21"/>
          <p:cNvGrpSpPr/>
          <p:nvPr/>
        </p:nvGrpSpPr>
        <p:grpSpPr>
          <a:xfrm>
            <a:off x="5316626" y="3428742"/>
            <a:ext cx="4553107" cy="2071443"/>
            <a:chOff x="0" y="1171935"/>
            <a:chExt cx="6848045" cy="4278948"/>
          </a:xfrm>
        </p:grpSpPr>
        <p:pic>
          <p:nvPicPr>
            <p:cNvPr id="23" name="Picture 8"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b="15529"/>
            <a:stretch/>
          </p:blipFill>
          <p:spPr bwMode="auto">
            <a:xfrm>
              <a:off x="0" y="2972302"/>
              <a:ext cx="6848045" cy="24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 Box 10"/>
            <p:cNvSpPr txBox="1">
              <a:spLocks noChangeArrowheads="1"/>
            </p:cNvSpPr>
            <p:nvPr/>
          </p:nvSpPr>
          <p:spPr bwMode="auto">
            <a:xfrm>
              <a:off x="2840751" y="2202243"/>
              <a:ext cx="1417142" cy="1022351"/>
            </a:xfrm>
            <a:prstGeom prst="rect">
              <a:avLst/>
            </a:prstGeom>
            <a:noFill/>
            <a:ln w="9525" algn="ctr">
              <a:noFill/>
              <a:miter lim="800000"/>
              <a:headEnd/>
              <a:tailEnd/>
            </a:ln>
          </p:spPr>
          <p:txBody>
            <a:bodyPr wrap="square" lIns="0" tIns="0" rIns="0" bIns="0" anchor="t">
              <a:spAutoFit/>
            </a:bodyPr>
            <a:lstStyle/>
            <a:p>
              <a:pPr algn="ctr" defTabSz="1003504"/>
              <a:r>
                <a:rPr lang="fr-FR" sz="3208" b="1" dirty="0">
                  <a:solidFill>
                    <a:prstClr val="black"/>
                  </a:solidFill>
                  <a:latin typeface="Calibri"/>
                </a:rPr>
                <a:t>12,44</a:t>
              </a:r>
            </a:p>
          </p:txBody>
        </p:sp>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4012" y="1171935"/>
              <a:ext cx="2676316" cy="780452"/>
            </a:xfrm>
            <a:prstGeom prst="rect">
              <a:avLst/>
            </a:prstGeom>
          </p:spPr>
        </p:pic>
        <p:pic>
          <p:nvPicPr>
            <p:cNvPr id="27" name="Imag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1447775"/>
              <a:ext cx="1736675" cy="1157783"/>
            </a:xfrm>
            <a:prstGeom prst="rect">
              <a:avLst/>
            </a:prstGeom>
          </p:spPr>
        </p:pic>
        <p:sp>
          <p:nvSpPr>
            <p:cNvPr id="28" name="Text Box 10"/>
            <p:cNvSpPr txBox="1">
              <a:spLocks noChangeArrowheads="1"/>
            </p:cNvSpPr>
            <p:nvPr/>
          </p:nvSpPr>
          <p:spPr bwMode="auto">
            <a:xfrm>
              <a:off x="464565" y="2833616"/>
              <a:ext cx="1417142" cy="1022351"/>
            </a:xfrm>
            <a:prstGeom prst="rect">
              <a:avLst/>
            </a:prstGeom>
            <a:noFill/>
            <a:ln w="9525" algn="ctr">
              <a:noFill/>
              <a:miter lim="800000"/>
              <a:headEnd/>
              <a:tailEnd/>
            </a:ln>
          </p:spPr>
          <p:txBody>
            <a:bodyPr wrap="square" lIns="0" tIns="0" rIns="0" bIns="0" anchor="t">
              <a:spAutoFit/>
            </a:bodyPr>
            <a:lstStyle/>
            <a:p>
              <a:pPr algn="ctr" defTabSz="1003504"/>
              <a:r>
                <a:rPr lang="fr-FR" sz="3208" b="1" dirty="0">
                  <a:solidFill>
                    <a:prstClr val="black"/>
                  </a:solidFill>
                  <a:latin typeface="Calibri"/>
                </a:rPr>
                <a:t>11,92</a:t>
              </a:r>
            </a:p>
          </p:txBody>
        </p:sp>
        <p:sp>
          <p:nvSpPr>
            <p:cNvPr id="29" name="Text Box 10"/>
            <p:cNvSpPr txBox="1">
              <a:spLocks noChangeArrowheads="1"/>
            </p:cNvSpPr>
            <p:nvPr/>
          </p:nvSpPr>
          <p:spPr bwMode="auto">
            <a:xfrm>
              <a:off x="5390586" y="2939123"/>
              <a:ext cx="1417142" cy="1022351"/>
            </a:xfrm>
            <a:prstGeom prst="rect">
              <a:avLst/>
            </a:prstGeom>
            <a:noFill/>
            <a:ln w="9525" algn="ctr">
              <a:noFill/>
              <a:miter lim="800000"/>
              <a:headEnd/>
              <a:tailEnd/>
            </a:ln>
          </p:spPr>
          <p:txBody>
            <a:bodyPr wrap="square" lIns="0" tIns="0" rIns="0" bIns="0" anchor="t">
              <a:spAutoFit/>
            </a:bodyPr>
            <a:lstStyle/>
            <a:p>
              <a:pPr algn="ctr" defTabSz="1003504"/>
              <a:r>
                <a:rPr lang="fr-FR" sz="3208" b="1" dirty="0">
                  <a:solidFill>
                    <a:prstClr val="black"/>
                  </a:solidFill>
                  <a:latin typeface="Calibri"/>
                </a:rPr>
                <a:t>11,77</a:t>
              </a:r>
            </a:p>
          </p:txBody>
        </p:sp>
        <p:pic>
          <p:nvPicPr>
            <p:cNvPr id="30" name="Imag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8493" y="1941680"/>
              <a:ext cx="665856" cy="877719"/>
            </a:xfrm>
            <a:prstGeom prst="rect">
              <a:avLst/>
            </a:prstGeom>
          </p:spPr>
        </p:pic>
        <p:sp>
          <p:nvSpPr>
            <p:cNvPr id="32" name="Text Box 10"/>
            <p:cNvSpPr txBox="1">
              <a:spLocks noChangeArrowheads="1"/>
            </p:cNvSpPr>
            <p:nvPr/>
          </p:nvSpPr>
          <p:spPr bwMode="auto">
            <a:xfrm>
              <a:off x="1075322" y="3018281"/>
              <a:ext cx="1417142" cy="638986"/>
            </a:xfrm>
            <a:prstGeom prst="rect">
              <a:avLst/>
            </a:prstGeom>
            <a:noFill/>
            <a:ln w="9525" algn="ctr">
              <a:noFill/>
              <a:miter lim="800000"/>
              <a:headEnd/>
              <a:tailEnd/>
            </a:ln>
          </p:spPr>
          <p:txBody>
            <a:bodyPr wrap="square" lIns="0" tIns="0" rIns="0" bIns="0" anchor="t">
              <a:spAutoFit/>
            </a:bodyPr>
            <a:lstStyle/>
            <a:p>
              <a:pPr algn="ctr" defTabSz="1003504"/>
              <a:r>
                <a:rPr lang="fr-FR" sz="2005" i="1" dirty="0">
                  <a:solidFill>
                    <a:prstClr val="white">
                      <a:lumMod val="50000"/>
                    </a:prstClr>
                  </a:solidFill>
                  <a:latin typeface="Calibri"/>
                </a:rPr>
                <a:t>=</a:t>
              </a:r>
            </a:p>
          </p:txBody>
        </p:sp>
      </p:grpSp>
      <p:cxnSp>
        <p:nvCxnSpPr>
          <p:cNvPr id="33" name="Connecteur droit 32"/>
          <p:cNvCxnSpPr/>
          <p:nvPr/>
        </p:nvCxnSpPr>
        <p:spPr>
          <a:xfrm flipV="1">
            <a:off x="4319924" y="2888778"/>
            <a:ext cx="1439059" cy="2014684"/>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295990" y="5400505"/>
            <a:ext cx="3550801" cy="492800"/>
          </a:xfrm>
          <a:prstGeom prst="rect">
            <a:avLst/>
          </a:prstGeom>
        </p:spPr>
        <p:txBody>
          <a:bodyPr wrap="square">
            <a:spAutoFit/>
          </a:bodyPr>
          <a:lstStyle/>
          <a:p>
            <a:pPr algn="just" defTabSz="914485"/>
            <a:r>
              <a:rPr lang="fr-FR" sz="1200" i="1" dirty="0">
                <a:solidFill>
                  <a:prstClr val="black"/>
                </a:solidFill>
                <a:latin typeface="Calibri"/>
              </a:rPr>
              <a:t>(Norme </a:t>
            </a:r>
            <a:r>
              <a:rPr lang="fr-FR" sz="1200" i="1" dirty="0" err="1">
                <a:solidFill>
                  <a:prstClr val="black"/>
                </a:solidFill>
                <a:latin typeface="Calibri"/>
              </a:rPr>
              <a:t>Ifop</a:t>
            </a:r>
            <a:r>
              <a:rPr lang="fr-FR" sz="1200" i="1" dirty="0">
                <a:solidFill>
                  <a:prstClr val="black"/>
                </a:solidFill>
                <a:latin typeface="Calibri"/>
              </a:rPr>
              <a:t> annuelle de climat social, octobre 2020)</a:t>
            </a:r>
          </a:p>
          <a:p>
            <a:pPr algn="just" defTabSz="914485"/>
            <a:r>
              <a:rPr lang="fr-FR" sz="1401" b="1" dirty="0">
                <a:solidFill>
                  <a:prstClr val="black"/>
                </a:solidFill>
                <a:latin typeface="Calibri"/>
              </a:rPr>
              <a:t> </a:t>
            </a:r>
          </a:p>
        </p:txBody>
      </p:sp>
      <p:sp>
        <p:nvSpPr>
          <p:cNvPr id="35" name="ZoneTexte 34"/>
          <p:cNvSpPr txBox="1"/>
          <p:nvPr/>
        </p:nvSpPr>
        <p:spPr>
          <a:xfrm>
            <a:off x="196602" y="1268854"/>
            <a:ext cx="1772290" cy="584775"/>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Salariés, octobre 2020</a:t>
            </a:r>
            <a:endParaRPr lang="fr-FR" sz="1600" b="1" dirty="0">
              <a:solidFill>
                <a:schemeClr val="bg1"/>
              </a:solidFill>
              <a:latin typeface="Calibri" pitchFamily="34" charset="0"/>
              <a:cs typeface="Calibri" pitchFamily="34" charset="0"/>
            </a:endParaRPr>
          </a:p>
        </p:txBody>
      </p:sp>
      <p:pic>
        <p:nvPicPr>
          <p:cNvPr id="31" name="Image 30"/>
          <p:cNvPicPr>
            <a:picLocks noChangeAspect="1"/>
          </p:cNvPicPr>
          <p:nvPr/>
        </p:nvPicPr>
        <p:blipFill>
          <a:blip r:embed="rId9"/>
          <a:stretch>
            <a:fillRect/>
          </a:stretch>
        </p:blipFill>
        <p:spPr>
          <a:xfrm>
            <a:off x="9029102" y="0"/>
            <a:ext cx="1052423" cy="1052423"/>
          </a:xfrm>
          <a:prstGeom prst="rect">
            <a:avLst/>
          </a:prstGeom>
        </p:spPr>
      </p:pic>
    </p:spTree>
    <p:extLst>
      <p:ext uri="{BB962C8B-B14F-4D97-AF65-F5344CB8AC3E}">
        <p14:creationId xmlns:p14="http://schemas.microsoft.com/office/powerpoint/2010/main" val="317554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2298566503"/>
              </p:ext>
            </p:extLst>
          </p:nvPr>
        </p:nvGraphicFramePr>
        <p:xfrm>
          <a:off x="237168" y="878255"/>
          <a:ext cx="9636593" cy="25908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smtClean="0">
                          <a:solidFill>
                            <a:schemeClr val="tx1"/>
                          </a:solidFill>
                          <a:latin typeface="Calibri" panose="020F0502020204030204" pitchFamily="34" charset="0"/>
                          <a:cs typeface="Calibri" panose="020F0502020204030204" pitchFamily="34" charset="0"/>
                        </a:rPr>
                        <a:t>QUESTION</a:t>
                      </a:r>
                      <a:r>
                        <a:rPr lang="fr-FR" sz="1100" b="1" dirty="0" smtClean="0">
                          <a:solidFill>
                            <a:schemeClr val="tx1"/>
                          </a:solidFill>
                          <a:latin typeface="Calibri" panose="020F0502020204030204" pitchFamily="34" charset="0"/>
                          <a:cs typeface="Calibri" panose="020F0502020204030204" pitchFamily="34" charset="0"/>
                        </a:rPr>
                        <a:t> :	A propos de votre entreprise ou organisation, diriez-vous qu’elle ... ?</a:t>
                      </a:r>
                    </a:p>
                  </a:txBody>
                  <a:tcPr anchor="ctr"/>
                </a:tc>
                <a:extLst>
                  <a:ext uri="{0D108BD9-81ED-4DB2-BD59-A6C34878D82A}">
                    <a16:rowId xmlns:a16="http://schemas.microsoft.com/office/drawing/2014/main" val="10000"/>
                  </a:ext>
                </a:extLst>
              </a:tr>
            </a:tbl>
          </a:graphicData>
        </a:graphic>
      </p:graphicFrame>
      <p:graphicFrame>
        <p:nvGraphicFramePr>
          <p:cNvPr id="28" name="Object 42"/>
          <p:cNvGraphicFramePr>
            <a:graphicFrameLocks noChangeAspect="1"/>
          </p:cNvGraphicFramePr>
          <p:nvPr>
            <p:extLst>
              <p:ext uri="{D42A27DB-BD31-4B8C-83A1-F6EECF244321}">
                <p14:modId xmlns:p14="http://schemas.microsoft.com/office/powerpoint/2010/main" val="1374524111"/>
              </p:ext>
            </p:extLst>
          </p:nvPr>
        </p:nvGraphicFramePr>
        <p:xfrm>
          <a:off x="4044957" y="1652208"/>
          <a:ext cx="5536399" cy="4740505"/>
        </p:xfrm>
        <a:graphic>
          <a:graphicData uri="http://schemas.openxmlformats.org/drawingml/2006/chart">
            <c:chart xmlns:c="http://schemas.openxmlformats.org/drawingml/2006/chart" xmlns:r="http://schemas.openxmlformats.org/officeDocument/2006/relationships" r:id="rId2"/>
          </a:graphicData>
        </a:graphic>
      </p:graphicFrame>
      <p:sp>
        <p:nvSpPr>
          <p:cNvPr id="29" name="ZoneTexte 28"/>
          <p:cNvSpPr txBox="1"/>
          <p:nvPr/>
        </p:nvSpPr>
        <p:spPr>
          <a:xfrm>
            <a:off x="3642705" y="1162155"/>
            <a:ext cx="1493550" cy="461665"/>
          </a:xfrm>
          <a:prstGeom prst="rect">
            <a:avLst/>
          </a:prstGeom>
          <a:noFill/>
        </p:spPr>
        <p:txBody>
          <a:bodyPr wrap="square" rtlCol="0">
            <a:spAutoFit/>
          </a:bodyPr>
          <a:lstStyle/>
          <a:p>
            <a:r>
              <a:rPr lang="fr-FR" sz="1200" b="1" dirty="0">
                <a:solidFill>
                  <a:srgbClr val="003366"/>
                </a:solidFill>
                <a:latin typeface="Calibri" pitchFamily="34" charset="0"/>
                <a:cs typeface="Calibri" pitchFamily="34" charset="0"/>
              </a:rPr>
              <a:t>Total </a:t>
            </a:r>
          </a:p>
          <a:p>
            <a:r>
              <a:rPr lang="fr-FR" sz="1200" b="1" dirty="0" smtClean="0">
                <a:solidFill>
                  <a:srgbClr val="003366"/>
                </a:solidFill>
                <a:latin typeface="Calibri" pitchFamily="34" charset="0"/>
                <a:cs typeface="Calibri" pitchFamily="34" charset="0"/>
              </a:rPr>
              <a:t>« OUI</a:t>
            </a:r>
            <a:r>
              <a:rPr lang="fr-FR" sz="1200" b="1" dirty="0">
                <a:solidFill>
                  <a:srgbClr val="003366"/>
                </a:solidFill>
                <a:latin typeface="Calibri" pitchFamily="34" charset="0"/>
                <a:cs typeface="Calibri" pitchFamily="34" charset="0"/>
              </a:rPr>
              <a:t> »</a:t>
            </a:r>
          </a:p>
        </p:txBody>
      </p:sp>
      <p:sp>
        <p:nvSpPr>
          <p:cNvPr id="30" name="ZoneTexte 29"/>
          <p:cNvSpPr txBox="1"/>
          <p:nvPr/>
        </p:nvSpPr>
        <p:spPr>
          <a:xfrm>
            <a:off x="8346388" y="1134019"/>
            <a:ext cx="1527373" cy="461665"/>
          </a:xfrm>
          <a:prstGeom prst="rect">
            <a:avLst/>
          </a:prstGeom>
          <a:noFill/>
          <a:ln>
            <a:noFill/>
          </a:ln>
        </p:spPr>
        <p:txBody>
          <a:bodyPr wrap="square" rtlCol="0">
            <a:spAutoFit/>
          </a:bodyPr>
          <a:lstStyle/>
          <a:p>
            <a:pPr algn="r"/>
            <a:r>
              <a:rPr lang="fr-FR" sz="1200" b="1" dirty="0">
                <a:solidFill>
                  <a:srgbClr val="CC0000"/>
                </a:solidFill>
                <a:latin typeface="Calibri" pitchFamily="34" charset="0"/>
                <a:cs typeface="Calibri" pitchFamily="34" charset="0"/>
              </a:rPr>
              <a:t>Total  </a:t>
            </a:r>
            <a:br>
              <a:rPr lang="fr-FR" sz="1200" b="1" dirty="0">
                <a:solidFill>
                  <a:srgbClr val="CC0000"/>
                </a:solidFill>
                <a:latin typeface="Calibri" pitchFamily="34" charset="0"/>
                <a:cs typeface="Calibri" pitchFamily="34" charset="0"/>
              </a:rPr>
            </a:br>
            <a:r>
              <a:rPr lang="fr-FR" sz="1200" b="1" dirty="0">
                <a:solidFill>
                  <a:srgbClr val="CC0000"/>
                </a:solidFill>
                <a:latin typeface="Calibri" pitchFamily="34" charset="0"/>
                <a:cs typeface="Calibri" pitchFamily="34" charset="0"/>
              </a:rPr>
              <a:t>« </a:t>
            </a:r>
            <a:r>
              <a:rPr lang="fr-FR" sz="1200" b="1" dirty="0" smtClean="0">
                <a:solidFill>
                  <a:srgbClr val="CC0000"/>
                </a:solidFill>
                <a:latin typeface="Calibri" pitchFamily="34" charset="0"/>
                <a:cs typeface="Calibri" pitchFamily="34" charset="0"/>
              </a:rPr>
              <a:t>NON </a:t>
            </a:r>
            <a:r>
              <a:rPr lang="fr-FR" sz="1200" b="1" dirty="0">
                <a:solidFill>
                  <a:srgbClr val="CC0000"/>
                </a:solidFill>
                <a:latin typeface="Calibri" pitchFamily="34" charset="0"/>
                <a:cs typeface="Calibri" pitchFamily="34" charset="0"/>
              </a:rPr>
              <a:t>»</a:t>
            </a:r>
          </a:p>
        </p:txBody>
      </p:sp>
      <p:cxnSp>
        <p:nvCxnSpPr>
          <p:cNvPr id="31" name="Connecteur droit 30"/>
          <p:cNvCxnSpPr/>
          <p:nvPr/>
        </p:nvCxnSpPr>
        <p:spPr>
          <a:xfrm>
            <a:off x="7027986" y="1690308"/>
            <a:ext cx="0" cy="464381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423506" y="6449237"/>
            <a:ext cx="5657119" cy="261610"/>
          </a:xfrm>
          <a:prstGeom prst="rect">
            <a:avLst/>
          </a:prstGeom>
          <a:noFill/>
        </p:spPr>
        <p:txBody>
          <a:bodyPr wrap="square" rtlCol="0">
            <a:spAutoFit/>
          </a:bodyPr>
          <a:lstStyle/>
          <a:p>
            <a:pPr algn="ctr"/>
            <a:r>
              <a:rPr lang="fr-FR" sz="1100" b="1" dirty="0">
                <a:solidFill>
                  <a:srgbClr val="003366"/>
                </a:solidFill>
                <a:latin typeface="Calibri" panose="020F0502020204030204" pitchFamily="34" charset="0"/>
                <a:cs typeface="Calibri" panose="020F0502020204030204" pitchFamily="34" charset="0"/>
                <a:sym typeface="Webdings" panose="05030102010509060703" pitchFamily="18" charset="2"/>
              </a:rPr>
              <a:t> </a:t>
            </a:r>
            <a:r>
              <a:rPr lang="fr-FR" sz="1100" b="1" dirty="0" smtClean="0">
                <a:solidFill>
                  <a:srgbClr val="003366"/>
                </a:solidFill>
                <a:latin typeface="Calibri" panose="020F0502020204030204" pitchFamily="34" charset="0"/>
                <a:cs typeface="Calibri" panose="020F0502020204030204" pitchFamily="34" charset="0"/>
              </a:rPr>
              <a:t>Oui, tout à fait </a:t>
            </a:r>
            <a:r>
              <a:rPr lang="fr-FR" sz="1100" b="1" dirty="0" smtClean="0">
                <a:solidFill>
                  <a:srgbClr val="003366">
                    <a:alpha val="75000"/>
                  </a:srgbClr>
                </a:solidFill>
                <a:latin typeface="Calibri" panose="020F0502020204030204" pitchFamily="34" charset="0"/>
                <a:cs typeface="Calibri" panose="020F0502020204030204" pitchFamily="34" charset="0"/>
                <a:sym typeface="Webdings" panose="05030102010509060703" pitchFamily="18" charset="2"/>
              </a:rPr>
              <a:t> Oui, p</a:t>
            </a:r>
            <a:r>
              <a:rPr lang="fr-FR" sz="1100" b="1" dirty="0" smtClean="0">
                <a:solidFill>
                  <a:srgbClr val="003366">
                    <a:alpha val="75000"/>
                  </a:srgbClr>
                </a:solidFill>
                <a:latin typeface="Calibri" panose="020F0502020204030204" pitchFamily="34" charset="0"/>
                <a:cs typeface="Calibri" panose="020F0502020204030204" pitchFamily="34" charset="0"/>
              </a:rPr>
              <a:t>lutôt         </a:t>
            </a:r>
            <a:r>
              <a:rPr lang="fr-FR" sz="1100" b="1" dirty="0" smtClean="0">
                <a:solidFill>
                  <a:srgbClr val="CC0000">
                    <a:alpha val="75000"/>
                  </a:srgbClr>
                </a:solidFill>
                <a:latin typeface="Calibri" panose="020F0502020204030204" pitchFamily="34" charset="0"/>
                <a:cs typeface="Calibri" panose="020F0502020204030204" pitchFamily="34" charset="0"/>
                <a:sym typeface="Webdings" panose="05030102010509060703" pitchFamily="18" charset="2"/>
              </a:rPr>
              <a:t> Non, p</a:t>
            </a:r>
            <a:r>
              <a:rPr lang="fr-FR" sz="1100" b="1" dirty="0" smtClean="0">
                <a:solidFill>
                  <a:srgbClr val="CC0000">
                    <a:alpha val="75000"/>
                  </a:srgbClr>
                </a:solidFill>
                <a:latin typeface="Calibri" panose="020F0502020204030204" pitchFamily="34" charset="0"/>
                <a:cs typeface="Calibri" panose="020F0502020204030204" pitchFamily="34" charset="0"/>
              </a:rPr>
              <a:t>lutôt pas </a:t>
            </a:r>
            <a:r>
              <a:rPr lang="fr-FR" sz="1100" b="1" dirty="0" smtClean="0">
                <a:solidFill>
                  <a:srgbClr val="CC0000"/>
                </a:solidFill>
                <a:latin typeface="Calibri" panose="020F0502020204030204" pitchFamily="34" charset="0"/>
                <a:cs typeface="Calibri" panose="020F0502020204030204" pitchFamily="34" charset="0"/>
                <a:sym typeface="Webdings" panose="05030102010509060703" pitchFamily="18" charset="2"/>
              </a:rPr>
              <a:t> Non, p</a:t>
            </a:r>
            <a:r>
              <a:rPr lang="fr-FR" sz="1100" b="1" dirty="0" smtClean="0">
                <a:solidFill>
                  <a:srgbClr val="CC0000"/>
                </a:solidFill>
                <a:latin typeface="Calibri" panose="020F0502020204030204" pitchFamily="34" charset="0"/>
                <a:cs typeface="Calibri" panose="020F0502020204030204" pitchFamily="34" charset="0"/>
              </a:rPr>
              <a:t>as </a:t>
            </a:r>
            <a:r>
              <a:rPr lang="fr-FR" sz="1100" b="1" dirty="0">
                <a:solidFill>
                  <a:srgbClr val="CC0000"/>
                </a:solidFill>
                <a:latin typeface="Calibri" panose="020F0502020204030204" pitchFamily="34" charset="0"/>
                <a:cs typeface="Calibri" panose="020F0502020204030204" pitchFamily="34" charset="0"/>
              </a:rPr>
              <a:t>du </a:t>
            </a:r>
            <a:r>
              <a:rPr lang="fr-FR" sz="1100" b="1" dirty="0" smtClean="0">
                <a:solidFill>
                  <a:srgbClr val="CC0000"/>
                </a:solidFill>
                <a:latin typeface="Calibri" panose="020F0502020204030204" pitchFamily="34" charset="0"/>
                <a:cs typeface="Calibri" panose="020F0502020204030204" pitchFamily="34" charset="0"/>
              </a:rPr>
              <a:t>tout</a:t>
            </a:r>
            <a:endParaRPr lang="fr-FR" sz="1100" b="1" dirty="0">
              <a:solidFill>
                <a:srgbClr val="CC0000"/>
              </a:solidFill>
              <a:latin typeface="Calibri" panose="020F0502020204030204" pitchFamily="34" charset="0"/>
              <a:cs typeface="Calibri" panose="020F0502020204030204" pitchFamily="34" charset="0"/>
            </a:endParaRPr>
          </a:p>
        </p:txBody>
      </p:sp>
      <p:graphicFrame>
        <p:nvGraphicFramePr>
          <p:cNvPr id="33" name="Tableau 32"/>
          <p:cNvGraphicFramePr>
            <a:graphicFrameLocks noGrp="1"/>
          </p:cNvGraphicFramePr>
          <p:nvPr>
            <p:extLst>
              <p:ext uri="{D42A27DB-BD31-4B8C-83A1-F6EECF244321}">
                <p14:modId xmlns:p14="http://schemas.microsoft.com/office/powerpoint/2010/main" val="126046646"/>
              </p:ext>
            </p:extLst>
          </p:nvPr>
        </p:nvGraphicFramePr>
        <p:xfrm>
          <a:off x="172624" y="1578229"/>
          <a:ext cx="3222944" cy="4798154"/>
        </p:xfrm>
        <a:graphic>
          <a:graphicData uri="http://schemas.openxmlformats.org/drawingml/2006/table">
            <a:tbl>
              <a:tblPr/>
              <a:tblGrid>
                <a:gridCol w="3222944">
                  <a:extLst>
                    <a:ext uri="{9D8B030D-6E8A-4147-A177-3AD203B41FA5}">
                      <a16:colId xmlns:a16="http://schemas.microsoft.com/office/drawing/2014/main" val="20000"/>
                    </a:ext>
                  </a:extLst>
                </a:gridCol>
              </a:tblGrid>
              <a:tr h="532777">
                <a:tc>
                  <a:txBody>
                    <a:bodyPr/>
                    <a:lstStyle/>
                    <a:p>
                      <a:pPr algn="r" fontAlgn="ctr"/>
                      <a:r>
                        <a:rPr lang="fr-FR" sz="1100" b="0" i="0" u="none" strike="noStrike" dirty="0">
                          <a:solidFill>
                            <a:srgbClr val="000000"/>
                          </a:solidFill>
                          <a:effectLst/>
                          <a:latin typeface="Calibri" panose="020F0502020204030204" pitchFamily="34" charset="0"/>
                        </a:rPr>
                        <a:t>Offre des produits / services de qualité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2777">
                <a:tc>
                  <a:txBody>
                    <a:bodyPr/>
                    <a:lstStyle/>
                    <a:p>
                      <a:pPr algn="r" fontAlgn="ctr"/>
                      <a:r>
                        <a:rPr lang="fr-FR" sz="1100" b="0" i="0" u="none" strike="noStrike">
                          <a:solidFill>
                            <a:srgbClr val="000000"/>
                          </a:solidFill>
                          <a:effectLst/>
                          <a:latin typeface="Calibri" panose="020F0502020204030204" pitchFamily="34" charset="0"/>
                        </a:rPr>
                        <a:t>Prend bien en compte les besoins et attentes de ses clients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2777">
                <a:tc>
                  <a:txBody>
                    <a:bodyPr/>
                    <a:lstStyle/>
                    <a:p>
                      <a:pPr algn="r" fontAlgn="ctr"/>
                      <a:r>
                        <a:rPr lang="fr-FR" sz="1100" b="0" i="0" u="none" strike="noStrike">
                          <a:solidFill>
                            <a:srgbClr val="000000"/>
                          </a:solidFill>
                          <a:effectLst/>
                          <a:latin typeface="Calibri" panose="020F0502020204030204" pitchFamily="34" charset="0"/>
                        </a:rPr>
                        <a:t>Est performant(e)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2777">
                <a:tc>
                  <a:txBody>
                    <a:bodyPr/>
                    <a:lstStyle/>
                    <a:p>
                      <a:pPr algn="r" fontAlgn="ctr"/>
                      <a:r>
                        <a:rPr lang="fr-FR" sz="1100" b="0" i="0" u="none" strike="noStrike">
                          <a:solidFill>
                            <a:srgbClr val="000000"/>
                          </a:solidFill>
                          <a:effectLst/>
                          <a:latin typeface="Calibri" panose="020F0502020204030204" pitchFamily="34" charset="0"/>
                        </a:rPr>
                        <a:t>A le sens de ses responsabilités sociales (environnement, RSE..)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2777">
                <a:tc>
                  <a:txBody>
                    <a:bodyPr/>
                    <a:lstStyle/>
                    <a:p>
                      <a:pPr algn="r" fontAlgn="ctr"/>
                      <a:r>
                        <a:rPr lang="fr-FR" sz="1100" b="0" i="0" u="none" strike="noStrike">
                          <a:solidFill>
                            <a:srgbClr val="000000"/>
                          </a:solidFill>
                          <a:effectLst/>
                          <a:latin typeface="Calibri" panose="020F0502020204030204" pitchFamily="34" charset="0"/>
                        </a:rPr>
                        <a:t>Est bien géré(e)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2777">
                <a:tc>
                  <a:txBody>
                    <a:bodyPr/>
                    <a:lstStyle/>
                    <a:p>
                      <a:pPr algn="r" fontAlgn="ctr"/>
                      <a:r>
                        <a:rPr lang="fr-FR" sz="1100" b="0" i="0" u="none" strike="noStrike">
                          <a:solidFill>
                            <a:srgbClr val="000000"/>
                          </a:solidFill>
                          <a:effectLst/>
                          <a:latin typeface="Calibri" panose="020F0502020204030204" pitchFamily="34" charset="0"/>
                        </a:rPr>
                        <a:t>A une stratégie claire et pertinente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2777">
                <a:tc>
                  <a:txBody>
                    <a:bodyPr/>
                    <a:lstStyle/>
                    <a:p>
                      <a:pPr algn="r" fontAlgn="ctr"/>
                      <a:r>
                        <a:rPr lang="fr-FR" sz="1100" b="0" i="0" u="none" strike="noStrike">
                          <a:solidFill>
                            <a:srgbClr val="000000"/>
                          </a:solidFill>
                          <a:effectLst/>
                          <a:latin typeface="Calibri" panose="020F0502020204030204" pitchFamily="34" charset="0"/>
                        </a:rPr>
                        <a:t>Est innovant(e)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5938">
                <a:tc>
                  <a:txBody>
                    <a:bodyPr/>
                    <a:lstStyle/>
                    <a:p>
                      <a:pPr algn="r" fontAlgn="ctr"/>
                      <a:r>
                        <a:rPr lang="fr-FR" sz="1100" b="0" i="0" u="none" strike="noStrike">
                          <a:solidFill>
                            <a:srgbClr val="000000"/>
                          </a:solidFill>
                          <a:effectLst/>
                          <a:latin typeface="Calibri" panose="020F0502020204030204" pitchFamily="34" charset="0"/>
                        </a:rPr>
                        <a:t>Est bien organisé(e)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32777">
                <a:tc>
                  <a:txBody>
                    <a:bodyPr/>
                    <a:lstStyle/>
                    <a:p>
                      <a:pPr algn="r" fontAlgn="ctr"/>
                      <a:r>
                        <a:rPr lang="fr-FR" sz="1100" b="0" i="0" u="none" strike="noStrike" dirty="0">
                          <a:solidFill>
                            <a:srgbClr val="000000"/>
                          </a:solidFill>
                          <a:effectLst/>
                          <a:latin typeface="Calibri" panose="020F0502020204030204" pitchFamily="34" charset="0"/>
                        </a:rPr>
                        <a:t>Prend bien en compte les besoins et attentes de ses salariés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3419637387"/>
              </p:ext>
            </p:extLst>
          </p:nvPr>
        </p:nvGraphicFramePr>
        <p:xfrm>
          <a:off x="3542650" y="1601020"/>
          <a:ext cx="813998" cy="4760400"/>
        </p:xfrm>
        <a:graphic>
          <a:graphicData uri="http://schemas.openxmlformats.org/drawingml/2006/table">
            <a:tbl>
              <a:tblPr/>
              <a:tblGrid>
                <a:gridCol w="813998">
                  <a:extLst>
                    <a:ext uri="{9D8B030D-6E8A-4147-A177-3AD203B41FA5}">
                      <a16:colId xmlns:a16="http://schemas.microsoft.com/office/drawing/2014/main" val="20000"/>
                    </a:ext>
                  </a:extLst>
                </a:gridCol>
              </a:tblGrid>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80%</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78%</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73%</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67%</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64%</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64%</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60%</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1720">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59%</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28585">
                <a:tc>
                  <a:txBody>
                    <a:bodyPr/>
                    <a:lstStyle/>
                    <a:p>
                      <a:pPr algn="ctr">
                        <a:spcBef>
                          <a:spcPts val="300"/>
                        </a:spcBef>
                        <a:spcAft>
                          <a:spcPts val="300"/>
                        </a:spcAft>
                      </a:pPr>
                      <a:r>
                        <a:rPr lang="fr-FR" sz="1600" b="1" dirty="0" smtClean="0">
                          <a:solidFill>
                            <a:srgbClr val="003366"/>
                          </a:solidFill>
                          <a:effectLst/>
                          <a:latin typeface="Calibri" panose="020F0502020204030204" pitchFamily="34" charset="0"/>
                          <a:ea typeface="Calibri" panose="020F0502020204030204" pitchFamily="34" charset="0"/>
                        </a:rPr>
                        <a:t>53%</a:t>
                      </a:r>
                      <a:endParaRPr lang="fr-FR" sz="1600" dirty="0">
                        <a:solidFill>
                          <a:srgbClr val="003366"/>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aphicFrame>
        <p:nvGraphicFramePr>
          <p:cNvPr id="35" name="Tableau 34"/>
          <p:cNvGraphicFramePr>
            <a:graphicFrameLocks noGrp="1"/>
          </p:cNvGraphicFramePr>
          <p:nvPr>
            <p:extLst>
              <p:ext uri="{D42A27DB-BD31-4B8C-83A1-F6EECF244321}">
                <p14:modId xmlns:p14="http://schemas.microsoft.com/office/powerpoint/2010/main" val="2311856872"/>
              </p:ext>
            </p:extLst>
          </p:nvPr>
        </p:nvGraphicFramePr>
        <p:xfrm>
          <a:off x="9174357" y="1601020"/>
          <a:ext cx="813998" cy="4760400"/>
        </p:xfrm>
        <a:graphic>
          <a:graphicData uri="http://schemas.openxmlformats.org/drawingml/2006/table">
            <a:tbl>
              <a:tblPr/>
              <a:tblGrid>
                <a:gridCol w="813998">
                  <a:extLst>
                    <a:ext uri="{9D8B030D-6E8A-4147-A177-3AD203B41FA5}">
                      <a16:colId xmlns:a16="http://schemas.microsoft.com/office/drawing/2014/main" val="20000"/>
                    </a:ext>
                  </a:extLst>
                </a:gridCol>
              </a:tblGrid>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20%</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22%</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27%</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33%</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36%</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36%</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40%</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1720">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41%</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28585">
                <a:tc>
                  <a:txBody>
                    <a:bodyPr/>
                    <a:lstStyle/>
                    <a:p>
                      <a:pPr algn="ctr">
                        <a:spcBef>
                          <a:spcPts val="300"/>
                        </a:spcBef>
                        <a:spcAft>
                          <a:spcPts val="300"/>
                        </a:spcAft>
                      </a:pPr>
                      <a:r>
                        <a:rPr lang="fr-FR" sz="1600" b="1" dirty="0" smtClean="0">
                          <a:solidFill>
                            <a:srgbClr val="CC0000"/>
                          </a:solidFill>
                          <a:effectLst/>
                          <a:latin typeface="Calibri" panose="020F0502020204030204" pitchFamily="34" charset="0"/>
                          <a:ea typeface="Calibri" panose="020F0502020204030204" pitchFamily="34" charset="0"/>
                        </a:rPr>
                        <a:t>47%</a:t>
                      </a:r>
                      <a:endParaRPr lang="fr-FR" sz="1600" dirty="0">
                        <a:solidFill>
                          <a:srgbClr val="CC0000"/>
                        </a:solidFill>
                        <a:effectLst/>
                        <a:latin typeface="Calibri" panose="020F0502020204030204" pitchFamily="34" charset="0"/>
                        <a:ea typeface="Calibri" panose="020F0502020204030204" pitchFamily="34" charset="0"/>
                      </a:endParaRPr>
                    </a:p>
                  </a:txBody>
                  <a:tcPr marL="39370" marR="39370" marT="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4"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tabLst>
                <a:tab pos="7983538" algn="l"/>
              </a:tabLst>
            </a:pPr>
            <a:r>
              <a:rPr lang="fr-FR" sz="2000" b="1" kern="0" dirty="0" smtClean="0">
                <a:solidFill>
                  <a:schemeClr val="bg1"/>
                </a:solidFill>
                <a:latin typeface="Calibri" pitchFamily="34" charset="0"/>
                <a:cs typeface="Calibri" pitchFamily="34" charset="0"/>
              </a:rPr>
              <a:t>L’opinion détaillé envers son entreprise</a:t>
            </a:r>
            <a:endParaRPr lang="fr-FR" sz="1200" b="1" kern="0" dirty="0">
              <a:solidFill>
                <a:schemeClr val="bg1"/>
              </a:solidFill>
              <a:latin typeface="Calibri" pitchFamily="34" charset="0"/>
              <a:cs typeface="Calibri" pitchFamily="34" charset="0"/>
            </a:endParaRPr>
          </a:p>
        </p:txBody>
      </p:sp>
      <p:sp>
        <p:nvSpPr>
          <p:cNvPr id="13" name="Rectangle 12"/>
          <p:cNvSpPr/>
          <p:nvPr/>
        </p:nvSpPr>
        <p:spPr>
          <a:xfrm>
            <a:off x="398848" y="6449237"/>
            <a:ext cx="3550801" cy="492800"/>
          </a:xfrm>
          <a:prstGeom prst="rect">
            <a:avLst/>
          </a:prstGeom>
        </p:spPr>
        <p:txBody>
          <a:bodyPr wrap="square">
            <a:spAutoFit/>
          </a:bodyPr>
          <a:lstStyle/>
          <a:p>
            <a:pPr algn="just" defTabSz="914485"/>
            <a:r>
              <a:rPr lang="fr-FR" sz="1200" i="1" dirty="0">
                <a:solidFill>
                  <a:prstClr val="black"/>
                </a:solidFill>
                <a:latin typeface="Calibri"/>
              </a:rPr>
              <a:t>(Norme </a:t>
            </a:r>
            <a:r>
              <a:rPr lang="fr-FR" sz="1200" i="1" dirty="0" err="1">
                <a:solidFill>
                  <a:prstClr val="black"/>
                </a:solidFill>
                <a:latin typeface="Calibri"/>
              </a:rPr>
              <a:t>Ifop</a:t>
            </a:r>
            <a:r>
              <a:rPr lang="fr-FR" sz="1200" i="1" dirty="0">
                <a:solidFill>
                  <a:prstClr val="black"/>
                </a:solidFill>
                <a:latin typeface="Calibri"/>
              </a:rPr>
              <a:t> annuelle de climat social, octobre 2020)</a:t>
            </a:r>
          </a:p>
          <a:p>
            <a:pPr algn="just" defTabSz="914485"/>
            <a:r>
              <a:rPr lang="fr-FR" sz="1401" b="1" dirty="0">
                <a:solidFill>
                  <a:prstClr val="black"/>
                </a:solidFill>
                <a:latin typeface="Calibri"/>
              </a:rPr>
              <a:t> </a:t>
            </a:r>
          </a:p>
        </p:txBody>
      </p:sp>
      <p:sp>
        <p:nvSpPr>
          <p:cNvPr id="15" name="ZoneTexte 14"/>
          <p:cNvSpPr txBox="1"/>
          <p:nvPr/>
        </p:nvSpPr>
        <p:spPr>
          <a:xfrm>
            <a:off x="196602" y="1247834"/>
            <a:ext cx="2304860"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Salariés, octobre 2020</a:t>
            </a:r>
            <a:endParaRPr lang="fr-FR" sz="1600" b="1" dirty="0">
              <a:solidFill>
                <a:schemeClr val="bg1"/>
              </a:solidFill>
              <a:latin typeface="Calibri" pitchFamily="34" charset="0"/>
              <a:cs typeface="Calibri" pitchFamily="34" charset="0"/>
            </a:endParaRPr>
          </a:p>
        </p:txBody>
      </p:sp>
      <p:pic>
        <p:nvPicPr>
          <p:cNvPr id="16" name="Image 15"/>
          <p:cNvPicPr>
            <a:picLocks noChangeAspect="1"/>
          </p:cNvPicPr>
          <p:nvPr/>
        </p:nvPicPr>
        <p:blipFill>
          <a:blip r:embed="rId3"/>
          <a:stretch>
            <a:fillRect/>
          </a:stretch>
        </p:blipFill>
        <p:spPr>
          <a:xfrm>
            <a:off x="9029102" y="0"/>
            <a:ext cx="1052423" cy="1052423"/>
          </a:xfrm>
          <a:prstGeom prst="rect">
            <a:avLst/>
          </a:prstGeom>
        </p:spPr>
      </p:pic>
    </p:spTree>
    <p:extLst>
      <p:ext uri="{BB962C8B-B14F-4D97-AF65-F5344CB8AC3E}">
        <p14:creationId xmlns:p14="http://schemas.microsoft.com/office/powerpoint/2010/main" val="4144265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smtClean="0">
                <a:solidFill>
                  <a:schemeClr val="bg1"/>
                </a:solidFill>
                <a:latin typeface="Calibri" pitchFamily="34" charset="0"/>
                <a:cs typeface="Calibri" pitchFamily="34" charset="0"/>
              </a:rPr>
              <a:t>La confiance envers différents niveaux de hiérarchie </a:t>
            </a:r>
            <a:endParaRPr lang="fr-FR" sz="2000" b="1" kern="0" dirty="0">
              <a:solidFill>
                <a:schemeClr val="bg1"/>
              </a:solidFill>
              <a:latin typeface="Calibri" pitchFamily="34" charset="0"/>
              <a:cs typeface="Calibri" pitchFamily="34" charset="0"/>
            </a:endParaRPr>
          </a:p>
        </p:txBody>
      </p:sp>
      <p:graphicFrame>
        <p:nvGraphicFramePr>
          <p:cNvPr id="34" name="Tableau 33"/>
          <p:cNvGraphicFramePr>
            <a:graphicFrameLocks noGrp="1"/>
          </p:cNvGraphicFramePr>
          <p:nvPr>
            <p:extLst/>
          </p:nvPr>
        </p:nvGraphicFramePr>
        <p:xfrm>
          <a:off x="271608" y="889311"/>
          <a:ext cx="9661193" cy="259741"/>
        </p:xfrm>
        <a:graphic>
          <a:graphicData uri="http://schemas.openxmlformats.org/drawingml/2006/table">
            <a:tbl>
              <a:tblPr firstRow="1" bandRow="1">
                <a:tableStyleId>{2D5ABB26-0587-4C30-8999-92F81FD0307C}</a:tableStyleId>
              </a:tblPr>
              <a:tblGrid>
                <a:gridCol w="9661193">
                  <a:extLst>
                    <a:ext uri="{9D8B030D-6E8A-4147-A177-3AD203B41FA5}">
                      <a16:colId xmlns:a16="http://schemas.microsoft.com/office/drawing/2014/main" val="20000"/>
                    </a:ext>
                  </a:extLst>
                </a:gridCol>
              </a:tblGrid>
              <a:tr h="259741">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smtClean="0">
                          <a:solidFill>
                            <a:schemeClr val="tx1"/>
                          </a:solidFill>
                          <a:latin typeface="Calibri" panose="020F0502020204030204" pitchFamily="34" charset="0"/>
                          <a:cs typeface="Calibri" panose="020F0502020204030204" pitchFamily="34" charset="0"/>
                        </a:rPr>
                        <a:t>QUESTION</a:t>
                      </a:r>
                      <a:r>
                        <a:rPr lang="fr-FR" sz="1100" b="1" dirty="0" smtClean="0">
                          <a:solidFill>
                            <a:schemeClr val="tx1"/>
                          </a:solidFill>
                          <a:latin typeface="Calibri" panose="020F0502020204030204" pitchFamily="34" charset="0"/>
                          <a:cs typeface="Calibri" panose="020F0502020204030204" pitchFamily="34" charset="0"/>
                        </a:rPr>
                        <a:t> :	Globalement, diriez-vous que vous êtes satisfait(e) ou pas satisfait(e) de vos relations avec…. ?</a:t>
                      </a:r>
                    </a:p>
                  </a:txBody>
                  <a:tcPr marL="91673" marR="91673" marT="45837" marB="45837" anchor="ctr"/>
                </a:tc>
                <a:extLst>
                  <a:ext uri="{0D108BD9-81ED-4DB2-BD59-A6C34878D82A}">
                    <a16:rowId xmlns:a16="http://schemas.microsoft.com/office/drawing/2014/main" val="10000"/>
                  </a:ext>
                </a:extLst>
              </a:tr>
            </a:tbl>
          </a:graphicData>
        </a:graphic>
      </p:graphicFrame>
      <p:graphicFrame>
        <p:nvGraphicFramePr>
          <p:cNvPr id="35" name="Graphique 34"/>
          <p:cNvGraphicFramePr>
            <a:graphicFrameLocks/>
          </p:cNvGraphicFramePr>
          <p:nvPr>
            <p:extLst/>
          </p:nvPr>
        </p:nvGraphicFramePr>
        <p:xfrm>
          <a:off x="-200679" y="1922377"/>
          <a:ext cx="5088850" cy="4526181"/>
        </p:xfrm>
        <a:graphic>
          <a:graphicData uri="http://schemas.openxmlformats.org/drawingml/2006/chart">
            <c:chart xmlns:c="http://schemas.openxmlformats.org/drawingml/2006/chart" xmlns:r="http://schemas.openxmlformats.org/officeDocument/2006/relationships" r:id="rId3"/>
          </a:graphicData>
        </a:graphic>
      </p:graphicFrame>
      <p:sp>
        <p:nvSpPr>
          <p:cNvPr id="36" name="ZoneTexte 35"/>
          <p:cNvSpPr txBox="1"/>
          <p:nvPr/>
        </p:nvSpPr>
        <p:spPr>
          <a:xfrm>
            <a:off x="2343746" y="1567431"/>
            <a:ext cx="1878801" cy="33941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4" b="1" dirty="0">
                <a:solidFill>
                  <a:schemeClr val="bg1"/>
                </a:solidFill>
                <a:latin typeface="Calibri" pitchFamily="34" charset="0"/>
                <a:cs typeface="Calibri" pitchFamily="34" charset="0"/>
              </a:rPr>
              <a:t>Total Satisfait(e)</a:t>
            </a:r>
          </a:p>
        </p:txBody>
      </p:sp>
      <p:graphicFrame>
        <p:nvGraphicFramePr>
          <p:cNvPr id="37" name="Graphique 36"/>
          <p:cNvGraphicFramePr>
            <a:graphicFrameLocks/>
          </p:cNvGraphicFramePr>
          <p:nvPr>
            <p:extLst/>
          </p:nvPr>
        </p:nvGraphicFramePr>
        <p:xfrm>
          <a:off x="6868715" y="1710879"/>
          <a:ext cx="3219229" cy="2828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Tableau 37"/>
          <p:cNvGraphicFramePr>
            <a:graphicFrameLocks noGrp="1"/>
          </p:cNvGraphicFramePr>
          <p:nvPr>
            <p:extLst/>
          </p:nvPr>
        </p:nvGraphicFramePr>
        <p:xfrm>
          <a:off x="4757105" y="1767882"/>
          <a:ext cx="3592656" cy="2461202"/>
        </p:xfrm>
        <a:graphic>
          <a:graphicData uri="http://schemas.openxmlformats.org/drawingml/2006/table">
            <a:tbl>
              <a:tblPr/>
              <a:tblGrid>
                <a:gridCol w="3592656">
                  <a:extLst>
                    <a:ext uri="{9D8B030D-6E8A-4147-A177-3AD203B41FA5}">
                      <a16:colId xmlns:a16="http://schemas.microsoft.com/office/drawing/2014/main" val="1179223420"/>
                    </a:ext>
                  </a:extLst>
                </a:gridCol>
              </a:tblGrid>
              <a:tr h="375254">
                <a:tc>
                  <a:txBody>
                    <a:bodyPr/>
                    <a:lstStyle>
                      <a:lvl1pPr marL="0" algn="l" defTabSz="456057" rtl="0" eaLnBrk="1" latinLnBrk="0" hangingPunct="1">
                        <a:defRPr sz="1795" kern="1200">
                          <a:solidFill>
                            <a:schemeClr val="dk1"/>
                          </a:solidFill>
                          <a:latin typeface="Verdana"/>
                        </a:defRPr>
                      </a:lvl1pPr>
                      <a:lvl2pPr marL="456057" algn="l" defTabSz="456057" rtl="0" eaLnBrk="1" latinLnBrk="0" hangingPunct="1">
                        <a:defRPr sz="1795" kern="1200">
                          <a:solidFill>
                            <a:schemeClr val="dk1"/>
                          </a:solidFill>
                          <a:latin typeface="Verdana"/>
                        </a:defRPr>
                      </a:lvl2pPr>
                      <a:lvl3pPr marL="912114" algn="l" defTabSz="456057" rtl="0" eaLnBrk="1" latinLnBrk="0" hangingPunct="1">
                        <a:defRPr sz="1795" kern="1200">
                          <a:solidFill>
                            <a:schemeClr val="dk1"/>
                          </a:solidFill>
                          <a:latin typeface="Verdana"/>
                        </a:defRPr>
                      </a:lvl3pPr>
                      <a:lvl4pPr marL="1368171" algn="l" defTabSz="456057" rtl="0" eaLnBrk="1" latinLnBrk="0" hangingPunct="1">
                        <a:defRPr sz="1795" kern="1200">
                          <a:solidFill>
                            <a:schemeClr val="dk1"/>
                          </a:solidFill>
                          <a:latin typeface="Verdana"/>
                        </a:defRPr>
                      </a:lvl4pPr>
                      <a:lvl5pPr marL="1824228" algn="l" defTabSz="456057" rtl="0" eaLnBrk="1" latinLnBrk="0" hangingPunct="1">
                        <a:defRPr sz="1795" kern="1200">
                          <a:solidFill>
                            <a:schemeClr val="dk1"/>
                          </a:solidFill>
                          <a:latin typeface="Verdana"/>
                        </a:defRPr>
                      </a:lvl5pPr>
                      <a:lvl6pPr marL="2280285" algn="l" defTabSz="456057" rtl="0" eaLnBrk="1" latinLnBrk="0" hangingPunct="1">
                        <a:defRPr sz="1795" kern="1200">
                          <a:solidFill>
                            <a:schemeClr val="dk1"/>
                          </a:solidFill>
                          <a:latin typeface="Verdana"/>
                        </a:defRPr>
                      </a:lvl6pPr>
                      <a:lvl7pPr marL="2736342" algn="l" defTabSz="456057" rtl="0" eaLnBrk="1" latinLnBrk="0" hangingPunct="1">
                        <a:defRPr sz="1795" kern="1200">
                          <a:solidFill>
                            <a:schemeClr val="dk1"/>
                          </a:solidFill>
                          <a:latin typeface="Verdana"/>
                        </a:defRPr>
                      </a:lvl7pPr>
                      <a:lvl8pPr marL="3192399" algn="l" defTabSz="456057" rtl="0" eaLnBrk="1" latinLnBrk="0" hangingPunct="1">
                        <a:defRPr sz="1795" kern="1200">
                          <a:solidFill>
                            <a:schemeClr val="dk1"/>
                          </a:solidFill>
                          <a:latin typeface="Verdana"/>
                        </a:defRPr>
                      </a:lvl8pPr>
                      <a:lvl9pPr marL="3648456" algn="l" defTabSz="456057" rtl="0" eaLnBrk="1" latinLnBrk="0" hangingPunct="1">
                        <a:defRPr sz="1795" kern="1200">
                          <a:solidFill>
                            <a:schemeClr val="dk1"/>
                          </a:solidFill>
                          <a:latin typeface="Verdana"/>
                        </a:defRPr>
                      </a:lvl9pPr>
                    </a:lstStyle>
                    <a:p>
                      <a:pPr algn="r" fontAlgn="ctr"/>
                      <a:r>
                        <a:rPr lang="fr-FR" sz="1200" u="none" strike="noStrike" dirty="0">
                          <a:effectLst/>
                          <a:latin typeface="Calibri" panose="020F0502020204030204" pitchFamily="34" charset="0"/>
                          <a:cs typeface="Calibri" panose="020F0502020204030204" pitchFamily="34" charset="0"/>
                        </a:rPr>
                        <a:t>Reconnaisse le travail de chacun des membres de son équipe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8560" marR="8560" marT="856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9612265"/>
                  </a:ext>
                </a:extLst>
              </a:tr>
              <a:tr h="484374">
                <a:tc>
                  <a:txBody>
                    <a:bodyPr/>
                    <a:lstStyle>
                      <a:lvl1pPr marL="0" algn="l" defTabSz="456057" rtl="0" eaLnBrk="1" latinLnBrk="0" hangingPunct="1">
                        <a:defRPr sz="1795" kern="1200">
                          <a:solidFill>
                            <a:schemeClr val="dk1"/>
                          </a:solidFill>
                          <a:latin typeface="Verdana"/>
                        </a:defRPr>
                      </a:lvl1pPr>
                      <a:lvl2pPr marL="456057" algn="l" defTabSz="456057" rtl="0" eaLnBrk="1" latinLnBrk="0" hangingPunct="1">
                        <a:defRPr sz="1795" kern="1200">
                          <a:solidFill>
                            <a:schemeClr val="dk1"/>
                          </a:solidFill>
                          <a:latin typeface="Verdana"/>
                        </a:defRPr>
                      </a:lvl2pPr>
                      <a:lvl3pPr marL="912114" algn="l" defTabSz="456057" rtl="0" eaLnBrk="1" latinLnBrk="0" hangingPunct="1">
                        <a:defRPr sz="1795" kern="1200">
                          <a:solidFill>
                            <a:schemeClr val="dk1"/>
                          </a:solidFill>
                          <a:latin typeface="Verdana"/>
                        </a:defRPr>
                      </a:lvl3pPr>
                      <a:lvl4pPr marL="1368171" algn="l" defTabSz="456057" rtl="0" eaLnBrk="1" latinLnBrk="0" hangingPunct="1">
                        <a:defRPr sz="1795" kern="1200">
                          <a:solidFill>
                            <a:schemeClr val="dk1"/>
                          </a:solidFill>
                          <a:latin typeface="Verdana"/>
                        </a:defRPr>
                      </a:lvl4pPr>
                      <a:lvl5pPr marL="1824228" algn="l" defTabSz="456057" rtl="0" eaLnBrk="1" latinLnBrk="0" hangingPunct="1">
                        <a:defRPr sz="1795" kern="1200">
                          <a:solidFill>
                            <a:schemeClr val="dk1"/>
                          </a:solidFill>
                          <a:latin typeface="Verdana"/>
                        </a:defRPr>
                      </a:lvl5pPr>
                      <a:lvl6pPr marL="2280285" algn="l" defTabSz="456057" rtl="0" eaLnBrk="1" latinLnBrk="0" hangingPunct="1">
                        <a:defRPr sz="1795" kern="1200">
                          <a:solidFill>
                            <a:schemeClr val="dk1"/>
                          </a:solidFill>
                          <a:latin typeface="Verdana"/>
                        </a:defRPr>
                      </a:lvl6pPr>
                      <a:lvl7pPr marL="2736342" algn="l" defTabSz="456057" rtl="0" eaLnBrk="1" latinLnBrk="0" hangingPunct="1">
                        <a:defRPr sz="1795" kern="1200">
                          <a:solidFill>
                            <a:schemeClr val="dk1"/>
                          </a:solidFill>
                          <a:latin typeface="Verdana"/>
                        </a:defRPr>
                      </a:lvl7pPr>
                      <a:lvl8pPr marL="3192399" algn="l" defTabSz="456057" rtl="0" eaLnBrk="1" latinLnBrk="0" hangingPunct="1">
                        <a:defRPr sz="1795" kern="1200">
                          <a:solidFill>
                            <a:schemeClr val="dk1"/>
                          </a:solidFill>
                          <a:latin typeface="Verdana"/>
                        </a:defRPr>
                      </a:lvl8pPr>
                      <a:lvl9pPr marL="3648456" algn="l" defTabSz="456057" rtl="0" eaLnBrk="1" latinLnBrk="0" hangingPunct="1">
                        <a:defRPr sz="1795" kern="1200">
                          <a:solidFill>
                            <a:schemeClr val="dk1"/>
                          </a:solidFill>
                          <a:latin typeface="Verdana"/>
                        </a:defRPr>
                      </a:lvl9pPr>
                    </a:lstStyle>
                    <a:p>
                      <a:pPr algn="r" fontAlgn="ctr"/>
                      <a:r>
                        <a:rPr lang="fr-FR" sz="1200" u="none" strike="noStrike" dirty="0" smtClean="0">
                          <a:effectLst/>
                          <a:latin typeface="Calibri" panose="020F0502020204030204" pitchFamily="34" charset="0"/>
                          <a:cs typeface="Calibri" panose="020F0502020204030204" pitchFamily="34" charset="0"/>
                        </a:rPr>
                        <a:t>Crée </a:t>
                      </a:r>
                      <a:r>
                        <a:rPr lang="fr-FR" sz="1200" u="none" strike="noStrike" dirty="0">
                          <a:effectLst/>
                          <a:latin typeface="Calibri" panose="020F0502020204030204" pitchFamily="34" charset="0"/>
                          <a:cs typeface="Calibri" panose="020F0502020204030204" pitchFamily="34" charset="0"/>
                        </a:rPr>
                        <a:t>un climat de confiance au sein de l’équipe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8560" marR="8560" marT="856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893690"/>
                  </a:ext>
                </a:extLst>
              </a:tr>
              <a:tr h="484374">
                <a:tc>
                  <a:txBody>
                    <a:bodyPr/>
                    <a:lstStyle>
                      <a:lvl1pPr marL="0" algn="l" defTabSz="456057" rtl="0" eaLnBrk="1" latinLnBrk="0" hangingPunct="1">
                        <a:defRPr sz="1795" kern="1200">
                          <a:solidFill>
                            <a:schemeClr val="dk1"/>
                          </a:solidFill>
                          <a:latin typeface="Verdana"/>
                        </a:defRPr>
                      </a:lvl1pPr>
                      <a:lvl2pPr marL="456057" algn="l" defTabSz="456057" rtl="0" eaLnBrk="1" latinLnBrk="0" hangingPunct="1">
                        <a:defRPr sz="1795" kern="1200">
                          <a:solidFill>
                            <a:schemeClr val="dk1"/>
                          </a:solidFill>
                          <a:latin typeface="Verdana"/>
                        </a:defRPr>
                      </a:lvl2pPr>
                      <a:lvl3pPr marL="912114" algn="l" defTabSz="456057" rtl="0" eaLnBrk="1" latinLnBrk="0" hangingPunct="1">
                        <a:defRPr sz="1795" kern="1200">
                          <a:solidFill>
                            <a:schemeClr val="dk1"/>
                          </a:solidFill>
                          <a:latin typeface="Verdana"/>
                        </a:defRPr>
                      </a:lvl3pPr>
                      <a:lvl4pPr marL="1368171" algn="l" defTabSz="456057" rtl="0" eaLnBrk="1" latinLnBrk="0" hangingPunct="1">
                        <a:defRPr sz="1795" kern="1200">
                          <a:solidFill>
                            <a:schemeClr val="dk1"/>
                          </a:solidFill>
                          <a:latin typeface="Verdana"/>
                        </a:defRPr>
                      </a:lvl4pPr>
                      <a:lvl5pPr marL="1824228" algn="l" defTabSz="456057" rtl="0" eaLnBrk="1" latinLnBrk="0" hangingPunct="1">
                        <a:defRPr sz="1795" kern="1200">
                          <a:solidFill>
                            <a:schemeClr val="dk1"/>
                          </a:solidFill>
                          <a:latin typeface="Verdana"/>
                        </a:defRPr>
                      </a:lvl5pPr>
                      <a:lvl6pPr marL="2280285" algn="l" defTabSz="456057" rtl="0" eaLnBrk="1" latinLnBrk="0" hangingPunct="1">
                        <a:defRPr sz="1795" kern="1200">
                          <a:solidFill>
                            <a:schemeClr val="dk1"/>
                          </a:solidFill>
                          <a:latin typeface="Verdana"/>
                        </a:defRPr>
                      </a:lvl6pPr>
                      <a:lvl7pPr marL="2736342" algn="l" defTabSz="456057" rtl="0" eaLnBrk="1" latinLnBrk="0" hangingPunct="1">
                        <a:defRPr sz="1795" kern="1200">
                          <a:solidFill>
                            <a:schemeClr val="dk1"/>
                          </a:solidFill>
                          <a:latin typeface="Verdana"/>
                        </a:defRPr>
                      </a:lvl7pPr>
                      <a:lvl8pPr marL="3192399" algn="l" defTabSz="456057" rtl="0" eaLnBrk="1" latinLnBrk="0" hangingPunct="1">
                        <a:defRPr sz="1795" kern="1200">
                          <a:solidFill>
                            <a:schemeClr val="dk1"/>
                          </a:solidFill>
                          <a:latin typeface="Verdana"/>
                        </a:defRPr>
                      </a:lvl8pPr>
                      <a:lvl9pPr marL="3648456" algn="l" defTabSz="456057" rtl="0" eaLnBrk="1" latinLnBrk="0" hangingPunct="1">
                        <a:defRPr sz="1795" kern="1200">
                          <a:solidFill>
                            <a:schemeClr val="dk1"/>
                          </a:solidFill>
                          <a:latin typeface="Verdana"/>
                        </a:defRPr>
                      </a:lvl9pPr>
                    </a:lstStyle>
                    <a:p>
                      <a:pPr algn="r" fontAlgn="ctr"/>
                      <a:endParaRPr lang="fr-FR" sz="1200" u="none" strike="noStrike" dirty="0" smtClean="0">
                        <a:effectLst/>
                        <a:latin typeface="Calibri" panose="020F0502020204030204" pitchFamily="34" charset="0"/>
                        <a:cs typeface="Calibri" panose="020F0502020204030204" pitchFamily="34" charset="0"/>
                      </a:endParaRPr>
                    </a:p>
                    <a:p>
                      <a:pPr algn="r" fontAlgn="ctr"/>
                      <a:r>
                        <a:rPr lang="fr-FR" sz="1200" u="none" strike="noStrike" dirty="0" smtClean="0">
                          <a:effectLst/>
                          <a:latin typeface="Calibri" panose="020F0502020204030204" pitchFamily="34" charset="0"/>
                          <a:cs typeface="Calibri" panose="020F0502020204030204" pitchFamily="34" charset="0"/>
                        </a:rPr>
                        <a:t>Soutienne </a:t>
                      </a:r>
                      <a:r>
                        <a:rPr lang="fr-FR" sz="1200" u="none" strike="noStrike" dirty="0">
                          <a:effectLst/>
                          <a:latin typeface="Calibri" panose="020F0502020204030204" pitchFamily="34" charset="0"/>
                          <a:cs typeface="Calibri" panose="020F0502020204030204" pitchFamily="34" charset="0"/>
                        </a:rPr>
                        <a:t>son équipe dans les difficultés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8560" marR="8560" marT="856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5625"/>
                  </a:ext>
                </a:extLst>
              </a:tr>
              <a:tr h="558600">
                <a:tc>
                  <a:txBody>
                    <a:bodyPr/>
                    <a:lstStyle>
                      <a:lvl1pPr marL="0" algn="l" defTabSz="456057" rtl="0" eaLnBrk="1" latinLnBrk="0" hangingPunct="1">
                        <a:defRPr sz="1795" kern="1200">
                          <a:solidFill>
                            <a:schemeClr val="dk1"/>
                          </a:solidFill>
                          <a:latin typeface="Verdana"/>
                        </a:defRPr>
                      </a:lvl1pPr>
                      <a:lvl2pPr marL="456057" algn="l" defTabSz="456057" rtl="0" eaLnBrk="1" latinLnBrk="0" hangingPunct="1">
                        <a:defRPr sz="1795" kern="1200">
                          <a:solidFill>
                            <a:schemeClr val="dk1"/>
                          </a:solidFill>
                          <a:latin typeface="Verdana"/>
                        </a:defRPr>
                      </a:lvl2pPr>
                      <a:lvl3pPr marL="912114" algn="l" defTabSz="456057" rtl="0" eaLnBrk="1" latinLnBrk="0" hangingPunct="1">
                        <a:defRPr sz="1795" kern="1200">
                          <a:solidFill>
                            <a:schemeClr val="dk1"/>
                          </a:solidFill>
                          <a:latin typeface="Verdana"/>
                        </a:defRPr>
                      </a:lvl3pPr>
                      <a:lvl4pPr marL="1368171" algn="l" defTabSz="456057" rtl="0" eaLnBrk="1" latinLnBrk="0" hangingPunct="1">
                        <a:defRPr sz="1795" kern="1200">
                          <a:solidFill>
                            <a:schemeClr val="dk1"/>
                          </a:solidFill>
                          <a:latin typeface="Verdana"/>
                        </a:defRPr>
                      </a:lvl4pPr>
                      <a:lvl5pPr marL="1824228" algn="l" defTabSz="456057" rtl="0" eaLnBrk="1" latinLnBrk="0" hangingPunct="1">
                        <a:defRPr sz="1795" kern="1200">
                          <a:solidFill>
                            <a:schemeClr val="dk1"/>
                          </a:solidFill>
                          <a:latin typeface="Verdana"/>
                        </a:defRPr>
                      </a:lvl5pPr>
                      <a:lvl6pPr marL="2280285" algn="l" defTabSz="456057" rtl="0" eaLnBrk="1" latinLnBrk="0" hangingPunct="1">
                        <a:defRPr sz="1795" kern="1200">
                          <a:solidFill>
                            <a:schemeClr val="dk1"/>
                          </a:solidFill>
                          <a:latin typeface="Verdana"/>
                        </a:defRPr>
                      </a:lvl6pPr>
                      <a:lvl7pPr marL="2736342" algn="l" defTabSz="456057" rtl="0" eaLnBrk="1" latinLnBrk="0" hangingPunct="1">
                        <a:defRPr sz="1795" kern="1200">
                          <a:solidFill>
                            <a:schemeClr val="dk1"/>
                          </a:solidFill>
                          <a:latin typeface="Verdana"/>
                        </a:defRPr>
                      </a:lvl7pPr>
                      <a:lvl8pPr marL="3192399" algn="l" defTabSz="456057" rtl="0" eaLnBrk="1" latinLnBrk="0" hangingPunct="1">
                        <a:defRPr sz="1795" kern="1200">
                          <a:solidFill>
                            <a:schemeClr val="dk1"/>
                          </a:solidFill>
                          <a:latin typeface="Verdana"/>
                        </a:defRPr>
                      </a:lvl8pPr>
                      <a:lvl9pPr marL="3648456" algn="l" defTabSz="456057" rtl="0" eaLnBrk="1" latinLnBrk="0" hangingPunct="1">
                        <a:defRPr sz="1795" kern="1200">
                          <a:solidFill>
                            <a:schemeClr val="dk1"/>
                          </a:solidFill>
                          <a:latin typeface="Verdana"/>
                        </a:defRPr>
                      </a:lvl9pPr>
                    </a:lstStyle>
                    <a:p>
                      <a:pPr algn="r" fontAlgn="ctr"/>
                      <a:endParaRPr lang="fr-FR" sz="1200" u="none" strike="noStrike" dirty="0" smtClean="0">
                        <a:effectLst/>
                        <a:latin typeface="Calibri" panose="020F0502020204030204" pitchFamily="34" charset="0"/>
                        <a:cs typeface="Calibri" panose="020F0502020204030204" pitchFamily="34" charset="0"/>
                      </a:endParaRPr>
                    </a:p>
                    <a:p>
                      <a:pPr algn="r" fontAlgn="ctr"/>
                      <a:endParaRPr lang="fr-FR" sz="1200" u="none" strike="noStrike" dirty="0" smtClean="0">
                        <a:effectLst/>
                        <a:latin typeface="Calibri" panose="020F0502020204030204" pitchFamily="34" charset="0"/>
                        <a:cs typeface="Calibri" panose="020F0502020204030204" pitchFamily="34" charset="0"/>
                      </a:endParaRPr>
                    </a:p>
                    <a:p>
                      <a:pPr algn="r" fontAlgn="ctr"/>
                      <a:r>
                        <a:rPr lang="fr-FR" sz="1200" u="none" strike="noStrike" dirty="0" smtClean="0">
                          <a:effectLst/>
                          <a:latin typeface="Calibri" panose="020F0502020204030204" pitchFamily="34" charset="0"/>
                          <a:cs typeface="Calibri" panose="020F0502020204030204" pitchFamily="34" charset="0"/>
                        </a:rPr>
                        <a:t>Soit </a:t>
                      </a:r>
                      <a:r>
                        <a:rPr lang="fr-FR" sz="1200" u="none" strike="noStrike" dirty="0">
                          <a:effectLst/>
                          <a:latin typeface="Calibri" panose="020F0502020204030204" pitchFamily="34" charset="0"/>
                          <a:cs typeface="Calibri" panose="020F0502020204030204" pitchFamily="34" charset="0"/>
                        </a:rPr>
                        <a:t>à l’écoute des membres de son équipe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8560" marR="8560" marT="856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997450"/>
                  </a:ext>
                </a:extLst>
              </a:tr>
              <a:tr h="558600">
                <a:tc>
                  <a:txBody>
                    <a:bodyPr/>
                    <a:lstStyle>
                      <a:lvl1pPr marL="0" algn="l" defTabSz="456057" rtl="0" eaLnBrk="1" latinLnBrk="0" hangingPunct="1">
                        <a:defRPr sz="1795" kern="1200">
                          <a:solidFill>
                            <a:schemeClr val="dk1"/>
                          </a:solidFill>
                          <a:latin typeface="Verdana"/>
                        </a:defRPr>
                      </a:lvl1pPr>
                      <a:lvl2pPr marL="456057" algn="l" defTabSz="456057" rtl="0" eaLnBrk="1" latinLnBrk="0" hangingPunct="1">
                        <a:defRPr sz="1795" kern="1200">
                          <a:solidFill>
                            <a:schemeClr val="dk1"/>
                          </a:solidFill>
                          <a:latin typeface="Verdana"/>
                        </a:defRPr>
                      </a:lvl2pPr>
                      <a:lvl3pPr marL="912114" algn="l" defTabSz="456057" rtl="0" eaLnBrk="1" latinLnBrk="0" hangingPunct="1">
                        <a:defRPr sz="1795" kern="1200">
                          <a:solidFill>
                            <a:schemeClr val="dk1"/>
                          </a:solidFill>
                          <a:latin typeface="Verdana"/>
                        </a:defRPr>
                      </a:lvl3pPr>
                      <a:lvl4pPr marL="1368171" algn="l" defTabSz="456057" rtl="0" eaLnBrk="1" latinLnBrk="0" hangingPunct="1">
                        <a:defRPr sz="1795" kern="1200">
                          <a:solidFill>
                            <a:schemeClr val="dk1"/>
                          </a:solidFill>
                          <a:latin typeface="Verdana"/>
                        </a:defRPr>
                      </a:lvl4pPr>
                      <a:lvl5pPr marL="1824228" algn="l" defTabSz="456057" rtl="0" eaLnBrk="1" latinLnBrk="0" hangingPunct="1">
                        <a:defRPr sz="1795" kern="1200">
                          <a:solidFill>
                            <a:schemeClr val="dk1"/>
                          </a:solidFill>
                          <a:latin typeface="Verdana"/>
                        </a:defRPr>
                      </a:lvl5pPr>
                      <a:lvl6pPr marL="2280285" algn="l" defTabSz="456057" rtl="0" eaLnBrk="1" latinLnBrk="0" hangingPunct="1">
                        <a:defRPr sz="1795" kern="1200">
                          <a:solidFill>
                            <a:schemeClr val="dk1"/>
                          </a:solidFill>
                          <a:latin typeface="Verdana"/>
                        </a:defRPr>
                      </a:lvl6pPr>
                      <a:lvl7pPr marL="2736342" algn="l" defTabSz="456057" rtl="0" eaLnBrk="1" latinLnBrk="0" hangingPunct="1">
                        <a:defRPr sz="1795" kern="1200">
                          <a:solidFill>
                            <a:schemeClr val="dk1"/>
                          </a:solidFill>
                          <a:latin typeface="Verdana"/>
                        </a:defRPr>
                      </a:lvl7pPr>
                      <a:lvl8pPr marL="3192399" algn="l" defTabSz="456057" rtl="0" eaLnBrk="1" latinLnBrk="0" hangingPunct="1">
                        <a:defRPr sz="1795" kern="1200">
                          <a:solidFill>
                            <a:schemeClr val="dk1"/>
                          </a:solidFill>
                          <a:latin typeface="Verdana"/>
                        </a:defRPr>
                      </a:lvl8pPr>
                      <a:lvl9pPr marL="3648456" algn="l" defTabSz="456057" rtl="0" eaLnBrk="1" latinLnBrk="0" hangingPunct="1">
                        <a:defRPr sz="1795" kern="1200">
                          <a:solidFill>
                            <a:schemeClr val="dk1"/>
                          </a:solidFill>
                          <a:latin typeface="Verdana"/>
                        </a:defRPr>
                      </a:lvl9pPr>
                    </a:lstStyle>
                    <a:p>
                      <a:pPr algn="r" fontAlgn="ctr"/>
                      <a:endParaRPr lang="fr-FR" sz="1200" u="none" strike="noStrike" dirty="0" smtClean="0">
                        <a:effectLst/>
                        <a:latin typeface="Calibri" panose="020F0502020204030204" pitchFamily="34" charset="0"/>
                        <a:cs typeface="Calibri" panose="020F0502020204030204" pitchFamily="34" charset="0"/>
                      </a:endParaRPr>
                    </a:p>
                    <a:p>
                      <a:pPr algn="r" fontAlgn="ctr"/>
                      <a:endParaRPr lang="fr-FR" sz="1200" u="none" strike="noStrike" dirty="0" smtClean="0">
                        <a:effectLst/>
                        <a:latin typeface="Calibri" panose="020F0502020204030204" pitchFamily="34" charset="0"/>
                        <a:cs typeface="Calibri" panose="020F0502020204030204" pitchFamily="34" charset="0"/>
                      </a:endParaRPr>
                    </a:p>
                    <a:p>
                      <a:pPr algn="r" fontAlgn="ctr"/>
                      <a:r>
                        <a:rPr lang="fr-FR" sz="1200" u="none" strike="noStrike" dirty="0" smtClean="0">
                          <a:effectLst/>
                          <a:latin typeface="Calibri" panose="020F0502020204030204" pitchFamily="34" charset="0"/>
                          <a:cs typeface="Calibri" panose="020F0502020204030204" pitchFamily="34" charset="0"/>
                        </a:rPr>
                        <a:t>Organise </a:t>
                      </a:r>
                      <a:r>
                        <a:rPr lang="fr-FR" sz="1200" u="none" strike="noStrike" dirty="0">
                          <a:effectLst/>
                          <a:latin typeface="Calibri" panose="020F0502020204030204" pitchFamily="34" charset="0"/>
                          <a:cs typeface="Calibri" panose="020F0502020204030204" pitchFamily="34" charset="0"/>
                        </a:rPr>
                        <a:t>bien le travail au sein de l’équipe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8560" marR="8560" marT="856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354727"/>
                  </a:ext>
                </a:extLst>
              </a:tr>
            </a:tbl>
          </a:graphicData>
        </a:graphic>
      </p:graphicFrame>
      <p:sp>
        <p:nvSpPr>
          <p:cNvPr id="39" name="Flèche droite 38"/>
          <p:cNvSpPr/>
          <p:nvPr/>
        </p:nvSpPr>
        <p:spPr>
          <a:xfrm>
            <a:off x="4222547" y="2434002"/>
            <a:ext cx="789368" cy="3853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5"/>
          </a:p>
        </p:txBody>
      </p:sp>
      <p:sp>
        <p:nvSpPr>
          <p:cNvPr id="40" name="Rectangle 39"/>
          <p:cNvSpPr/>
          <p:nvPr/>
        </p:nvSpPr>
        <p:spPr>
          <a:xfrm>
            <a:off x="4024693" y="6202158"/>
            <a:ext cx="4680520" cy="492800"/>
          </a:xfrm>
          <a:prstGeom prst="rect">
            <a:avLst/>
          </a:prstGeom>
        </p:spPr>
        <p:txBody>
          <a:bodyPr wrap="square">
            <a:spAutoFit/>
          </a:bodyPr>
          <a:lstStyle/>
          <a:p>
            <a:pPr algn="just" defTabSz="914485"/>
            <a:r>
              <a:rPr lang="fr-FR" sz="1200" i="1" dirty="0">
                <a:solidFill>
                  <a:prstClr val="black"/>
                </a:solidFill>
                <a:latin typeface="Calibri"/>
              </a:rPr>
              <a:t>(Norme </a:t>
            </a:r>
            <a:r>
              <a:rPr lang="fr-FR" sz="1200" i="1" dirty="0" err="1">
                <a:solidFill>
                  <a:prstClr val="black"/>
                </a:solidFill>
                <a:latin typeface="Calibri"/>
              </a:rPr>
              <a:t>Ifop</a:t>
            </a:r>
            <a:r>
              <a:rPr lang="fr-FR" sz="1200" i="1" dirty="0">
                <a:solidFill>
                  <a:prstClr val="black"/>
                </a:solidFill>
                <a:latin typeface="Calibri"/>
              </a:rPr>
              <a:t> annuelle de climat social, octobre 2020)</a:t>
            </a:r>
          </a:p>
          <a:p>
            <a:pPr algn="just" defTabSz="914485"/>
            <a:r>
              <a:rPr lang="fr-FR" sz="1401" b="1" dirty="0">
                <a:solidFill>
                  <a:prstClr val="black"/>
                </a:solidFill>
                <a:latin typeface="Calibri"/>
              </a:rPr>
              <a:t> </a:t>
            </a:r>
          </a:p>
        </p:txBody>
      </p:sp>
      <p:sp>
        <p:nvSpPr>
          <p:cNvPr id="10" name="ZoneTexte 9"/>
          <p:cNvSpPr txBox="1"/>
          <p:nvPr/>
        </p:nvSpPr>
        <p:spPr>
          <a:xfrm>
            <a:off x="172624" y="1160592"/>
            <a:ext cx="2171121"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Salariés, octobre 2020</a:t>
            </a:r>
            <a:endParaRPr lang="fr-FR" sz="1600" b="1" dirty="0">
              <a:solidFill>
                <a:schemeClr val="bg1"/>
              </a:solidFill>
              <a:latin typeface="Calibri" pitchFamily="34" charset="0"/>
              <a:cs typeface="Calibri" pitchFamily="34" charset="0"/>
            </a:endParaRPr>
          </a:p>
        </p:txBody>
      </p:sp>
      <p:pic>
        <p:nvPicPr>
          <p:cNvPr id="11" name="Image 10"/>
          <p:cNvPicPr>
            <a:picLocks noChangeAspect="1"/>
          </p:cNvPicPr>
          <p:nvPr/>
        </p:nvPicPr>
        <p:blipFill>
          <a:blip r:embed="rId5"/>
          <a:stretch>
            <a:fillRect/>
          </a:stretch>
        </p:blipFill>
        <p:spPr>
          <a:xfrm>
            <a:off x="9029102" y="0"/>
            <a:ext cx="1052423" cy="1052423"/>
          </a:xfrm>
          <a:prstGeom prst="rect">
            <a:avLst/>
          </a:prstGeom>
        </p:spPr>
      </p:pic>
    </p:spTree>
    <p:extLst>
      <p:ext uri="{BB962C8B-B14F-4D97-AF65-F5344CB8AC3E}">
        <p14:creationId xmlns:p14="http://schemas.microsoft.com/office/powerpoint/2010/main" val="377652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nvPr>
        </p:nvGraphicFramePr>
        <p:xfrm>
          <a:off x="237168" y="887047"/>
          <a:ext cx="9636593" cy="25908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smtClean="0">
                          <a:solidFill>
                            <a:schemeClr val="tx1"/>
                          </a:solidFill>
                          <a:latin typeface="Calibri" panose="020F0502020204030204" pitchFamily="34" charset="0"/>
                          <a:cs typeface="Calibri" panose="020F0502020204030204" pitchFamily="34" charset="0"/>
                        </a:rPr>
                        <a:t>QUESTION</a:t>
                      </a:r>
                      <a:r>
                        <a:rPr lang="fr-FR" sz="1100" b="1" dirty="0" smtClean="0">
                          <a:solidFill>
                            <a:schemeClr val="tx1"/>
                          </a:solidFill>
                          <a:latin typeface="Calibri" panose="020F0502020204030204" pitchFamily="34" charset="0"/>
                          <a:cs typeface="Calibri" panose="020F0502020204030204" pitchFamily="34" charset="0"/>
                        </a:rPr>
                        <a:t> :	D’une manière générale, vous sentez-vous bien ou mal informé(e) sur… ?</a:t>
                      </a:r>
                    </a:p>
                  </a:txBody>
                  <a:tcPr anchor="ctr"/>
                </a:tc>
                <a:extLst>
                  <a:ext uri="{0D108BD9-81ED-4DB2-BD59-A6C34878D82A}">
                    <a16:rowId xmlns:a16="http://schemas.microsoft.com/office/drawing/2014/main" val="10000"/>
                  </a:ext>
                </a:extLst>
              </a:tr>
            </a:tbl>
          </a:graphicData>
        </a:graphic>
      </p:graphicFrame>
      <p:sp>
        <p:nvSpPr>
          <p:cNvPr id="10"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tabLst>
                <a:tab pos="7983538" algn="l"/>
              </a:tabLst>
            </a:pPr>
            <a:r>
              <a:rPr lang="fr-FR" sz="2000" b="1" kern="0" dirty="0">
                <a:solidFill>
                  <a:schemeClr val="bg1"/>
                </a:solidFill>
                <a:latin typeface="Calibri" pitchFamily="34" charset="0"/>
                <a:cs typeface="Calibri" pitchFamily="34" charset="0"/>
              </a:rPr>
              <a:t>Le sentiment d’information à différents niveaux</a:t>
            </a:r>
            <a:r>
              <a:rPr lang="fr-FR" sz="2000" b="1" kern="0" dirty="0" smtClean="0">
                <a:solidFill>
                  <a:schemeClr val="bg1"/>
                </a:solidFill>
                <a:latin typeface="Calibri" pitchFamily="34" charset="0"/>
                <a:cs typeface="Calibri" pitchFamily="34" charset="0"/>
              </a:rPr>
              <a:t>	</a:t>
            </a:r>
            <a:r>
              <a:rPr lang="fr-FR" sz="1200" b="1" kern="0" dirty="0" smtClean="0">
                <a:solidFill>
                  <a:schemeClr val="bg1"/>
                </a:solidFill>
                <a:latin typeface="Calibri" pitchFamily="34" charset="0"/>
                <a:cs typeface="Calibri" pitchFamily="34" charset="0"/>
              </a:rPr>
              <a:t> </a:t>
            </a:r>
            <a:endParaRPr lang="fr-FR" sz="1200" b="1" kern="0" dirty="0">
              <a:solidFill>
                <a:schemeClr val="bg1"/>
              </a:solidFill>
              <a:latin typeface="Calibri" pitchFamily="34" charset="0"/>
              <a:cs typeface="Calibri" pitchFamily="34" charset="0"/>
            </a:endParaRPr>
          </a:p>
        </p:txBody>
      </p:sp>
      <p:graphicFrame>
        <p:nvGraphicFramePr>
          <p:cNvPr id="11" name="Object 42"/>
          <p:cNvGraphicFramePr>
            <a:graphicFrameLocks noChangeAspect="1"/>
          </p:cNvGraphicFramePr>
          <p:nvPr>
            <p:extLst>
              <p:ext uri="{D42A27DB-BD31-4B8C-83A1-F6EECF244321}">
                <p14:modId xmlns:p14="http://schemas.microsoft.com/office/powerpoint/2010/main" val="1542526542"/>
              </p:ext>
            </p:extLst>
          </p:nvPr>
        </p:nvGraphicFramePr>
        <p:xfrm>
          <a:off x="3876735" y="1690822"/>
          <a:ext cx="5536399" cy="433231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1"/>
          <p:cNvSpPr txBox="1">
            <a:spLocks noChangeArrowheads="1"/>
          </p:cNvSpPr>
          <p:nvPr/>
        </p:nvSpPr>
        <p:spPr bwMode="auto">
          <a:xfrm>
            <a:off x="3803047" y="4224831"/>
            <a:ext cx="626078" cy="357930"/>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800" b="1" dirty="0" smtClean="0">
                <a:solidFill>
                  <a:srgbClr val="003366"/>
                </a:solidFill>
                <a:latin typeface="Calibri" pitchFamily="34" charset="0"/>
                <a:cs typeface="Calibri" pitchFamily="34" charset="0"/>
              </a:rPr>
              <a:t>63%</a:t>
            </a:r>
            <a:endParaRPr lang="fr-FR" sz="1800" b="1" dirty="0">
              <a:solidFill>
                <a:srgbClr val="003366"/>
              </a:solidFill>
              <a:latin typeface="Calibri" pitchFamily="34" charset="0"/>
              <a:cs typeface="Calibri" pitchFamily="34" charset="0"/>
            </a:endParaRPr>
          </a:p>
        </p:txBody>
      </p:sp>
      <p:sp>
        <p:nvSpPr>
          <p:cNvPr id="13" name="Text Box 41"/>
          <p:cNvSpPr txBox="1">
            <a:spLocks noChangeArrowheads="1"/>
          </p:cNvSpPr>
          <p:nvPr/>
        </p:nvSpPr>
        <p:spPr bwMode="auto">
          <a:xfrm>
            <a:off x="3803047" y="3268458"/>
            <a:ext cx="626078" cy="357930"/>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800" b="1" dirty="0" smtClean="0">
                <a:solidFill>
                  <a:srgbClr val="003366"/>
                </a:solidFill>
                <a:latin typeface="Calibri" pitchFamily="34" charset="0"/>
                <a:cs typeface="Calibri" pitchFamily="34" charset="0"/>
              </a:rPr>
              <a:t>63%</a:t>
            </a:r>
            <a:endParaRPr lang="fr-FR" sz="1800" b="1" dirty="0">
              <a:solidFill>
                <a:srgbClr val="003366"/>
              </a:solidFill>
              <a:latin typeface="Calibri" pitchFamily="34" charset="0"/>
              <a:cs typeface="Calibri" pitchFamily="34" charset="0"/>
            </a:endParaRPr>
          </a:p>
        </p:txBody>
      </p:sp>
      <p:sp>
        <p:nvSpPr>
          <p:cNvPr id="14" name="Text Box 41"/>
          <p:cNvSpPr txBox="1">
            <a:spLocks noChangeArrowheads="1"/>
          </p:cNvSpPr>
          <p:nvPr/>
        </p:nvSpPr>
        <p:spPr bwMode="auto">
          <a:xfrm>
            <a:off x="3803047" y="2312083"/>
            <a:ext cx="626078" cy="357930"/>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800" b="1" dirty="0" smtClean="0">
                <a:solidFill>
                  <a:srgbClr val="003366"/>
                </a:solidFill>
                <a:latin typeface="Calibri" pitchFamily="34" charset="0"/>
                <a:cs typeface="Calibri" pitchFamily="34" charset="0"/>
              </a:rPr>
              <a:t>74%</a:t>
            </a:r>
            <a:endParaRPr lang="fr-FR" sz="1800" b="1" dirty="0">
              <a:solidFill>
                <a:srgbClr val="003366"/>
              </a:solidFill>
              <a:latin typeface="Calibri" pitchFamily="34" charset="0"/>
              <a:cs typeface="Calibri" pitchFamily="34" charset="0"/>
            </a:endParaRPr>
          </a:p>
        </p:txBody>
      </p:sp>
      <p:sp>
        <p:nvSpPr>
          <p:cNvPr id="15" name="Text Box 41"/>
          <p:cNvSpPr txBox="1">
            <a:spLocks noChangeArrowheads="1"/>
          </p:cNvSpPr>
          <p:nvPr/>
        </p:nvSpPr>
        <p:spPr bwMode="auto">
          <a:xfrm>
            <a:off x="9006223" y="4224831"/>
            <a:ext cx="626078" cy="357930"/>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800" b="1" dirty="0" smtClean="0">
                <a:solidFill>
                  <a:srgbClr val="CC0000"/>
                </a:solidFill>
                <a:latin typeface="Calibri" pitchFamily="34" charset="0"/>
                <a:cs typeface="Calibri" pitchFamily="34" charset="0"/>
              </a:rPr>
              <a:t>37%</a:t>
            </a:r>
            <a:endParaRPr lang="fr-FR" sz="1800" b="1" dirty="0">
              <a:solidFill>
                <a:srgbClr val="CC0000"/>
              </a:solidFill>
              <a:latin typeface="Calibri" pitchFamily="34" charset="0"/>
              <a:cs typeface="Calibri" pitchFamily="34" charset="0"/>
            </a:endParaRPr>
          </a:p>
        </p:txBody>
      </p:sp>
      <p:sp>
        <p:nvSpPr>
          <p:cNvPr id="16" name="Text Box 41"/>
          <p:cNvSpPr txBox="1">
            <a:spLocks noChangeArrowheads="1"/>
          </p:cNvSpPr>
          <p:nvPr/>
        </p:nvSpPr>
        <p:spPr bwMode="auto">
          <a:xfrm>
            <a:off x="9006223" y="3268458"/>
            <a:ext cx="626078" cy="357930"/>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800" b="1" dirty="0" smtClean="0">
                <a:solidFill>
                  <a:srgbClr val="CC0000"/>
                </a:solidFill>
                <a:latin typeface="Calibri" pitchFamily="34" charset="0"/>
                <a:cs typeface="Calibri" pitchFamily="34" charset="0"/>
              </a:rPr>
              <a:t>37%</a:t>
            </a:r>
            <a:endParaRPr lang="fr-FR" sz="1800" b="1" dirty="0">
              <a:solidFill>
                <a:srgbClr val="CC0000"/>
              </a:solidFill>
              <a:latin typeface="Calibri" pitchFamily="34" charset="0"/>
              <a:cs typeface="Calibri" pitchFamily="34" charset="0"/>
            </a:endParaRPr>
          </a:p>
        </p:txBody>
      </p:sp>
      <p:sp>
        <p:nvSpPr>
          <p:cNvPr id="17" name="Text Box 41"/>
          <p:cNvSpPr txBox="1">
            <a:spLocks noChangeArrowheads="1"/>
          </p:cNvSpPr>
          <p:nvPr/>
        </p:nvSpPr>
        <p:spPr bwMode="auto">
          <a:xfrm>
            <a:off x="9006223" y="2312083"/>
            <a:ext cx="626078" cy="357930"/>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800" b="1" dirty="0" smtClean="0">
                <a:solidFill>
                  <a:srgbClr val="CC0000"/>
                </a:solidFill>
                <a:latin typeface="Calibri" pitchFamily="34" charset="0"/>
                <a:cs typeface="Calibri" pitchFamily="34" charset="0"/>
              </a:rPr>
              <a:t>26%</a:t>
            </a:r>
            <a:endParaRPr lang="fr-FR" sz="1800" b="1" dirty="0">
              <a:solidFill>
                <a:srgbClr val="CC0000"/>
              </a:solidFill>
              <a:latin typeface="Calibri" pitchFamily="34" charset="0"/>
              <a:cs typeface="Calibri" pitchFamily="34" charset="0"/>
            </a:endParaRPr>
          </a:p>
        </p:txBody>
      </p:sp>
      <p:sp>
        <p:nvSpPr>
          <p:cNvPr id="18" name="ZoneTexte 17"/>
          <p:cNvSpPr txBox="1"/>
          <p:nvPr/>
        </p:nvSpPr>
        <p:spPr>
          <a:xfrm>
            <a:off x="3683540" y="1537382"/>
            <a:ext cx="2102279" cy="492443"/>
          </a:xfrm>
          <a:prstGeom prst="rect">
            <a:avLst/>
          </a:prstGeom>
          <a:noFill/>
        </p:spPr>
        <p:txBody>
          <a:bodyPr wrap="square" rtlCol="0">
            <a:spAutoFit/>
          </a:bodyPr>
          <a:lstStyle/>
          <a:p>
            <a:r>
              <a:rPr lang="fr-FR" sz="1300" b="1" dirty="0">
                <a:solidFill>
                  <a:srgbClr val="003366"/>
                </a:solidFill>
                <a:latin typeface="Calibri" pitchFamily="34" charset="0"/>
                <a:cs typeface="Calibri" pitchFamily="34" charset="0"/>
              </a:rPr>
              <a:t>Total </a:t>
            </a:r>
          </a:p>
          <a:p>
            <a:r>
              <a:rPr lang="fr-FR" sz="1300" b="1" dirty="0">
                <a:solidFill>
                  <a:srgbClr val="003366"/>
                </a:solidFill>
                <a:latin typeface="Calibri" pitchFamily="34" charset="0"/>
                <a:cs typeface="Calibri" pitchFamily="34" charset="0"/>
              </a:rPr>
              <a:t>« </a:t>
            </a:r>
            <a:r>
              <a:rPr lang="fr-FR" sz="1300" b="1" dirty="0" smtClean="0">
                <a:solidFill>
                  <a:srgbClr val="003366"/>
                </a:solidFill>
                <a:latin typeface="Calibri" pitchFamily="34" charset="0"/>
                <a:cs typeface="Calibri" pitchFamily="34" charset="0"/>
              </a:rPr>
              <a:t>BIEN INFORMÉ(E)</a:t>
            </a:r>
            <a:r>
              <a:rPr lang="fr-FR" sz="1300" b="1" dirty="0">
                <a:solidFill>
                  <a:srgbClr val="003366"/>
                </a:solidFill>
                <a:latin typeface="Calibri" pitchFamily="34" charset="0"/>
                <a:cs typeface="Calibri" pitchFamily="34" charset="0"/>
              </a:rPr>
              <a:t> »</a:t>
            </a:r>
          </a:p>
        </p:txBody>
      </p:sp>
      <p:sp>
        <p:nvSpPr>
          <p:cNvPr id="19" name="ZoneTexte 18"/>
          <p:cNvSpPr txBox="1"/>
          <p:nvPr/>
        </p:nvSpPr>
        <p:spPr>
          <a:xfrm>
            <a:off x="7862403" y="1537381"/>
            <a:ext cx="1756312" cy="492443"/>
          </a:xfrm>
          <a:prstGeom prst="rect">
            <a:avLst/>
          </a:prstGeom>
          <a:noFill/>
          <a:ln>
            <a:noFill/>
          </a:ln>
        </p:spPr>
        <p:txBody>
          <a:bodyPr wrap="square" rtlCol="0">
            <a:spAutoFit/>
          </a:bodyPr>
          <a:lstStyle/>
          <a:p>
            <a:pPr algn="r"/>
            <a:r>
              <a:rPr lang="fr-FR" sz="1300" b="1" dirty="0">
                <a:solidFill>
                  <a:srgbClr val="CC0000"/>
                </a:solidFill>
                <a:latin typeface="Calibri" pitchFamily="34" charset="0"/>
                <a:cs typeface="Calibri" pitchFamily="34" charset="0"/>
              </a:rPr>
              <a:t>Total  </a:t>
            </a:r>
            <a:br>
              <a:rPr lang="fr-FR" sz="1300" b="1" dirty="0">
                <a:solidFill>
                  <a:srgbClr val="CC0000"/>
                </a:solidFill>
                <a:latin typeface="Calibri" pitchFamily="34" charset="0"/>
                <a:cs typeface="Calibri" pitchFamily="34" charset="0"/>
              </a:rPr>
            </a:br>
            <a:r>
              <a:rPr lang="fr-FR" sz="1300" b="1" dirty="0">
                <a:solidFill>
                  <a:srgbClr val="CC0000"/>
                </a:solidFill>
                <a:latin typeface="Calibri" pitchFamily="34" charset="0"/>
                <a:cs typeface="Calibri" pitchFamily="34" charset="0"/>
              </a:rPr>
              <a:t>« MAL INFORMÉ(E) </a:t>
            </a:r>
            <a:r>
              <a:rPr lang="fr-FR" sz="1300" b="1" dirty="0" smtClean="0">
                <a:solidFill>
                  <a:srgbClr val="CC0000"/>
                </a:solidFill>
                <a:latin typeface="Calibri" pitchFamily="34" charset="0"/>
                <a:cs typeface="Calibri" pitchFamily="34" charset="0"/>
              </a:rPr>
              <a:t>»</a:t>
            </a:r>
            <a:endParaRPr lang="fr-FR" sz="1300" b="1" dirty="0">
              <a:solidFill>
                <a:srgbClr val="CC0000"/>
              </a:solidFill>
              <a:latin typeface="Calibri" pitchFamily="34" charset="0"/>
              <a:cs typeface="Calibri" pitchFamily="34" charset="0"/>
            </a:endParaRPr>
          </a:p>
        </p:txBody>
      </p:sp>
      <p:cxnSp>
        <p:nvCxnSpPr>
          <p:cNvPr id="20" name="Connecteur droit 19"/>
          <p:cNvCxnSpPr/>
          <p:nvPr/>
        </p:nvCxnSpPr>
        <p:spPr>
          <a:xfrm>
            <a:off x="6860926" y="2120992"/>
            <a:ext cx="0" cy="361215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803047" y="6168355"/>
            <a:ext cx="6101043" cy="261610"/>
          </a:xfrm>
          <a:prstGeom prst="rect">
            <a:avLst/>
          </a:prstGeom>
          <a:noFill/>
        </p:spPr>
        <p:txBody>
          <a:bodyPr wrap="square" rtlCol="0">
            <a:spAutoFit/>
          </a:bodyPr>
          <a:lstStyle/>
          <a:p>
            <a:pPr algn="ctr"/>
            <a:r>
              <a:rPr lang="fr-FR" sz="1100" b="1" dirty="0">
                <a:solidFill>
                  <a:srgbClr val="003366"/>
                </a:solidFill>
                <a:latin typeface="Calibri" panose="020F0502020204030204" pitchFamily="34" charset="0"/>
                <a:cs typeface="Calibri" panose="020F0502020204030204" pitchFamily="34" charset="0"/>
                <a:sym typeface="Webdings" panose="05030102010509060703" pitchFamily="18" charset="2"/>
              </a:rPr>
              <a:t> </a:t>
            </a:r>
            <a:r>
              <a:rPr lang="fr-FR" sz="1100" b="1" dirty="0">
                <a:solidFill>
                  <a:srgbClr val="003366"/>
                </a:solidFill>
                <a:latin typeface="Calibri" panose="020F0502020204030204" pitchFamily="34" charset="0"/>
                <a:cs typeface="Calibri" panose="020F0502020204030204" pitchFamily="34" charset="0"/>
              </a:rPr>
              <a:t>Très bien informé(e) </a:t>
            </a:r>
            <a:r>
              <a:rPr lang="fr-FR" sz="1100" b="1" dirty="0" smtClean="0">
                <a:solidFill>
                  <a:srgbClr val="003366">
                    <a:alpha val="75000"/>
                  </a:srgbClr>
                </a:solidFill>
                <a:latin typeface="Calibri" panose="020F0502020204030204" pitchFamily="34" charset="0"/>
                <a:cs typeface="Calibri" panose="020F0502020204030204" pitchFamily="34" charset="0"/>
                <a:sym typeface="Webdings" panose="05030102010509060703" pitchFamily="18" charset="2"/>
              </a:rPr>
              <a:t> </a:t>
            </a:r>
            <a:r>
              <a:rPr lang="fr-FR" sz="1100" b="1" dirty="0">
                <a:solidFill>
                  <a:srgbClr val="003366">
                    <a:alpha val="75000"/>
                  </a:srgbClr>
                </a:solidFill>
                <a:latin typeface="Calibri" panose="020F0502020204030204" pitchFamily="34" charset="0"/>
                <a:cs typeface="Calibri" panose="020F0502020204030204" pitchFamily="34" charset="0"/>
              </a:rPr>
              <a:t>Assez bien informé(e</a:t>
            </a:r>
            <a:r>
              <a:rPr lang="fr-FR" sz="1100" b="1" dirty="0" smtClean="0">
                <a:solidFill>
                  <a:srgbClr val="003366">
                    <a:alpha val="75000"/>
                  </a:srgbClr>
                </a:solidFill>
                <a:latin typeface="Calibri" panose="020F0502020204030204" pitchFamily="34" charset="0"/>
                <a:cs typeface="Calibri" panose="020F0502020204030204" pitchFamily="34" charset="0"/>
              </a:rPr>
              <a:t>)       </a:t>
            </a:r>
            <a:r>
              <a:rPr lang="fr-FR" sz="1100" b="1" dirty="0" smtClean="0">
                <a:solidFill>
                  <a:srgbClr val="CC0000">
                    <a:alpha val="75000"/>
                  </a:srgbClr>
                </a:solidFill>
                <a:latin typeface="Calibri" panose="020F0502020204030204" pitchFamily="34" charset="0"/>
                <a:cs typeface="Calibri" panose="020F0502020204030204" pitchFamily="34" charset="0"/>
                <a:sym typeface="Webdings" panose="05030102010509060703" pitchFamily="18" charset="2"/>
              </a:rPr>
              <a:t> </a:t>
            </a:r>
            <a:r>
              <a:rPr lang="fr-FR" sz="1100" b="1" dirty="0">
                <a:solidFill>
                  <a:srgbClr val="CC0000">
                    <a:alpha val="75000"/>
                  </a:srgbClr>
                </a:solidFill>
                <a:latin typeface="Calibri" panose="020F0502020204030204" pitchFamily="34" charset="0"/>
                <a:cs typeface="Calibri" panose="020F0502020204030204" pitchFamily="34" charset="0"/>
              </a:rPr>
              <a:t>Assez mal informé(e) </a:t>
            </a:r>
            <a:r>
              <a:rPr lang="fr-FR" sz="1100" b="1" dirty="0" smtClean="0">
                <a:solidFill>
                  <a:srgbClr val="CC0000"/>
                </a:solidFill>
                <a:latin typeface="Calibri" panose="020F0502020204030204" pitchFamily="34" charset="0"/>
                <a:cs typeface="Calibri" panose="020F0502020204030204" pitchFamily="34" charset="0"/>
                <a:sym typeface="Webdings" panose="05030102010509060703" pitchFamily="18" charset="2"/>
              </a:rPr>
              <a:t> </a:t>
            </a:r>
            <a:r>
              <a:rPr lang="fr-FR" sz="1100" b="1" dirty="0">
                <a:solidFill>
                  <a:srgbClr val="CC0000"/>
                </a:solidFill>
                <a:latin typeface="Calibri" panose="020F0502020204030204" pitchFamily="34" charset="0"/>
                <a:cs typeface="Calibri" panose="020F0502020204030204" pitchFamily="34" charset="0"/>
              </a:rPr>
              <a:t>Très mal informé(e) </a:t>
            </a:r>
          </a:p>
        </p:txBody>
      </p:sp>
      <p:graphicFrame>
        <p:nvGraphicFramePr>
          <p:cNvPr id="22" name="Tableau 21"/>
          <p:cNvGraphicFramePr>
            <a:graphicFrameLocks noGrp="1"/>
          </p:cNvGraphicFramePr>
          <p:nvPr>
            <p:extLst>
              <p:ext uri="{D42A27DB-BD31-4B8C-83A1-F6EECF244321}">
                <p14:modId xmlns:p14="http://schemas.microsoft.com/office/powerpoint/2010/main" val="584693326"/>
              </p:ext>
            </p:extLst>
          </p:nvPr>
        </p:nvGraphicFramePr>
        <p:xfrm>
          <a:off x="237168" y="2031210"/>
          <a:ext cx="3158400" cy="3762352"/>
        </p:xfrm>
        <a:graphic>
          <a:graphicData uri="http://schemas.openxmlformats.org/drawingml/2006/table">
            <a:tbl>
              <a:tblPr/>
              <a:tblGrid>
                <a:gridCol w="3158400">
                  <a:extLst>
                    <a:ext uri="{9D8B030D-6E8A-4147-A177-3AD203B41FA5}">
                      <a16:colId xmlns:a16="http://schemas.microsoft.com/office/drawing/2014/main" val="20000"/>
                    </a:ext>
                  </a:extLst>
                </a:gridCol>
              </a:tblGrid>
              <a:tr h="940588">
                <a:tc>
                  <a:txBody>
                    <a:bodyPr/>
                    <a:lstStyle/>
                    <a:p>
                      <a:pPr algn="r" fontAlgn="ctr"/>
                      <a:r>
                        <a:rPr lang="fr-FR" sz="1100" b="0" i="0" u="none" strike="noStrike" dirty="0">
                          <a:solidFill>
                            <a:srgbClr val="000000"/>
                          </a:solidFill>
                          <a:effectLst/>
                          <a:latin typeface="Calibri" panose="020F0502020204030204" pitchFamily="34" charset="0"/>
                        </a:rPr>
                        <a:t>Ce qui se passe dans votre unité / service / entité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40588">
                <a:tc>
                  <a:txBody>
                    <a:bodyPr/>
                    <a:lstStyle/>
                    <a:p>
                      <a:pPr algn="r" fontAlgn="ctr"/>
                      <a:r>
                        <a:rPr lang="fr-FR" sz="1100" b="0" i="0" u="none" strike="noStrike">
                          <a:solidFill>
                            <a:srgbClr val="000000"/>
                          </a:solidFill>
                          <a:effectLst/>
                          <a:latin typeface="Calibri" panose="020F0502020204030204" pitchFamily="34" charset="0"/>
                        </a:rPr>
                        <a:t>Les performances de votre entreprise / organisme de travail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40588">
                <a:tc>
                  <a:txBody>
                    <a:bodyPr/>
                    <a:lstStyle/>
                    <a:p>
                      <a:pPr algn="r" fontAlgn="ctr"/>
                      <a:r>
                        <a:rPr lang="fr-FR" sz="1100" b="0" i="0" u="none" strike="noStrike">
                          <a:solidFill>
                            <a:srgbClr val="000000"/>
                          </a:solidFill>
                          <a:effectLst/>
                          <a:latin typeface="Calibri" panose="020F0502020204030204" pitchFamily="34" charset="0"/>
                        </a:rPr>
                        <a:t>Ce qui se passe dans votre entreprise / organisme de travail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40588">
                <a:tc>
                  <a:txBody>
                    <a:bodyPr/>
                    <a:lstStyle/>
                    <a:p>
                      <a:pPr algn="r" fontAlgn="ctr"/>
                      <a:r>
                        <a:rPr lang="fr-FR" sz="1100" b="0" i="0" u="none" strike="noStrike" dirty="0">
                          <a:solidFill>
                            <a:srgbClr val="000000"/>
                          </a:solidFill>
                          <a:effectLst/>
                          <a:latin typeface="Calibri" panose="020F0502020204030204" pitchFamily="34" charset="0"/>
                        </a:rPr>
                        <a:t>Les projets et les stratégie orientations stratégiques de votre entreprise / organisme de travail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3" name="Text Box 41"/>
          <p:cNvSpPr txBox="1">
            <a:spLocks noChangeArrowheads="1"/>
          </p:cNvSpPr>
          <p:nvPr/>
        </p:nvSpPr>
        <p:spPr bwMode="auto">
          <a:xfrm>
            <a:off x="3803047" y="5181204"/>
            <a:ext cx="626078" cy="357930"/>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800" b="1" dirty="0" smtClean="0">
                <a:solidFill>
                  <a:srgbClr val="003366"/>
                </a:solidFill>
                <a:latin typeface="Calibri" pitchFamily="34" charset="0"/>
                <a:cs typeface="Calibri" pitchFamily="34" charset="0"/>
              </a:rPr>
              <a:t>55%</a:t>
            </a:r>
            <a:endParaRPr lang="fr-FR" sz="1800" b="1" dirty="0">
              <a:solidFill>
                <a:srgbClr val="003366"/>
              </a:solidFill>
              <a:latin typeface="Calibri" pitchFamily="34" charset="0"/>
              <a:cs typeface="Calibri" pitchFamily="34" charset="0"/>
            </a:endParaRPr>
          </a:p>
        </p:txBody>
      </p:sp>
      <p:sp>
        <p:nvSpPr>
          <p:cNvPr id="24" name="Text Box 41"/>
          <p:cNvSpPr txBox="1">
            <a:spLocks noChangeArrowheads="1"/>
          </p:cNvSpPr>
          <p:nvPr/>
        </p:nvSpPr>
        <p:spPr bwMode="auto">
          <a:xfrm>
            <a:off x="9006223" y="5181204"/>
            <a:ext cx="626078" cy="357930"/>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800" b="1" dirty="0" smtClean="0">
                <a:solidFill>
                  <a:srgbClr val="CC0000"/>
                </a:solidFill>
                <a:latin typeface="Calibri" pitchFamily="34" charset="0"/>
                <a:cs typeface="Calibri" pitchFamily="34" charset="0"/>
              </a:rPr>
              <a:t>45%</a:t>
            </a:r>
            <a:endParaRPr lang="fr-FR" sz="1800" b="1" dirty="0">
              <a:solidFill>
                <a:srgbClr val="CC0000"/>
              </a:solidFill>
              <a:latin typeface="Calibri" pitchFamily="34" charset="0"/>
              <a:cs typeface="Calibri" pitchFamily="34" charset="0"/>
            </a:endParaRPr>
          </a:p>
        </p:txBody>
      </p:sp>
      <p:sp>
        <p:nvSpPr>
          <p:cNvPr id="26" name="Rectangle 25"/>
          <p:cNvSpPr/>
          <p:nvPr/>
        </p:nvSpPr>
        <p:spPr>
          <a:xfrm>
            <a:off x="325934" y="6328787"/>
            <a:ext cx="3550801" cy="492800"/>
          </a:xfrm>
          <a:prstGeom prst="rect">
            <a:avLst/>
          </a:prstGeom>
        </p:spPr>
        <p:txBody>
          <a:bodyPr wrap="square">
            <a:spAutoFit/>
          </a:bodyPr>
          <a:lstStyle/>
          <a:p>
            <a:pPr algn="just" defTabSz="914485"/>
            <a:r>
              <a:rPr lang="fr-FR" sz="1200" i="1" dirty="0">
                <a:solidFill>
                  <a:prstClr val="black"/>
                </a:solidFill>
                <a:latin typeface="Calibri"/>
              </a:rPr>
              <a:t>(Norme </a:t>
            </a:r>
            <a:r>
              <a:rPr lang="fr-FR" sz="1200" i="1" dirty="0" err="1">
                <a:solidFill>
                  <a:prstClr val="black"/>
                </a:solidFill>
                <a:latin typeface="Calibri"/>
              </a:rPr>
              <a:t>Ifop</a:t>
            </a:r>
            <a:r>
              <a:rPr lang="fr-FR" sz="1200" i="1" dirty="0">
                <a:solidFill>
                  <a:prstClr val="black"/>
                </a:solidFill>
                <a:latin typeface="Calibri"/>
              </a:rPr>
              <a:t> annuelle de climat social, octobre 2020)</a:t>
            </a:r>
          </a:p>
          <a:p>
            <a:pPr algn="just" defTabSz="914485"/>
            <a:r>
              <a:rPr lang="fr-FR" sz="1401" b="1" dirty="0">
                <a:solidFill>
                  <a:prstClr val="black"/>
                </a:solidFill>
                <a:latin typeface="Calibri"/>
              </a:rPr>
              <a:t> </a:t>
            </a:r>
          </a:p>
        </p:txBody>
      </p:sp>
      <p:sp>
        <p:nvSpPr>
          <p:cNvPr id="27" name="ZoneTexte 26"/>
          <p:cNvSpPr txBox="1"/>
          <p:nvPr/>
        </p:nvSpPr>
        <p:spPr>
          <a:xfrm>
            <a:off x="237168" y="1342798"/>
            <a:ext cx="2171121"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Salariés, octobre 2020</a:t>
            </a:r>
            <a:endParaRPr lang="fr-FR" sz="1600" b="1" dirty="0">
              <a:solidFill>
                <a:schemeClr val="bg1"/>
              </a:solidFill>
              <a:latin typeface="Calibri" pitchFamily="34" charset="0"/>
              <a:cs typeface="Calibri" pitchFamily="34" charset="0"/>
            </a:endParaRPr>
          </a:p>
        </p:txBody>
      </p:sp>
      <p:pic>
        <p:nvPicPr>
          <p:cNvPr id="25" name="Image 24"/>
          <p:cNvPicPr>
            <a:picLocks noChangeAspect="1"/>
          </p:cNvPicPr>
          <p:nvPr/>
        </p:nvPicPr>
        <p:blipFill>
          <a:blip r:embed="rId3"/>
          <a:stretch>
            <a:fillRect/>
          </a:stretch>
        </p:blipFill>
        <p:spPr>
          <a:xfrm>
            <a:off x="9029102" y="0"/>
            <a:ext cx="1052423" cy="1052423"/>
          </a:xfrm>
          <a:prstGeom prst="rect">
            <a:avLst/>
          </a:prstGeom>
        </p:spPr>
      </p:pic>
    </p:spTree>
    <p:extLst>
      <p:ext uri="{BB962C8B-B14F-4D97-AF65-F5344CB8AC3E}">
        <p14:creationId xmlns:p14="http://schemas.microsoft.com/office/powerpoint/2010/main" val="115709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nvPr>
        </p:nvGraphicFramePr>
        <p:xfrm>
          <a:off x="237168" y="939799"/>
          <a:ext cx="9636593" cy="42672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100" b="1" u="sng" dirty="0" smtClean="0">
                          <a:solidFill>
                            <a:schemeClr val="tx1"/>
                          </a:solidFill>
                          <a:latin typeface="Calibri" panose="020F0502020204030204" pitchFamily="34" charset="0"/>
                          <a:cs typeface="Calibri" panose="020F0502020204030204" pitchFamily="34" charset="0"/>
                        </a:rPr>
                        <a:t>QUESTION</a:t>
                      </a:r>
                      <a:r>
                        <a:rPr lang="fr-FR" sz="1100" b="1" dirty="0" smtClean="0">
                          <a:solidFill>
                            <a:schemeClr val="tx1"/>
                          </a:solidFill>
                          <a:latin typeface="Calibri" panose="020F0502020204030204" pitchFamily="34" charset="0"/>
                          <a:cs typeface="Calibri" panose="020F0502020204030204" pitchFamily="34" charset="0"/>
                        </a:rPr>
                        <a:t> :	Diriez-vous que vous êtes, très optimiste,</a:t>
                      </a:r>
                      <a:r>
                        <a:rPr lang="fr-FR" sz="1100" b="1" baseline="0" dirty="0" smtClean="0">
                          <a:solidFill>
                            <a:schemeClr val="tx1"/>
                          </a:solidFill>
                          <a:latin typeface="Calibri" panose="020F0502020204030204" pitchFamily="34" charset="0"/>
                          <a:cs typeface="Calibri" panose="020F0502020204030204" pitchFamily="34" charset="0"/>
                        </a:rPr>
                        <a:t> plutôt optimiste, plutôt pessimiste ou très pessimiste … ?</a:t>
                      </a:r>
                    </a:p>
                    <a:p>
                      <a:pPr marL="809625" marR="0" lvl="0" indent="-809625" algn="just" defTabSz="914400" rtl="0" eaLnBrk="1" fontAlgn="auto" latinLnBrk="0" hangingPunct="1">
                        <a:lnSpc>
                          <a:spcPct val="100000"/>
                        </a:lnSpc>
                        <a:spcBef>
                          <a:spcPts val="0"/>
                        </a:spcBef>
                        <a:spcAft>
                          <a:spcPts val="0"/>
                        </a:spcAft>
                        <a:buClrTx/>
                        <a:buSzTx/>
                        <a:buFontTx/>
                        <a:buNone/>
                        <a:tabLst/>
                        <a:defRPr/>
                      </a:pPr>
                      <a:r>
                        <a:rPr lang="fr-FR" sz="1100" i="1" dirty="0" smtClean="0">
                          <a:solidFill>
                            <a:schemeClr val="tx1">
                              <a:lumMod val="65000"/>
                              <a:lumOff val="35000"/>
                            </a:schemeClr>
                          </a:solidFill>
                          <a:latin typeface="Calibri" panose="020F0502020204030204" pitchFamily="34" charset="0"/>
                          <a:cs typeface="Calibri" panose="020F0502020204030204" pitchFamily="34" charset="0"/>
                        </a:rPr>
                        <a:t>Base : Ensemble</a:t>
                      </a:r>
                    </a:p>
                  </a:txBody>
                  <a:tcPr anchor="ctr"/>
                </a:tc>
                <a:extLst>
                  <a:ext uri="{0D108BD9-81ED-4DB2-BD59-A6C34878D82A}">
                    <a16:rowId xmlns:a16="http://schemas.microsoft.com/office/drawing/2014/main" val="10000"/>
                  </a:ext>
                </a:extLst>
              </a:tr>
            </a:tbl>
          </a:graphicData>
        </a:graphic>
      </p:graphicFrame>
      <p:graphicFrame>
        <p:nvGraphicFramePr>
          <p:cNvPr id="43" name="Object 42"/>
          <p:cNvGraphicFramePr>
            <a:graphicFrameLocks noChangeAspect="1"/>
          </p:cNvGraphicFramePr>
          <p:nvPr>
            <p:extLst/>
          </p:nvPr>
        </p:nvGraphicFramePr>
        <p:xfrm>
          <a:off x="3872091" y="2479879"/>
          <a:ext cx="5263494" cy="2190713"/>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 Box 41"/>
          <p:cNvSpPr txBox="1">
            <a:spLocks noChangeArrowheads="1"/>
          </p:cNvSpPr>
          <p:nvPr/>
        </p:nvSpPr>
        <p:spPr bwMode="auto">
          <a:xfrm>
            <a:off x="3861332" y="3950725"/>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44%</a:t>
            </a:r>
          </a:p>
        </p:txBody>
      </p:sp>
      <p:sp>
        <p:nvSpPr>
          <p:cNvPr id="47" name="Text Box 41"/>
          <p:cNvSpPr txBox="1">
            <a:spLocks noChangeArrowheads="1"/>
          </p:cNvSpPr>
          <p:nvPr/>
        </p:nvSpPr>
        <p:spPr bwMode="auto">
          <a:xfrm>
            <a:off x="9119646" y="3950725"/>
            <a:ext cx="481308"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a:solidFill>
                  <a:srgbClr val="CC0000"/>
                </a:solidFill>
                <a:latin typeface="Calibri" pitchFamily="34" charset="0"/>
                <a:cs typeface="Calibri" pitchFamily="34" charset="0"/>
              </a:rPr>
              <a:t>56%</a:t>
            </a:r>
          </a:p>
        </p:txBody>
      </p:sp>
      <p:sp>
        <p:nvSpPr>
          <p:cNvPr id="48" name="Text Box 41"/>
          <p:cNvSpPr txBox="1">
            <a:spLocks noChangeArrowheads="1"/>
          </p:cNvSpPr>
          <p:nvPr/>
        </p:nvSpPr>
        <p:spPr bwMode="auto">
          <a:xfrm>
            <a:off x="9119646" y="2854690"/>
            <a:ext cx="481308"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a:solidFill>
                  <a:srgbClr val="CC0000"/>
                </a:solidFill>
                <a:latin typeface="Calibri" pitchFamily="34" charset="0"/>
                <a:cs typeface="Calibri" pitchFamily="34" charset="0"/>
              </a:rPr>
              <a:t>26%</a:t>
            </a:r>
          </a:p>
        </p:txBody>
      </p:sp>
      <p:sp>
        <p:nvSpPr>
          <p:cNvPr id="49" name="ZoneTexte 48"/>
          <p:cNvSpPr txBox="1"/>
          <p:nvPr/>
        </p:nvSpPr>
        <p:spPr>
          <a:xfrm>
            <a:off x="3287610" y="1958394"/>
            <a:ext cx="1493550" cy="492443"/>
          </a:xfrm>
          <a:prstGeom prst="rect">
            <a:avLst/>
          </a:prstGeom>
          <a:noFill/>
        </p:spPr>
        <p:txBody>
          <a:bodyPr wrap="square" rtlCol="0">
            <a:spAutoFit/>
          </a:bodyPr>
          <a:lstStyle/>
          <a:p>
            <a:pPr algn="ctr"/>
            <a:r>
              <a:rPr lang="fr-FR" sz="1300" b="1" dirty="0">
                <a:solidFill>
                  <a:srgbClr val="003366"/>
                </a:solidFill>
                <a:latin typeface="Calibri" pitchFamily="34" charset="0"/>
                <a:cs typeface="Calibri" pitchFamily="34" charset="0"/>
              </a:rPr>
              <a:t>Total </a:t>
            </a:r>
          </a:p>
          <a:p>
            <a:pPr algn="ctr"/>
            <a:r>
              <a:rPr lang="fr-FR" sz="1300" b="1" dirty="0">
                <a:solidFill>
                  <a:srgbClr val="003366"/>
                </a:solidFill>
                <a:latin typeface="Calibri" pitchFamily="34" charset="0"/>
                <a:cs typeface="Calibri" pitchFamily="34" charset="0"/>
              </a:rPr>
              <a:t>« OPTIMISTE »</a:t>
            </a:r>
          </a:p>
        </p:txBody>
      </p:sp>
      <p:sp>
        <p:nvSpPr>
          <p:cNvPr id="50" name="ZoneTexte 49"/>
          <p:cNvSpPr txBox="1"/>
          <p:nvPr/>
        </p:nvSpPr>
        <p:spPr>
          <a:xfrm>
            <a:off x="8554889" y="1942172"/>
            <a:ext cx="1527373" cy="492443"/>
          </a:xfrm>
          <a:prstGeom prst="rect">
            <a:avLst/>
          </a:prstGeom>
          <a:noFill/>
          <a:ln>
            <a:noFill/>
          </a:ln>
        </p:spPr>
        <p:txBody>
          <a:bodyPr wrap="square" rtlCol="0">
            <a:spAutoFit/>
          </a:bodyPr>
          <a:lstStyle/>
          <a:p>
            <a:pPr algn="ctr"/>
            <a:r>
              <a:rPr lang="fr-FR" sz="1300" b="1" dirty="0">
                <a:solidFill>
                  <a:srgbClr val="CC0000"/>
                </a:solidFill>
                <a:latin typeface="Calibri" pitchFamily="34" charset="0"/>
                <a:cs typeface="Calibri" pitchFamily="34" charset="0"/>
              </a:rPr>
              <a:t>Total  </a:t>
            </a:r>
            <a:br>
              <a:rPr lang="fr-FR" sz="1300" b="1" dirty="0">
                <a:solidFill>
                  <a:srgbClr val="CC0000"/>
                </a:solidFill>
                <a:latin typeface="Calibri" pitchFamily="34" charset="0"/>
                <a:cs typeface="Calibri" pitchFamily="34" charset="0"/>
              </a:rPr>
            </a:br>
            <a:r>
              <a:rPr lang="fr-FR" sz="1300" b="1" dirty="0">
                <a:solidFill>
                  <a:srgbClr val="CC0000"/>
                </a:solidFill>
                <a:latin typeface="Calibri" pitchFamily="34" charset="0"/>
                <a:cs typeface="Calibri" pitchFamily="34" charset="0"/>
              </a:rPr>
              <a:t>« PESSIMISTE »</a:t>
            </a:r>
          </a:p>
        </p:txBody>
      </p:sp>
      <p:graphicFrame>
        <p:nvGraphicFramePr>
          <p:cNvPr id="51" name="Tableau 50"/>
          <p:cNvGraphicFramePr>
            <a:graphicFrameLocks noGrp="1"/>
          </p:cNvGraphicFramePr>
          <p:nvPr>
            <p:extLst/>
          </p:nvPr>
        </p:nvGraphicFramePr>
        <p:xfrm>
          <a:off x="98363" y="2371207"/>
          <a:ext cx="3559238" cy="2227426"/>
        </p:xfrm>
        <a:graphic>
          <a:graphicData uri="http://schemas.openxmlformats.org/drawingml/2006/table">
            <a:tbl>
              <a:tblPr/>
              <a:tblGrid>
                <a:gridCol w="3559238">
                  <a:extLst>
                    <a:ext uri="{9D8B030D-6E8A-4147-A177-3AD203B41FA5}">
                      <a16:colId xmlns:a16="http://schemas.microsoft.com/office/drawing/2014/main" val="20000"/>
                    </a:ext>
                  </a:extLst>
                </a:gridCol>
              </a:tblGrid>
              <a:tr h="1113713">
                <a:tc>
                  <a:txBody>
                    <a:bodyPr/>
                    <a:lstStyle/>
                    <a:p>
                      <a:pPr marL="0" marR="0" lvl="0" indent="0" algn="r" defTabSz="896021" rtl="0" eaLnBrk="1" fontAlgn="ctr"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Calibri" panose="020F0502020204030204" pitchFamily="34" charset="0"/>
                        </a:rPr>
                        <a:t>Concernant la situation</a:t>
                      </a:r>
                      <a:r>
                        <a:rPr lang="fr-FR" sz="1400" b="0" i="0" u="none" strike="noStrike" baseline="0" dirty="0">
                          <a:solidFill>
                            <a:srgbClr val="000000"/>
                          </a:solidFill>
                          <a:effectLst/>
                          <a:latin typeface="Calibri" panose="020F0502020204030204" pitchFamily="34" charset="0"/>
                        </a:rPr>
                        <a:t> de votre entreprise</a:t>
                      </a:r>
                      <a:endParaRPr lang="fr-FR" sz="14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13713">
                <a:tc>
                  <a:txBody>
                    <a:bodyPr/>
                    <a:lstStyle/>
                    <a:p>
                      <a:pPr marL="0" marR="0" lvl="0" indent="0" algn="r" defTabSz="896021" rtl="0" eaLnBrk="1" fontAlgn="ctr"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Calibri" panose="020F0502020204030204" pitchFamily="34" charset="0"/>
                        </a:rPr>
                        <a:t>Concernant la situation économique française</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cxnSp>
        <p:nvCxnSpPr>
          <p:cNvPr id="58" name="Connecteur droit 57"/>
          <p:cNvCxnSpPr/>
          <p:nvPr/>
        </p:nvCxnSpPr>
        <p:spPr>
          <a:xfrm>
            <a:off x="7054975" y="2570900"/>
            <a:ext cx="0" cy="180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4409538" y="5068817"/>
            <a:ext cx="5618971" cy="261610"/>
          </a:xfrm>
          <a:prstGeom prst="rect">
            <a:avLst/>
          </a:prstGeom>
          <a:noFill/>
        </p:spPr>
        <p:txBody>
          <a:bodyPr wrap="square" rtlCol="0">
            <a:spAutoFit/>
          </a:bodyPr>
          <a:lstStyle/>
          <a:p>
            <a:pPr algn="ctr"/>
            <a:r>
              <a:rPr lang="fr-FR" sz="1100" b="1" dirty="0">
                <a:solidFill>
                  <a:srgbClr val="003366"/>
                </a:solidFill>
                <a:latin typeface="Calibri" panose="020F0502020204030204" pitchFamily="34" charset="0"/>
                <a:sym typeface="Webdings" panose="05030102010509060703" pitchFamily="18" charset="2"/>
              </a:rPr>
              <a:t> </a:t>
            </a:r>
            <a:r>
              <a:rPr lang="fr-FR" sz="1100" b="1" dirty="0">
                <a:solidFill>
                  <a:srgbClr val="003366"/>
                </a:solidFill>
                <a:latin typeface="Calibri" panose="020F0502020204030204" pitchFamily="34" charset="0"/>
              </a:rPr>
              <a:t>Très optimiste </a:t>
            </a:r>
            <a:r>
              <a:rPr lang="fr-FR" sz="1100" b="1" dirty="0">
                <a:solidFill>
                  <a:srgbClr val="003366">
                    <a:alpha val="75000"/>
                  </a:srgbClr>
                </a:solidFill>
                <a:latin typeface="Calibri" panose="020F0502020204030204" pitchFamily="34" charset="0"/>
                <a:sym typeface="Webdings" panose="05030102010509060703" pitchFamily="18" charset="2"/>
              </a:rPr>
              <a:t> </a:t>
            </a:r>
            <a:r>
              <a:rPr lang="fr-FR" sz="1100" b="1" dirty="0">
                <a:solidFill>
                  <a:srgbClr val="003366">
                    <a:alpha val="75000"/>
                  </a:srgbClr>
                </a:solidFill>
                <a:latin typeface="Calibri" panose="020F0502020204030204" pitchFamily="34" charset="0"/>
              </a:rPr>
              <a:t>Plutôt optimiste          </a:t>
            </a:r>
            <a:r>
              <a:rPr lang="fr-FR" sz="1100" b="1" dirty="0">
                <a:solidFill>
                  <a:srgbClr val="CC0000">
                    <a:alpha val="75000"/>
                  </a:srgbClr>
                </a:solidFill>
                <a:latin typeface="Calibri" panose="020F0502020204030204" pitchFamily="34" charset="0"/>
                <a:sym typeface="Webdings" panose="05030102010509060703" pitchFamily="18" charset="2"/>
              </a:rPr>
              <a:t> </a:t>
            </a:r>
            <a:r>
              <a:rPr lang="fr-FR" sz="1100" b="1" dirty="0">
                <a:solidFill>
                  <a:srgbClr val="CC0000">
                    <a:alpha val="75000"/>
                  </a:srgbClr>
                </a:solidFill>
                <a:latin typeface="Calibri" panose="020F0502020204030204" pitchFamily="34" charset="0"/>
              </a:rPr>
              <a:t>Plutôt pessimiste</a:t>
            </a:r>
            <a:r>
              <a:rPr lang="fr-FR" sz="1100" b="1" dirty="0">
                <a:solidFill>
                  <a:srgbClr val="CC0000"/>
                </a:solidFill>
                <a:latin typeface="Calibri" panose="020F0502020204030204" pitchFamily="34" charset="0"/>
                <a:sym typeface="Webdings" panose="05030102010509060703" pitchFamily="18" charset="2"/>
              </a:rPr>
              <a:t> </a:t>
            </a:r>
            <a:r>
              <a:rPr lang="fr-FR" sz="1100" b="1" dirty="0">
                <a:solidFill>
                  <a:srgbClr val="CC0000"/>
                </a:solidFill>
                <a:latin typeface="Calibri" panose="020F0502020204030204" pitchFamily="34" charset="0"/>
              </a:rPr>
              <a:t>Très pessimiste</a:t>
            </a:r>
          </a:p>
        </p:txBody>
      </p:sp>
      <p:sp>
        <p:nvSpPr>
          <p:cNvPr id="60" name="Text Box 41"/>
          <p:cNvSpPr txBox="1">
            <a:spLocks noChangeArrowheads="1"/>
          </p:cNvSpPr>
          <p:nvPr/>
        </p:nvSpPr>
        <p:spPr bwMode="auto">
          <a:xfrm>
            <a:off x="3861332" y="2838468"/>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74%</a:t>
            </a:r>
          </a:p>
        </p:txBody>
      </p:sp>
      <p:sp>
        <p:nvSpPr>
          <p:cNvPr id="25"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smtClean="0">
                <a:solidFill>
                  <a:schemeClr val="bg1"/>
                </a:solidFill>
                <a:latin typeface="Calibri" pitchFamily="34" charset="0"/>
                <a:cs typeface="Calibri" pitchFamily="34" charset="0"/>
              </a:rPr>
              <a:t>Focus sur les dirigeants : les niveaux d’optimisme </a:t>
            </a:r>
            <a:endParaRPr lang="fr-FR" sz="2000" b="1" kern="0" dirty="0">
              <a:solidFill>
                <a:schemeClr val="bg1"/>
              </a:solidFill>
              <a:latin typeface="Calibri" pitchFamily="34" charset="0"/>
              <a:cs typeface="Calibri" pitchFamily="34" charset="0"/>
            </a:endParaRPr>
          </a:p>
        </p:txBody>
      </p:sp>
      <p:sp>
        <p:nvSpPr>
          <p:cNvPr id="2" name="ZoneTexte 1"/>
          <p:cNvSpPr txBox="1"/>
          <p:nvPr/>
        </p:nvSpPr>
        <p:spPr>
          <a:xfrm>
            <a:off x="2590801" y="3178611"/>
            <a:ext cx="1745732" cy="253916"/>
          </a:xfrm>
          <a:prstGeom prst="rect">
            <a:avLst/>
          </a:prstGeom>
          <a:noFill/>
        </p:spPr>
        <p:txBody>
          <a:bodyPr wrap="square" rtlCol="0">
            <a:spAutoFit/>
          </a:bodyPr>
          <a:lstStyle/>
          <a:p>
            <a:pPr algn="r"/>
            <a:r>
              <a:rPr lang="fr-FR" sz="1050" b="1" i="1" dirty="0" smtClean="0">
                <a:solidFill>
                  <a:schemeClr val="bg1">
                    <a:lumMod val="50000"/>
                  </a:schemeClr>
                </a:solidFill>
                <a:latin typeface="Calibri" panose="020F0502020204030204" pitchFamily="34" charset="0"/>
                <a:cs typeface="Calibri" panose="020F0502020204030204" pitchFamily="34" charset="0"/>
              </a:rPr>
              <a:t>100 salariés et plus : 83%</a:t>
            </a:r>
          </a:p>
        </p:txBody>
      </p:sp>
      <p:sp>
        <p:nvSpPr>
          <p:cNvPr id="15" name="ZoneTexte 14"/>
          <p:cNvSpPr txBox="1"/>
          <p:nvPr/>
        </p:nvSpPr>
        <p:spPr>
          <a:xfrm>
            <a:off x="2590801" y="4319253"/>
            <a:ext cx="1745732" cy="253916"/>
          </a:xfrm>
          <a:prstGeom prst="rect">
            <a:avLst/>
          </a:prstGeom>
          <a:noFill/>
        </p:spPr>
        <p:txBody>
          <a:bodyPr wrap="square" rtlCol="0">
            <a:spAutoFit/>
          </a:bodyPr>
          <a:lstStyle/>
          <a:p>
            <a:pPr algn="r"/>
            <a:r>
              <a:rPr lang="fr-FR" sz="1050" b="1" i="1" dirty="0" smtClean="0">
                <a:solidFill>
                  <a:schemeClr val="bg1">
                    <a:lumMod val="50000"/>
                  </a:schemeClr>
                </a:solidFill>
                <a:latin typeface="Calibri" panose="020F0502020204030204" pitchFamily="34" charset="0"/>
                <a:cs typeface="Calibri" panose="020F0502020204030204" pitchFamily="34" charset="0"/>
              </a:rPr>
              <a:t>100 salariés et plus : 60%</a:t>
            </a:r>
          </a:p>
        </p:txBody>
      </p:sp>
      <p:sp>
        <p:nvSpPr>
          <p:cNvPr id="16" name="ZoneTexte 15"/>
          <p:cNvSpPr txBox="1"/>
          <p:nvPr/>
        </p:nvSpPr>
        <p:spPr>
          <a:xfrm>
            <a:off x="237168" y="1514010"/>
            <a:ext cx="4021004"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Dirigeants </a:t>
            </a:r>
            <a:r>
              <a:rPr lang="fr-FR" sz="1600" b="1" dirty="0" err="1" smtClean="0">
                <a:solidFill>
                  <a:schemeClr val="bg1"/>
                </a:solidFill>
                <a:latin typeface="Calibri" pitchFamily="34" charset="0"/>
                <a:cs typeface="Calibri" pitchFamily="34" charset="0"/>
              </a:rPr>
              <a:t>entr</a:t>
            </a:r>
            <a:r>
              <a:rPr lang="fr-FR" sz="1600" b="1" dirty="0" smtClean="0">
                <a:solidFill>
                  <a:schemeClr val="bg1"/>
                </a:solidFill>
                <a:latin typeface="Calibri" pitchFamily="34" charset="0"/>
                <a:cs typeface="Calibri" pitchFamily="34" charset="0"/>
              </a:rPr>
              <a:t> + de 10 salariés, août 2020</a:t>
            </a:r>
            <a:endParaRPr lang="fr-FR" sz="1600" b="1" dirty="0">
              <a:solidFill>
                <a:schemeClr val="bg1"/>
              </a:solidFill>
              <a:latin typeface="Calibri" pitchFamily="34" charset="0"/>
              <a:cs typeface="Calibri" pitchFamily="34" charset="0"/>
            </a:endParaRPr>
          </a:p>
        </p:txBody>
      </p:sp>
      <p:sp>
        <p:nvSpPr>
          <p:cNvPr id="17" name="Rectangle 16"/>
          <p:cNvSpPr/>
          <p:nvPr/>
        </p:nvSpPr>
        <p:spPr>
          <a:xfrm>
            <a:off x="947632" y="5820329"/>
            <a:ext cx="1469748" cy="492800"/>
          </a:xfrm>
          <a:prstGeom prst="rect">
            <a:avLst/>
          </a:prstGeom>
        </p:spPr>
        <p:txBody>
          <a:bodyPr wrap="square">
            <a:spAutoFit/>
          </a:bodyPr>
          <a:lstStyle/>
          <a:p>
            <a:pPr algn="just" defTabSz="914485"/>
            <a:r>
              <a:rPr lang="fr-FR" sz="1200" i="1" dirty="0" smtClean="0">
                <a:solidFill>
                  <a:prstClr val="black"/>
                </a:solidFill>
                <a:latin typeface="Calibri"/>
              </a:rPr>
              <a:t>(MEDEF, août 2020)</a:t>
            </a:r>
            <a:endParaRPr lang="fr-FR" sz="1200" i="1" dirty="0">
              <a:solidFill>
                <a:prstClr val="black"/>
              </a:solidFill>
              <a:latin typeface="Calibri"/>
            </a:endParaRPr>
          </a:p>
          <a:p>
            <a:pPr algn="just" defTabSz="914485"/>
            <a:r>
              <a:rPr lang="fr-FR" sz="1401" b="1" dirty="0">
                <a:solidFill>
                  <a:prstClr val="black"/>
                </a:solidFill>
                <a:latin typeface="Calibri"/>
              </a:rPr>
              <a:t> </a:t>
            </a:r>
          </a:p>
        </p:txBody>
      </p:sp>
      <p:pic>
        <p:nvPicPr>
          <p:cNvPr id="18" name="Image 17"/>
          <p:cNvPicPr>
            <a:picLocks noChangeAspect="1"/>
          </p:cNvPicPr>
          <p:nvPr/>
        </p:nvPicPr>
        <p:blipFill>
          <a:blip r:embed="rId4"/>
          <a:stretch>
            <a:fillRect/>
          </a:stretch>
        </p:blipFill>
        <p:spPr>
          <a:xfrm>
            <a:off x="9029102" y="0"/>
            <a:ext cx="1052423" cy="1052423"/>
          </a:xfrm>
          <a:prstGeom prst="rect">
            <a:avLst/>
          </a:prstGeom>
        </p:spPr>
      </p:pic>
    </p:spTree>
    <p:extLst>
      <p:ext uri="{BB962C8B-B14F-4D97-AF65-F5344CB8AC3E}">
        <p14:creationId xmlns:p14="http://schemas.microsoft.com/office/powerpoint/2010/main" val="162054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038672401"/>
              </p:ext>
            </p:extLst>
          </p:nvPr>
        </p:nvGraphicFramePr>
        <p:xfrm>
          <a:off x="237168" y="904631"/>
          <a:ext cx="9636593" cy="274320"/>
        </p:xfrm>
        <a:graphic>
          <a:graphicData uri="http://schemas.openxmlformats.org/drawingml/2006/table">
            <a:tbl>
              <a:tblPr firstRow="1" bandRow="1">
                <a:tableStyleId>{2D5ABB26-0587-4C30-8999-92F81FD0307C}</a:tableStyleId>
              </a:tblPr>
              <a:tblGrid>
                <a:gridCol w="9636593">
                  <a:extLst>
                    <a:ext uri="{9D8B030D-6E8A-4147-A177-3AD203B41FA5}">
                      <a16:colId xmlns:a16="http://schemas.microsoft.com/office/drawing/2014/main" val="20000"/>
                    </a:ext>
                  </a:extLst>
                </a:gridCol>
              </a:tblGrid>
              <a:tr h="252000">
                <a:tc>
                  <a:txBody>
                    <a:bodyPr/>
                    <a:lstStyle/>
                    <a:p>
                      <a:pPr marL="809625" marR="0" indent="-809625" algn="just" defTabSz="914400" rtl="0" eaLnBrk="1" fontAlgn="auto" latinLnBrk="0" hangingPunct="1">
                        <a:lnSpc>
                          <a:spcPct val="100000"/>
                        </a:lnSpc>
                        <a:spcBef>
                          <a:spcPts val="0"/>
                        </a:spcBef>
                        <a:spcAft>
                          <a:spcPts val="0"/>
                        </a:spcAft>
                        <a:buClrTx/>
                        <a:buSzTx/>
                        <a:buFontTx/>
                        <a:buNone/>
                        <a:tabLst/>
                        <a:defRPr/>
                      </a:pPr>
                      <a:r>
                        <a:rPr lang="fr-FR" sz="1200" b="1" u="sng" dirty="0">
                          <a:solidFill>
                            <a:schemeClr val="tx1"/>
                          </a:solidFill>
                          <a:latin typeface="Calibri" panose="020F0502020204030204" pitchFamily="34" charset="0"/>
                          <a:cs typeface="Calibri" panose="020F0502020204030204" pitchFamily="34" charset="0"/>
                        </a:rPr>
                        <a:t>QUESTION</a:t>
                      </a:r>
                      <a:r>
                        <a:rPr lang="fr-FR" sz="1200" b="1" dirty="0">
                          <a:solidFill>
                            <a:schemeClr val="tx1"/>
                          </a:solidFill>
                          <a:latin typeface="Calibri" panose="020F0502020204030204" pitchFamily="34" charset="0"/>
                          <a:cs typeface="Calibri" panose="020F0502020204030204" pitchFamily="34" charset="0"/>
                        </a:rPr>
                        <a:t> :	Et êtes vous confiant ou pas confiant quant à la capacité de surmonter la crise de … </a:t>
                      </a:r>
                      <a:r>
                        <a:rPr lang="fr-FR" sz="1200" b="1" dirty="0" smtClean="0">
                          <a:solidFill>
                            <a:schemeClr val="tx1"/>
                          </a:solidFill>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10000"/>
                  </a:ext>
                </a:extLst>
              </a:tr>
            </a:tbl>
          </a:graphicData>
        </a:graphic>
      </p:graphicFrame>
      <p:sp>
        <p:nvSpPr>
          <p:cNvPr id="19" name="ZoneTexte 18"/>
          <p:cNvSpPr txBox="1"/>
          <p:nvPr/>
        </p:nvSpPr>
        <p:spPr>
          <a:xfrm>
            <a:off x="3124469" y="1855748"/>
            <a:ext cx="1750723" cy="330941"/>
          </a:xfrm>
          <a:prstGeom prst="rect">
            <a:avLst/>
          </a:prstGeom>
          <a:solidFill>
            <a:srgbClr val="002060"/>
          </a:solidFill>
        </p:spPr>
        <p:txBody>
          <a:bodyPr wrap="square" lIns="83900" tIns="41950" rIns="83900" bIns="41950" rtlCol="0">
            <a:spAutoFit/>
          </a:bodyPr>
          <a:lstStyle/>
          <a:p>
            <a:pPr algn="ctr"/>
            <a:r>
              <a:rPr lang="fr-FR" sz="1600" b="1" dirty="0">
                <a:solidFill>
                  <a:schemeClr val="bg1"/>
                </a:solidFill>
                <a:latin typeface="Calibri" panose="020F0502020204030204" pitchFamily="34" charset="0"/>
                <a:cs typeface="Calibri" panose="020F0502020204030204" pitchFamily="34" charset="0"/>
              </a:rPr>
              <a:t>TOTAL Confiant</a:t>
            </a:r>
          </a:p>
        </p:txBody>
      </p:sp>
      <p:sp>
        <p:nvSpPr>
          <p:cNvPr id="20" name="ZoneTexte 19"/>
          <p:cNvSpPr txBox="1"/>
          <p:nvPr/>
        </p:nvSpPr>
        <p:spPr>
          <a:xfrm>
            <a:off x="8082517" y="1824219"/>
            <a:ext cx="1845027" cy="330941"/>
          </a:xfrm>
          <a:prstGeom prst="rect">
            <a:avLst/>
          </a:prstGeom>
          <a:solidFill>
            <a:srgbClr val="C00000"/>
          </a:solidFill>
        </p:spPr>
        <p:txBody>
          <a:bodyPr wrap="square" lIns="83900" tIns="41950" rIns="83900" bIns="41950" rtlCol="0">
            <a:spAutoFit/>
          </a:bodyPr>
          <a:lstStyle/>
          <a:p>
            <a:pPr algn="ctr"/>
            <a:r>
              <a:rPr lang="fr-FR" sz="1600" b="1" dirty="0">
                <a:solidFill>
                  <a:schemeClr val="bg1"/>
                </a:solidFill>
                <a:latin typeface="Calibri" panose="020F0502020204030204" pitchFamily="34" charset="0"/>
                <a:cs typeface="Calibri" panose="020F0502020204030204" pitchFamily="34" charset="0"/>
              </a:rPr>
              <a:t>TOTAL Pas confiant</a:t>
            </a:r>
          </a:p>
        </p:txBody>
      </p:sp>
      <p:graphicFrame>
        <p:nvGraphicFramePr>
          <p:cNvPr id="12" name="Graphique 12"/>
          <p:cNvGraphicFramePr>
            <a:graphicFrameLocks/>
          </p:cNvGraphicFramePr>
          <p:nvPr>
            <p:extLst/>
          </p:nvPr>
        </p:nvGraphicFramePr>
        <p:xfrm>
          <a:off x="673406" y="2157274"/>
          <a:ext cx="8573074" cy="4172505"/>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à coins arrondis 6"/>
          <p:cNvSpPr>
            <a:spLocks noChangeArrowheads="1"/>
          </p:cNvSpPr>
          <p:nvPr/>
        </p:nvSpPr>
        <p:spPr bwMode="auto">
          <a:xfrm>
            <a:off x="3765718" y="2429113"/>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002060"/>
                </a:solidFill>
                <a:latin typeface="Calibri" panose="020F0502020204030204" pitchFamily="34" charset="0"/>
                <a:cs typeface="Calibri" panose="020F0502020204030204" pitchFamily="34" charset="0"/>
              </a:rPr>
              <a:t>87%</a:t>
            </a:r>
          </a:p>
        </p:txBody>
      </p:sp>
      <p:sp>
        <p:nvSpPr>
          <p:cNvPr id="22" name="Rectangle à coins arrondis 6"/>
          <p:cNvSpPr>
            <a:spLocks noChangeArrowheads="1"/>
          </p:cNvSpPr>
          <p:nvPr/>
        </p:nvSpPr>
        <p:spPr bwMode="auto">
          <a:xfrm>
            <a:off x="3765718" y="3126287"/>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002060"/>
                </a:solidFill>
                <a:latin typeface="Calibri" panose="020F0502020204030204" pitchFamily="34" charset="0"/>
                <a:cs typeface="Calibri" panose="020F0502020204030204" pitchFamily="34" charset="0"/>
              </a:rPr>
              <a:t>80%</a:t>
            </a:r>
          </a:p>
        </p:txBody>
      </p:sp>
      <p:sp>
        <p:nvSpPr>
          <p:cNvPr id="23" name="Rectangle à coins arrondis 6"/>
          <p:cNvSpPr>
            <a:spLocks noChangeArrowheads="1"/>
          </p:cNvSpPr>
          <p:nvPr/>
        </p:nvSpPr>
        <p:spPr bwMode="auto">
          <a:xfrm>
            <a:off x="3765718" y="3735928"/>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002060"/>
                </a:solidFill>
                <a:latin typeface="Calibri" panose="020F0502020204030204" pitchFamily="34" charset="0"/>
                <a:cs typeface="Calibri" panose="020F0502020204030204" pitchFamily="34" charset="0"/>
              </a:rPr>
              <a:t>76%</a:t>
            </a:r>
          </a:p>
        </p:txBody>
      </p:sp>
      <p:sp>
        <p:nvSpPr>
          <p:cNvPr id="25" name="Titre 2"/>
          <p:cNvSpPr txBox="1">
            <a:spLocks/>
          </p:cNvSpPr>
          <p:nvPr/>
        </p:nvSpPr>
        <p:spPr>
          <a:xfrm>
            <a:off x="1354456" y="199820"/>
            <a:ext cx="8674053" cy="614561"/>
          </a:xfrm>
          <a:prstGeom prst="rect">
            <a:avLst/>
          </a:prstGeom>
        </p:spPr>
        <p:txBody>
          <a:bodyPr anchor="ctr"/>
          <a:lstStyle>
            <a:lvl1pPr algn="ctr" rtl="0" eaLnBrk="0" fontAlgn="base" hangingPunct="0">
              <a:spcBef>
                <a:spcPct val="0"/>
              </a:spcBef>
              <a:spcAft>
                <a:spcPct val="0"/>
              </a:spcAft>
              <a:defRPr sz="3920">
                <a:solidFill>
                  <a:srgbClr val="800000"/>
                </a:solidFill>
                <a:latin typeface="+mj-lt"/>
                <a:ea typeface="+mj-ea"/>
                <a:cs typeface="+mj-cs"/>
              </a:defRPr>
            </a:lvl1pPr>
            <a:lvl2pPr algn="ctr" rtl="0" eaLnBrk="0" fontAlgn="base" hangingPunct="0">
              <a:spcBef>
                <a:spcPct val="0"/>
              </a:spcBef>
              <a:spcAft>
                <a:spcPct val="0"/>
              </a:spcAft>
              <a:defRPr sz="3920">
                <a:solidFill>
                  <a:srgbClr val="800000"/>
                </a:solidFill>
                <a:latin typeface="Verdana" pitchFamily="34" charset="0"/>
              </a:defRPr>
            </a:lvl2pPr>
            <a:lvl3pPr algn="ctr" rtl="0" eaLnBrk="0" fontAlgn="base" hangingPunct="0">
              <a:spcBef>
                <a:spcPct val="0"/>
              </a:spcBef>
              <a:spcAft>
                <a:spcPct val="0"/>
              </a:spcAft>
              <a:defRPr sz="3920">
                <a:solidFill>
                  <a:srgbClr val="800000"/>
                </a:solidFill>
                <a:latin typeface="Verdana" pitchFamily="34" charset="0"/>
              </a:defRPr>
            </a:lvl3pPr>
            <a:lvl4pPr algn="ctr" rtl="0" eaLnBrk="0" fontAlgn="base" hangingPunct="0">
              <a:spcBef>
                <a:spcPct val="0"/>
              </a:spcBef>
              <a:spcAft>
                <a:spcPct val="0"/>
              </a:spcAft>
              <a:defRPr sz="3920">
                <a:solidFill>
                  <a:srgbClr val="800000"/>
                </a:solidFill>
                <a:latin typeface="Verdana" pitchFamily="34" charset="0"/>
              </a:defRPr>
            </a:lvl4pPr>
            <a:lvl5pPr algn="ctr" rtl="0" eaLnBrk="0" fontAlgn="base" hangingPunct="0">
              <a:spcBef>
                <a:spcPct val="0"/>
              </a:spcBef>
              <a:spcAft>
                <a:spcPct val="0"/>
              </a:spcAft>
              <a:defRPr sz="3920">
                <a:solidFill>
                  <a:srgbClr val="800000"/>
                </a:solidFill>
                <a:latin typeface="Verdana" pitchFamily="34" charset="0"/>
              </a:defRPr>
            </a:lvl5pPr>
            <a:lvl6pPr marL="448010" algn="ctr" rtl="0" fontAlgn="base">
              <a:spcBef>
                <a:spcPct val="0"/>
              </a:spcBef>
              <a:spcAft>
                <a:spcPct val="0"/>
              </a:spcAft>
              <a:defRPr sz="3920">
                <a:solidFill>
                  <a:srgbClr val="800000"/>
                </a:solidFill>
                <a:latin typeface="Verdana" pitchFamily="34" charset="0"/>
              </a:defRPr>
            </a:lvl6pPr>
            <a:lvl7pPr marL="896021" algn="ctr" rtl="0" fontAlgn="base">
              <a:spcBef>
                <a:spcPct val="0"/>
              </a:spcBef>
              <a:spcAft>
                <a:spcPct val="0"/>
              </a:spcAft>
              <a:defRPr sz="3920">
                <a:solidFill>
                  <a:srgbClr val="800000"/>
                </a:solidFill>
                <a:latin typeface="Verdana" pitchFamily="34" charset="0"/>
              </a:defRPr>
            </a:lvl7pPr>
            <a:lvl8pPr marL="1344031" algn="ctr" rtl="0" fontAlgn="base">
              <a:spcBef>
                <a:spcPct val="0"/>
              </a:spcBef>
              <a:spcAft>
                <a:spcPct val="0"/>
              </a:spcAft>
              <a:defRPr sz="3920">
                <a:solidFill>
                  <a:srgbClr val="800000"/>
                </a:solidFill>
                <a:latin typeface="Verdana" pitchFamily="34" charset="0"/>
              </a:defRPr>
            </a:lvl8pPr>
            <a:lvl9pPr marL="1792041" algn="ctr" rtl="0" fontAlgn="base">
              <a:spcBef>
                <a:spcPct val="0"/>
              </a:spcBef>
              <a:spcAft>
                <a:spcPct val="0"/>
              </a:spcAft>
              <a:defRPr sz="3920">
                <a:solidFill>
                  <a:srgbClr val="800000"/>
                </a:solidFill>
                <a:latin typeface="Verdana" pitchFamily="34" charset="0"/>
              </a:defRPr>
            </a:lvl9pPr>
          </a:lstStyle>
          <a:p>
            <a:pPr algn="l"/>
            <a:r>
              <a:rPr lang="fr-FR" sz="2000" b="1" kern="0" dirty="0">
                <a:solidFill>
                  <a:schemeClr val="bg1"/>
                </a:solidFill>
                <a:latin typeface="Calibri" pitchFamily="34" charset="0"/>
                <a:cs typeface="Calibri" pitchFamily="34" charset="0"/>
              </a:rPr>
              <a:t>Focus sur les dirigeants : La </a:t>
            </a:r>
            <a:r>
              <a:rPr lang="fr-FR" sz="2000" b="1" kern="0" dirty="0" smtClean="0">
                <a:solidFill>
                  <a:schemeClr val="bg1"/>
                </a:solidFill>
                <a:latin typeface="Calibri" pitchFamily="34" charset="0"/>
                <a:cs typeface="Calibri" pitchFamily="34" charset="0"/>
              </a:rPr>
              <a:t>confiance envers différents acteurs </a:t>
            </a:r>
            <a:endParaRPr lang="fr-FR" sz="2000" b="1" kern="0" dirty="0">
              <a:solidFill>
                <a:schemeClr val="bg1"/>
              </a:solidFill>
              <a:latin typeface="Calibri" pitchFamily="34" charset="0"/>
              <a:cs typeface="Calibri" pitchFamily="34" charset="0"/>
            </a:endParaRPr>
          </a:p>
        </p:txBody>
      </p:sp>
      <p:sp>
        <p:nvSpPr>
          <p:cNvPr id="26" name="Rectangle à coins arrondis 6"/>
          <p:cNvSpPr>
            <a:spLocks noChangeArrowheads="1"/>
          </p:cNvSpPr>
          <p:nvPr/>
        </p:nvSpPr>
        <p:spPr bwMode="auto">
          <a:xfrm>
            <a:off x="3765718" y="4423212"/>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002060"/>
                </a:solidFill>
                <a:latin typeface="Calibri" panose="020F0502020204030204" pitchFamily="34" charset="0"/>
                <a:cs typeface="Calibri" panose="020F0502020204030204" pitchFamily="34" charset="0"/>
              </a:rPr>
              <a:t>73%</a:t>
            </a:r>
          </a:p>
        </p:txBody>
      </p:sp>
      <p:sp>
        <p:nvSpPr>
          <p:cNvPr id="30" name="Rectangle à coins arrondis 6"/>
          <p:cNvSpPr>
            <a:spLocks noChangeArrowheads="1"/>
          </p:cNvSpPr>
          <p:nvPr/>
        </p:nvSpPr>
        <p:spPr bwMode="auto">
          <a:xfrm>
            <a:off x="3765718" y="5032853"/>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002060"/>
                </a:solidFill>
                <a:latin typeface="Calibri" panose="020F0502020204030204" pitchFamily="34" charset="0"/>
                <a:cs typeface="Calibri" panose="020F0502020204030204" pitchFamily="34" charset="0"/>
              </a:rPr>
              <a:t>69%</a:t>
            </a:r>
          </a:p>
        </p:txBody>
      </p:sp>
      <p:sp>
        <p:nvSpPr>
          <p:cNvPr id="31" name="Rectangle à coins arrondis 6"/>
          <p:cNvSpPr>
            <a:spLocks noChangeArrowheads="1"/>
          </p:cNvSpPr>
          <p:nvPr/>
        </p:nvSpPr>
        <p:spPr bwMode="auto">
          <a:xfrm>
            <a:off x="8770918" y="2435209"/>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C00000"/>
                </a:solidFill>
                <a:latin typeface="Calibri" panose="020F0502020204030204" pitchFamily="34" charset="0"/>
                <a:cs typeface="Calibri" panose="020F0502020204030204" pitchFamily="34" charset="0"/>
              </a:rPr>
              <a:t>13%</a:t>
            </a:r>
          </a:p>
        </p:txBody>
      </p:sp>
      <p:sp>
        <p:nvSpPr>
          <p:cNvPr id="32" name="Rectangle à coins arrondis 6"/>
          <p:cNvSpPr>
            <a:spLocks noChangeArrowheads="1"/>
          </p:cNvSpPr>
          <p:nvPr/>
        </p:nvSpPr>
        <p:spPr bwMode="auto">
          <a:xfrm>
            <a:off x="8770918" y="3132383"/>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C00000"/>
                </a:solidFill>
                <a:latin typeface="Calibri" panose="020F0502020204030204" pitchFamily="34" charset="0"/>
                <a:cs typeface="Calibri" panose="020F0502020204030204" pitchFamily="34" charset="0"/>
              </a:rPr>
              <a:t>18%</a:t>
            </a:r>
          </a:p>
        </p:txBody>
      </p:sp>
      <p:sp>
        <p:nvSpPr>
          <p:cNvPr id="33" name="Rectangle à coins arrondis 6"/>
          <p:cNvSpPr>
            <a:spLocks noChangeArrowheads="1"/>
          </p:cNvSpPr>
          <p:nvPr/>
        </p:nvSpPr>
        <p:spPr bwMode="auto">
          <a:xfrm>
            <a:off x="8770918" y="3742024"/>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C00000"/>
                </a:solidFill>
                <a:latin typeface="Calibri" panose="020F0502020204030204" pitchFamily="34" charset="0"/>
                <a:cs typeface="Calibri" panose="020F0502020204030204" pitchFamily="34" charset="0"/>
              </a:rPr>
              <a:t>24%</a:t>
            </a:r>
          </a:p>
        </p:txBody>
      </p:sp>
      <p:sp>
        <p:nvSpPr>
          <p:cNvPr id="34" name="Rectangle à coins arrondis 6"/>
          <p:cNvSpPr>
            <a:spLocks noChangeArrowheads="1"/>
          </p:cNvSpPr>
          <p:nvPr/>
        </p:nvSpPr>
        <p:spPr bwMode="auto">
          <a:xfrm>
            <a:off x="8770918" y="4429308"/>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C00000"/>
                </a:solidFill>
                <a:latin typeface="Calibri" panose="020F0502020204030204" pitchFamily="34" charset="0"/>
                <a:cs typeface="Calibri" panose="020F0502020204030204" pitchFamily="34" charset="0"/>
              </a:rPr>
              <a:t>26%</a:t>
            </a:r>
          </a:p>
        </p:txBody>
      </p:sp>
      <p:sp>
        <p:nvSpPr>
          <p:cNvPr id="35" name="Rectangle à coins arrondis 6"/>
          <p:cNvSpPr>
            <a:spLocks noChangeArrowheads="1"/>
          </p:cNvSpPr>
          <p:nvPr/>
        </p:nvSpPr>
        <p:spPr bwMode="auto">
          <a:xfrm>
            <a:off x="8770918" y="5038949"/>
            <a:ext cx="468225" cy="238363"/>
          </a:xfrm>
          <a:prstGeom prst="roundRect">
            <a:avLst>
              <a:gd name="adj" fmla="val 16667"/>
            </a:avLst>
          </a:prstGeom>
          <a:noFill/>
          <a:ln w="12700" algn="ctr">
            <a:solidFill>
              <a:schemeClr val="bg1">
                <a:lumMod val="75000"/>
              </a:schemeClr>
            </a:solidFill>
            <a:prstDash val="solid"/>
            <a:round/>
            <a:headEnd/>
            <a:tailEnd/>
          </a:ln>
        </p:spPr>
        <p:txBody>
          <a:bodyPr wrap="square" lIns="0" tIns="0" rIns="0" bIns="0">
            <a:spAutoFit/>
          </a:bodyPr>
          <a:lstStyle/>
          <a:p>
            <a:pPr algn="ctr"/>
            <a:r>
              <a:rPr lang="fr-FR" sz="1400" b="1" dirty="0">
                <a:solidFill>
                  <a:srgbClr val="C00000"/>
                </a:solidFill>
                <a:latin typeface="Calibri" panose="020F0502020204030204" pitchFamily="34" charset="0"/>
                <a:cs typeface="Calibri" panose="020F0502020204030204" pitchFamily="34" charset="0"/>
              </a:rPr>
              <a:t>30%</a:t>
            </a:r>
          </a:p>
        </p:txBody>
      </p:sp>
      <p:sp>
        <p:nvSpPr>
          <p:cNvPr id="21" name="Rectangle 20"/>
          <p:cNvSpPr/>
          <p:nvPr/>
        </p:nvSpPr>
        <p:spPr>
          <a:xfrm>
            <a:off x="947632" y="5820329"/>
            <a:ext cx="1469748" cy="492800"/>
          </a:xfrm>
          <a:prstGeom prst="rect">
            <a:avLst/>
          </a:prstGeom>
        </p:spPr>
        <p:txBody>
          <a:bodyPr wrap="square">
            <a:spAutoFit/>
          </a:bodyPr>
          <a:lstStyle/>
          <a:p>
            <a:pPr algn="just" defTabSz="914485"/>
            <a:r>
              <a:rPr lang="fr-FR" sz="1200" i="1" dirty="0" smtClean="0">
                <a:solidFill>
                  <a:prstClr val="black"/>
                </a:solidFill>
                <a:latin typeface="Calibri"/>
              </a:rPr>
              <a:t>(MEDEF, août 2020)</a:t>
            </a:r>
            <a:endParaRPr lang="fr-FR" sz="1200" i="1" dirty="0">
              <a:solidFill>
                <a:prstClr val="black"/>
              </a:solidFill>
              <a:latin typeface="Calibri"/>
            </a:endParaRPr>
          </a:p>
          <a:p>
            <a:pPr algn="just" defTabSz="914485"/>
            <a:r>
              <a:rPr lang="fr-FR" sz="1401" b="1" dirty="0">
                <a:solidFill>
                  <a:prstClr val="black"/>
                </a:solidFill>
                <a:latin typeface="Calibri"/>
              </a:rPr>
              <a:t> </a:t>
            </a:r>
          </a:p>
        </p:txBody>
      </p:sp>
      <p:sp>
        <p:nvSpPr>
          <p:cNvPr id="24" name="ZoneTexte 23"/>
          <p:cNvSpPr txBox="1"/>
          <p:nvPr/>
        </p:nvSpPr>
        <p:spPr>
          <a:xfrm>
            <a:off x="237168" y="1314320"/>
            <a:ext cx="4021004" cy="338554"/>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sz="1600" b="1" dirty="0" smtClean="0">
                <a:solidFill>
                  <a:schemeClr val="bg1"/>
                </a:solidFill>
                <a:latin typeface="Calibri" pitchFamily="34" charset="0"/>
                <a:cs typeface="Calibri" pitchFamily="34" charset="0"/>
              </a:rPr>
              <a:t>Dirigeants </a:t>
            </a:r>
            <a:r>
              <a:rPr lang="fr-FR" sz="1600" b="1" dirty="0" err="1" smtClean="0">
                <a:solidFill>
                  <a:schemeClr val="bg1"/>
                </a:solidFill>
                <a:latin typeface="Calibri" pitchFamily="34" charset="0"/>
                <a:cs typeface="Calibri" pitchFamily="34" charset="0"/>
              </a:rPr>
              <a:t>entr</a:t>
            </a:r>
            <a:r>
              <a:rPr lang="fr-FR" sz="1600" b="1" dirty="0" smtClean="0">
                <a:solidFill>
                  <a:schemeClr val="bg1"/>
                </a:solidFill>
                <a:latin typeface="Calibri" pitchFamily="34" charset="0"/>
                <a:cs typeface="Calibri" pitchFamily="34" charset="0"/>
              </a:rPr>
              <a:t> + de 10 salariés, août 2020</a:t>
            </a:r>
            <a:endParaRPr lang="fr-FR" sz="1600" b="1" dirty="0">
              <a:solidFill>
                <a:schemeClr val="bg1"/>
              </a:solidFill>
              <a:latin typeface="Calibri" pitchFamily="34" charset="0"/>
              <a:cs typeface="Calibri" pitchFamily="34" charset="0"/>
            </a:endParaRPr>
          </a:p>
        </p:txBody>
      </p:sp>
      <p:pic>
        <p:nvPicPr>
          <p:cNvPr id="27" name="Image 26"/>
          <p:cNvPicPr>
            <a:picLocks noChangeAspect="1"/>
          </p:cNvPicPr>
          <p:nvPr/>
        </p:nvPicPr>
        <p:blipFill>
          <a:blip r:embed="rId3"/>
          <a:stretch>
            <a:fillRect/>
          </a:stretch>
        </p:blipFill>
        <p:spPr>
          <a:xfrm>
            <a:off x="9029102" y="0"/>
            <a:ext cx="1052423" cy="1052423"/>
          </a:xfrm>
          <a:prstGeom prst="rect">
            <a:avLst/>
          </a:prstGeom>
        </p:spPr>
      </p:pic>
    </p:spTree>
    <p:extLst>
      <p:ext uri="{BB962C8B-B14F-4D97-AF65-F5344CB8AC3E}">
        <p14:creationId xmlns:p14="http://schemas.microsoft.com/office/powerpoint/2010/main" val="424091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912698" y="4161869"/>
            <a:ext cx="6009296" cy="1715552"/>
          </a:xfrm>
          <a:prstGeom prst="rect">
            <a:avLst/>
          </a:prstGeom>
          <a:solidFill>
            <a:srgbClr val="B20E10"/>
          </a:solidFill>
          <a:ln w="9525">
            <a:noFill/>
            <a:miter lim="800000"/>
            <a:headEnd/>
            <a:tailEnd/>
          </a:ln>
        </p:spPr>
        <p:txBody>
          <a:bodyPr anchor="ctr"/>
          <a:lstStyle/>
          <a:p>
            <a:r>
              <a:rPr lang="fr-FR" sz="1984" b="1" dirty="0" smtClean="0">
                <a:solidFill>
                  <a:schemeClr val="bg1"/>
                </a:solidFill>
                <a:latin typeface="Caibri"/>
              </a:rPr>
              <a:t>Le rôle attendu des entreprises dans la crise actuelle  </a:t>
            </a:r>
            <a:endParaRPr lang="fr-FR" sz="1323" b="1" dirty="0">
              <a:solidFill>
                <a:schemeClr val="bg1"/>
              </a:solidFill>
              <a:latin typeface="Caibri"/>
            </a:endParaRPr>
          </a:p>
        </p:txBody>
      </p:sp>
      <p:sp>
        <p:nvSpPr>
          <p:cNvPr id="4" name="ZoneTexte 3"/>
          <p:cNvSpPr txBox="1"/>
          <p:nvPr/>
        </p:nvSpPr>
        <p:spPr>
          <a:xfrm>
            <a:off x="2347126" y="3364180"/>
            <a:ext cx="1596912" cy="3141181"/>
          </a:xfrm>
          <a:prstGeom prst="rect">
            <a:avLst/>
          </a:prstGeom>
          <a:noFill/>
        </p:spPr>
        <p:txBody>
          <a:bodyPr wrap="none" rtlCol="0">
            <a:spAutoFit/>
          </a:bodyPr>
          <a:lstStyle/>
          <a:p>
            <a:r>
              <a:rPr lang="fr-FR" sz="19812" b="1" dirty="0" smtClean="0">
                <a:solidFill>
                  <a:srgbClr val="B20E10"/>
                </a:solidFill>
                <a:latin typeface="Caibri"/>
              </a:rPr>
              <a:t>2</a:t>
            </a:r>
            <a:endParaRPr lang="fr-FR" sz="19812" b="1" dirty="0">
              <a:solidFill>
                <a:srgbClr val="B20E10"/>
              </a:solidFill>
              <a:latin typeface="Caibri"/>
            </a:endParaRPr>
          </a:p>
        </p:txBody>
      </p:sp>
      <p:pic>
        <p:nvPicPr>
          <p:cNvPr id="5" name="Image 4"/>
          <p:cNvPicPr>
            <a:picLocks noChangeAspect="1"/>
          </p:cNvPicPr>
          <p:nvPr/>
        </p:nvPicPr>
        <p:blipFill>
          <a:blip r:embed="rId3"/>
          <a:stretch>
            <a:fillRect/>
          </a:stretch>
        </p:blipFill>
        <p:spPr>
          <a:xfrm>
            <a:off x="9029102" y="0"/>
            <a:ext cx="1052423" cy="1052423"/>
          </a:xfrm>
          <a:prstGeom prst="rect">
            <a:avLst/>
          </a:prstGeom>
        </p:spPr>
      </p:pic>
    </p:spTree>
    <p:extLst>
      <p:ext uri="{BB962C8B-B14F-4D97-AF65-F5344CB8AC3E}">
        <p14:creationId xmlns:p14="http://schemas.microsoft.com/office/powerpoint/2010/main" val="1136469064"/>
      </p:ext>
    </p:extLst>
  </p:cSld>
  <p:clrMapOvr>
    <a:masterClrMapping/>
  </p:clrMapOvr>
</p:sld>
</file>

<file path=ppt/theme/theme1.xml><?xml version="1.0" encoding="utf-8"?>
<a:theme xmlns:a="http://schemas.openxmlformats.org/drawingml/2006/main" name="Page de titre">
  <a:themeElements>
    <a:clrScheme name="Personnalisé 1">
      <a:dk1>
        <a:sysClr val="windowText" lastClr="000000"/>
      </a:dk1>
      <a:lt1>
        <a:sysClr val="window" lastClr="FFFFFF"/>
      </a:lt1>
      <a:dk2>
        <a:srgbClr val="FFC000"/>
      </a:dk2>
      <a:lt2>
        <a:srgbClr val="FFF3F3"/>
      </a:lt2>
      <a:accent1>
        <a:srgbClr val="800000"/>
      </a:accent1>
      <a:accent2>
        <a:srgbClr val="C00000"/>
      </a:accent2>
      <a:accent3>
        <a:srgbClr val="FF9900"/>
      </a:accent3>
      <a:accent4>
        <a:srgbClr val="FF0000"/>
      </a:accent4>
      <a:accent5>
        <a:srgbClr val="0000BF"/>
      </a:accent5>
      <a:accent6>
        <a:srgbClr val="6699FF"/>
      </a:accent6>
      <a:hlink>
        <a:srgbClr val="C00000"/>
      </a:hlink>
      <a:folHlink>
        <a:srgbClr val="0080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Tempus Sans ITC" pitchFamily="82" charset="0"/>
          </a:defRPr>
        </a:defPPr>
      </a:lstStyle>
    </a:lnDef>
    <a:txDef>
      <a:spPr>
        <a:noFill/>
      </a:spPr>
      <a:bodyPr wrap="square" rtlCol="0">
        <a:spAutoFit/>
      </a:bodyPr>
      <a:lstStyle>
        <a:defPPr algn="l">
          <a:defRPr dirty="0" err="1" smtClean="0">
            <a:latin typeface="Trebuchet MS" pitchFamily="34" charset="0"/>
          </a:defRPr>
        </a:defPPr>
      </a:lstStyle>
    </a:tx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1">
    <a:dk1>
      <a:sysClr val="windowText" lastClr="000000"/>
    </a:dk1>
    <a:lt1>
      <a:sysClr val="window" lastClr="FFFFFF"/>
    </a:lt1>
    <a:dk2>
      <a:srgbClr val="FFC000"/>
    </a:dk2>
    <a:lt2>
      <a:srgbClr val="FFF3F3"/>
    </a:lt2>
    <a:accent1>
      <a:srgbClr val="800000"/>
    </a:accent1>
    <a:accent2>
      <a:srgbClr val="C00000"/>
    </a:accent2>
    <a:accent3>
      <a:srgbClr val="FF9900"/>
    </a:accent3>
    <a:accent4>
      <a:srgbClr val="FF0000"/>
    </a:accent4>
    <a:accent5>
      <a:srgbClr val="0000BF"/>
    </a:accent5>
    <a:accent6>
      <a:srgbClr val="6699FF"/>
    </a:accent6>
    <a:hlink>
      <a:srgbClr val="C00000"/>
    </a:hlink>
    <a:folHlink>
      <a:srgbClr val="0080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24107</TotalTime>
  <Words>3165</Words>
  <Application>Microsoft Office PowerPoint</Application>
  <PresentationFormat>Personnalisé</PresentationFormat>
  <Paragraphs>279</Paragraphs>
  <Slides>16</Slides>
  <Notes>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16</vt:i4>
      </vt:variant>
    </vt:vector>
  </HeadingPairs>
  <TitlesOfParts>
    <vt:vector size="28" baseType="lpstr">
      <vt:lpstr>Arial</vt:lpstr>
      <vt:lpstr>Caibri</vt:lpstr>
      <vt:lpstr>Calibri</vt:lpstr>
      <vt:lpstr>Century Gothic</vt:lpstr>
      <vt:lpstr>Inter</vt:lpstr>
      <vt:lpstr>Tempus Sans ITC</vt:lpstr>
      <vt:lpstr>Times New Roman</vt:lpstr>
      <vt:lpstr>Trebuchet MS</vt:lpstr>
      <vt:lpstr>Verdana</vt:lpstr>
      <vt:lpstr>Webdings</vt:lpstr>
      <vt:lpstr>Wingdings</vt:lpstr>
      <vt:lpstr>Page de titre</vt:lpstr>
      <vt:lpstr>Les attentes adressées aux entreprises au temps du Covid  Romain Bendavid – Marie Gariazzo 10 décembre 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ifop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Ifop</dc:title>
  <dc:creator>Florence Puis</dc:creator>
  <cp:lastModifiedBy>Romain Bendavid</cp:lastModifiedBy>
  <cp:revision>3621</cp:revision>
  <cp:lastPrinted>2018-11-15T08:39:27Z</cp:lastPrinted>
  <dcterms:created xsi:type="dcterms:W3CDTF">2007-09-17T11:07:09Z</dcterms:created>
  <dcterms:modified xsi:type="dcterms:W3CDTF">2020-12-11T14:42:50Z</dcterms:modified>
</cp:coreProperties>
</file>