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5"/>
  </p:notesMasterIdLst>
  <p:handoutMasterIdLst>
    <p:handoutMasterId r:id="rId16"/>
  </p:handoutMasterIdLst>
  <p:sldIdLst>
    <p:sldId id="419" r:id="rId2"/>
    <p:sldId id="438" r:id="rId3"/>
    <p:sldId id="389" r:id="rId4"/>
    <p:sldId id="440" r:id="rId5"/>
    <p:sldId id="434" r:id="rId6"/>
    <p:sldId id="446" r:id="rId7"/>
    <p:sldId id="442" r:id="rId8"/>
    <p:sldId id="443" r:id="rId9"/>
    <p:sldId id="439" r:id="rId10"/>
    <p:sldId id="441" r:id="rId11"/>
    <p:sldId id="437" r:id="rId12"/>
    <p:sldId id="444" r:id="rId13"/>
    <p:sldId id="445" r:id="rId14"/>
  </p:sldIdLst>
  <p:sldSz cx="9906000" cy="6858000" type="A4"/>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C9E099D-60C7-49AE-BC21-B179EB49B5B7}">
          <p14:sldIdLst>
            <p14:sldId id="419"/>
            <p14:sldId id="438"/>
          </p14:sldIdLst>
        </p14:section>
        <p14:section name="La cote de popularité d’Emmanuel Macron" id="{262A1BC5-8062-400F-AA8D-5CB90DD7B5C0}">
          <p14:sldIdLst>
            <p14:sldId id="389"/>
            <p14:sldId id="440"/>
            <p14:sldId id="434"/>
            <p14:sldId id="446"/>
            <p14:sldId id="442"/>
            <p14:sldId id="443"/>
          </p14:sldIdLst>
        </p14:section>
        <p14:section name="La cote de popularité de Jean Castex" id="{A3149700-3045-4B62-94C8-58EE7E14431B}">
          <p14:sldIdLst>
            <p14:sldId id="439"/>
            <p14:sldId id="441"/>
            <p14:sldId id="437"/>
            <p14:sldId id="444"/>
            <p14:sldId id="445"/>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5B9BD5"/>
    <a:srgbClr val="338DCD"/>
    <a:srgbClr val="A50021"/>
    <a:srgbClr val="C04645"/>
    <a:srgbClr val="BB4140"/>
    <a:srgbClr val="FF6699"/>
    <a:srgbClr val="0070C0"/>
    <a:srgbClr val="B0181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73" autoAdjust="0"/>
    <p:restoredTop sz="94660"/>
  </p:normalViewPr>
  <p:slideViewPr>
    <p:cSldViewPr snapToGrid="0">
      <p:cViewPr varScale="1">
        <p:scale>
          <a:sx n="91" d="100"/>
          <a:sy n="91" d="100"/>
        </p:scale>
        <p:origin x="1014" y="84"/>
      </p:cViewPr>
      <p:guideLst>
        <p:guide orient="horz" pos="2160"/>
        <p:guide pos="3120"/>
      </p:guideLst>
    </p:cSldViewPr>
  </p:slideViewPr>
  <p:notesTextViewPr>
    <p:cViewPr>
      <p:scale>
        <a:sx n="1" d="1"/>
        <a:sy n="1" d="1"/>
      </p:scale>
      <p:origin x="0" y="0"/>
    </p:cViewPr>
  </p:notesTextViewPr>
  <p:notesViewPr>
    <p:cSldViewPr snapToGrid="0">
      <p:cViewPr varScale="1">
        <p:scale>
          <a:sx n="52" d="100"/>
          <a:sy n="52" d="100"/>
        </p:scale>
        <p:origin x="29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7798105400526"/>
          <c:y val="0"/>
          <c:w val="0.80950442482479124"/>
          <c:h val="1"/>
        </c:manualLayout>
      </c:layout>
      <c:doughnutChart>
        <c:varyColors val="1"/>
        <c:ser>
          <c:idx val="0"/>
          <c:order val="0"/>
          <c:tx>
            <c:strRef>
              <c:f>Feuil1!$B$1</c:f>
              <c:strCache>
                <c:ptCount val="1"/>
                <c:pt idx="0">
                  <c:v>MOIS m</c:v>
                </c:pt>
              </c:strCache>
            </c:strRef>
          </c:tx>
          <c:spPr>
            <a:ln>
              <a:noFill/>
            </a:ln>
          </c:spPr>
          <c:dPt>
            <c:idx val="0"/>
            <c:bubble3D val="0"/>
            <c:spPr>
              <a:solidFill>
                <a:srgbClr val="0070C0"/>
              </a:solidFill>
              <a:ln w="19050">
                <a:noFill/>
              </a:ln>
              <a:effectLst/>
            </c:spPr>
            <c:extLst>
              <c:ext xmlns:c16="http://schemas.microsoft.com/office/drawing/2014/chart" uri="{C3380CC4-5D6E-409C-BE32-E72D297353CC}">
                <c16:uniqueId val="{00000001-AC88-4251-9164-751BAEE3939E}"/>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3-AC88-4251-9164-751BAEE3939E}"/>
              </c:ext>
            </c:extLst>
          </c:dPt>
          <c:dPt>
            <c:idx val="2"/>
            <c:bubble3D val="0"/>
            <c:spPr>
              <a:solidFill>
                <a:schemeClr val="bg1">
                  <a:lumMod val="95000"/>
                </a:schemeClr>
              </a:solidFill>
              <a:ln w="19050">
                <a:noFill/>
              </a:ln>
              <a:effectLst/>
            </c:spPr>
            <c:extLst>
              <c:ext xmlns:c16="http://schemas.microsoft.com/office/drawing/2014/chart" uri="{C3380CC4-5D6E-409C-BE32-E72D297353CC}">
                <c16:uniqueId val="{00000005-AC88-4251-9164-751BAEE3939E}"/>
              </c:ext>
            </c:extLst>
          </c:dPt>
          <c:dPt>
            <c:idx val="3"/>
            <c:bubble3D val="0"/>
            <c:spPr>
              <a:solidFill>
                <a:srgbClr val="EF8989"/>
              </a:solidFill>
              <a:ln w="19050">
                <a:noFill/>
              </a:ln>
              <a:effectLst/>
            </c:spPr>
            <c:extLst>
              <c:ext xmlns:c16="http://schemas.microsoft.com/office/drawing/2014/chart" uri="{C3380CC4-5D6E-409C-BE32-E72D297353CC}">
                <c16:uniqueId val="{00000007-AC88-4251-9164-751BAEE3939E}"/>
              </c:ext>
            </c:extLst>
          </c:dPt>
          <c:dPt>
            <c:idx val="4"/>
            <c:bubble3D val="0"/>
            <c:spPr>
              <a:solidFill>
                <a:srgbClr val="B01817"/>
              </a:solidFill>
              <a:ln w="19050">
                <a:noFill/>
              </a:ln>
              <a:effectLst/>
            </c:spPr>
            <c:extLst>
              <c:ext xmlns:c16="http://schemas.microsoft.com/office/drawing/2014/chart" uri="{C3380CC4-5D6E-409C-BE32-E72D297353CC}">
                <c16:uniqueId val="{00000009-AC88-4251-9164-751BAEE3939E}"/>
              </c:ext>
            </c:extLst>
          </c:dPt>
          <c:dPt>
            <c:idx val="5"/>
            <c:bubble3D val="0"/>
            <c:spPr>
              <a:noFill/>
              <a:ln w="19050">
                <a:noFill/>
              </a:ln>
              <a:effectLst/>
            </c:spPr>
            <c:extLst>
              <c:ext xmlns:c16="http://schemas.microsoft.com/office/drawing/2014/chart" uri="{C3380CC4-5D6E-409C-BE32-E72D297353CC}">
                <c16:uniqueId val="{0000000B-AC88-4251-9164-751BAEE3939E}"/>
              </c:ext>
            </c:extLst>
          </c:dPt>
          <c:dLbls>
            <c:dLbl>
              <c:idx val="0"/>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3751F49A-0C7B-4021-ACDF-ED2280F313A4}" type="VALUE">
                      <a:rPr lang="en-US" sz="2400" smtClean="0"/>
                      <a:pPr>
                        <a:defRPr sz="2400" b="1">
                          <a:solidFill>
                            <a:schemeClr val="bg1"/>
                          </a:solidFill>
                        </a:defRPr>
                      </a:pPr>
                      <a:t>[VALEUR]</a:t>
                    </a:fld>
                    <a:fld id="{AB53783F-DD22-4A65-AC06-FA6EBB006D1B}" type="CELLREF">
                      <a:rPr lang="en-US" sz="1200" smtClean="0"/>
                      <a:pPr>
                        <a:defRPr sz="24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15:dlblFieldTable>
                    <c15:dlblFTEntry>
                      <c15:txfldGUID>{AB53783F-DD22-4A65-AC06-FA6EBB006D1B}</c15:txfldGUID>
                      <c15:f>Feuil1!$C$2</c15:f>
                      <c15:dlblFieldTableCache>
                        <c:ptCount val="1"/>
                        <c:pt idx="0">
                          <c:v> (-1)</c:v>
                        </c:pt>
                      </c15:dlblFieldTableCache>
                    </c15:dlblFTEntry>
                  </c15:dlblFieldTable>
                  <c15:showDataLabelsRange val="0"/>
                </c:ext>
                <c:ext xmlns:c16="http://schemas.microsoft.com/office/drawing/2014/chart" uri="{C3380CC4-5D6E-409C-BE32-E72D297353CC}">
                  <c16:uniqueId val="{00000001-AC88-4251-9164-751BAEE3939E}"/>
                </c:ext>
              </c:extLst>
            </c:dLbl>
            <c:dLbl>
              <c:idx val="1"/>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CD0F84E3-3AE3-4BDE-A6BE-6F567809F6BE}" type="VALUE">
                      <a:rPr lang="en-US" sz="2400" smtClean="0"/>
                      <a:pPr>
                        <a:defRPr sz="2400" b="1">
                          <a:solidFill>
                            <a:schemeClr val="bg1"/>
                          </a:solidFill>
                        </a:defRPr>
                      </a:pPr>
                      <a:t>[VALEUR]</a:t>
                    </a:fld>
                    <a:fld id="{7A7C1A89-4826-4731-8282-0E72BE8B7ED6}" type="CELLREF">
                      <a:rPr lang="en-US" sz="1200" smtClean="0"/>
                      <a:pPr>
                        <a:defRPr sz="24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15:dlblFieldTable>
                    <c15:dlblFTEntry>
                      <c15:txfldGUID>{7A7C1A89-4826-4731-8282-0E72BE8B7ED6}</c15:txfldGUID>
                      <c15:f>Feuil1!$C$3</c15:f>
                      <c15:dlblFieldTableCache>
                        <c:ptCount val="1"/>
                        <c:pt idx="0">
                          <c:v> (+1)</c:v>
                        </c:pt>
                      </c15:dlblFieldTableCache>
                    </c15:dlblFTEntry>
                  </c15:dlblFieldTable>
                  <c15:showDataLabelsRange val="0"/>
                </c:ext>
                <c:ext xmlns:c16="http://schemas.microsoft.com/office/drawing/2014/chart" uri="{C3380CC4-5D6E-409C-BE32-E72D297353CC}">
                  <c16:uniqueId val="{00000003-AC88-4251-9164-751BAEE3939E}"/>
                </c:ext>
              </c:extLst>
            </c:dLbl>
            <c:dLbl>
              <c:idx val="2"/>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fld id="{922E1D86-4B52-4657-94CA-C956886AA09F}" type="VALUE">
                      <a:rPr lang="en-US" sz="2400" smtClean="0"/>
                      <a:pPr>
                        <a:defRPr sz="2400" b="1">
                          <a:solidFill>
                            <a:schemeClr val="tx1">
                              <a:lumMod val="50000"/>
                              <a:lumOff val="50000"/>
                            </a:schemeClr>
                          </a:solidFill>
                        </a:defRPr>
                      </a:pPr>
                      <a:t>[VALEUR]</a:t>
                    </a:fld>
                    <a:fld id="{FC310535-AEC7-4003-B6C0-080DA58D809D}" type="CELLREF">
                      <a:rPr lang="en-US" sz="1200" smtClean="0"/>
                      <a:pPr>
                        <a:defRPr sz="2400" b="1">
                          <a:solidFill>
                            <a:schemeClr val="tx1">
                              <a:lumMod val="50000"/>
                              <a:lumOff val="50000"/>
                            </a:schemeClr>
                          </a:solidFill>
                        </a:defRPr>
                      </a:pPr>
                      <a:t>[REFCELL]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15:dlblFieldTable>
                    <c15:dlblFTEntry>
                      <c15:txfldGUID>{FC310535-AEC7-4003-B6C0-080DA58D809D}</c15:txfldGUID>
                      <c15:f>Feuil1!$C$4</c15:f>
                      <c15:dlblFieldTableCache>
                        <c:ptCount val="1"/>
                        <c:pt idx="0">
                          <c:v> (=)</c:v>
                        </c:pt>
                      </c15:dlblFieldTableCache>
                    </c15:dlblFTEntry>
                  </c15:dlblFieldTable>
                  <c15:showDataLabelsRange val="0"/>
                </c:ext>
                <c:ext xmlns:c16="http://schemas.microsoft.com/office/drawing/2014/chart" uri="{C3380CC4-5D6E-409C-BE32-E72D297353CC}">
                  <c16:uniqueId val="{00000005-AC88-4251-9164-751BAEE3939E}"/>
                </c:ext>
              </c:extLst>
            </c:dLbl>
            <c:dLbl>
              <c:idx val="3"/>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85BCEF4A-2F12-4E39-991D-32E8E0B66A9B}" type="VALUE">
                      <a:rPr lang="en-US" sz="2400" smtClean="0"/>
                      <a:pPr>
                        <a:defRPr sz="2400" b="1">
                          <a:solidFill>
                            <a:schemeClr val="bg1"/>
                          </a:solidFill>
                        </a:defRPr>
                      </a:pPr>
                      <a:t>[VALEUR]</a:t>
                    </a:fld>
                    <a:fld id="{FA3FE4D5-AAB1-4AA2-B227-5F104FA68DC6}" type="CELLREF">
                      <a:rPr lang="en-US" sz="1200" smtClean="0"/>
                      <a:pPr>
                        <a:defRPr sz="24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15:dlblFieldTable>
                    <c15:dlblFTEntry>
                      <c15:txfldGUID>{FA3FE4D5-AAB1-4AA2-B227-5F104FA68DC6}</c15:txfldGUID>
                      <c15:f>Feuil1!$C$5</c15:f>
                      <c15:dlblFieldTableCache>
                        <c:ptCount val="1"/>
                        <c:pt idx="0">
                          <c:v> (=)</c:v>
                        </c:pt>
                      </c15:dlblFieldTableCache>
                    </c15:dlblFTEntry>
                  </c15:dlblFieldTable>
                  <c15:showDataLabelsRange val="0"/>
                </c:ext>
                <c:ext xmlns:c16="http://schemas.microsoft.com/office/drawing/2014/chart" uri="{C3380CC4-5D6E-409C-BE32-E72D297353CC}">
                  <c16:uniqueId val="{00000007-AC88-4251-9164-751BAEE3939E}"/>
                </c:ext>
              </c:extLst>
            </c:dLbl>
            <c:dLbl>
              <c:idx val="4"/>
              <c:layout>
                <c:manualLayout>
                  <c:x val="1.5645290199601324E-2"/>
                  <c:y val="6.9505165182399556E-3"/>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4E0C7466-CF9F-45F3-BE85-25E53C598468}" type="VALUE">
                      <a:rPr lang="en-US" sz="2400" smtClean="0"/>
                      <a:pPr>
                        <a:defRPr sz="2400" b="1">
                          <a:solidFill>
                            <a:schemeClr val="bg1"/>
                          </a:solidFill>
                        </a:defRPr>
                      </a:pPr>
                      <a:t>[VALEUR]</a:t>
                    </a:fld>
                    <a:fld id="{578A512E-516D-4AEC-BA94-02690334BD0E}" type="CELLREF">
                      <a:rPr lang="en-US" sz="1200" smtClean="0"/>
                      <a:pPr>
                        <a:defRPr sz="24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15:dlblFieldTable>
                    <c15:dlblFTEntry>
                      <c15:txfldGUID>{578A512E-516D-4AEC-BA94-02690334BD0E}</c15:txfldGUID>
                      <c15:f>Feuil1!$C$6</c15:f>
                      <c15:dlblFieldTableCache>
                        <c:ptCount val="1"/>
                        <c:pt idx="0">
                          <c:v> (=)</c:v>
                        </c:pt>
                      </c15:dlblFieldTableCache>
                    </c15:dlblFTEntry>
                  </c15:dlblFieldTable>
                  <c15:showDataLabelsRange val="0"/>
                </c:ext>
                <c:ext xmlns:c16="http://schemas.microsoft.com/office/drawing/2014/chart" uri="{C3380CC4-5D6E-409C-BE32-E72D297353CC}">
                  <c16:uniqueId val="{00000009-AC88-4251-9164-751BAEE3939E}"/>
                </c:ext>
              </c:extLst>
            </c:dLbl>
            <c:dLbl>
              <c:idx val="5"/>
              <c:delete val="1"/>
              <c:extLst>
                <c:ext xmlns:c15="http://schemas.microsoft.com/office/drawing/2012/chart" uri="{CE6537A1-D6FC-4f65-9D91-7224C49458BB}"/>
                <c:ext xmlns:c16="http://schemas.microsoft.com/office/drawing/2014/chart" uri="{C3380CC4-5D6E-409C-BE32-E72D297353CC}">
                  <c16:uniqueId val="{0000000B-AC88-4251-9164-751BAEE3939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Feuil1!$A$2:$A$7</c:f>
              <c:strCache>
                <c:ptCount val="6"/>
                <c:pt idx="0">
                  <c:v>Très satisfaits </c:v>
                </c:pt>
                <c:pt idx="1">
                  <c:v>Plutôt satisfaits </c:v>
                </c:pt>
                <c:pt idx="2">
                  <c:v>Ne se prononcent pas </c:v>
                </c:pt>
                <c:pt idx="3">
                  <c:v>Plutôt mécontents </c:v>
                </c:pt>
                <c:pt idx="4">
                  <c:v>Très mécontents </c:v>
                </c:pt>
                <c:pt idx="5">
                  <c:v>NE PAS TOUCHER</c:v>
                </c:pt>
              </c:strCache>
            </c:strRef>
          </c:cat>
          <c:val>
            <c:numRef>
              <c:f>Feuil1!$B$2:$B$7</c:f>
              <c:numCache>
                <c:formatCode>##0</c:formatCode>
                <c:ptCount val="6"/>
                <c:pt idx="0">
                  <c:v>5</c:v>
                </c:pt>
                <c:pt idx="1">
                  <c:v>32</c:v>
                </c:pt>
                <c:pt idx="2">
                  <c:v>3</c:v>
                </c:pt>
                <c:pt idx="3">
                  <c:v>32</c:v>
                </c:pt>
                <c:pt idx="4">
                  <c:v>28</c:v>
                </c:pt>
                <c:pt idx="5" formatCode="General">
                  <c:v>100</c:v>
                </c:pt>
              </c:numCache>
            </c:numRef>
          </c:val>
          <c:extLst>
            <c:ext xmlns:c16="http://schemas.microsoft.com/office/drawing/2014/chart" uri="{C3380CC4-5D6E-409C-BE32-E72D297353CC}">
              <c16:uniqueId val="{0000000C-AC88-4251-9164-751BAEE3939E}"/>
            </c:ext>
          </c:extLst>
        </c:ser>
        <c:dLbls>
          <c:showLegendKey val="0"/>
          <c:showVal val="0"/>
          <c:showCatName val="0"/>
          <c:showSerName val="0"/>
          <c:showPercent val="0"/>
          <c:showBubbleSize val="0"/>
          <c:showLeaderLines val="1"/>
        </c:dLbls>
        <c:firstSliceAng val="270"/>
        <c:holeSize val="3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26946832533166E-2"/>
          <c:y val="4.7556232606827058E-2"/>
          <c:w val="0.9672704573907559"/>
          <c:h val="0.90488753478634587"/>
        </c:manualLayout>
      </c:layout>
      <c:barChart>
        <c:barDir val="bar"/>
        <c:grouping val="percentStacked"/>
        <c:varyColors val="0"/>
        <c:ser>
          <c:idx val="0"/>
          <c:order val="0"/>
          <c:tx>
            <c:strRef>
              <c:f>Feuil1!$B$1</c:f>
              <c:strCache>
                <c:ptCount val="1"/>
                <c:pt idx="0">
                  <c:v>TOTAL Satisfaits</c:v>
                </c:pt>
              </c:strCache>
            </c:strRef>
          </c:tx>
          <c:spPr>
            <a:solidFill>
              <a:schemeClr val="accent1"/>
            </a:solidFill>
            <a:ln w="50800">
              <a:solidFill>
                <a:schemeClr val="bg1"/>
              </a:solidFill>
            </a:ln>
            <a:effectLst/>
          </c:spPr>
          <c:invertIfNegative val="0"/>
          <c:dPt>
            <c:idx val="0"/>
            <c:invertIfNegative val="0"/>
            <c:bubble3D val="0"/>
            <c:spPr>
              <a:solidFill>
                <a:srgbClr val="0070C0">
                  <a:alpha val="80000"/>
                </a:srgbClr>
              </a:solidFill>
              <a:ln w="63500">
                <a:solidFill>
                  <a:schemeClr val="bg1"/>
                </a:solidFill>
              </a:ln>
              <a:effectLst/>
            </c:spPr>
            <c:extLst>
              <c:ext xmlns:c16="http://schemas.microsoft.com/office/drawing/2014/chart" uri="{C3380CC4-5D6E-409C-BE32-E72D297353CC}">
                <c16:uniqueId val="{00000001-396D-4368-86D1-1AB88301A2F2}"/>
              </c:ext>
            </c:extLst>
          </c:dPt>
          <c:dLbls>
            <c:dLbl>
              <c:idx val="0"/>
              <c:tx>
                <c:rich>
                  <a:bodyPr rot="0" spcFirstLastPara="1" vertOverflow="ellipsis" vert="horz" wrap="square" lIns="38100" tIns="19050" rIns="38100" bIns="19050" anchor="ctr" anchorCtr="0">
                    <a:spAutoFit/>
                  </a:bodyPr>
                  <a:lstStyle/>
                  <a:p>
                    <a:pPr algn="r">
                      <a:defRPr sz="4000" b="1" i="0" u="none" strike="noStrike" kern="1200" baseline="0">
                        <a:solidFill>
                          <a:schemeClr val="bg1"/>
                        </a:solidFill>
                        <a:latin typeface="+mn-lt"/>
                        <a:ea typeface="+mn-ea"/>
                        <a:cs typeface="+mn-cs"/>
                      </a:defRPr>
                    </a:pPr>
                    <a:fld id="{F5CDC1E9-1F05-479A-819D-1F700B3CB65B}" type="VALUE">
                      <a:rPr lang="en-US" baseline="0" smtClean="0"/>
                      <a:pPr algn="r">
                        <a:defRPr sz="4000" b="1">
                          <a:solidFill>
                            <a:schemeClr val="bg1"/>
                          </a:solidFill>
                        </a:defRPr>
                      </a:pPr>
                      <a:t>[VALEUR]</a:t>
                    </a:fld>
                    <a:fld id="{A55695FF-5BFF-4748-A1CC-5DA8199AD4C3}" type="CELLRANGE">
                      <a:rPr lang="en-US" sz="1600" b="1" i="0" u="none" strike="noStrike" kern="1200" baseline="0" smtClean="0">
                        <a:solidFill>
                          <a:prstClr val="white"/>
                        </a:solidFill>
                      </a:rPr>
                      <a:pPr algn="r">
                        <a:defRPr sz="4000" b="1">
                          <a:solidFill>
                            <a:schemeClr val="bg1"/>
                          </a:solidFill>
                        </a:defRPr>
                      </a:pPr>
                      <a:t>[PLAGECELL]</a:t>
                    </a:fld>
                    <a:endParaRPr lang="fr-FR"/>
                  </a:p>
                </c:rich>
              </c:tx>
              <c:spPr>
                <a:noFill/>
                <a:ln>
                  <a:noFill/>
                </a:ln>
                <a:effectLst/>
              </c:spPr>
              <c:txPr>
                <a:bodyPr rot="0" spcFirstLastPara="1" vertOverflow="ellipsis" vert="horz" wrap="square" lIns="38100" tIns="19050" rIns="38100" bIns="19050" anchor="ctr" anchorCtr="0">
                  <a:spAutoFit/>
                </a:bodyPr>
                <a:lstStyle/>
                <a:p>
                  <a:pPr algn="r">
                    <a:defRPr sz="40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96D-4368-86D1-1AB88301A2F2}"/>
                </c:ext>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##0</c:formatCode>
                <c:ptCount val="1"/>
                <c:pt idx="0">
                  <c:v>34</c:v>
                </c:pt>
              </c:numCache>
            </c:numRef>
          </c:val>
          <c:extLst>
            <c:ext xmlns:c15="http://schemas.microsoft.com/office/drawing/2012/chart" uri="{02D57815-91ED-43cb-92C2-25804820EDAC}">
              <c15:datalabelsRange>
                <c15:f>Feuil1!$B$3:$D$3</c15:f>
                <c15:dlblRangeCache>
                  <c:ptCount val="3"/>
                  <c:pt idx="0">
                    <c:v> (-2)</c:v>
                  </c:pt>
                  <c:pt idx="2">
                    <c:v> (+1)</c:v>
                  </c:pt>
                </c15:dlblRangeCache>
              </c15:datalabelsRange>
            </c:ext>
            <c:ext xmlns:c16="http://schemas.microsoft.com/office/drawing/2014/chart" uri="{C3380CC4-5D6E-409C-BE32-E72D297353CC}">
              <c16:uniqueId val="{00000002-396D-4368-86D1-1AB88301A2F2}"/>
            </c:ext>
          </c:extLst>
        </c:ser>
        <c:ser>
          <c:idx val="1"/>
          <c:order val="1"/>
          <c:tx>
            <c:strRef>
              <c:f>Feuil1!$C$1</c:f>
              <c:strCache>
                <c:ptCount val="1"/>
                <c:pt idx="0">
                  <c:v>NSP</c:v>
                </c:pt>
              </c:strCache>
            </c:strRef>
          </c:tx>
          <c:spPr>
            <a:solidFill>
              <a:schemeClr val="accent2"/>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4-396D-4368-86D1-1AB88301A2F2}"/>
              </c:ext>
            </c:extLst>
          </c:dPt>
          <c:cat>
            <c:strRef>
              <c:f>Feuil1!$A$2</c:f>
              <c:strCache>
                <c:ptCount val="1"/>
                <c:pt idx="0">
                  <c:v>Catégorie 1</c:v>
                </c:pt>
              </c:strCache>
            </c:strRef>
          </c:cat>
          <c:val>
            <c:numRef>
              <c:f>Feuil1!$C$2</c:f>
              <c:numCache>
                <c:formatCode>##0</c:formatCode>
                <c:ptCount val="1"/>
                <c:pt idx="0">
                  <c:v>5</c:v>
                </c:pt>
              </c:numCache>
            </c:numRef>
          </c:val>
          <c:extLst>
            <c:ext xmlns:c16="http://schemas.microsoft.com/office/drawing/2014/chart" uri="{C3380CC4-5D6E-409C-BE32-E72D297353CC}">
              <c16:uniqueId val="{00000005-396D-4368-86D1-1AB88301A2F2}"/>
            </c:ext>
          </c:extLst>
        </c:ser>
        <c:ser>
          <c:idx val="2"/>
          <c:order val="2"/>
          <c:tx>
            <c:strRef>
              <c:f>Feuil1!$D$1</c:f>
              <c:strCache>
                <c:ptCount val="1"/>
                <c:pt idx="0">
                  <c:v>TOTAL Mécontents</c:v>
                </c:pt>
              </c:strCache>
            </c:strRef>
          </c:tx>
          <c:spPr>
            <a:solidFill>
              <a:srgbClr val="B01817"/>
            </a:solidFill>
            <a:ln>
              <a:noFill/>
            </a:ln>
            <a:effectLst/>
          </c:spPr>
          <c:invertIfNegative val="0"/>
          <c:dPt>
            <c:idx val="0"/>
            <c:invertIfNegative val="0"/>
            <c:bubble3D val="0"/>
            <c:spPr>
              <a:solidFill>
                <a:srgbClr val="B01817">
                  <a:alpha val="80000"/>
                </a:srgbClr>
              </a:solidFill>
              <a:ln w="63500">
                <a:solidFill>
                  <a:schemeClr val="bg1"/>
                </a:solidFill>
              </a:ln>
              <a:effectLst/>
            </c:spPr>
            <c:extLst>
              <c:ext xmlns:c16="http://schemas.microsoft.com/office/drawing/2014/chart" uri="{C3380CC4-5D6E-409C-BE32-E72D297353CC}">
                <c16:uniqueId val="{00000007-396D-4368-86D1-1AB88301A2F2}"/>
              </c:ext>
            </c:extLst>
          </c:dPt>
          <c:dLbls>
            <c:dLbl>
              <c:idx val="0"/>
              <c:tx>
                <c:rich>
                  <a:bodyPr rot="0" spcFirstLastPara="1" vertOverflow="ellipsis" vert="horz" wrap="square" lIns="38100" tIns="19050" rIns="38100" bIns="19050" anchor="ctr" anchorCtr="0">
                    <a:spAutoFit/>
                  </a:bodyPr>
                  <a:lstStyle/>
                  <a:p>
                    <a:pPr algn="l">
                      <a:defRPr sz="4000" b="1" i="0" u="none" strike="noStrike" kern="1200" baseline="0">
                        <a:solidFill>
                          <a:schemeClr val="bg1"/>
                        </a:solidFill>
                        <a:latin typeface="+mn-lt"/>
                        <a:ea typeface="+mn-ea"/>
                        <a:cs typeface="+mn-cs"/>
                      </a:defRPr>
                    </a:pPr>
                    <a:fld id="{F5CDC1E9-1F05-479A-819D-1F700B3CB65B}" type="VALUE">
                      <a:rPr lang="en-US" sz="4000" b="1" i="0" u="none" strike="noStrike" kern="1200" baseline="0" smtClean="0">
                        <a:solidFill>
                          <a:prstClr val="white"/>
                        </a:solidFill>
                      </a:rPr>
                      <a:pPr algn="l">
                        <a:defRPr sz="4000" b="1">
                          <a:solidFill>
                            <a:schemeClr val="bg1"/>
                          </a:solidFill>
                        </a:defRPr>
                      </a:pPr>
                      <a:t>[VALEUR]</a:t>
                    </a:fld>
                    <a:fld id="{67560DFF-744A-4A48-9E71-F712048300EC}" type="CELLREF">
                      <a:rPr lang="en-US" sz="1600" b="1" i="0" u="none" strike="noStrike" kern="1200" baseline="0" smtClean="0">
                        <a:solidFill>
                          <a:prstClr val="white"/>
                        </a:solidFill>
                      </a:rPr>
                      <a:pPr algn="l">
                        <a:defRPr sz="40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0">
                  <a:spAutoFit/>
                </a:bodyPr>
                <a:lstStyle/>
                <a:p>
                  <a:pPr algn="l">
                    <a:defRPr sz="4000" b="1"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dlblFieldTable>
                    <c15:dlblFTEntry>
                      <c15:txfldGUID>{67560DFF-744A-4A48-9E71-F712048300EC}</c15:txfldGUID>
                      <c15:f>Feuil1!$D$3</c15:f>
                      <c15:dlblFieldTableCache>
                        <c:ptCount val="1"/>
                        <c:pt idx="0">
                          <c:v> (+1)</c:v>
                        </c:pt>
                      </c15:dlblFieldTableCache>
                    </c15:dlblFTEntry>
                  </c15:dlblFieldTable>
                  <c15:showDataLabelsRange val="0"/>
                </c:ext>
                <c:ext xmlns:c16="http://schemas.microsoft.com/office/drawing/2014/chart" uri="{C3380CC4-5D6E-409C-BE32-E72D297353CC}">
                  <c16:uniqueId val="{00000007-396D-4368-86D1-1AB88301A2F2}"/>
                </c:ext>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##0</c:formatCode>
                <c:ptCount val="1"/>
                <c:pt idx="0">
                  <c:v>61</c:v>
                </c:pt>
              </c:numCache>
            </c:numRef>
          </c:val>
          <c:extLst>
            <c:ext xmlns:c16="http://schemas.microsoft.com/office/drawing/2014/chart" uri="{C3380CC4-5D6E-409C-BE32-E72D297353CC}">
              <c16:uniqueId val="{00000008-396D-4368-86D1-1AB88301A2F2}"/>
            </c:ext>
          </c:extLst>
        </c:ser>
        <c:dLbls>
          <c:showLegendKey val="0"/>
          <c:showVal val="0"/>
          <c:showCatName val="0"/>
          <c:showSerName val="0"/>
          <c:showPercent val="0"/>
          <c:showBubbleSize val="0"/>
        </c:dLbls>
        <c:gapWidth val="150"/>
        <c:overlap val="100"/>
        <c:axId val="1473651664"/>
        <c:axId val="1473677040"/>
      </c:barChart>
      <c:catAx>
        <c:axId val="1473651664"/>
        <c:scaling>
          <c:orientation val="minMax"/>
        </c:scaling>
        <c:delete val="1"/>
        <c:axPos val="l"/>
        <c:numFmt formatCode="General" sourceLinked="1"/>
        <c:majorTickMark val="none"/>
        <c:minorTickMark val="none"/>
        <c:tickLblPos val="nextTo"/>
        <c:crossAx val="1473677040"/>
        <c:crosses val="autoZero"/>
        <c:auto val="1"/>
        <c:lblAlgn val="ctr"/>
        <c:lblOffset val="100"/>
        <c:noMultiLvlLbl val="0"/>
      </c:catAx>
      <c:valAx>
        <c:axId val="1473677040"/>
        <c:scaling>
          <c:orientation val="minMax"/>
        </c:scaling>
        <c:delete val="1"/>
        <c:axPos val="b"/>
        <c:numFmt formatCode="0%" sourceLinked="1"/>
        <c:majorTickMark val="none"/>
        <c:minorTickMark val="none"/>
        <c:tickLblPos val="nextTo"/>
        <c:crossAx val="147365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PM</c:v>
                </c:pt>
              </c:strCache>
            </c:strRef>
          </c:tx>
          <c:spPr>
            <a:ln w="28575" cap="rnd">
              <a:solidFill>
                <a:srgbClr val="338DCD"/>
              </a:solidFill>
              <a:prstDash val="solid"/>
              <a:round/>
            </a:ln>
            <a:effectLst/>
          </c:spPr>
          <c:marker>
            <c:symbol val="none"/>
          </c:marker>
          <c:dPt>
            <c:idx val="0"/>
            <c:marker>
              <c:symbol val="none"/>
            </c:marker>
            <c:bubble3D val="0"/>
            <c:spPr>
              <a:ln w="28575" cap="rnd">
                <a:solidFill>
                  <a:schemeClr val="tx1"/>
                </a:solidFill>
                <a:prstDash val="solid"/>
                <a:round/>
              </a:ln>
              <a:effectLst/>
            </c:spPr>
            <c:extLst>
              <c:ext xmlns:c16="http://schemas.microsoft.com/office/drawing/2014/chart" uri="{C3380CC4-5D6E-409C-BE32-E72D297353CC}">
                <c16:uniqueId val="{00000001-AAD1-482E-8D9C-C8F60E13D700}"/>
              </c:ext>
            </c:extLst>
          </c:dPt>
          <c:dPt>
            <c:idx val="1"/>
            <c:marker>
              <c:symbol val="none"/>
            </c:marker>
            <c:bubble3D val="0"/>
            <c:spPr>
              <a:ln w="28575" cap="rnd">
                <a:solidFill>
                  <a:srgbClr val="338DCD"/>
                </a:solidFill>
                <a:prstDash val="solid"/>
                <a:round/>
              </a:ln>
              <a:effectLst/>
            </c:spPr>
            <c:extLst>
              <c:ext xmlns:c16="http://schemas.microsoft.com/office/drawing/2014/chart" uri="{C3380CC4-5D6E-409C-BE32-E72D297353CC}">
                <c16:uniqueId val="{00000003-AAD1-482E-8D9C-C8F60E13D700}"/>
              </c:ext>
            </c:extLst>
          </c:dPt>
          <c:dPt>
            <c:idx val="2"/>
            <c:marker>
              <c:symbol val="none"/>
            </c:marker>
            <c:bubble3D val="0"/>
            <c:spPr>
              <a:ln w="28575" cap="rnd">
                <a:solidFill>
                  <a:srgbClr val="338DCD"/>
                </a:solidFill>
                <a:prstDash val="solid"/>
                <a:round/>
              </a:ln>
              <a:effectLst/>
            </c:spPr>
            <c:extLst>
              <c:ext xmlns:c16="http://schemas.microsoft.com/office/drawing/2014/chart" uri="{C3380CC4-5D6E-409C-BE32-E72D297353CC}">
                <c16:uniqueId val="{00000005-AAD1-482E-8D9C-C8F60E13D700}"/>
              </c:ext>
            </c:extLst>
          </c:dPt>
          <c:dPt>
            <c:idx val="3"/>
            <c:marker>
              <c:symbol val="none"/>
            </c:marker>
            <c:bubble3D val="0"/>
            <c:spPr>
              <a:ln w="28575" cap="rnd">
                <a:solidFill>
                  <a:srgbClr val="338DCD"/>
                </a:solidFill>
                <a:prstDash val="solid"/>
                <a:round/>
              </a:ln>
              <a:effectLst/>
            </c:spPr>
            <c:extLst>
              <c:ext xmlns:c16="http://schemas.microsoft.com/office/drawing/2014/chart" uri="{C3380CC4-5D6E-409C-BE32-E72D297353CC}">
                <c16:uniqueId val="{00000007-AAD1-482E-8D9C-C8F60E13D700}"/>
              </c:ext>
            </c:extLst>
          </c:dPt>
          <c:dPt>
            <c:idx val="4"/>
            <c:marker>
              <c:symbol val="none"/>
            </c:marker>
            <c:bubble3D val="0"/>
            <c:spPr>
              <a:ln w="28575" cap="rnd">
                <a:solidFill>
                  <a:srgbClr val="338DCD"/>
                </a:solidFill>
                <a:prstDash val="solid"/>
                <a:round/>
              </a:ln>
              <a:effectLst/>
            </c:spPr>
            <c:extLst>
              <c:ext xmlns:c16="http://schemas.microsoft.com/office/drawing/2014/chart" uri="{C3380CC4-5D6E-409C-BE32-E72D297353CC}">
                <c16:uniqueId val="{00000009-AAD1-482E-8D9C-C8F60E13D700}"/>
              </c:ext>
            </c:extLst>
          </c:dPt>
          <c:dPt>
            <c:idx val="5"/>
            <c:marker>
              <c:symbol val="none"/>
            </c:marker>
            <c:bubble3D val="0"/>
            <c:spPr>
              <a:ln w="28575" cap="rnd">
                <a:solidFill>
                  <a:srgbClr val="338DCD"/>
                </a:solidFill>
                <a:prstDash val="solid"/>
                <a:round/>
              </a:ln>
              <a:effectLst/>
            </c:spPr>
            <c:extLst>
              <c:ext xmlns:c16="http://schemas.microsoft.com/office/drawing/2014/chart" uri="{C3380CC4-5D6E-409C-BE32-E72D297353CC}">
                <c16:uniqueId val="{0000000B-AAD1-482E-8D9C-C8F60E13D70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338DCD"/>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Août 2020</c:v>
                </c:pt>
                <c:pt idx="1">
                  <c:v>Septembre 2020</c:v>
                </c:pt>
                <c:pt idx="2">
                  <c:v>Octobre 2020</c:v>
                </c:pt>
                <c:pt idx="3">
                  <c:v>Novembre 2020</c:v>
                </c:pt>
                <c:pt idx="4">
                  <c:v>Décembre 2020</c:v>
                </c:pt>
                <c:pt idx="5">
                  <c:v>Janvier 2021</c:v>
                </c:pt>
                <c:pt idx="6">
                  <c:v>Février 2021</c:v>
                </c:pt>
                <c:pt idx="7">
                  <c:v>Mars 2021</c:v>
                </c:pt>
                <c:pt idx="8">
                  <c:v>Avril 2021</c:v>
                </c:pt>
              </c:strCache>
            </c:strRef>
          </c:cat>
          <c:val>
            <c:numRef>
              <c:f>Feuil1!$B$2:$B$10</c:f>
              <c:numCache>
                <c:formatCode>General</c:formatCode>
                <c:ptCount val="9"/>
                <c:pt idx="0">
                  <c:v>48</c:v>
                </c:pt>
                <c:pt idx="1">
                  <c:v>45</c:v>
                </c:pt>
                <c:pt idx="2">
                  <c:v>39</c:v>
                </c:pt>
                <c:pt idx="3">
                  <c:v>39</c:v>
                </c:pt>
                <c:pt idx="4">
                  <c:v>37</c:v>
                </c:pt>
                <c:pt idx="5">
                  <c:v>37</c:v>
                </c:pt>
                <c:pt idx="6">
                  <c:v>37</c:v>
                </c:pt>
                <c:pt idx="7">
                  <c:v>36</c:v>
                </c:pt>
                <c:pt idx="8">
                  <c:v>34</c:v>
                </c:pt>
              </c:numCache>
            </c:numRef>
          </c:val>
          <c:smooth val="0"/>
          <c:extLst>
            <c:ext xmlns:c16="http://schemas.microsoft.com/office/drawing/2014/chart" uri="{C3380CC4-5D6E-409C-BE32-E72D297353CC}">
              <c16:uniqueId val="{00000000-493C-4D8A-9B38-FAF65206029A}"/>
            </c:ext>
          </c:extLst>
        </c:ser>
        <c:ser>
          <c:idx val="1"/>
          <c:order val="1"/>
          <c:tx>
            <c:strRef>
              <c:f>Feuil1!$C$1</c:f>
              <c:strCache>
                <c:ptCount val="1"/>
                <c:pt idx="0">
                  <c:v>Colonne1</c:v>
                </c:pt>
              </c:strCache>
            </c:strRef>
          </c:tx>
          <c:spPr>
            <a:ln w="12700" cap="rnd">
              <a:solidFill>
                <a:srgbClr val="FF6699">
                  <a:alpha val="80000"/>
                </a:srgb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FF6699"/>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Août 2020</c:v>
                </c:pt>
                <c:pt idx="1">
                  <c:v>Septembre 2020</c:v>
                </c:pt>
                <c:pt idx="2">
                  <c:v>Octobre 2020</c:v>
                </c:pt>
                <c:pt idx="3">
                  <c:v>Novembre 2020</c:v>
                </c:pt>
                <c:pt idx="4">
                  <c:v>Décembre 2020</c:v>
                </c:pt>
                <c:pt idx="5">
                  <c:v>Janvier 2021</c:v>
                </c:pt>
                <c:pt idx="6">
                  <c:v>Février 2021</c:v>
                </c:pt>
                <c:pt idx="7">
                  <c:v>Mars 2021</c:v>
                </c:pt>
                <c:pt idx="8">
                  <c:v>Avril 2021</c:v>
                </c:pt>
              </c:strCache>
            </c:strRef>
          </c:cat>
          <c:val>
            <c:numRef>
              <c:f>Feuil1!$C$2:$C$10</c:f>
              <c:numCache>
                <c:formatCode>General</c:formatCode>
                <c:ptCount val="9"/>
              </c:numCache>
            </c:numRef>
          </c:val>
          <c:smooth val="0"/>
          <c:extLst>
            <c:ext xmlns:c16="http://schemas.microsoft.com/office/drawing/2014/chart" uri="{C3380CC4-5D6E-409C-BE32-E72D297353CC}">
              <c16:uniqueId val="{00000001-493C-4D8A-9B38-FAF65206029A}"/>
            </c:ext>
          </c:extLst>
        </c:ser>
        <c:ser>
          <c:idx val="2"/>
          <c:order val="2"/>
          <c:tx>
            <c:strRef>
              <c:f>Feuil1!$D$1</c:f>
              <c:strCache>
                <c:ptCount val="1"/>
                <c:pt idx="0">
                  <c:v>Colonne2</c:v>
                </c:pt>
              </c:strCache>
            </c:strRef>
          </c:tx>
          <c:spPr>
            <a:ln w="12700" cap="rnd">
              <a:solidFill>
                <a:srgbClr val="002060">
                  <a:alpha val="80000"/>
                </a:srgbClr>
              </a:solidFill>
              <a:prstDash val="sysDash"/>
              <a:round/>
            </a:ln>
            <a:effectLst/>
          </c:spPr>
          <c:marker>
            <c:symbol val="none"/>
          </c:marker>
          <c:dLbls>
            <c:dLbl>
              <c:idx val="0"/>
              <c:layout>
                <c:manualLayout>
                  <c:x val="-1.9809900009603355E-2"/>
                  <c:y val="2.1441756398247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D1-482E-8D9C-C8F60E13D70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00206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Août 2020</c:v>
                </c:pt>
                <c:pt idx="1">
                  <c:v>Septembre 2020</c:v>
                </c:pt>
                <c:pt idx="2">
                  <c:v>Octobre 2020</c:v>
                </c:pt>
                <c:pt idx="3">
                  <c:v>Novembre 2020</c:v>
                </c:pt>
                <c:pt idx="4">
                  <c:v>Décembre 2020</c:v>
                </c:pt>
                <c:pt idx="5">
                  <c:v>Janvier 2021</c:v>
                </c:pt>
                <c:pt idx="6">
                  <c:v>Février 2021</c:v>
                </c:pt>
                <c:pt idx="7">
                  <c:v>Mars 2021</c:v>
                </c:pt>
                <c:pt idx="8">
                  <c:v>Avril 2021</c:v>
                </c:pt>
              </c:strCache>
            </c:strRef>
          </c:cat>
          <c:val>
            <c:numRef>
              <c:f>Feuil1!$D$2:$D$10</c:f>
              <c:numCache>
                <c:formatCode>General</c:formatCode>
                <c:ptCount val="9"/>
              </c:numCache>
            </c:numRef>
          </c:val>
          <c:smooth val="0"/>
          <c:extLst>
            <c:ext xmlns:c16="http://schemas.microsoft.com/office/drawing/2014/chart" uri="{C3380CC4-5D6E-409C-BE32-E72D297353CC}">
              <c16:uniqueId val="{00000005-493C-4D8A-9B38-FAF65206029A}"/>
            </c:ext>
          </c:extLst>
        </c:ser>
        <c:dLbls>
          <c:showLegendKey val="0"/>
          <c:showVal val="0"/>
          <c:showCatName val="0"/>
          <c:showSerName val="0"/>
          <c:showPercent val="0"/>
          <c:showBubbleSize val="0"/>
        </c:dLbls>
        <c:smooth val="0"/>
        <c:axId val="262129984"/>
        <c:axId val="251196192"/>
      </c:lineChart>
      <c:catAx>
        <c:axId val="2621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51196192"/>
        <c:crosses val="autoZero"/>
        <c:auto val="1"/>
        <c:lblAlgn val="ctr"/>
        <c:lblOffset val="100"/>
        <c:noMultiLvlLbl val="0"/>
      </c:catAx>
      <c:valAx>
        <c:axId val="251196192"/>
        <c:scaling>
          <c:orientation val="minMax"/>
          <c:max val="75"/>
          <c:min val="10"/>
        </c:scaling>
        <c:delete val="1"/>
        <c:axPos val="l"/>
        <c:numFmt formatCode="General" sourceLinked="1"/>
        <c:majorTickMark val="out"/>
        <c:minorTickMark val="none"/>
        <c:tickLblPos val="nextTo"/>
        <c:crossAx val="2621299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7209226185604"/>
          <c:y val="1.2476145821614418E-2"/>
          <c:w val="0.62629539290956615"/>
          <c:h val="0.97504770835677113"/>
        </c:manualLayout>
      </c:layout>
      <c:barChart>
        <c:barDir val="bar"/>
        <c:grouping val="clustered"/>
        <c:varyColors val="0"/>
        <c:ser>
          <c:idx val="0"/>
          <c:order val="0"/>
          <c:tx>
            <c:strRef>
              <c:f>Feuil1!$B$1</c:f>
              <c:strCache>
                <c:ptCount val="1"/>
                <c:pt idx="0">
                  <c:v>Série 1</c:v>
                </c:pt>
              </c:strCache>
            </c:strRef>
          </c:tx>
          <c:spPr>
            <a:solidFill>
              <a:srgbClr val="338DCD"/>
            </a:solidFill>
            <a:ln>
              <a:noFill/>
            </a:ln>
            <a:effectLst/>
          </c:spPr>
          <c:invertIfNegative val="0"/>
          <c:dLbls>
            <c:dLbl>
              <c:idx val="0"/>
              <c:tx>
                <c:rich>
                  <a:bodyPr/>
                  <a:lstStyle/>
                  <a:p>
                    <a:fld id="{8367105C-BA00-4C24-8BE0-C46EA0E6BDDB}" type="VALUE">
                      <a:rPr lang="en-US" baseline="0" smtClean="0">
                        <a:solidFill>
                          <a:srgbClr val="338DCD"/>
                        </a:solidFill>
                      </a:rPr>
                      <a:pPr/>
                      <a:t>[VALEUR]</a:t>
                    </a:fld>
                    <a:fld id="{DABD1F65-6124-4D72-9BFA-1F15C9C9B7C6}"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72C-4D3C-B9E2-4271B2CB180C}"/>
                </c:ext>
              </c:extLst>
            </c:dLbl>
            <c:dLbl>
              <c:idx val="1"/>
              <c:tx>
                <c:rich>
                  <a:bodyPr/>
                  <a:lstStyle/>
                  <a:p>
                    <a:r>
                      <a:rPr lang="en-US" baseline="0" dirty="0" smtClean="0"/>
                      <a:t> </a:t>
                    </a:r>
                    <a:fld id="{ACEE6216-EFCA-491E-81B4-F51F6DD26A7F}" type="VALUE">
                      <a:rPr lang="en-US" baseline="0" smtClean="0"/>
                      <a:pPr/>
                      <a:t>[VALEUR]</a:t>
                    </a:fld>
                    <a:endParaRPr lang="en-US" baseline="0" dirty="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A72C-4D3C-B9E2-4271B2CB180C}"/>
                </c:ext>
              </c:extLst>
            </c:dLbl>
            <c:dLbl>
              <c:idx val="2"/>
              <c:tx>
                <c:rich>
                  <a:bodyPr/>
                  <a:lstStyle/>
                  <a:p>
                    <a:fld id="{CAF59F4F-2D7B-42BD-A29B-16C5A6B6609B}" type="CELLRANGE">
                      <a:rPr lang="en-US" smtClean="0"/>
                      <a:pPr/>
                      <a:t>[PLAGECELL]</a:t>
                    </a:fld>
                    <a:r>
                      <a:rPr lang="en-US" baseline="0" smtClean="0"/>
                      <a:t> </a:t>
                    </a:r>
                    <a:fld id="{20745B28-7BB6-458E-8A00-D978671F9BB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72C-4D3C-B9E2-4271B2CB180C}"/>
                </c:ext>
              </c:extLst>
            </c:dLbl>
            <c:dLbl>
              <c:idx val="3"/>
              <c:tx>
                <c:rich>
                  <a:bodyPr/>
                  <a:lstStyle/>
                  <a:p>
                    <a:fld id="{0DC01494-91C0-469E-9BDB-2B9B6624419E}" type="VALUE">
                      <a:rPr lang="en-US" baseline="0" smtClean="0">
                        <a:solidFill>
                          <a:srgbClr val="338DCD"/>
                        </a:solidFill>
                      </a:rPr>
                      <a:pPr/>
                      <a:t>[VALEUR]</a:t>
                    </a:fld>
                    <a:fld id="{4308AC75-E736-4E0D-BF84-564299991E02}"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72C-4D3C-B9E2-4271B2CB180C}"/>
                </c:ext>
              </c:extLst>
            </c:dLbl>
            <c:dLbl>
              <c:idx val="4"/>
              <c:tx>
                <c:rich>
                  <a:bodyPr/>
                  <a:lstStyle/>
                  <a:p>
                    <a:fld id="{F39585A8-9D5F-4859-B5AA-A8EC270A4973}" type="VALUE">
                      <a:rPr lang="en-US" baseline="0" smtClean="0">
                        <a:solidFill>
                          <a:srgbClr val="338DCD"/>
                        </a:solidFill>
                      </a:rPr>
                      <a:pPr/>
                      <a:t>[VALEUR]</a:t>
                    </a:fld>
                    <a:fld id="{A8F85ED2-CED4-4EDE-96F6-16BF10555413}"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72C-4D3C-B9E2-4271B2CB180C}"/>
                </c:ext>
              </c:extLst>
            </c:dLbl>
            <c:dLbl>
              <c:idx val="5"/>
              <c:tx>
                <c:rich>
                  <a:bodyPr/>
                  <a:lstStyle/>
                  <a:p>
                    <a:fld id="{EF163FE4-BB3D-4B0B-AF3A-1D6D8AABE6A1}" type="CELLRANGE">
                      <a:rPr lang="en-US" smtClean="0"/>
                      <a:pPr/>
                      <a:t>[PLAGECELL]</a:t>
                    </a:fld>
                    <a:r>
                      <a:rPr lang="en-US" baseline="0" smtClean="0"/>
                      <a:t> </a:t>
                    </a:r>
                    <a:fld id="{BBD4E37A-DDA8-41B6-8DBE-97A0FDAF8EFB}"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A72C-4D3C-B9E2-4271B2CB180C}"/>
                </c:ext>
              </c:extLst>
            </c:dLbl>
            <c:dLbl>
              <c:idx val="6"/>
              <c:tx>
                <c:rich>
                  <a:bodyPr/>
                  <a:lstStyle/>
                  <a:p>
                    <a:fld id="{C0716A9D-F7E9-41A6-A9E1-751A57E0D4A3}" type="VALUE">
                      <a:rPr lang="en-US" baseline="0" smtClean="0">
                        <a:solidFill>
                          <a:srgbClr val="338DCD"/>
                        </a:solidFill>
                      </a:rPr>
                      <a:pPr/>
                      <a:t>[VALEUR]</a:t>
                    </a:fld>
                    <a:fld id="{49DBC3A4-E8A3-47E6-9BC4-14F7F9C367D5}"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72C-4D3C-B9E2-4271B2CB180C}"/>
                </c:ext>
              </c:extLst>
            </c:dLbl>
            <c:dLbl>
              <c:idx val="7"/>
              <c:tx>
                <c:rich>
                  <a:bodyPr/>
                  <a:lstStyle/>
                  <a:p>
                    <a:fld id="{3758C38A-D2AE-44CB-A1BA-3E9B0B0A441F}" type="VALUE">
                      <a:rPr lang="en-US" baseline="0" smtClean="0">
                        <a:solidFill>
                          <a:srgbClr val="338DCD"/>
                        </a:solidFill>
                      </a:rPr>
                      <a:pPr/>
                      <a:t>[VALEUR]</a:t>
                    </a:fld>
                    <a:fld id="{537A80F6-1D88-4887-BB63-DAA59E0423B4}"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2C-4D3C-B9E2-4271B2CB180C}"/>
                </c:ext>
              </c:extLst>
            </c:dLbl>
            <c:dLbl>
              <c:idx val="8"/>
              <c:tx>
                <c:rich>
                  <a:bodyPr/>
                  <a:lstStyle/>
                  <a:p>
                    <a:fld id="{62D2710F-6765-4C13-B017-CA1DA75BDDF9}" type="VALUE">
                      <a:rPr lang="en-US" baseline="0" smtClean="0">
                        <a:solidFill>
                          <a:srgbClr val="338DCD"/>
                        </a:solidFill>
                      </a:rPr>
                      <a:pPr/>
                      <a:t>[VALEUR]</a:t>
                    </a:fld>
                    <a:fld id="{5CF8F363-C6C4-4449-9201-227D2343DB7B}"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72C-4D3C-B9E2-4271B2CB180C}"/>
                </c:ext>
              </c:extLst>
            </c:dLbl>
            <c:dLbl>
              <c:idx val="9"/>
              <c:tx>
                <c:rich>
                  <a:bodyPr/>
                  <a:lstStyle/>
                  <a:p>
                    <a:fld id="{4CC8FBAB-47E5-4289-B359-5167C4FFFB21}" type="VALUE">
                      <a:rPr lang="en-US" baseline="0" smtClean="0">
                        <a:solidFill>
                          <a:srgbClr val="338DCD"/>
                        </a:solidFill>
                      </a:rPr>
                      <a:pPr/>
                      <a:t>[VALEUR]</a:t>
                    </a:fld>
                    <a:fld id="{FCAEAB11-8FAE-4029-BCAB-3241855E44BC}"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72C-4D3C-B9E2-4271B2CB180C}"/>
                </c:ext>
              </c:extLst>
            </c:dLbl>
            <c:dLbl>
              <c:idx val="10"/>
              <c:tx>
                <c:rich>
                  <a:bodyPr/>
                  <a:lstStyle/>
                  <a:p>
                    <a:fld id="{EAAED3BB-AE71-482F-B38D-80119BF48F2E}" type="VALUE">
                      <a:rPr lang="en-US" baseline="0" smtClean="0">
                        <a:solidFill>
                          <a:srgbClr val="338DCD"/>
                        </a:solidFill>
                      </a:rPr>
                      <a:pPr/>
                      <a:t>[VALEUR]</a:t>
                    </a:fld>
                    <a:fld id="{B5D9120B-43FE-4DA7-80A9-5CFE0D085572}"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72C-4D3C-B9E2-4271B2CB180C}"/>
                </c:ext>
              </c:extLst>
            </c:dLbl>
            <c:dLbl>
              <c:idx val="11"/>
              <c:tx>
                <c:rich>
                  <a:bodyPr/>
                  <a:lstStyle/>
                  <a:p>
                    <a:fld id="{C3EDD228-1E71-48F9-AAC0-D06B48E6B2D9}" type="CELLRANGE">
                      <a:rPr lang="en-US" smtClean="0"/>
                      <a:pPr/>
                      <a:t>[PLAGECELL]</a:t>
                    </a:fld>
                    <a:r>
                      <a:rPr lang="en-US" baseline="0" smtClean="0"/>
                      <a:t> </a:t>
                    </a:r>
                    <a:fld id="{CEFAB2BD-1B25-4325-B1A9-4E01D9D5F878}"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A72C-4D3C-B9E2-4271B2CB180C}"/>
                </c:ext>
              </c:extLst>
            </c:dLbl>
            <c:dLbl>
              <c:idx val="12"/>
              <c:tx>
                <c:rich>
                  <a:bodyPr/>
                  <a:lstStyle/>
                  <a:p>
                    <a:fld id="{AECA4525-4862-46CE-B66F-FAD104766B61}" type="VALUE">
                      <a:rPr lang="en-US" baseline="0" smtClean="0">
                        <a:solidFill>
                          <a:srgbClr val="338DCD"/>
                        </a:solidFill>
                      </a:rPr>
                      <a:pPr/>
                      <a:t>[VALEUR]</a:t>
                    </a:fld>
                    <a:fld id="{BB637DA9-2E17-43AD-8EE9-17A6BE9B0EE0}"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72C-4D3C-B9E2-4271B2CB180C}"/>
                </c:ext>
              </c:extLst>
            </c:dLbl>
            <c:dLbl>
              <c:idx val="13"/>
              <c:tx>
                <c:rich>
                  <a:bodyPr/>
                  <a:lstStyle/>
                  <a:p>
                    <a:fld id="{5A5A8BD2-A013-4078-8B82-7472113EF3E8}" type="VALUE">
                      <a:rPr lang="en-US" baseline="0" smtClean="0">
                        <a:solidFill>
                          <a:srgbClr val="338DCD"/>
                        </a:solidFill>
                      </a:rPr>
                      <a:pPr/>
                      <a:t>[VALEUR]</a:t>
                    </a:fld>
                    <a:fld id="{C927A9E0-6341-4913-9C48-DC4DA762A4C5}"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72C-4D3C-B9E2-4271B2CB180C}"/>
                </c:ext>
              </c:extLst>
            </c:dLbl>
            <c:dLbl>
              <c:idx val="14"/>
              <c:tx>
                <c:rich>
                  <a:bodyPr/>
                  <a:lstStyle/>
                  <a:p>
                    <a:fld id="{D5CB72E6-FC34-4D61-8132-E764942286D4}" type="VALUE">
                      <a:rPr lang="en-US" baseline="0" smtClean="0">
                        <a:solidFill>
                          <a:srgbClr val="338DCD"/>
                        </a:solidFill>
                      </a:rPr>
                      <a:pPr/>
                      <a:t>[VALEUR]</a:t>
                    </a:fld>
                    <a:fld id="{50954C7B-96B4-4B9D-935B-DACEB4103EA9}"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72C-4D3C-B9E2-4271B2CB180C}"/>
                </c:ext>
              </c:extLst>
            </c:dLbl>
            <c:dLbl>
              <c:idx val="15"/>
              <c:tx>
                <c:rich>
                  <a:bodyPr/>
                  <a:lstStyle/>
                  <a:p>
                    <a:fld id="{C7BF71AA-C90B-4170-BCC9-748D3F311237}" type="VALUE">
                      <a:rPr lang="en-US" baseline="0" smtClean="0">
                        <a:solidFill>
                          <a:srgbClr val="338DCD"/>
                        </a:solidFill>
                      </a:rPr>
                      <a:pPr/>
                      <a:t>[VALEUR]</a:t>
                    </a:fld>
                    <a:fld id="{2C8B49A3-6D95-4670-8974-E9D13ADEA5D3}"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72C-4D3C-B9E2-4271B2CB180C}"/>
                </c:ext>
              </c:extLst>
            </c:dLbl>
            <c:dLbl>
              <c:idx val="16"/>
              <c:tx>
                <c:rich>
                  <a:bodyPr/>
                  <a:lstStyle/>
                  <a:p>
                    <a:fld id="{2FF5C091-DDE6-43D4-9B0B-25919E187DAD}" type="VALUE">
                      <a:rPr lang="en-US" baseline="0" smtClean="0">
                        <a:solidFill>
                          <a:srgbClr val="338DCD"/>
                        </a:solidFill>
                      </a:rPr>
                      <a:pPr/>
                      <a:t>[VALEUR]</a:t>
                    </a:fld>
                    <a:fld id="{8F8949E0-C719-4430-915A-EA98E73339DD}"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72C-4D3C-B9E2-4271B2CB180C}"/>
                </c:ext>
              </c:extLst>
            </c:dLbl>
            <c:dLbl>
              <c:idx val="17"/>
              <c:tx>
                <c:rich>
                  <a:bodyPr/>
                  <a:lstStyle/>
                  <a:p>
                    <a:fld id="{C5FC2FB4-4954-442F-ADC9-FC476CFBF8CD}" type="VALUE">
                      <a:rPr lang="en-US" baseline="0" smtClean="0">
                        <a:solidFill>
                          <a:srgbClr val="338DCD"/>
                        </a:solidFill>
                      </a:rPr>
                      <a:pPr/>
                      <a:t>[VALEUR]</a:t>
                    </a:fld>
                    <a:fld id="{5C3D978C-BF22-42E1-9E95-B3A223176A78}"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72C-4D3C-B9E2-4271B2CB180C}"/>
                </c:ext>
              </c:extLst>
            </c:dLbl>
            <c:dLbl>
              <c:idx val="18"/>
              <c:tx>
                <c:rich>
                  <a:bodyPr/>
                  <a:lstStyle/>
                  <a:p>
                    <a:fld id="{5E087196-F089-4FC0-A389-1E22DE3A5D02}" type="VALUE">
                      <a:rPr lang="en-US" baseline="0" smtClean="0">
                        <a:solidFill>
                          <a:srgbClr val="338DCD"/>
                        </a:solidFill>
                      </a:rPr>
                      <a:pPr/>
                      <a:t>[VALEUR]</a:t>
                    </a:fld>
                    <a:fld id="{DD3F04BC-86BD-47E9-8036-304C52BD905A}"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72C-4D3C-B9E2-4271B2CB180C}"/>
                </c:ext>
              </c:extLst>
            </c:dLbl>
            <c:dLbl>
              <c:idx val="19"/>
              <c:tx>
                <c:rich>
                  <a:bodyPr/>
                  <a:lstStyle/>
                  <a:p>
                    <a:fld id="{5236654E-225C-40F3-ACD7-28DE617A8D97}" type="CELLRANGE">
                      <a:rPr lang="en-US" smtClean="0"/>
                      <a:pPr/>
                      <a:t>[PLAGECELL]</a:t>
                    </a:fld>
                    <a:r>
                      <a:rPr lang="en-US" baseline="0" smtClean="0"/>
                      <a:t> </a:t>
                    </a:r>
                    <a:fld id="{47B489FB-23DA-400C-A10F-F0A8BE166CF3}"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A72C-4D3C-B9E2-4271B2CB180C}"/>
                </c:ext>
              </c:extLst>
            </c:dLbl>
            <c:dLbl>
              <c:idx val="20"/>
              <c:tx>
                <c:rich>
                  <a:bodyPr/>
                  <a:lstStyle/>
                  <a:p>
                    <a:fld id="{22961E23-DA24-45CA-B28C-4187C312B915}" type="VALUE">
                      <a:rPr lang="en-US" baseline="0" smtClean="0">
                        <a:solidFill>
                          <a:srgbClr val="338DCD"/>
                        </a:solidFill>
                      </a:rPr>
                      <a:pPr/>
                      <a:t>[VALEUR]</a:t>
                    </a:fld>
                    <a:fld id="{89AE49BC-9746-4187-B86D-68A26182EC49}"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72C-4D3C-B9E2-4271B2CB180C}"/>
                </c:ext>
              </c:extLst>
            </c:dLbl>
            <c:dLbl>
              <c:idx val="21"/>
              <c:tx>
                <c:rich>
                  <a:bodyPr/>
                  <a:lstStyle/>
                  <a:p>
                    <a:fld id="{338676E4-9935-4EF7-98E6-57807B2BFD04}" type="VALUE">
                      <a:rPr lang="en-US" baseline="0" smtClean="0">
                        <a:solidFill>
                          <a:srgbClr val="338DCD"/>
                        </a:solidFill>
                      </a:rPr>
                      <a:pPr/>
                      <a:t>[VALEUR]</a:t>
                    </a:fld>
                    <a:fld id="{D5156280-C5B8-4C13-8B3E-C366EE8B67E3}"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72C-4D3C-B9E2-4271B2CB180C}"/>
                </c:ext>
              </c:extLst>
            </c:dLbl>
            <c:dLbl>
              <c:idx val="22"/>
              <c:tx>
                <c:rich>
                  <a:bodyPr/>
                  <a:lstStyle/>
                  <a:p>
                    <a:fld id="{6B763E40-13BB-40E7-876B-C6D51887E13A}" type="VALUE">
                      <a:rPr lang="en-US" baseline="0" smtClean="0">
                        <a:solidFill>
                          <a:srgbClr val="338DCD"/>
                        </a:solidFill>
                      </a:rPr>
                      <a:pPr/>
                      <a:t>[VALEUR]</a:t>
                    </a:fld>
                    <a:fld id="{2CF3E353-6452-4F19-B7AF-B7C4270C55FC}"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72C-4D3C-B9E2-4271B2CB180C}"/>
                </c:ext>
              </c:extLst>
            </c:dLbl>
            <c:dLbl>
              <c:idx val="23"/>
              <c:tx>
                <c:rich>
                  <a:bodyPr/>
                  <a:lstStyle/>
                  <a:p>
                    <a:fld id="{0AFD5C81-4ED3-4F45-8FDA-9B84311D3901}" type="VALUE">
                      <a:rPr lang="en-US" baseline="0" smtClean="0">
                        <a:solidFill>
                          <a:srgbClr val="338DCD"/>
                        </a:solidFill>
                      </a:rPr>
                      <a:pPr/>
                      <a:t>[VALEUR]</a:t>
                    </a:fld>
                    <a:fld id="{2C671DA6-D887-4D24-9D16-CAC6883B0F12}"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72C-4D3C-B9E2-4271B2CB180C}"/>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Feuil1!$A$2:$A$25</c:f>
              <c:strCache>
                <c:ptCount val="24"/>
                <c:pt idx="0">
                  <c:v>RESULTATS D'ENSEMBLE</c:v>
                </c:pt>
                <c:pt idx="3">
                  <c:v>Homme</c:v>
                </c:pt>
                <c:pt idx="4">
                  <c:v>Femme</c:v>
                </c:pt>
                <c:pt idx="6">
                  <c:v>18-24 ans</c:v>
                </c:pt>
                <c:pt idx="7">
                  <c:v>25-34 ans</c:v>
                </c:pt>
                <c:pt idx="8">
                  <c:v>35-49 ans</c:v>
                </c:pt>
                <c:pt idx="9">
                  <c:v>50-64 ans</c:v>
                </c:pt>
                <c:pt idx="10">
                  <c:v>65 ans et plus</c:v>
                </c:pt>
                <c:pt idx="12">
                  <c:v>Artisan ou commerçant</c:v>
                </c:pt>
                <c:pt idx="13">
                  <c:v>Cadre et prof. int. sup.</c:v>
                </c:pt>
                <c:pt idx="14">
                  <c:v>Profession intermédiaire</c:v>
                </c:pt>
                <c:pt idx="15">
                  <c:v>Employé</c:v>
                </c:pt>
                <c:pt idx="16">
                  <c:v>Ouvrier</c:v>
                </c:pt>
                <c:pt idx="17">
                  <c:v>Retraité</c:v>
                </c:pt>
                <c:pt idx="18">
                  <c:v>Autre inactif</c:v>
                </c:pt>
                <c:pt idx="20">
                  <c:v>Dirigeant d’entreprise</c:v>
                </c:pt>
                <c:pt idx="21">
                  <c:v>Salarié du secteur privé</c:v>
                </c:pt>
                <c:pt idx="22">
                  <c:v>Salarié du secteur public</c:v>
                </c:pt>
                <c:pt idx="23">
                  <c:v>Chômeur</c:v>
                </c:pt>
              </c:strCache>
            </c:strRef>
          </c:cat>
          <c:val>
            <c:numRef>
              <c:f>Feuil1!$B$2:$B$25</c:f>
              <c:numCache>
                <c:formatCode>General</c:formatCode>
                <c:ptCount val="24"/>
                <c:pt idx="0">
                  <c:v>34</c:v>
                </c:pt>
                <c:pt idx="1">
                  <c:v>0</c:v>
                </c:pt>
                <c:pt idx="2">
                  <c:v>0</c:v>
                </c:pt>
                <c:pt idx="3">
                  <c:v>36</c:v>
                </c:pt>
                <c:pt idx="4">
                  <c:v>32</c:v>
                </c:pt>
                <c:pt idx="5">
                  <c:v>0</c:v>
                </c:pt>
                <c:pt idx="6">
                  <c:v>40</c:v>
                </c:pt>
                <c:pt idx="7">
                  <c:v>29</c:v>
                </c:pt>
                <c:pt idx="8">
                  <c:v>33</c:v>
                </c:pt>
                <c:pt idx="9">
                  <c:v>33</c:v>
                </c:pt>
                <c:pt idx="10">
                  <c:v>38</c:v>
                </c:pt>
                <c:pt idx="11">
                  <c:v>0</c:v>
                </c:pt>
                <c:pt idx="12">
                  <c:v>40</c:v>
                </c:pt>
                <c:pt idx="13">
                  <c:v>41</c:v>
                </c:pt>
                <c:pt idx="14">
                  <c:v>33</c:v>
                </c:pt>
                <c:pt idx="15">
                  <c:v>31</c:v>
                </c:pt>
                <c:pt idx="16">
                  <c:v>24</c:v>
                </c:pt>
                <c:pt idx="17">
                  <c:v>36</c:v>
                </c:pt>
                <c:pt idx="18">
                  <c:v>35</c:v>
                </c:pt>
                <c:pt idx="19">
                  <c:v>0</c:v>
                </c:pt>
                <c:pt idx="20">
                  <c:v>41</c:v>
                </c:pt>
                <c:pt idx="21">
                  <c:v>33</c:v>
                </c:pt>
                <c:pt idx="22">
                  <c:v>36</c:v>
                </c:pt>
                <c:pt idx="23">
                  <c:v>31</c:v>
                </c:pt>
              </c:numCache>
            </c:numRef>
          </c:val>
          <c:extLst>
            <c:ext xmlns:c15="http://schemas.microsoft.com/office/drawing/2012/chart" uri="{02D57815-91ED-43cb-92C2-25804820EDAC}">
              <c15:datalabelsRange>
                <c15:f>Feuil1!$C$2:$C$25</c15:f>
                <c15:dlblRangeCache>
                  <c:ptCount val="24"/>
                  <c:pt idx="0">
                    <c:v> (-2)</c:v>
                  </c:pt>
                  <c:pt idx="3">
                    <c:v> (=)</c:v>
                  </c:pt>
                  <c:pt idx="4">
                    <c:v> (-4)</c:v>
                  </c:pt>
                  <c:pt idx="6">
                    <c:v> (+4)</c:v>
                  </c:pt>
                  <c:pt idx="7">
                    <c:v> (+2)</c:v>
                  </c:pt>
                  <c:pt idx="8">
                    <c:v> (-1)</c:v>
                  </c:pt>
                  <c:pt idx="9">
                    <c:v> (-2)</c:v>
                  </c:pt>
                  <c:pt idx="10">
                    <c:v> (-7)</c:v>
                  </c:pt>
                  <c:pt idx="12">
                    <c:v> (+9)</c:v>
                  </c:pt>
                  <c:pt idx="13">
                    <c:v> (+6)</c:v>
                  </c:pt>
                  <c:pt idx="14">
                    <c:v> (-4)</c:v>
                  </c:pt>
                  <c:pt idx="15">
                    <c:v> (+4)</c:v>
                  </c:pt>
                  <c:pt idx="16">
                    <c:v> (-8)</c:v>
                  </c:pt>
                  <c:pt idx="17">
                    <c:v> (-8)</c:v>
                  </c:pt>
                  <c:pt idx="18">
                    <c:v> (=)</c:v>
                  </c:pt>
                  <c:pt idx="20">
                    <c:v> (+7)</c:v>
                  </c:pt>
                  <c:pt idx="21">
                    <c:v> (+2)</c:v>
                  </c:pt>
                  <c:pt idx="22">
                    <c:v> (+1)</c:v>
                  </c:pt>
                  <c:pt idx="23">
                    <c:v> (+4)</c:v>
                  </c:pt>
                </c15:dlblRangeCache>
              </c15:datalabelsRange>
            </c:ext>
            <c:ext xmlns:c16="http://schemas.microsoft.com/office/drawing/2014/chart" uri="{C3380CC4-5D6E-409C-BE32-E72D297353CC}">
              <c16:uniqueId val="{00000000-A72C-4D3C-B9E2-4271B2CB180C}"/>
            </c:ext>
          </c:extLst>
        </c:ser>
        <c:dLbls>
          <c:showLegendKey val="0"/>
          <c:showVal val="0"/>
          <c:showCatName val="0"/>
          <c:showSerName val="0"/>
          <c:showPercent val="0"/>
          <c:showBubbleSize val="0"/>
        </c:dLbls>
        <c:gapWidth val="80"/>
        <c:axId val="1346974559"/>
        <c:axId val="1346975807"/>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Série 2</c:v>
                      </c:pt>
                    </c:strCache>
                  </c:strRef>
                </c:tx>
                <c:spPr>
                  <a:solidFill>
                    <a:srgbClr val="338DCD"/>
                  </a:solidFill>
                  <a:ln>
                    <a:noFill/>
                  </a:ln>
                  <a:effectLst/>
                </c:spPr>
                <c:invertIfNegative val="0"/>
                <c:dLbls>
                  <c:dLbl>
                    <c:idx val="0"/>
                    <c:tx>
                      <c:rich>
                        <a:bodyPr/>
                        <a:lstStyle/>
                        <a:p>
                          <a:fld id="{68B31271-E79B-45D2-8FE2-C43E991E7A0F}" type="CELLRANGE">
                            <a:rPr lang="fr-FR" baseline="0"/>
                            <a:pPr/>
                            <a:t>[PLAGECELL]</a:t>
                          </a:fld>
                          <a:r>
                            <a:rPr lang="fr-FR" baseline="0"/>
                            <a:t>; </a:t>
                          </a:r>
                          <a:fld id="{C9F98B49-5F33-47AB-BE5F-901A02E50A8B}"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showDataLabelsRange val="1"/>
                      </c:ext>
                      <c:ext xmlns:c16="http://schemas.microsoft.com/office/drawing/2014/chart" uri="{C3380CC4-5D6E-409C-BE32-E72D297353CC}">
                        <c16:uniqueId val="{00000000-DFB3-457C-BB05-D5B6589B5D55}"/>
                      </c:ext>
                    </c:extLst>
                  </c:dLbl>
                  <c:dLbl>
                    <c:idx val="1"/>
                    <c:tx>
                      <c:rich>
                        <a:bodyPr/>
                        <a:lstStyle/>
                        <a:p>
                          <a:endParaRPr lang="fr-FR"/>
                        </a:p>
                      </c:rich>
                    </c:tx>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1-DFB3-457C-BB05-D5B6589B5D55}"/>
                      </c:ext>
                    </c:extLst>
                  </c:dLbl>
                  <c:dLbl>
                    <c:idx val="2"/>
                    <c:tx>
                      <c:rich>
                        <a:bodyPr/>
                        <a:lstStyle/>
                        <a:p>
                          <a:endParaRPr lang="fr-FR"/>
                        </a:p>
                      </c:rich>
                    </c:tx>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2-DFB3-457C-BB05-D5B6589B5D55}"/>
                      </c:ext>
                    </c:extLst>
                  </c:dLbl>
                  <c:dLbl>
                    <c:idx val="3"/>
                    <c:tx>
                      <c:rich>
                        <a:bodyPr/>
                        <a:lstStyle/>
                        <a:p>
                          <a:fld id="{A10E15FB-58BA-47E3-8C0E-82EF6E897F0F}" type="CELLRANGE">
                            <a:rPr lang="fr-FR"/>
                            <a:pPr/>
                            <a:t>[PLAGECELL]</a:t>
                          </a:fld>
                          <a:r>
                            <a:rPr lang="fr-FR" baseline="0"/>
                            <a:t>; </a:t>
                          </a:r>
                          <a:fld id="{3F6DB018-C2E6-4642-827F-28FC11646AD8}"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3-DFB3-457C-BB05-D5B6589B5D55}"/>
                      </c:ext>
                    </c:extLst>
                  </c:dLbl>
                  <c:dLbl>
                    <c:idx val="4"/>
                    <c:tx>
                      <c:rich>
                        <a:bodyPr/>
                        <a:lstStyle/>
                        <a:p>
                          <a:fld id="{A4A06796-BAF2-4AE5-BFD5-98618965919A}" type="CELLRANGE">
                            <a:rPr lang="fr-FR"/>
                            <a:pPr/>
                            <a:t>[PLAGECELL]</a:t>
                          </a:fld>
                          <a:r>
                            <a:rPr lang="fr-FR" baseline="0"/>
                            <a:t>; </a:t>
                          </a:r>
                          <a:fld id="{2FD10E2F-AB8A-49D7-899D-83D928065818}"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4-DFB3-457C-BB05-D5B6589B5D55}"/>
                      </c:ext>
                    </c:extLst>
                  </c:dLbl>
                  <c:dLbl>
                    <c:idx val="5"/>
                    <c:tx>
                      <c:rich>
                        <a:bodyPr/>
                        <a:lstStyle/>
                        <a:p>
                          <a:endParaRPr lang="fr-FR"/>
                        </a:p>
                      </c:rich>
                    </c:tx>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5-DFB3-457C-BB05-D5B6589B5D55}"/>
                      </c:ext>
                    </c:extLst>
                  </c:dLbl>
                  <c:dLbl>
                    <c:idx val="6"/>
                    <c:tx>
                      <c:rich>
                        <a:bodyPr/>
                        <a:lstStyle/>
                        <a:p>
                          <a:fld id="{9471F408-D051-41D3-AEBC-BAA09D007E19}" type="CELLRANGE">
                            <a:rPr lang="fr-FR"/>
                            <a:pPr/>
                            <a:t>[PLAGECELL]</a:t>
                          </a:fld>
                          <a:r>
                            <a:rPr lang="fr-FR" baseline="0"/>
                            <a:t>; </a:t>
                          </a:r>
                          <a:fld id="{1AA5423B-9A81-456C-A976-8B2C07E3462D}"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6-DFB3-457C-BB05-D5B6589B5D55}"/>
                      </c:ext>
                    </c:extLst>
                  </c:dLbl>
                  <c:dLbl>
                    <c:idx val="7"/>
                    <c:tx>
                      <c:rich>
                        <a:bodyPr/>
                        <a:lstStyle/>
                        <a:p>
                          <a:fld id="{15D698A0-105A-40D0-A522-244930550C7A}" type="CELLRANGE">
                            <a:rPr lang="fr-FR"/>
                            <a:pPr/>
                            <a:t>[PLAGECELL]</a:t>
                          </a:fld>
                          <a:r>
                            <a:rPr lang="fr-FR" baseline="0"/>
                            <a:t>; </a:t>
                          </a:r>
                          <a:fld id="{BC84B718-AE2B-4665-918F-0E20C9E9A0CC}"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7-DFB3-457C-BB05-D5B6589B5D55}"/>
                      </c:ext>
                    </c:extLst>
                  </c:dLbl>
                  <c:dLbl>
                    <c:idx val="8"/>
                    <c:tx>
                      <c:rich>
                        <a:bodyPr/>
                        <a:lstStyle/>
                        <a:p>
                          <a:fld id="{310C09E6-AB99-4788-A8DA-4CBDE83ED55C}" type="CELLRANGE">
                            <a:rPr lang="fr-FR"/>
                            <a:pPr/>
                            <a:t>[PLAGECELL]</a:t>
                          </a:fld>
                          <a:r>
                            <a:rPr lang="fr-FR" baseline="0"/>
                            <a:t>; </a:t>
                          </a:r>
                          <a:fld id="{4EE74A55-203B-4F4B-AA71-296CC7B012F1}"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8-DFB3-457C-BB05-D5B6589B5D55}"/>
                      </c:ext>
                    </c:extLst>
                  </c:dLbl>
                  <c:dLbl>
                    <c:idx val="9"/>
                    <c:tx>
                      <c:rich>
                        <a:bodyPr/>
                        <a:lstStyle/>
                        <a:p>
                          <a:fld id="{95FDA93E-3BED-4603-83C5-866F9A792C50}" type="CELLRANGE">
                            <a:rPr lang="fr-FR"/>
                            <a:pPr/>
                            <a:t>[PLAGECELL]</a:t>
                          </a:fld>
                          <a:r>
                            <a:rPr lang="fr-FR" baseline="0"/>
                            <a:t>; </a:t>
                          </a:r>
                          <a:fld id="{97AD1479-94DF-4433-BED6-A67C6461138F}"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9-DFB3-457C-BB05-D5B6589B5D55}"/>
                      </c:ext>
                    </c:extLst>
                  </c:dLbl>
                  <c:dLbl>
                    <c:idx val="10"/>
                    <c:tx>
                      <c:rich>
                        <a:bodyPr/>
                        <a:lstStyle/>
                        <a:p>
                          <a:fld id="{53270752-7244-469E-BF3C-4D63340A0289}" type="CELLRANGE">
                            <a:rPr lang="fr-FR"/>
                            <a:pPr/>
                            <a:t>[PLAGECELL]</a:t>
                          </a:fld>
                          <a:r>
                            <a:rPr lang="fr-FR" baseline="0"/>
                            <a:t>; </a:t>
                          </a:r>
                          <a:fld id="{410953F5-3040-49AC-B436-809CEC922D1E}"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A-DFB3-457C-BB05-D5B6589B5D55}"/>
                      </c:ext>
                    </c:extLst>
                  </c:dLbl>
                  <c:dLbl>
                    <c:idx val="11"/>
                    <c:tx>
                      <c:rich>
                        <a:bodyPr/>
                        <a:lstStyle/>
                        <a:p>
                          <a:endParaRPr lang="fr-FR"/>
                        </a:p>
                      </c:rich>
                    </c:tx>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B-DFB3-457C-BB05-D5B6589B5D55}"/>
                      </c:ext>
                    </c:extLst>
                  </c:dLbl>
                  <c:dLbl>
                    <c:idx val="12"/>
                    <c:tx>
                      <c:rich>
                        <a:bodyPr/>
                        <a:lstStyle/>
                        <a:p>
                          <a:fld id="{40074127-6EC9-4FCA-B6D2-8248DBB92794}" type="CELLRANGE">
                            <a:rPr lang="fr-FR"/>
                            <a:pPr/>
                            <a:t>[PLAGECELL]</a:t>
                          </a:fld>
                          <a:r>
                            <a:rPr lang="fr-FR" baseline="0"/>
                            <a:t>; </a:t>
                          </a:r>
                          <a:fld id="{999904D2-7082-4107-86B9-906334B70B1F}"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C-DFB3-457C-BB05-D5B6589B5D55}"/>
                      </c:ext>
                    </c:extLst>
                  </c:dLbl>
                  <c:dLbl>
                    <c:idx val="13"/>
                    <c:tx>
                      <c:rich>
                        <a:bodyPr/>
                        <a:lstStyle/>
                        <a:p>
                          <a:fld id="{96D4733C-4473-4246-9EB0-42DA51947F76}" type="CELLRANGE">
                            <a:rPr lang="fr-FR"/>
                            <a:pPr/>
                            <a:t>[PLAGECELL]</a:t>
                          </a:fld>
                          <a:r>
                            <a:rPr lang="fr-FR" baseline="0"/>
                            <a:t>; </a:t>
                          </a:r>
                          <a:fld id="{2E289795-667C-4AEE-8B20-12EAD2BF9FC7}"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D-DFB3-457C-BB05-D5B6589B5D55}"/>
                      </c:ext>
                    </c:extLst>
                  </c:dLbl>
                  <c:dLbl>
                    <c:idx val="14"/>
                    <c:tx>
                      <c:rich>
                        <a:bodyPr/>
                        <a:lstStyle/>
                        <a:p>
                          <a:fld id="{CE2D0DAD-E982-4E3D-A2BC-74B589EBAE8A}" type="CELLRANGE">
                            <a:rPr lang="fr-FR"/>
                            <a:pPr/>
                            <a:t>[PLAGECELL]</a:t>
                          </a:fld>
                          <a:r>
                            <a:rPr lang="fr-FR" baseline="0"/>
                            <a:t>; </a:t>
                          </a:r>
                          <a:fld id="{88C409A1-EB09-4C31-AB8F-ECF98B8B91DF}"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E-DFB3-457C-BB05-D5B6589B5D55}"/>
                      </c:ext>
                    </c:extLst>
                  </c:dLbl>
                  <c:dLbl>
                    <c:idx val="15"/>
                    <c:tx>
                      <c:rich>
                        <a:bodyPr/>
                        <a:lstStyle/>
                        <a:p>
                          <a:fld id="{F5AEADEE-B86D-4AEE-A937-A46BFF60F2A3}" type="CELLRANGE">
                            <a:rPr lang="fr-FR"/>
                            <a:pPr/>
                            <a:t>[PLAGECELL]</a:t>
                          </a:fld>
                          <a:r>
                            <a:rPr lang="fr-FR" baseline="0"/>
                            <a:t>; </a:t>
                          </a:r>
                          <a:fld id="{9A7FF0ED-2701-4CD9-8687-6B240FDBBCE6}"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0F-DFB3-457C-BB05-D5B6589B5D55}"/>
                      </c:ext>
                    </c:extLst>
                  </c:dLbl>
                  <c:dLbl>
                    <c:idx val="16"/>
                    <c:tx>
                      <c:rich>
                        <a:bodyPr/>
                        <a:lstStyle/>
                        <a:p>
                          <a:fld id="{D8F91521-DF3E-4857-B6D4-CA5D606D9384}" type="CELLRANGE">
                            <a:rPr lang="fr-FR"/>
                            <a:pPr/>
                            <a:t>[PLAGECELL]</a:t>
                          </a:fld>
                          <a:r>
                            <a:rPr lang="fr-FR" baseline="0"/>
                            <a:t>; </a:t>
                          </a:r>
                          <a:fld id="{E778365E-1D42-44C1-971B-AF20E7551A01}"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0-DFB3-457C-BB05-D5B6589B5D55}"/>
                      </c:ext>
                    </c:extLst>
                  </c:dLbl>
                  <c:dLbl>
                    <c:idx val="17"/>
                    <c:tx>
                      <c:rich>
                        <a:bodyPr/>
                        <a:lstStyle/>
                        <a:p>
                          <a:fld id="{57728AC0-749C-407A-B867-C2A2763BFDDE}" type="CELLRANGE">
                            <a:rPr lang="fr-FR"/>
                            <a:pPr/>
                            <a:t>[PLAGECELL]</a:t>
                          </a:fld>
                          <a:r>
                            <a:rPr lang="fr-FR" baseline="0"/>
                            <a:t>; </a:t>
                          </a:r>
                          <a:fld id="{B8F3CF9F-0A70-420C-905B-AB7F6199AC3F}"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1-DFB3-457C-BB05-D5B6589B5D55}"/>
                      </c:ext>
                    </c:extLst>
                  </c:dLbl>
                  <c:dLbl>
                    <c:idx val="18"/>
                    <c:tx>
                      <c:rich>
                        <a:bodyPr/>
                        <a:lstStyle/>
                        <a:p>
                          <a:fld id="{F7BC134E-1800-4B02-8D1E-7A0B6309AE8E}" type="CELLRANGE">
                            <a:rPr lang="fr-FR"/>
                            <a:pPr/>
                            <a:t>[PLAGECELL]</a:t>
                          </a:fld>
                          <a:r>
                            <a:rPr lang="fr-FR" baseline="0"/>
                            <a:t>; </a:t>
                          </a:r>
                          <a:fld id="{775C4073-6596-47A3-874E-9481643DB6CC}"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2-DFB3-457C-BB05-D5B6589B5D55}"/>
                      </c:ext>
                    </c:extLst>
                  </c:dLbl>
                  <c:dLbl>
                    <c:idx val="19"/>
                    <c:tx>
                      <c:rich>
                        <a:bodyPr/>
                        <a:lstStyle/>
                        <a:p>
                          <a:endParaRPr lang="fr-FR"/>
                        </a:p>
                      </c:rich>
                    </c:tx>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13-DFB3-457C-BB05-D5B6589B5D55}"/>
                      </c:ext>
                    </c:extLst>
                  </c:dLbl>
                  <c:dLbl>
                    <c:idx val="20"/>
                    <c:tx>
                      <c:rich>
                        <a:bodyPr/>
                        <a:lstStyle/>
                        <a:p>
                          <a:fld id="{DE3739B9-B269-4510-897F-B545DC34F529}" type="CELLRANGE">
                            <a:rPr lang="fr-FR"/>
                            <a:pPr/>
                            <a:t>[PLAGECELL]</a:t>
                          </a:fld>
                          <a:r>
                            <a:rPr lang="fr-FR" baseline="0"/>
                            <a:t>; </a:t>
                          </a:r>
                          <a:fld id="{58F669AE-8BAA-40D8-A7A5-59370624D8B3}"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4-DFB3-457C-BB05-D5B6589B5D55}"/>
                      </c:ext>
                    </c:extLst>
                  </c:dLbl>
                  <c:dLbl>
                    <c:idx val="21"/>
                    <c:tx>
                      <c:rich>
                        <a:bodyPr/>
                        <a:lstStyle/>
                        <a:p>
                          <a:fld id="{2F7156F5-38F3-4FE2-A9D7-64718E070EA5}" type="CELLRANGE">
                            <a:rPr lang="fr-FR"/>
                            <a:pPr/>
                            <a:t>[PLAGECELL]</a:t>
                          </a:fld>
                          <a:r>
                            <a:rPr lang="fr-FR" baseline="0"/>
                            <a:t>; </a:t>
                          </a:r>
                          <a:fld id="{42A85508-845E-47FD-B6CF-80C46E5997D4}"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5-DFB3-457C-BB05-D5B6589B5D55}"/>
                      </c:ext>
                    </c:extLst>
                  </c:dLbl>
                  <c:dLbl>
                    <c:idx val="22"/>
                    <c:tx>
                      <c:rich>
                        <a:bodyPr/>
                        <a:lstStyle/>
                        <a:p>
                          <a:fld id="{C750B563-8BAB-4C02-93FE-69FB0E53B610}" type="CELLRANGE">
                            <a:rPr lang="fr-FR"/>
                            <a:pPr/>
                            <a:t>[PLAGECELL]</a:t>
                          </a:fld>
                          <a:r>
                            <a:rPr lang="fr-FR" baseline="0"/>
                            <a:t>; </a:t>
                          </a:r>
                          <a:fld id="{5F5665FD-E705-4B67-9377-6489FC513AED}"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6-DFB3-457C-BB05-D5B6589B5D55}"/>
                      </c:ext>
                    </c:extLst>
                  </c:dLbl>
                  <c:dLbl>
                    <c:idx val="23"/>
                    <c:tx>
                      <c:rich>
                        <a:bodyPr/>
                        <a:lstStyle/>
                        <a:p>
                          <a:fld id="{7393CA12-7E9A-42DA-957E-56DDF890ABE0}" type="CELLRANGE">
                            <a:rPr lang="fr-FR"/>
                            <a:pPr/>
                            <a:t>[PLAGECELL]</a:t>
                          </a:fld>
                          <a:r>
                            <a:rPr lang="fr-FR" baseline="0"/>
                            <a:t>; </a:t>
                          </a:r>
                          <a:fld id="{4B3C52A2-6F0E-4B51-9277-31DC0E2C9674}" type="VALUE">
                            <a:rPr lang="fr-FR" baseline="0"/>
                            <a:pPr/>
                            <a:t>[VALEUR]</a:t>
                          </a:fld>
                          <a:endParaRPr lang="fr-FR" baseline="0"/>
                        </a:p>
                      </c:rich>
                    </c:tx>
                    <c:dLblPos val="outEnd"/>
                    <c:showLegendKey val="0"/>
                    <c:showVal val="1"/>
                    <c:showCatName val="0"/>
                    <c:showSerName val="0"/>
                    <c:showPercent val="0"/>
                    <c:showBubbleSize val="0"/>
                    <c:extLst>
                      <c:ext uri="{CE6537A1-D6FC-4f65-9D91-7224C49458BB}">
                        <c15:dlblFieldTable/>
                        <c15:xForSave val="1"/>
                        <c15:showDataLabelsRange val="1"/>
                      </c:ext>
                      <c:ext xmlns:c16="http://schemas.microsoft.com/office/drawing/2014/chart" uri="{C3380CC4-5D6E-409C-BE32-E72D297353CC}">
                        <c16:uniqueId val="{00000017-DFB3-457C-BB05-D5B6589B5D55}"/>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Feuil1!$A$2:$A$25</c15:sqref>
                        </c15:formulaRef>
                      </c:ext>
                    </c:extLst>
                    <c:strCache>
                      <c:ptCount val="24"/>
                      <c:pt idx="0">
                        <c:v>RESULTATS D'ENSEMBLE</c:v>
                      </c:pt>
                      <c:pt idx="3">
                        <c:v>Homme</c:v>
                      </c:pt>
                      <c:pt idx="4">
                        <c:v>Femme</c:v>
                      </c:pt>
                      <c:pt idx="6">
                        <c:v>18-24 ans</c:v>
                      </c:pt>
                      <c:pt idx="7">
                        <c:v>25-34 ans</c:v>
                      </c:pt>
                      <c:pt idx="8">
                        <c:v>35-49 ans</c:v>
                      </c:pt>
                      <c:pt idx="9">
                        <c:v>50-64 ans</c:v>
                      </c:pt>
                      <c:pt idx="10">
                        <c:v>65 ans et plus</c:v>
                      </c:pt>
                      <c:pt idx="12">
                        <c:v>Artisan ou commerçant</c:v>
                      </c:pt>
                      <c:pt idx="13">
                        <c:v>Cadre et prof. int. sup.</c:v>
                      </c:pt>
                      <c:pt idx="14">
                        <c:v>Profession intermédiaire</c:v>
                      </c:pt>
                      <c:pt idx="15">
                        <c:v>Employé</c:v>
                      </c:pt>
                      <c:pt idx="16">
                        <c:v>Ouvrier</c:v>
                      </c:pt>
                      <c:pt idx="17">
                        <c:v>Retraité</c:v>
                      </c:pt>
                      <c:pt idx="18">
                        <c:v>Autre inactif</c:v>
                      </c:pt>
                      <c:pt idx="20">
                        <c:v>Dirigeant d’entreprise</c:v>
                      </c:pt>
                      <c:pt idx="21">
                        <c:v>Salarié du secteur privé</c:v>
                      </c:pt>
                      <c:pt idx="22">
                        <c:v>Salarié du secteur public</c:v>
                      </c:pt>
                      <c:pt idx="23">
                        <c:v>Chômeur</c:v>
                      </c:pt>
                    </c:strCache>
                  </c:strRef>
                </c:cat>
                <c:val>
                  <c:numRef>
                    <c:extLst>
                      <c:ext uri="{02D57815-91ED-43cb-92C2-25804820EDAC}">
                        <c15:formulaRef>
                          <c15:sqref>Feuil1!$C$2:$C$25</c15:sqref>
                        </c15:formulaRef>
                      </c:ext>
                    </c:extLst>
                    <c:numCache>
                      <c:formatCode>General</c:formatCode>
                      <c:ptCount val="24"/>
                      <c:pt idx="0">
                        <c:v>0</c:v>
                      </c:pt>
                      <c:pt idx="3">
                        <c:v>0</c:v>
                      </c:pt>
                      <c:pt idx="4">
                        <c:v>0</c:v>
                      </c:pt>
                      <c:pt idx="6">
                        <c:v>0</c:v>
                      </c:pt>
                      <c:pt idx="7">
                        <c:v>0</c:v>
                      </c:pt>
                      <c:pt idx="8">
                        <c:v>0</c:v>
                      </c:pt>
                      <c:pt idx="9">
                        <c:v>0</c:v>
                      </c:pt>
                      <c:pt idx="10">
                        <c:v>0</c:v>
                      </c:pt>
                      <c:pt idx="12">
                        <c:v>0</c:v>
                      </c:pt>
                      <c:pt idx="13">
                        <c:v>0</c:v>
                      </c:pt>
                      <c:pt idx="14">
                        <c:v>0</c:v>
                      </c:pt>
                      <c:pt idx="15">
                        <c:v>0</c:v>
                      </c:pt>
                      <c:pt idx="16">
                        <c:v>0</c:v>
                      </c:pt>
                      <c:pt idx="17">
                        <c:v>0</c:v>
                      </c:pt>
                      <c:pt idx="18">
                        <c:v>0</c:v>
                      </c:pt>
                      <c:pt idx="20">
                        <c:v>0</c:v>
                      </c:pt>
                      <c:pt idx="21">
                        <c:v>0</c:v>
                      </c:pt>
                      <c:pt idx="22">
                        <c:v>0</c:v>
                      </c:pt>
                      <c:pt idx="23">
                        <c:v>0</c:v>
                      </c:pt>
                    </c:numCache>
                  </c:numRef>
                </c:val>
                <c:extLst>
                  <c:ext uri="{02D57815-91ED-43cb-92C2-25804820EDAC}">
                    <c15:datalabelsRange>
                      <c15:f>Feuil1!$C$2:$C$25</c15:f>
                      <c15:dlblRangeCache>
                        <c:ptCount val="24"/>
                        <c:pt idx="0">
                          <c:v> (-2)</c:v>
                        </c:pt>
                        <c:pt idx="3">
                          <c:v> (=)</c:v>
                        </c:pt>
                        <c:pt idx="4">
                          <c:v> (-4)</c:v>
                        </c:pt>
                        <c:pt idx="6">
                          <c:v> (+4)</c:v>
                        </c:pt>
                        <c:pt idx="7">
                          <c:v> (+2)</c:v>
                        </c:pt>
                        <c:pt idx="8">
                          <c:v> (-1)</c:v>
                        </c:pt>
                        <c:pt idx="9">
                          <c:v> (-2)</c:v>
                        </c:pt>
                        <c:pt idx="10">
                          <c:v> (-7)</c:v>
                        </c:pt>
                        <c:pt idx="12">
                          <c:v> (+9)</c:v>
                        </c:pt>
                        <c:pt idx="13">
                          <c:v> (+6)</c:v>
                        </c:pt>
                        <c:pt idx="14">
                          <c:v> (-4)</c:v>
                        </c:pt>
                        <c:pt idx="15">
                          <c:v> (+4)</c:v>
                        </c:pt>
                        <c:pt idx="16">
                          <c:v> (-8)</c:v>
                        </c:pt>
                        <c:pt idx="17">
                          <c:v> (-8)</c:v>
                        </c:pt>
                        <c:pt idx="18">
                          <c:v> (=)</c:v>
                        </c:pt>
                        <c:pt idx="20">
                          <c:v> (+7)</c:v>
                        </c:pt>
                        <c:pt idx="21">
                          <c:v> (+2)</c:v>
                        </c:pt>
                        <c:pt idx="22">
                          <c:v> (+1)</c:v>
                        </c:pt>
                        <c:pt idx="23">
                          <c:v> (+4)</c:v>
                        </c:pt>
                      </c15:dlblRangeCache>
                    </c15:datalabelsRange>
                  </c:ext>
                  <c:ext xmlns:c16="http://schemas.microsoft.com/office/drawing/2014/chart" uri="{C3380CC4-5D6E-409C-BE32-E72D297353CC}">
                    <c16:uniqueId val="{00000001-A72C-4D3C-B9E2-4271B2CB180C}"/>
                  </c:ext>
                </c:extLst>
              </c15:ser>
            </c15:filteredBarSeries>
          </c:ext>
        </c:extLst>
      </c:barChart>
      <c:catAx>
        <c:axId val="1346974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r-FR"/>
          </a:p>
        </c:txPr>
        <c:crossAx val="1346975807"/>
        <c:crosses val="autoZero"/>
        <c:auto val="1"/>
        <c:lblAlgn val="ctr"/>
        <c:lblOffset val="100"/>
        <c:noMultiLvlLbl val="0"/>
      </c:catAx>
      <c:valAx>
        <c:axId val="1346975807"/>
        <c:scaling>
          <c:orientation val="minMax"/>
          <c:max val="110"/>
          <c:min val="0"/>
        </c:scaling>
        <c:delete val="1"/>
        <c:axPos val="t"/>
        <c:majorGridlines>
          <c:spPr>
            <a:ln w="9525" cap="flat" cmpd="sng" algn="ctr">
              <a:noFill/>
              <a:round/>
            </a:ln>
            <a:effectLst/>
          </c:spPr>
        </c:majorGridlines>
        <c:numFmt formatCode="General" sourceLinked="1"/>
        <c:majorTickMark val="none"/>
        <c:minorTickMark val="none"/>
        <c:tickLblPos val="nextTo"/>
        <c:crossAx val="134697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7209226185604"/>
          <c:y val="1.2476145821614418E-2"/>
          <c:w val="0.62629539290956615"/>
          <c:h val="0.97504770835677113"/>
        </c:manualLayout>
      </c:layout>
      <c:barChart>
        <c:barDir val="bar"/>
        <c:grouping val="clustered"/>
        <c:varyColors val="0"/>
        <c:ser>
          <c:idx val="0"/>
          <c:order val="0"/>
          <c:tx>
            <c:strRef>
              <c:f>Feuil1!$B$1</c:f>
              <c:strCache>
                <c:ptCount val="1"/>
                <c:pt idx="0">
                  <c:v>Série 1</c:v>
                </c:pt>
              </c:strCache>
            </c:strRef>
          </c:tx>
          <c:spPr>
            <a:solidFill>
              <a:srgbClr val="338DCD"/>
            </a:solidFill>
            <a:ln>
              <a:noFill/>
            </a:ln>
            <a:effectLst/>
          </c:spPr>
          <c:invertIfNegative val="0"/>
          <c:dLbls>
            <c:dLbl>
              <c:idx val="0"/>
              <c:tx>
                <c:rich>
                  <a:bodyPr/>
                  <a:lstStyle/>
                  <a:p>
                    <a:fld id="{B67118D1-CBB0-4C19-BCCB-BF55B4B95070}" type="CELLRANGE">
                      <a:rPr lang="en-US" smtClean="0"/>
                      <a:pPr/>
                      <a:t>[PLAGECELL]</a:t>
                    </a:fld>
                    <a:fld id="{CC8F37D9-1083-4778-A97A-83F1BFB6C2C5}"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00D-46E4-9738-996EBF9303A6}"/>
                </c:ext>
              </c:extLst>
            </c:dLbl>
            <c:dLbl>
              <c:idx val="1"/>
              <c:tx>
                <c:rich>
                  <a:bodyPr/>
                  <a:lstStyle/>
                  <a:p>
                    <a:r>
                      <a:rPr lang="en-US" baseline="0" smtClean="0"/>
                      <a:t> </a:t>
                    </a:r>
                    <a:fld id="{F6E9ACCE-E2C1-4A99-8C4D-4D672982857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F00D-46E4-9738-996EBF9303A6}"/>
                </c:ext>
              </c:extLst>
            </c:dLbl>
            <c:dLbl>
              <c:idx val="2"/>
              <c:tx>
                <c:rich>
                  <a:bodyPr/>
                  <a:lstStyle/>
                  <a:p>
                    <a:r>
                      <a:rPr lang="en-US" baseline="0" smtClean="0"/>
                      <a:t> </a:t>
                    </a:r>
                    <a:fld id="{65F7BF02-DFD9-422A-8058-573F0D01BEF4}"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F00D-46E4-9738-996EBF9303A6}"/>
                </c:ext>
              </c:extLst>
            </c:dLbl>
            <c:dLbl>
              <c:idx val="3"/>
              <c:tx>
                <c:rich>
                  <a:bodyPr/>
                  <a:lstStyle/>
                  <a:p>
                    <a:fld id="{32B370A4-7C48-49BF-A480-976AB7C4F2EF}" type="CELLRANGE">
                      <a:rPr lang="en-US" smtClean="0"/>
                      <a:pPr/>
                      <a:t>[PLAGECELL]</a:t>
                    </a:fld>
                    <a:fld id="{6C2A6B14-3E08-41D6-9873-EB5B01928D07}"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F00D-46E4-9738-996EBF9303A6}"/>
                </c:ext>
              </c:extLst>
            </c:dLbl>
            <c:dLbl>
              <c:idx val="4"/>
              <c:tx>
                <c:rich>
                  <a:bodyPr/>
                  <a:lstStyle/>
                  <a:p>
                    <a:r>
                      <a:rPr lang="en-US" baseline="0" smtClean="0"/>
                      <a:t> </a:t>
                    </a:r>
                    <a:fld id="{8521B151-7AE3-4583-927D-64958CDCC783}"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F00D-46E4-9738-996EBF9303A6}"/>
                </c:ext>
              </c:extLst>
            </c:dLbl>
            <c:dLbl>
              <c:idx val="5"/>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7A9B2555-14EC-4894-8D7B-79A6577E4B6C}" type="VALUE">
                      <a:rPr lang="en-US" baseline="0" smtClean="0">
                        <a:solidFill>
                          <a:srgbClr val="338DCD"/>
                        </a:solidFill>
                      </a:rPr>
                      <a:pPr>
                        <a:defRPr sz="1200" b="1">
                          <a:solidFill>
                            <a:srgbClr val="338DCD"/>
                          </a:solidFill>
                        </a:defRPr>
                      </a:pPr>
                      <a:t>[VALEUR]</a:t>
                    </a:fld>
                    <a:fld id="{017CC159-BE34-49D1-81BE-CDFC9B8D45F4}"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00D-46E4-9738-996EBF9303A6}"/>
                </c:ext>
              </c:extLst>
            </c:dLbl>
            <c:dLbl>
              <c:idx val="6"/>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29DF85DB-A4E5-467E-A88E-783A268B49B5}" type="VALUE">
                      <a:rPr lang="en-US" baseline="0" smtClean="0">
                        <a:solidFill>
                          <a:srgbClr val="338DCD"/>
                        </a:solidFill>
                      </a:rPr>
                      <a:pPr>
                        <a:defRPr sz="1200" b="1">
                          <a:solidFill>
                            <a:srgbClr val="338DCD"/>
                          </a:solidFill>
                        </a:defRPr>
                      </a:pPr>
                      <a:t>[VALEUR]</a:t>
                    </a:fld>
                    <a:fld id="{85716323-7907-4892-B2A3-827C7CC10E8E}"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00D-46E4-9738-996EBF9303A6}"/>
                </c:ext>
              </c:extLst>
            </c:dLbl>
            <c:dLbl>
              <c:idx val="7"/>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9FBCF6DE-3FC8-429A-8A8A-F2C28604B03E}" type="VALUE">
                      <a:rPr lang="en-US" baseline="0" smtClean="0">
                        <a:solidFill>
                          <a:srgbClr val="338DCD"/>
                        </a:solidFill>
                      </a:rPr>
                      <a:pPr>
                        <a:defRPr sz="1200" b="1">
                          <a:solidFill>
                            <a:srgbClr val="338DCD"/>
                          </a:solidFill>
                        </a:defRPr>
                      </a:pPr>
                      <a:t>[VALEUR]</a:t>
                    </a:fld>
                    <a:fld id="{105D8210-E398-486E-B222-79A3BF2B801E}"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00D-46E4-9738-996EBF9303A6}"/>
                </c:ext>
              </c:extLst>
            </c:dLbl>
            <c:dLbl>
              <c:idx val="8"/>
              <c:tx>
                <c:rich>
                  <a:bodyPr/>
                  <a:lstStyle/>
                  <a:p>
                    <a:r>
                      <a:rPr lang="en-US" baseline="0" smtClean="0"/>
                      <a:t> </a:t>
                    </a:r>
                    <a:fld id="{311DAFF8-845E-4440-BB50-D6ABE1FFB9D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00D-46E4-9738-996EBF9303A6}"/>
                </c:ext>
              </c:extLst>
            </c:dLbl>
            <c:dLbl>
              <c:idx val="9"/>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8F04FBCD-0AC3-497F-92F1-74D16105ADC2}" type="VALUE">
                      <a:rPr lang="en-US" baseline="0" smtClean="0">
                        <a:solidFill>
                          <a:srgbClr val="338DCD"/>
                        </a:solidFill>
                      </a:rPr>
                      <a:pPr>
                        <a:defRPr sz="1200" b="1">
                          <a:solidFill>
                            <a:srgbClr val="338DCD"/>
                          </a:solidFill>
                        </a:defRPr>
                      </a:pPr>
                      <a:t>[VALEUR]</a:t>
                    </a:fld>
                    <a:fld id="{656699FE-5464-4061-A660-96112151C5E0}"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00D-46E4-9738-996EBF9303A6}"/>
                </c:ext>
              </c:extLst>
            </c:dLbl>
            <c:dLbl>
              <c:idx val="10"/>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A529A58E-0A85-46CB-992E-F4870DA48BF4}" type="VALUE">
                      <a:rPr lang="en-US" baseline="0" smtClean="0">
                        <a:solidFill>
                          <a:srgbClr val="338DCD"/>
                        </a:solidFill>
                      </a:rPr>
                      <a:pPr>
                        <a:defRPr sz="1200" b="1">
                          <a:solidFill>
                            <a:srgbClr val="338DCD"/>
                          </a:solidFill>
                        </a:defRPr>
                      </a:pPr>
                      <a:t>[VALEUR]</a:t>
                    </a:fld>
                    <a:fld id="{B22CB7A9-6B4E-446A-9012-CA3ABE882D05}"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00D-46E4-9738-996EBF9303A6}"/>
                </c:ext>
              </c:extLst>
            </c:dLbl>
            <c:dLbl>
              <c:idx val="11"/>
              <c:tx>
                <c:rich>
                  <a:bodyPr/>
                  <a:lstStyle/>
                  <a:p>
                    <a:r>
                      <a:rPr lang="en-US" baseline="0" smtClean="0"/>
                      <a:t> </a:t>
                    </a:r>
                    <a:fld id="{8AD8A652-9F50-4A6C-B8E7-FA783C3CDD84}"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F00D-46E4-9738-996EBF9303A6}"/>
                </c:ext>
              </c:extLst>
            </c:dLbl>
            <c:dLbl>
              <c:idx val="12"/>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EF777363-A053-42F9-95C6-247F21DBE581}" type="VALUE">
                      <a:rPr lang="en-US" baseline="0" smtClean="0">
                        <a:solidFill>
                          <a:srgbClr val="338DCD"/>
                        </a:solidFill>
                      </a:rPr>
                      <a:pPr>
                        <a:defRPr sz="1200" b="1">
                          <a:solidFill>
                            <a:srgbClr val="338DCD"/>
                          </a:solidFill>
                        </a:defRPr>
                      </a:pPr>
                      <a:t>[VALEUR]</a:t>
                    </a:fld>
                    <a:fld id="{654FB3DC-0574-457F-B0CF-E9CE59911A4B}"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00D-46E4-9738-996EBF9303A6}"/>
                </c:ext>
              </c:extLst>
            </c:dLbl>
            <c:dLbl>
              <c:idx val="13"/>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0601485D-1BC8-4F0A-98F5-2E451AE7981A}" type="VALUE">
                      <a:rPr lang="en-US" baseline="0" smtClean="0">
                        <a:solidFill>
                          <a:srgbClr val="338DCD"/>
                        </a:solidFill>
                      </a:rPr>
                      <a:pPr>
                        <a:defRPr sz="1200" b="1">
                          <a:solidFill>
                            <a:srgbClr val="338DCD"/>
                          </a:solidFill>
                        </a:defRPr>
                      </a:pPr>
                      <a:t>[VALEUR]</a:t>
                    </a:fld>
                    <a:fld id="{ACBAD6F0-6E07-4879-A011-0853CC32E66C}"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00D-46E4-9738-996EBF9303A6}"/>
                </c:ext>
              </c:extLst>
            </c:dLbl>
            <c:dLbl>
              <c:idx val="14"/>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A69BA268-7433-43B8-95FE-D2ECAA066729}" type="VALUE">
                      <a:rPr lang="en-US" baseline="0" smtClean="0">
                        <a:solidFill>
                          <a:srgbClr val="338DCD"/>
                        </a:solidFill>
                      </a:rPr>
                      <a:pPr>
                        <a:defRPr sz="1200" b="1">
                          <a:solidFill>
                            <a:srgbClr val="338DCD"/>
                          </a:solidFill>
                        </a:defRPr>
                      </a:pPr>
                      <a:t>[VALEUR]</a:t>
                    </a:fld>
                    <a:fld id="{87E772C1-96C3-4D9D-9968-44E99EC14FB3}"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00D-46E4-9738-996EBF9303A6}"/>
                </c:ext>
              </c:extLst>
            </c:dLbl>
            <c:dLbl>
              <c:idx val="15"/>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38DAA2A0-A253-4325-8B16-931AFB16D101}" type="VALUE">
                      <a:rPr lang="en-US" baseline="0" smtClean="0">
                        <a:solidFill>
                          <a:srgbClr val="338DCD"/>
                        </a:solidFill>
                      </a:rPr>
                      <a:pPr>
                        <a:defRPr sz="1200" b="1">
                          <a:solidFill>
                            <a:srgbClr val="338DCD"/>
                          </a:solidFill>
                        </a:defRPr>
                      </a:pPr>
                      <a:t>[VALEUR]</a:t>
                    </a:fld>
                    <a:fld id="{D650FCC9-A59E-4B5C-9334-9B252999D7C8}"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00D-46E4-9738-996EBF9303A6}"/>
                </c:ext>
              </c:extLst>
            </c:dLbl>
            <c:dLbl>
              <c:idx val="16"/>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C9D35A4F-971F-41DE-A81C-013C4852CB15}" type="VALUE">
                      <a:rPr lang="en-US" baseline="0" smtClean="0">
                        <a:solidFill>
                          <a:srgbClr val="338DCD"/>
                        </a:solidFill>
                      </a:rPr>
                      <a:pPr>
                        <a:defRPr sz="1200" b="1">
                          <a:solidFill>
                            <a:srgbClr val="338DCD"/>
                          </a:solidFill>
                        </a:defRPr>
                      </a:pPr>
                      <a:t>[VALEUR]</a:t>
                    </a:fld>
                    <a:fld id="{F624AE21-EFF4-4FB5-962A-BFDA5A261726}"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0D-46E4-9738-996EBF9303A6}"/>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CD05A311-3332-46BB-A42C-E63B7367D188}" type="VALUE">
                      <a:rPr lang="en-US" baseline="0" smtClean="0">
                        <a:solidFill>
                          <a:srgbClr val="338DCD"/>
                        </a:solidFill>
                      </a:rPr>
                      <a:pPr>
                        <a:defRPr sz="1200" b="1">
                          <a:solidFill>
                            <a:srgbClr val="338DCD"/>
                          </a:solidFill>
                        </a:defRPr>
                      </a:pPr>
                      <a:t>[VALEUR]</a:t>
                    </a:fld>
                    <a:fld id="{BDF45B2B-8142-4CAE-9777-6EE7D149FF85}"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00D-46E4-9738-996EBF9303A6}"/>
                </c:ext>
              </c:extLst>
            </c:dLbl>
            <c:dLbl>
              <c:idx val="18"/>
              <c:tx>
                <c:rich>
                  <a:bodyPr/>
                  <a:lstStyle/>
                  <a:p>
                    <a:fld id="{00761C2B-7241-4260-922E-5E9DBB224216}" type="CELLRANGE">
                      <a:rPr lang="en-US" smtClean="0"/>
                      <a:pPr/>
                      <a:t>[PLAGECELL]</a:t>
                    </a:fld>
                    <a:fld id="{20CE5E4C-01CC-4FCD-86AA-3DBFA6182A15}"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00D-46E4-9738-996EBF9303A6}"/>
                </c:ext>
              </c:extLst>
            </c:dLbl>
            <c:dLbl>
              <c:idx val="19"/>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BD6A71C9-3C98-4800-BDDA-DD5EA320A655}" type="VALUE">
                      <a:rPr lang="en-US" baseline="0" smtClean="0">
                        <a:solidFill>
                          <a:srgbClr val="338DCD"/>
                        </a:solidFill>
                      </a:rPr>
                      <a:pPr>
                        <a:defRPr sz="1200" b="1">
                          <a:solidFill>
                            <a:srgbClr val="338DCD"/>
                          </a:solidFill>
                        </a:defRPr>
                      </a:pPr>
                      <a:t>[VALEUR]</a:t>
                    </a:fld>
                    <a:fld id="{31AD3B7B-2009-4B00-8248-6B0918580FA6}"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00D-46E4-9738-996EBF9303A6}"/>
                </c:ext>
              </c:extLst>
            </c:dLbl>
            <c:dLbl>
              <c:idx val="20"/>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1DDB48C0-4F27-47BF-810D-CBB2EE249A9E}" type="VALUE">
                      <a:rPr lang="en-US" baseline="0" smtClean="0">
                        <a:solidFill>
                          <a:srgbClr val="338DCD"/>
                        </a:solidFill>
                      </a:rPr>
                      <a:pPr>
                        <a:defRPr sz="1200" b="1">
                          <a:solidFill>
                            <a:srgbClr val="338DCD"/>
                          </a:solidFill>
                        </a:defRPr>
                      </a:pPr>
                      <a:t>[VALEUR]</a:t>
                    </a:fld>
                    <a:fld id="{F31A4AAC-CB1C-415F-9DB7-9CFD9CFC0449}"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00D-46E4-9738-996EBF9303A6}"/>
                </c:ext>
              </c:extLst>
            </c:dLbl>
            <c:dLbl>
              <c:idx val="21"/>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B7C21635-3C53-4872-A72D-8D2BE9854BC3}" type="VALUE">
                      <a:rPr lang="en-US" baseline="0" smtClean="0">
                        <a:solidFill>
                          <a:srgbClr val="338DCD"/>
                        </a:solidFill>
                      </a:rPr>
                      <a:pPr>
                        <a:defRPr sz="1200" b="1">
                          <a:solidFill>
                            <a:srgbClr val="338DCD"/>
                          </a:solidFill>
                        </a:defRPr>
                      </a:pPr>
                      <a:t>[VALEUR]</a:t>
                    </a:fld>
                    <a:fld id="{03A96052-84B7-4057-981D-155167FC4A7E}"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00D-46E4-9738-996EBF9303A6}"/>
                </c:ext>
              </c:extLst>
            </c:dLbl>
            <c:dLbl>
              <c:idx val="22"/>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4896878A-1CE1-4131-85C2-328C2BDBF0BC}" type="VALUE">
                      <a:rPr lang="en-US" baseline="0" smtClean="0">
                        <a:solidFill>
                          <a:srgbClr val="338DCD"/>
                        </a:solidFill>
                      </a:rPr>
                      <a:pPr>
                        <a:defRPr sz="1200" b="1">
                          <a:solidFill>
                            <a:srgbClr val="338DCD"/>
                          </a:solidFill>
                        </a:defRPr>
                      </a:pPr>
                      <a:t>[VALEUR]</a:t>
                    </a:fld>
                    <a:fld id="{D4D29B0E-E7E6-49E8-8D49-9B583BE48F59}"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00D-46E4-9738-996EBF9303A6}"/>
                </c:ext>
              </c:extLst>
            </c:dLbl>
            <c:dLbl>
              <c:idx val="23"/>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2B1383B8-7ADE-4E2B-872A-B316E245DE09}" type="VALUE">
                      <a:rPr lang="en-US" baseline="0" smtClean="0">
                        <a:solidFill>
                          <a:srgbClr val="338DCD"/>
                        </a:solidFill>
                      </a:rPr>
                      <a:pPr>
                        <a:defRPr sz="1200" b="1">
                          <a:solidFill>
                            <a:srgbClr val="338DCD"/>
                          </a:solidFill>
                        </a:defRPr>
                      </a:pPr>
                      <a:t>[VALEUR]</a:t>
                    </a:fld>
                    <a:fld id="{D2E8F7AA-CE78-4F12-9D84-0D65B5DD6F2F}"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F00D-46E4-9738-996EBF9303A6}"/>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33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Feuil1!$A$2:$A$25</c:f>
              <c:strCache>
                <c:ptCount val="24"/>
                <c:pt idx="5">
                  <c:v>Agglomération parisienne</c:v>
                </c:pt>
                <c:pt idx="6">
                  <c:v>Com. urbaines de province</c:v>
                </c:pt>
                <c:pt idx="7">
                  <c:v>Communes rurales</c:v>
                </c:pt>
                <c:pt idx="9">
                  <c:v>Île-de-France</c:v>
                </c:pt>
                <c:pt idx="10">
                  <c:v>Province</c:v>
                </c:pt>
                <c:pt idx="12">
                  <c:v>La France Insoumise</c:v>
                </c:pt>
                <c:pt idx="13">
                  <c:v>Parti Socialiste</c:v>
                </c:pt>
                <c:pt idx="14">
                  <c:v>Europe Écologie Les Verts</c:v>
                </c:pt>
                <c:pt idx="15">
                  <c:v>La République en Marche</c:v>
                </c:pt>
                <c:pt idx="16">
                  <c:v>Les Républicains</c:v>
                </c:pt>
                <c:pt idx="17">
                  <c:v>Rassemblement National</c:v>
                </c:pt>
                <c:pt idx="19">
                  <c:v>Jean-Luc Mélenchon</c:v>
                </c:pt>
                <c:pt idx="20">
                  <c:v>Benoît Hamon</c:v>
                </c:pt>
                <c:pt idx="21">
                  <c:v>Emmanuel Macron</c:v>
                </c:pt>
                <c:pt idx="22">
                  <c:v>François Fillon</c:v>
                </c:pt>
                <c:pt idx="23">
                  <c:v>Marine Le Pen</c:v>
                </c:pt>
              </c:strCache>
            </c:strRef>
          </c:cat>
          <c:val>
            <c:numRef>
              <c:f>Feuil1!$B$2:$B$25</c:f>
              <c:numCache>
                <c:formatCode>General</c:formatCode>
                <c:ptCount val="24"/>
                <c:pt idx="0">
                  <c:v>0</c:v>
                </c:pt>
                <c:pt idx="1">
                  <c:v>0</c:v>
                </c:pt>
                <c:pt idx="2">
                  <c:v>0</c:v>
                </c:pt>
                <c:pt idx="3">
                  <c:v>0</c:v>
                </c:pt>
                <c:pt idx="4">
                  <c:v>0</c:v>
                </c:pt>
                <c:pt idx="5">
                  <c:v>40</c:v>
                </c:pt>
                <c:pt idx="6">
                  <c:v>32</c:v>
                </c:pt>
                <c:pt idx="7">
                  <c:v>33</c:v>
                </c:pt>
                <c:pt idx="8">
                  <c:v>0</c:v>
                </c:pt>
                <c:pt idx="9">
                  <c:v>39</c:v>
                </c:pt>
                <c:pt idx="10">
                  <c:v>33</c:v>
                </c:pt>
                <c:pt idx="11">
                  <c:v>0</c:v>
                </c:pt>
                <c:pt idx="12">
                  <c:v>19</c:v>
                </c:pt>
                <c:pt idx="13">
                  <c:v>38</c:v>
                </c:pt>
                <c:pt idx="14">
                  <c:v>35</c:v>
                </c:pt>
                <c:pt idx="15">
                  <c:v>77</c:v>
                </c:pt>
                <c:pt idx="16">
                  <c:v>39</c:v>
                </c:pt>
                <c:pt idx="17">
                  <c:v>18</c:v>
                </c:pt>
                <c:pt idx="18">
                  <c:v>0</c:v>
                </c:pt>
                <c:pt idx="19">
                  <c:v>20</c:v>
                </c:pt>
                <c:pt idx="20">
                  <c:v>33</c:v>
                </c:pt>
                <c:pt idx="21">
                  <c:v>59</c:v>
                </c:pt>
                <c:pt idx="22">
                  <c:v>44</c:v>
                </c:pt>
                <c:pt idx="23">
                  <c:v>18</c:v>
                </c:pt>
              </c:numCache>
            </c:numRef>
          </c:val>
          <c:extLst>
            <c:ext xmlns:c15="http://schemas.microsoft.com/office/drawing/2012/chart" uri="{02D57815-91ED-43cb-92C2-25804820EDAC}">
              <c15:datalabelsRange>
                <c15:f>Feuil1!$C$2:$C$25</c15:f>
                <c15:dlblRangeCache>
                  <c:ptCount val="24"/>
                  <c:pt idx="5">
                    <c:v> (-1)</c:v>
                  </c:pt>
                  <c:pt idx="6">
                    <c:v> (-4)</c:v>
                  </c:pt>
                  <c:pt idx="7">
                    <c:v> (+1)</c:v>
                  </c:pt>
                  <c:pt idx="9">
                    <c:v> (+1)</c:v>
                  </c:pt>
                  <c:pt idx="10">
                    <c:v> (-2)</c:v>
                  </c:pt>
                  <c:pt idx="12">
                    <c:v> (-3)</c:v>
                  </c:pt>
                  <c:pt idx="13">
                    <c:v> (-2)</c:v>
                  </c:pt>
                  <c:pt idx="14">
                    <c:v> (=)</c:v>
                  </c:pt>
                  <c:pt idx="15">
                    <c:v> (=)</c:v>
                  </c:pt>
                  <c:pt idx="16">
                    <c:v> (-2)</c:v>
                  </c:pt>
                  <c:pt idx="17">
                    <c:v> (=)</c:v>
                  </c:pt>
                  <c:pt idx="19">
                    <c:v> (+4)</c:v>
                  </c:pt>
                  <c:pt idx="20">
                    <c:v> (-1)</c:v>
                  </c:pt>
                  <c:pt idx="21">
                    <c:v> (-5)</c:v>
                  </c:pt>
                  <c:pt idx="22">
                    <c:v> (-2)</c:v>
                  </c:pt>
                  <c:pt idx="23">
                    <c:v> (-3)</c:v>
                  </c:pt>
                </c15:dlblRangeCache>
              </c15:datalabelsRange>
            </c:ext>
            <c:ext xmlns:c16="http://schemas.microsoft.com/office/drawing/2014/chart" uri="{C3380CC4-5D6E-409C-BE32-E72D297353CC}">
              <c16:uniqueId val="{00000000-F00D-46E4-9738-996EBF9303A6}"/>
            </c:ext>
          </c:extLst>
        </c:ser>
        <c:dLbls>
          <c:showLegendKey val="0"/>
          <c:showVal val="0"/>
          <c:showCatName val="0"/>
          <c:showSerName val="0"/>
          <c:showPercent val="0"/>
          <c:showBubbleSize val="0"/>
        </c:dLbls>
        <c:gapWidth val="80"/>
        <c:axId val="1346974559"/>
        <c:axId val="1346975807"/>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Série 2</c:v>
                      </c:pt>
                    </c:strCache>
                  </c:strRef>
                </c:tx>
                <c:spPr>
                  <a:solidFill>
                    <a:schemeClr val="accent2"/>
                  </a:solidFill>
                  <a:ln>
                    <a:noFill/>
                  </a:ln>
                  <a:effectLst/>
                </c:spPr>
                <c:invertIfNegative val="0"/>
                <c:cat>
                  <c:strRef>
                    <c:extLst>
                      <c:ext uri="{02D57815-91ED-43cb-92C2-25804820EDAC}">
                        <c15:formulaRef>
                          <c15:sqref>Feuil1!$A$2:$A$25</c15:sqref>
                        </c15:formulaRef>
                      </c:ext>
                    </c:extLst>
                    <c:strCache>
                      <c:ptCount val="24"/>
                      <c:pt idx="5">
                        <c:v>Agglomération parisienne</c:v>
                      </c:pt>
                      <c:pt idx="6">
                        <c:v>Com. urbaines de province</c:v>
                      </c:pt>
                      <c:pt idx="7">
                        <c:v>Communes rurales</c:v>
                      </c:pt>
                      <c:pt idx="9">
                        <c:v>Île-de-France</c:v>
                      </c:pt>
                      <c:pt idx="10">
                        <c:v>Province</c:v>
                      </c:pt>
                      <c:pt idx="12">
                        <c:v>La France Insoumise</c:v>
                      </c:pt>
                      <c:pt idx="13">
                        <c:v>Parti Socialiste</c:v>
                      </c:pt>
                      <c:pt idx="14">
                        <c:v>Europe Écologie Les Verts</c:v>
                      </c:pt>
                      <c:pt idx="15">
                        <c:v>La République en Marche</c:v>
                      </c:pt>
                      <c:pt idx="16">
                        <c:v>Les Républicains</c:v>
                      </c:pt>
                      <c:pt idx="17">
                        <c:v>Rassemblement National</c:v>
                      </c:pt>
                      <c:pt idx="19">
                        <c:v>Jean-Luc Mélenchon</c:v>
                      </c:pt>
                      <c:pt idx="20">
                        <c:v>Benoît Hamon</c:v>
                      </c:pt>
                      <c:pt idx="21">
                        <c:v>Emmanuel Macron</c:v>
                      </c:pt>
                      <c:pt idx="22">
                        <c:v>François Fillon</c:v>
                      </c:pt>
                      <c:pt idx="23">
                        <c:v>Marine Le Pen</c:v>
                      </c:pt>
                    </c:strCache>
                  </c:strRef>
                </c:cat>
                <c:val>
                  <c:numRef>
                    <c:extLst>
                      <c:ext uri="{02D57815-91ED-43cb-92C2-25804820EDAC}">
                        <c15:formulaRef>
                          <c15:sqref>Feuil1!$C$2:$C$25</c15:sqref>
                        </c15:formulaRef>
                      </c:ext>
                    </c:extLst>
                    <c:numCache>
                      <c:formatCode>General</c:formatCode>
                      <c:ptCount val="24"/>
                      <c:pt idx="5">
                        <c:v>0</c:v>
                      </c:pt>
                      <c:pt idx="6">
                        <c:v>0</c:v>
                      </c:pt>
                      <c:pt idx="7">
                        <c:v>0</c:v>
                      </c:pt>
                      <c:pt idx="9">
                        <c:v>0</c:v>
                      </c:pt>
                      <c:pt idx="10">
                        <c:v>0</c:v>
                      </c:pt>
                      <c:pt idx="12">
                        <c:v>0</c:v>
                      </c:pt>
                      <c:pt idx="13">
                        <c:v>0</c:v>
                      </c:pt>
                      <c:pt idx="14">
                        <c:v>0</c:v>
                      </c:pt>
                      <c:pt idx="15">
                        <c:v>0</c:v>
                      </c:pt>
                      <c:pt idx="16">
                        <c:v>0</c:v>
                      </c:pt>
                      <c:pt idx="17">
                        <c:v>0</c:v>
                      </c:pt>
                      <c:pt idx="19">
                        <c:v>0</c:v>
                      </c:pt>
                      <c:pt idx="20">
                        <c:v>0</c:v>
                      </c:pt>
                      <c:pt idx="21">
                        <c:v>0</c:v>
                      </c:pt>
                      <c:pt idx="22">
                        <c:v>0</c:v>
                      </c:pt>
                      <c:pt idx="23">
                        <c:v>0</c:v>
                      </c:pt>
                    </c:numCache>
                  </c:numRef>
                </c:val>
                <c:extLst>
                  <c:ext xmlns:c16="http://schemas.microsoft.com/office/drawing/2014/chart" uri="{C3380CC4-5D6E-409C-BE32-E72D297353CC}">
                    <c16:uniqueId val="{00000001-F00D-46E4-9738-996EBF9303A6}"/>
                  </c:ext>
                </c:extLst>
              </c15:ser>
            </c15:filteredBarSeries>
          </c:ext>
        </c:extLst>
      </c:barChart>
      <c:catAx>
        <c:axId val="1346974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r-FR"/>
          </a:p>
        </c:txPr>
        <c:crossAx val="1346975807"/>
        <c:crosses val="autoZero"/>
        <c:auto val="1"/>
        <c:lblAlgn val="ctr"/>
        <c:lblOffset val="100"/>
        <c:noMultiLvlLbl val="0"/>
      </c:catAx>
      <c:valAx>
        <c:axId val="1346975807"/>
        <c:scaling>
          <c:orientation val="minMax"/>
          <c:max val="110"/>
          <c:min val="0"/>
        </c:scaling>
        <c:delete val="1"/>
        <c:axPos val="t"/>
        <c:majorGridlines>
          <c:spPr>
            <a:ln w="9525" cap="flat" cmpd="sng" algn="ctr">
              <a:noFill/>
              <a:round/>
            </a:ln>
            <a:effectLst/>
          </c:spPr>
        </c:majorGridlines>
        <c:numFmt formatCode="General" sourceLinked="1"/>
        <c:majorTickMark val="none"/>
        <c:minorTickMark val="none"/>
        <c:tickLblPos val="nextTo"/>
        <c:crossAx val="134697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7209226185604"/>
          <c:y val="1.2476145821614418E-2"/>
          <c:w val="0.62629539290956615"/>
          <c:h val="0.97504770835677113"/>
        </c:manualLayout>
      </c:layout>
      <c:barChart>
        <c:barDir val="bar"/>
        <c:grouping val="clustered"/>
        <c:varyColors val="0"/>
        <c:ser>
          <c:idx val="0"/>
          <c:order val="0"/>
          <c:tx>
            <c:strRef>
              <c:f>Feuil1!$B$1</c:f>
              <c:strCache>
                <c:ptCount val="1"/>
                <c:pt idx="0">
                  <c:v>Série 1</c:v>
                </c:pt>
              </c:strCache>
            </c:strRef>
          </c:tx>
          <c:spPr>
            <a:solidFill>
              <a:srgbClr val="C04645"/>
            </a:solidFill>
            <a:ln>
              <a:noFill/>
            </a:ln>
            <a:effectLst/>
          </c:spPr>
          <c:invertIfNegative val="0"/>
          <c:dLbls>
            <c:dLbl>
              <c:idx val="0"/>
              <c:tx>
                <c:rich>
                  <a:bodyPr/>
                  <a:lstStyle/>
                  <a:p>
                    <a:fld id="{8367105C-BA00-4C24-8BE0-C46EA0E6BDDB}" type="VALUE">
                      <a:rPr lang="en-US" baseline="0" smtClean="0">
                        <a:solidFill>
                          <a:srgbClr val="C04645"/>
                        </a:solidFill>
                      </a:rPr>
                      <a:pPr/>
                      <a:t>[VALEUR]</a:t>
                    </a:fld>
                    <a:fld id="{DABD1F65-6124-4D72-9BFA-1F15C9C9B7C6}"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72C-4D3C-B9E2-4271B2CB180C}"/>
                </c:ext>
              </c:extLst>
            </c:dLbl>
            <c:dLbl>
              <c:idx val="1"/>
              <c:tx>
                <c:rich>
                  <a:bodyPr/>
                  <a:lstStyle/>
                  <a:p>
                    <a:r>
                      <a:rPr lang="en-US" baseline="0" dirty="0" smtClean="0"/>
                      <a:t> </a:t>
                    </a:r>
                    <a:fld id="{ACEE6216-EFCA-491E-81B4-F51F6DD26A7F}" type="VALUE">
                      <a:rPr lang="en-US" baseline="0" smtClean="0"/>
                      <a:pPr/>
                      <a:t>[VALEUR]</a:t>
                    </a:fld>
                    <a:endParaRPr lang="en-US" baseline="0" dirty="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A72C-4D3C-B9E2-4271B2CB180C}"/>
                </c:ext>
              </c:extLst>
            </c:dLbl>
            <c:dLbl>
              <c:idx val="2"/>
              <c:tx>
                <c:rich>
                  <a:bodyPr/>
                  <a:lstStyle/>
                  <a:p>
                    <a:fld id="{CAF59F4F-2D7B-42BD-A29B-16C5A6B6609B}" type="CELLRANGE">
                      <a:rPr lang="en-US" smtClean="0"/>
                      <a:pPr/>
                      <a:t>[PLAGECELL]</a:t>
                    </a:fld>
                    <a:r>
                      <a:rPr lang="en-US" baseline="0" smtClean="0"/>
                      <a:t> </a:t>
                    </a:r>
                    <a:fld id="{20745B28-7BB6-458E-8A00-D978671F9BB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72C-4D3C-B9E2-4271B2CB180C}"/>
                </c:ext>
              </c:extLst>
            </c:dLbl>
            <c:dLbl>
              <c:idx val="3"/>
              <c:tx>
                <c:rich>
                  <a:bodyPr/>
                  <a:lstStyle/>
                  <a:p>
                    <a:fld id="{0DC01494-91C0-469E-9BDB-2B9B6624419E}" type="VALUE">
                      <a:rPr lang="en-US" baseline="0" smtClean="0">
                        <a:solidFill>
                          <a:srgbClr val="C04645"/>
                        </a:solidFill>
                      </a:rPr>
                      <a:pPr/>
                      <a:t>[VALEUR]</a:t>
                    </a:fld>
                    <a:fld id="{4308AC75-E736-4E0D-BF84-564299991E02}"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72C-4D3C-B9E2-4271B2CB180C}"/>
                </c:ext>
              </c:extLst>
            </c:dLbl>
            <c:dLbl>
              <c:idx val="4"/>
              <c:tx>
                <c:rich>
                  <a:bodyPr/>
                  <a:lstStyle/>
                  <a:p>
                    <a:fld id="{F39585A8-9D5F-4859-B5AA-A8EC270A4973}" type="VALUE">
                      <a:rPr lang="en-US" baseline="0" smtClean="0">
                        <a:solidFill>
                          <a:srgbClr val="C04645"/>
                        </a:solidFill>
                      </a:rPr>
                      <a:pPr/>
                      <a:t>[VALEUR]</a:t>
                    </a:fld>
                    <a:fld id="{A8F85ED2-CED4-4EDE-96F6-16BF10555413}"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72C-4D3C-B9E2-4271B2CB180C}"/>
                </c:ext>
              </c:extLst>
            </c:dLbl>
            <c:dLbl>
              <c:idx val="5"/>
              <c:tx>
                <c:rich>
                  <a:bodyPr/>
                  <a:lstStyle/>
                  <a:p>
                    <a:fld id="{EF163FE4-BB3D-4B0B-AF3A-1D6D8AABE6A1}" type="CELLRANGE">
                      <a:rPr lang="en-US" smtClean="0"/>
                      <a:pPr/>
                      <a:t>[PLAGECELL]</a:t>
                    </a:fld>
                    <a:r>
                      <a:rPr lang="en-US" baseline="0" smtClean="0"/>
                      <a:t> </a:t>
                    </a:r>
                    <a:fld id="{BBD4E37A-DDA8-41B6-8DBE-97A0FDAF8EFB}"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A72C-4D3C-B9E2-4271B2CB180C}"/>
                </c:ext>
              </c:extLst>
            </c:dLbl>
            <c:dLbl>
              <c:idx val="6"/>
              <c:tx>
                <c:rich>
                  <a:bodyPr/>
                  <a:lstStyle/>
                  <a:p>
                    <a:fld id="{C0716A9D-F7E9-41A6-A9E1-751A57E0D4A3}" type="VALUE">
                      <a:rPr lang="en-US" baseline="0" smtClean="0">
                        <a:solidFill>
                          <a:srgbClr val="C04645"/>
                        </a:solidFill>
                      </a:rPr>
                      <a:pPr/>
                      <a:t>[VALEUR]</a:t>
                    </a:fld>
                    <a:fld id="{49DBC3A4-E8A3-47E6-9BC4-14F7F9C367D5}"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72C-4D3C-B9E2-4271B2CB180C}"/>
                </c:ext>
              </c:extLst>
            </c:dLbl>
            <c:dLbl>
              <c:idx val="7"/>
              <c:tx>
                <c:rich>
                  <a:bodyPr/>
                  <a:lstStyle/>
                  <a:p>
                    <a:fld id="{3758C38A-D2AE-44CB-A1BA-3E9B0B0A441F}" type="VALUE">
                      <a:rPr lang="en-US" baseline="0" smtClean="0">
                        <a:solidFill>
                          <a:srgbClr val="C04645"/>
                        </a:solidFill>
                      </a:rPr>
                      <a:pPr/>
                      <a:t>[VALEUR]</a:t>
                    </a:fld>
                    <a:fld id="{537A80F6-1D88-4887-BB63-DAA59E0423B4}"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2C-4D3C-B9E2-4271B2CB180C}"/>
                </c:ext>
              </c:extLst>
            </c:dLbl>
            <c:dLbl>
              <c:idx val="8"/>
              <c:tx>
                <c:rich>
                  <a:bodyPr/>
                  <a:lstStyle/>
                  <a:p>
                    <a:fld id="{62D2710F-6765-4C13-B017-CA1DA75BDDF9}" type="VALUE">
                      <a:rPr lang="en-US" baseline="0" smtClean="0">
                        <a:solidFill>
                          <a:srgbClr val="C04645"/>
                        </a:solidFill>
                      </a:rPr>
                      <a:pPr/>
                      <a:t>[VALEUR]</a:t>
                    </a:fld>
                    <a:fld id="{5CF8F363-C6C4-4449-9201-227D2343DB7B}"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72C-4D3C-B9E2-4271B2CB180C}"/>
                </c:ext>
              </c:extLst>
            </c:dLbl>
            <c:dLbl>
              <c:idx val="9"/>
              <c:tx>
                <c:rich>
                  <a:bodyPr/>
                  <a:lstStyle/>
                  <a:p>
                    <a:fld id="{4CC8FBAB-47E5-4289-B359-5167C4FFFB21}" type="VALUE">
                      <a:rPr lang="en-US" baseline="0" smtClean="0">
                        <a:solidFill>
                          <a:srgbClr val="C04645"/>
                        </a:solidFill>
                      </a:rPr>
                      <a:pPr/>
                      <a:t>[VALEUR]</a:t>
                    </a:fld>
                    <a:fld id="{FCAEAB11-8FAE-4029-BCAB-3241855E44BC}"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72C-4D3C-B9E2-4271B2CB180C}"/>
                </c:ext>
              </c:extLst>
            </c:dLbl>
            <c:dLbl>
              <c:idx val="10"/>
              <c:tx>
                <c:rich>
                  <a:bodyPr/>
                  <a:lstStyle/>
                  <a:p>
                    <a:fld id="{EAAED3BB-AE71-482F-B38D-80119BF48F2E}" type="VALUE">
                      <a:rPr lang="en-US" baseline="0" smtClean="0">
                        <a:solidFill>
                          <a:srgbClr val="C04645"/>
                        </a:solidFill>
                      </a:rPr>
                      <a:pPr/>
                      <a:t>[VALEUR]</a:t>
                    </a:fld>
                    <a:fld id="{B5D9120B-43FE-4DA7-80A9-5CFE0D085572}"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72C-4D3C-B9E2-4271B2CB180C}"/>
                </c:ext>
              </c:extLst>
            </c:dLbl>
            <c:dLbl>
              <c:idx val="11"/>
              <c:tx>
                <c:rich>
                  <a:bodyPr/>
                  <a:lstStyle/>
                  <a:p>
                    <a:fld id="{C3EDD228-1E71-48F9-AAC0-D06B48E6B2D9}" type="CELLRANGE">
                      <a:rPr lang="en-US" smtClean="0"/>
                      <a:pPr/>
                      <a:t>[PLAGECELL]</a:t>
                    </a:fld>
                    <a:r>
                      <a:rPr lang="en-US" baseline="0" smtClean="0"/>
                      <a:t> </a:t>
                    </a:r>
                    <a:fld id="{CEFAB2BD-1B25-4325-B1A9-4E01D9D5F878}"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A72C-4D3C-B9E2-4271B2CB180C}"/>
                </c:ext>
              </c:extLst>
            </c:dLbl>
            <c:dLbl>
              <c:idx val="12"/>
              <c:tx>
                <c:rich>
                  <a:bodyPr/>
                  <a:lstStyle/>
                  <a:p>
                    <a:fld id="{AECA4525-4862-46CE-B66F-FAD104766B61}" type="VALUE">
                      <a:rPr lang="en-US" baseline="0" smtClean="0">
                        <a:solidFill>
                          <a:srgbClr val="C04645"/>
                        </a:solidFill>
                      </a:rPr>
                      <a:pPr/>
                      <a:t>[VALEUR]</a:t>
                    </a:fld>
                    <a:fld id="{BB637DA9-2E17-43AD-8EE9-17A6BE9B0EE0}"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72C-4D3C-B9E2-4271B2CB180C}"/>
                </c:ext>
              </c:extLst>
            </c:dLbl>
            <c:dLbl>
              <c:idx val="13"/>
              <c:tx>
                <c:rich>
                  <a:bodyPr/>
                  <a:lstStyle/>
                  <a:p>
                    <a:fld id="{5A5A8BD2-A013-4078-8B82-7472113EF3E8}" type="VALUE">
                      <a:rPr lang="en-US" baseline="0" smtClean="0">
                        <a:solidFill>
                          <a:srgbClr val="C04645"/>
                        </a:solidFill>
                      </a:rPr>
                      <a:pPr/>
                      <a:t>[VALEUR]</a:t>
                    </a:fld>
                    <a:fld id="{C927A9E0-6341-4913-9C48-DC4DA762A4C5}"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72C-4D3C-B9E2-4271B2CB180C}"/>
                </c:ext>
              </c:extLst>
            </c:dLbl>
            <c:dLbl>
              <c:idx val="14"/>
              <c:tx>
                <c:rich>
                  <a:bodyPr/>
                  <a:lstStyle/>
                  <a:p>
                    <a:fld id="{D5CB72E6-FC34-4D61-8132-E764942286D4}" type="VALUE">
                      <a:rPr lang="en-US" baseline="0" smtClean="0">
                        <a:solidFill>
                          <a:srgbClr val="C04645"/>
                        </a:solidFill>
                      </a:rPr>
                      <a:pPr/>
                      <a:t>[VALEUR]</a:t>
                    </a:fld>
                    <a:fld id="{50954C7B-96B4-4B9D-935B-DACEB4103EA9}"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72C-4D3C-B9E2-4271B2CB180C}"/>
                </c:ext>
              </c:extLst>
            </c:dLbl>
            <c:dLbl>
              <c:idx val="15"/>
              <c:tx>
                <c:rich>
                  <a:bodyPr/>
                  <a:lstStyle/>
                  <a:p>
                    <a:fld id="{C7BF71AA-C90B-4170-BCC9-748D3F311237}" type="VALUE">
                      <a:rPr lang="en-US" baseline="0" smtClean="0">
                        <a:solidFill>
                          <a:srgbClr val="C04645"/>
                        </a:solidFill>
                      </a:rPr>
                      <a:pPr/>
                      <a:t>[VALEUR]</a:t>
                    </a:fld>
                    <a:fld id="{2C8B49A3-6D95-4670-8974-E9D13ADEA5D3}"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72C-4D3C-B9E2-4271B2CB180C}"/>
                </c:ext>
              </c:extLst>
            </c:dLbl>
            <c:dLbl>
              <c:idx val="16"/>
              <c:tx>
                <c:rich>
                  <a:bodyPr/>
                  <a:lstStyle/>
                  <a:p>
                    <a:fld id="{2FF5C091-DDE6-43D4-9B0B-25919E187DAD}" type="VALUE">
                      <a:rPr lang="en-US" baseline="0" smtClean="0">
                        <a:solidFill>
                          <a:srgbClr val="C04645"/>
                        </a:solidFill>
                      </a:rPr>
                      <a:pPr/>
                      <a:t>[VALEUR]</a:t>
                    </a:fld>
                    <a:fld id="{8F8949E0-C719-4430-915A-EA98E73339DD}"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72C-4D3C-B9E2-4271B2CB180C}"/>
                </c:ext>
              </c:extLst>
            </c:dLbl>
            <c:dLbl>
              <c:idx val="17"/>
              <c:tx>
                <c:rich>
                  <a:bodyPr/>
                  <a:lstStyle/>
                  <a:p>
                    <a:fld id="{C5FC2FB4-4954-442F-ADC9-FC476CFBF8CD}" type="VALUE">
                      <a:rPr lang="en-US" baseline="0" smtClean="0">
                        <a:solidFill>
                          <a:srgbClr val="C04645"/>
                        </a:solidFill>
                      </a:rPr>
                      <a:pPr/>
                      <a:t>[VALEUR]</a:t>
                    </a:fld>
                    <a:fld id="{5C3D978C-BF22-42E1-9E95-B3A223176A78}"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72C-4D3C-B9E2-4271B2CB180C}"/>
                </c:ext>
              </c:extLst>
            </c:dLbl>
            <c:dLbl>
              <c:idx val="18"/>
              <c:tx>
                <c:rich>
                  <a:bodyPr/>
                  <a:lstStyle/>
                  <a:p>
                    <a:fld id="{5E087196-F089-4FC0-A389-1E22DE3A5D02}" type="VALUE">
                      <a:rPr lang="en-US" baseline="0" smtClean="0">
                        <a:solidFill>
                          <a:srgbClr val="C04645"/>
                        </a:solidFill>
                      </a:rPr>
                      <a:pPr/>
                      <a:t>[VALEUR]</a:t>
                    </a:fld>
                    <a:fld id="{DD3F04BC-86BD-47E9-8036-304C52BD905A}"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72C-4D3C-B9E2-4271B2CB180C}"/>
                </c:ext>
              </c:extLst>
            </c:dLbl>
            <c:dLbl>
              <c:idx val="19"/>
              <c:tx>
                <c:rich>
                  <a:bodyPr/>
                  <a:lstStyle/>
                  <a:p>
                    <a:fld id="{5236654E-225C-40F3-ACD7-28DE617A8D97}" type="CELLRANGE">
                      <a:rPr lang="en-US" smtClean="0"/>
                      <a:pPr/>
                      <a:t>[PLAGECELL]</a:t>
                    </a:fld>
                    <a:r>
                      <a:rPr lang="en-US" baseline="0" smtClean="0"/>
                      <a:t> </a:t>
                    </a:r>
                    <a:fld id="{47B489FB-23DA-400C-A10F-F0A8BE166CF3}"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A72C-4D3C-B9E2-4271B2CB180C}"/>
                </c:ext>
              </c:extLst>
            </c:dLbl>
            <c:dLbl>
              <c:idx val="20"/>
              <c:tx>
                <c:rich>
                  <a:bodyPr/>
                  <a:lstStyle/>
                  <a:p>
                    <a:fld id="{22961E23-DA24-45CA-B28C-4187C312B915}" type="VALUE">
                      <a:rPr lang="en-US" baseline="0" smtClean="0">
                        <a:solidFill>
                          <a:srgbClr val="C04645"/>
                        </a:solidFill>
                      </a:rPr>
                      <a:pPr/>
                      <a:t>[VALEUR]</a:t>
                    </a:fld>
                    <a:fld id="{89AE49BC-9746-4187-B86D-68A26182EC49}"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72C-4D3C-B9E2-4271B2CB180C}"/>
                </c:ext>
              </c:extLst>
            </c:dLbl>
            <c:dLbl>
              <c:idx val="21"/>
              <c:tx>
                <c:rich>
                  <a:bodyPr/>
                  <a:lstStyle/>
                  <a:p>
                    <a:fld id="{338676E4-9935-4EF7-98E6-57807B2BFD04}" type="VALUE">
                      <a:rPr lang="en-US" baseline="0" smtClean="0">
                        <a:solidFill>
                          <a:srgbClr val="C04645"/>
                        </a:solidFill>
                      </a:rPr>
                      <a:pPr/>
                      <a:t>[VALEUR]</a:t>
                    </a:fld>
                    <a:fld id="{D5156280-C5B8-4C13-8B3E-C366EE8B67E3}"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72C-4D3C-B9E2-4271B2CB180C}"/>
                </c:ext>
              </c:extLst>
            </c:dLbl>
            <c:dLbl>
              <c:idx val="22"/>
              <c:tx>
                <c:rich>
                  <a:bodyPr/>
                  <a:lstStyle/>
                  <a:p>
                    <a:fld id="{6B763E40-13BB-40E7-876B-C6D51887E13A}" type="VALUE">
                      <a:rPr lang="en-US" baseline="0" smtClean="0">
                        <a:solidFill>
                          <a:srgbClr val="C04645"/>
                        </a:solidFill>
                      </a:rPr>
                      <a:pPr/>
                      <a:t>[VALEUR]</a:t>
                    </a:fld>
                    <a:fld id="{2CF3E353-6452-4F19-B7AF-B7C4270C55FC}"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72C-4D3C-B9E2-4271B2CB180C}"/>
                </c:ext>
              </c:extLst>
            </c:dLbl>
            <c:dLbl>
              <c:idx val="23"/>
              <c:tx>
                <c:rich>
                  <a:bodyPr/>
                  <a:lstStyle/>
                  <a:p>
                    <a:fld id="{0AFD5C81-4ED3-4F45-8FDA-9B84311D3901}" type="VALUE">
                      <a:rPr lang="en-US" baseline="0" smtClean="0">
                        <a:solidFill>
                          <a:srgbClr val="C04645"/>
                        </a:solidFill>
                      </a:rPr>
                      <a:pPr/>
                      <a:t>[VALEUR]</a:t>
                    </a:fld>
                    <a:fld id="{2C671DA6-D887-4D24-9D16-CAC6883B0F12}"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72C-4D3C-B9E2-4271B2CB180C}"/>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464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Feuil1!$A$2:$A$25</c:f>
              <c:strCache>
                <c:ptCount val="24"/>
                <c:pt idx="0">
                  <c:v>RESULTATS D'ENSEMBLE</c:v>
                </c:pt>
                <c:pt idx="3">
                  <c:v>Homme</c:v>
                </c:pt>
                <c:pt idx="4">
                  <c:v>Femme</c:v>
                </c:pt>
                <c:pt idx="6">
                  <c:v>18-24 ans</c:v>
                </c:pt>
                <c:pt idx="7">
                  <c:v>25-34 ans</c:v>
                </c:pt>
                <c:pt idx="8">
                  <c:v>35-49 ans</c:v>
                </c:pt>
                <c:pt idx="9">
                  <c:v>50-64 ans</c:v>
                </c:pt>
                <c:pt idx="10">
                  <c:v>65 ans et plus</c:v>
                </c:pt>
                <c:pt idx="12">
                  <c:v>Artisan ou commerçant</c:v>
                </c:pt>
                <c:pt idx="13">
                  <c:v>Cadre et prof. int. sup.</c:v>
                </c:pt>
                <c:pt idx="14">
                  <c:v>Profession intermédiaire</c:v>
                </c:pt>
                <c:pt idx="15">
                  <c:v>Employé</c:v>
                </c:pt>
                <c:pt idx="16">
                  <c:v>Ouvrier</c:v>
                </c:pt>
                <c:pt idx="17">
                  <c:v>Retraité</c:v>
                </c:pt>
                <c:pt idx="18">
                  <c:v>Autre inactif</c:v>
                </c:pt>
                <c:pt idx="20">
                  <c:v>Dirigeant d’entreprise</c:v>
                </c:pt>
                <c:pt idx="21">
                  <c:v>Salarié du secteur privé</c:v>
                </c:pt>
                <c:pt idx="22">
                  <c:v>Salarié du secteur public</c:v>
                </c:pt>
                <c:pt idx="23">
                  <c:v>Chômeur</c:v>
                </c:pt>
              </c:strCache>
            </c:strRef>
          </c:cat>
          <c:val>
            <c:numRef>
              <c:f>Feuil1!$B$2:$B$25</c:f>
              <c:numCache>
                <c:formatCode>General</c:formatCode>
                <c:ptCount val="24"/>
                <c:pt idx="0">
                  <c:v>61</c:v>
                </c:pt>
                <c:pt idx="1">
                  <c:v>0</c:v>
                </c:pt>
                <c:pt idx="2">
                  <c:v>0</c:v>
                </c:pt>
                <c:pt idx="3">
                  <c:v>61</c:v>
                </c:pt>
                <c:pt idx="4">
                  <c:v>62</c:v>
                </c:pt>
                <c:pt idx="5">
                  <c:v>0</c:v>
                </c:pt>
                <c:pt idx="6">
                  <c:v>55</c:v>
                </c:pt>
                <c:pt idx="7">
                  <c:v>67</c:v>
                </c:pt>
                <c:pt idx="8">
                  <c:v>65</c:v>
                </c:pt>
                <c:pt idx="9">
                  <c:v>63</c:v>
                </c:pt>
                <c:pt idx="10">
                  <c:v>54</c:v>
                </c:pt>
                <c:pt idx="11">
                  <c:v>0</c:v>
                </c:pt>
                <c:pt idx="12">
                  <c:v>58</c:v>
                </c:pt>
                <c:pt idx="13">
                  <c:v>56</c:v>
                </c:pt>
                <c:pt idx="14">
                  <c:v>64</c:v>
                </c:pt>
                <c:pt idx="15">
                  <c:v>65</c:v>
                </c:pt>
                <c:pt idx="16">
                  <c:v>72</c:v>
                </c:pt>
                <c:pt idx="17">
                  <c:v>56</c:v>
                </c:pt>
                <c:pt idx="18">
                  <c:v>61</c:v>
                </c:pt>
                <c:pt idx="19">
                  <c:v>0</c:v>
                </c:pt>
                <c:pt idx="20">
                  <c:v>59</c:v>
                </c:pt>
                <c:pt idx="21">
                  <c:v>66</c:v>
                </c:pt>
                <c:pt idx="22">
                  <c:v>63</c:v>
                </c:pt>
                <c:pt idx="23">
                  <c:v>69</c:v>
                </c:pt>
              </c:numCache>
            </c:numRef>
          </c:val>
          <c:extLst>
            <c:ext xmlns:c15="http://schemas.microsoft.com/office/drawing/2012/chart" uri="{02D57815-91ED-43cb-92C2-25804820EDAC}">
              <c15:datalabelsRange>
                <c15:f>Feuil1!$C$2:$C$25</c15:f>
                <c15:dlblRangeCache>
                  <c:ptCount val="24"/>
                  <c:pt idx="0">
                    <c:v> (+1)</c:v>
                  </c:pt>
                  <c:pt idx="3">
                    <c:v> (=)</c:v>
                  </c:pt>
                  <c:pt idx="4">
                    <c:v> (+3)</c:v>
                  </c:pt>
                  <c:pt idx="6">
                    <c:v> (-6)</c:v>
                  </c:pt>
                  <c:pt idx="7">
                    <c:v> (-5)</c:v>
                  </c:pt>
                  <c:pt idx="8">
                    <c:v> (+3)</c:v>
                  </c:pt>
                  <c:pt idx="9">
                    <c:v> (+3)</c:v>
                  </c:pt>
                  <c:pt idx="10">
                    <c:v> (+4)</c:v>
                  </c:pt>
                  <c:pt idx="12">
                    <c:v> (-7)</c:v>
                  </c:pt>
                  <c:pt idx="13">
                    <c:v> (-6)</c:v>
                  </c:pt>
                  <c:pt idx="14">
                    <c:v> (+4)</c:v>
                  </c:pt>
                  <c:pt idx="15">
                    <c:v> (-5)</c:v>
                  </c:pt>
                  <c:pt idx="16">
                    <c:v> (+9)</c:v>
                  </c:pt>
                  <c:pt idx="17">
                    <c:v> (+5)</c:v>
                  </c:pt>
                  <c:pt idx="18">
                    <c:v> (-1)</c:v>
                  </c:pt>
                  <c:pt idx="20">
                    <c:v> (-4)</c:v>
                  </c:pt>
                  <c:pt idx="21">
                    <c:v> (+1)</c:v>
                  </c:pt>
                  <c:pt idx="22">
                    <c:v> (+1)</c:v>
                  </c:pt>
                  <c:pt idx="23">
                    <c:v> (=)</c:v>
                  </c:pt>
                </c15:dlblRangeCache>
              </c15:datalabelsRange>
            </c:ext>
            <c:ext xmlns:c16="http://schemas.microsoft.com/office/drawing/2014/chart" uri="{C3380CC4-5D6E-409C-BE32-E72D297353CC}">
              <c16:uniqueId val="{00000000-A72C-4D3C-B9E2-4271B2CB180C}"/>
            </c:ext>
          </c:extLst>
        </c:ser>
        <c:dLbls>
          <c:showLegendKey val="0"/>
          <c:showVal val="0"/>
          <c:showCatName val="0"/>
          <c:showSerName val="0"/>
          <c:showPercent val="0"/>
          <c:showBubbleSize val="0"/>
        </c:dLbls>
        <c:gapWidth val="80"/>
        <c:axId val="1346974559"/>
        <c:axId val="1346975807"/>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Série 2</c:v>
                      </c:pt>
                    </c:strCache>
                  </c:strRef>
                </c:tx>
                <c:spPr>
                  <a:solidFill>
                    <a:schemeClr val="accent2"/>
                  </a:solidFill>
                  <a:ln>
                    <a:noFill/>
                  </a:ln>
                  <a:effectLst/>
                </c:spPr>
                <c:invertIfNegative val="0"/>
                <c:cat>
                  <c:strRef>
                    <c:extLst>
                      <c:ext uri="{02D57815-91ED-43cb-92C2-25804820EDAC}">
                        <c15:formulaRef>
                          <c15:sqref>Feuil1!$A$2:$A$25</c15:sqref>
                        </c15:formulaRef>
                      </c:ext>
                    </c:extLst>
                    <c:strCache>
                      <c:ptCount val="24"/>
                      <c:pt idx="0">
                        <c:v>RESULTATS D'ENSEMBLE</c:v>
                      </c:pt>
                      <c:pt idx="3">
                        <c:v>Homme</c:v>
                      </c:pt>
                      <c:pt idx="4">
                        <c:v>Femme</c:v>
                      </c:pt>
                      <c:pt idx="6">
                        <c:v>18-24 ans</c:v>
                      </c:pt>
                      <c:pt idx="7">
                        <c:v>25-34 ans</c:v>
                      </c:pt>
                      <c:pt idx="8">
                        <c:v>35-49 ans</c:v>
                      </c:pt>
                      <c:pt idx="9">
                        <c:v>50-64 ans</c:v>
                      </c:pt>
                      <c:pt idx="10">
                        <c:v>65 ans et plus</c:v>
                      </c:pt>
                      <c:pt idx="12">
                        <c:v>Artisan ou commerçant</c:v>
                      </c:pt>
                      <c:pt idx="13">
                        <c:v>Cadre et prof. int. sup.</c:v>
                      </c:pt>
                      <c:pt idx="14">
                        <c:v>Profession intermédiaire</c:v>
                      </c:pt>
                      <c:pt idx="15">
                        <c:v>Employé</c:v>
                      </c:pt>
                      <c:pt idx="16">
                        <c:v>Ouvrier</c:v>
                      </c:pt>
                      <c:pt idx="17">
                        <c:v>Retraité</c:v>
                      </c:pt>
                      <c:pt idx="18">
                        <c:v>Autre inactif</c:v>
                      </c:pt>
                      <c:pt idx="20">
                        <c:v>Dirigeant d’entreprise</c:v>
                      </c:pt>
                      <c:pt idx="21">
                        <c:v>Salarié du secteur privé</c:v>
                      </c:pt>
                      <c:pt idx="22">
                        <c:v>Salarié du secteur public</c:v>
                      </c:pt>
                      <c:pt idx="23">
                        <c:v>Chômeur</c:v>
                      </c:pt>
                    </c:strCache>
                  </c:strRef>
                </c:cat>
                <c:val>
                  <c:numRef>
                    <c:extLst>
                      <c:ext uri="{02D57815-91ED-43cb-92C2-25804820EDAC}">
                        <c15:formulaRef>
                          <c15:sqref>Feuil1!$C$2:$C$25</c15:sqref>
                        </c15:formulaRef>
                      </c:ext>
                    </c:extLst>
                    <c:numCache>
                      <c:formatCode>General</c:formatCode>
                      <c:ptCount val="24"/>
                      <c:pt idx="0">
                        <c:v>0</c:v>
                      </c:pt>
                      <c:pt idx="3">
                        <c:v>0</c:v>
                      </c:pt>
                      <c:pt idx="4">
                        <c:v>0</c:v>
                      </c:pt>
                      <c:pt idx="6">
                        <c:v>0</c:v>
                      </c:pt>
                      <c:pt idx="7">
                        <c:v>0</c:v>
                      </c:pt>
                      <c:pt idx="8">
                        <c:v>0</c:v>
                      </c:pt>
                      <c:pt idx="9">
                        <c:v>0</c:v>
                      </c:pt>
                      <c:pt idx="10">
                        <c:v>0</c:v>
                      </c:pt>
                      <c:pt idx="12">
                        <c:v>0</c:v>
                      </c:pt>
                      <c:pt idx="13">
                        <c:v>0</c:v>
                      </c:pt>
                      <c:pt idx="14">
                        <c:v>0</c:v>
                      </c:pt>
                      <c:pt idx="15">
                        <c:v>0</c:v>
                      </c:pt>
                      <c:pt idx="16">
                        <c:v>0</c:v>
                      </c:pt>
                      <c:pt idx="17">
                        <c:v>0</c:v>
                      </c:pt>
                      <c:pt idx="18">
                        <c:v>0</c:v>
                      </c:pt>
                      <c:pt idx="20">
                        <c:v>0</c:v>
                      </c:pt>
                      <c:pt idx="21">
                        <c:v>0</c:v>
                      </c:pt>
                      <c:pt idx="22">
                        <c:v>0</c:v>
                      </c:pt>
                      <c:pt idx="23">
                        <c:v>0</c:v>
                      </c:pt>
                    </c:numCache>
                  </c:numRef>
                </c:val>
                <c:extLst>
                  <c:ext xmlns:c16="http://schemas.microsoft.com/office/drawing/2014/chart" uri="{C3380CC4-5D6E-409C-BE32-E72D297353CC}">
                    <c16:uniqueId val="{00000001-A72C-4D3C-B9E2-4271B2CB180C}"/>
                  </c:ext>
                </c:extLst>
              </c15:ser>
            </c15:filteredBarSeries>
          </c:ext>
        </c:extLst>
      </c:barChart>
      <c:catAx>
        <c:axId val="1346974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r-FR"/>
          </a:p>
        </c:txPr>
        <c:crossAx val="1346975807"/>
        <c:crosses val="autoZero"/>
        <c:auto val="1"/>
        <c:lblAlgn val="ctr"/>
        <c:lblOffset val="100"/>
        <c:noMultiLvlLbl val="0"/>
      </c:catAx>
      <c:valAx>
        <c:axId val="1346975807"/>
        <c:scaling>
          <c:orientation val="minMax"/>
          <c:max val="110"/>
          <c:min val="0"/>
        </c:scaling>
        <c:delete val="1"/>
        <c:axPos val="t"/>
        <c:majorGridlines>
          <c:spPr>
            <a:ln w="9525" cap="flat" cmpd="sng" algn="ctr">
              <a:noFill/>
              <a:round/>
            </a:ln>
            <a:effectLst/>
          </c:spPr>
        </c:majorGridlines>
        <c:numFmt formatCode="General" sourceLinked="1"/>
        <c:majorTickMark val="none"/>
        <c:minorTickMark val="none"/>
        <c:tickLblPos val="nextTo"/>
        <c:crossAx val="134697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7209226185604"/>
          <c:y val="1.2476145821614418E-2"/>
          <c:w val="0.62629539290956615"/>
          <c:h val="0.97504770835677113"/>
        </c:manualLayout>
      </c:layout>
      <c:barChart>
        <c:barDir val="bar"/>
        <c:grouping val="clustered"/>
        <c:varyColors val="0"/>
        <c:ser>
          <c:idx val="0"/>
          <c:order val="0"/>
          <c:tx>
            <c:strRef>
              <c:f>Feuil1!$B$1</c:f>
              <c:strCache>
                <c:ptCount val="1"/>
                <c:pt idx="0">
                  <c:v>Série 1</c:v>
                </c:pt>
              </c:strCache>
            </c:strRef>
          </c:tx>
          <c:spPr>
            <a:solidFill>
              <a:srgbClr val="C04645"/>
            </a:solidFill>
            <a:ln>
              <a:noFill/>
            </a:ln>
            <a:effectLst/>
          </c:spPr>
          <c:invertIfNegative val="0"/>
          <c:dLbls>
            <c:dLbl>
              <c:idx val="0"/>
              <c:tx>
                <c:rich>
                  <a:bodyPr/>
                  <a:lstStyle/>
                  <a:p>
                    <a:fld id="{B67118D1-CBB0-4C19-BCCB-BF55B4B95070}" type="CELLRANGE">
                      <a:rPr lang="en-US" smtClean="0"/>
                      <a:pPr/>
                      <a:t>[PLAGECELL]</a:t>
                    </a:fld>
                    <a:fld id="{CC8F37D9-1083-4778-A97A-83F1BFB6C2C5}"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00D-46E4-9738-996EBF9303A6}"/>
                </c:ext>
              </c:extLst>
            </c:dLbl>
            <c:dLbl>
              <c:idx val="1"/>
              <c:tx>
                <c:rich>
                  <a:bodyPr/>
                  <a:lstStyle/>
                  <a:p>
                    <a:r>
                      <a:rPr lang="en-US" baseline="0" smtClean="0"/>
                      <a:t> </a:t>
                    </a:r>
                    <a:fld id="{F6E9ACCE-E2C1-4A99-8C4D-4D672982857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F00D-46E4-9738-996EBF9303A6}"/>
                </c:ext>
              </c:extLst>
            </c:dLbl>
            <c:dLbl>
              <c:idx val="2"/>
              <c:tx>
                <c:rich>
                  <a:bodyPr/>
                  <a:lstStyle/>
                  <a:p>
                    <a:r>
                      <a:rPr lang="en-US" baseline="0" smtClean="0"/>
                      <a:t> </a:t>
                    </a:r>
                    <a:fld id="{65F7BF02-DFD9-422A-8058-573F0D01BEF4}"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F00D-46E4-9738-996EBF9303A6}"/>
                </c:ext>
              </c:extLst>
            </c:dLbl>
            <c:dLbl>
              <c:idx val="3"/>
              <c:tx>
                <c:rich>
                  <a:bodyPr/>
                  <a:lstStyle/>
                  <a:p>
                    <a:fld id="{32B370A4-7C48-49BF-A480-976AB7C4F2EF}" type="CELLRANGE">
                      <a:rPr lang="en-US" smtClean="0"/>
                      <a:pPr/>
                      <a:t>[PLAGECELL]</a:t>
                    </a:fld>
                    <a:fld id="{6C2A6B14-3E08-41D6-9873-EB5B01928D07}"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F00D-46E4-9738-996EBF9303A6}"/>
                </c:ext>
              </c:extLst>
            </c:dLbl>
            <c:dLbl>
              <c:idx val="4"/>
              <c:tx>
                <c:rich>
                  <a:bodyPr/>
                  <a:lstStyle/>
                  <a:p>
                    <a:r>
                      <a:rPr lang="en-US" baseline="0" smtClean="0"/>
                      <a:t> </a:t>
                    </a:r>
                    <a:fld id="{8521B151-7AE3-4583-927D-64958CDCC783}"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F00D-46E4-9738-996EBF9303A6}"/>
                </c:ext>
              </c:extLst>
            </c:dLbl>
            <c:dLbl>
              <c:idx val="5"/>
              <c:tx>
                <c:rich>
                  <a:bodyPr/>
                  <a:lstStyle/>
                  <a:p>
                    <a:fld id="{7A9B2555-14EC-4894-8D7B-79A6577E4B6C}" type="VALUE">
                      <a:rPr lang="en-US" baseline="0" smtClean="0">
                        <a:solidFill>
                          <a:srgbClr val="C04645"/>
                        </a:solidFill>
                      </a:rPr>
                      <a:pPr/>
                      <a:t>[VALEUR]</a:t>
                    </a:fld>
                    <a:fld id="{017CC159-BE34-49D1-81BE-CDFC9B8D45F4}"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00D-46E4-9738-996EBF9303A6}"/>
                </c:ext>
              </c:extLst>
            </c:dLbl>
            <c:dLbl>
              <c:idx val="6"/>
              <c:tx>
                <c:rich>
                  <a:bodyPr/>
                  <a:lstStyle/>
                  <a:p>
                    <a:fld id="{29DF85DB-A4E5-467E-A88E-783A268B49B5}" type="VALUE">
                      <a:rPr lang="en-US" baseline="0" smtClean="0">
                        <a:solidFill>
                          <a:srgbClr val="C04645"/>
                        </a:solidFill>
                      </a:rPr>
                      <a:pPr/>
                      <a:t>[VALEUR]</a:t>
                    </a:fld>
                    <a:fld id="{85716323-7907-4892-B2A3-827C7CC10E8E}"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00D-46E4-9738-996EBF9303A6}"/>
                </c:ext>
              </c:extLst>
            </c:dLbl>
            <c:dLbl>
              <c:idx val="7"/>
              <c:tx>
                <c:rich>
                  <a:bodyPr/>
                  <a:lstStyle/>
                  <a:p>
                    <a:fld id="{9FBCF6DE-3FC8-429A-8A8A-F2C28604B03E}" type="VALUE">
                      <a:rPr lang="en-US" baseline="0" smtClean="0">
                        <a:solidFill>
                          <a:srgbClr val="C04645"/>
                        </a:solidFill>
                      </a:rPr>
                      <a:pPr/>
                      <a:t>[VALEUR]</a:t>
                    </a:fld>
                    <a:fld id="{105D8210-E398-486E-B222-79A3BF2B801E}"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00D-46E4-9738-996EBF9303A6}"/>
                </c:ext>
              </c:extLst>
            </c:dLbl>
            <c:dLbl>
              <c:idx val="8"/>
              <c:tx>
                <c:rich>
                  <a:bodyPr/>
                  <a:lstStyle/>
                  <a:p>
                    <a:r>
                      <a:rPr lang="en-US" baseline="0" smtClean="0"/>
                      <a:t> </a:t>
                    </a:r>
                    <a:fld id="{311DAFF8-845E-4440-BB50-D6ABE1FFB9D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00D-46E4-9738-996EBF9303A6}"/>
                </c:ext>
              </c:extLst>
            </c:dLbl>
            <c:dLbl>
              <c:idx val="9"/>
              <c:tx>
                <c:rich>
                  <a:bodyPr/>
                  <a:lstStyle/>
                  <a:p>
                    <a:fld id="{8F04FBCD-0AC3-497F-92F1-74D16105ADC2}" type="VALUE">
                      <a:rPr lang="en-US" baseline="0" smtClean="0">
                        <a:solidFill>
                          <a:srgbClr val="C04645"/>
                        </a:solidFill>
                      </a:rPr>
                      <a:pPr/>
                      <a:t>[VALEUR]</a:t>
                    </a:fld>
                    <a:fld id="{656699FE-5464-4061-A660-96112151C5E0}"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00D-46E4-9738-996EBF9303A6}"/>
                </c:ext>
              </c:extLst>
            </c:dLbl>
            <c:dLbl>
              <c:idx val="10"/>
              <c:tx>
                <c:rich>
                  <a:bodyPr/>
                  <a:lstStyle/>
                  <a:p>
                    <a:fld id="{A529A58E-0A85-46CB-992E-F4870DA48BF4}" type="VALUE">
                      <a:rPr lang="en-US" baseline="0" smtClean="0">
                        <a:solidFill>
                          <a:srgbClr val="C04645"/>
                        </a:solidFill>
                      </a:rPr>
                      <a:pPr/>
                      <a:t>[VALEUR]</a:t>
                    </a:fld>
                    <a:fld id="{B22CB7A9-6B4E-446A-9012-CA3ABE882D05}"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00D-46E4-9738-996EBF9303A6}"/>
                </c:ext>
              </c:extLst>
            </c:dLbl>
            <c:dLbl>
              <c:idx val="11"/>
              <c:tx>
                <c:rich>
                  <a:bodyPr/>
                  <a:lstStyle/>
                  <a:p>
                    <a:r>
                      <a:rPr lang="en-US" baseline="0" smtClean="0"/>
                      <a:t> </a:t>
                    </a:r>
                    <a:fld id="{8AD8A652-9F50-4A6C-B8E7-FA783C3CDD84}"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F00D-46E4-9738-996EBF9303A6}"/>
                </c:ext>
              </c:extLst>
            </c:dLbl>
            <c:dLbl>
              <c:idx val="12"/>
              <c:tx>
                <c:rich>
                  <a:bodyPr/>
                  <a:lstStyle/>
                  <a:p>
                    <a:fld id="{EF777363-A053-42F9-95C6-247F21DBE581}" type="VALUE">
                      <a:rPr lang="en-US" baseline="0" smtClean="0">
                        <a:solidFill>
                          <a:srgbClr val="C04645"/>
                        </a:solidFill>
                      </a:rPr>
                      <a:pPr/>
                      <a:t>[VALEUR]</a:t>
                    </a:fld>
                    <a:fld id="{654FB3DC-0574-457F-B0CF-E9CE59911A4B}"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00D-46E4-9738-996EBF9303A6}"/>
                </c:ext>
              </c:extLst>
            </c:dLbl>
            <c:dLbl>
              <c:idx val="13"/>
              <c:tx>
                <c:rich>
                  <a:bodyPr/>
                  <a:lstStyle/>
                  <a:p>
                    <a:fld id="{0601485D-1BC8-4F0A-98F5-2E451AE7981A}" type="VALUE">
                      <a:rPr lang="en-US" baseline="0" smtClean="0">
                        <a:solidFill>
                          <a:srgbClr val="C04645"/>
                        </a:solidFill>
                      </a:rPr>
                      <a:pPr/>
                      <a:t>[VALEUR]</a:t>
                    </a:fld>
                    <a:fld id="{ACBAD6F0-6E07-4879-A011-0853CC32E66C}"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00D-46E4-9738-996EBF9303A6}"/>
                </c:ext>
              </c:extLst>
            </c:dLbl>
            <c:dLbl>
              <c:idx val="14"/>
              <c:tx>
                <c:rich>
                  <a:bodyPr/>
                  <a:lstStyle/>
                  <a:p>
                    <a:fld id="{A69BA268-7433-43B8-95FE-D2ECAA066729}" type="VALUE">
                      <a:rPr lang="en-US" baseline="0" smtClean="0">
                        <a:solidFill>
                          <a:srgbClr val="C04645"/>
                        </a:solidFill>
                      </a:rPr>
                      <a:pPr/>
                      <a:t>[VALEUR]</a:t>
                    </a:fld>
                    <a:fld id="{87E772C1-96C3-4D9D-9968-44E99EC14FB3}"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00D-46E4-9738-996EBF9303A6}"/>
                </c:ext>
              </c:extLst>
            </c:dLbl>
            <c:dLbl>
              <c:idx val="15"/>
              <c:tx>
                <c:rich>
                  <a:bodyPr/>
                  <a:lstStyle/>
                  <a:p>
                    <a:fld id="{38DAA2A0-A253-4325-8B16-931AFB16D101}" type="VALUE">
                      <a:rPr lang="en-US" baseline="0" smtClean="0">
                        <a:solidFill>
                          <a:srgbClr val="C04645"/>
                        </a:solidFill>
                      </a:rPr>
                      <a:pPr/>
                      <a:t>[VALEUR]</a:t>
                    </a:fld>
                    <a:fld id="{D650FCC9-A59E-4B5C-9334-9B252999D7C8}"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00D-46E4-9738-996EBF9303A6}"/>
                </c:ext>
              </c:extLst>
            </c:dLbl>
            <c:dLbl>
              <c:idx val="16"/>
              <c:tx>
                <c:rich>
                  <a:bodyPr/>
                  <a:lstStyle/>
                  <a:p>
                    <a:fld id="{C9D35A4F-971F-41DE-A81C-013C4852CB15}" type="VALUE">
                      <a:rPr lang="en-US" baseline="0" smtClean="0">
                        <a:solidFill>
                          <a:srgbClr val="C04645"/>
                        </a:solidFill>
                      </a:rPr>
                      <a:pPr/>
                      <a:t>[VALEUR]</a:t>
                    </a:fld>
                    <a:fld id="{F624AE21-EFF4-4FB5-962A-BFDA5A261726}"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0D-46E4-9738-996EBF9303A6}"/>
                </c:ext>
              </c:extLst>
            </c:dLbl>
            <c:dLbl>
              <c:idx val="17"/>
              <c:tx>
                <c:rich>
                  <a:bodyPr/>
                  <a:lstStyle/>
                  <a:p>
                    <a:fld id="{CD05A311-3332-46BB-A42C-E63B7367D188}" type="VALUE">
                      <a:rPr lang="en-US" baseline="0" smtClean="0">
                        <a:solidFill>
                          <a:srgbClr val="C04645"/>
                        </a:solidFill>
                      </a:rPr>
                      <a:pPr/>
                      <a:t>[VALEUR]</a:t>
                    </a:fld>
                    <a:fld id="{BDF45B2B-8142-4CAE-9777-6EE7D149FF85}"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00D-46E4-9738-996EBF9303A6}"/>
                </c:ext>
              </c:extLst>
            </c:dLbl>
            <c:dLbl>
              <c:idx val="18"/>
              <c:tx>
                <c:rich>
                  <a:bodyPr/>
                  <a:lstStyle/>
                  <a:p>
                    <a:fld id="{00761C2B-7241-4260-922E-5E9DBB224216}" type="CELLRANGE">
                      <a:rPr lang="en-US" smtClean="0"/>
                      <a:pPr/>
                      <a:t>[PLAGECELL]</a:t>
                    </a:fld>
                    <a:fld id="{20CE5E4C-01CC-4FCD-86AA-3DBFA6182A15}"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00D-46E4-9738-996EBF9303A6}"/>
                </c:ext>
              </c:extLst>
            </c:dLbl>
            <c:dLbl>
              <c:idx val="19"/>
              <c:tx>
                <c:rich>
                  <a:bodyPr/>
                  <a:lstStyle/>
                  <a:p>
                    <a:fld id="{BD6A71C9-3C98-4800-BDDA-DD5EA320A655}" type="VALUE">
                      <a:rPr lang="en-US" baseline="0" smtClean="0">
                        <a:solidFill>
                          <a:srgbClr val="C04645"/>
                        </a:solidFill>
                      </a:rPr>
                      <a:pPr/>
                      <a:t>[VALEUR]</a:t>
                    </a:fld>
                    <a:fld id="{31AD3B7B-2009-4B00-8248-6B0918580FA6}"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00D-46E4-9738-996EBF9303A6}"/>
                </c:ext>
              </c:extLst>
            </c:dLbl>
            <c:dLbl>
              <c:idx val="20"/>
              <c:tx>
                <c:rich>
                  <a:bodyPr/>
                  <a:lstStyle/>
                  <a:p>
                    <a:fld id="{1DDB48C0-4F27-47BF-810D-CBB2EE249A9E}" type="VALUE">
                      <a:rPr lang="en-US" baseline="0" smtClean="0">
                        <a:solidFill>
                          <a:srgbClr val="C04645"/>
                        </a:solidFill>
                      </a:rPr>
                      <a:pPr/>
                      <a:t>[VALEUR]</a:t>
                    </a:fld>
                    <a:fld id="{F31A4AAC-CB1C-415F-9DB7-9CFD9CFC0449}"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00D-46E4-9738-996EBF9303A6}"/>
                </c:ext>
              </c:extLst>
            </c:dLbl>
            <c:dLbl>
              <c:idx val="21"/>
              <c:tx>
                <c:rich>
                  <a:bodyPr/>
                  <a:lstStyle/>
                  <a:p>
                    <a:fld id="{B7C21635-3C53-4872-A72D-8D2BE9854BC3}" type="VALUE">
                      <a:rPr lang="en-US" baseline="0" smtClean="0">
                        <a:solidFill>
                          <a:srgbClr val="C04645"/>
                        </a:solidFill>
                      </a:rPr>
                      <a:pPr/>
                      <a:t>[VALEUR]</a:t>
                    </a:fld>
                    <a:fld id="{03A96052-84B7-4057-981D-155167FC4A7E}"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00D-46E4-9738-996EBF9303A6}"/>
                </c:ext>
              </c:extLst>
            </c:dLbl>
            <c:dLbl>
              <c:idx val="22"/>
              <c:tx>
                <c:rich>
                  <a:bodyPr/>
                  <a:lstStyle/>
                  <a:p>
                    <a:fld id="{4896878A-1CE1-4131-85C2-328C2BDBF0BC}" type="VALUE">
                      <a:rPr lang="en-US" baseline="0" smtClean="0">
                        <a:solidFill>
                          <a:srgbClr val="C04645"/>
                        </a:solidFill>
                      </a:rPr>
                      <a:pPr/>
                      <a:t>[VALEUR]</a:t>
                    </a:fld>
                    <a:fld id="{D4D29B0E-E7E6-49E8-8D49-9B583BE48F59}"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00D-46E4-9738-996EBF9303A6}"/>
                </c:ext>
              </c:extLst>
            </c:dLbl>
            <c:dLbl>
              <c:idx val="23"/>
              <c:tx>
                <c:rich>
                  <a:bodyPr/>
                  <a:lstStyle/>
                  <a:p>
                    <a:fld id="{2B1383B8-7ADE-4E2B-872A-B316E245DE09}" type="VALUE">
                      <a:rPr lang="en-US" baseline="0" smtClean="0">
                        <a:solidFill>
                          <a:srgbClr val="C04645"/>
                        </a:solidFill>
                      </a:rPr>
                      <a:pPr/>
                      <a:t>[VALEUR]</a:t>
                    </a:fld>
                    <a:fld id="{D2E8F7AA-CE78-4F12-9D84-0D65B5DD6F2F}"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F00D-46E4-9738-996EBF9303A6}"/>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464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Feuil1!$A$2:$A$25</c:f>
              <c:strCache>
                <c:ptCount val="24"/>
                <c:pt idx="5">
                  <c:v>Agglomération parisienne</c:v>
                </c:pt>
                <c:pt idx="6">
                  <c:v>Com. urbaines de province</c:v>
                </c:pt>
                <c:pt idx="7">
                  <c:v>Communes rurales</c:v>
                </c:pt>
                <c:pt idx="9">
                  <c:v>Île-de-France</c:v>
                </c:pt>
                <c:pt idx="10">
                  <c:v>Province</c:v>
                </c:pt>
                <c:pt idx="12">
                  <c:v>La France Insoumise</c:v>
                </c:pt>
                <c:pt idx="13">
                  <c:v>Parti Socialiste</c:v>
                </c:pt>
                <c:pt idx="14">
                  <c:v>Europe Écologie Les Verts</c:v>
                </c:pt>
                <c:pt idx="15">
                  <c:v>La République en Marche</c:v>
                </c:pt>
                <c:pt idx="16">
                  <c:v>Les Républicains</c:v>
                </c:pt>
                <c:pt idx="17">
                  <c:v>Rassemblement National</c:v>
                </c:pt>
                <c:pt idx="19">
                  <c:v>Jean-Luc Mélenchon</c:v>
                </c:pt>
                <c:pt idx="20">
                  <c:v>Benoît Hamon</c:v>
                </c:pt>
                <c:pt idx="21">
                  <c:v>Emmanuel Macron</c:v>
                </c:pt>
                <c:pt idx="22">
                  <c:v>François Fillon</c:v>
                </c:pt>
                <c:pt idx="23">
                  <c:v>Marine Le Pen</c:v>
                </c:pt>
              </c:strCache>
            </c:strRef>
          </c:cat>
          <c:val>
            <c:numRef>
              <c:f>Feuil1!$B$2:$B$25</c:f>
              <c:numCache>
                <c:formatCode>General</c:formatCode>
                <c:ptCount val="24"/>
                <c:pt idx="0">
                  <c:v>0</c:v>
                </c:pt>
                <c:pt idx="1">
                  <c:v>0</c:v>
                </c:pt>
                <c:pt idx="2">
                  <c:v>0</c:v>
                </c:pt>
                <c:pt idx="3">
                  <c:v>0</c:v>
                </c:pt>
                <c:pt idx="4">
                  <c:v>0</c:v>
                </c:pt>
                <c:pt idx="5">
                  <c:v>55</c:v>
                </c:pt>
                <c:pt idx="6">
                  <c:v>63</c:v>
                </c:pt>
                <c:pt idx="7">
                  <c:v>63</c:v>
                </c:pt>
                <c:pt idx="8">
                  <c:v>0</c:v>
                </c:pt>
                <c:pt idx="9">
                  <c:v>57</c:v>
                </c:pt>
                <c:pt idx="10">
                  <c:v>62</c:v>
                </c:pt>
                <c:pt idx="11">
                  <c:v>0</c:v>
                </c:pt>
                <c:pt idx="12">
                  <c:v>81</c:v>
                </c:pt>
                <c:pt idx="13">
                  <c:v>62</c:v>
                </c:pt>
                <c:pt idx="14">
                  <c:v>65</c:v>
                </c:pt>
                <c:pt idx="15">
                  <c:v>23</c:v>
                </c:pt>
                <c:pt idx="16">
                  <c:v>61</c:v>
                </c:pt>
                <c:pt idx="17">
                  <c:v>82</c:v>
                </c:pt>
                <c:pt idx="18">
                  <c:v>0</c:v>
                </c:pt>
                <c:pt idx="19">
                  <c:v>78</c:v>
                </c:pt>
                <c:pt idx="20">
                  <c:v>62</c:v>
                </c:pt>
                <c:pt idx="21">
                  <c:v>38</c:v>
                </c:pt>
                <c:pt idx="22">
                  <c:v>52</c:v>
                </c:pt>
                <c:pt idx="23">
                  <c:v>80</c:v>
                </c:pt>
              </c:numCache>
            </c:numRef>
          </c:val>
          <c:extLst>
            <c:ext xmlns:c15="http://schemas.microsoft.com/office/drawing/2012/chart" uri="{02D57815-91ED-43cb-92C2-25804820EDAC}">
              <c15:datalabelsRange>
                <c15:f>Feuil1!$C$2:$C$25</c15:f>
                <c15:dlblRangeCache>
                  <c:ptCount val="24"/>
                  <c:pt idx="5">
                    <c:v> (-2)</c:v>
                  </c:pt>
                  <c:pt idx="6">
                    <c:v> (+3)</c:v>
                  </c:pt>
                  <c:pt idx="7">
                    <c:v> (-1)</c:v>
                  </c:pt>
                  <c:pt idx="9">
                    <c:v> (-2)</c:v>
                  </c:pt>
                  <c:pt idx="10">
                    <c:v> (+1)</c:v>
                  </c:pt>
                  <c:pt idx="12">
                    <c:v> (+7)</c:v>
                  </c:pt>
                  <c:pt idx="13">
                    <c:v> (+4)</c:v>
                  </c:pt>
                  <c:pt idx="14">
                    <c:v> (+6)</c:v>
                  </c:pt>
                  <c:pt idx="15">
                    <c:v> (+2)</c:v>
                  </c:pt>
                  <c:pt idx="16">
                    <c:v> (+4)</c:v>
                  </c:pt>
                  <c:pt idx="17">
                    <c:v> (+4)</c:v>
                  </c:pt>
                  <c:pt idx="19">
                    <c:v> (-5)</c:v>
                  </c:pt>
                  <c:pt idx="20">
                    <c:v> (-2)</c:v>
                  </c:pt>
                  <c:pt idx="21">
                    <c:v> (+6)</c:v>
                  </c:pt>
                  <c:pt idx="22">
                    <c:v> (-1)</c:v>
                  </c:pt>
                  <c:pt idx="23">
                    <c:v> (+5)</c:v>
                  </c:pt>
                </c15:dlblRangeCache>
              </c15:datalabelsRange>
            </c:ext>
            <c:ext xmlns:c16="http://schemas.microsoft.com/office/drawing/2014/chart" uri="{C3380CC4-5D6E-409C-BE32-E72D297353CC}">
              <c16:uniqueId val="{00000000-F00D-46E4-9738-996EBF9303A6}"/>
            </c:ext>
          </c:extLst>
        </c:ser>
        <c:dLbls>
          <c:showLegendKey val="0"/>
          <c:showVal val="0"/>
          <c:showCatName val="0"/>
          <c:showSerName val="0"/>
          <c:showPercent val="0"/>
          <c:showBubbleSize val="0"/>
        </c:dLbls>
        <c:gapWidth val="80"/>
        <c:axId val="1346974559"/>
        <c:axId val="1346975807"/>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Série 2</c:v>
                      </c:pt>
                    </c:strCache>
                  </c:strRef>
                </c:tx>
                <c:spPr>
                  <a:solidFill>
                    <a:schemeClr val="accent2"/>
                  </a:solidFill>
                  <a:ln>
                    <a:noFill/>
                  </a:ln>
                  <a:effectLst/>
                </c:spPr>
                <c:invertIfNegative val="0"/>
                <c:cat>
                  <c:strRef>
                    <c:extLst>
                      <c:ext uri="{02D57815-91ED-43cb-92C2-25804820EDAC}">
                        <c15:formulaRef>
                          <c15:sqref>Feuil1!$A$2:$A$25</c15:sqref>
                        </c15:formulaRef>
                      </c:ext>
                    </c:extLst>
                    <c:strCache>
                      <c:ptCount val="24"/>
                      <c:pt idx="5">
                        <c:v>Agglomération parisienne</c:v>
                      </c:pt>
                      <c:pt idx="6">
                        <c:v>Com. urbaines de province</c:v>
                      </c:pt>
                      <c:pt idx="7">
                        <c:v>Communes rurales</c:v>
                      </c:pt>
                      <c:pt idx="9">
                        <c:v>Île-de-France</c:v>
                      </c:pt>
                      <c:pt idx="10">
                        <c:v>Province</c:v>
                      </c:pt>
                      <c:pt idx="12">
                        <c:v>La France Insoumise</c:v>
                      </c:pt>
                      <c:pt idx="13">
                        <c:v>Parti Socialiste</c:v>
                      </c:pt>
                      <c:pt idx="14">
                        <c:v>Europe Écologie Les Verts</c:v>
                      </c:pt>
                      <c:pt idx="15">
                        <c:v>La République en Marche</c:v>
                      </c:pt>
                      <c:pt idx="16">
                        <c:v>Les Républicains</c:v>
                      </c:pt>
                      <c:pt idx="17">
                        <c:v>Rassemblement National</c:v>
                      </c:pt>
                      <c:pt idx="19">
                        <c:v>Jean-Luc Mélenchon</c:v>
                      </c:pt>
                      <c:pt idx="20">
                        <c:v>Benoît Hamon</c:v>
                      </c:pt>
                      <c:pt idx="21">
                        <c:v>Emmanuel Macron</c:v>
                      </c:pt>
                      <c:pt idx="22">
                        <c:v>François Fillon</c:v>
                      </c:pt>
                      <c:pt idx="23">
                        <c:v>Marine Le Pen</c:v>
                      </c:pt>
                    </c:strCache>
                  </c:strRef>
                </c:cat>
                <c:val>
                  <c:numRef>
                    <c:extLst>
                      <c:ext uri="{02D57815-91ED-43cb-92C2-25804820EDAC}">
                        <c15:formulaRef>
                          <c15:sqref>Feuil1!$C$2:$C$25</c15:sqref>
                        </c15:formulaRef>
                      </c:ext>
                    </c:extLst>
                    <c:numCache>
                      <c:formatCode>General</c:formatCode>
                      <c:ptCount val="24"/>
                      <c:pt idx="5">
                        <c:v>0</c:v>
                      </c:pt>
                      <c:pt idx="6">
                        <c:v>0</c:v>
                      </c:pt>
                      <c:pt idx="7">
                        <c:v>0</c:v>
                      </c:pt>
                      <c:pt idx="9">
                        <c:v>0</c:v>
                      </c:pt>
                      <c:pt idx="10">
                        <c:v>0</c:v>
                      </c:pt>
                      <c:pt idx="12">
                        <c:v>0</c:v>
                      </c:pt>
                      <c:pt idx="13">
                        <c:v>0</c:v>
                      </c:pt>
                      <c:pt idx="14">
                        <c:v>0</c:v>
                      </c:pt>
                      <c:pt idx="15">
                        <c:v>0</c:v>
                      </c:pt>
                      <c:pt idx="16">
                        <c:v>0</c:v>
                      </c:pt>
                      <c:pt idx="17">
                        <c:v>0</c:v>
                      </c:pt>
                      <c:pt idx="19">
                        <c:v>0</c:v>
                      </c:pt>
                      <c:pt idx="20">
                        <c:v>0</c:v>
                      </c:pt>
                      <c:pt idx="21">
                        <c:v>0</c:v>
                      </c:pt>
                      <c:pt idx="22">
                        <c:v>0</c:v>
                      </c:pt>
                      <c:pt idx="23">
                        <c:v>0</c:v>
                      </c:pt>
                    </c:numCache>
                  </c:numRef>
                </c:val>
                <c:extLst>
                  <c:ext xmlns:c16="http://schemas.microsoft.com/office/drawing/2014/chart" uri="{C3380CC4-5D6E-409C-BE32-E72D297353CC}">
                    <c16:uniqueId val="{00000001-F00D-46E4-9738-996EBF9303A6}"/>
                  </c:ext>
                </c:extLst>
              </c15:ser>
            </c15:filteredBarSeries>
          </c:ext>
        </c:extLst>
      </c:barChart>
      <c:catAx>
        <c:axId val="1346974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r-FR"/>
          </a:p>
        </c:txPr>
        <c:crossAx val="1346975807"/>
        <c:crosses val="autoZero"/>
        <c:auto val="1"/>
        <c:lblAlgn val="ctr"/>
        <c:lblOffset val="100"/>
        <c:noMultiLvlLbl val="0"/>
      </c:catAx>
      <c:valAx>
        <c:axId val="1346975807"/>
        <c:scaling>
          <c:orientation val="minMax"/>
          <c:max val="110"/>
          <c:min val="0"/>
        </c:scaling>
        <c:delete val="1"/>
        <c:axPos val="t"/>
        <c:majorGridlines>
          <c:spPr>
            <a:ln w="9525" cap="flat" cmpd="sng" algn="ctr">
              <a:noFill/>
              <a:round/>
            </a:ln>
            <a:effectLst/>
          </c:spPr>
        </c:majorGridlines>
        <c:numFmt formatCode="General" sourceLinked="1"/>
        <c:majorTickMark val="none"/>
        <c:minorTickMark val="none"/>
        <c:tickLblPos val="nextTo"/>
        <c:crossAx val="134697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26946832533166E-2"/>
          <c:y val="4.7556232606827058E-2"/>
          <c:w val="0.9672704573907559"/>
          <c:h val="0.90488753478634587"/>
        </c:manualLayout>
      </c:layout>
      <c:barChart>
        <c:barDir val="bar"/>
        <c:grouping val="percentStacked"/>
        <c:varyColors val="0"/>
        <c:ser>
          <c:idx val="0"/>
          <c:order val="0"/>
          <c:tx>
            <c:strRef>
              <c:f>Feuil1!$B$1</c:f>
              <c:strCache>
                <c:ptCount val="1"/>
                <c:pt idx="0">
                  <c:v>TOTAL Satisfaits</c:v>
                </c:pt>
              </c:strCache>
            </c:strRef>
          </c:tx>
          <c:spPr>
            <a:solidFill>
              <a:schemeClr val="accent1"/>
            </a:solidFill>
            <a:ln w="50800">
              <a:solidFill>
                <a:schemeClr val="bg1"/>
              </a:solidFill>
            </a:ln>
            <a:effectLst/>
          </c:spPr>
          <c:invertIfNegative val="0"/>
          <c:dPt>
            <c:idx val="0"/>
            <c:invertIfNegative val="0"/>
            <c:bubble3D val="0"/>
            <c:spPr>
              <a:solidFill>
                <a:srgbClr val="0070C0">
                  <a:alpha val="80000"/>
                </a:srgbClr>
              </a:solidFill>
              <a:ln w="63500">
                <a:solidFill>
                  <a:schemeClr val="bg1"/>
                </a:solidFill>
              </a:ln>
              <a:effectLst/>
            </c:spPr>
            <c:extLst>
              <c:ext xmlns:c16="http://schemas.microsoft.com/office/drawing/2014/chart" uri="{C3380CC4-5D6E-409C-BE32-E72D297353CC}">
                <c16:uniqueId val="{00000003-220F-4647-A91A-1931ECB9B0F2}"/>
              </c:ext>
            </c:extLst>
          </c:dPt>
          <c:dLbls>
            <c:dLbl>
              <c:idx val="0"/>
              <c:layout/>
              <c:tx>
                <c:rich>
                  <a:bodyPr rot="0" spcFirstLastPara="1" vertOverflow="ellipsis" vert="horz" wrap="square" lIns="38100" tIns="19050" rIns="38100" bIns="19050" anchor="ctr" anchorCtr="0">
                    <a:spAutoFit/>
                  </a:bodyPr>
                  <a:lstStyle/>
                  <a:p>
                    <a:pPr algn="r">
                      <a:defRPr sz="4000" b="1" i="0" u="none" strike="noStrike" kern="1200" baseline="0">
                        <a:solidFill>
                          <a:schemeClr val="bg1"/>
                        </a:solidFill>
                        <a:latin typeface="+mn-lt"/>
                        <a:ea typeface="+mn-ea"/>
                        <a:cs typeface="+mn-cs"/>
                      </a:defRPr>
                    </a:pPr>
                    <a:fld id="{F5CDC1E9-1F05-479A-819D-1F700B3CB65B}" type="VALUE">
                      <a:rPr lang="en-US" baseline="0" smtClean="0"/>
                      <a:pPr algn="r">
                        <a:defRPr sz="4000" b="1">
                          <a:solidFill>
                            <a:schemeClr val="bg1"/>
                          </a:solidFill>
                        </a:defRPr>
                      </a:pPr>
                      <a:t>[VALEUR]</a:t>
                    </a:fld>
                    <a:fld id="{A55695FF-5BFF-4748-A1CC-5DA8199AD4C3}" type="CELLRANGE">
                      <a:rPr lang="en-US" sz="1600" b="1" i="0" u="none" strike="noStrike" kern="1200" baseline="0" smtClean="0">
                        <a:solidFill>
                          <a:prstClr val="white"/>
                        </a:solidFill>
                      </a:rPr>
                      <a:pPr algn="r">
                        <a:defRPr sz="4000" b="1">
                          <a:solidFill>
                            <a:schemeClr val="bg1"/>
                          </a:solidFill>
                        </a:defRPr>
                      </a:pPr>
                      <a:t>[PLAGECELL]</a:t>
                    </a:fld>
                    <a:endParaRPr lang="fr-FR"/>
                  </a:p>
                </c:rich>
              </c:tx>
              <c:spPr>
                <a:noFill/>
                <a:ln>
                  <a:noFill/>
                </a:ln>
                <a:effectLst/>
              </c:spPr>
              <c:txPr>
                <a:bodyPr rot="0" spcFirstLastPara="1" vertOverflow="ellipsis" vert="horz" wrap="square" lIns="38100" tIns="19050" rIns="38100" bIns="19050" anchor="ctr" anchorCtr="0">
                  <a:spAutoFit/>
                </a:bodyPr>
                <a:lstStyle/>
                <a:p>
                  <a:pPr algn="r">
                    <a:defRPr sz="40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220F-4647-A91A-1931ECB9B0F2}"/>
                </c:ext>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##0</c:formatCode>
                <c:ptCount val="1"/>
                <c:pt idx="0">
                  <c:v>37</c:v>
                </c:pt>
              </c:numCache>
            </c:numRef>
          </c:val>
          <c:extLst>
            <c:ext xmlns:c15="http://schemas.microsoft.com/office/drawing/2012/chart" uri="{02D57815-91ED-43cb-92C2-25804820EDAC}">
              <c15:datalabelsRange>
                <c15:f>Feuil1!$B$3:$D$3</c15:f>
                <c15:dlblRangeCache>
                  <c:ptCount val="3"/>
                  <c:pt idx="0">
                    <c:v> (=)</c:v>
                  </c:pt>
                  <c:pt idx="2">
                    <c:v> (=)</c:v>
                  </c:pt>
                </c15:dlblRangeCache>
              </c15:datalabelsRange>
            </c:ext>
            <c:ext xmlns:c16="http://schemas.microsoft.com/office/drawing/2014/chart" uri="{C3380CC4-5D6E-409C-BE32-E72D297353CC}">
              <c16:uniqueId val="{00000000-220F-4647-A91A-1931ECB9B0F2}"/>
            </c:ext>
          </c:extLst>
        </c:ser>
        <c:ser>
          <c:idx val="1"/>
          <c:order val="1"/>
          <c:tx>
            <c:strRef>
              <c:f>Feuil1!$C$1</c:f>
              <c:strCache>
                <c:ptCount val="1"/>
                <c:pt idx="0">
                  <c:v>NSP</c:v>
                </c:pt>
              </c:strCache>
            </c:strRef>
          </c:tx>
          <c:spPr>
            <a:solidFill>
              <a:schemeClr val="accent2"/>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4-220F-4647-A91A-1931ECB9B0F2}"/>
              </c:ext>
            </c:extLst>
          </c:dPt>
          <c:cat>
            <c:strRef>
              <c:f>Feuil1!$A$2</c:f>
              <c:strCache>
                <c:ptCount val="1"/>
                <c:pt idx="0">
                  <c:v>Catégorie 1</c:v>
                </c:pt>
              </c:strCache>
            </c:strRef>
          </c:cat>
          <c:val>
            <c:numRef>
              <c:f>Feuil1!$C$2</c:f>
              <c:numCache>
                <c:formatCode>##0</c:formatCode>
                <c:ptCount val="1"/>
                <c:pt idx="0">
                  <c:v>3</c:v>
                </c:pt>
              </c:numCache>
            </c:numRef>
          </c:val>
          <c:extLst>
            <c:ext xmlns:c16="http://schemas.microsoft.com/office/drawing/2014/chart" uri="{C3380CC4-5D6E-409C-BE32-E72D297353CC}">
              <c16:uniqueId val="{00000001-220F-4647-A91A-1931ECB9B0F2}"/>
            </c:ext>
          </c:extLst>
        </c:ser>
        <c:ser>
          <c:idx val="2"/>
          <c:order val="2"/>
          <c:tx>
            <c:strRef>
              <c:f>Feuil1!$D$1</c:f>
              <c:strCache>
                <c:ptCount val="1"/>
                <c:pt idx="0">
                  <c:v>TOTAL Mécontents</c:v>
                </c:pt>
              </c:strCache>
            </c:strRef>
          </c:tx>
          <c:spPr>
            <a:solidFill>
              <a:srgbClr val="B01817"/>
            </a:solidFill>
            <a:ln>
              <a:noFill/>
            </a:ln>
            <a:effectLst/>
          </c:spPr>
          <c:invertIfNegative val="0"/>
          <c:dPt>
            <c:idx val="0"/>
            <c:invertIfNegative val="0"/>
            <c:bubble3D val="0"/>
            <c:spPr>
              <a:solidFill>
                <a:srgbClr val="B01817">
                  <a:alpha val="80000"/>
                </a:srgbClr>
              </a:solidFill>
              <a:ln w="63500">
                <a:solidFill>
                  <a:schemeClr val="bg1"/>
                </a:solidFill>
              </a:ln>
              <a:effectLst/>
            </c:spPr>
            <c:extLst>
              <c:ext xmlns:c16="http://schemas.microsoft.com/office/drawing/2014/chart" uri="{C3380CC4-5D6E-409C-BE32-E72D297353CC}">
                <c16:uniqueId val="{00000006-220F-4647-A91A-1931ECB9B0F2}"/>
              </c:ext>
            </c:extLst>
          </c:dPt>
          <c:dLbls>
            <c:dLbl>
              <c:idx val="0"/>
              <c:layout/>
              <c:tx>
                <c:rich>
                  <a:bodyPr rot="0" spcFirstLastPara="1" vertOverflow="ellipsis" vert="horz" wrap="square" lIns="38100" tIns="19050" rIns="38100" bIns="19050" anchor="ctr" anchorCtr="0">
                    <a:spAutoFit/>
                  </a:bodyPr>
                  <a:lstStyle/>
                  <a:p>
                    <a:pPr algn="l">
                      <a:defRPr sz="4000" b="1" i="0" u="none" strike="noStrike" kern="1200" baseline="0">
                        <a:solidFill>
                          <a:schemeClr val="bg1"/>
                        </a:solidFill>
                        <a:latin typeface="+mn-lt"/>
                        <a:ea typeface="+mn-ea"/>
                        <a:cs typeface="+mn-cs"/>
                      </a:defRPr>
                    </a:pPr>
                    <a:fld id="{F5CDC1E9-1F05-479A-819D-1F700B3CB65B}" type="VALUE">
                      <a:rPr lang="en-US" sz="4000" b="1" i="0" u="none" strike="noStrike" kern="1200" baseline="0" smtClean="0">
                        <a:solidFill>
                          <a:prstClr val="white"/>
                        </a:solidFill>
                      </a:rPr>
                      <a:pPr algn="l">
                        <a:defRPr sz="4000" b="1">
                          <a:solidFill>
                            <a:schemeClr val="bg1"/>
                          </a:solidFill>
                        </a:defRPr>
                      </a:pPr>
                      <a:t>[VALEUR]</a:t>
                    </a:fld>
                    <a:fld id="{67560DFF-744A-4A48-9E71-F712048300EC}" type="CELLREF">
                      <a:rPr lang="en-US" sz="1600" b="1" i="0" u="none" strike="noStrike" kern="1200" baseline="0" smtClean="0">
                        <a:solidFill>
                          <a:prstClr val="white"/>
                        </a:solidFill>
                      </a:rPr>
                      <a:pPr algn="l">
                        <a:defRPr sz="40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0">
                  <a:spAutoFit/>
                </a:bodyPr>
                <a:lstStyle/>
                <a:p>
                  <a:pPr algn="l">
                    <a:defRPr sz="4000" b="1"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15:layout/>
                  <c15:dlblFieldTable>
                    <c15:dlblFTEntry>
                      <c15:txfldGUID>{67560DFF-744A-4A48-9E71-F712048300EC}</c15:txfldGUID>
                      <c15:f>Feuil1!$D$3</c15:f>
                      <c15:dlblFieldTableCache>
                        <c:ptCount val="1"/>
                        <c:pt idx="0">
                          <c:v> (=)</c:v>
                        </c:pt>
                      </c15:dlblFieldTableCache>
                    </c15:dlblFTEntry>
                  </c15:dlblFieldTable>
                  <c15:showDataLabelsRange val="0"/>
                </c:ext>
                <c:ext xmlns:c16="http://schemas.microsoft.com/office/drawing/2014/chart" uri="{C3380CC4-5D6E-409C-BE32-E72D297353CC}">
                  <c16:uniqueId val="{00000006-220F-4647-A91A-1931ECB9B0F2}"/>
                </c:ext>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##0</c:formatCode>
                <c:ptCount val="1"/>
                <c:pt idx="0">
                  <c:v>60</c:v>
                </c:pt>
              </c:numCache>
            </c:numRef>
          </c:val>
          <c:extLst>
            <c:ext xmlns:c16="http://schemas.microsoft.com/office/drawing/2014/chart" uri="{C3380CC4-5D6E-409C-BE32-E72D297353CC}">
              <c16:uniqueId val="{00000005-220F-4647-A91A-1931ECB9B0F2}"/>
            </c:ext>
          </c:extLst>
        </c:ser>
        <c:dLbls>
          <c:showLegendKey val="0"/>
          <c:showVal val="0"/>
          <c:showCatName val="0"/>
          <c:showSerName val="0"/>
          <c:showPercent val="0"/>
          <c:showBubbleSize val="0"/>
        </c:dLbls>
        <c:gapWidth val="150"/>
        <c:overlap val="100"/>
        <c:axId val="1473651664"/>
        <c:axId val="1473677040"/>
      </c:barChart>
      <c:catAx>
        <c:axId val="1473651664"/>
        <c:scaling>
          <c:orientation val="minMax"/>
        </c:scaling>
        <c:delete val="1"/>
        <c:axPos val="l"/>
        <c:numFmt formatCode="General" sourceLinked="1"/>
        <c:majorTickMark val="none"/>
        <c:minorTickMark val="none"/>
        <c:tickLblPos val="nextTo"/>
        <c:crossAx val="1473677040"/>
        <c:crosses val="autoZero"/>
        <c:auto val="1"/>
        <c:lblAlgn val="ctr"/>
        <c:lblOffset val="100"/>
        <c:noMultiLvlLbl val="0"/>
      </c:catAx>
      <c:valAx>
        <c:axId val="1473677040"/>
        <c:scaling>
          <c:orientation val="minMax"/>
        </c:scaling>
        <c:delete val="1"/>
        <c:axPos val="b"/>
        <c:numFmt formatCode="0%" sourceLinked="1"/>
        <c:majorTickMark val="none"/>
        <c:minorTickMark val="none"/>
        <c:tickLblPos val="nextTo"/>
        <c:crossAx val="147365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Macron</c:v>
                </c:pt>
              </c:strCache>
            </c:strRef>
          </c:tx>
          <c:spPr>
            <a:ln w="28575" cap="rnd">
              <a:solidFill>
                <a:srgbClr val="338DCD"/>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Feuil1!$A$2:$A$49</c:f>
              <c:strCache>
                <c:ptCount val="48"/>
                <c:pt idx="0">
                  <c:v>Mai</c:v>
                </c:pt>
                <c:pt idx="1">
                  <c:v>Juin</c:v>
                </c:pt>
                <c:pt idx="2">
                  <c:v>Juillet</c:v>
                </c:pt>
                <c:pt idx="3">
                  <c:v>Août</c:v>
                </c:pt>
                <c:pt idx="4">
                  <c:v>Septembre</c:v>
                </c:pt>
                <c:pt idx="5">
                  <c:v>Octobre</c:v>
                </c:pt>
                <c:pt idx="6">
                  <c:v>Novembre</c:v>
                </c:pt>
                <c:pt idx="7">
                  <c:v>Décembre</c:v>
                </c:pt>
                <c:pt idx="8">
                  <c:v>Janvier</c:v>
                </c:pt>
                <c:pt idx="9">
                  <c:v>Février</c:v>
                </c:pt>
                <c:pt idx="10">
                  <c:v>Mars</c:v>
                </c:pt>
                <c:pt idx="11">
                  <c:v>Avril </c:v>
                </c:pt>
                <c:pt idx="12">
                  <c:v>Mai</c:v>
                </c:pt>
                <c:pt idx="13">
                  <c:v>Juin</c:v>
                </c:pt>
                <c:pt idx="14">
                  <c:v>Juillet</c:v>
                </c:pt>
                <c:pt idx="15">
                  <c:v>Août</c:v>
                </c:pt>
                <c:pt idx="16">
                  <c:v>Septembre</c:v>
                </c:pt>
                <c:pt idx="17">
                  <c:v>Octobre</c:v>
                </c:pt>
                <c:pt idx="18">
                  <c:v>Novembre</c:v>
                </c:pt>
                <c:pt idx="19">
                  <c:v>Décembre</c:v>
                </c:pt>
                <c:pt idx="20">
                  <c:v>Janvier</c:v>
                </c:pt>
                <c:pt idx="21">
                  <c:v>Février</c:v>
                </c:pt>
                <c:pt idx="22">
                  <c:v>Mars</c:v>
                </c:pt>
                <c:pt idx="23">
                  <c:v>Avril </c:v>
                </c:pt>
                <c:pt idx="24">
                  <c:v>Mai</c:v>
                </c:pt>
                <c:pt idx="25">
                  <c:v>Juin</c:v>
                </c:pt>
                <c:pt idx="26">
                  <c:v>Juillet</c:v>
                </c:pt>
                <c:pt idx="27">
                  <c:v>Août</c:v>
                </c:pt>
                <c:pt idx="28">
                  <c:v>Septembre</c:v>
                </c:pt>
                <c:pt idx="29">
                  <c:v>Octobre</c:v>
                </c:pt>
                <c:pt idx="30">
                  <c:v>Novembre</c:v>
                </c:pt>
                <c:pt idx="31">
                  <c:v>Décembre</c:v>
                </c:pt>
                <c:pt idx="32">
                  <c:v>Janvier</c:v>
                </c:pt>
                <c:pt idx="33">
                  <c:v>Février</c:v>
                </c:pt>
                <c:pt idx="34">
                  <c:v>Mars</c:v>
                </c:pt>
                <c:pt idx="35">
                  <c:v>Avril </c:v>
                </c:pt>
                <c:pt idx="36">
                  <c:v>Mai</c:v>
                </c:pt>
                <c:pt idx="37">
                  <c:v>Juin</c:v>
                </c:pt>
                <c:pt idx="38">
                  <c:v>Juillet</c:v>
                </c:pt>
                <c:pt idx="39">
                  <c:v>Août</c:v>
                </c:pt>
                <c:pt idx="40">
                  <c:v>Septembre</c:v>
                </c:pt>
                <c:pt idx="41">
                  <c:v>Octobre</c:v>
                </c:pt>
                <c:pt idx="42">
                  <c:v>Novembre</c:v>
                </c:pt>
                <c:pt idx="43">
                  <c:v>Décembre</c:v>
                </c:pt>
                <c:pt idx="44">
                  <c:v>Janvier</c:v>
                </c:pt>
                <c:pt idx="45">
                  <c:v>Février</c:v>
                </c:pt>
                <c:pt idx="46">
                  <c:v>Mars</c:v>
                </c:pt>
                <c:pt idx="47">
                  <c:v>Avril </c:v>
                </c:pt>
              </c:strCache>
            </c:strRef>
          </c:cat>
          <c:val>
            <c:numRef>
              <c:f>Feuil1!$B$2:$B$49</c:f>
              <c:numCache>
                <c:formatCode>General</c:formatCode>
                <c:ptCount val="48"/>
                <c:pt idx="0">
                  <c:v>62</c:v>
                </c:pt>
                <c:pt idx="1">
                  <c:v>64</c:v>
                </c:pt>
                <c:pt idx="2">
                  <c:v>54</c:v>
                </c:pt>
                <c:pt idx="3">
                  <c:v>40</c:v>
                </c:pt>
                <c:pt idx="4">
                  <c:v>45</c:v>
                </c:pt>
                <c:pt idx="5">
                  <c:v>42</c:v>
                </c:pt>
                <c:pt idx="6">
                  <c:v>46</c:v>
                </c:pt>
                <c:pt idx="7">
                  <c:v>52</c:v>
                </c:pt>
                <c:pt idx="8">
                  <c:v>50</c:v>
                </c:pt>
                <c:pt idx="9">
                  <c:v>44</c:v>
                </c:pt>
                <c:pt idx="10">
                  <c:v>42</c:v>
                </c:pt>
                <c:pt idx="11">
                  <c:v>44</c:v>
                </c:pt>
                <c:pt idx="12">
                  <c:v>41</c:v>
                </c:pt>
                <c:pt idx="13">
                  <c:v>40</c:v>
                </c:pt>
                <c:pt idx="14">
                  <c:v>39</c:v>
                </c:pt>
                <c:pt idx="15">
                  <c:v>34</c:v>
                </c:pt>
                <c:pt idx="16">
                  <c:v>29</c:v>
                </c:pt>
                <c:pt idx="17">
                  <c:v>29</c:v>
                </c:pt>
                <c:pt idx="18">
                  <c:v>25</c:v>
                </c:pt>
                <c:pt idx="19">
                  <c:v>23</c:v>
                </c:pt>
                <c:pt idx="20">
                  <c:v>27</c:v>
                </c:pt>
                <c:pt idx="21">
                  <c:v>28</c:v>
                </c:pt>
                <c:pt idx="22">
                  <c:v>29</c:v>
                </c:pt>
                <c:pt idx="23">
                  <c:v>29</c:v>
                </c:pt>
                <c:pt idx="24">
                  <c:v>30</c:v>
                </c:pt>
                <c:pt idx="25">
                  <c:v>30</c:v>
                </c:pt>
                <c:pt idx="26">
                  <c:v>32</c:v>
                </c:pt>
                <c:pt idx="27">
                  <c:v>34</c:v>
                </c:pt>
                <c:pt idx="28">
                  <c:v>33</c:v>
                </c:pt>
                <c:pt idx="29">
                  <c:v>34</c:v>
                </c:pt>
                <c:pt idx="30">
                  <c:v>33</c:v>
                </c:pt>
                <c:pt idx="31">
                  <c:v>34</c:v>
                </c:pt>
                <c:pt idx="32">
                  <c:v>30</c:v>
                </c:pt>
                <c:pt idx="33">
                  <c:v>32</c:v>
                </c:pt>
                <c:pt idx="34">
                  <c:v>43</c:v>
                </c:pt>
                <c:pt idx="35">
                  <c:v>42</c:v>
                </c:pt>
                <c:pt idx="36">
                  <c:v>39</c:v>
                </c:pt>
                <c:pt idx="37">
                  <c:v>38</c:v>
                </c:pt>
                <c:pt idx="38">
                  <c:v>37</c:v>
                </c:pt>
                <c:pt idx="39">
                  <c:v>36</c:v>
                </c:pt>
                <c:pt idx="40">
                  <c:v>38</c:v>
                </c:pt>
                <c:pt idx="41">
                  <c:v>38</c:v>
                </c:pt>
                <c:pt idx="42">
                  <c:v>41</c:v>
                </c:pt>
                <c:pt idx="43">
                  <c:v>38</c:v>
                </c:pt>
                <c:pt idx="44">
                  <c:v>40</c:v>
                </c:pt>
                <c:pt idx="45">
                  <c:v>41</c:v>
                </c:pt>
                <c:pt idx="46">
                  <c:v>37</c:v>
                </c:pt>
                <c:pt idx="47">
                  <c:v>37</c:v>
                </c:pt>
              </c:numCache>
            </c:numRef>
          </c:val>
          <c:smooth val="0"/>
          <c:extLst>
            <c:ext xmlns:c16="http://schemas.microsoft.com/office/drawing/2014/chart" uri="{C3380CC4-5D6E-409C-BE32-E72D297353CC}">
              <c16:uniqueId val="{00000000-3012-4C12-9446-D3A019C35819}"/>
            </c:ext>
          </c:extLst>
        </c:ser>
        <c:ser>
          <c:idx val="1"/>
          <c:order val="1"/>
          <c:tx>
            <c:strRef>
              <c:f>Feuil1!$C$1</c:f>
              <c:strCache>
                <c:ptCount val="1"/>
                <c:pt idx="0">
                  <c:v>Hollande</c:v>
                </c:pt>
              </c:strCache>
            </c:strRef>
          </c:tx>
          <c:spPr>
            <a:ln w="12700" cap="rnd">
              <a:solidFill>
                <a:srgbClr val="FF6699">
                  <a:alpha val="80000"/>
                </a:srgb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FF6699"/>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Feuil1!$A$2:$A$49</c:f>
              <c:strCache>
                <c:ptCount val="48"/>
                <c:pt idx="0">
                  <c:v>Mai</c:v>
                </c:pt>
                <c:pt idx="1">
                  <c:v>Juin</c:v>
                </c:pt>
                <c:pt idx="2">
                  <c:v>Juillet</c:v>
                </c:pt>
                <c:pt idx="3">
                  <c:v>Août</c:v>
                </c:pt>
                <c:pt idx="4">
                  <c:v>Septembre</c:v>
                </c:pt>
                <c:pt idx="5">
                  <c:v>Octobre</c:v>
                </c:pt>
                <c:pt idx="6">
                  <c:v>Novembre</c:v>
                </c:pt>
                <c:pt idx="7">
                  <c:v>Décembre</c:v>
                </c:pt>
                <c:pt idx="8">
                  <c:v>Janvier</c:v>
                </c:pt>
                <c:pt idx="9">
                  <c:v>Février</c:v>
                </c:pt>
                <c:pt idx="10">
                  <c:v>Mars</c:v>
                </c:pt>
                <c:pt idx="11">
                  <c:v>Avril </c:v>
                </c:pt>
                <c:pt idx="12">
                  <c:v>Mai</c:v>
                </c:pt>
                <c:pt idx="13">
                  <c:v>Juin</c:v>
                </c:pt>
                <c:pt idx="14">
                  <c:v>Juillet</c:v>
                </c:pt>
                <c:pt idx="15">
                  <c:v>Août</c:v>
                </c:pt>
                <c:pt idx="16">
                  <c:v>Septembre</c:v>
                </c:pt>
                <c:pt idx="17">
                  <c:v>Octobre</c:v>
                </c:pt>
                <c:pt idx="18">
                  <c:v>Novembre</c:v>
                </c:pt>
                <c:pt idx="19">
                  <c:v>Décembre</c:v>
                </c:pt>
                <c:pt idx="20">
                  <c:v>Janvier</c:v>
                </c:pt>
                <c:pt idx="21">
                  <c:v>Février</c:v>
                </c:pt>
                <c:pt idx="22">
                  <c:v>Mars</c:v>
                </c:pt>
                <c:pt idx="23">
                  <c:v>Avril </c:v>
                </c:pt>
                <c:pt idx="24">
                  <c:v>Mai</c:v>
                </c:pt>
                <c:pt idx="25">
                  <c:v>Juin</c:v>
                </c:pt>
                <c:pt idx="26">
                  <c:v>Juillet</c:v>
                </c:pt>
                <c:pt idx="27">
                  <c:v>Août</c:v>
                </c:pt>
                <c:pt idx="28">
                  <c:v>Septembre</c:v>
                </c:pt>
                <c:pt idx="29">
                  <c:v>Octobre</c:v>
                </c:pt>
                <c:pt idx="30">
                  <c:v>Novembre</c:v>
                </c:pt>
                <c:pt idx="31">
                  <c:v>Décembre</c:v>
                </c:pt>
                <c:pt idx="32">
                  <c:v>Janvier</c:v>
                </c:pt>
                <c:pt idx="33">
                  <c:v>Février</c:v>
                </c:pt>
                <c:pt idx="34">
                  <c:v>Mars</c:v>
                </c:pt>
                <c:pt idx="35">
                  <c:v>Avril </c:v>
                </c:pt>
                <c:pt idx="36">
                  <c:v>Mai</c:v>
                </c:pt>
                <c:pt idx="37">
                  <c:v>Juin</c:v>
                </c:pt>
                <c:pt idx="38">
                  <c:v>Juillet</c:v>
                </c:pt>
                <c:pt idx="39">
                  <c:v>Août</c:v>
                </c:pt>
                <c:pt idx="40">
                  <c:v>Septembre</c:v>
                </c:pt>
                <c:pt idx="41">
                  <c:v>Octobre</c:v>
                </c:pt>
                <c:pt idx="42">
                  <c:v>Novembre</c:v>
                </c:pt>
                <c:pt idx="43">
                  <c:v>Décembre</c:v>
                </c:pt>
                <c:pt idx="44">
                  <c:v>Janvier</c:v>
                </c:pt>
                <c:pt idx="45">
                  <c:v>Février</c:v>
                </c:pt>
                <c:pt idx="46">
                  <c:v>Mars</c:v>
                </c:pt>
                <c:pt idx="47">
                  <c:v>Avril </c:v>
                </c:pt>
              </c:strCache>
            </c:strRef>
          </c:cat>
          <c:val>
            <c:numRef>
              <c:f>Feuil1!$C$2:$C$49</c:f>
              <c:numCache>
                <c:formatCode>General</c:formatCode>
                <c:ptCount val="48"/>
                <c:pt idx="0">
                  <c:v>61</c:v>
                </c:pt>
                <c:pt idx="1">
                  <c:v>59</c:v>
                </c:pt>
                <c:pt idx="2">
                  <c:v>56</c:v>
                </c:pt>
                <c:pt idx="3">
                  <c:v>54</c:v>
                </c:pt>
                <c:pt idx="4">
                  <c:v>43</c:v>
                </c:pt>
                <c:pt idx="5">
                  <c:v>42</c:v>
                </c:pt>
                <c:pt idx="6">
                  <c:v>41</c:v>
                </c:pt>
                <c:pt idx="7">
                  <c:v>37</c:v>
                </c:pt>
                <c:pt idx="8">
                  <c:v>38</c:v>
                </c:pt>
                <c:pt idx="9">
                  <c:v>37</c:v>
                </c:pt>
                <c:pt idx="10">
                  <c:v>31</c:v>
                </c:pt>
                <c:pt idx="11">
                  <c:v>25</c:v>
                </c:pt>
                <c:pt idx="12">
                  <c:v>29</c:v>
                </c:pt>
                <c:pt idx="13">
                  <c:v>26</c:v>
                </c:pt>
                <c:pt idx="14">
                  <c:v>27</c:v>
                </c:pt>
                <c:pt idx="15">
                  <c:v>28</c:v>
                </c:pt>
                <c:pt idx="16">
                  <c:v>23</c:v>
                </c:pt>
                <c:pt idx="17">
                  <c:v>23</c:v>
                </c:pt>
                <c:pt idx="18">
                  <c:v>20</c:v>
                </c:pt>
                <c:pt idx="19">
                  <c:v>22</c:v>
                </c:pt>
                <c:pt idx="20">
                  <c:v>22</c:v>
                </c:pt>
                <c:pt idx="21">
                  <c:v>20</c:v>
                </c:pt>
                <c:pt idx="22">
                  <c:v>23</c:v>
                </c:pt>
                <c:pt idx="23">
                  <c:v>18</c:v>
                </c:pt>
                <c:pt idx="24">
                  <c:v>18</c:v>
                </c:pt>
                <c:pt idx="25">
                  <c:v>18</c:v>
                </c:pt>
                <c:pt idx="26">
                  <c:v>18</c:v>
                </c:pt>
                <c:pt idx="27">
                  <c:v>17</c:v>
                </c:pt>
                <c:pt idx="28">
                  <c:v>13</c:v>
                </c:pt>
                <c:pt idx="29">
                  <c:v>14</c:v>
                </c:pt>
                <c:pt idx="30">
                  <c:v>13</c:v>
                </c:pt>
                <c:pt idx="31">
                  <c:v>17</c:v>
                </c:pt>
                <c:pt idx="32">
                  <c:v>29</c:v>
                </c:pt>
                <c:pt idx="33">
                  <c:v>24</c:v>
                </c:pt>
                <c:pt idx="34">
                  <c:v>25</c:v>
                </c:pt>
                <c:pt idx="35">
                  <c:v>21</c:v>
                </c:pt>
                <c:pt idx="36">
                  <c:v>21</c:v>
                </c:pt>
                <c:pt idx="37">
                  <c:v>22</c:v>
                </c:pt>
                <c:pt idx="38">
                  <c:v>22</c:v>
                </c:pt>
                <c:pt idx="39">
                  <c:v>24</c:v>
                </c:pt>
                <c:pt idx="40">
                  <c:v>23</c:v>
                </c:pt>
                <c:pt idx="41">
                  <c:v>20</c:v>
                </c:pt>
                <c:pt idx="42">
                  <c:v>27</c:v>
                </c:pt>
                <c:pt idx="43">
                  <c:v>27</c:v>
                </c:pt>
                <c:pt idx="44">
                  <c:v>24</c:v>
                </c:pt>
                <c:pt idx="45">
                  <c:v>19</c:v>
                </c:pt>
                <c:pt idx="46">
                  <c:v>17</c:v>
                </c:pt>
                <c:pt idx="47">
                  <c:v>14</c:v>
                </c:pt>
              </c:numCache>
            </c:numRef>
          </c:val>
          <c:smooth val="0"/>
          <c:extLst>
            <c:ext xmlns:c16="http://schemas.microsoft.com/office/drawing/2014/chart" uri="{C3380CC4-5D6E-409C-BE32-E72D297353CC}">
              <c16:uniqueId val="{00000000-49FF-4C26-ADE1-AA663139B866}"/>
            </c:ext>
          </c:extLst>
        </c:ser>
        <c:ser>
          <c:idx val="2"/>
          <c:order val="2"/>
          <c:tx>
            <c:strRef>
              <c:f>Feuil1!$D$1</c:f>
              <c:strCache>
                <c:ptCount val="1"/>
                <c:pt idx="0">
                  <c:v>Sarkozy</c:v>
                </c:pt>
              </c:strCache>
            </c:strRef>
          </c:tx>
          <c:spPr>
            <a:ln w="12700" cap="rnd">
              <a:solidFill>
                <a:srgbClr val="002060">
                  <a:alpha val="80000"/>
                </a:srgbClr>
              </a:solidFill>
              <a:prstDash val="sysDash"/>
              <a:round/>
            </a:ln>
            <a:effectLst/>
          </c:spPr>
          <c:marker>
            <c:symbol val="none"/>
          </c:marker>
          <c:dLbls>
            <c:dLbl>
              <c:idx val="7"/>
              <c:layout>
                <c:manualLayout>
                  <c:x val="-1.5580028121431739E-2"/>
                  <c:y val="-2.03240048083824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5FB-4D99-A56D-C39681ED4C0B}"/>
                </c:ext>
              </c:extLst>
            </c:dLbl>
            <c:dLbl>
              <c:idx val="8"/>
              <c:layout>
                <c:manualLayout>
                  <c:x val="-3.1089558378060645E-2"/>
                  <c:y val="4.244090019046999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5FB-4D99-A56D-C39681ED4C0B}"/>
                </c:ext>
              </c:extLst>
            </c:dLbl>
            <c:dLbl>
              <c:idx val="39"/>
              <c:layout>
                <c:manualLayout>
                  <c:x val="-1.9809900009603355E-2"/>
                  <c:y val="2.14417563982476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9FF-4C26-ADE1-AA663139B86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00206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Feuil1!$A$2:$A$49</c:f>
              <c:strCache>
                <c:ptCount val="48"/>
                <c:pt idx="0">
                  <c:v>Mai</c:v>
                </c:pt>
                <c:pt idx="1">
                  <c:v>Juin</c:v>
                </c:pt>
                <c:pt idx="2">
                  <c:v>Juillet</c:v>
                </c:pt>
                <c:pt idx="3">
                  <c:v>Août</c:v>
                </c:pt>
                <c:pt idx="4">
                  <c:v>Septembre</c:v>
                </c:pt>
                <c:pt idx="5">
                  <c:v>Octobre</c:v>
                </c:pt>
                <c:pt idx="6">
                  <c:v>Novembre</c:v>
                </c:pt>
                <c:pt idx="7">
                  <c:v>Décembre</c:v>
                </c:pt>
                <c:pt idx="8">
                  <c:v>Janvier</c:v>
                </c:pt>
                <c:pt idx="9">
                  <c:v>Février</c:v>
                </c:pt>
                <c:pt idx="10">
                  <c:v>Mars</c:v>
                </c:pt>
                <c:pt idx="11">
                  <c:v>Avril </c:v>
                </c:pt>
                <c:pt idx="12">
                  <c:v>Mai</c:v>
                </c:pt>
                <c:pt idx="13">
                  <c:v>Juin</c:v>
                </c:pt>
                <c:pt idx="14">
                  <c:v>Juillet</c:v>
                </c:pt>
                <c:pt idx="15">
                  <c:v>Août</c:v>
                </c:pt>
                <c:pt idx="16">
                  <c:v>Septembre</c:v>
                </c:pt>
                <c:pt idx="17">
                  <c:v>Octobre</c:v>
                </c:pt>
                <c:pt idx="18">
                  <c:v>Novembre</c:v>
                </c:pt>
                <c:pt idx="19">
                  <c:v>Décembre</c:v>
                </c:pt>
                <c:pt idx="20">
                  <c:v>Janvier</c:v>
                </c:pt>
                <c:pt idx="21">
                  <c:v>Février</c:v>
                </c:pt>
                <c:pt idx="22">
                  <c:v>Mars</c:v>
                </c:pt>
                <c:pt idx="23">
                  <c:v>Avril </c:v>
                </c:pt>
                <c:pt idx="24">
                  <c:v>Mai</c:v>
                </c:pt>
                <c:pt idx="25">
                  <c:v>Juin</c:v>
                </c:pt>
                <c:pt idx="26">
                  <c:v>Juillet</c:v>
                </c:pt>
                <c:pt idx="27">
                  <c:v>Août</c:v>
                </c:pt>
                <c:pt idx="28">
                  <c:v>Septembre</c:v>
                </c:pt>
                <c:pt idx="29">
                  <c:v>Octobre</c:v>
                </c:pt>
                <c:pt idx="30">
                  <c:v>Novembre</c:v>
                </c:pt>
                <c:pt idx="31">
                  <c:v>Décembre</c:v>
                </c:pt>
                <c:pt idx="32">
                  <c:v>Janvier</c:v>
                </c:pt>
                <c:pt idx="33">
                  <c:v>Février</c:v>
                </c:pt>
                <c:pt idx="34">
                  <c:v>Mars</c:v>
                </c:pt>
                <c:pt idx="35">
                  <c:v>Avril </c:v>
                </c:pt>
                <c:pt idx="36">
                  <c:v>Mai</c:v>
                </c:pt>
                <c:pt idx="37">
                  <c:v>Juin</c:v>
                </c:pt>
                <c:pt idx="38">
                  <c:v>Juillet</c:v>
                </c:pt>
                <c:pt idx="39">
                  <c:v>Août</c:v>
                </c:pt>
                <c:pt idx="40">
                  <c:v>Septembre</c:v>
                </c:pt>
                <c:pt idx="41">
                  <c:v>Octobre</c:v>
                </c:pt>
                <c:pt idx="42">
                  <c:v>Novembre</c:v>
                </c:pt>
                <c:pt idx="43">
                  <c:v>Décembre</c:v>
                </c:pt>
                <c:pt idx="44">
                  <c:v>Janvier</c:v>
                </c:pt>
                <c:pt idx="45">
                  <c:v>Février</c:v>
                </c:pt>
                <c:pt idx="46">
                  <c:v>Mars</c:v>
                </c:pt>
                <c:pt idx="47">
                  <c:v>Avril </c:v>
                </c:pt>
              </c:strCache>
            </c:strRef>
          </c:cat>
          <c:val>
            <c:numRef>
              <c:f>Feuil1!$D$2:$D$49</c:f>
              <c:numCache>
                <c:formatCode>General</c:formatCode>
                <c:ptCount val="48"/>
                <c:pt idx="0">
                  <c:v>65</c:v>
                </c:pt>
                <c:pt idx="1">
                  <c:v>65</c:v>
                </c:pt>
                <c:pt idx="2">
                  <c:v>66</c:v>
                </c:pt>
                <c:pt idx="3">
                  <c:v>69</c:v>
                </c:pt>
                <c:pt idx="4">
                  <c:v>61</c:v>
                </c:pt>
                <c:pt idx="5">
                  <c:v>59</c:v>
                </c:pt>
                <c:pt idx="6">
                  <c:v>55</c:v>
                </c:pt>
                <c:pt idx="7">
                  <c:v>52</c:v>
                </c:pt>
                <c:pt idx="8">
                  <c:v>47</c:v>
                </c:pt>
                <c:pt idx="9">
                  <c:v>38</c:v>
                </c:pt>
                <c:pt idx="10">
                  <c:v>37</c:v>
                </c:pt>
                <c:pt idx="11">
                  <c:v>36</c:v>
                </c:pt>
                <c:pt idx="12">
                  <c:v>35</c:v>
                </c:pt>
                <c:pt idx="13">
                  <c:v>37</c:v>
                </c:pt>
                <c:pt idx="14">
                  <c:v>38</c:v>
                </c:pt>
                <c:pt idx="15">
                  <c:v>40</c:v>
                </c:pt>
                <c:pt idx="16">
                  <c:v>37</c:v>
                </c:pt>
                <c:pt idx="17">
                  <c:v>43</c:v>
                </c:pt>
                <c:pt idx="18">
                  <c:v>44</c:v>
                </c:pt>
                <c:pt idx="19">
                  <c:v>44</c:v>
                </c:pt>
                <c:pt idx="20">
                  <c:v>44</c:v>
                </c:pt>
                <c:pt idx="21">
                  <c:v>37</c:v>
                </c:pt>
                <c:pt idx="22">
                  <c:v>36</c:v>
                </c:pt>
                <c:pt idx="23">
                  <c:v>40</c:v>
                </c:pt>
                <c:pt idx="24">
                  <c:v>38</c:v>
                </c:pt>
                <c:pt idx="25">
                  <c:v>41</c:v>
                </c:pt>
                <c:pt idx="26">
                  <c:v>43</c:v>
                </c:pt>
                <c:pt idx="27">
                  <c:v>45</c:v>
                </c:pt>
                <c:pt idx="28">
                  <c:v>39</c:v>
                </c:pt>
                <c:pt idx="29">
                  <c:v>38</c:v>
                </c:pt>
                <c:pt idx="30">
                  <c:v>36</c:v>
                </c:pt>
                <c:pt idx="31">
                  <c:v>37</c:v>
                </c:pt>
                <c:pt idx="32">
                  <c:v>38</c:v>
                </c:pt>
                <c:pt idx="33">
                  <c:v>36</c:v>
                </c:pt>
                <c:pt idx="34">
                  <c:v>30</c:v>
                </c:pt>
                <c:pt idx="35">
                  <c:v>31</c:v>
                </c:pt>
                <c:pt idx="36">
                  <c:v>33</c:v>
                </c:pt>
                <c:pt idx="37">
                  <c:v>34</c:v>
                </c:pt>
                <c:pt idx="38">
                  <c:v>34</c:v>
                </c:pt>
                <c:pt idx="39">
                  <c:v>36</c:v>
                </c:pt>
                <c:pt idx="40">
                  <c:v>32</c:v>
                </c:pt>
                <c:pt idx="41">
                  <c:v>29</c:v>
                </c:pt>
                <c:pt idx="42">
                  <c:v>32</c:v>
                </c:pt>
                <c:pt idx="43">
                  <c:v>31</c:v>
                </c:pt>
                <c:pt idx="44">
                  <c:v>30</c:v>
                </c:pt>
                <c:pt idx="45">
                  <c:v>31</c:v>
                </c:pt>
                <c:pt idx="46">
                  <c:v>29</c:v>
                </c:pt>
                <c:pt idx="47">
                  <c:v>28</c:v>
                </c:pt>
              </c:numCache>
            </c:numRef>
          </c:val>
          <c:smooth val="0"/>
          <c:extLst>
            <c:ext xmlns:c16="http://schemas.microsoft.com/office/drawing/2014/chart" uri="{C3380CC4-5D6E-409C-BE32-E72D297353CC}">
              <c16:uniqueId val="{00000001-49FF-4C26-ADE1-AA663139B866}"/>
            </c:ext>
          </c:extLst>
        </c:ser>
        <c:dLbls>
          <c:showLegendKey val="0"/>
          <c:showVal val="0"/>
          <c:showCatName val="0"/>
          <c:showSerName val="0"/>
          <c:showPercent val="0"/>
          <c:showBubbleSize val="0"/>
        </c:dLbls>
        <c:smooth val="0"/>
        <c:axId val="262129984"/>
        <c:axId val="251196192"/>
      </c:lineChart>
      <c:catAx>
        <c:axId val="2621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51196192"/>
        <c:crosses val="autoZero"/>
        <c:auto val="1"/>
        <c:lblAlgn val="ctr"/>
        <c:lblOffset val="100"/>
        <c:noMultiLvlLbl val="0"/>
      </c:catAx>
      <c:valAx>
        <c:axId val="251196192"/>
        <c:scaling>
          <c:orientation val="minMax"/>
          <c:max val="75"/>
          <c:min val="10"/>
        </c:scaling>
        <c:delete val="1"/>
        <c:axPos val="l"/>
        <c:numFmt formatCode="General" sourceLinked="1"/>
        <c:majorTickMark val="out"/>
        <c:minorTickMark val="none"/>
        <c:tickLblPos val="nextTo"/>
        <c:crossAx val="2621299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Colonne1</c:v>
                </c:pt>
              </c:strCache>
            </c:strRef>
          </c:tx>
          <c:spPr>
            <a:solidFill>
              <a:srgbClr val="5B9BD5"/>
            </a:solidFill>
            <a:ln>
              <a:noFill/>
            </a:ln>
            <a:effectLst/>
          </c:spPr>
          <c:invertIfNegative val="0"/>
          <c:dPt>
            <c:idx val="0"/>
            <c:invertIfNegative val="0"/>
            <c:bubble3D val="0"/>
            <c:spPr>
              <a:solidFill>
                <a:srgbClr val="5B9BD5"/>
              </a:solidFill>
              <a:ln>
                <a:noFill/>
              </a:ln>
              <a:effectLst/>
            </c:spPr>
            <c:extLst>
              <c:ext xmlns:c16="http://schemas.microsoft.com/office/drawing/2014/chart" uri="{C3380CC4-5D6E-409C-BE32-E72D297353CC}">
                <c16:uniqueId val="{00000003-CB8A-4504-A05E-67B69D179A4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5B9BD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Charles de Gaulle</c:v>
                </c:pt>
                <c:pt idx="1">
                  <c:v>Valéry Giscard d’Estaing</c:v>
                </c:pt>
                <c:pt idx="2">
                  <c:v>François Mitterrand</c:v>
                </c:pt>
                <c:pt idx="3">
                  <c:v>Jacques Chirac</c:v>
                </c:pt>
                <c:pt idx="4">
                  <c:v>Nicolas Sarkozy</c:v>
                </c:pt>
                <c:pt idx="5">
                  <c:v>François Hollande</c:v>
                </c:pt>
                <c:pt idx="6">
                  <c:v>Emmanuel Macron</c:v>
                </c:pt>
              </c:strCache>
            </c:strRef>
          </c:cat>
          <c:val>
            <c:numRef>
              <c:f>Feuil1!$B$2:$B$8</c:f>
              <c:numCache>
                <c:formatCode>General</c:formatCode>
                <c:ptCount val="7"/>
                <c:pt idx="0">
                  <c:v>54</c:v>
                </c:pt>
                <c:pt idx="1">
                  <c:v>45</c:v>
                </c:pt>
                <c:pt idx="2">
                  <c:v>56</c:v>
                </c:pt>
                <c:pt idx="3">
                  <c:v>56</c:v>
                </c:pt>
                <c:pt idx="4">
                  <c:v>28</c:v>
                </c:pt>
                <c:pt idx="5">
                  <c:v>14</c:v>
                </c:pt>
                <c:pt idx="6">
                  <c:v>37</c:v>
                </c:pt>
              </c:numCache>
            </c:numRef>
          </c:val>
          <c:extLst>
            <c:ext xmlns:c16="http://schemas.microsoft.com/office/drawing/2014/chart" uri="{C3380CC4-5D6E-409C-BE32-E72D297353CC}">
              <c16:uniqueId val="{00000000-CB8A-4504-A05E-67B69D179A4F}"/>
            </c:ext>
          </c:extLst>
        </c:ser>
        <c:ser>
          <c:idx val="1"/>
          <c:order val="1"/>
          <c:tx>
            <c:strRef>
              <c:f>Feuil1!$C$1</c:f>
              <c:strCache>
                <c:ptCount val="1"/>
                <c:pt idx="0">
                  <c:v>Colonne2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Charles de Gaulle</c:v>
                </c:pt>
                <c:pt idx="1">
                  <c:v>Valéry Giscard d’Estaing</c:v>
                </c:pt>
                <c:pt idx="2">
                  <c:v>François Mitterrand</c:v>
                </c:pt>
                <c:pt idx="3">
                  <c:v>Jacques Chirac</c:v>
                </c:pt>
                <c:pt idx="4">
                  <c:v>Nicolas Sarkozy</c:v>
                </c:pt>
                <c:pt idx="5">
                  <c:v>François Hollande</c:v>
                </c:pt>
                <c:pt idx="6">
                  <c:v>Emmanuel Macron</c:v>
                </c:pt>
              </c:strCache>
            </c:strRef>
          </c:cat>
          <c:val>
            <c:numRef>
              <c:f>Feuil1!$C$2:$C$8</c:f>
              <c:numCache>
                <c:formatCode>General</c:formatCode>
                <c:ptCount val="7"/>
                <c:pt idx="0">
                  <c:v>55.2</c:v>
                </c:pt>
                <c:pt idx="1">
                  <c:v>48.2</c:v>
                </c:pt>
                <c:pt idx="2">
                  <c:v>54</c:v>
                </c:pt>
                <c:pt idx="3">
                  <c:v>82.2</c:v>
                </c:pt>
                <c:pt idx="4">
                  <c:v>48.4</c:v>
                </c:pt>
              </c:numCache>
            </c:numRef>
          </c:val>
          <c:extLst>
            <c:ext xmlns:c16="http://schemas.microsoft.com/office/drawing/2014/chart" uri="{C3380CC4-5D6E-409C-BE32-E72D297353CC}">
              <c16:uniqueId val="{00000001-CB8A-4504-A05E-67B69D179A4F}"/>
            </c:ext>
          </c:extLst>
        </c:ser>
        <c:dLbls>
          <c:dLblPos val="outEnd"/>
          <c:showLegendKey val="0"/>
          <c:showVal val="1"/>
          <c:showCatName val="0"/>
          <c:showSerName val="0"/>
          <c:showPercent val="0"/>
          <c:showBubbleSize val="0"/>
        </c:dLbls>
        <c:gapWidth val="80"/>
        <c:overlap val="-27"/>
        <c:axId val="1430635232"/>
        <c:axId val="1430631488"/>
      </c:barChart>
      <c:catAx>
        <c:axId val="1430635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30631488"/>
        <c:crosses val="autoZero"/>
        <c:auto val="1"/>
        <c:lblAlgn val="ctr"/>
        <c:lblOffset val="100"/>
        <c:noMultiLvlLbl val="0"/>
      </c:catAx>
      <c:valAx>
        <c:axId val="1430631488"/>
        <c:scaling>
          <c:orientation val="minMax"/>
        </c:scaling>
        <c:delete val="1"/>
        <c:axPos val="l"/>
        <c:numFmt formatCode="General" sourceLinked="1"/>
        <c:majorTickMark val="out"/>
        <c:minorTickMark val="none"/>
        <c:tickLblPos val="nextTo"/>
        <c:crossAx val="1430635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7209226185604"/>
          <c:y val="1.2476145821614418E-2"/>
          <c:w val="0.62629539290956615"/>
          <c:h val="0.97504770835677113"/>
        </c:manualLayout>
      </c:layout>
      <c:barChart>
        <c:barDir val="bar"/>
        <c:grouping val="clustered"/>
        <c:varyColors val="0"/>
        <c:ser>
          <c:idx val="0"/>
          <c:order val="0"/>
          <c:tx>
            <c:strRef>
              <c:f>Feuil1!$B$1</c:f>
              <c:strCache>
                <c:ptCount val="1"/>
                <c:pt idx="0">
                  <c:v>Série 1</c:v>
                </c:pt>
              </c:strCache>
            </c:strRef>
          </c:tx>
          <c:spPr>
            <a:solidFill>
              <a:srgbClr val="338DCD"/>
            </a:solidFill>
            <a:ln>
              <a:noFill/>
            </a:ln>
            <a:effectLst/>
          </c:spPr>
          <c:invertIfNegative val="0"/>
          <c:dLbls>
            <c:dLbl>
              <c:idx val="0"/>
              <c:tx>
                <c:rich>
                  <a:bodyPr/>
                  <a:lstStyle/>
                  <a:p>
                    <a:fld id="{8367105C-BA00-4C24-8BE0-C46EA0E6BDDB}" type="VALUE">
                      <a:rPr lang="en-US" baseline="0" smtClean="0">
                        <a:solidFill>
                          <a:srgbClr val="338DCD"/>
                        </a:solidFill>
                      </a:rPr>
                      <a:pPr/>
                      <a:t>[VALEUR]</a:t>
                    </a:fld>
                    <a:fld id="{DABD1F65-6124-4D72-9BFA-1F15C9C9B7C6}"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72C-4D3C-B9E2-4271B2CB180C}"/>
                </c:ext>
              </c:extLst>
            </c:dLbl>
            <c:dLbl>
              <c:idx val="1"/>
              <c:tx>
                <c:rich>
                  <a:bodyPr/>
                  <a:lstStyle/>
                  <a:p>
                    <a:r>
                      <a:rPr lang="en-US" baseline="0" dirty="0" smtClean="0"/>
                      <a:t> </a:t>
                    </a:r>
                    <a:fld id="{ACEE6216-EFCA-491E-81B4-F51F6DD26A7F}" type="VALUE">
                      <a:rPr lang="en-US" baseline="0" smtClean="0"/>
                      <a:pPr/>
                      <a:t>[VALEUR]</a:t>
                    </a:fld>
                    <a:endParaRPr lang="en-US" baseline="0" dirty="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A72C-4D3C-B9E2-4271B2CB180C}"/>
                </c:ext>
              </c:extLst>
            </c:dLbl>
            <c:dLbl>
              <c:idx val="2"/>
              <c:tx>
                <c:rich>
                  <a:bodyPr/>
                  <a:lstStyle/>
                  <a:p>
                    <a:fld id="{CAF59F4F-2D7B-42BD-A29B-16C5A6B6609B}" type="CELLRANGE">
                      <a:rPr lang="en-US" smtClean="0"/>
                      <a:pPr/>
                      <a:t>[PLAGECELL]</a:t>
                    </a:fld>
                    <a:r>
                      <a:rPr lang="en-US" baseline="0" smtClean="0"/>
                      <a:t> </a:t>
                    </a:r>
                    <a:fld id="{20745B28-7BB6-458E-8A00-D978671F9BB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72C-4D3C-B9E2-4271B2CB180C}"/>
                </c:ext>
              </c:extLst>
            </c:dLbl>
            <c:dLbl>
              <c:idx val="3"/>
              <c:tx>
                <c:rich>
                  <a:bodyPr/>
                  <a:lstStyle/>
                  <a:p>
                    <a:fld id="{0DC01494-91C0-469E-9BDB-2B9B6624419E}" type="VALUE">
                      <a:rPr lang="en-US" baseline="0" smtClean="0">
                        <a:solidFill>
                          <a:srgbClr val="338DCD"/>
                        </a:solidFill>
                      </a:rPr>
                      <a:pPr/>
                      <a:t>[VALEUR]</a:t>
                    </a:fld>
                    <a:fld id="{4308AC75-E736-4E0D-BF84-564299991E02}"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72C-4D3C-B9E2-4271B2CB180C}"/>
                </c:ext>
              </c:extLst>
            </c:dLbl>
            <c:dLbl>
              <c:idx val="4"/>
              <c:tx>
                <c:rich>
                  <a:bodyPr/>
                  <a:lstStyle/>
                  <a:p>
                    <a:fld id="{F39585A8-9D5F-4859-B5AA-A8EC270A4973}" type="VALUE">
                      <a:rPr lang="en-US" baseline="0" smtClean="0">
                        <a:solidFill>
                          <a:srgbClr val="338DCD"/>
                        </a:solidFill>
                      </a:rPr>
                      <a:pPr/>
                      <a:t>[VALEUR]</a:t>
                    </a:fld>
                    <a:fld id="{A8F85ED2-CED4-4EDE-96F6-16BF10555413}"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72C-4D3C-B9E2-4271B2CB180C}"/>
                </c:ext>
              </c:extLst>
            </c:dLbl>
            <c:dLbl>
              <c:idx val="5"/>
              <c:tx>
                <c:rich>
                  <a:bodyPr/>
                  <a:lstStyle/>
                  <a:p>
                    <a:fld id="{EF163FE4-BB3D-4B0B-AF3A-1D6D8AABE6A1}" type="CELLRANGE">
                      <a:rPr lang="en-US" smtClean="0"/>
                      <a:pPr/>
                      <a:t>[PLAGECELL]</a:t>
                    </a:fld>
                    <a:r>
                      <a:rPr lang="en-US" baseline="0" smtClean="0"/>
                      <a:t> </a:t>
                    </a:r>
                    <a:fld id="{BBD4E37A-DDA8-41B6-8DBE-97A0FDAF8EFB}"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A72C-4D3C-B9E2-4271B2CB180C}"/>
                </c:ext>
              </c:extLst>
            </c:dLbl>
            <c:dLbl>
              <c:idx val="6"/>
              <c:tx>
                <c:rich>
                  <a:bodyPr/>
                  <a:lstStyle/>
                  <a:p>
                    <a:fld id="{C0716A9D-F7E9-41A6-A9E1-751A57E0D4A3}" type="VALUE">
                      <a:rPr lang="en-US" baseline="0" smtClean="0">
                        <a:solidFill>
                          <a:srgbClr val="338DCD"/>
                        </a:solidFill>
                      </a:rPr>
                      <a:pPr/>
                      <a:t>[VALEUR]</a:t>
                    </a:fld>
                    <a:fld id="{49DBC3A4-E8A3-47E6-9BC4-14F7F9C367D5}"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72C-4D3C-B9E2-4271B2CB180C}"/>
                </c:ext>
              </c:extLst>
            </c:dLbl>
            <c:dLbl>
              <c:idx val="7"/>
              <c:tx>
                <c:rich>
                  <a:bodyPr/>
                  <a:lstStyle/>
                  <a:p>
                    <a:fld id="{3758C38A-D2AE-44CB-A1BA-3E9B0B0A441F}" type="VALUE">
                      <a:rPr lang="en-US" baseline="0" smtClean="0">
                        <a:solidFill>
                          <a:srgbClr val="338DCD"/>
                        </a:solidFill>
                      </a:rPr>
                      <a:pPr/>
                      <a:t>[VALEUR]</a:t>
                    </a:fld>
                    <a:fld id="{537A80F6-1D88-4887-BB63-DAA59E0423B4}"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2C-4D3C-B9E2-4271B2CB180C}"/>
                </c:ext>
              </c:extLst>
            </c:dLbl>
            <c:dLbl>
              <c:idx val="8"/>
              <c:tx>
                <c:rich>
                  <a:bodyPr/>
                  <a:lstStyle/>
                  <a:p>
                    <a:fld id="{62D2710F-6765-4C13-B017-CA1DA75BDDF9}" type="VALUE">
                      <a:rPr lang="en-US" baseline="0" smtClean="0">
                        <a:solidFill>
                          <a:srgbClr val="338DCD"/>
                        </a:solidFill>
                      </a:rPr>
                      <a:pPr/>
                      <a:t>[VALEUR]</a:t>
                    </a:fld>
                    <a:fld id="{5CF8F363-C6C4-4449-9201-227D2343DB7B}"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72C-4D3C-B9E2-4271B2CB180C}"/>
                </c:ext>
              </c:extLst>
            </c:dLbl>
            <c:dLbl>
              <c:idx val="9"/>
              <c:tx>
                <c:rich>
                  <a:bodyPr/>
                  <a:lstStyle/>
                  <a:p>
                    <a:fld id="{4CC8FBAB-47E5-4289-B359-5167C4FFFB21}" type="VALUE">
                      <a:rPr lang="en-US" baseline="0" smtClean="0">
                        <a:solidFill>
                          <a:srgbClr val="338DCD"/>
                        </a:solidFill>
                      </a:rPr>
                      <a:pPr/>
                      <a:t>[VALEUR]</a:t>
                    </a:fld>
                    <a:fld id="{FCAEAB11-8FAE-4029-BCAB-3241855E44BC}"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72C-4D3C-B9E2-4271B2CB180C}"/>
                </c:ext>
              </c:extLst>
            </c:dLbl>
            <c:dLbl>
              <c:idx val="10"/>
              <c:tx>
                <c:rich>
                  <a:bodyPr/>
                  <a:lstStyle/>
                  <a:p>
                    <a:fld id="{EAAED3BB-AE71-482F-B38D-80119BF48F2E}" type="VALUE">
                      <a:rPr lang="en-US" baseline="0" smtClean="0">
                        <a:solidFill>
                          <a:srgbClr val="338DCD"/>
                        </a:solidFill>
                      </a:rPr>
                      <a:pPr/>
                      <a:t>[VALEUR]</a:t>
                    </a:fld>
                    <a:fld id="{B5D9120B-43FE-4DA7-80A9-5CFE0D085572}"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72C-4D3C-B9E2-4271B2CB180C}"/>
                </c:ext>
              </c:extLst>
            </c:dLbl>
            <c:dLbl>
              <c:idx val="11"/>
              <c:tx>
                <c:rich>
                  <a:bodyPr/>
                  <a:lstStyle/>
                  <a:p>
                    <a:fld id="{C3EDD228-1E71-48F9-AAC0-D06B48E6B2D9}" type="CELLRANGE">
                      <a:rPr lang="en-US" smtClean="0"/>
                      <a:pPr/>
                      <a:t>[PLAGECELL]</a:t>
                    </a:fld>
                    <a:r>
                      <a:rPr lang="en-US" baseline="0" smtClean="0"/>
                      <a:t> </a:t>
                    </a:r>
                    <a:fld id="{CEFAB2BD-1B25-4325-B1A9-4E01D9D5F878}"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A72C-4D3C-B9E2-4271B2CB180C}"/>
                </c:ext>
              </c:extLst>
            </c:dLbl>
            <c:dLbl>
              <c:idx val="12"/>
              <c:tx>
                <c:rich>
                  <a:bodyPr/>
                  <a:lstStyle/>
                  <a:p>
                    <a:fld id="{AECA4525-4862-46CE-B66F-FAD104766B61}" type="VALUE">
                      <a:rPr lang="en-US" baseline="0" smtClean="0">
                        <a:solidFill>
                          <a:srgbClr val="338DCD"/>
                        </a:solidFill>
                      </a:rPr>
                      <a:pPr/>
                      <a:t>[VALEUR]</a:t>
                    </a:fld>
                    <a:fld id="{BB637DA9-2E17-43AD-8EE9-17A6BE9B0EE0}"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72C-4D3C-B9E2-4271B2CB180C}"/>
                </c:ext>
              </c:extLst>
            </c:dLbl>
            <c:dLbl>
              <c:idx val="13"/>
              <c:tx>
                <c:rich>
                  <a:bodyPr/>
                  <a:lstStyle/>
                  <a:p>
                    <a:fld id="{5A5A8BD2-A013-4078-8B82-7472113EF3E8}" type="VALUE">
                      <a:rPr lang="en-US" baseline="0" smtClean="0">
                        <a:solidFill>
                          <a:srgbClr val="338DCD"/>
                        </a:solidFill>
                      </a:rPr>
                      <a:pPr/>
                      <a:t>[VALEUR]</a:t>
                    </a:fld>
                    <a:fld id="{C927A9E0-6341-4913-9C48-DC4DA762A4C5}"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72C-4D3C-B9E2-4271B2CB180C}"/>
                </c:ext>
              </c:extLst>
            </c:dLbl>
            <c:dLbl>
              <c:idx val="14"/>
              <c:tx>
                <c:rich>
                  <a:bodyPr/>
                  <a:lstStyle/>
                  <a:p>
                    <a:fld id="{D5CB72E6-FC34-4D61-8132-E764942286D4}" type="VALUE">
                      <a:rPr lang="en-US" baseline="0" smtClean="0">
                        <a:solidFill>
                          <a:srgbClr val="338DCD"/>
                        </a:solidFill>
                      </a:rPr>
                      <a:pPr/>
                      <a:t>[VALEUR]</a:t>
                    </a:fld>
                    <a:fld id="{50954C7B-96B4-4B9D-935B-DACEB4103EA9}"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72C-4D3C-B9E2-4271B2CB180C}"/>
                </c:ext>
              </c:extLst>
            </c:dLbl>
            <c:dLbl>
              <c:idx val="15"/>
              <c:tx>
                <c:rich>
                  <a:bodyPr/>
                  <a:lstStyle/>
                  <a:p>
                    <a:fld id="{C7BF71AA-C90B-4170-BCC9-748D3F311237}" type="VALUE">
                      <a:rPr lang="en-US" baseline="0" smtClean="0">
                        <a:solidFill>
                          <a:srgbClr val="338DCD"/>
                        </a:solidFill>
                      </a:rPr>
                      <a:pPr/>
                      <a:t>[VALEUR]</a:t>
                    </a:fld>
                    <a:fld id="{2C8B49A3-6D95-4670-8974-E9D13ADEA5D3}"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72C-4D3C-B9E2-4271B2CB180C}"/>
                </c:ext>
              </c:extLst>
            </c:dLbl>
            <c:dLbl>
              <c:idx val="16"/>
              <c:tx>
                <c:rich>
                  <a:bodyPr/>
                  <a:lstStyle/>
                  <a:p>
                    <a:fld id="{2FF5C091-DDE6-43D4-9B0B-25919E187DAD}" type="VALUE">
                      <a:rPr lang="en-US" baseline="0" smtClean="0">
                        <a:solidFill>
                          <a:srgbClr val="338DCD"/>
                        </a:solidFill>
                      </a:rPr>
                      <a:pPr/>
                      <a:t>[VALEUR]</a:t>
                    </a:fld>
                    <a:fld id="{8F8949E0-C719-4430-915A-EA98E73339DD}"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72C-4D3C-B9E2-4271B2CB180C}"/>
                </c:ext>
              </c:extLst>
            </c:dLbl>
            <c:dLbl>
              <c:idx val="17"/>
              <c:tx>
                <c:rich>
                  <a:bodyPr/>
                  <a:lstStyle/>
                  <a:p>
                    <a:fld id="{C5FC2FB4-4954-442F-ADC9-FC476CFBF8CD}" type="VALUE">
                      <a:rPr lang="en-US" baseline="0" smtClean="0">
                        <a:solidFill>
                          <a:srgbClr val="338DCD"/>
                        </a:solidFill>
                      </a:rPr>
                      <a:pPr/>
                      <a:t>[VALEUR]</a:t>
                    </a:fld>
                    <a:fld id="{5C3D978C-BF22-42E1-9E95-B3A223176A78}"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72C-4D3C-B9E2-4271B2CB180C}"/>
                </c:ext>
              </c:extLst>
            </c:dLbl>
            <c:dLbl>
              <c:idx val="18"/>
              <c:tx>
                <c:rich>
                  <a:bodyPr/>
                  <a:lstStyle/>
                  <a:p>
                    <a:fld id="{5E087196-F089-4FC0-A389-1E22DE3A5D02}" type="VALUE">
                      <a:rPr lang="en-US" baseline="0" smtClean="0">
                        <a:solidFill>
                          <a:srgbClr val="338DCD"/>
                        </a:solidFill>
                      </a:rPr>
                      <a:pPr/>
                      <a:t>[VALEUR]</a:t>
                    </a:fld>
                    <a:fld id="{DD3F04BC-86BD-47E9-8036-304C52BD905A}"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72C-4D3C-B9E2-4271B2CB180C}"/>
                </c:ext>
              </c:extLst>
            </c:dLbl>
            <c:dLbl>
              <c:idx val="19"/>
              <c:tx>
                <c:rich>
                  <a:bodyPr/>
                  <a:lstStyle/>
                  <a:p>
                    <a:fld id="{5236654E-225C-40F3-ACD7-28DE617A8D97}" type="CELLRANGE">
                      <a:rPr lang="en-US" smtClean="0"/>
                      <a:pPr/>
                      <a:t>[PLAGECELL]</a:t>
                    </a:fld>
                    <a:r>
                      <a:rPr lang="en-US" baseline="0" smtClean="0"/>
                      <a:t> </a:t>
                    </a:r>
                    <a:fld id="{47B489FB-23DA-400C-A10F-F0A8BE166CF3}"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A72C-4D3C-B9E2-4271B2CB180C}"/>
                </c:ext>
              </c:extLst>
            </c:dLbl>
            <c:dLbl>
              <c:idx val="20"/>
              <c:tx>
                <c:rich>
                  <a:bodyPr/>
                  <a:lstStyle/>
                  <a:p>
                    <a:fld id="{22961E23-DA24-45CA-B28C-4187C312B915}" type="VALUE">
                      <a:rPr lang="en-US" baseline="0" smtClean="0">
                        <a:solidFill>
                          <a:srgbClr val="338DCD"/>
                        </a:solidFill>
                      </a:rPr>
                      <a:pPr/>
                      <a:t>[VALEUR]</a:t>
                    </a:fld>
                    <a:fld id="{89AE49BC-9746-4187-B86D-68A26182EC49}"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72C-4D3C-B9E2-4271B2CB180C}"/>
                </c:ext>
              </c:extLst>
            </c:dLbl>
            <c:dLbl>
              <c:idx val="21"/>
              <c:tx>
                <c:rich>
                  <a:bodyPr/>
                  <a:lstStyle/>
                  <a:p>
                    <a:fld id="{338676E4-9935-4EF7-98E6-57807B2BFD04}" type="VALUE">
                      <a:rPr lang="en-US" baseline="0" smtClean="0">
                        <a:solidFill>
                          <a:srgbClr val="338DCD"/>
                        </a:solidFill>
                      </a:rPr>
                      <a:pPr/>
                      <a:t>[VALEUR]</a:t>
                    </a:fld>
                    <a:fld id="{D5156280-C5B8-4C13-8B3E-C366EE8B67E3}"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72C-4D3C-B9E2-4271B2CB180C}"/>
                </c:ext>
              </c:extLst>
            </c:dLbl>
            <c:dLbl>
              <c:idx val="22"/>
              <c:tx>
                <c:rich>
                  <a:bodyPr/>
                  <a:lstStyle/>
                  <a:p>
                    <a:fld id="{6B763E40-13BB-40E7-876B-C6D51887E13A}" type="VALUE">
                      <a:rPr lang="en-US" baseline="0" smtClean="0">
                        <a:solidFill>
                          <a:srgbClr val="338DCD"/>
                        </a:solidFill>
                      </a:rPr>
                      <a:pPr/>
                      <a:t>[VALEUR]</a:t>
                    </a:fld>
                    <a:fld id="{2CF3E353-6452-4F19-B7AF-B7C4270C55FC}"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72C-4D3C-B9E2-4271B2CB180C}"/>
                </c:ext>
              </c:extLst>
            </c:dLbl>
            <c:dLbl>
              <c:idx val="23"/>
              <c:tx>
                <c:rich>
                  <a:bodyPr/>
                  <a:lstStyle/>
                  <a:p>
                    <a:fld id="{0AFD5C81-4ED3-4F45-8FDA-9B84311D3901}" type="VALUE">
                      <a:rPr lang="en-US" baseline="0" smtClean="0">
                        <a:solidFill>
                          <a:srgbClr val="338DCD"/>
                        </a:solidFill>
                      </a:rPr>
                      <a:pPr/>
                      <a:t>[VALEUR]</a:t>
                    </a:fld>
                    <a:fld id="{2C671DA6-D887-4D24-9D16-CAC6883B0F12}" type="CELLRANGE">
                      <a:rPr lang="en-US" sz="800" b="1" i="0" u="none" strike="noStrike" kern="1200" baseline="0" smtClean="0">
                        <a:solidFill>
                          <a:srgbClr val="338DCD"/>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72C-4D3C-B9E2-4271B2CB180C}"/>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Feuil1!$A$2:$A$25</c:f>
              <c:strCache>
                <c:ptCount val="24"/>
                <c:pt idx="0">
                  <c:v>RESULTATS D'ENSEMBLE</c:v>
                </c:pt>
                <c:pt idx="3">
                  <c:v>Homme</c:v>
                </c:pt>
                <c:pt idx="4">
                  <c:v>Femme</c:v>
                </c:pt>
                <c:pt idx="6">
                  <c:v>18-24 ans</c:v>
                </c:pt>
                <c:pt idx="7">
                  <c:v>25-34 ans</c:v>
                </c:pt>
                <c:pt idx="8">
                  <c:v>35-49 ans</c:v>
                </c:pt>
                <c:pt idx="9">
                  <c:v>50-64 ans</c:v>
                </c:pt>
                <c:pt idx="10">
                  <c:v>65 ans et plus</c:v>
                </c:pt>
                <c:pt idx="12">
                  <c:v>Artisan ou commerçant</c:v>
                </c:pt>
                <c:pt idx="13">
                  <c:v>Cadre et prof. int. sup.</c:v>
                </c:pt>
                <c:pt idx="14">
                  <c:v>Profession intermédiaire</c:v>
                </c:pt>
                <c:pt idx="15">
                  <c:v>Employé</c:v>
                </c:pt>
                <c:pt idx="16">
                  <c:v>Ouvrier</c:v>
                </c:pt>
                <c:pt idx="17">
                  <c:v>Retraité</c:v>
                </c:pt>
                <c:pt idx="18">
                  <c:v>Autre inactif</c:v>
                </c:pt>
                <c:pt idx="20">
                  <c:v>Dirigeant d’entreprise</c:v>
                </c:pt>
                <c:pt idx="21">
                  <c:v>Salarié du secteur privé</c:v>
                </c:pt>
                <c:pt idx="22">
                  <c:v>Salarié du secteur public</c:v>
                </c:pt>
                <c:pt idx="23">
                  <c:v>Chômeur</c:v>
                </c:pt>
              </c:strCache>
            </c:strRef>
          </c:cat>
          <c:val>
            <c:numRef>
              <c:f>Feuil1!$B$2:$B$25</c:f>
              <c:numCache>
                <c:formatCode>General</c:formatCode>
                <c:ptCount val="24"/>
                <c:pt idx="0">
                  <c:v>37</c:v>
                </c:pt>
                <c:pt idx="1">
                  <c:v>0</c:v>
                </c:pt>
                <c:pt idx="2">
                  <c:v>0</c:v>
                </c:pt>
                <c:pt idx="3">
                  <c:v>38</c:v>
                </c:pt>
                <c:pt idx="4">
                  <c:v>36</c:v>
                </c:pt>
                <c:pt idx="5">
                  <c:v>0</c:v>
                </c:pt>
                <c:pt idx="6">
                  <c:v>43</c:v>
                </c:pt>
                <c:pt idx="7">
                  <c:v>34</c:v>
                </c:pt>
                <c:pt idx="8">
                  <c:v>37</c:v>
                </c:pt>
                <c:pt idx="9">
                  <c:v>37</c:v>
                </c:pt>
                <c:pt idx="10">
                  <c:v>38</c:v>
                </c:pt>
                <c:pt idx="11">
                  <c:v>0</c:v>
                </c:pt>
                <c:pt idx="12">
                  <c:v>53</c:v>
                </c:pt>
                <c:pt idx="13">
                  <c:v>46</c:v>
                </c:pt>
                <c:pt idx="14">
                  <c:v>37</c:v>
                </c:pt>
                <c:pt idx="15">
                  <c:v>32</c:v>
                </c:pt>
                <c:pt idx="16">
                  <c:v>29</c:v>
                </c:pt>
                <c:pt idx="17">
                  <c:v>36</c:v>
                </c:pt>
                <c:pt idx="18">
                  <c:v>39</c:v>
                </c:pt>
                <c:pt idx="19">
                  <c:v>0</c:v>
                </c:pt>
                <c:pt idx="20">
                  <c:v>57</c:v>
                </c:pt>
                <c:pt idx="21">
                  <c:v>37</c:v>
                </c:pt>
                <c:pt idx="22">
                  <c:v>30</c:v>
                </c:pt>
                <c:pt idx="23">
                  <c:v>32</c:v>
                </c:pt>
              </c:numCache>
            </c:numRef>
          </c:val>
          <c:extLst>
            <c:ext xmlns:c15="http://schemas.microsoft.com/office/drawing/2012/chart" uri="{02D57815-91ED-43cb-92C2-25804820EDAC}">
              <c15:datalabelsRange>
                <c15:f>Feuil1!$C$2:$C$25</c15:f>
                <c15:dlblRangeCache>
                  <c:ptCount val="24"/>
                  <c:pt idx="0">
                    <c:v> (=)</c:v>
                  </c:pt>
                  <c:pt idx="3">
                    <c:v> (+1)</c:v>
                  </c:pt>
                  <c:pt idx="4">
                    <c:v> (-2)</c:v>
                  </c:pt>
                  <c:pt idx="6">
                    <c:v> (-2)</c:v>
                  </c:pt>
                  <c:pt idx="7">
                    <c:v> (+5)</c:v>
                  </c:pt>
                  <c:pt idx="8">
                    <c:v> (=)</c:v>
                  </c:pt>
                  <c:pt idx="9">
                    <c:v> (+1)</c:v>
                  </c:pt>
                  <c:pt idx="10">
                    <c:v> (-4)</c:v>
                  </c:pt>
                  <c:pt idx="12">
                    <c:v> (+24)</c:v>
                  </c:pt>
                  <c:pt idx="13">
                    <c:v> (+4)</c:v>
                  </c:pt>
                  <c:pt idx="14">
                    <c:v> (=)</c:v>
                  </c:pt>
                  <c:pt idx="15">
                    <c:v> (-1)</c:v>
                  </c:pt>
                  <c:pt idx="16">
                    <c:v> (-4)</c:v>
                  </c:pt>
                  <c:pt idx="17">
                    <c:v> (-5)</c:v>
                  </c:pt>
                  <c:pt idx="18">
                    <c:v> (=)</c:v>
                  </c:pt>
                  <c:pt idx="20">
                    <c:v> (+22)</c:v>
                  </c:pt>
                  <c:pt idx="21">
                    <c:v> (-1)</c:v>
                  </c:pt>
                  <c:pt idx="22">
                    <c:v> (-1)</c:v>
                  </c:pt>
                  <c:pt idx="23">
                    <c:v> (+2)</c:v>
                  </c:pt>
                </c15:dlblRangeCache>
              </c15:datalabelsRange>
            </c:ext>
            <c:ext xmlns:c16="http://schemas.microsoft.com/office/drawing/2014/chart" uri="{C3380CC4-5D6E-409C-BE32-E72D297353CC}">
              <c16:uniqueId val="{00000000-A72C-4D3C-B9E2-4271B2CB180C}"/>
            </c:ext>
          </c:extLst>
        </c:ser>
        <c:dLbls>
          <c:showLegendKey val="0"/>
          <c:showVal val="0"/>
          <c:showCatName val="0"/>
          <c:showSerName val="0"/>
          <c:showPercent val="0"/>
          <c:showBubbleSize val="0"/>
        </c:dLbls>
        <c:gapWidth val="80"/>
        <c:axId val="1346974559"/>
        <c:axId val="1346975807"/>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Série 2</c:v>
                      </c:pt>
                    </c:strCache>
                  </c:strRef>
                </c:tx>
                <c:spPr>
                  <a:solidFill>
                    <a:schemeClr val="accent2"/>
                  </a:solidFill>
                  <a:ln>
                    <a:noFill/>
                  </a:ln>
                  <a:effectLst/>
                </c:spPr>
                <c:invertIfNegative val="0"/>
                <c:cat>
                  <c:strRef>
                    <c:extLst>
                      <c:ext uri="{02D57815-91ED-43cb-92C2-25804820EDAC}">
                        <c15:formulaRef>
                          <c15:sqref>Feuil1!$A$2:$A$25</c15:sqref>
                        </c15:formulaRef>
                      </c:ext>
                    </c:extLst>
                    <c:strCache>
                      <c:ptCount val="24"/>
                      <c:pt idx="0">
                        <c:v>RESULTATS D'ENSEMBLE</c:v>
                      </c:pt>
                      <c:pt idx="3">
                        <c:v>Homme</c:v>
                      </c:pt>
                      <c:pt idx="4">
                        <c:v>Femme</c:v>
                      </c:pt>
                      <c:pt idx="6">
                        <c:v>18-24 ans</c:v>
                      </c:pt>
                      <c:pt idx="7">
                        <c:v>25-34 ans</c:v>
                      </c:pt>
                      <c:pt idx="8">
                        <c:v>35-49 ans</c:v>
                      </c:pt>
                      <c:pt idx="9">
                        <c:v>50-64 ans</c:v>
                      </c:pt>
                      <c:pt idx="10">
                        <c:v>65 ans et plus</c:v>
                      </c:pt>
                      <c:pt idx="12">
                        <c:v>Artisan ou commerçant</c:v>
                      </c:pt>
                      <c:pt idx="13">
                        <c:v>Cadre et prof. int. sup.</c:v>
                      </c:pt>
                      <c:pt idx="14">
                        <c:v>Profession intermédiaire</c:v>
                      </c:pt>
                      <c:pt idx="15">
                        <c:v>Employé</c:v>
                      </c:pt>
                      <c:pt idx="16">
                        <c:v>Ouvrier</c:v>
                      </c:pt>
                      <c:pt idx="17">
                        <c:v>Retraité</c:v>
                      </c:pt>
                      <c:pt idx="18">
                        <c:v>Autre inactif</c:v>
                      </c:pt>
                      <c:pt idx="20">
                        <c:v>Dirigeant d’entreprise</c:v>
                      </c:pt>
                      <c:pt idx="21">
                        <c:v>Salarié du secteur privé</c:v>
                      </c:pt>
                      <c:pt idx="22">
                        <c:v>Salarié du secteur public</c:v>
                      </c:pt>
                      <c:pt idx="23">
                        <c:v>Chômeur</c:v>
                      </c:pt>
                    </c:strCache>
                  </c:strRef>
                </c:cat>
                <c:val>
                  <c:numRef>
                    <c:extLst>
                      <c:ext uri="{02D57815-91ED-43cb-92C2-25804820EDAC}">
                        <c15:formulaRef>
                          <c15:sqref>Feuil1!$C$2:$C$25</c15:sqref>
                        </c15:formulaRef>
                      </c:ext>
                    </c:extLst>
                    <c:numCache>
                      <c:formatCode>General</c:formatCode>
                      <c:ptCount val="24"/>
                      <c:pt idx="0">
                        <c:v>0</c:v>
                      </c:pt>
                      <c:pt idx="3">
                        <c:v>0</c:v>
                      </c:pt>
                      <c:pt idx="4">
                        <c:v>0</c:v>
                      </c:pt>
                      <c:pt idx="6">
                        <c:v>0</c:v>
                      </c:pt>
                      <c:pt idx="7">
                        <c:v>0</c:v>
                      </c:pt>
                      <c:pt idx="8">
                        <c:v>0</c:v>
                      </c:pt>
                      <c:pt idx="9">
                        <c:v>0</c:v>
                      </c:pt>
                      <c:pt idx="10">
                        <c:v>0</c:v>
                      </c:pt>
                      <c:pt idx="12">
                        <c:v>0</c:v>
                      </c:pt>
                      <c:pt idx="13">
                        <c:v>0</c:v>
                      </c:pt>
                      <c:pt idx="14">
                        <c:v>0</c:v>
                      </c:pt>
                      <c:pt idx="15">
                        <c:v>0</c:v>
                      </c:pt>
                      <c:pt idx="16">
                        <c:v>0</c:v>
                      </c:pt>
                      <c:pt idx="17">
                        <c:v>0</c:v>
                      </c:pt>
                      <c:pt idx="18">
                        <c:v>0</c:v>
                      </c:pt>
                      <c:pt idx="20">
                        <c:v>0</c:v>
                      </c:pt>
                      <c:pt idx="21">
                        <c:v>0</c:v>
                      </c:pt>
                      <c:pt idx="22">
                        <c:v>0</c:v>
                      </c:pt>
                      <c:pt idx="23">
                        <c:v>0</c:v>
                      </c:pt>
                    </c:numCache>
                  </c:numRef>
                </c:val>
                <c:extLst>
                  <c:ext xmlns:c16="http://schemas.microsoft.com/office/drawing/2014/chart" uri="{C3380CC4-5D6E-409C-BE32-E72D297353CC}">
                    <c16:uniqueId val="{00000001-A72C-4D3C-B9E2-4271B2CB180C}"/>
                  </c:ext>
                </c:extLst>
              </c15:ser>
            </c15:filteredBarSeries>
          </c:ext>
        </c:extLst>
      </c:barChart>
      <c:catAx>
        <c:axId val="1346974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r-FR"/>
          </a:p>
        </c:txPr>
        <c:crossAx val="1346975807"/>
        <c:crosses val="autoZero"/>
        <c:auto val="1"/>
        <c:lblAlgn val="ctr"/>
        <c:lblOffset val="100"/>
        <c:noMultiLvlLbl val="0"/>
      </c:catAx>
      <c:valAx>
        <c:axId val="1346975807"/>
        <c:scaling>
          <c:orientation val="minMax"/>
          <c:max val="110"/>
          <c:min val="0"/>
        </c:scaling>
        <c:delete val="1"/>
        <c:axPos val="t"/>
        <c:majorGridlines>
          <c:spPr>
            <a:ln w="9525" cap="flat" cmpd="sng" algn="ctr">
              <a:noFill/>
              <a:round/>
            </a:ln>
            <a:effectLst/>
          </c:spPr>
        </c:majorGridlines>
        <c:numFmt formatCode="General" sourceLinked="1"/>
        <c:majorTickMark val="none"/>
        <c:minorTickMark val="none"/>
        <c:tickLblPos val="nextTo"/>
        <c:crossAx val="134697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7209226185604"/>
          <c:y val="1.2476145821614418E-2"/>
          <c:w val="0.62629539290956615"/>
          <c:h val="0.97504770835677113"/>
        </c:manualLayout>
      </c:layout>
      <c:barChart>
        <c:barDir val="bar"/>
        <c:grouping val="clustered"/>
        <c:varyColors val="0"/>
        <c:ser>
          <c:idx val="0"/>
          <c:order val="0"/>
          <c:tx>
            <c:strRef>
              <c:f>Feuil1!$B$1</c:f>
              <c:strCache>
                <c:ptCount val="1"/>
                <c:pt idx="0">
                  <c:v>Série 1</c:v>
                </c:pt>
              </c:strCache>
            </c:strRef>
          </c:tx>
          <c:spPr>
            <a:solidFill>
              <a:srgbClr val="338DCD"/>
            </a:solidFill>
            <a:ln>
              <a:noFill/>
            </a:ln>
            <a:effectLst/>
          </c:spPr>
          <c:invertIfNegative val="0"/>
          <c:dLbls>
            <c:dLbl>
              <c:idx val="0"/>
              <c:tx>
                <c:rich>
                  <a:bodyPr/>
                  <a:lstStyle/>
                  <a:p>
                    <a:fld id="{B67118D1-CBB0-4C19-BCCB-BF55B4B95070}" type="CELLRANGE">
                      <a:rPr lang="en-US" smtClean="0"/>
                      <a:pPr/>
                      <a:t>[PLAGECELL]</a:t>
                    </a:fld>
                    <a:fld id="{CC8F37D9-1083-4778-A97A-83F1BFB6C2C5}"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00D-46E4-9738-996EBF9303A6}"/>
                </c:ext>
              </c:extLst>
            </c:dLbl>
            <c:dLbl>
              <c:idx val="1"/>
              <c:tx>
                <c:rich>
                  <a:bodyPr/>
                  <a:lstStyle/>
                  <a:p>
                    <a:r>
                      <a:rPr lang="en-US" baseline="0" smtClean="0"/>
                      <a:t> </a:t>
                    </a:r>
                    <a:fld id="{F6E9ACCE-E2C1-4A99-8C4D-4D672982857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F00D-46E4-9738-996EBF9303A6}"/>
                </c:ext>
              </c:extLst>
            </c:dLbl>
            <c:dLbl>
              <c:idx val="2"/>
              <c:tx>
                <c:rich>
                  <a:bodyPr/>
                  <a:lstStyle/>
                  <a:p>
                    <a:r>
                      <a:rPr lang="en-US" baseline="0" smtClean="0"/>
                      <a:t> </a:t>
                    </a:r>
                    <a:fld id="{65F7BF02-DFD9-422A-8058-573F0D01BEF4}"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F00D-46E4-9738-996EBF9303A6}"/>
                </c:ext>
              </c:extLst>
            </c:dLbl>
            <c:dLbl>
              <c:idx val="3"/>
              <c:tx>
                <c:rich>
                  <a:bodyPr/>
                  <a:lstStyle/>
                  <a:p>
                    <a:fld id="{32B370A4-7C48-49BF-A480-976AB7C4F2EF}" type="CELLRANGE">
                      <a:rPr lang="en-US" smtClean="0"/>
                      <a:pPr/>
                      <a:t>[PLAGECELL]</a:t>
                    </a:fld>
                    <a:fld id="{6C2A6B14-3E08-41D6-9873-EB5B01928D07}"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F00D-46E4-9738-996EBF9303A6}"/>
                </c:ext>
              </c:extLst>
            </c:dLbl>
            <c:dLbl>
              <c:idx val="4"/>
              <c:tx>
                <c:rich>
                  <a:bodyPr/>
                  <a:lstStyle/>
                  <a:p>
                    <a:r>
                      <a:rPr lang="en-US" baseline="0" smtClean="0"/>
                      <a:t> </a:t>
                    </a:r>
                    <a:fld id="{8521B151-7AE3-4583-927D-64958CDCC783}"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F00D-46E4-9738-996EBF9303A6}"/>
                </c:ext>
              </c:extLst>
            </c:dLbl>
            <c:dLbl>
              <c:idx val="5"/>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7A9B2555-14EC-4894-8D7B-79A6577E4B6C}" type="VALUE">
                      <a:rPr lang="en-US" baseline="0" smtClean="0">
                        <a:solidFill>
                          <a:srgbClr val="338DCD"/>
                        </a:solidFill>
                      </a:rPr>
                      <a:pPr>
                        <a:defRPr sz="1200" b="1">
                          <a:solidFill>
                            <a:srgbClr val="338DCD"/>
                          </a:solidFill>
                        </a:defRPr>
                      </a:pPr>
                      <a:t>[VALEUR]</a:t>
                    </a:fld>
                    <a:fld id="{017CC159-BE34-49D1-81BE-CDFC9B8D45F4}"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00D-46E4-9738-996EBF9303A6}"/>
                </c:ext>
              </c:extLst>
            </c:dLbl>
            <c:dLbl>
              <c:idx val="6"/>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29DF85DB-A4E5-467E-A88E-783A268B49B5}" type="VALUE">
                      <a:rPr lang="en-US" baseline="0" smtClean="0">
                        <a:solidFill>
                          <a:srgbClr val="338DCD"/>
                        </a:solidFill>
                      </a:rPr>
                      <a:pPr>
                        <a:defRPr sz="1200" b="1">
                          <a:solidFill>
                            <a:srgbClr val="338DCD"/>
                          </a:solidFill>
                        </a:defRPr>
                      </a:pPr>
                      <a:t>[VALEUR]</a:t>
                    </a:fld>
                    <a:fld id="{85716323-7907-4892-B2A3-827C7CC10E8E}"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00D-46E4-9738-996EBF9303A6}"/>
                </c:ext>
              </c:extLst>
            </c:dLbl>
            <c:dLbl>
              <c:idx val="7"/>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9FBCF6DE-3FC8-429A-8A8A-F2C28604B03E}" type="VALUE">
                      <a:rPr lang="en-US" baseline="0" smtClean="0">
                        <a:solidFill>
                          <a:srgbClr val="338DCD"/>
                        </a:solidFill>
                      </a:rPr>
                      <a:pPr>
                        <a:defRPr sz="1200" b="1">
                          <a:solidFill>
                            <a:srgbClr val="338DCD"/>
                          </a:solidFill>
                        </a:defRPr>
                      </a:pPr>
                      <a:t>[VALEUR]</a:t>
                    </a:fld>
                    <a:fld id="{105D8210-E398-486E-B222-79A3BF2B801E}"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00D-46E4-9738-996EBF9303A6}"/>
                </c:ext>
              </c:extLst>
            </c:dLbl>
            <c:dLbl>
              <c:idx val="8"/>
              <c:tx>
                <c:rich>
                  <a:bodyPr/>
                  <a:lstStyle/>
                  <a:p>
                    <a:r>
                      <a:rPr lang="en-US" baseline="0" smtClean="0"/>
                      <a:t> </a:t>
                    </a:r>
                    <a:fld id="{311DAFF8-845E-4440-BB50-D6ABE1FFB9D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00D-46E4-9738-996EBF9303A6}"/>
                </c:ext>
              </c:extLst>
            </c:dLbl>
            <c:dLbl>
              <c:idx val="9"/>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8F04FBCD-0AC3-497F-92F1-74D16105ADC2}" type="VALUE">
                      <a:rPr lang="en-US" baseline="0" smtClean="0">
                        <a:solidFill>
                          <a:srgbClr val="338DCD"/>
                        </a:solidFill>
                      </a:rPr>
                      <a:pPr>
                        <a:defRPr sz="1200" b="1">
                          <a:solidFill>
                            <a:srgbClr val="338DCD"/>
                          </a:solidFill>
                        </a:defRPr>
                      </a:pPr>
                      <a:t>[VALEUR]</a:t>
                    </a:fld>
                    <a:fld id="{656699FE-5464-4061-A660-96112151C5E0}"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00D-46E4-9738-996EBF9303A6}"/>
                </c:ext>
              </c:extLst>
            </c:dLbl>
            <c:dLbl>
              <c:idx val="10"/>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A529A58E-0A85-46CB-992E-F4870DA48BF4}" type="VALUE">
                      <a:rPr lang="en-US" baseline="0" smtClean="0">
                        <a:solidFill>
                          <a:srgbClr val="338DCD"/>
                        </a:solidFill>
                      </a:rPr>
                      <a:pPr>
                        <a:defRPr sz="1200" b="1">
                          <a:solidFill>
                            <a:srgbClr val="338DCD"/>
                          </a:solidFill>
                        </a:defRPr>
                      </a:pPr>
                      <a:t>[VALEUR]</a:t>
                    </a:fld>
                    <a:fld id="{B22CB7A9-6B4E-446A-9012-CA3ABE882D05}"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00D-46E4-9738-996EBF9303A6}"/>
                </c:ext>
              </c:extLst>
            </c:dLbl>
            <c:dLbl>
              <c:idx val="11"/>
              <c:tx>
                <c:rich>
                  <a:bodyPr/>
                  <a:lstStyle/>
                  <a:p>
                    <a:r>
                      <a:rPr lang="en-US" baseline="0" smtClean="0"/>
                      <a:t> </a:t>
                    </a:r>
                    <a:fld id="{8AD8A652-9F50-4A6C-B8E7-FA783C3CDD84}"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F00D-46E4-9738-996EBF9303A6}"/>
                </c:ext>
              </c:extLst>
            </c:dLbl>
            <c:dLbl>
              <c:idx val="12"/>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EF777363-A053-42F9-95C6-247F21DBE581}" type="VALUE">
                      <a:rPr lang="en-US" baseline="0" smtClean="0">
                        <a:solidFill>
                          <a:srgbClr val="338DCD"/>
                        </a:solidFill>
                      </a:rPr>
                      <a:pPr>
                        <a:defRPr sz="1200" b="1">
                          <a:solidFill>
                            <a:srgbClr val="338DCD"/>
                          </a:solidFill>
                        </a:defRPr>
                      </a:pPr>
                      <a:t>[VALEUR]</a:t>
                    </a:fld>
                    <a:fld id="{654FB3DC-0574-457F-B0CF-E9CE59911A4B}"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00D-46E4-9738-996EBF9303A6}"/>
                </c:ext>
              </c:extLst>
            </c:dLbl>
            <c:dLbl>
              <c:idx val="13"/>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0601485D-1BC8-4F0A-98F5-2E451AE7981A}" type="VALUE">
                      <a:rPr lang="en-US" baseline="0" smtClean="0">
                        <a:solidFill>
                          <a:srgbClr val="338DCD"/>
                        </a:solidFill>
                      </a:rPr>
                      <a:pPr>
                        <a:defRPr sz="1200" b="1">
                          <a:solidFill>
                            <a:srgbClr val="338DCD"/>
                          </a:solidFill>
                        </a:defRPr>
                      </a:pPr>
                      <a:t>[VALEUR]</a:t>
                    </a:fld>
                    <a:fld id="{ACBAD6F0-6E07-4879-A011-0853CC32E66C}"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00D-46E4-9738-996EBF9303A6}"/>
                </c:ext>
              </c:extLst>
            </c:dLbl>
            <c:dLbl>
              <c:idx val="14"/>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A69BA268-7433-43B8-95FE-D2ECAA066729}" type="VALUE">
                      <a:rPr lang="en-US" baseline="0" smtClean="0">
                        <a:solidFill>
                          <a:srgbClr val="338DCD"/>
                        </a:solidFill>
                      </a:rPr>
                      <a:pPr>
                        <a:defRPr sz="1200" b="1">
                          <a:solidFill>
                            <a:srgbClr val="338DCD"/>
                          </a:solidFill>
                        </a:defRPr>
                      </a:pPr>
                      <a:t>[VALEUR]</a:t>
                    </a:fld>
                    <a:fld id="{87E772C1-96C3-4D9D-9968-44E99EC14FB3}"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00D-46E4-9738-996EBF9303A6}"/>
                </c:ext>
              </c:extLst>
            </c:dLbl>
            <c:dLbl>
              <c:idx val="15"/>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38DAA2A0-A253-4325-8B16-931AFB16D101}" type="VALUE">
                      <a:rPr lang="en-US" baseline="0" smtClean="0">
                        <a:solidFill>
                          <a:srgbClr val="338DCD"/>
                        </a:solidFill>
                      </a:rPr>
                      <a:pPr>
                        <a:defRPr sz="1200" b="1">
                          <a:solidFill>
                            <a:srgbClr val="338DCD"/>
                          </a:solidFill>
                        </a:defRPr>
                      </a:pPr>
                      <a:t>[VALEUR]</a:t>
                    </a:fld>
                    <a:fld id="{D650FCC9-A59E-4B5C-9334-9B252999D7C8}"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00D-46E4-9738-996EBF9303A6}"/>
                </c:ext>
              </c:extLst>
            </c:dLbl>
            <c:dLbl>
              <c:idx val="16"/>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C9D35A4F-971F-41DE-A81C-013C4852CB15}" type="VALUE">
                      <a:rPr lang="en-US" baseline="0" smtClean="0">
                        <a:solidFill>
                          <a:srgbClr val="338DCD"/>
                        </a:solidFill>
                      </a:rPr>
                      <a:pPr>
                        <a:defRPr sz="1200" b="1">
                          <a:solidFill>
                            <a:srgbClr val="338DCD"/>
                          </a:solidFill>
                        </a:defRPr>
                      </a:pPr>
                      <a:t>[VALEUR]</a:t>
                    </a:fld>
                    <a:fld id="{F624AE21-EFF4-4FB5-962A-BFDA5A261726}"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0D-46E4-9738-996EBF9303A6}"/>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CD05A311-3332-46BB-A42C-E63B7367D188}" type="VALUE">
                      <a:rPr lang="en-US" baseline="0" smtClean="0">
                        <a:solidFill>
                          <a:srgbClr val="338DCD"/>
                        </a:solidFill>
                      </a:rPr>
                      <a:pPr>
                        <a:defRPr sz="1200" b="1">
                          <a:solidFill>
                            <a:srgbClr val="338DCD"/>
                          </a:solidFill>
                        </a:defRPr>
                      </a:pPr>
                      <a:t>[VALEUR]</a:t>
                    </a:fld>
                    <a:fld id="{BDF45B2B-8142-4CAE-9777-6EE7D149FF85}"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00D-46E4-9738-996EBF9303A6}"/>
                </c:ext>
              </c:extLst>
            </c:dLbl>
            <c:dLbl>
              <c:idx val="18"/>
              <c:tx>
                <c:rich>
                  <a:bodyPr/>
                  <a:lstStyle/>
                  <a:p>
                    <a:fld id="{00761C2B-7241-4260-922E-5E9DBB224216}" type="CELLRANGE">
                      <a:rPr lang="en-US" smtClean="0"/>
                      <a:pPr/>
                      <a:t>[PLAGECELL]</a:t>
                    </a:fld>
                    <a:fld id="{20CE5E4C-01CC-4FCD-86AA-3DBFA6182A15}"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00D-46E4-9738-996EBF9303A6}"/>
                </c:ext>
              </c:extLst>
            </c:dLbl>
            <c:dLbl>
              <c:idx val="19"/>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BD6A71C9-3C98-4800-BDDA-DD5EA320A655}" type="VALUE">
                      <a:rPr lang="en-US" baseline="0" smtClean="0">
                        <a:solidFill>
                          <a:srgbClr val="338DCD"/>
                        </a:solidFill>
                      </a:rPr>
                      <a:pPr>
                        <a:defRPr sz="1200" b="1">
                          <a:solidFill>
                            <a:srgbClr val="338DCD"/>
                          </a:solidFill>
                        </a:defRPr>
                      </a:pPr>
                      <a:t>[VALEUR]</a:t>
                    </a:fld>
                    <a:fld id="{31AD3B7B-2009-4B00-8248-6B0918580FA6}"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00D-46E4-9738-996EBF9303A6}"/>
                </c:ext>
              </c:extLst>
            </c:dLbl>
            <c:dLbl>
              <c:idx val="20"/>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1DDB48C0-4F27-47BF-810D-CBB2EE249A9E}" type="VALUE">
                      <a:rPr lang="en-US" baseline="0" smtClean="0">
                        <a:solidFill>
                          <a:srgbClr val="338DCD"/>
                        </a:solidFill>
                      </a:rPr>
                      <a:pPr>
                        <a:defRPr sz="1200" b="1">
                          <a:solidFill>
                            <a:srgbClr val="338DCD"/>
                          </a:solidFill>
                        </a:defRPr>
                      </a:pPr>
                      <a:t>[VALEUR]</a:t>
                    </a:fld>
                    <a:fld id="{F31A4AAC-CB1C-415F-9DB7-9CFD9CFC0449}"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00D-46E4-9738-996EBF9303A6}"/>
                </c:ext>
              </c:extLst>
            </c:dLbl>
            <c:dLbl>
              <c:idx val="21"/>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B7C21635-3C53-4872-A72D-8D2BE9854BC3}" type="VALUE">
                      <a:rPr lang="en-US" baseline="0" smtClean="0">
                        <a:solidFill>
                          <a:srgbClr val="338DCD"/>
                        </a:solidFill>
                      </a:rPr>
                      <a:pPr>
                        <a:defRPr sz="1200" b="1">
                          <a:solidFill>
                            <a:srgbClr val="338DCD"/>
                          </a:solidFill>
                        </a:defRPr>
                      </a:pPr>
                      <a:t>[VALEUR]</a:t>
                    </a:fld>
                    <a:fld id="{03A96052-84B7-4057-981D-155167FC4A7E}"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00D-46E4-9738-996EBF9303A6}"/>
                </c:ext>
              </c:extLst>
            </c:dLbl>
            <c:dLbl>
              <c:idx val="22"/>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4896878A-1CE1-4131-85C2-328C2BDBF0BC}" type="VALUE">
                      <a:rPr lang="en-US" baseline="0" smtClean="0">
                        <a:solidFill>
                          <a:srgbClr val="338DCD"/>
                        </a:solidFill>
                      </a:rPr>
                      <a:pPr>
                        <a:defRPr sz="1200" b="1">
                          <a:solidFill>
                            <a:srgbClr val="338DCD"/>
                          </a:solidFill>
                        </a:defRPr>
                      </a:pPr>
                      <a:t>[VALEUR]</a:t>
                    </a:fld>
                    <a:fld id="{D4D29B0E-E7E6-49E8-8D49-9B583BE48F59}"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00D-46E4-9738-996EBF9303A6}"/>
                </c:ext>
              </c:extLst>
            </c:dLbl>
            <c:dLbl>
              <c:idx val="23"/>
              <c:tx>
                <c:rich>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fld id="{2B1383B8-7ADE-4E2B-872A-B316E245DE09}" type="VALUE">
                      <a:rPr lang="en-US" baseline="0" smtClean="0">
                        <a:solidFill>
                          <a:srgbClr val="338DCD"/>
                        </a:solidFill>
                      </a:rPr>
                      <a:pPr>
                        <a:defRPr sz="1200" b="1">
                          <a:solidFill>
                            <a:srgbClr val="338DCD"/>
                          </a:solidFill>
                        </a:defRPr>
                      </a:pPr>
                      <a:t>[VALEUR]</a:t>
                    </a:fld>
                    <a:fld id="{D2E8F7AA-CE78-4F12-9D84-0D65B5DD6F2F}" type="CELLRANGE">
                      <a:rPr lang="en-US" sz="800" b="1" i="0" u="none" strike="noStrike" kern="1200" baseline="0" smtClean="0">
                        <a:solidFill>
                          <a:srgbClr val="338DCD"/>
                        </a:solidFill>
                      </a:rPr>
                      <a:pPr>
                        <a:defRPr sz="1200" b="1">
                          <a:solidFill>
                            <a:srgbClr val="338DCD"/>
                          </a:solidFill>
                        </a:defRPr>
                      </a:pPr>
                      <a:t>[PLAGECELL]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8DCD"/>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F00D-46E4-9738-996EBF9303A6}"/>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3366"/>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Feuil1!$A$2:$A$25</c:f>
              <c:strCache>
                <c:ptCount val="24"/>
                <c:pt idx="5">
                  <c:v>Agglomération parisienne</c:v>
                </c:pt>
                <c:pt idx="6">
                  <c:v>Com. urbaines de province</c:v>
                </c:pt>
                <c:pt idx="7">
                  <c:v>Communes rurales</c:v>
                </c:pt>
                <c:pt idx="9">
                  <c:v>Île-de-France</c:v>
                </c:pt>
                <c:pt idx="10">
                  <c:v>Province</c:v>
                </c:pt>
                <c:pt idx="12">
                  <c:v>La France Insoumise</c:v>
                </c:pt>
                <c:pt idx="13">
                  <c:v>Parti Socialiste</c:v>
                </c:pt>
                <c:pt idx="14">
                  <c:v>Europe Écologie Les Verts</c:v>
                </c:pt>
                <c:pt idx="15">
                  <c:v>La République en Marche</c:v>
                </c:pt>
                <c:pt idx="16">
                  <c:v>Les Républicains</c:v>
                </c:pt>
                <c:pt idx="17">
                  <c:v>Rassemblement National</c:v>
                </c:pt>
                <c:pt idx="19">
                  <c:v>Jean-Luc Mélenchon</c:v>
                </c:pt>
                <c:pt idx="20">
                  <c:v>Benoît Hamon</c:v>
                </c:pt>
                <c:pt idx="21">
                  <c:v>Emmanuel Macron</c:v>
                </c:pt>
                <c:pt idx="22">
                  <c:v>François Fillon</c:v>
                </c:pt>
                <c:pt idx="23">
                  <c:v>Marine Le Pen</c:v>
                </c:pt>
              </c:strCache>
            </c:strRef>
          </c:cat>
          <c:val>
            <c:numRef>
              <c:f>Feuil1!$B$2:$B$25</c:f>
              <c:numCache>
                <c:formatCode>General</c:formatCode>
                <c:ptCount val="24"/>
                <c:pt idx="0">
                  <c:v>0</c:v>
                </c:pt>
                <c:pt idx="1">
                  <c:v>0</c:v>
                </c:pt>
                <c:pt idx="2">
                  <c:v>0</c:v>
                </c:pt>
                <c:pt idx="3">
                  <c:v>0</c:v>
                </c:pt>
                <c:pt idx="4">
                  <c:v>0</c:v>
                </c:pt>
                <c:pt idx="5">
                  <c:v>41</c:v>
                </c:pt>
                <c:pt idx="6">
                  <c:v>36</c:v>
                </c:pt>
                <c:pt idx="7">
                  <c:v>37</c:v>
                </c:pt>
                <c:pt idx="8">
                  <c:v>0</c:v>
                </c:pt>
                <c:pt idx="9">
                  <c:v>42</c:v>
                </c:pt>
                <c:pt idx="10">
                  <c:v>36</c:v>
                </c:pt>
                <c:pt idx="11">
                  <c:v>0</c:v>
                </c:pt>
                <c:pt idx="12">
                  <c:v>18</c:v>
                </c:pt>
                <c:pt idx="13">
                  <c:v>39</c:v>
                </c:pt>
                <c:pt idx="14">
                  <c:v>40</c:v>
                </c:pt>
                <c:pt idx="15">
                  <c:v>94</c:v>
                </c:pt>
                <c:pt idx="16">
                  <c:v>30</c:v>
                </c:pt>
                <c:pt idx="17">
                  <c:v>13</c:v>
                </c:pt>
                <c:pt idx="18">
                  <c:v>0</c:v>
                </c:pt>
                <c:pt idx="19">
                  <c:v>19</c:v>
                </c:pt>
                <c:pt idx="20">
                  <c:v>36</c:v>
                </c:pt>
                <c:pt idx="21">
                  <c:v>75</c:v>
                </c:pt>
                <c:pt idx="22">
                  <c:v>42</c:v>
                </c:pt>
                <c:pt idx="23">
                  <c:v>17</c:v>
                </c:pt>
              </c:numCache>
            </c:numRef>
          </c:val>
          <c:extLst>
            <c:ext xmlns:c15="http://schemas.microsoft.com/office/drawing/2012/chart" uri="{02D57815-91ED-43cb-92C2-25804820EDAC}">
              <c15:datalabelsRange>
                <c15:f>Feuil1!$C$2:$C$25</c15:f>
                <c15:dlblRangeCache>
                  <c:ptCount val="24"/>
                  <c:pt idx="5">
                    <c:v> (+1)</c:v>
                  </c:pt>
                  <c:pt idx="6">
                    <c:v> (-3)</c:v>
                  </c:pt>
                  <c:pt idx="7">
                    <c:v> (+4)</c:v>
                  </c:pt>
                  <c:pt idx="9">
                    <c:v> (+5)</c:v>
                  </c:pt>
                  <c:pt idx="10">
                    <c:v> (-1)</c:v>
                  </c:pt>
                  <c:pt idx="12">
                    <c:v> (-4)</c:v>
                  </c:pt>
                  <c:pt idx="13">
                    <c:v> (+3)</c:v>
                  </c:pt>
                  <c:pt idx="14">
                    <c:v> (+7)</c:v>
                  </c:pt>
                  <c:pt idx="15">
                    <c:v> (+2)</c:v>
                  </c:pt>
                  <c:pt idx="16">
                    <c:v> (-4)</c:v>
                  </c:pt>
                  <c:pt idx="17">
                    <c:v> (-4)</c:v>
                  </c:pt>
                  <c:pt idx="19">
                    <c:v> (-2)</c:v>
                  </c:pt>
                  <c:pt idx="20">
                    <c:v> (+5)</c:v>
                  </c:pt>
                  <c:pt idx="21">
                    <c:v> (=)</c:v>
                  </c:pt>
                  <c:pt idx="22">
                    <c:v> (-3)</c:v>
                  </c:pt>
                  <c:pt idx="23">
                    <c:v> (+1)</c:v>
                  </c:pt>
                </c15:dlblRangeCache>
              </c15:datalabelsRange>
            </c:ext>
            <c:ext xmlns:c16="http://schemas.microsoft.com/office/drawing/2014/chart" uri="{C3380CC4-5D6E-409C-BE32-E72D297353CC}">
              <c16:uniqueId val="{00000000-F00D-46E4-9738-996EBF9303A6}"/>
            </c:ext>
          </c:extLst>
        </c:ser>
        <c:dLbls>
          <c:showLegendKey val="0"/>
          <c:showVal val="0"/>
          <c:showCatName val="0"/>
          <c:showSerName val="0"/>
          <c:showPercent val="0"/>
          <c:showBubbleSize val="0"/>
        </c:dLbls>
        <c:gapWidth val="80"/>
        <c:axId val="1346974559"/>
        <c:axId val="1346975807"/>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Série 2</c:v>
                      </c:pt>
                    </c:strCache>
                  </c:strRef>
                </c:tx>
                <c:spPr>
                  <a:solidFill>
                    <a:schemeClr val="accent2"/>
                  </a:solidFill>
                  <a:ln>
                    <a:noFill/>
                  </a:ln>
                  <a:effectLst/>
                </c:spPr>
                <c:invertIfNegative val="0"/>
                <c:cat>
                  <c:strRef>
                    <c:extLst>
                      <c:ext uri="{02D57815-91ED-43cb-92C2-25804820EDAC}">
                        <c15:formulaRef>
                          <c15:sqref>Feuil1!$A$2:$A$25</c15:sqref>
                        </c15:formulaRef>
                      </c:ext>
                    </c:extLst>
                    <c:strCache>
                      <c:ptCount val="24"/>
                      <c:pt idx="5">
                        <c:v>Agglomération parisienne</c:v>
                      </c:pt>
                      <c:pt idx="6">
                        <c:v>Com. urbaines de province</c:v>
                      </c:pt>
                      <c:pt idx="7">
                        <c:v>Communes rurales</c:v>
                      </c:pt>
                      <c:pt idx="9">
                        <c:v>Île-de-France</c:v>
                      </c:pt>
                      <c:pt idx="10">
                        <c:v>Province</c:v>
                      </c:pt>
                      <c:pt idx="12">
                        <c:v>La France Insoumise</c:v>
                      </c:pt>
                      <c:pt idx="13">
                        <c:v>Parti Socialiste</c:v>
                      </c:pt>
                      <c:pt idx="14">
                        <c:v>Europe Écologie Les Verts</c:v>
                      </c:pt>
                      <c:pt idx="15">
                        <c:v>La République en Marche</c:v>
                      </c:pt>
                      <c:pt idx="16">
                        <c:v>Les Républicains</c:v>
                      </c:pt>
                      <c:pt idx="17">
                        <c:v>Rassemblement National</c:v>
                      </c:pt>
                      <c:pt idx="19">
                        <c:v>Jean-Luc Mélenchon</c:v>
                      </c:pt>
                      <c:pt idx="20">
                        <c:v>Benoît Hamon</c:v>
                      </c:pt>
                      <c:pt idx="21">
                        <c:v>Emmanuel Macron</c:v>
                      </c:pt>
                      <c:pt idx="22">
                        <c:v>François Fillon</c:v>
                      </c:pt>
                      <c:pt idx="23">
                        <c:v>Marine Le Pen</c:v>
                      </c:pt>
                    </c:strCache>
                  </c:strRef>
                </c:cat>
                <c:val>
                  <c:numRef>
                    <c:extLst>
                      <c:ext uri="{02D57815-91ED-43cb-92C2-25804820EDAC}">
                        <c15:formulaRef>
                          <c15:sqref>Feuil1!$C$2:$C$25</c15:sqref>
                        </c15:formulaRef>
                      </c:ext>
                    </c:extLst>
                    <c:numCache>
                      <c:formatCode>General</c:formatCode>
                      <c:ptCount val="24"/>
                      <c:pt idx="5">
                        <c:v>0</c:v>
                      </c:pt>
                      <c:pt idx="6">
                        <c:v>0</c:v>
                      </c:pt>
                      <c:pt idx="7">
                        <c:v>0</c:v>
                      </c:pt>
                      <c:pt idx="9">
                        <c:v>0</c:v>
                      </c:pt>
                      <c:pt idx="10">
                        <c:v>0</c:v>
                      </c:pt>
                      <c:pt idx="12">
                        <c:v>0</c:v>
                      </c:pt>
                      <c:pt idx="13">
                        <c:v>0</c:v>
                      </c:pt>
                      <c:pt idx="14">
                        <c:v>0</c:v>
                      </c:pt>
                      <c:pt idx="15">
                        <c:v>0</c:v>
                      </c:pt>
                      <c:pt idx="16">
                        <c:v>0</c:v>
                      </c:pt>
                      <c:pt idx="17">
                        <c:v>0</c:v>
                      </c:pt>
                      <c:pt idx="19">
                        <c:v>0</c:v>
                      </c:pt>
                      <c:pt idx="20">
                        <c:v>0</c:v>
                      </c:pt>
                      <c:pt idx="21">
                        <c:v>0</c:v>
                      </c:pt>
                      <c:pt idx="22">
                        <c:v>0</c:v>
                      </c:pt>
                      <c:pt idx="23">
                        <c:v>0</c:v>
                      </c:pt>
                    </c:numCache>
                  </c:numRef>
                </c:val>
                <c:extLst>
                  <c:ext xmlns:c16="http://schemas.microsoft.com/office/drawing/2014/chart" uri="{C3380CC4-5D6E-409C-BE32-E72D297353CC}">
                    <c16:uniqueId val="{00000001-F00D-46E4-9738-996EBF9303A6}"/>
                  </c:ext>
                </c:extLst>
              </c15:ser>
            </c15:filteredBarSeries>
          </c:ext>
        </c:extLst>
      </c:barChart>
      <c:catAx>
        <c:axId val="1346974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r-FR"/>
          </a:p>
        </c:txPr>
        <c:crossAx val="1346975807"/>
        <c:crosses val="autoZero"/>
        <c:auto val="1"/>
        <c:lblAlgn val="ctr"/>
        <c:lblOffset val="100"/>
        <c:noMultiLvlLbl val="0"/>
      </c:catAx>
      <c:valAx>
        <c:axId val="1346975807"/>
        <c:scaling>
          <c:orientation val="minMax"/>
          <c:max val="110"/>
          <c:min val="0"/>
        </c:scaling>
        <c:delete val="1"/>
        <c:axPos val="t"/>
        <c:majorGridlines>
          <c:spPr>
            <a:ln w="9525" cap="flat" cmpd="sng" algn="ctr">
              <a:noFill/>
              <a:round/>
            </a:ln>
            <a:effectLst/>
          </c:spPr>
        </c:majorGridlines>
        <c:numFmt formatCode="General" sourceLinked="1"/>
        <c:majorTickMark val="none"/>
        <c:minorTickMark val="none"/>
        <c:tickLblPos val="nextTo"/>
        <c:crossAx val="134697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7209226185604"/>
          <c:y val="1.2476145821614418E-2"/>
          <c:w val="0.62629539290956615"/>
          <c:h val="0.97504770835677113"/>
        </c:manualLayout>
      </c:layout>
      <c:barChart>
        <c:barDir val="bar"/>
        <c:grouping val="clustered"/>
        <c:varyColors val="0"/>
        <c:ser>
          <c:idx val="0"/>
          <c:order val="0"/>
          <c:tx>
            <c:strRef>
              <c:f>Feuil1!$B$1</c:f>
              <c:strCache>
                <c:ptCount val="1"/>
                <c:pt idx="0">
                  <c:v>Série 1</c:v>
                </c:pt>
              </c:strCache>
            </c:strRef>
          </c:tx>
          <c:spPr>
            <a:solidFill>
              <a:srgbClr val="C04645"/>
            </a:solidFill>
            <a:ln>
              <a:noFill/>
            </a:ln>
            <a:effectLst/>
          </c:spPr>
          <c:invertIfNegative val="0"/>
          <c:dLbls>
            <c:dLbl>
              <c:idx val="0"/>
              <c:tx>
                <c:rich>
                  <a:bodyPr/>
                  <a:lstStyle/>
                  <a:p>
                    <a:fld id="{8367105C-BA00-4C24-8BE0-C46EA0E6BDDB}" type="VALUE">
                      <a:rPr lang="en-US" baseline="0" smtClean="0">
                        <a:solidFill>
                          <a:srgbClr val="C04645"/>
                        </a:solidFill>
                      </a:rPr>
                      <a:pPr/>
                      <a:t>[VALEUR]</a:t>
                    </a:fld>
                    <a:fld id="{DABD1F65-6124-4D72-9BFA-1F15C9C9B7C6}"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72C-4D3C-B9E2-4271B2CB180C}"/>
                </c:ext>
              </c:extLst>
            </c:dLbl>
            <c:dLbl>
              <c:idx val="1"/>
              <c:tx>
                <c:rich>
                  <a:bodyPr/>
                  <a:lstStyle/>
                  <a:p>
                    <a:r>
                      <a:rPr lang="en-US" baseline="0" dirty="0" smtClean="0"/>
                      <a:t> </a:t>
                    </a:r>
                    <a:fld id="{ACEE6216-EFCA-491E-81B4-F51F6DD26A7F}" type="VALUE">
                      <a:rPr lang="en-US" baseline="0" smtClean="0"/>
                      <a:pPr/>
                      <a:t>[VALEUR]</a:t>
                    </a:fld>
                    <a:endParaRPr lang="en-US" baseline="0" dirty="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A72C-4D3C-B9E2-4271B2CB180C}"/>
                </c:ext>
              </c:extLst>
            </c:dLbl>
            <c:dLbl>
              <c:idx val="2"/>
              <c:tx>
                <c:rich>
                  <a:bodyPr/>
                  <a:lstStyle/>
                  <a:p>
                    <a:fld id="{CAF59F4F-2D7B-42BD-A29B-16C5A6B6609B}" type="CELLRANGE">
                      <a:rPr lang="en-US" smtClean="0"/>
                      <a:pPr/>
                      <a:t>[PLAGECELL]</a:t>
                    </a:fld>
                    <a:r>
                      <a:rPr lang="en-US" baseline="0" smtClean="0"/>
                      <a:t> </a:t>
                    </a:r>
                    <a:fld id="{20745B28-7BB6-458E-8A00-D978671F9BB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72C-4D3C-B9E2-4271B2CB180C}"/>
                </c:ext>
              </c:extLst>
            </c:dLbl>
            <c:dLbl>
              <c:idx val="3"/>
              <c:tx>
                <c:rich>
                  <a:bodyPr/>
                  <a:lstStyle/>
                  <a:p>
                    <a:fld id="{0DC01494-91C0-469E-9BDB-2B9B6624419E}" type="VALUE">
                      <a:rPr lang="en-US" baseline="0" smtClean="0">
                        <a:solidFill>
                          <a:srgbClr val="C04645"/>
                        </a:solidFill>
                      </a:rPr>
                      <a:pPr/>
                      <a:t>[VALEUR]</a:t>
                    </a:fld>
                    <a:fld id="{4308AC75-E736-4E0D-BF84-564299991E02}"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72C-4D3C-B9E2-4271B2CB180C}"/>
                </c:ext>
              </c:extLst>
            </c:dLbl>
            <c:dLbl>
              <c:idx val="4"/>
              <c:tx>
                <c:rich>
                  <a:bodyPr/>
                  <a:lstStyle/>
                  <a:p>
                    <a:fld id="{F39585A8-9D5F-4859-B5AA-A8EC270A4973}" type="VALUE">
                      <a:rPr lang="en-US" baseline="0" smtClean="0">
                        <a:solidFill>
                          <a:srgbClr val="C04645"/>
                        </a:solidFill>
                      </a:rPr>
                      <a:pPr/>
                      <a:t>[VALEUR]</a:t>
                    </a:fld>
                    <a:fld id="{A8F85ED2-CED4-4EDE-96F6-16BF10555413}"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72C-4D3C-B9E2-4271B2CB180C}"/>
                </c:ext>
              </c:extLst>
            </c:dLbl>
            <c:dLbl>
              <c:idx val="5"/>
              <c:tx>
                <c:rich>
                  <a:bodyPr/>
                  <a:lstStyle/>
                  <a:p>
                    <a:fld id="{EF163FE4-BB3D-4B0B-AF3A-1D6D8AABE6A1}" type="CELLRANGE">
                      <a:rPr lang="en-US" smtClean="0"/>
                      <a:pPr/>
                      <a:t>[PLAGECELL]</a:t>
                    </a:fld>
                    <a:r>
                      <a:rPr lang="en-US" baseline="0" smtClean="0"/>
                      <a:t> </a:t>
                    </a:r>
                    <a:fld id="{BBD4E37A-DDA8-41B6-8DBE-97A0FDAF8EFB}"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A72C-4D3C-B9E2-4271B2CB180C}"/>
                </c:ext>
              </c:extLst>
            </c:dLbl>
            <c:dLbl>
              <c:idx val="6"/>
              <c:tx>
                <c:rich>
                  <a:bodyPr/>
                  <a:lstStyle/>
                  <a:p>
                    <a:fld id="{C0716A9D-F7E9-41A6-A9E1-751A57E0D4A3}" type="VALUE">
                      <a:rPr lang="en-US" baseline="0" smtClean="0">
                        <a:solidFill>
                          <a:srgbClr val="C04645"/>
                        </a:solidFill>
                      </a:rPr>
                      <a:pPr/>
                      <a:t>[VALEUR]</a:t>
                    </a:fld>
                    <a:fld id="{49DBC3A4-E8A3-47E6-9BC4-14F7F9C367D5}"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72C-4D3C-B9E2-4271B2CB180C}"/>
                </c:ext>
              </c:extLst>
            </c:dLbl>
            <c:dLbl>
              <c:idx val="7"/>
              <c:tx>
                <c:rich>
                  <a:bodyPr/>
                  <a:lstStyle/>
                  <a:p>
                    <a:fld id="{3758C38A-D2AE-44CB-A1BA-3E9B0B0A441F}" type="VALUE">
                      <a:rPr lang="en-US" baseline="0" smtClean="0">
                        <a:solidFill>
                          <a:srgbClr val="C04645"/>
                        </a:solidFill>
                      </a:rPr>
                      <a:pPr/>
                      <a:t>[VALEUR]</a:t>
                    </a:fld>
                    <a:fld id="{537A80F6-1D88-4887-BB63-DAA59E0423B4}"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2C-4D3C-B9E2-4271B2CB180C}"/>
                </c:ext>
              </c:extLst>
            </c:dLbl>
            <c:dLbl>
              <c:idx val="8"/>
              <c:tx>
                <c:rich>
                  <a:bodyPr/>
                  <a:lstStyle/>
                  <a:p>
                    <a:fld id="{62D2710F-6765-4C13-B017-CA1DA75BDDF9}" type="VALUE">
                      <a:rPr lang="en-US" baseline="0" smtClean="0">
                        <a:solidFill>
                          <a:srgbClr val="C04645"/>
                        </a:solidFill>
                      </a:rPr>
                      <a:pPr/>
                      <a:t>[VALEUR]</a:t>
                    </a:fld>
                    <a:fld id="{5CF8F363-C6C4-4449-9201-227D2343DB7B}"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72C-4D3C-B9E2-4271B2CB180C}"/>
                </c:ext>
              </c:extLst>
            </c:dLbl>
            <c:dLbl>
              <c:idx val="9"/>
              <c:tx>
                <c:rich>
                  <a:bodyPr/>
                  <a:lstStyle/>
                  <a:p>
                    <a:fld id="{4CC8FBAB-47E5-4289-B359-5167C4FFFB21}" type="VALUE">
                      <a:rPr lang="en-US" baseline="0" smtClean="0">
                        <a:solidFill>
                          <a:srgbClr val="C04645"/>
                        </a:solidFill>
                      </a:rPr>
                      <a:pPr/>
                      <a:t>[VALEUR]</a:t>
                    </a:fld>
                    <a:fld id="{FCAEAB11-8FAE-4029-BCAB-3241855E44BC}"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72C-4D3C-B9E2-4271B2CB180C}"/>
                </c:ext>
              </c:extLst>
            </c:dLbl>
            <c:dLbl>
              <c:idx val="10"/>
              <c:tx>
                <c:rich>
                  <a:bodyPr/>
                  <a:lstStyle/>
                  <a:p>
                    <a:fld id="{EAAED3BB-AE71-482F-B38D-80119BF48F2E}" type="VALUE">
                      <a:rPr lang="en-US" baseline="0" smtClean="0">
                        <a:solidFill>
                          <a:srgbClr val="C04645"/>
                        </a:solidFill>
                      </a:rPr>
                      <a:pPr/>
                      <a:t>[VALEUR]</a:t>
                    </a:fld>
                    <a:fld id="{B5D9120B-43FE-4DA7-80A9-5CFE0D085572}"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A72C-4D3C-B9E2-4271B2CB180C}"/>
                </c:ext>
              </c:extLst>
            </c:dLbl>
            <c:dLbl>
              <c:idx val="11"/>
              <c:tx>
                <c:rich>
                  <a:bodyPr/>
                  <a:lstStyle/>
                  <a:p>
                    <a:fld id="{C3EDD228-1E71-48F9-AAC0-D06B48E6B2D9}" type="CELLRANGE">
                      <a:rPr lang="en-US" smtClean="0"/>
                      <a:pPr/>
                      <a:t>[PLAGECELL]</a:t>
                    </a:fld>
                    <a:r>
                      <a:rPr lang="en-US" baseline="0" smtClean="0"/>
                      <a:t> </a:t>
                    </a:r>
                    <a:fld id="{CEFAB2BD-1B25-4325-B1A9-4E01D9D5F878}"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A72C-4D3C-B9E2-4271B2CB180C}"/>
                </c:ext>
              </c:extLst>
            </c:dLbl>
            <c:dLbl>
              <c:idx val="12"/>
              <c:tx>
                <c:rich>
                  <a:bodyPr/>
                  <a:lstStyle/>
                  <a:p>
                    <a:fld id="{AECA4525-4862-46CE-B66F-FAD104766B61}" type="VALUE">
                      <a:rPr lang="en-US" baseline="0" smtClean="0">
                        <a:solidFill>
                          <a:srgbClr val="C04645"/>
                        </a:solidFill>
                      </a:rPr>
                      <a:pPr/>
                      <a:t>[VALEUR]</a:t>
                    </a:fld>
                    <a:fld id="{BB637DA9-2E17-43AD-8EE9-17A6BE9B0EE0}"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72C-4D3C-B9E2-4271B2CB180C}"/>
                </c:ext>
              </c:extLst>
            </c:dLbl>
            <c:dLbl>
              <c:idx val="13"/>
              <c:tx>
                <c:rich>
                  <a:bodyPr/>
                  <a:lstStyle/>
                  <a:p>
                    <a:fld id="{5A5A8BD2-A013-4078-8B82-7472113EF3E8}" type="VALUE">
                      <a:rPr lang="en-US" baseline="0" smtClean="0">
                        <a:solidFill>
                          <a:srgbClr val="C04645"/>
                        </a:solidFill>
                      </a:rPr>
                      <a:pPr/>
                      <a:t>[VALEUR]</a:t>
                    </a:fld>
                    <a:fld id="{C927A9E0-6341-4913-9C48-DC4DA762A4C5}"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72C-4D3C-B9E2-4271B2CB180C}"/>
                </c:ext>
              </c:extLst>
            </c:dLbl>
            <c:dLbl>
              <c:idx val="14"/>
              <c:tx>
                <c:rich>
                  <a:bodyPr/>
                  <a:lstStyle/>
                  <a:p>
                    <a:fld id="{D5CB72E6-FC34-4D61-8132-E764942286D4}" type="VALUE">
                      <a:rPr lang="en-US" baseline="0" smtClean="0">
                        <a:solidFill>
                          <a:srgbClr val="C04645"/>
                        </a:solidFill>
                      </a:rPr>
                      <a:pPr/>
                      <a:t>[VALEUR]</a:t>
                    </a:fld>
                    <a:fld id="{50954C7B-96B4-4B9D-935B-DACEB4103EA9}"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72C-4D3C-B9E2-4271B2CB180C}"/>
                </c:ext>
              </c:extLst>
            </c:dLbl>
            <c:dLbl>
              <c:idx val="15"/>
              <c:tx>
                <c:rich>
                  <a:bodyPr/>
                  <a:lstStyle/>
                  <a:p>
                    <a:fld id="{C7BF71AA-C90B-4170-BCC9-748D3F311237}" type="VALUE">
                      <a:rPr lang="en-US" baseline="0" smtClean="0">
                        <a:solidFill>
                          <a:srgbClr val="C04645"/>
                        </a:solidFill>
                      </a:rPr>
                      <a:pPr/>
                      <a:t>[VALEUR]</a:t>
                    </a:fld>
                    <a:fld id="{2C8B49A3-6D95-4670-8974-E9D13ADEA5D3}"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72C-4D3C-B9E2-4271B2CB180C}"/>
                </c:ext>
              </c:extLst>
            </c:dLbl>
            <c:dLbl>
              <c:idx val="16"/>
              <c:tx>
                <c:rich>
                  <a:bodyPr/>
                  <a:lstStyle/>
                  <a:p>
                    <a:fld id="{2FF5C091-DDE6-43D4-9B0B-25919E187DAD}" type="VALUE">
                      <a:rPr lang="en-US" baseline="0" smtClean="0">
                        <a:solidFill>
                          <a:srgbClr val="C04645"/>
                        </a:solidFill>
                      </a:rPr>
                      <a:pPr/>
                      <a:t>[VALEUR]</a:t>
                    </a:fld>
                    <a:fld id="{8F8949E0-C719-4430-915A-EA98E73339DD}"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72C-4D3C-B9E2-4271B2CB180C}"/>
                </c:ext>
              </c:extLst>
            </c:dLbl>
            <c:dLbl>
              <c:idx val="17"/>
              <c:tx>
                <c:rich>
                  <a:bodyPr/>
                  <a:lstStyle/>
                  <a:p>
                    <a:fld id="{C5FC2FB4-4954-442F-ADC9-FC476CFBF8CD}" type="VALUE">
                      <a:rPr lang="en-US" baseline="0" smtClean="0">
                        <a:solidFill>
                          <a:srgbClr val="C04645"/>
                        </a:solidFill>
                      </a:rPr>
                      <a:pPr/>
                      <a:t>[VALEUR]</a:t>
                    </a:fld>
                    <a:fld id="{5C3D978C-BF22-42E1-9E95-B3A223176A78}"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72C-4D3C-B9E2-4271B2CB180C}"/>
                </c:ext>
              </c:extLst>
            </c:dLbl>
            <c:dLbl>
              <c:idx val="18"/>
              <c:tx>
                <c:rich>
                  <a:bodyPr/>
                  <a:lstStyle/>
                  <a:p>
                    <a:fld id="{5E087196-F089-4FC0-A389-1E22DE3A5D02}" type="VALUE">
                      <a:rPr lang="en-US" baseline="0" smtClean="0">
                        <a:solidFill>
                          <a:srgbClr val="C04645"/>
                        </a:solidFill>
                      </a:rPr>
                      <a:pPr/>
                      <a:t>[VALEUR]</a:t>
                    </a:fld>
                    <a:fld id="{DD3F04BC-86BD-47E9-8036-304C52BD905A}"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72C-4D3C-B9E2-4271B2CB180C}"/>
                </c:ext>
              </c:extLst>
            </c:dLbl>
            <c:dLbl>
              <c:idx val="19"/>
              <c:tx>
                <c:rich>
                  <a:bodyPr/>
                  <a:lstStyle/>
                  <a:p>
                    <a:fld id="{5236654E-225C-40F3-ACD7-28DE617A8D97}" type="CELLRANGE">
                      <a:rPr lang="en-US" smtClean="0"/>
                      <a:pPr/>
                      <a:t>[PLAGECELL]</a:t>
                    </a:fld>
                    <a:r>
                      <a:rPr lang="en-US" baseline="0" smtClean="0"/>
                      <a:t> </a:t>
                    </a:r>
                    <a:fld id="{47B489FB-23DA-400C-A10F-F0A8BE166CF3}"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A72C-4D3C-B9E2-4271B2CB180C}"/>
                </c:ext>
              </c:extLst>
            </c:dLbl>
            <c:dLbl>
              <c:idx val="20"/>
              <c:tx>
                <c:rich>
                  <a:bodyPr/>
                  <a:lstStyle/>
                  <a:p>
                    <a:fld id="{22961E23-DA24-45CA-B28C-4187C312B915}" type="VALUE">
                      <a:rPr lang="en-US" baseline="0" smtClean="0">
                        <a:solidFill>
                          <a:srgbClr val="C04645"/>
                        </a:solidFill>
                      </a:rPr>
                      <a:pPr/>
                      <a:t>[VALEUR]</a:t>
                    </a:fld>
                    <a:fld id="{89AE49BC-9746-4187-B86D-68A26182EC49}"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A72C-4D3C-B9E2-4271B2CB180C}"/>
                </c:ext>
              </c:extLst>
            </c:dLbl>
            <c:dLbl>
              <c:idx val="21"/>
              <c:tx>
                <c:rich>
                  <a:bodyPr/>
                  <a:lstStyle/>
                  <a:p>
                    <a:fld id="{338676E4-9935-4EF7-98E6-57807B2BFD04}" type="VALUE">
                      <a:rPr lang="en-US" baseline="0" smtClean="0">
                        <a:solidFill>
                          <a:srgbClr val="C04645"/>
                        </a:solidFill>
                      </a:rPr>
                      <a:pPr/>
                      <a:t>[VALEUR]</a:t>
                    </a:fld>
                    <a:fld id="{D5156280-C5B8-4C13-8B3E-C366EE8B67E3}"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72C-4D3C-B9E2-4271B2CB180C}"/>
                </c:ext>
              </c:extLst>
            </c:dLbl>
            <c:dLbl>
              <c:idx val="22"/>
              <c:tx>
                <c:rich>
                  <a:bodyPr/>
                  <a:lstStyle/>
                  <a:p>
                    <a:fld id="{6B763E40-13BB-40E7-876B-C6D51887E13A}" type="VALUE">
                      <a:rPr lang="en-US" baseline="0" smtClean="0">
                        <a:solidFill>
                          <a:srgbClr val="C04645"/>
                        </a:solidFill>
                      </a:rPr>
                      <a:pPr/>
                      <a:t>[VALEUR]</a:t>
                    </a:fld>
                    <a:fld id="{2CF3E353-6452-4F19-B7AF-B7C4270C55FC}"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A72C-4D3C-B9E2-4271B2CB180C}"/>
                </c:ext>
              </c:extLst>
            </c:dLbl>
            <c:dLbl>
              <c:idx val="23"/>
              <c:tx>
                <c:rich>
                  <a:bodyPr/>
                  <a:lstStyle/>
                  <a:p>
                    <a:fld id="{0AFD5C81-4ED3-4F45-8FDA-9B84311D3901}" type="VALUE">
                      <a:rPr lang="en-US" baseline="0" smtClean="0">
                        <a:solidFill>
                          <a:srgbClr val="C04645"/>
                        </a:solidFill>
                      </a:rPr>
                      <a:pPr/>
                      <a:t>[VALEUR]</a:t>
                    </a:fld>
                    <a:fld id="{2C671DA6-D887-4D24-9D16-CAC6883B0F12}"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A72C-4D3C-B9E2-4271B2CB180C}"/>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464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Feuil1!$A$2:$A$25</c:f>
              <c:strCache>
                <c:ptCount val="24"/>
                <c:pt idx="0">
                  <c:v>RESULTATS D'ENSEMBLE</c:v>
                </c:pt>
                <c:pt idx="3">
                  <c:v>Homme</c:v>
                </c:pt>
                <c:pt idx="4">
                  <c:v>Femme</c:v>
                </c:pt>
                <c:pt idx="6">
                  <c:v>18-24 ans</c:v>
                </c:pt>
                <c:pt idx="7">
                  <c:v>25-34 ans</c:v>
                </c:pt>
                <c:pt idx="8">
                  <c:v>35-49 ans</c:v>
                </c:pt>
                <c:pt idx="9">
                  <c:v>50-64 ans</c:v>
                </c:pt>
                <c:pt idx="10">
                  <c:v>65 ans et plus</c:v>
                </c:pt>
                <c:pt idx="12">
                  <c:v>Artisan ou commerçant</c:v>
                </c:pt>
                <c:pt idx="13">
                  <c:v>Cadre et prof. int. sup.</c:v>
                </c:pt>
                <c:pt idx="14">
                  <c:v>Profession intermédiaire</c:v>
                </c:pt>
                <c:pt idx="15">
                  <c:v>Employé</c:v>
                </c:pt>
                <c:pt idx="16">
                  <c:v>Ouvrier</c:v>
                </c:pt>
                <c:pt idx="17">
                  <c:v>Retraité</c:v>
                </c:pt>
                <c:pt idx="18">
                  <c:v>Autre inactif</c:v>
                </c:pt>
                <c:pt idx="20">
                  <c:v>Dirigeant d’entreprise</c:v>
                </c:pt>
                <c:pt idx="21">
                  <c:v>Salarié du secteur privé</c:v>
                </c:pt>
                <c:pt idx="22">
                  <c:v>Salarié du secteur public</c:v>
                </c:pt>
                <c:pt idx="23">
                  <c:v>Chômeur</c:v>
                </c:pt>
              </c:strCache>
            </c:strRef>
          </c:cat>
          <c:val>
            <c:numRef>
              <c:f>Feuil1!$B$2:$B$25</c:f>
              <c:numCache>
                <c:formatCode>General</c:formatCode>
                <c:ptCount val="24"/>
                <c:pt idx="0">
                  <c:v>60</c:v>
                </c:pt>
                <c:pt idx="1">
                  <c:v>0</c:v>
                </c:pt>
                <c:pt idx="2">
                  <c:v>0</c:v>
                </c:pt>
                <c:pt idx="3">
                  <c:v>60</c:v>
                </c:pt>
                <c:pt idx="4">
                  <c:v>61</c:v>
                </c:pt>
                <c:pt idx="5">
                  <c:v>0</c:v>
                </c:pt>
                <c:pt idx="6">
                  <c:v>53</c:v>
                </c:pt>
                <c:pt idx="7">
                  <c:v>65</c:v>
                </c:pt>
                <c:pt idx="8">
                  <c:v>61</c:v>
                </c:pt>
                <c:pt idx="9">
                  <c:v>60</c:v>
                </c:pt>
                <c:pt idx="10">
                  <c:v>59</c:v>
                </c:pt>
                <c:pt idx="11">
                  <c:v>0</c:v>
                </c:pt>
                <c:pt idx="12">
                  <c:v>46</c:v>
                </c:pt>
                <c:pt idx="13">
                  <c:v>52</c:v>
                </c:pt>
                <c:pt idx="14">
                  <c:v>61</c:v>
                </c:pt>
                <c:pt idx="15">
                  <c:v>66</c:v>
                </c:pt>
                <c:pt idx="16">
                  <c:v>68</c:v>
                </c:pt>
                <c:pt idx="17">
                  <c:v>60</c:v>
                </c:pt>
                <c:pt idx="18">
                  <c:v>59</c:v>
                </c:pt>
                <c:pt idx="19">
                  <c:v>0</c:v>
                </c:pt>
                <c:pt idx="20">
                  <c:v>43</c:v>
                </c:pt>
                <c:pt idx="21">
                  <c:v>63</c:v>
                </c:pt>
                <c:pt idx="22">
                  <c:v>69</c:v>
                </c:pt>
                <c:pt idx="23">
                  <c:v>68</c:v>
                </c:pt>
              </c:numCache>
            </c:numRef>
          </c:val>
          <c:extLst>
            <c:ext xmlns:c15="http://schemas.microsoft.com/office/drawing/2012/chart" uri="{02D57815-91ED-43cb-92C2-25804820EDAC}">
              <c15:datalabelsRange>
                <c15:f>Feuil1!$C$2:$C$25</c15:f>
                <c15:dlblRangeCache>
                  <c:ptCount val="24"/>
                  <c:pt idx="0">
                    <c:v> (=)</c:v>
                  </c:pt>
                  <c:pt idx="3">
                    <c:v> (-1)</c:v>
                  </c:pt>
                  <c:pt idx="4">
                    <c:v> (+2)</c:v>
                  </c:pt>
                  <c:pt idx="6">
                    <c:v> (+2)</c:v>
                  </c:pt>
                  <c:pt idx="7">
                    <c:v> (-6)</c:v>
                  </c:pt>
                  <c:pt idx="8">
                    <c:v> (=)</c:v>
                  </c:pt>
                  <c:pt idx="9">
                    <c:v> (=)</c:v>
                  </c:pt>
                  <c:pt idx="10">
                    <c:v> (+3)</c:v>
                  </c:pt>
                  <c:pt idx="12">
                    <c:v> (-24)</c:v>
                  </c:pt>
                  <c:pt idx="13">
                    <c:v> (-3)</c:v>
                  </c:pt>
                  <c:pt idx="14">
                    <c:v> (+1)</c:v>
                  </c:pt>
                  <c:pt idx="15">
                    <c:v> (=)</c:v>
                  </c:pt>
                  <c:pt idx="16">
                    <c:v> (+5)</c:v>
                  </c:pt>
                  <c:pt idx="17">
                    <c:v> (+5)</c:v>
                  </c:pt>
                  <c:pt idx="18">
                    <c:v> (=)</c:v>
                  </c:pt>
                  <c:pt idx="20">
                    <c:v> (-20)</c:v>
                  </c:pt>
                  <c:pt idx="21">
                    <c:v> (+3)</c:v>
                  </c:pt>
                  <c:pt idx="22">
                    <c:v> (+3)</c:v>
                  </c:pt>
                  <c:pt idx="23">
                    <c:v> (+1)</c:v>
                  </c:pt>
                </c15:dlblRangeCache>
              </c15:datalabelsRange>
            </c:ext>
            <c:ext xmlns:c16="http://schemas.microsoft.com/office/drawing/2014/chart" uri="{C3380CC4-5D6E-409C-BE32-E72D297353CC}">
              <c16:uniqueId val="{00000000-A72C-4D3C-B9E2-4271B2CB180C}"/>
            </c:ext>
          </c:extLst>
        </c:ser>
        <c:dLbls>
          <c:showLegendKey val="0"/>
          <c:showVal val="0"/>
          <c:showCatName val="0"/>
          <c:showSerName val="0"/>
          <c:showPercent val="0"/>
          <c:showBubbleSize val="0"/>
        </c:dLbls>
        <c:gapWidth val="80"/>
        <c:axId val="1346974559"/>
        <c:axId val="1346975807"/>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Série 2</c:v>
                      </c:pt>
                    </c:strCache>
                  </c:strRef>
                </c:tx>
                <c:spPr>
                  <a:solidFill>
                    <a:schemeClr val="accent2"/>
                  </a:solidFill>
                  <a:ln>
                    <a:noFill/>
                  </a:ln>
                  <a:effectLst/>
                </c:spPr>
                <c:invertIfNegative val="0"/>
                <c:cat>
                  <c:strRef>
                    <c:extLst>
                      <c:ext uri="{02D57815-91ED-43cb-92C2-25804820EDAC}">
                        <c15:formulaRef>
                          <c15:sqref>Feuil1!$A$2:$A$25</c15:sqref>
                        </c15:formulaRef>
                      </c:ext>
                    </c:extLst>
                    <c:strCache>
                      <c:ptCount val="24"/>
                      <c:pt idx="0">
                        <c:v>RESULTATS D'ENSEMBLE</c:v>
                      </c:pt>
                      <c:pt idx="3">
                        <c:v>Homme</c:v>
                      </c:pt>
                      <c:pt idx="4">
                        <c:v>Femme</c:v>
                      </c:pt>
                      <c:pt idx="6">
                        <c:v>18-24 ans</c:v>
                      </c:pt>
                      <c:pt idx="7">
                        <c:v>25-34 ans</c:v>
                      </c:pt>
                      <c:pt idx="8">
                        <c:v>35-49 ans</c:v>
                      </c:pt>
                      <c:pt idx="9">
                        <c:v>50-64 ans</c:v>
                      </c:pt>
                      <c:pt idx="10">
                        <c:v>65 ans et plus</c:v>
                      </c:pt>
                      <c:pt idx="12">
                        <c:v>Artisan ou commerçant</c:v>
                      </c:pt>
                      <c:pt idx="13">
                        <c:v>Cadre et prof. int. sup.</c:v>
                      </c:pt>
                      <c:pt idx="14">
                        <c:v>Profession intermédiaire</c:v>
                      </c:pt>
                      <c:pt idx="15">
                        <c:v>Employé</c:v>
                      </c:pt>
                      <c:pt idx="16">
                        <c:v>Ouvrier</c:v>
                      </c:pt>
                      <c:pt idx="17">
                        <c:v>Retraité</c:v>
                      </c:pt>
                      <c:pt idx="18">
                        <c:v>Autre inactif</c:v>
                      </c:pt>
                      <c:pt idx="20">
                        <c:v>Dirigeant d’entreprise</c:v>
                      </c:pt>
                      <c:pt idx="21">
                        <c:v>Salarié du secteur privé</c:v>
                      </c:pt>
                      <c:pt idx="22">
                        <c:v>Salarié du secteur public</c:v>
                      </c:pt>
                      <c:pt idx="23">
                        <c:v>Chômeur</c:v>
                      </c:pt>
                    </c:strCache>
                  </c:strRef>
                </c:cat>
                <c:val>
                  <c:numRef>
                    <c:extLst>
                      <c:ext uri="{02D57815-91ED-43cb-92C2-25804820EDAC}">
                        <c15:formulaRef>
                          <c15:sqref>Feuil1!$C$2:$C$25</c15:sqref>
                        </c15:formulaRef>
                      </c:ext>
                    </c:extLst>
                    <c:numCache>
                      <c:formatCode>General</c:formatCode>
                      <c:ptCount val="24"/>
                      <c:pt idx="0">
                        <c:v>0</c:v>
                      </c:pt>
                      <c:pt idx="3">
                        <c:v>0</c:v>
                      </c:pt>
                      <c:pt idx="4">
                        <c:v>0</c:v>
                      </c:pt>
                      <c:pt idx="6">
                        <c:v>0</c:v>
                      </c:pt>
                      <c:pt idx="7">
                        <c:v>0</c:v>
                      </c:pt>
                      <c:pt idx="8">
                        <c:v>0</c:v>
                      </c:pt>
                      <c:pt idx="9">
                        <c:v>0</c:v>
                      </c:pt>
                      <c:pt idx="10">
                        <c:v>0</c:v>
                      </c:pt>
                      <c:pt idx="12">
                        <c:v>0</c:v>
                      </c:pt>
                      <c:pt idx="13">
                        <c:v>0</c:v>
                      </c:pt>
                      <c:pt idx="14">
                        <c:v>0</c:v>
                      </c:pt>
                      <c:pt idx="15">
                        <c:v>0</c:v>
                      </c:pt>
                      <c:pt idx="16">
                        <c:v>0</c:v>
                      </c:pt>
                      <c:pt idx="17">
                        <c:v>0</c:v>
                      </c:pt>
                      <c:pt idx="18">
                        <c:v>0</c:v>
                      </c:pt>
                      <c:pt idx="20">
                        <c:v>0</c:v>
                      </c:pt>
                      <c:pt idx="21">
                        <c:v>0</c:v>
                      </c:pt>
                      <c:pt idx="22">
                        <c:v>0</c:v>
                      </c:pt>
                      <c:pt idx="23">
                        <c:v>0</c:v>
                      </c:pt>
                    </c:numCache>
                  </c:numRef>
                </c:val>
                <c:extLst>
                  <c:ext xmlns:c16="http://schemas.microsoft.com/office/drawing/2014/chart" uri="{C3380CC4-5D6E-409C-BE32-E72D297353CC}">
                    <c16:uniqueId val="{00000001-A72C-4D3C-B9E2-4271B2CB180C}"/>
                  </c:ext>
                </c:extLst>
              </c15:ser>
            </c15:filteredBarSeries>
          </c:ext>
        </c:extLst>
      </c:barChart>
      <c:catAx>
        <c:axId val="1346974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r-FR"/>
          </a:p>
        </c:txPr>
        <c:crossAx val="1346975807"/>
        <c:crosses val="autoZero"/>
        <c:auto val="1"/>
        <c:lblAlgn val="ctr"/>
        <c:lblOffset val="100"/>
        <c:noMultiLvlLbl val="0"/>
      </c:catAx>
      <c:valAx>
        <c:axId val="1346975807"/>
        <c:scaling>
          <c:orientation val="minMax"/>
          <c:max val="110"/>
          <c:min val="0"/>
        </c:scaling>
        <c:delete val="1"/>
        <c:axPos val="t"/>
        <c:majorGridlines>
          <c:spPr>
            <a:ln w="9525" cap="flat" cmpd="sng" algn="ctr">
              <a:noFill/>
              <a:round/>
            </a:ln>
            <a:effectLst/>
          </c:spPr>
        </c:majorGridlines>
        <c:numFmt formatCode="General" sourceLinked="1"/>
        <c:majorTickMark val="none"/>
        <c:minorTickMark val="none"/>
        <c:tickLblPos val="nextTo"/>
        <c:crossAx val="134697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37209226185604"/>
          <c:y val="1.2476145821614418E-2"/>
          <c:w val="0.62629539290956615"/>
          <c:h val="0.97504770835677113"/>
        </c:manualLayout>
      </c:layout>
      <c:barChart>
        <c:barDir val="bar"/>
        <c:grouping val="clustered"/>
        <c:varyColors val="0"/>
        <c:ser>
          <c:idx val="0"/>
          <c:order val="0"/>
          <c:tx>
            <c:strRef>
              <c:f>Feuil1!$B$1</c:f>
              <c:strCache>
                <c:ptCount val="1"/>
                <c:pt idx="0">
                  <c:v>Série 1</c:v>
                </c:pt>
              </c:strCache>
            </c:strRef>
          </c:tx>
          <c:spPr>
            <a:solidFill>
              <a:srgbClr val="C04645"/>
            </a:solidFill>
            <a:ln>
              <a:noFill/>
            </a:ln>
            <a:effectLst/>
          </c:spPr>
          <c:invertIfNegative val="0"/>
          <c:dLbls>
            <c:dLbl>
              <c:idx val="0"/>
              <c:tx>
                <c:rich>
                  <a:bodyPr/>
                  <a:lstStyle/>
                  <a:p>
                    <a:fld id="{B67118D1-CBB0-4C19-BCCB-BF55B4B95070}" type="CELLRANGE">
                      <a:rPr lang="en-US" smtClean="0"/>
                      <a:pPr/>
                      <a:t>[PLAGECELL]</a:t>
                    </a:fld>
                    <a:fld id="{CC8F37D9-1083-4778-A97A-83F1BFB6C2C5}"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F00D-46E4-9738-996EBF9303A6}"/>
                </c:ext>
              </c:extLst>
            </c:dLbl>
            <c:dLbl>
              <c:idx val="1"/>
              <c:tx>
                <c:rich>
                  <a:bodyPr/>
                  <a:lstStyle/>
                  <a:p>
                    <a:r>
                      <a:rPr lang="en-US" baseline="0" smtClean="0"/>
                      <a:t> </a:t>
                    </a:r>
                    <a:fld id="{F6E9ACCE-E2C1-4A99-8C4D-4D672982857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F00D-46E4-9738-996EBF9303A6}"/>
                </c:ext>
              </c:extLst>
            </c:dLbl>
            <c:dLbl>
              <c:idx val="2"/>
              <c:tx>
                <c:rich>
                  <a:bodyPr/>
                  <a:lstStyle/>
                  <a:p>
                    <a:r>
                      <a:rPr lang="en-US" baseline="0" smtClean="0"/>
                      <a:t> </a:t>
                    </a:r>
                    <a:fld id="{65F7BF02-DFD9-422A-8058-573F0D01BEF4}"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F00D-46E4-9738-996EBF9303A6}"/>
                </c:ext>
              </c:extLst>
            </c:dLbl>
            <c:dLbl>
              <c:idx val="3"/>
              <c:tx>
                <c:rich>
                  <a:bodyPr/>
                  <a:lstStyle/>
                  <a:p>
                    <a:fld id="{32B370A4-7C48-49BF-A480-976AB7C4F2EF}" type="CELLRANGE">
                      <a:rPr lang="en-US" smtClean="0"/>
                      <a:pPr/>
                      <a:t>[PLAGECELL]</a:t>
                    </a:fld>
                    <a:fld id="{6C2A6B14-3E08-41D6-9873-EB5B01928D07}"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F00D-46E4-9738-996EBF9303A6}"/>
                </c:ext>
              </c:extLst>
            </c:dLbl>
            <c:dLbl>
              <c:idx val="4"/>
              <c:tx>
                <c:rich>
                  <a:bodyPr/>
                  <a:lstStyle/>
                  <a:p>
                    <a:r>
                      <a:rPr lang="en-US" baseline="0" smtClean="0"/>
                      <a:t> </a:t>
                    </a:r>
                    <a:fld id="{8521B151-7AE3-4583-927D-64958CDCC783}"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F00D-46E4-9738-996EBF9303A6}"/>
                </c:ext>
              </c:extLst>
            </c:dLbl>
            <c:dLbl>
              <c:idx val="5"/>
              <c:tx>
                <c:rich>
                  <a:bodyPr/>
                  <a:lstStyle/>
                  <a:p>
                    <a:fld id="{7A9B2555-14EC-4894-8D7B-79A6577E4B6C}" type="VALUE">
                      <a:rPr lang="en-US" baseline="0" smtClean="0">
                        <a:solidFill>
                          <a:srgbClr val="C04645"/>
                        </a:solidFill>
                      </a:rPr>
                      <a:pPr/>
                      <a:t>[VALEUR]</a:t>
                    </a:fld>
                    <a:fld id="{017CC159-BE34-49D1-81BE-CDFC9B8D45F4}"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00D-46E4-9738-996EBF9303A6}"/>
                </c:ext>
              </c:extLst>
            </c:dLbl>
            <c:dLbl>
              <c:idx val="6"/>
              <c:tx>
                <c:rich>
                  <a:bodyPr/>
                  <a:lstStyle/>
                  <a:p>
                    <a:fld id="{29DF85DB-A4E5-467E-A88E-783A268B49B5}" type="VALUE">
                      <a:rPr lang="en-US" baseline="0" smtClean="0">
                        <a:solidFill>
                          <a:srgbClr val="C04645"/>
                        </a:solidFill>
                      </a:rPr>
                      <a:pPr/>
                      <a:t>[VALEUR]</a:t>
                    </a:fld>
                    <a:fld id="{85716323-7907-4892-B2A3-827C7CC10E8E}"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00D-46E4-9738-996EBF9303A6}"/>
                </c:ext>
              </c:extLst>
            </c:dLbl>
            <c:dLbl>
              <c:idx val="7"/>
              <c:tx>
                <c:rich>
                  <a:bodyPr/>
                  <a:lstStyle/>
                  <a:p>
                    <a:fld id="{9FBCF6DE-3FC8-429A-8A8A-F2C28604B03E}" type="VALUE">
                      <a:rPr lang="en-US" baseline="0" smtClean="0">
                        <a:solidFill>
                          <a:srgbClr val="C04645"/>
                        </a:solidFill>
                      </a:rPr>
                      <a:pPr/>
                      <a:t>[VALEUR]</a:t>
                    </a:fld>
                    <a:fld id="{105D8210-E398-486E-B222-79A3BF2B801E}"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00D-46E4-9738-996EBF9303A6}"/>
                </c:ext>
              </c:extLst>
            </c:dLbl>
            <c:dLbl>
              <c:idx val="8"/>
              <c:tx>
                <c:rich>
                  <a:bodyPr/>
                  <a:lstStyle/>
                  <a:p>
                    <a:r>
                      <a:rPr lang="en-US" baseline="0" smtClean="0"/>
                      <a:t> </a:t>
                    </a:r>
                    <a:fld id="{311DAFF8-845E-4440-BB50-D6ABE1FFB9D7}"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00D-46E4-9738-996EBF9303A6}"/>
                </c:ext>
              </c:extLst>
            </c:dLbl>
            <c:dLbl>
              <c:idx val="9"/>
              <c:tx>
                <c:rich>
                  <a:bodyPr/>
                  <a:lstStyle/>
                  <a:p>
                    <a:fld id="{8F04FBCD-0AC3-497F-92F1-74D16105ADC2}" type="VALUE">
                      <a:rPr lang="en-US" baseline="0" smtClean="0">
                        <a:solidFill>
                          <a:srgbClr val="C04645"/>
                        </a:solidFill>
                      </a:rPr>
                      <a:pPr/>
                      <a:t>[VALEUR]</a:t>
                    </a:fld>
                    <a:fld id="{656699FE-5464-4061-A660-96112151C5E0}"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00D-46E4-9738-996EBF9303A6}"/>
                </c:ext>
              </c:extLst>
            </c:dLbl>
            <c:dLbl>
              <c:idx val="10"/>
              <c:tx>
                <c:rich>
                  <a:bodyPr/>
                  <a:lstStyle/>
                  <a:p>
                    <a:fld id="{A529A58E-0A85-46CB-992E-F4870DA48BF4}" type="VALUE">
                      <a:rPr lang="en-US" baseline="0" smtClean="0">
                        <a:solidFill>
                          <a:srgbClr val="C04645"/>
                        </a:solidFill>
                      </a:rPr>
                      <a:pPr/>
                      <a:t>[VALEUR]</a:t>
                    </a:fld>
                    <a:fld id="{B22CB7A9-6B4E-446A-9012-CA3ABE882D05}"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00D-46E4-9738-996EBF9303A6}"/>
                </c:ext>
              </c:extLst>
            </c:dLbl>
            <c:dLbl>
              <c:idx val="11"/>
              <c:tx>
                <c:rich>
                  <a:bodyPr/>
                  <a:lstStyle/>
                  <a:p>
                    <a:r>
                      <a:rPr lang="en-US" baseline="0" smtClean="0"/>
                      <a:t> </a:t>
                    </a:r>
                    <a:fld id="{8AD8A652-9F50-4A6C-B8E7-FA783C3CDD84}" type="VALUE">
                      <a:rPr lang="en-US" baseline="0"/>
                      <a:pPr/>
                      <a:t>[VALEUR]</a:t>
                    </a:fld>
                    <a:endParaRPr lang="en-US" baseline="0" smtClean="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F00D-46E4-9738-996EBF9303A6}"/>
                </c:ext>
              </c:extLst>
            </c:dLbl>
            <c:dLbl>
              <c:idx val="12"/>
              <c:tx>
                <c:rich>
                  <a:bodyPr/>
                  <a:lstStyle/>
                  <a:p>
                    <a:fld id="{EF777363-A053-42F9-95C6-247F21DBE581}" type="VALUE">
                      <a:rPr lang="en-US" baseline="0" smtClean="0">
                        <a:solidFill>
                          <a:srgbClr val="C04645"/>
                        </a:solidFill>
                      </a:rPr>
                      <a:pPr/>
                      <a:t>[VALEUR]</a:t>
                    </a:fld>
                    <a:fld id="{654FB3DC-0574-457F-B0CF-E9CE59911A4B}"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00D-46E4-9738-996EBF9303A6}"/>
                </c:ext>
              </c:extLst>
            </c:dLbl>
            <c:dLbl>
              <c:idx val="13"/>
              <c:tx>
                <c:rich>
                  <a:bodyPr/>
                  <a:lstStyle/>
                  <a:p>
                    <a:fld id="{0601485D-1BC8-4F0A-98F5-2E451AE7981A}" type="VALUE">
                      <a:rPr lang="en-US" baseline="0" smtClean="0">
                        <a:solidFill>
                          <a:srgbClr val="C04645"/>
                        </a:solidFill>
                      </a:rPr>
                      <a:pPr/>
                      <a:t>[VALEUR]</a:t>
                    </a:fld>
                    <a:fld id="{ACBAD6F0-6E07-4879-A011-0853CC32E66C}"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00D-46E4-9738-996EBF9303A6}"/>
                </c:ext>
              </c:extLst>
            </c:dLbl>
            <c:dLbl>
              <c:idx val="14"/>
              <c:tx>
                <c:rich>
                  <a:bodyPr/>
                  <a:lstStyle/>
                  <a:p>
                    <a:fld id="{A69BA268-7433-43B8-95FE-D2ECAA066729}" type="VALUE">
                      <a:rPr lang="en-US" baseline="0" smtClean="0">
                        <a:solidFill>
                          <a:srgbClr val="C04645"/>
                        </a:solidFill>
                      </a:rPr>
                      <a:pPr/>
                      <a:t>[VALEUR]</a:t>
                    </a:fld>
                    <a:fld id="{87E772C1-96C3-4D9D-9968-44E99EC14FB3}"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00D-46E4-9738-996EBF9303A6}"/>
                </c:ext>
              </c:extLst>
            </c:dLbl>
            <c:dLbl>
              <c:idx val="15"/>
              <c:tx>
                <c:rich>
                  <a:bodyPr/>
                  <a:lstStyle/>
                  <a:p>
                    <a:fld id="{38DAA2A0-A253-4325-8B16-931AFB16D101}" type="VALUE">
                      <a:rPr lang="en-US" baseline="0" smtClean="0">
                        <a:solidFill>
                          <a:srgbClr val="C04645"/>
                        </a:solidFill>
                      </a:rPr>
                      <a:pPr/>
                      <a:t>[VALEUR]</a:t>
                    </a:fld>
                    <a:fld id="{D650FCC9-A59E-4B5C-9334-9B252999D7C8}"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00D-46E4-9738-996EBF9303A6}"/>
                </c:ext>
              </c:extLst>
            </c:dLbl>
            <c:dLbl>
              <c:idx val="16"/>
              <c:tx>
                <c:rich>
                  <a:bodyPr/>
                  <a:lstStyle/>
                  <a:p>
                    <a:fld id="{C9D35A4F-971F-41DE-A81C-013C4852CB15}" type="VALUE">
                      <a:rPr lang="en-US" baseline="0" smtClean="0">
                        <a:solidFill>
                          <a:srgbClr val="C04645"/>
                        </a:solidFill>
                      </a:rPr>
                      <a:pPr/>
                      <a:t>[VALEUR]</a:t>
                    </a:fld>
                    <a:fld id="{F624AE21-EFF4-4FB5-962A-BFDA5A261726}"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0D-46E4-9738-996EBF9303A6}"/>
                </c:ext>
              </c:extLst>
            </c:dLbl>
            <c:dLbl>
              <c:idx val="17"/>
              <c:tx>
                <c:rich>
                  <a:bodyPr/>
                  <a:lstStyle/>
                  <a:p>
                    <a:fld id="{CD05A311-3332-46BB-A42C-E63B7367D188}" type="VALUE">
                      <a:rPr lang="en-US" baseline="0" smtClean="0">
                        <a:solidFill>
                          <a:srgbClr val="C04645"/>
                        </a:solidFill>
                      </a:rPr>
                      <a:pPr/>
                      <a:t>[VALEUR]</a:t>
                    </a:fld>
                    <a:fld id="{BDF45B2B-8142-4CAE-9777-6EE7D149FF85}"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00D-46E4-9738-996EBF9303A6}"/>
                </c:ext>
              </c:extLst>
            </c:dLbl>
            <c:dLbl>
              <c:idx val="18"/>
              <c:tx>
                <c:rich>
                  <a:bodyPr/>
                  <a:lstStyle/>
                  <a:p>
                    <a:fld id="{00761C2B-7241-4260-922E-5E9DBB224216}" type="CELLRANGE">
                      <a:rPr lang="en-US" smtClean="0"/>
                      <a:pPr/>
                      <a:t>[PLAGECELL]</a:t>
                    </a:fld>
                    <a:fld id="{20CE5E4C-01CC-4FCD-86AA-3DBFA6182A15}" type="VALUE">
                      <a:rPr lang="en-US" baseline="0"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00D-46E4-9738-996EBF9303A6}"/>
                </c:ext>
              </c:extLst>
            </c:dLbl>
            <c:dLbl>
              <c:idx val="19"/>
              <c:tx>
                <c:rich>
                  <a:bodyPr/>
                  <a:lstStyle/>
                  <a:p>
                    <a:fld id="{BD6A71C9-3C98-4800-BDDA-DD5EA320A655}" type="VALUE">
                      <a:rPr lang="en-US" baseline="0" smtClean="0">
                        <a:solidFill>
                          <a:srgbClr val="C04645"/>
                        </a:solidFill>
                      </a:rPr>
                      <a:pPr/>
                      <a:t>[VALEUR]</a:t>
                    </a:fld>
                    <a:fld id="{31AD3B7B-2009-4B00-8248-6B0918580FA6}"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00D-46E4-9738-996EBF9303A6}"/>
                </c:ext>
              </c:extLst>
            </c:dLbl>
            <c:dLbl>
              <c:idx val="20"/>
              <c:tx>
                <c:rich>
                  <a:bodyPr/>
                  <a:lstStyle/>
                  <a:p>
                    <a:fld id="{1DDB48C0-4F27-47BF-810D-CBB2EE249A9E}" type="VALUE">
                      <a:rPr lang="en-US" baseline="0" smtClean="0">
                        <a:solidFill>
                          <a:srgbClr val="C04645"/>
                        </a:solidFill>
                      </a:rPr>
                      <a:pPr/>
                      <a:t>[VALEUR]</a:t>
                    </a:fld>
                    <a:fld id="{F31A4AAC-CB1C-415F-9DB7-9CFD9CFC0449}"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00D-46E4-9738-996EBF9303A6}"/>
                </c:ext>
              </c:extLst>
            </c:dLbl>
            <c:dLbl>
              <c:idx val="21"/>
              <c:tx>
                <c:rich>
                  <a:bodyPr/>
                  <a:lstStyle/>
                  <a:p>
                    <a:fld id="{B7C21635-3C53-4872-A72D-8D2BE9854BC3}" type="VALUE">
                      <a:rPr lang="en-US" baseline="0" smtClean="0">
                        <a:solidFill>
                          <a:srgbClr val="C04645"/>
                        </a:solidFill>
                      </a:rPr>
                      <a:pPr/>
                      <a:t>[VALEUR]</a:t>
                    </a:fld>
                    <a:fld id="{03A96052-84B7-4057-981D-155167FC4A7E}"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00D-46E4-9738-996EBF9303A6}"/>
                </c:ext>
              </c:extLst>
            </c:dLbl>
            <c:dLbl>
              <c:idx val="22"/>
              <c:tx>
                <c:rich>
                  <a:bodyPr/>
                  <a:lstStyle/>
                  <a:p>
                    <a:fld id="{4896878A-1CE1-4131-85C2-328C2BDBF0BC}" type="VALUE">
                      <a:rPr lang="en-US" baseline="0" smtClean="0">
                        <a:solidFill>
                          <a:srgbClr val="C04645"/>
                        </a:solidFill>
                      </a:rPr>
                      <a:pPr/>
                      <a:t>[VALEUR]</a:t>
                    </a:fld>
                    <a:fld id="{D4D29B0E-E7E6-49E8-8D49-9B583BE48F59}"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00D-46E4-9738-996EBF9303A6}"/>
                </c:ext>
              </c:extLst>
            </c:dLbl>
            <c:dLbl>
              <c:idx val="23"/>
              <c:tx>
                <c:rich>
                  <a:bodyPr/>
                  <a:lstStyle/>
                  <a:p>
                    <a:fld id="{2B1383B8-7ADE-4E2B-872A-B316E245DE09}" type="VALUE">
                      <a:rPr lang="en-US" baseline="0" smtClean="0">
                        <a:solidFill>
                          <a:srgbClr val="C04645"/>
                        </a:solidFill>
                      </a:rPr>
                      <a:pPr/>
                      <a:t>[VALEUR]</a:t>
                    </a:fld>
                    <a:fld id="{D2E8F7AA-CE78-4F12-9D84-0D65B5DD6F2F}" type="CELLRANGE">
                      <a:rPr lang="en-US" sz="800" b="1" i="0" u="none" strike="noStrike" kern="1200" baseline="0" smtClean="0">
                        <a:solidFill>
                          <a:srgbClr val="C04645"/>
                        </a:solidFill>
                      </a:rPr>
                      <a:pPr/>
                      <a:t>[PLAGECELL]</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F00D-46E4-9738-996EBF9303A6}"/>
                </c:ext>
              </c:extLst>
            </c:dLbl>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4645"/>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Feuil1!$A$2:$A$25</c:f>
              <c:strCache>
                <c:ptCount val="24"/>
                <c:pt idx="5">
                  <c:v>Agglomération parisienne</c:v>
                </c:pt>
                <c:pt idx="6">
                  <c:v>Com. urbaines de province</c:v>
                </c:pt>
                <c:pt idx="7">
                  <c:v>Communes rurales</c:v>
                </c:pt>
                <c:pt idx="9">
                  <c:v>Île-de-France</c:v>
                </c:pt>
                <c:pt idx="10">
                  <c:v>Province</c:v>
                </c:pt>
                <c:pt idx="12">
                  <c:v>La France Insoumise</c:v>
                </c:pt>
                <c:pt idx="13">
                  <c:v>Parti Socialiste</c:v>
                </c:pt>
                <c:pt idx="14">
                  <c:v>Europe Écologie Les Verts</c:v>
                </c:pt>
                <c:pt idx="15">
                  <c:v>La République en Marche</c:v>
                </c:pt>
                <c:pt idx="16">
                  <c:v>Les Républicains</c:v>
                </c:pt>
                <c:pt idx="17">
                  <c:v>Rassemblement National</c:v>
                </c:pt>
                <c:pt idx="19">
                  <c:v>Jean-Luc Mélenchon</c:v>
                </c:pt>
                <c:pt idx="20">
                  <c:v>Benoît Hamon</c:v>
                </c:pt>
                <c:pt idx="21">
                  <c:v>Emmanuel Macron</c:v>
                </c:pt>
                <c:pt idx="22">
                  <c:v>François Fillon</c:v>
                </c:pt>
                <c:pt idx="23">
                  <c:v>Marine Le Pen</c:v>
                </c:pt>
              </c:strCache>
            </c:strRef>
          </c:cat>
          <c:val>
            <c:numRef>
              <c:f>Feuil1!$B$2:$B$25</c:f>
              <c:numCache>
                <c:formatCode>General</c:formatCode>
                <c:ptCount val="24"/>
                <c:pt idx="0">
                  <c:v>0</c:v>
                </c:pt>
                <c:pt idx="1">
                  <c:v>0</c:v>
                </c:pt>
                <c:pt idx="2">
                  <c:v>0</c:v>
                </c:pt>
                <c:pt idx="3">
                  <c:v>0</c:v>
                </c:pt>
                <c:pt idx="4">
                  <c:v>0</c:v>
                </c:pt>
                <c:pt idx="5">
                  <c:v>56</c:v>
                </c:pt>
                <c:pt idx="6">
                  <c:v>61</c:v>
                </c:pt>
                <c:pt idx="7">
                  <c:v>60</c:v>
                </c:pt>
                <c:pt idx="8">
                  <c:v>0</c:v>
                </c:pt>
                <c:pt idx="9">
                  <c:v>56</c:v>
                </c:pt>
                <c:pt idx="10">
                  <c:v>61</c:v>
                </c:pt>
                <c:pt idx="11">
                  <c:v>0</c:v>
                </c:pt>
                <c:pt idx="12">
                  <c:v>82</c:v>
                </c:pt>
                <c:pt idx="13">
                  <c:v>61</c:v>
                </c:pt>
                <c:pt idx="14">
                  <c:v>60</c:v>
                </c:pt>
                <c:pt idx="15">
                  <c:v>6</c:v>
                </c:pt>
                <c:pt idx="16">
                  <c:v>70</c:v>
                </c:pt>
                <c:pt idx="17">
                  <c:v>87</c:v>
                </c:pt>
                <c:pt idx="18">
                  <c:v>0</c:v>
                </c:pt>
                <c:pt idx="19">
                  <c:v>81</c:v>
                </c:pt>
                <c:pt idx="20">
                  <c:v>62</c:v>
                </c:pt>
                <c:pt idx="21">
                  <c:v>24</c:v>
                </c:pt>
                <c:pt idx="22">
                  <c:v>56</c:v>
                </c:pt>
                <c:pt idx="23">
                  <c:v>83</c:v>
                </c:pt>
              </c:numCache>
            </c:numRef>
          </c:val>
          <c:extLst>
            <c:ext xmlns:c15="http://schemas.microsoft.com/office/drawing/2012/chart" uri="{02D57815-91ED-43cb-92C2-25804820EDAC}">
              <c15:datalabelsRange>
                <c15:f>Feuil1!$C$2:$C$25</c15:f>
                <c15:dlblRangeCache>
                  <c:ptCount val="24"/>
                  <c:pt idx="5">
                    <c:v> (-3)</c:v>
                  </c:pt>
                  <c:pt idx="6">
                    <c:v> (+3)</c:v>
                  </c:pt>
                  <c:pt idx="7">
                    <c:v> (-5)</c:v>
                  </c:pt>
                  <c:pt idx="9">
                    <c:v> (-5)</c:v>
                  </c:pt>
                  <c:pt idx="10">
                    <c:v> (+1)</c:v>
                  </c:pt>
                  <c:pt idx="12">
                    <c:v> (+6)</c:v>
                  </c:pt>
                  <c:pt idx="13">
                    <c:v> (-2)</c:v>
                  </c:pt>
                  <c:pt idx="14">
                    <c:v> (-3)</c:v>
                  </c:pt>
                  <c:pt idx="15">
                    <c:v> (-2)</c:v>
                  </c:pt>
                  <c:pt idx="16">
                    <c:v> (+5)</c:v>
                  </c:pt>
                  <c:pt idx="17">
                    <c:v> (+6)</c:v>
                  </c:pt>
                  <c:pt idx="19">
                    <c:v> (+3)</c:v>
                  </c:pt>
                  <c:pt idx="20">
                    <c:v> (-5)</c:v>
                  </c:pt>
                  <c:pt idx="21">
                    <c:v> (=)</c:v>
                  </c:pt>
                  <c:pt idx="22">
                    <c:v> (+1)</c:v>
                  </c:pt>
                  <c:pt idx="23">
                    <c:v> (+2)</c:v>
                  </c:pt>
                </c15:dlblRangeCache>
              </c15:datalabelsRange>
            </c:ext>
            <c:ext xmlns:c16="http://schemas.microsoft.com/office/drawing/2014/chart" uri="{C3380CC4-5D6E-409C-BE32-E72D297353CC}">
              <c16:uniqueId val="{00000000-F00D-46E4-9738-996EBF9303A6}"/>
            </c:ext>
          </c:extLst>
        </c:ser>
        <c:dLbls>
          <c:showLegendKey val="0"/>
          <c:showVal val="0"/>
          <c:showCatName val="0"/>
          <c:showSerName val="0"/>
          <c:showPercent val="0"/>
          <c:showBubbleSize val="0"/>
        </c:dLbls>
        <c:gapWidth val="80"/>
        <c:axId val="1346974559"/>
        <c:axId val="1346975807"/>
        <c:extLst>
          <c:ext xmlns:c15="http://schemas.microsoft.com/office/drawing/2012/chart" uri="{02D57815-91ED-43cb-92C2-25804820EDAC}">
            <c15:filteredBarSeries>
              <c15:ser>
                <c:idx val="1"/>
                <c:order val="1"/>
                <c:tx>
                  <c:strRef>
                    <c:extLst>
                      <c:ext uri="{02D57815-91ED-43cb-92C2-25804820EDAC}">
                        <c15:formulaRef>
                          <c15:sqref>Feuil1!$C$1</c15:sqref>
                        </c15:formulaRef>
                      </c:ext>
                    </c:extLst>
                    <c:strCache>
                      <c:ptCount val="1"/>
                      <c:pt idx="0">
                        <c:v>Série 2</c:v>
                      </c:pt>
                    </c:strCache>
                  </c:strRef>
                </c:tx>
                <c:spPr>
                  <a:solidFill>
                    <a:schemeClr val="accent2"/>
                  </a:solidFill>
                  <a:ln>
                    <a:noFill/>
                  </a:ln>
                  <a:effectLst/>
                </c:spPr>
                <c:invertIfNegative val="0"/>
                <c:cat>
                  <c:strRef>
                    <c:extLst>
                      <c:ext uri="{02D57815-91ED-43cb-92C2-25804820EDAC}">
                        <c15:formulaRef>
                          <c15:sqref>Feuil1!$A$2:$A$25</c15:sqref>
                        </c15:formulaRef>
                      </c:ext>
                    </c:extLst>
                    <c:strCache>
                      <c:ptCount val="24"/>
                      <c:pt idx="5">
                        <c:v>Agglomération parisienne</c:v>
                      </c:pt>
                      <c:pt idx="6">
                        <c:v>Com. urbaines de province</c:v>
                      </c:pt>
                      <c:pt idx="7">
                        <c:v>Communes rurales</c:v>
                      </c:pt>
                      <c:pt idx="9">
                        <c:v>Île-de-France</c:v>
                      </c:pt>
                      <c:pt idx="10">
                        <c:v>Province</c:v>
                      </c:pt>
                      <c:pt idx="12">
                        <c:v>La France Insoumise</c:v>
                      </c:pt>
                      <c:pt idx="13">
                        <c:v>Parti Socialiste</c:v>
                      </c:pt>
                      <c:pt idx="14">
                        <c:v>Europe Écologie Les Verts</c:v>
                      </c:pt>
                      <c:pt idx="15">
                        <c:v>La République en Marche</c:v>
                      </c:pt>
                      <c:pt idx="16">
                        <c:v>Les Républicains</c:v>
                      </c:pt>
                      <c:pt idx="17">
                        <c:v>Rassemblement National</c:v>
                      </c:pt>
                      <c:pt idx="19">
                        <c:v>Jean-Luc Mélenchon</c:v>
                      </c:pt>
                      <c:pt idx="20">
                        <c:v>Benoît Hamon</c:v>
                      </c:pt>
                      <c:pt idx="21">
                        <c:v>Emmanuel Macron</c:v>
                      </c:pt>
                      <c:pt idx="22">
                        <c:v>François Fillon</c:v>
                      </c:pt>
                      <c:pt idx="23">
                        <c:v>Marine Le Pen</c:v>
                      </c:pt>
                    </c:strCache>
                  </c:strRef>
                </c:cat>
                <c:val>
                  <c:numRef>
                    <c:extLst>
                      <c:ext uri="{02D57815-91ED-43cb-92C2-25804820EDAC}">
                        <c15:formulaRef>
                          <c15:sqref>Feuil1!$C$2:$C$25</c15:sqref>
                        </c15:formulaRef>
                      </c:ext>
                    </c:extLst>
                    <c:numCache>
                      <c:formatCode>General</c:formatCode>
                      <c:ptCount val="24"/>
                      <c:pt idx="5">
                        <c:v>0</c:v>
                      </c:pt>
                      <c:pt idx="6">
                        <c:v>0</c:v>
                      </c:pt>
                      <c:pt idx="7">
                        <c:v>0</c:v>
                      </c:pt>
                      <c:pt idx="9">
                        <c:v>0</c:v>
                      </c:pt>
                      <c:pt idx="10">
                        <c:v>0</c:v>
                      </c:pt>
                      <c:pt idx="12">
                        <c:v>0</c:v>
                      </c:pt>
                      <c:pt idx="13">
                        <c:v>0</c:v>
                      </c:pt>
                      <c:pt idx="14">
                        <c:v>0</c:v>
                      </c:pt>
                      <c:pt idx="15">
                        <c:v>0</c:v>
                      </c:pt>
                      <c:pt idx="16">
                        <c:v>0</c:v>
                      </c:pt>
                      <c:pt idx="17">
                        <c:v>0</c:v>
                      </c:pt>
                      <c:pt idx="19">
                        <c:v>0</c:v>
                      </c:pt>
                      <c:pt idx="20">
                        <c:v>0</c:v>
                      </c:pt>
                      <c:pt idx="21">
                        <c:v>0</c:v>
                      </c:pt>
                      <c:pt idx="22">
                        <c:v>0</c:v>
                      </c:pt>
                      <c:pt idx="23">
                        <c:v>0</c:v>
                      </c:pt>
                    </c:numCache>
                  </c:numRef>
                </c:val>
                <c:extLst>
                  <c:ext xmlns:c16="http://schemas.microsoft.com/office/drawing/2014/chart" uri="{C3380CC4-5D6E-409C-BE32-E72D297353CC}">
                    <c16:uniqueId val="{00000001-F00D-46E4-9738-996EBF9303A6}"/>
                  </c:ext>
                </c:extLst>
              </c15:ser>
            </c15:filteredBarSeries>
          </c:ext>
        </c:extLst>
      </c:barChart>
      <c:catAx>
        <c:axId val="134697455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fr-FR"/>
          </a:p>
        </c:txPr>
        <c:crossAx val="1346975807"/>
        <c:crosses val="autoZero"/>
        <c:auto val="1"/>
        <c:lblAlgn val="ctr"/>
        <c:lblOffset val="100"/>
        <c:noMultiLvlLbl val="0"/>
      </c:catAx>
      <c:valAx>
        <c:axId val="1346975807"/>
        <c:scaling>
          <c:orientation val="minMax"/>
          <c:max val="110"/>
          <c:min val="0"/>
        </c:scaling>
        <c:delete val="1"/>
        <c:axPos val="t"/>
        <c:majorGridlines>
          <c:spPr>
            <a:ln w="9525" cap="flat" cmpd="sng" algn="ctr">
              <a:noFill/>
              <a:round/>
            </a:ln>
            <a:effectLst/>
          </c:spPr>
        </c:majorGridlines>
        <c:numFmt formatCode="General" sourceLinked="1"/>
        <c:majorTickMark val="none"/>
        <c:minorTickMark val="none"/>
        <c:tickLblPos val="nextTo"/>
        <c:crossAx val="1346974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7798105400526"/>
          <c:y val="0"/>
          <c:w val="0.80950442482479124"/>
          <c:h val="1"/>
        </c:manualLayout>
      </c:layout>
      <c:doughnutChart>
        <c:varyColors val="1"/>
        <c:ser>
          <c:idx val="0"/>
          <c:order val="0"/>
          <c:tx>
            <c:strRef>
              <c:f>Feuil1!$B$1</c:f>
              <c:strCache>
                <c:ptCount val="1"/>
                <c:pt idx="0">
                  <c:v>MOIS m</c:v>
                </c:pt>
              </c:strCache>
            </c:strRef>
          </c:tx>
          <c:spPr>
            <a:ln>
              <a:noFill/>
            </a:ln>
          </c:spPr>
          <c:dPt>
            <c:idx val="0"/>
            <c:bubble3D val="0"/>
            <c:spPr>
              <a:solidFill>
                <a:srgbClr val="0070C0"/>
              </a:solidFill>
              <a:ln w="19050">
                <a:noFill/>
              </a:ln>
              <a:effectLst/>
            </c:spPr>
            <c:extLst>
              <c:ext xmlns:c16="http://schemas.microsoft.com/office/drawing/2014/chart" uri="{C3380CC4-5D6E-409C-BE32-E72D297353CC}">
                <c16:uniqueId val="{00000001-39A8-4575-ADCC-0D9B64055728}"/>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3-39A8-4575-ADCC-0D9B64055728}"/>
              </c:ext>
            </c:extLst>
          </c:dPt>
          <c:dPt>
            <c:idx val="2"/>
            <c:bubble3D val="0"/>
            <c:spPr>
              <a:solidFill>
                <a:schemeClr val="bg1">
                  <a:lumMod val="95000"/>
                </a:schemeClr>
              </a:solidFill>
              <a:ln w="19050">
                <a:noFill/>
              </a:ln>
              <a:effectLst/>
            </c:spPr>
            <c:extLst>
              <c:ext xmlns:c16="http://schemas.microsoft.com/office/drawing/2014/chart" uri="{C3380CC4-5D6E-409C-BE32-E72D297353CC}">
                <c16:uniqueId val="{00000005-39A8-4575-ADCC-0D9B64055728}"/>
              </c:ext>
            </c:extLst>
          </c:dPt>
          <c:dPt>
            <c:idx val="3"/>
            <c:bubble3D val="0"/>
            <c:spPr>
              <a:solidFill>
                <a:srgbClr val="EF8989"/>
              </a:solidFill>
              <a:ln w="19050">
                <a:noFill/>
              </a:ln>
              <a:effectLst/>
            </c:spPr>
            <c:extLst>
              <c:ext xmlns:c16="http://schemas.microsoft.com/office/drawing/2014/chart" uri="{C3380CC4-5D6E-409C-BE32-E72D297353CC}">
                <c16:uniqueId val="{00000007-39A8-4575-ADCC-0D9B64055728}"/>
              </c:ext>
            </c:extLst>
          </c:dPt>
          <c:dPt>
            <c:idx val="4"/>
            <c:bubble3D val="0"/>
            <c:spPr>
              <a:solidFill>
                <a:srgbClr val="B01817"/>
              </a:solidFill>
              <a:ln w="19050">
                <a:noFill/>
              </a:ln>
              <a:effectLst/>
            </c:spPr>
            <c:extLst>
              <c:ext xmlns:c16="http://schemas.microsoft.com/office/drawing/2014/chart" uri="{C3380CC4-5D6E-409C-BE32-E72D297353CC}">
                <c16:uniqueId val="{00000009-39A8-4575-ADCC-0D9B64055728}"/>
              </c:ext>
            </c:extLst>
          </c:dPt>
          <c:dPt>
            <c:idx val="5"/>
            <c:bubble3D val="0"/>
            <c:spPr>
              <a:noFill/>
              <a:ln w="19050">
                <a:noFill/>
              </a:ln>
              <a:effectLst/>
            </c:spPr>
            <c:extLst>
              <c:ext xmlns:c16="http://schemas.microsoft.com/office/drawing/2014/chart" uri="{C3380CC4-5D6E-409C-BE32-E72D297353CC}">
                <c16:uniqueId val="{0000000B-39A8-4575-ADCC-0D9B64055728}"/>
              </c:ext>
            </c:extLst>
          </c:dPt>
          <c:dLbls>
            <c:dLbl>
              <c:idx val="0"/>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3751F49A-0C7B-4021-ACDF-ED2280F313A4}" type="VALUE">
                      <a:rPr lang="en-US" sz="2400" smtClean="0"/>
                      <a:pPr>
                        <a:defRPr sz="2400" b="1">
                          <a:solidFill>
                            <a:schemeClr val="bg1"/>
                          </a:solidFill>
                        </a:defRPr>
                      </a:pPr>
                      <a:t>[VALEUR]</a:t>
                    </a:fld>
                    <a:fld id="{AB53783F-DD22-4A65-AC06-FA6EBB006D1B}" type="CELLREF">
                      <a:rPr lang="en-US" sz="1200" smtClean="0"/>
                      <a:pPr>
                        <a:defRPr sz="24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dlblFTEntry>
                      <c15:txfldGUID>{AB53783F-DD22-4A65-AC06-FA6EBB006D1B}</c15:txfldGUID>
                      <c15:f>Feuil1!$C$2</c15:f>
                      <c15:dlblFieldTableCache>
                        <c:ptCount val="1"/>
                        <c:pt idx="0">
                          <c:v> (=)</c:v>
                        </c:pt>
                      </c15:dlblFieldTableCache>
                    </c15:dlblFTEntry>
                  </c15:dlblFieldTable>
                  <c15:showDataLabelsRange val="0"/>
                </c:ext>
                <c:ext xmlns:c16="http://schemas.microsoft.com/office/drawing/2014/chart" uri="{C3380CC4-5D6E-409C-BE32-E72D297353CC}">
                  <c16:uniqueId val="{00000001-39A8-4575-ADCC-0D9B64055728}"/>
                </c:ext>
              </c:extLst>
            </c:dLbl>
            <c:dLbl>
              <c:idx val="1"/>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CD0F84E3-3AE3-4BDE-A6BE-6F567809F6BE}" type="VALUE">
                      <a:rPr lang="en-US" sz="2400" smtClean="0"/>
                      <a:pPr>
                        <a:defRPr sz="2400" b="1">
                          <a:solidFill>
                            <a:schemeClr val="bg1"/>
                          </a:solidFill>
                        </a:defRPr>
                      </a:pPr>
                      <a:t>[VALEUR]</a:t>
                    </a:fld>
                    <a:fld id="{7A7C1A89-4826-4731-8282-0E72BE8B7ED6}" type="CELLREF">
                      <a:rPr lang="en-US" sz="1200" smtClean="0"/>
                      <a:pPr>
                        <a:defRPr sz="24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dlblFTEntry>
                      <c15:txfldGUID>{7A7C1A89-4826-4731-8282-0E72BE8B7ED6}</c15:txfldGUID>
                      <c15:f>Feuil1!$C$3</c15:f>
                      <c15:dlblFieldTableCache>
                        <c:ptCount val="1"/>
                        <c:pt idx="0">
                          <c:v> (-2)</c:v>
                        </c:pt>
                      </c15:dlblFieldTableCache>
                    </c15:dlblFTEntry>
                  </c15:dlblFieldTable>
                  <c15:showDataLabelsRange val="0"/>
                </c:ext>
                <c:ext xmlns:c16="http://schemas.microsoft.com/office/drawing/2014/chart" uri="{C3380CC4-5D6E-409C-BE32-E72D297353CC}">
                  <c16:uniqueId val="{00000003-39A8-4575-ADCC-0D9B64055728}"/>
                </c:ext>
              </c:extLst>
            </c:dLbl>
            <c:dLbl>
              <c:idx val="2"/>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fld id="{922E1D86-4B52-4657-94CA-C956886AA09F}" type="VALUE">
                      <a:rPr lang="en-US" sz="2400" smtClean="0"/>
                      <a:pPr>
                        <a:defRPr sz="2400" b="1">
                          <a:solidFill>
                            <a:schemeClr val="tx1">
                              <a:lumMod val="50000"/>
                              <a:lumOff val="50000"/>
                            </a:schemeClr>
                          </a:solidFill>
                        </a:defRPr>
                      </a:pPr>
                      <a:t>[VALEUR]</a:t>
                    </a:fld>
                    <a:fld id="{FC310535-AEC7-4003-B6C0-080DA58D809D}" type="CELLREF">
                      <a:rPr lang="en-US" sz="1200" smtClean="0"/>
                      <a:pPr>
                        <a:defRPr sz="2400" b="1">
                          <a:solidFill>
                            <a:schemeClr val="tx1">
                              <a:lumMod val="50000"/>
                              <a:lumOff val="50000"/>
                            </a:schemeClr>
                          </a:solidFill>
                        </a:defRPr>
                      </a:pPr>
                      <a:t>[REFCELL]</a:t>
                    </a:fld>
                    <a:endParaRPr lang="fr-FR"/>
                  </a:p>
                </c:rich>
              </c:tx>
              <c:numFmt formatCode="0;&quot;&quot;;&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dlblFTEntry>
                      <c15:txfldGUID>{FC310535-AEC7-4003-B6C0-080DA58D809D}</c15:txfldGUID>
                      <c15:f>Feuil1!$C$4</c15:f>
                      <c15:dlblFieldTableCache>
                        <c:ptCount val="1"/>
                        <c:pt idx="0">
                          <c:v> (+1)</c:v>
                        </c:pt>
                      </c15:dlblFieldTableCache>
                    </c15:dlblFTEntry>
                  </c15:dlblFieldTable>
                  <c15:showDataLabelsRange val="0"/>
                </c:ext>
                <c:ext xmlns:c16="http://schemas.microsoft.com/office/drawing/2014/chart" uri="{C3380CC4-5D6E-409C-BE32-E72D297353CC}">
                  <c16:uniqueId val="{00000005-39A8-4575-ADCC-0D9B64055728}"/>
                </c:ext>
              </c:extLst>
            </c:dLbl>
            <c:dLbl>
              <c:idx val="3"/>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85BCEF4A-2F12-4E39-991D-32E8E0B66A9B}" type="VALUE">
                      <a:rPr lang="en-US" sz="2400" smtClean="0"/>
                      <a:pPr>
                        <a:defRPr sz="2400" b="1">
                          <a:solidFill>
                            <a:schemeClr val="bg1"/>
                          </a:solidFill>
                        </a:defRPr>
                      </a:pPr>
                      <a:t>[VALEUR]</a:t>
                    </a:fld>
                    <a:fld id="{FA3FE4D5-AAB1-4AA2-B227-5F104FA68DC6}" type="CELLREF">
                      <a:rPr lang="en-US" sz="1200" smtClean="0"/>
                      <a:pPr>
                        <a:defRPr sz="24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dlblFTEntry>
                      <c15:txfldGUID>{FA3FE4D5-AAB1-4AA2-B227-5F104FA68DC6}</c15:txfldGUID>
                      <c15:f>Feuil1!$C$5</c15:f>
                      <c15:dlblFieldTableCache>
                        <c:ptCount val="1"/>
                        <c:pt idx="0">
                          <c:v> (+1)</c:v>
                        </c:pt>
                      </c15:dlblFieldTableCache>
                    </c15:dlblFTEntry>
                  </c15:dlblFieldTable>
                  <c15:showDataLabelsRange val="0"/>
                </c:ext>
                <c:ext xmlns:c16="http://schemas.microsoft.com/office/drawing/2014/chart" uri="{C3380CC4-5D6E-409C-BE32-E72D297353CC}">
                  <c16:uniqueId val="{00000007-39A8-4575-ADCC-0D9B64055728}"/>
                </c:ext>
              </c:extLst>
            </c:dLbl>
            <c:dLbl>
              <c:idx val="4"/>
              <c:layout>
                <c:manualLayout>
                  <c:x val="1.5645290199601324E-2"/>
                  <c:y val="6.9505165182399556E-3"/>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fld id="{4E0C7466-CF9F-45F3-BE85-25E53C598468}" type="VALUE">
                      <a:rPr lang="en-US" sz="2400" smtClean="0"/>
                      <a:pPr>
                        <a:defRPr sz="2400" b="1">
                          <a:solidFill>
                            <a:schemeClr val="bg1"/>
                          </a:solidFill>
                        </a:defRPr>
                      </a:pPr>
                      <a:t>[VALEUR]</a:t>
                    </a:fld>
                    <a:fld id="{578A512E-516D-4AEC-BA94-02690334BD0E}" type="CELLREF">
                      <a:rPr lang="en-US" sz="1200" smtClean="0"/>
                      <a:pPr>
                        <a:defRPr sz="2400" b="1">
                          <a:solidFill>
                            <a:schemeClr val="bg1"/>
                          </a:solidFill>
                        </a:defRPr>
                      </a:pPr>
                      <a:t>[REFCELL]</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dlblFTEntry>
                      <c15:txfldGUID>{578A512E-516D-4AEC-BA94-02690334BD0E}</c15:txfldGUID>
                      <c15:f>Feuil1!$C$6</c15:f>
                      <c15:dlblFieldTableCache>
                        <c:ptCount val="1"/>
                        <c:pt idx="0">
                          <c:v> (=)</c:v>
                        </c:pt>
                      </c15:dlblFieldTableCache>
                    </c15:dlblFTEntry>
                  </c15:dlblFieldTable>
                  <c15:showDataLabelsRange val="0"/>
                </c:ext>
                <c:ext xmlns:c16="http://schemas.microsoft.com/office/drawing/2014/chart" uri="{C3380CC4-5D6E-409C-BE32-E72D297353CC}">
                  <c16:uniqueId val="{00000009-39A8-4575-ADCC-0D9B64055728}"/>
                </c:ext>
              </c:extLst>
            </c:dLbl>
            <c:dLbl>
              <c:idx val="5"/>
              <c:delete val="1"/>
              <c:extLst>
                <c:ext xmlns:c15="http://schemas.microsoft.com/office/drawing/2012/chart" uri="{CE6537A1-D6FC-4f65-9D91-7224C49458BB}"/>
                <c:ext xmlns:c16="http://schemas.microsoft.com/office/drawing/2014/chart" uri="{C3380CC4-5D6E-409C-BE32-E72D297353CC}">
                  <c16:uniqueId val="{0000000B-39A8-4575-ADCC-0D9B6405572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Feuil1!$A$2:$A$7</c:f>
              <c:strCache>
                <c:ptCount val="6"/>
                <c:pt idx="0">
                  <c:v>Très satisfaits </c:v>
                </c:pt>
                <c:pt idx="1">
                  <c:v>Plutôt satisfaits </c:v>
                </c:pt>
                <c:pt idx="2">
                  <c:v>Ne se prononcent pas </c:v>
                </c:pt>
                <c:pt idx="3">
                  <c:v>Plutôt mécontents </c:v>
                </c:pt>
                <c:pt idx="4">
                  <c:v>Très mécontents </c:v>
                </c:pt>
                <c:pt idx="5">
                  <c:v>NE PAS TOUCHER</c:v>
                </c:pt>
              </c:strCache>
            </c:strRef>
          </c:cat>
          <c:val>
            <c:numRef>
              <c:f>Feuil1!$B$2:$B$7</c:f>
              <c:numCache>
                <c:formatCode>##0</c:formatCode>
                <c:ptCount val="6"/>
                <c:pt idx="0">
                  <c:v>3</c:v>
                </c:pt>
                <c:pt idx="1">
                  <c:v>31</c:v>
                </c:pt>
                <c:pt idx="2">
                  <c:v>5</c:v>
                </c:pt>
                <c:pt idx="3">
                  <c:v>37</c:v>
                </c:pt>
                <c:pt idx="4">
                  <c:v>24</c:v>
                </c:pt>
                <c:pt idx="5" formatCode="General">
                  <c:v>100</c:v>
                </c:pt>
              </c:numCache>
            </c:numRef>
          </c:val>
          <c:extLst>
            <c:ext xmlns:c16="http://schemas.microsoft.com/office/drawing/2014/chart" uri="{C3380CC4-5D6E-409C-BE32-E72D297353CC}">
              <c16:uniqueId val="{0000000C-39A8-4575-ADCC-0D9B64055728}"/>
            </c:ext>
          </c:extLst>
        </c:ser>
        <c:dLbls>
          <c:showLegendKey val="0"/>
          <c:showVal val="0"/>
          <c:showCatName val="0"/>
          <c:showSerName val="0"/>
          <c:showPercent val="0"/>
          <c:showBubbleSize val="0"/>
          <c:showLeaderLines val="1"/>
        </c:dLbls>
        <c:firstSliceAng val="270"/>
        <c:holeSize val="30"/>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2F962D2-37FE-4440-8AC2-40426132D9F9}" type="datetimeFigureOut">
              <a:rPr lang="fr-FR" smtClean="0"/>
              <a:t>19/04/2021</a:t>
            </a:fld>
            <a:endParaRPr lang="fr-FR"/>
          </a:p>
        </p:txBody>
      </p:sp>
      <p:sp>
        <p:nvSpPr>
          <p:cNvPr id="4" name="Espace réservé du pied de page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633044E-0F7F-49F7-BD01-60796DC2DA11}" type="slidenum">
              <a:rPr lang="fr-FR" smtClean="0"/>
              <a:t>‹N°›</a:t>
            </a:fld>
            <a:endParaRPr lang="fr-FR"/>
          </a:p>
        </p:txBody>
      </p:sp>
    </p:spTree>
    <p:extLst>
      <p:ext uri="{BB962C8B-B14F-4D97-AF65-F5344CB8AC3E}">
        <p14:creationId xmlns:p14="http://schemas.microsoft.com/office/powerpoint/2010/main" val="3529230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3960808-9575-44E8-BC75-342BFA114DD1}" type="datetimeFigureOut">
              <a:rPr lang="fr-FR" smtClean="0"/>
              <a:t>19/04/2021</a:t>
            </a:fld>
            <a:endParaRPr lang="fr-FR"/>
          </a:p>
        </p:txBody>
      </p:sp>
      <p:sp>
        <p:nvSpPr>
          <p:cNvPr id="4" name="Espace réservé de l'image des diapositives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5525D33-3E80-4259-93C9-9AE7460C1B6A}" type="slidenum">
              <a:rPr lang="fr-FR" smtClean="0"/>
              <a:t>‹N°›</a:t>
            </a:fld>
            <a:endParaRPr lang="fr-FR"/>
          </a:p>
        </p:txBody>
      </p:sp>
    </p:spTree>
    <p:extLst>
      <p:ext uri="{BB962C8B-B14F-4D97-AF65-F5344CB8AC3E}">
        <p14:creationId xmlns:p14="http://schemas.microsoft.com/office/powerpoint/2010/main" val="80811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6F49127-B741-4BB8-8545-0D8993A7A2C6}"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177044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F49127-B741-4BB8-8545-0D8993A7A2C6}"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166825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F49127-B741-4BB8-8545-0D8993A7A2C6}"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70020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_de_Garde_2">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819" b="9367"/>
          <a:stretch/>
        </p:blipFill>
        <p:spPr>
          <a:xfrm>
            <a:off x="1" y="295453"/>
            <a:ext cx="9906000" cy="1047600"/>
          </a:xfrm>
          <a:prstGeom prst="rect">
            <a:avLst/>
          </a:prstGeom>
        </p:spPr>
      </p:pic>
      <p:sp>
        <p:nvSpPr>
          <p:cNvPr id="3" name="Subtitle 2"/>
          <p:cNvSpPr>
            <a:spLocks noGrp="1"/>
          </p:cNvSpPr>
          <p:nvPr>
            <p:ph type="subTitle" idx="1" hasCustomPrompt="1"/>
          </p:nvPr>
        </p:nvSpPr>
        <p:spPr>
          <a:xfrm>
            <a:off x="775254" y="2050410"/>
            <a:ext cx="8312426" cy="1655762"/>
          </a:xfrm>
        </p:spPr>
        <p:txBody>
          <a:bodyPr anchor="ctr">
            <a:normAutofit/>
          </a:bodyPr>
          <a:lstStyle>
            <a:lvl1pPr marL="0" indent="0" algn="ctr">
              <a:buNone/>
              <a:defRPr sz="4400" b="1" i="1" cap="none" baseline="0">
                <a:solidFill>
                  <a:srgbClr val="A50021"/>
                </a:solidFill>
                <a:latin typeface="Georgia" panose="02040502050405020303" pitchFamily="18" charset="0"/>
              </a:defRPr>
            </a:lvl1pPr>
            <a:lvl2pPr marL="457198"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5" indent="0" algn="ctr">
              <a:buNone/>
              <a:defRPr sz="1600"/>
            </a:lvl7pPr>
            <a:lvl8pPr marL="3200381" indent="0" algn="ctr">
              <a:buNone/>
              <a:defRPr sz="1600"/>
            </a:lvl8pPr>
            <a:lvl9pPr marL="3657579" indent="0" algn="ctr">
              <a:buNone/>
              <a:defRPr sz="1600"/>
            </a:lvl9pPr>
          </a:lstStyle>
          <a:p>
            <a:r>
              <a:rPr lang="fr-FR" dirty="0" smtClean="0"/>
              <a:t>Modifiez le style des titres du masque</a:t>
            </a:r>
            <a:endParaRPr lang="en-US" dirty="0"/>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50" y="162456"/>
            <a:ext cx="1707523" cy="1329458"/>
          </a:xfrm>
          <a:prstGeom prst="rect">
            <a:avLst/>
          </a:prstGeom>
        </p:spPr>
      </p:pic>
    </p:spTree>
    <p:extLst>
      <p:ext uri="{BB962C8B-B14F-4D97-AF65-F5344CB8AC3E}">
        <p14:creationId xmlns:p14="http://schemas.microsoft.com/office/powerpoint/2010/main" val="2691377118"/>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éthodologie">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817" b="45480"/>
          <a:stretch/>
        </p:blipFill>
        <p:spPr>
          <a:xfrm>
            <a:off x="0" y="195013"/>
            <a:ext cx="9926971" cy="626400"/>
          </a:xfrm>
          <a:prstGeom prst="rect">
            <a:avLst/>
          </a:prstGeom>
        </p:spPr>
      </p:pic>
      <p:sp>
        <p:nvSpPr>
          <p:cNvPr id="25" name="Espace réservé du texte 24"/>
          <p:cNvSpPr>
            <a:spLocks noGrp="1"/>
          </p:cNvSpPr>
          <p:nvPr>
            <p:ph type="body" sz="quarter" idx="10"/>
          </p:nvPr>
        </p:nvSpPr>
        <p:spPr>
          <a:xfrm>
            <a:off x="1353621" y="195263"/>
            <a:ext cx="8314362" cy="627062"/>
          </a:xfr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sp>
        <p:nvSpPr>
          <p:cNvPr id="16" name="ZoneTexte 15"/>
          <p:cNvSpPr txBox="1"/>
          <p:nvPr userDrawn="1"/>
        </p:nvSpPr>
        <p:spPr>
          <a:xfrm>
            <a:off x="9297763" y="6529000"/>
            <a:ext cx="588617" cy="276999"/>
          </a:xfrm>
          <a:prstGeom prst="rect">
            <a:avLst/>
          </a:prstGeom>
          <a:noFill/>
        </p:spPr>
        <p:txBody>
          <a:bodyPr wrap="square" rtlCol="0">
            <a:spAutoFit/>
          </a:bodyPr>
          <a:lstStyle/>
          <a:p>
            <a:pPr algn="ctr"/>
            <a:fld id="{EB4F3BBD-0DB5-40C1-BCD4-0C1429F62FEA}" type="slidenum">
              <a:rPr lang="fr-FR" sz="1200" smtClean="0">
                <a:solidFill>
                  <a:srgbClr val="B01817"/>
                </a:solidFill>
              </a:rPr>
              <a:pPr algn="ctr"/>
              <a:t>‹N°›</a:t>
            </a:fld>
            <a:endParaRPr lang="fr-FR" sz="1200" dirty="0">
              <a:solidFill>
                <a:srgbClr val="B01817"/>
              </a:solidFill>
            </a:endParaRP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49" y="133053"/>
            <a:ext cx="963826" cy="750424"/>
          </a:xfrm>
          <a:prstGeom prst="rect">
            <a:avLst/>
          </a:prstGeom>
        </p:spPr>
      </p:pic>
      <p:sp>
        <p:nvSpPr>
          <p:cNvPr id="15" name="Rectangle 14"/>
          <p:cNvSpPr/>
          <p:nvPr userDrawn="1"/>
        </p:nvSpPr>
        <p:spPr>
          <a:xfrm>
            <a:off x="8615397" y="133053"/>
            <a:ext cx="1120472" cy="75032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userDrawn="1"/>
        </p:nvCxnSpPr>
        <p:spPr>
          <a:xfrm flipV="1">
            <a:off x="0" y="6667500"/>
            <a:ext cx="9267825" cy="0"/>
          </a:xfrm>
          <a:prstGeom prst="line">
            <a:avLst/>
          </a:prstGeom>
          <a:ln>
            <a:solidFill>
              <a:srgbClr val="B01817"/>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userDrawn="1"/>
        </p:nvSpPr>
        <p:spPr>
          <a:xfrm>
            <a:off x="233149" y="6536695"/>
            <a:ext cx="5131331" cy="261610"/>
          </a:xfrm>
          <a:prstGeom prst="rect">
            <a:avLst/>
          </a:prstGeom>
          <a:solidFill>
            <a:schemeClr val="bg1"/>
          </a:solidFill>
        </p:spPr>
        <p:txBody>
          <a:bodyPr wrap="square" rtlCol="0">
            <a:spAutoFit/>
          </a:bodyPr>
          <a:lstStyle/>
          <a:p>
            <a:pPr algn="ctr"/>
            <a:r>
              <a:rPr lang="fr-FR" sz="1100" i="1" dirty="0" smtClean="0">
                <a:solidFill>
                  <a:srgbClr val="B01817"/>
                </a:solidFill>
                <a:latin typeface="Century Gothic" panose="020B0502020202020204" pitchFamily="34" charset="0"/>
              </a:rPr>
              <a:t>Indices de popularité Ifop – Le Journal du Dimanche : Avril 2021</a:t>
            </a:r>
            <a:endParaRPr lang="fr-FR" sz="1100" i="1" dirty="0">
              <a:solidFill>
                <a:srgbClr val="B01817"/>
              </a:solidFill>
              <a:latin typeface="Century Gothic" panose="020B0502020202020204" pitchFamily="34" charset="0"/>
            </a:endParaRPr>
          </a:p>
        </p:txBody>
      </p:sp>
      <p:pic>
        <p:nvPicPr>
          <p:cNvPr id="3" name="Imag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9633" y="364649"/>
            <a:ext cx="972000" cy="287128"/>
          </a:xfrm>
          <a:prstGeom prst="rect">
            <a:avLst/>
          </a:prstGeom>
        </p:spPr>
      </p:pic>
    </p:spTree>
    <p:extLst>
      <p:ext uri="{BB962C8B-B14F-4D97-AF65-F5344CB8AC3E}">
        <p14:creationId xmlns:p14="http://schemas.microsoft.com/office/powerpoint/2010/main" val="3687444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817" b="45480"/>
          <a:stretch/>
        </p:blipFill>
        <p:spPr>
          <a:xfrm>
            <a:off x="0" y="195013"/>
            <a:ext cx="9926971" cy="626400"/>
          </a:xfrm>
          <a:prstGeom prst="rect">
            <a:avLst/>
          </a:prstGeom>
        </p:spPr>
      </p:pic>
      <p:sp>
        <p:nvSpPr>
          <p:cNvPr id="25" name="Espace réservé du texte 24"/>
          <p:cNvSpPr>
            <a:spLocks noGrp="1"/>
          </p:cNvSpPr>
          <p:nvPr>
            <p:ph type="body" sz="quarter" idx="10"/>
          </p:nvPr>
        </p:nvSpPr>
        <p:spPr>
          <a:xfrm>
            <a:off x="1353621" y="195263"/>
            <a:ext cx="8314362" cy="627062"/>
          </a:xfr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49" y="133053"/>
            <a:ext cx="963826" cy="750424"/>
          </a:xfrm>
          <a:prstGeom prst="rect">
            <a:avLst/>
          </a:prstGeom>
        </p:spPr>
      </p:pic>
      <p:sp>
        <p:nvSpPr>
          <p:cNvPr id="18" name="Rectangle 17"/>
          <p:cNvSpPr/>
          <p:nvPr userDrawn="1"/>
        </p:nvSpPr>
        <p:spPr>
          <a:xfrm>
            <a:off x="8615397" y="133053"/>
            <a:ext cx="1120472" cy="75032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userDrawn="1"/>
        </p:nvSpPr>
        <p:spPr>
          <a:xfrm>
            <a:off x="9297763" y="6529000"/>
            <a:ext cx="588617" cy="276999"/>
          </a:xfrm>
          <a:prstGeom prst="rect">
            <a:avLst/>
          </a:prstGeom>
          <a:noFill/>
        </p:spPr>
        <p:txBody>
          <a:bodyPr wrap="square" rtlCol="0">
            <a:spAutoFit/>
          </a:bodyPr>
          <a:lstStyle/>
          <a:p>
            <a:pPr algn="ctr"/>
            <a:fld id="{EB4F3BBD-0DB5-40C1-BCD4-0C1429F62FEA}" type="slidenum">
              <a:rPr lang="fr-FR" sz="1200" smtClean="0">
                <a:solidFill>
                  <a:srgbClr val="B01817"/>
                </a:solidFill>
              </a:rPr>
              <a:pPr algn="ctr"/>
              <a:t>‹N°›</a:t>
            </a:fld>
            <a:endParaRPr lang="fr-FR" sz="1200" dirty="0">
              <a:solidFill>
                <a:srgbClr val="B01817"/>
              </a:solidFill>
            </a:endParaRPr>
          </a:p>
        </p:txBody>
      </p:sp>
      <p:cxnSp>
        <p:nvCxnSpPr>
          <p:cNvPr id="17" name="Connecteur droit 16"/>
          <p:cNvCxnSpPr/>
          <p:nvPr userDrawn="1"/>
        </p:nvCxnSpPr>
        <p:spPr>
          <a:xfrm flipV="1">
            <a:off x="0" y="6667500"/>
            <a:ext cx="9267825" cy="0"/>
          </a:xfrm>
          <a:prstGeom prst="line">
            <a:avLst/>
          </a:prstGeom>
          <a:ln>
            <a:solidFill>
              <a:srgbClr val="B01817"/>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userDrawn="1"/>
        </p:nvSpPr>
        <p:spPr>
          <a:xfrm>
            <a:off x="233149" y="6536695"/>
            <a:ext cx="5131331" cy="261610"/>
          </a:xfrm>
          <a:prstGeom prst="rect">
            <a:avLst/>
          </a:prstGeom>
          <a:solidFill>
            <a:schemeClr val="bg1"/>
          </a:solidFill>
        </p:spPr>
        <p:txBody>
          <a:bodyPr wrap="square" rtlCol="0">
            <a:spAutoFit/>
          </a:bodyPr>
          <a:lstStyle/>
          <a:p>
            <a:pPr algn="ctr"/>
            <a:r>
              <a:rPr lang="fr-FR" sz="1100" i="1" dirty="0" smtClean="0">
                <a:solidFill>
                  <a:srgbClr val="B01817"/>
                </a:solidFill>
                <a:latin typeface="Century Gothic" panose="020B0502020202020204" pitchFamily="34" charset="0"/>
              </a:rPr>
              <a:t>Indices de popularité Ifop – Le Journal du Dimanche : Avril 2021</a:t>
            </a:r>
            <a:endParaRPr lang="fr-FR" sz="1100" i="1" dirty="0">
              <a:solidFill>
                <a:srgbClr val="B01817"/>
              </a:solidFill>
              <a:latin typeface="Century Gothic" panose="020B0502020202020204" pitchFamily="34" charset="0"/>
            </a:endParaRPr>
          </a:p>
        </p:txBody>
      </p:sp>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9633" y="364649"/>
            <a:ext cx="972000" cy="287128"/>
          </a:xfrm>
          <a:prstGeom prst="rect">
            <a:avLst/>
          </a:prstGeom>
        </p:spPr>
      </p:pic>
    </p:spTree>
    <p:extLst>
      <p:ext uri="{BB962C8B-B14F-4D97-AF65-F5344CB8AC3E}">
        <p14:creationId xmlns:p14="http://schemas.microsoft.com/office/powerpoint/2010/main" val="395087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_de_Gard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819" b="9367"/>
          <a:stretch/>
        </p:blipFill>
        <p:spPr>
          <a:xfrm>
            <a:off x="1" y="295453"/>
            <a:ext cx="9906000" cy="1047600"/>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6358" y="3336347"/>
            <a:ext cx="2637042" cy="2062698"/>
          </a:xfrm>
          <a:prstGeom prst="rect">
            <a:avLst/>
          </a:prstGeom>
        </p:spPr>
      </p:pic>
      <p:sp>
        <p:nvSpPr>
          <p:cNvPr id="3" name="Subtitle 2"/>
          <p:cNvSpPr>
            <a:spLocks noGrp="1"/>
          </p:cNvSpPr>
          <p:nvPr>
            <p:ph type="subTitle" idx="1"/>
          </p:nvPr>
        </p:nvSpPr>
        <p:spPr>
          <a:xfrm>
            <a:off x="775254" y="1516155"/>
            <a:ext cx="8312426" cy="1655762"/>
          </a:xfrm>
        </p:spPr>
        <p:txBody>
          <a:bodyPr anchor="ctr">
            <a:normAutofit/>
          </a:bodyPr>
          <a:lstStyle>
            <a:lvl1pPr marL="0" indent="0" algn="ctr">
              <a:buNone/>
              <a:defRPr sz="4400" b="1" i="1" cap="none" baseline="0">
                <a:solidFill>
                  <a:srgbClr val="B01817"/>
                </a:solidFill>
                <a:latin typeface="Georgia" panose="02040502050405020303" pitchFamily="18" charset="0"/>
              </a:defRPr>
            </a:lvl1pPr>
            <a:lvl2pPr marL="457198"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5" indent="0" algn="ctr">
              <a:buNone/>
              <a:defRPr sz="1600"/>
            </a:lvl7pPr>
            <a:lvl8pPr marL="3200381" indent="0" algn="ctr">
              <a:buNone/>
              <a:defRPr sz="1600"/>
            </a:lvl8pPr>
            <a:lvl9pPr marL="3657579" indent="0" algn="ctr">
              <a:buNone/>
              <a:defRPr sz="1600"/>
            </a:lvl9pPr>
          </a:lstStyle>
          <a:p>
            <a:r>
              <a:rPr lang="fr-FR" dirty="0" smtClean="0"/>
              <a:t>Modifiez le style des sous-titres du masque</a:t>
            </a:r>
            <a:endParaRPr lang="en-US" dirty="0"/>
          </a:p>
        </p:txBody>
      </p:sp>
      <p:sp>
        <p:nvSpPr>
          <p:cNvPr id="13" name="ZoneTexte 12"/>
          <p:cNvSpPr txBox="1"/>
          <p:nvPr userDrawn="1"/>
        </p:nvSpPr>
        <p:spPr>
          <a:xfrm>
            <a:off x="4641553" y="4246044"/>
            <a:ext cx="570279" cy="307777"/>
          </a:xfrm>
          <a:prstGeom prst="rect">
            <a:avLst/>
          </a:prstGeom>
          <a:noFill/>
        </p:spPr>
        <p:txBody>
          <a:bodyPr wrap="square" rtlCol="0">
            <a:spAutoFit/>
          </a:bodyPr>
          <a:lstStyle/>
          <a:p>
            <a:r>
              <a:rPr lang="fr-FR" sz="1400" b="1" i="1" dirty="0" smtClean="0">
                <a:solidFill>
                  <a:schemeClr val="tx1">
                    <a:lumMod val="65000"/>
                    <a:lumOff val="35000"/>
                  </a:schemeClr>
                </a:solidFill>
                <a:latin typeface="Calibri" panose="020F0502020204030204" pitchFamily="34" charset="0"/>
                <a:cs typeface="Calibri" panose="020F0502020204030204" pitchFamily="34" charset="0"/>
              </a:rPr>
              <a:t>pour</a:t>
            </a:r>
            <a:endParaRPr lang="fr-FR" sz="1400" b="1" i="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937255"/>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_2">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819" b="9367"/>
          <a:stretch/>
        </p:blipFill>
        <p:spPr>
          <a:xfrm>
            <a:off x="1" y="295453"/>
            <a:ext cx="9906000" cy="1047600"/>
          </a:xfrm>
          <a:prstGeom prst="rect">
            <a:avLst/>
          </a:prstGeom>
        </p:spPr>
      </p:pic>
      <p:sp>
        <p:nvSpPr>
          <p:cNvPr id="16" name="Espace réservé du texte 24"/>
          <p:cNvSpPr>
            <a:spLocks noGrp="1"/>
          </p:cNvSpPr>
          <p:nvPr>
            <p:ph type="body" sz="quarter" idx="10"/>
          </p:nvPr>
        </p:nvSpPr>
        <p:spPr>
          <a:xfrm>
            <a:off x="2199528" y="304803"/>
            <a:ext cx="7468457" cy="1046921"/>
          </a:xfr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50" y="162456"/>
            <a:ext cx="1707523" cy="1329458"/>
          </a:xfrm>
          <a:prstGeom prst="rect">
            <a:avLst/>
          </a:prstGeom>
        </p:spPr>
      </p:pic>
      <p:sp>
        <p:nvSpPr>
          <p:cNvPr id="11" name="ZoneTexte 10"/>
          <p:cNvSpPr txBox="1"/>
          <p:nvPr userDrawn="1"/>
        </p:nvSpPr>
        <p:spPr>
          <a:xfrm>
            <a:off x="9297763" y="6529000"/>
            <a:ext cx="588617" cy="276999"/>
          </a:xfrm>
          <a:prstGeom prst="rect">
            <a:avLst/>
          </a:prstGeom>
          <a:noFill/>
        </p:spPr>
        <p:txBody>
          <a:bodyPr wrap="square" rtlCol="0">
            <a:spAutoFit/>
          </a:bodyPr>
          <a:lstStyle/>
          <a:p>
            <a:pPr algn="ctr"/>
            <a:fld id="{EB4F3BBD-0DB5-40C1-BCD4-0C1429F62FEA}" type="slidenum">
              <a:rPr lang="fr-FR" sz="1200" smtClean="0">
                <a:solidFill>
                  <a:srgbClr val="B01817"/>
                </a:solidFill>
              </a:rPr>
              <a:pPr algn="ctr"/>
              <a:t>‹N°›</a:t>
            </a:fld>
            <a:endParaRPr lang="fr-FR" sz="1200" dirty="0">
              <a:solidFill>
                <a:srgbClr val="B01817"/>
              </a:solidFill>
            </a:endParaRPr>
          </a:p>
        </p:txBody>
      </p:sp>
      <p:cxnSp>
        <p:nvCxnSpPr>
          <p:cNvPr id="12" name="Connecteur droit 11"/>
          <p:cNvCxnSpPr/>
          <p:nvPr userDrawn="1"/>
        </p:nvCxnSpPr>
        <p:spPr>
          <a:xfrm flipV="1">
            <a:off x="0" y="6667500"/>
            <a:ext cx="9267825" cy="0"/>
          </a:xfrm>
          <a:prstGeom prst="line">
            <a:avLst/>
          </a:prstGeom>
          <a:ln>
            <a:solidFill>
              <a:srgbClr val="B01817"/>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userDrawn="1"/>
        </p:nvSpPr>
        <p:spPr>
          <a:xfrm>
            <a:off x="233149" y="6536695"/>
            <a:ext cx="5131331" cy="261610"/>
          </a:xfrm>
          <a:prstGeom prst="rect">
            <a:avLst/>
          </a:prstGeom>
          <a:solidFill>
            <a:schemeClr val="bg1"/>
          </a:solidFill>
        </p:spPr>
        <p:txBody>
          <a:bodyPr wrap="square" rtlCol="0">
            <a:spAutoFit/>
          </a:bodyPr>
          <a:lstStyle/>
          <a:p>
            <a:pPr algn="ctr"/>
            <a:r>
              <a:rPr lang="fr-FR" sz="1100" i="1" dirty="0" smtClean="0">
                <a:solidFill>
                  <a:srgbClr val="B01817"/>
                </a:solidFill>
                <a:latin typeface="Century Gothic" panose="020B0502020202020204" pitchFamily="34" charset="0"/>
              </a:rPr>
              <a:t>Indices de popularité Ifop – Le Journal du Dimanche : Janvier 2021</a:t>
            </a:r>
            <a:endParaRPr lang="fr-FR" sz="1100" i="1" dirty="0">
              <a:solidFill>
                <a:srgbClr val="B01817"/>
              </a:solidFill>
              <a:latin typeface="Century Gothic" panose="020B0502020202020204" pitchFamily="34" charset="0"/>
            </a:endParaRPr>
          </a:p>
        </p:txBody>
      </p:sp>
    </p:spTree>
    <p:extLst>
      <p:ext uri="{BB962C8B-B14F-4D97-AF65-F5344CB8AC3E}">
        <p14:creationId xmlns:p14="http://schemas.microsoft.com/office/powerpoint/2010/main" val="109936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6F49127-B741-4BB8-8545-0D8993A7A2C6}"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354645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6F49127-B741-4BB8-8545-0D8993A7A2C6}" type="datetimeFigureOut">
              <a:rPr lang="fr-FR" smtClean="0"/>
              <a:t>19/04/2021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21852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6F49127-B741-4BB8-8545-0D8993A7A2C6}" type="datetimeFigureOut">
              <a:rPr lang="fr-FR" smtClean="0"/>
              <a:t>19/04/2021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315421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6F49127-B741-4BB8-8545-0D8993A7A2C6}" type="datetimeFigureOut">
              <a:rPr lang="fr-FR" smtClean="0"/>
              <a:t>19/04/2021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262092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6F49127-B741-4BB8-8545-0D8993A7A2C6}" type="datetimeFigureOut">
              <a:rPr lang="fr-FR" smtClean="0"/>
              <a:t>19/04/2021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228050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49127-B741-4BB8-8545-0D8993A7A2C6}" type="datetimeFigureOut">
              <a:rPr lang="fr-FR" smtClean="0"/>
              <a:t>19/04/2021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163607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F49127-B741-4BB8-8545-0D8993A7A2C6}" type="datetimeFigureOut">
              <a:rPr lang="fr-FR" smtClean="0"/>
              <a:t>19/04/2021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136417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F49127-B741-4BB8-8545-0D8993A7A2C6}" type="datetimeFigureOut">
              <a:rPr lang="fr-FR" smtClean="0"/>
              <a:t>19/04/2021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CC08EA-83EE-4DF7-9CA3-86293610649A}" type="slidenum">
              <a:rPr lang="fr-FR" smtClean="0"/>
              <a:t>‹N°›</a:t>
            </a:fld>
            <a:endParaRPr lang="fr-FR"/>
          </a:p>
        </p:txBody>
      </p:sp>
    </p:spTree>
    <p:extLst>
      <p:ext uri="{BB962C8B-B14F-4D97-AF65-F5344CB8AC3E}">
        <p14:creationId xmlns:p14="http://schemas.microsoft.com/office/powerpoint/2010/main" val="341216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49127-B741-4BB8-8545-0D8993A7A2C6}" type="datetimeFigureOut">
              <a:rPr lang="fr-FR" smtClean="0"/>
              <a:t>19/04/2021</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C08EA-83EE-4DF7-9CA3-86293610649A}" type="slidenum">
              <a:rPr lang="fr-FR" smtClean="0"/>
              <a:t>‹N°›</a:t>
            </a:fld>
            <a:endParaRPr lang="fr-FR"/>
          </a:p>
        </p:txBody>
      </p:sp>
    </p:spTree>
    <p:extLst>
      <p:ext uri="{BB962C8B-B14F-4D97-AF65-F5344CB8AC3E}">
        <p14:creationId xmlns:p14="http://schemas.microsoft.com/office/powerpoint/2010/main" val="39174074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61"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chart" Target="../charts/chart9.xml"/><Relationship Id="rId1" Type="http://schemas.openxmlformats.org/officeDocument/2006/relationships/slideLayout" Target="../slideLayouts/slideLayout14.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4145474" y="2337994"/>
            <a:ext cx="5437621" cy="4293952"/>
            <a:chOff x="4326574" y="2503626"/>
            <a:chExt cx="5437621" cy="4293952"/>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8551" r="2850"/>
            <a:stretch/>
          </p:blipFill>
          <p:spPr>
            <a:xfrm>
              <a:off x="4801777" y="3246164"/>
              <a:ext cx="4962418" cy="3551414"/>
            </a:xfrm>
            <a:prstGeom prst="rect">
              <a:avLst/>
            </a:prstGeom>
          </p:spPr>
        </p:pic>
        <p:sp>
          <p:nvSpPr>
            <p:cNvPr id="11" name="Rectangle 10"/>
            <p:cNvSpPr/>
            <p:nvPr/>
          </p:nvSpPr>
          <p:spPr>
            <a:xfrm rot="18868940">
              <a:off x="3739810" y="3090390"/>
              <a:ext cx="2123934" cy="950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Sous-titre 1"/>
          <p:cNvSpPr>
            <a:spLocks noGrp="1"/>
          </p:cNvSpPr>
          <p:nvPr>
            <p:ph type="subTitle" idx="1"/>
          </p:nvPr>
        </p:nvSpPr>
        <p:spPr>
          <a:xfrm>
            <a:off x="451945" y="1674225"/>
            <a:ext cx="9002110" cy="1270175"/>
          </a:xfrm>
        </p:spPr>
        <p:txBody>
          <a:bodyPr>
            <a:normAutofit/>
          </a:bodyPr>
          <a:lstStyle/>
          <a:p>
            <a:r>
              <a:rPr lang="fr-FR" sz="5400" i="0" dirty="0">
                <a:solidFill>
                  <a:schemeClr val="tx1">
                    <a:lumMod val="65000"/>
                    <a:lumOff val="35000"/>
                  </a:schemeClr>
                </a:solidFill>
                <a:latin typeface="Century Gothic" panose="020B0502020202020204" pitchFamily="34" charset="0"/>
              </a:rPr>
              <a:t>Les indices de popularité</a:t>
            </a:r>
          </a:p>
        </p:txBody>
      </p:sp>
      <p:graphicFrame>
        <p:nvGraphicFramePr>
          <p:cNvPr id="18" name="Tableau 17"/>
          <p:cNvGraphicFramePr>
            <a:graphicFrameLocks noGrp="1"/>
          </p:cNvGraphicFramePr>
          <p:nvPr>
            <p:extLst>
              <p:ext uri="{D42A27DB-BD31-4B8C-83A1-F6EECF244321}">
                <p14:modId xmlns:p14="http://schemas.microsoft.com/office/powerpoint/2010/main" val="4027174972"/>
              </p:ext>
            </p:extLst>
          </p:nvPr>
        </p:nvGraphicFramePr>
        <p:xfrm>
          <a:off x="298176" y="6024931"/>
          <a:ext cx="4320000" cy="512400"/>
        </p:xfrm>
        <a:graphic>
          <a:graphicData uri="http://schemas.openxmlformats.org/drawingml/2006/table">
            <a:tbl>
              <a:tblPr firstRow="1" bandRow="1">
                <a:tableStyleId>{2D5ABB26-0587-4C30-8999-92F81FD0307C}</a:tableStyleId>
              </a:tblPr>
              <a:tblGrid>
                <a:gridCol w="756068">
                  <a:extLst>
                    <a:ext uri="{9D8B030D-6E8A-4147-A177-3AD203B41FA5}">
                      <a16:colId xmlns:a16="http://schemas.microsoft.com/office/drawing/2014/main" val="20000"/>
                    </a:ext>
                  </a:extLst>
                </a:gridCol>
                <a:gridCol w="3563932">
                  <a:extLst>
                    <a:ext uri="{9D8B030D-6E8A-4147-A177-3AD203B41FA5}">
                      <a16:colId xmlns:a16="http://schemas.microsoft.com/office/drawing/2014/main" val="20001"/>
                    </a:ext>
                  </a:extLst>
                </a:gridCol>
              </a:tblGrid>
              <a:tr h="0">
                <a:tc>
                  <a:txBody>
                    <a:bodyPr/>
                    <a:lstStyle/>
                    <a:p>
                      <a:r>
                        <a:rPr lang="fr-FR" sz="1000" u="none" dirty="0" smtClean="0">
                          <a:solidFill>
                            <a:schemeClr val="tx1">
                              <a:lumMod val="75000"/>
                              <a:lumOff val="25000"/>
                            </a:schemeClr>
                          </a:solidFill>
                        </a:rPr>
                        <a:t>Contacts :</a:t>
                      </a:r>
                      <a:endParaRPr lang="fr-FR" sz="1000" u="none" dirty="0">
                        <a:solidFill>
                          <a:schemeClr val="tx1">
                            <a:lumMod val="75000"/>
                            <a:lumOff val="25000"/>
                          </a:schemeClr>
                        </a:solidFill>
                      </a:endParaRPr>
                    </a:p>
                  </a:txBody>
                  <a:tcPr marT="36000" marB="36000"/>
                </a:tc>
                <a:tc>
                  <a:txBody>
                    <a:bodyPr/>
                    <a:lstStyle/>
                    <a:p>
                      <a:endParaRPr lang="fr-FR" sz="1000" dirty="0">
                        <a:solidFill>
                          <a:schemeClr val="tx1">
                            <a:lumMod val="75000"/>
                            <a:lumOff val="25000"/>
                          </a:schemeClr>
                        </a:solidFill>
                      </a:endParaRPr>
                    </a:p>
                  </a:txBody>
                  <a:tcPr marT="36000" marB="36000"/>
                </a:tc>
                <a:extLst>
                  <a:ext uri="{0D108BD9-81ED-4DB2-BD59-A6C34878D82A}">
                    <a16:rowId xmlns:a16="http://schemas.microsoft.com/office/drawing/2014/main" val="10000"/>
                  </a:ext>
                </a:extLst>
              </a:tr>
              <a:tr h="144000">
                <a:tc>
                  <a:txBody>
                    <a:bodyPr/>
                    <a:lstStyle/>
                    <a:p>
                      <a:r>
                        <a:rPr lang="fr-FR" sz="900" b="1" dirty="0" smtClean="0">
                          <a:solidFill>
                            <a:schemeClr val="tx1">
                              <a:lumMod val="75000"/>
                              <a:lumOff val="25000"/>
                            </a:schemeClr>
                          </a:solidFill>
                        </a:rPr>
                        <a:t>IFOP</a:t>
                      </a:r>
                      <a:endParaRPr lang="fr-FR" sz="900" b="1" dirty="0">
                        <a:solidFill>
                          <a:schemeClr val="tx1">
                            <a:lumMod val="75000"/>
                            <a:lumOff val="25000"/>
                          </a:schemeClr>
                        </a:solidFill>
                      </a:endParaRPr>
                    </a:p>
                  </a:txBody>
                  <a:tcPr marT="0" marB="0" anchor="ctr"/>
                </a:tc>
                <a:tc>
                  <a:txBody>
                    <a:bodyPr/>
                    <a:lstStyle/>
                    <a:p>
                      <a:r>
                        <a:rPr lang="fr-FR" sz="900" dirty="0" smtClean="0">
                          <a:solidFill>
                            <a:schemeClr val="tx1">
                              <a:lumMod val="75000"/>
                              <a:lumOff val="25000"/>
                            </a:schemeClr>
                          </a:solidFill>
                        </a:rPr>
                        <a:t>Frédéric DABI, directeur général</a:t>
                      </a:r>
                      <a:r>
                        <a:rPr lang="fr-FR" sz="900" baseline="0" dirty="0" smtClean="0">
                          <a:solidFill>
                            <a:schemeClr val="tx1">
                              <a:lumMod val="75000"/>
                              <a:lumOff val="25000"/>
                            </a:schemeClr>
                          </a:solidFill>
                        </a:rPr>
                        <a:t> adjoint</a:t>
                      </a:r>
                      <a:endParaRPr lang="fr-FR" sz="900" dirty="0">
                        <a:solidFill>
                          <a:schemeClr val="tx1">
                            <a:lumMod val="75000"/>
                            <a:lumOff val="25000"/>
                          </a:schemeClr>
                        </a:solidFill>
                      </a:endParaRPr>
                    </a:p>
                  </a:txBody>
                  <a:tcPr marT="0" marB="0" anchor="ctr"/>
                </a:tc>
                <a:extLst>
                  <a:ext uri="{0D108BD9-81ED-4DB2-BD59-A6C34878D82A}">
                    <a16:rowId xmlns:a16="http://schemas.microsoft.com/office/drawing/2014/main" val="10001"/>
                  </a:ext>
                </a:extLst>
              </a:tr>
              <a:tr h="144000">
                <a:tc>
                  <a:txBody>
                    <a:bodyPr/>
                    <a:lstStyle/>
                    <a:p>
                      <a:r>
                        <a:rPr lang="fr-FR" sz="900" b="1" dirty="0" smtClean="0">
                          <a:solidFill>
                            <a:schemeClr val="tx1">
                              <a:lumMod val="75000"/>
                              <a:lumOff val="25000"/>
                            </a:schemeClr>
                          </a:solidFill>
                        </a:rPr>
                        <a:t>JDD</a:t>
                      </a:r>
                      <a:endParaRPr lang="fr-FR" sz="900" b="1" dirty="0">
                        <a:solidFill>
                          <a:schemeClr val="tx1">
                            <a:lumMod val="75000"/>
                            <a:lumOff val="25000"/>
                          </a:schemeClr>
                        </a:solidFill>
                      </a:endParaRPr>
                    </a:p>
                  </a:txBody>
                  <a:tcPr marT="0" marB="0" anchor="ctr"/>
                </a:tc>
                <a:tc>
                  <a:txBody>
                    <a:bodyPr/>
                    <a:lstStyle/>
                    <a:p>
                      <a:r>
                        <a:rPr lang="fr-FR" sz="900" dirty="0" smtClean="0">
                          <a:solidFill>
                            <a:schemeClr val="tx1">
                              <a:lumMod val="75000"/>
                              <a:lumOff val="25000"/>
                            </a:schemeClr>
                          </a:solidFill>
                        </a:rPr>
                        <a:t>Hervé GATTEGNO,</a:t>
                      </a:r>
                      <a:r>
                        <a:rPr lang="fr-FR" sz="900" baseline="0" dirty="0" smtClean="0">
                          <a:solidFill>
                            <a:schemeClr val="tx1">
                              <a:lumMod val="75000"/>
                              <a:lumOff val="25000"/>
                            </a:schemeClr>
                          </a:solidFill>
                        </a:rPr>
                        <a:t> directeur de la rédaction</a:t>
                      </a:r>
                      <a:endParaRPr lang="fr-FR" sz="900" dirty="0">
                        <a:solidFill>
                          <a:schemeClr val="tx1">
                            <a:lumMod val="75000"/>
                            <a:lumOff val="25000"/>
                          </a:schemeClr>
                        </a:solidFill>
                      </a:endParaRPr>
                    </a:p>
                  </a:txBody>
                  <a:tcPr marT="0" marB="0" anchor="ctr"/>
                </a:tc>
                <a:extLst>
                  <a:ext uri="{0D108BD9-81ED-4DB2-BD59-A6C34878D82A}">
                    <a16:rowId xmlns:a16="http://schemas.microsoft.com/office/drawing/2014/main" val="10002"/>
                  </a:ext>
                </a:extLst>
              </a:tr>
            </a:tbl>
          </a:graphicData>
        </a:graphic>
      </p:graphicFrame>
      <p:cxnSp>
        <p:nvCxnSpPr>
          <p:cNvPr id="20" name="Connecteur droit 19"/>
          <p:cNvCxnSpPr/>
          <p:nvPr/>
        </p:nvCxnSpPr>
        <p:spPr>
          <a:xfrm>
            <a:off x="406418" y="3757510"/>
            <a:ext cx="37800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1" name="ZoneTexte 20"/>
          <p:cNvSpPr txBox="1"/>
          <p:nvPr/>
        </p:nvSpPr>
        <p:spPr>
          <a:xfrm>
            <a:off x="298176" y="3247457"/>
            <a:ext cx="4026963" cy="523220"/>
          </a:xfrm>
          <a:prstGeom prst="rect">
            <a:avLst/>
          </a:prstGeom>
          <a:noFill/>
        </p:spPr>
        <p:txBody>
          <a:bodyPr wrap="square" rtlCol="0">
            <a:spAutoFit/>
          </a:bodyPr>
          <a:lstStyle/>
          <a:p>
            <a:r>
              <a:rPr lang="fr-FR" sz="2800" b="1" dirty="0" smtClean="0">
                <a:solidFill>
                  <a:srgbClr val="595959"/>
                </a:solidFill>
              </a:rPr>
              <a:t>Avril 2021</a:t>
            </a:r>
            <a:endParaRPr lang="fr-FR" sz="2800" b="1" dirty="0">
              <a:solidFill>
                <a:srgbClr val="595959"/>
              </a:solidFill>
            </a:endParaRPr>
          </a:p>
        </p:txBody>
      </p:sp>
      <p:sp>
        <p:nvSpPr>
          <p:cNvPr id="15" name="ZoneTexte 14"/>
          <p:cNvSpPr txBox="1"/>
          <p:nvPr/>
        </p:nvSpPr>
        <p:spPr>
          <a:xfrm>
            <a:off x="298176" y="4092591"/>
            <a:ext cx="4026963" cy="461665"/>
          </a:xfrm>
          <a:prstGeom prst="rect">
            <a:avLst/>
          </a:prstGeom>
          <a:noFill/>
        </p:spPr>
        <p:txBody>
          <a:bodyPr wrap="square" rtlCol="0">
            <a:spAutoFit/>
          </a:bodyPr>
          <a:lstStyle/>
          <a:p>
            <a:pPr algn="ctr"/>
            <a:r>
              <a:rPr lang="fr-FR" sz="2400" dirty="0" smtClean="0">
                <a:solidFill>
                  <a:srgbClr val="595959"/>
                </a:solidFill>
              </a:rPr>
              <a:t>Un baromètre pour</a:t>
            </a:r>
            <a:endParaRPr lang="fr-FR" sz="2400" dirty="0">
              <a:solidFill>
                <a:srgbClr val="595959"/>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18" y="4478723"/>
            <a:ext cx="3240000" cy="957094"/>
          </a:xfrm>
          <a:prstGeom prst="rect">
            <a:avLst/>
          </a:prstGeom>
        </p:spPr>
      </p:pic>
    </p:spTree>
    <p:extLst>
      <p:ext uri="{BB962C8B-B14F-4D97-AF65-F5344CB8AC3E}">
        <p14:creationId xmlns:p14="http://schemas.microsoft.com/office/powerpoint/2010/main" val="305600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phique 15"/>
          <p:cNvGraphicFramePr/>
          <p:nvPr>
            <p:extLst>
              <p:ext uri="{D42A27DB-BD31-4B8C-83A1-F6EECF244321}">
                <p14:modId xmlns:p14="http://schemas.microsoft.com/office/powerpoint/2010/main" val="132044617"/>
              </p:ext>
            </p:extLst>
          </p:nvPr>
        </p:nvGraphicFramePr>
        <p:xfrm>
          <a:off x="3100705" y="1870191"/>
          <a:ext cx="6907836" cy="518307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e 4"/>
          <p:cNvGrpSpPr/>
          <p:nvPr/>
        </p:nvGrpSpPr>
        <p:grpSpPr>
          <a:xfrm>
            <a:off x="316502" y="1119187"/>
            <a:ext cx="3251695" cy="5478400"/>
            <a:chOff x="316502" y="1017587"/>
            <a:chExt cx="3312000" cy="558000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33121" r="7524" b="1936"/>
            <a:stretch/>
          </p:blipFill>
          <p:spPr>
            <a:xfrm>
              <a:off x="316502" y="1017587"/>
              <a:ext cx="3312000" cy="5472000"/>
            </a:xfrm>
            <a:prstGeom prst="rect">
              <a:avLst/>
            </a:prstGeom>
          </p:spPr>
        </p:pic>
        <p:sp>
          <p:nvSpPr>
            <p:cNvPr id="8" name="Rectangle 7"/>
            <p:cNvSpPr/>
            <p:nvPr/>
          </p:nvSpPr>
          <p:spPr>
            <a:xfrm>
              <a:off x="316502" y="1017587"/>
              <a:ext cx="3312000" cy="5580000"/>
            </a:xfrm>
            <a:prstGeom prst="rect">
              <a:avLst/>
            </a:prstGeom>
            <a:gradFill flip="none" rotWithShape="1">
              <a:gsLst>
                <a:gs pos="78000">
                  <a:schemeClr val="bg1">
                    <a:alpha val="0"/>
                  </a:schemeClr>
                </a:gs>
                <a:gs pos="0">
                  <a:schemeClr val="bg1"/>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du texte 1"/>
          <p:cNvSpPr>
            <a:spLocks noGrp="1"/>
          </p:cNvSpPr>
          <p:nvPr>
            <p:ph type="body" sz="quarter" idx="10"/>
          </p:nvPr>
        </p:nvSpPr>
        <p:spPr/>
        <p:txBody>
          <a:bodyPr/>
          <a:lstStyle/>
          <a:p>
            <a:r>
              <a:rPr lang="fr-FR" dirty="0"/>
              <a:t>La cote de popularité </a:t>
            </a:r>
            <a:r>
              <a:rPr lang="fr-FR" dirty="0" smtClean="0"/>
              <a:t>de Jean Castex</a:t>
            </a:r>
            <a:endParaRPr lang="fr-FR" dirty="0"/>
          </a:p>
        </p:txBody>
      </p:sp>
      <p:graphicFrame>
        <p:nvGraphicFramePr>
          <p:cNvPr id="15" name="Tableau 14"/>
          <p:cNvGraphicFramePr>
            <a:graphicFrameLocks noGrp="1"/>
          </p:cNvGraphicFramePr>
          <p:nvPr>
            <p:extLst>
              <p:ext uri="{D42A27DB-BD31-4B8C-83A1-F6EECF244321}">
                <p14:modId xmlns:p14="http://schemas.microsoft.com/office/powerpoint/2010/main" val="1029937625"/>
              </p:ext>
            </p:extLst>
          </p:nvPr>
        </p:nvGraphicFramePr>
        <p:xfrm>
          <a:off x="3628502" y="1119187"/>
          <a:ext cx="5956932" cy="274320"/>
        </p:xfrm>
        <a:graphic>
          <a:graphicData uri="http://schemas.openxmlformats.org/drawingml/2006/table">
            <a:tbl>
              <a:tblPr firstRow="1" bandRow="1">
                <a:tableStyleId>{2D5ABB26-0587-4C30-8999-92F81FD0307C}</a:tableStyleId>
              </a:tblPr>
              <a:tblGrid>
                <a:gridCol w="5956932">
                  <a:extLst>
                    <a:ext uri="{9D8B030D-6E8A-4147-A177-3AD203B41FA5}">
                      <a16:colId xmlns:a16="http://schemas.microsoft.com/office/drawing/2014/main" val="20000"/>
                    </a:ext>
                  </a:extLst>
                </a:gridCol>
              </a:tblGrid>
              <a:tr h="2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lumMod val="75000"/>
                              <a:lumOff val="25000"/>
                            </a:schemeClr>
                          </a:solidFill>
                        </a:rPr>
                        <a:t>Êtes-vous satisfait ou mécontent de Jean Castex comme Premier ministre ?</a:t>
                      </a:r>
                    </a:p>
                  </a:txBody>
                  <a:tcPr anchor="ctr"/>
                </a:tc>
                <a:extLst>
                  <a:ext uri="{0D108BD9-81ED-4DB2-BD59-A6C34878D82A}">
                    <a16:rowId xmlns:a16="http://schemas.microsoft.com/office/drawing/2014/main" val="10000"/>
                  </a:ext>
                </a:extLst>
              </a:tr>
            </a:tbl>
          </a:graphicData>
        </a:graphic>
      </p:graphicFrame>
      <p:sp>
        <p:nvSpPr>
          <p:cNvPr id="17" name="ZoneTexte 16"/>
          <p:cNvSpPr txBox="1"/>
          <p:nvPr/>
        </p:nvSpPr>
        <p:spPr>
          <a:xfrm>
            <a:off x="6848476" y="4819889"/>
            <a:ext cx="2476500" cy="400110"/>
          </a:xfrm>
          <a:prstGeom prst="rect">
            <a:avLst/>
          </a:prstGeom>
          <a:noFill/>
        </p:spPr>
        <p:txBody>
          <a:bodyPr wrap="square" rtlCol="0">
            <a:spAutoFit/>
          </a:bodyPr>
          <a:lstStyle/>
          <a:p>
            <a:pPr algn="r"/>
            <a:r>
              <a:rPr lang="fr-FR" sz="2000" b="1" dirty="0" smtClean="0">
                <a:solidFill>
                  <a:srgbClr val="C04645"/>
                </a:solidFill>
              </a:rPr>
              <a:t>TOTAL Mécontents</a:t>
            </a:r>
            <a:endParaRPr lang="fr-FR" sz="2000" b="1" dirty="0">
              <a:solidFill>
                <a:srgbClr val="C04645"/>
              </a:solidFill>
            </a:endParaRPr>
          </a:p>
        </p:txBody>
      </p:sp>
      <p:sp>
        <p:nvSpPr>
          <p:cNvPr id="18" name="ZoneTexte 17"/>
          <p:cNvSpPr txBox="1"/>
          <p:nvPr/>
        </p:nvSpPr>
        <p:spPr>
          <a:xfrm>
            <a:off x="3924299" y="4819889"/>
            <a:ext cx="2476500" cy="400110"/>
          </a:xfrm>
          <a:prstGeom prst="rect">
            <a:avLst/>
          </a:prstGeom>
          <a:noFill/>
        </p:spPr>
        <p:txBody>
          <a:bodyPr wrap="square" rtlCol="0">
            <a:spAutoFit/>
          </a:bodyPr>
          <a:lstStyle/>
          <a:p>
            <a:r>
              <a:rPr lang="fr-FR" sz="2000" b="1" dirty="0" smtClean="0">
                <a:solidFill>
                  <a:srgbClr val="338DCD"/>
                </a:solidFill>
              </a:rPr>
              <a:t>TOTAL Satisfaits</a:t>
            </a:r>
            <a:endParaRPr lang="fr-FR" sz="2000" b="1" dirty="0">
              <a:solidFill>
                <a:srgbClr val="338DCD"/>
              </a:solidFill>
            </a:endParaRPr>
          </a:p>
        </p:txBody>
      </p:sp>
      <p:graphicFrame>
        <p:nvGraphicFramePr>
          <p:cNvPr id="21" name="Tableau 20"/>
          <p:cNvGraphicFramePr>
            <a:graphicFrameLocks noGrp="1"/>
          </p:cNvGraphicFramePr>
          <p:nvPr>
            <p:extLst>
              <p:ext uri="{D42A27DB-BD31-4B8C-83A1-F6EECF244321}">
                <p14:modId xmlns:p14="http://schemas.microsoft.com/office/powerpoint/2010/main" val="2521821634"/>
              </p:ext>
            </p:extLst>
          </p:nvPr>
        </p:nvGraphicFramePr>
        <p:xfrm>
          <a:off x="3865652" y="4401792"/>
          <a:ext cx="5459324" cy="341523"/>
        </p:xfrm>
        <a:graphic>
          <a:graphicData uri="http://schemas.openxmlformats.org/drawingml/2006/table">
            <a:tbl>
              <a:tblPr firstRow="1" bandRow="1">
                <a:tableStyleId>{2D5ABB26-0587-4C30-8999-92F81FD0307C}</a:tableStyleId>
              </a:tblPr>
              <a:tblGrid>
                <a:gridCol w="1089707">
                  <a:extLst>
                    <a:ext uri="{9D8B030D-6E8A-4147-A177-3AD203B41FA5}">
                      <a16:colId xmlns:a16="http://schemas.microsoft.com/office/drawing/2014/main" val="20000"/>
                    </a:ext>
                  </a:extLst>
                </a:gridCol>
                <a:gridCol w="1108111">
                  <a:extLst>
                    <a:ext uri="{9D8B030D-6E8A-4147-A177-3AD203B41FA5}">
                      <a16:colId xmlns:a16="http://schemas.microsoft.com/office/drawing/2014/main" val="20001"/>
                    </a:ext>
                  </a:extLst>
                </a:gridCol>
                <a:gridCol w="929846">
                  <a:extLst>
                    <a:ext uri="{9D8B030D-6E8A-4147-A177-3AD203B41FA5}">
                      <a16:colId xmlns:a16="http://schemas.microsoft.com/office/drawing/2014/main" val="861750925"/>
                    </a:ext>
                  </a:extLst>
                </a:gridCol>
                <a:gridCol w="1239256">
                  <a:extLst>
                    <a:ext uri="{9D8B030D-6E8A-4147-A177-3AD203B41FA5}">
                      <a16:colId xmlns:a16="http://schemas.microsoft.com/office/drawing/2014/main" val="332205469"/>
                    </a:ext>
                  </a:extLst>
                </a:gridCol>
                <a:gridCol w="1092404">
                  <a:extLst>
                    <a:ext uri="{9D8B030D-6E8A-4147-A177-3AD203B41FA5}">
                      <a16:colId xmlns:a16="http://schemas.microsoft.com/office/drawing/2014/main" val="513330686"/>
                    </a:ext>
                  </a:extLst>
                </a:gridCol>
              </a:tblGrid>
              <a:tr h="341523">
                <a:tc>
                  <a:txBody>
                    <a:bodyPr/>
                    <a:lstStyle/>
                    <a:p>
                      <a:pPr algn="ctr"/>
                      <a:r>
                        <a:rPr lang="fr-FR" sz="1000" b="1" dirty="0" smtClean="0">
                          <a:solidFill>
                            <a:srgbClr val="0070C0"/>
                          </a:solidFill>
                        </a:rPr>
                        <a:t>Très satisfaits</a:t>
                      </a:r>
                      <a:endParaRPr lang="fr-FR" sz="1000" b="1" dirty="0">
                        <a:solidFill>
                          <a:srgbClr val="0070C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rgbClr val="B4C7E7"/>
                          </a:solidFill>
                          <a:latin typeface="+mn-lt"/>
                          <a:ea typeface="+mn-ea"/>
                          <a:cs typeface="+mn-cs"/>
                        </a:rPr>
                        <a:t>Plutôt satisfaits</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fr-FR" sz="600" b="1" i="1" kern="1200" dirty="0" smtClean="0">
                          <a:solidFill>
                            <a:schemeClr val="tx1">
                              <a:lumMod val="50000"/>
                              <a:lumOff val="50000"/>
                            </a:schemeClr>
                          </a:solidFill>
                          <a:latin typeface="+mn-lt"/>
                          <a:ea typeface="+mn-ea"/>
                          <a:cs typeface="+mn-cs"/>
                        </a:rPr>
                        <a:t>Ne se prononcent pas</a:t>
                      </a:r>
                      <a:endParaRPr lang="fr-FR" sz="600" b="1" i="1" kern="1200" dirty="0">
                        <a:solidFill>
                          <a:schemeClr val="tx1">
                            <a:lumMod val="50000"/>
                            <a:lumOff val="50000"/>
                          </a:schemeClr>
                        </a:solidFill>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rgbClr val="EF8989"/>
                          </a:solidFill>
                          <a:latin typeface="+mn-lt"/>
                          <a:ea typeface="+mn-ea"/>
                          <a:cs typeface="+mn-cs"/>
                        </a:rPr>
                        <a:t>Plutôt mécontents</a:t>
                      </a:r>
                      <a:endParaRPr lang="fr-FR" sz="1000" b="1" kern="1200" dirty="0">
                        <a:solidFill>
                          <a:srgbClr val="EF8989"/>
                        </a:solidFill>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rgbClr val="B01817"/>
                          </a:solidFill>
                          <a:latin typeface="+mn-lt"/>
                          <a:ea typeface="+mn-ea"/>
                          <a:cs typeface="+mn-cs"/>
                        </a:rPr>
                        <a:t>Très mécontents</a:t>
                      </a:r>
                      <a:endParaRPr lang="fr-FR" sz="1000" b="1" kern="1200" dirty="0">
                        <a:solidFill>
                          <a:srgbClr val="B01817"/>
                        </a:solidFill>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9" name="Graphique 18"/>
          <p:cNvGraphicFramePr/>
          <p:nvPr>
            <p:extLst>
              <p:ext uri="{D42A27DB-BD31-4B8C-83A1-F6EECF244321}">
                <p14:modId xmlns:p14="http://schemas.microsoft.com/office/powerpoint/2010/main" val="3793738062"/>
              </p:ext>
            </p:extLst>
          </p:nvPr>
        </p:nvGraphicFramePr>
        <p:xfrm>
          <a:off x="3924299" y="4401792"/>
          <a:ext cx="5432401" cy="2456208"/>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p:cNvSpPr txBox="1"/>
          <p:nvPr/>
        </p:nvSpPr>
        <p:spPr>
          <a:xfrm>
            <a:off x="6716111" y="6358759"/>
            <a:ext cx="2647073" cy="221079"/>
          </a:xfrm>
          <a:prstGeom prst="rect">
            <a:avLst/>
          </a:prstGeom>
          <a:noFill/>
        </p:spPr>
        <p:txBody>
          <a:bodyPr wrap="square" rtlCol="0">
            <a:spAutoFit/>
          </a:bodyPr>
          <a:lstStyle/>
          <a:p>
            <a:pPr algn="r"/>
            <a:r>
              <a:rPr lang="fr-FR" sz="800" i="1" dirty="0" smtClean="0">
                <a:solidFill>
                  <a:schemeClr val="tx1">
                    <a:lumMod val="75000"/>
                    <a:lumOff val="25000"/>
                  </a:schemeClr>
                </a:solidFill>
              </a:rPr>
              <a:t>Entre parenthèses : évolution par rapport au mois dernier.</a:t>
            </a:r>
            <a:endParaRPr lang="fr-FR" sz="800" i="1" dirty="0">
              <a:solidFill>
                <a:schemeClr val="tx1">
                  <a:lumMod val="75000"/>
                  <a:lumOff val="25000"/>
                </a:schemeClr>
              </a:solidFill>
            </a:endParaRPr>
          </a:p>
        </p:txBody>
      </p:sp>
    </p:spTree>
    <p:extLst>
      <p:ext uri="{BB962C8B-B14F-4D97-AF65-F5344CB8AC3E}">
        <p14:creationId xmlns:p14="http://schemas.microsoft.com/office/powerpoint/2010/main" val="3454844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52021" y="195263"/>
            <a:ext cx="7242274" cy="627062"/>
          </a:xfrm>
        </p:spPr>
        <p:txBody>
          <a:bodyPr/>
          <a:lstStyle/>
          <a:p>
            <a:r>
              <a:rPr lang="fr-FR" dirty="0"/>
              <a:t>L’évolution de la cote de popularité </a:t>
            </a:r>
            <a:r>
              <a:rPr lang="fr-FR" dirty="0" smtClean="0"/>
              <a:t>de Jean Castex</a:t>
            </a:r>
            <a:endParaRPr lang="fr-FR" dirty="0"/>
          </a:p>
        </p:txBody>
      </p:sp>
      <p:sp>
        <p:nvSpPr>
          <p:cNvPr id="9" name="ZoneTexte 8"/>
          <p:cNvSpPr txBox="1"/>
          <p:nvPr/>
        </p:nvSpPr>
        <p:spPr>
          <a:xfrm>
            <a:off x="151085" y="992094"/>
            <a:ext cx="2476500" cy="400110"/>
          </a:xfrm>
          <a:prstGeom prst="rect">
            <a:avLst/>
          </a:prstGeom>
          <a:noFill/>
        </p:spPr>
        <p:txBody>
          <a:bodyPr wrap="square" rtlCol="0">
            <a:spAutoFit/>
          </a:bodyPr>
          <a:lstStyle/>
          <a:p>
            <a:r>
              <a:rPr lang="fr-FR" sz="2000" b="1" dirty="0" smtClean="0">
                <a:solidFill>
                  <a:srgbClr val="338DCD"/>
                </a:solidFill>
              </a:rPr>
              <a:t>TOTAL Satisfaits</a:t>
            </a:r>
            <a:endParaRPr lang="fr-FR" sz="2000" b="1" dirty="0">
              <a:solidFill>
                <a:srgbClr val="338DCD"/>
              </a:solidFill>
            </a:endParaRPr>
          </a:p>
        </p:txBody>
      </p:sp>
      <p:cxnSp>
        <p:nvCxnSpPr>
          <p:cNvPr id="16" name="Connecteur droit 15"/>
          <p:cNvCxnSpPr/>
          <p:nvPr/>
        </p:nvCxnSpPr>
        <p:spPr>
          <a:xfrm>
            <a:off x="892175" y="5515351"/>
            <a:ext cx="0" cy="526593"/>
          </a:xfrm>
          <a:prstGeom prst="line">
            <a:avLst/>
          </a:prstGeom>
          <a:ln w="28575">
            <a:solidFill>
              <a:srgbClr val="338DCD">
                <a:alpha val="80000"/>
              </a:srgbClr>
            </a:solidFill>
            <a:prstDash val="solid"/>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10000" r="100000">
                        <a14:backgroundMark x1="82963" y1="10408" x2="99926" y2="58762"/>
                        <a14:backgroundMark x1="66741" y1="1581" x2="50148" y2="659"/>
                        <a14:backgroundMark x1="45991" y1="77419" x2="20283" y2="23387"/>
                      </a14:backgroundRemoval>
                    </a14:imgEffect>
                  </a14:imgLayer>
                </a14:imgProps>
              </a:ext>
              <a:ext uri="{28A0092B-C50C-407E-A947-70E740481C1C}">
                <a14:useLocalDpi xmlns:a14="http://schemas.microsoft.com/office/drawing/2010/main" val="0"/>
              </a:ext>
            </a:extLst>
          </a:blip>
          <a:srcRect l="33138" t="1417" r="7501" b="-1417"/>
          <a:stretch/>
        </p:blipFill>
        <p:spPr>
          <a:xfrm>
            <a:off x="295266" y="5503629"/>
            <a:ext cx="540000" cy="532970"/>
          </a:xfrm>
          <a:prstGeom prst="ellipse">
            <a:avLst/>
          </a:prstGeom>
          <a:solidFill>
            <a:schemeClr val="accent5">
              <a:lumMod val="60000"/>
              <a:lumOff val="40000"/>
            </a:schemeClr>
          </a:solidFill>
          <a:ln>
            <a:noFill/>
          </a:ln>
          <a:effectLst/>
        </p:spPr>
      </p:pic>
      <p:graphicFrame>
        <p:nvGraphicFramePr>
          <p:cNvPr id="18" name="Graphique 17"/>
          <p:cNvGraphicFramePr/>
          <p:nvPr>
            <p:extLst>
              <p:ext uri="{D42A27DB-BD31-4B8C-83A1-F6EECF244321}">
                <p14:modId xmlns:p14="http://schemas.microsoft.com/office/powerpoint/2010/main" val="2216370118"/>
              </p:ext>
            </p:extLst>
          </p:nvPr>
        </p:nvGraphicFramePr>
        <p:xfrm>
          <a:off x="151085" y="1106424"/>
          <a:ext cx="9613025" cy="5308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8120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247650" y="1095757"/>
          <a:ext cx="9496425" cy="5364000"/>
        </p:xfrm>
        <a:graphic>
          <a:graphicData uri="http://schemas.openxmlformats.org/drawingml/2006/table">
            <a:tbl>
              <a:tblPr firstRow="1" bandRow="1">
                <a:tableStyleId>{2D5ABB26-0587-4C30-8999-92F81FD0307C}</a:tableStyleId>
              </a:tblPr>
              <a:tblGrid>
                <a:gridCol w="4486275">
                  <a:extLst>
                    <a:ext uri="{9D8B030D-6E8A-4147-A177-3AD203B41FA5}">
                      <a16:colId xmlns:a16="http://schemas.microsoft.com/office/drawing/2014/main" val="876330749"/>
                    </a:ext>
                  </a:extLst>
                </a:gridCol>
                <a:gridCol w="363592">
                  <a:extLst>
                    <a:ext uri="{9D8B030D-6E8A-4147-A177-3AD203B41FA5}">
                      <a16:colId xmlns:a16="http://schemas.microsoft.com/office/drawing/2014/main" val="367214575"/>
                    </a:ext>
                  </a:extLst>
                </a:gridCol>
                <a:gridCol w="4646558">
                  <a:extLst>
                    <a:ext uri="{9D8B030D-6E8A-4147-A177-3AD203B41FA5}">
                      <a16:colId xmlns:a16="http://schemas.microsoft.com/office/drawing/2014/main" val="1193841458"/>
                    </a:ext>
                  </a:extLst>
                </a:gridCol>
              </a:tblGrid>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815085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6481311"/>
                  </a:ext>
                </a:extLst>
              </a:tr>
              <a:tr h="223500">
                <a:tc>
                  <a:txBody>
                    <a:bodyPr/>
                    <a:lstStyle/>
                    <a:p>
                      <a:r>
                        <a:rPr lang="fr-FR" sz="1000" b="1" i="0" dirty="0" smtClean="0">
                          <a:solidFill>
                            <a:srgbClr val="A50021"/>
                          </a:solidFill>
                        </a:rPr>
                        <a:t>Sexe de l’interviewé(e)</a:t>
                      </a:r>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124348"/>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0356111"/>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Catégorie d’agglomération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4078653"/>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Âge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885544"/>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21263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62768"/>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Région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623384"/>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52008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019851"/>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Profession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Proximité politique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5001992"/>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887093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6734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671045"/>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60975"/>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43473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35050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Vote à la présidentielle 2017 (1</a:t>
                      </a:r>
                      <a:r>
                        <a:rPr lang="fr-FR" sz="1000" b="1" i="0" baseline="30000" dirty="0" smtClean="0">
                          <a:solidFill>
                            <a:srgbClr val="A50021"/>
                          </a:solidFill>
                        </a:rPr>
                        <a:t>er</a:t>
                      </a:r>
                      <a:r>
                        <a:rPr lang="fr-FR" sz="1000" b="1" i="0" dirty="0" smtClean="0">
                          <a:solidFill>
                            <a:srgbClr val="A50021"/>
                          </a:solidFill>
                        </a:rPr>
                        <a:t> tour)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172075"/>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Statut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064720"/>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03821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36584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318679"/>
                  </a:ext>
                </a:extLst>
              </a:tr>
              <a:tr h="223500">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545923"/>
                  </a:ext>
                </a:extLst>
              </a:tr>
            </a:tbl>
          </a:graphicData>
        </a:graphic>
      </p:graphicFrame>
      <p:sp>
        <p:nvSpPr>
          <p:cNvPr id="2" name="Espace réservé du texte 1"/>
          <p:cNvSpPr>
            <a:spLocks noGrp="1"/>
          </p:cNvSpPr>
          <p:nvPr>
            <p:ph type="body" sz="quarter" idx="10"/>
          </p:nvPr>
        </p:nvSpPr>
        <p:spPr/>
        <p:txBody>
          <a:bodyPr/>
          <a:lstStyle/>
          <a:p>
            <a:r>
              <a:rPr lang="fr-FR" dirty="0" smtClean="0"/>
              <a:t>Le profil des personnes satisfaites de Jean Castex</a:t>
            </a:r>
            <a:endParaRPr lang="fr-FR" dirty="0"/>
          </a:p>
        </p:txBody>
      </p:sp>
      <p:graphicFrame>
        <p:nvGraphicFramePr>
          <p:cNvPr id="3" name="Graphique 2"/>
          <p:cNvGraphicFramePr>
            <a:graphicFrameLocks noChangeAspect="1"/>
          </p:cNvGraphicFramePr>
          <p:nvPr>
            <p:extLst>
              <p:ext uri="{D42A27DB-BD31-4B8C-83A1-F6EECF244321}">
                <p14:modId xmlns:p14="http://schemas.microsoft.com/office/powerpoint/2010/main" val="2776568800"/>
              </p:ext>
            </p:extLst>
          </p:nvPr>
        </p:nvGraphicFramePr>
        <p:xfrm>
          <a:off x="0" y="1043439"/>
          <a:ext cx="4581525" cy="547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noChangeAspect="1"/>
          </p:cNvGraphicFramePr>
          <p:nvPr>
            <p:extLst>
              <p:ext uri="{D42A27DB-BD31-4B8C-83A1-F6EECF244321}">
                <p14:modId xmlns:p14="http://schemas.microsoft.com/office/powerpoint/2010/main" val="2286850116"/>
              </p:ext>
            </p:extLst>
          </p:nvPr>
        </p:nvGraphicFramePr>
        <p:xfrm>
          <a:off x="4945117" y="1043438"/>
          <a:ext cx="4581525" cy="547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5058495" y="1062802"/>
            <a:ext cx="4576863" cy="634020"/>
          </a:xfrm>
          <a:prstGeom prst="rect">
            <a:avLst/>
          </a:prstGeom>
          <a:noFill/>
        </p:spPr>
        <p:txBody>
          <a:bodyPr wrap="square" rtlCol="0">
            <a:spAutoFit/>
          </a:bodyPr>
          <a:lstStyle/>
          <a:p>
            <a:pPr algn="just">
              <a:lnSpc>
                <a:spcPct val="110000"/>
              </a:lnSpc>
            </a:pPr>
            <a:r>
              <a:rPr lang="fr-FR" sz="800" dirty="0" smtClean="0">
                <a:solidFill>
                  <a:schemeClr val="tx1">
                    <a:lumMod val="75000"/>
                    <a:lumOff val="25000"/>
                  </a:schemeClr>
                </a:solidFill>
              </a:rPr>
              <a:t>Chaque ligne de résultats se lit comme suit : « Sur 100 personnes correspondant à une catégorie donnée (homme, femme, etc.), X % déclarent être </a:t>
            </a:r>
            <a:r>
              <a:rPr lang="fr-FR" sz="800" dirty="0">
                <a:solidFill>
                  <a:schemeClr val="tx1">
                    <a:lumMod val="75000"/>
                    <a:lumOff val="25000"/>
                  </a:schemeClr>
                </a:solidFill>
              </a:rPr>
              <a:t>satisfaites de Jean Castex comme Premier ministre.</a:t>
            </a:r>
            <a:r>
              <a:rPr lang="fr-FR" sz="800" dirty="0" smtClean="0">
                <a:solidFill>
                  <a:schemeClr val="tx1">
                    <a:lumMod val="75000"/>
                    <a:lumOff val="25000"/>
                  </a:schemeClr>
                </a:solidFill>
              </a:rPr>
              <a:t> »</a:t>
            </a:r>
          </a:p>
          <a:p>
            <a:pPr algn="just">
              <a:lnSpc>
                <a:spcPct val="110000"/>
              </a:lnSpc>
            </a:pPr>
            <a:r>
              <a:rPr lang="fr-FR" sz="800" dirty="0">
                <a:solidFill>
                  <a:schemeClr val="tx1">
                    <a:lumMod val="75000"/>
                    <a:lumOff val="25000"/>
                  </a:schemeClr>
                </a:solidFill>
              </a:rPr>
              <a:t>NB : les nombres entre parenthèses correspondent à l’évolution de chaque </a:t>
            </a:r>
            <a:r>
              <a:rPr lang="fr-FR" sz="800" dirty="0" smtClean="0">
                <a:solidFill>
                  <a:schemeClr val="tx1">
                    <a:lumMod val="75000"/>
                    <a:lumOff val="25000"/>
                  </a:schemeClr>
                </a:solidFill>
              </a:rPr>
              <a:t>score par </a:t>
            </a:r>
            <a:r>
              <a:rPr lang="fr-FR" sz="800" dirty="0">
                <a:solidFill>
                  <a:schemeClr val="tx1">
                    <a:lumMod val="75000"/>
                    <a:lumOff val="25000"/>
                  </a:schemeClr>
                </a:solidFill>
              </a:rPr>
              <a:t>rapport à la précédente </a:t>
            </a:r>
            <a:r>
              <a:rPr lang="fr-FR" sz="800" dirty="0" smtClean="0">
                <a:solidFill>
                  <a:schemeClr val="tx1">
                    <a:lumMod val="75000"/>
                    <a:lumOff val="25000"/>
                  </a:schemeClr>
                </a:solidFill>
              </a:rPr>
              <a:t>mesure.</a:t>
            </a:r>
            <a:endParaRPr lang="fr-FR" sz="800" dirty="0">
              <a:solidFill>
                <a:schemeClr val="tx1">
                  <a:lumMod val="75000"/>
                  <a:lumOff val="25000"/>
                </a:schemeClr>
              </a:solidFill>
            </a:endParaRPr>
          </a:p>
        </p:txBody>
      </p:sp>
    </p:spTree>
    <p:extLst>
      <p:ext uri="{BB962C8B-B14F-4D97-AF65-F5344CB8AC3E}">
        <p14:creationId xmlns:p14="http://schemas.microsoft.com/office/powerpoint/2010/main" val="354032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247650" y="1095757"/>
          <a:ext cx="9496425" cy="5364000"/>
        </p:xfrm>
        <a:graphic>
          <a:graphicData uri="http://schemas.openxmlformats.org/drawingml/2006/table">
            <a:tbl>
              <a:tblPr firstRow="1" bandRow="1">
                <a:tableStyleId>{2D5ABB26-0587-4C30-8999-92F81FD0307C}</a:tableStyleId>
              </a:tblPr>
              <a:tblGrid>
                <a:gridCol w="4486275">
                  <a:extLst>
                    <a:ext uri="{9D8B030D-6E8A-4147-A177-3AD203B41FA5}">
                      <a16:colId xmlns:a16="http://schemas.microsoft.com/office/drawing/2014/main" val="876330749"/>
                    </a:ext>
                  </a:extLst>
                </a:gridCol>
                <a:gridCol w="363592">
                  <a:extLst>
                    <a:ext uri="{9D8B030D-6E8A-4147-A177-3AD203B41FA5}">
                      <a16:colId xmlns:a16="http://schemas.microsoft.com/office/drawing/2014/main" val="367214575"/>
                    </a:ext>
                  </a:extLst>
                </a:gridCol>
                <a:gridCol w="4646558">
                  <a:extLst>
                    <a:ext uri="{9D8B030D-6E8A-4147-A177-3AD203B41FA5}">
                      <a16:colId xmlns:a16="http://schemas.microsoft.com/office/drawing/2014/main" val="1193841458"/>
                    </a:ext>
                  </a:extLst>
                </a:gridCol>
              </a:tblGrid>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815085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6481311"/>
                  </a:ext>
                </a:extLst>
              </a:tr>
              <a:tr h="223500">
                <a:tc>
                  <a:txBody>
                    <a:bodyPr/>
                    <a:lstStyle/>
                    <a:p>
                      <a:r>
                        <a:rPr lang="fr-FR" sz="1000" b="1" i="0" dirty="0" smtClean="0">
                          <a:solidFill>
                            <a:srgbClr val="A50021"/>
                          </a:solidFill>
                        </a:rPr>
                        <a:t>Sexe de l’interviewé(e)</a:t>
                      </a:r>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124348"/>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0356111"/>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Catégorie d’agglomération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4078653"/>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Âge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885544"/>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21263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62768"/>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Région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623384"/>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52008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019851"/>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Profession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Proximité politique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5001992"/>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887093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6734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671045"/>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60975"/>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43473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35050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Vote à la présidentielle 2017 (1</a:t>
                      </a:r>
                      <a:r>
                        <a:rPr lang="fr-FR" sz="1000" b="1" i="0" baseline="30000" dirty="0" smtClean="0">
                          <a:solidFill>
                            <a:srgbClr val="A50021"/>
                          </a:solidFill>
                        </a:rPr>
                        <a:t>er</a:t>
                      </a:r>
                      <a:r>
                        <a:rPr lang="fr-FR" sz="1000" b="1" i="0" dirty="0" smtClean="0">
                          <a:solidFill>
                            <a:srgbClr val="A50021"/>
                          </a:solidFill>
                        </a:rPr>
                        <a:t> tour)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172075"/>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Statut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064720"/>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03821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36584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318679"/>
                  </a:ext>
                </a:extLst>
              </a:tr>
              <a:tr h="223500">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545923"/>
                  </a:ext>
                </a:extLst>
              </a:tr>
            </a:tbl>
          </a:graphicData>
        </a:graphic>
      </p:graphicFrame>
      <p:sp>
        <p:nvSpPr>
          <p:cNvPr id="2" name="Espace réservé du texte 1"/>
          <p:cNvSpPr>
            <a:spLocks noGrp="1"/>
          </p:cNvSpPr>
          <p:nvPr>
            <p:ph type="body" sz="quarter" idx="10"/>
          </p:nvPr>
        </p:nvSpPr>
        <p:spPr/>
        <p:txBody>
          <a:bodyPr/>
          <a:lstStyle/>
          <a:p>
            <a:r>
              <a:rPr lang="fr-FR" dirty="0" smtClean="0"/>
              <a:t>Le profil des personnes mécontentes </a:t>
            </a:r>
            <a:r>
              <a:rPr lang="fr-FR" dirty="0"/>
              <a:t>de Jean Castex</a:t>
            </a:r>
          </a:p>
        </p:txBody>
      </p:sp>
      <p:graphicFrame>
        <p:nvGraphicFramePr>
          <p:cNvPr id="3" name="Graphique 2"/>
          <p:cNvGraphicFramePr>
            <a:graphicFrameLocks noChangeAspect="1"/>
          </p:cNvGraphicFramePr>
          <p:nvPr>
            <p:extLst>
              <p:ext uri="{D42A27DB-BD31-4B8C-83A1-F6EECF244321}">
                <p14:modId xmlns:p14="http://schemas.microsoft.com/office/powerpoint/2010/main" val="4245328592"/>
              </p:ext>
            </p:extLst>
          </p:nvPr>
        </p:nvGraphicFramePr>
        <p:xfrm>
          <a:off x="0" y="1043439"/>
          <a:ext cx="4581525" cy="547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noChangeAspect="1"/>
          </p:cNvGraphicFramePr>
          <p:nvPr>
            <p:extLst>
              <p:ext uri="{D42A27DB-BD31-4B8C-83A1-F6EECF244321}">
                <p14:modId xmlns:p14="http://schemas.microsoft.com/office/powerpoint/2010/main" val="2918690084"/>
              </p:ext>
            </p:extLst>
          </p:nvPr>
        </p:nvGraphicFramePr>
        <p:xfrm>
          <a:off x="4945117" y="1043438"/>
          <a:ext cx="4581525" cy="547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5058495" y="1062802"/>
            <a:ext cx="4576863" cy="634020"/>
          </a:xfrm>
          <a:prstGeom prst="rect">
            <a:avLst/>
          </a:prstGeom>
          <a:noFill/>
        </p:spPr>
        <p:txBody>
          <a:bodyPr wrap="square" rtlCol="0">
            <a:spAutoFit/>
          </a:bodyPr>
          <a:lstStyle/>
          <a:p>
            <a:pPr algn="just">
              <a:lnSpc>
                <a:spcPct val="110000"/>
              </a:lnSpc>
            </a:pPr>
            <a:r>
              <a:rPr lang="fr-FR" sz="800" dirty="0" smtClean="0">
                <a:solidFill>
                  <a:schemeClr val="tx1">
                    <a:lumMod val="75000"/>
                    <a:lumOff val="25000"/>
                  </a:schemeClr>
                </a:solidFill>
              </a:rPr>
              <a:t>Chaque ligne de résultats se lit comme suit : « Sur 100 personnes correspondant à une catégorie donnée (homme, femme, etc.), X % déclarent être mécontentes de Jean Castex comme Premier ministre. »</a:t>
            </a:r>
          </a:p>
          <a:p>
            <a:pPr algn="just">
              <a:lnSpc>
                <a:spcPct val="110000"/>
              </a:lnSpc>
            </a:pPr>
            <a:r>
              <a:rPr lang="fr-FR" sz="800" dirty="0">
                <a:solidFill>
                  <a:schemeClr val="tx1">
                    <a:lumMod val="75000"/>
                    <a:lumOff val="25000"/>
                  </a:schemeClr>
                </a:solidFill>
              </a:rPr>
              <a:t>NB : les nombres entre parenthèses correspondent à l’évolution de chaque </a:t>
            </a:r>
            <a:r>
              <a:rPr lang="fr-FR" sz="800" dirty="0" smtClean="0">
                <a:solidFill>
                  <a:schemeClr val="tx1">
                    <a:lumMod val="75000"/>
                    <a:lumOff val="25000"/>
                  </a:schemeClr>
                </a:solidFill>
              </a:rPr>
              <a:t>score par </a:t>
            </a:r>
            <a:r>
              <a:rPr lang="fr-FR" sz="800" dirty="0">
                <a:solidFill>
                  <a:schemeClr val="tx1">
                    <a:lumMod val="75000"/>
                    <a:lumOff val="25000"/>
                  </a:schemeClr>
                </a:solidFill>
              </a:rPr>
              <a:t>rapport à la précédente </a:t>
            </a:r>
            <a:r>
              <a:rPr lang="fr-FR" sz="800" dirty="0" smtClean="0">
                <a:solidFill>
                  <a:schemeClr val="tx1">
                    <a:lumMod val="75000"/>
                    <a:lumOff val="25000"/>
                  </a:schemeClr>
                </a:solidFill>
              </a:rPr>
              <a:t>mesure.</a:t>
            </a:r>
            <a:endParaRPr lang="fr-FR" sz="800" dirty="0">
              <a:solidFill>
                <a:schemeClr val="tx1">
                  <a:lumMod val="75000"/>
                  <a:lumOff val="25000"/>
                </a:schemeClr>
              </a:solidFill>
            </a:endParaRPr>
          </a:p>
        </p:txBody>
      </p:sp>
    </p:spTree>
    <p:extLst>
      <p:ext uri="{BB962C8B-B14F-4D97-AF65-F5344CB8AC3E}">
        <p14:creationId xmlns:p14="http://schemas.microsoft.com/office/powerpoint/2010/main" val="119117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874628" y="2567296"/>
            <a:ext cx="3593660" cy="3819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p:cNvSpPr>
            <a:spLocks noGrp="1"/>
          </p:cNvSpPr>
          <p:nvPr>
            <p:ph type="body" sz="quarter" idx="10"/>
          </p:nvPr>
        </p:nvSpPr>
        <p:spPr/>
        <p:txBody>
          <a:bodyPr/>
          <a:lstStyle/>
          <a:p>
            <a:r>
              <a:rPr lang="fr-FR" dirty="0" smtClean="0"/>
              <a:t>La méthodologie</a:t>
            </a:r>
            <a:endParaRPr lang="fr-FR" dirty="0"/>
          </a:p>
        </p:txBody>
      </p:sp>
      <p:sp>
        <p:nvSpPr>
          <p:cNvPr id="3" name="ZoneTexte 2"/>
          <p:cNvSpPr txBox="1"/>
          <p:nvPr/>
        </p:nvSpPr>
        <p:spPr>
          <a:xfrm>
            <a:off x="5874628" y="2872639"/>
            <a:ext cx="3593660" cy="1061829"/>
          </a:xfrm>
          <a:prstGeom prst="rect">
            <a:avLst/>
          </a:prstGeom>
          <a:noFill/>
        </p:spPr>
        <p:txBody>
          <a:bodyPr wrap="square" rtlCol="0">
            <a:spAutoFit/>
          </a:bodyPr>
          <a:lstStyle/>
          <a:p>
            <a:pPr algn="just"/>
            <a:r>
              <a:rPr lang="fr-FR" sz="900" dirty="0"/>
              <a:t>La théorie statistique permet de mesurer l’incertitude à attacher à chaque résultat d’une enquête. Cette incertitude s’exprime par un intervalle de confiance situé de part et d’autre de la valeur observée et dans lequel la vraie valeur a une probabilité déterminée de se trouver. Cette incertitude, communément appelée </a:t>
            </a:r>
            <a:r>
              <a:rPr lang="fr-FR" sz="900" dirty="0" smtClean="0"/>
              <a:t>« marge </a:t>
            </a:r>
            <a:r>
              <a:rPr lang="fr-FR" sz="900" dirty="0"/>
              <a:t>d’erreur », varie en fonction de la taille de l’échantillon et du pourcentage observé comme le montre </a:t>
            </a:r>
            <a:r>
              <a:rPr lang="fr-FR" sz="900" dirty="0" smtClean="0"/>
              <a:t>ce tableau :</a:t>
            </a:r>
            <a:endParaRPr lang="fr-FR" sz="900" dirty="0"/>
          </a:p>
        </p:txBody>
      </p:sp>
      <p:graphicFrame>
        <p:nvGraphicFramePr>
          <p:cNvPr id="4" name="Tableau 3"/>
          <p:cNvGraphicFramePr>
            <a:graphicFrameLocks noGrp="1"/>
          </p:cNvGraphicFramePr>
          <p:nvPr>
            <p:extLst>
              <p:ext uri="{D42A27DB-BD31-4B8C-83A1-F6EECF244321}">
                <p14:modId xmlns:p14="http://schemas.microsoft.com/office/powerpoint/2010/main" val="3084283866"/>
              </p:ext>
            </p:extLst>
          </p:nvPr>
        </p:nvGraphicFramePr>
        <p:xfrm>
          <a:off x="5979458" y="3960386"/>
          <a:ext cx="3384000" cy="1902972"/>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20000"/>
                    </a:ext>
                  </a:extLst>
                </a:gridCol>
                <a:gridCol w="432000">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gridCol w="432000">
                  <a:extLst>
                    <a:ext uri="{9D8B030D-6E8A-4147-A177-3AD203B41FA5}">
                      <a16:colId xmlns:a16="http://schemas.microsoft.com/office/drawing/2014/main" val="20003"/>
                    </a:ext>
                  </a:extLst>
                </a:gridCol>
                <a:gridCol w="432000">
                  <a:extLst>
                    <a:ext uri="{9D8B030D-6E8A-4147-A177-3AD203B41FA5}">
                      <a16:colId xmlns:a16="http://schemas.microsoft.com/office/drawing/2014/main" val="20004"/>
                    </a:ext>
                  </a:extLst>
                </a:gridCol>
                <a:gridCol w="432000">
                  <a:extLst>
                    <a:ext uri="{9D8B030D-6E8A-4147-A177-3AD203B41FA5}">
                      <a16:colId xmlns:a16="http://schemas.microsoft.com/office/drawing/2014/main" val="20005"/>
                    </a:ext>
                  </a:extLst>
                </a:gridCol>
                <a:gridCol w="432000">
                  <a:extLst>
                    <a:ext uri="{9D8B030D-6E8A-4147-A177-3AD203B41FA5}">
                      <a16:colId xmlns:a16="http://schemas.microsoft.com/office/drawing/2014/main" val="20006"/>
                    </a:ext>
                  </a:extLst>
                </a:gridCol>
              </a:tblGrid>
              <a:tr h="307065">
                <a:tc gridSpan="7">
                  <a:txBody>
                    <a:bodyPr/>
                    <a:lstStyle/>
                    <a:p>
                      <a:pPr algn="ctr">
                        <a:lnSpc>
                          <a:spcPct val="130000"/>
                        </a:lnSpc>
                        <a:spcBef>
                          <a:spcPts val="600"/>
                        </a:spcBef>
                        <a:spcAft>
                          <a:spcPts val="0"/>
                        </a:spcAft>
                      </a:pPr>
                      <a:r>
                        <a:rPr lang="fr-FR" sz="1300" dirty="0">
                          <a:effectLst/>
                        </a:rPr>
                        <a:t>INTERVALLE DE CONFIANCE A 95% DE CHANCE</a:t>
                      </a:r>
                      <a:endParaRPr lang="fr-FR" sz="13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5002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11107">
                <a:tc>
                  <a:txBody>
                    <a:bodyPr/>
                    <a:lstStyle/>
                    <a:p>
                      <a:pPr algn="just">
                        <a:lnSpc>
                          <a:spcPct val="130000"/>
                        </a:lnSpc>
                        <a:spcAft>
                          <a:spcPts val="0"/>
                        </a:spcAft>
                      </a:pPr>
                      <a:r>
                        <a:rPr lang="fr-FR" sz="1000" dirty="0">
                          <a:effectLst/>
                        </a:rPr>
                        <a:t> </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50021"/>
                    </a:solidFill>
                  </a:tcPr>
                </a:tc>
                <a:tc gridSpan="6">
                  <a:txBody>
                    <a:bodyPr/>
                    <a:lstStyle/>
                    <a:p>
                      <a:pPr algn="just">
                        <a:lnSpc>
                          <a:spcPct val="130000"/>
                        </a:lnSpc>
                        <a:spcAft>
                          <a:spcPts val="0"/>
                        </a:spcAft>
                      </a:pPr>
                      <a:r>
                        <a:rPr lang="fr-FR" sz="1000" dirty="0">
                          <a:effectLst/>
                        </a:rPr>
                        <a:t>Si le pourcentage trouvé est…</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0">
                <a:tc>
                  <a:txBody>
                    <a:bodyPr/>
                    <a:lstStyle/>
                    <a:p>
                      <a:pPr algn="ctr">
                        <a:lnSpc>
                          <a:spcPct val="100000"/>
                        </a:lnSpc>
                        <a:spcAft>
                          <a:spcPts val="300"/>
                        </a:spcAft>
                      </a:pPr>
                      <a:r>
                        <a:rPr lang="fr-FR" sz="1000" dirty="0">
                          <a:effectLst/>
                        </a:rPr>
                        <a:t>Taille </a:t>
                      </a:r>
                      <a:r>
                        <a:rPr lang="fr-FR" sz="1000" dirty="0" smtClean="0">
                          <a:effectLst/>
                        </a:rPr>
                        <a:t>de</a:t>
                      </a:r>
                      <a:r>
                        <a:rPr lang="fr-FR" sz="1000" baseline="0" dirty="0" smtClean="0">
                          <a:effectLst/>
                        </a:rPr>
                        <a:t> l</a:t>
                      </a:r>
                      <a:r>
                        <a:rPr lang="fr-FR" sz="1000" dirty="0" smtClean="0">
                          <a:effectLst/>
                        </a:rPr>
                        <a:t>’échantillon</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Bef>
                          <a:spcPts val="300"/>
                        </a:spcBef>
                        <a:spcAft>
                          <a:spcPts val="300"/>
                        </a:spcAft>
                      </a:pPr>
                      <a:r>
                        <a:rPr lang="fr-FR" sz="1000" b="1" dirty="0">
                          <a:effectLst/>
                        </a:rPr>
                        <a:t>5 ou 95%</a:t>
                      </a:r>
                      <a:endParaRPr lang="fr-FR"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fr-FR" sz="1000" b="1" dirty="0">
                          <a:effectLst/>
                        </a:rPr>
                        <a:t>10 ou 90%</a:t>
                      </a:r>
                      <a:endParaRPr lang="fr-FR"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fr-FR" sz="1000" b="1" dirty="0">
                          <a:effectLst/>
                        </a:rPr>
                        <a:t>20 ou 80%</a:t>
                      </a:r>
                      <a:endParaRPr lang="fr-FR"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fr-FR" sz="1000" b="1" dirty="0">
                          <a:effectLst/>
                        </a:rPr>
                        <a:t>30 ou 70%</a:t>
                      </a:r>
                      <a:endParaRPr lang="fr-FR"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fr-FR" sz="1000" b="1" dirty="0">
                          <a:effectLst/>
                        </a:rPr>
                        <a:t>40 ou 60%</a:t>
                      </a:r>
                      <a:endParaRPr lang="fr-FR"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fr-FR" sz="1000" b="1" dirty="0">
                          <a:effectLst/>
                        </a:rPr>
                        <a:t>50%</a:t>
                      </a:r>
                      <a:endParaRPr lang="fr-FR" sz="1000" b="1"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000">
                <a:tc>
                  <a:txBody>
                    <a:bodyPr/>
                    <a:lstStyle/>
                    <a:p>
                      <a:pPr algn="ctr">
                        <a:lnSpc>
                          <a:spcPct val="100000"/>
                        </a:lnSpc>
                        <a:spcAft>
                          <a:spcPts val="0"/>
                        </a:spcAft>
                      </a:pPr>
                      <a:r>
                        <a:rPr lang="fr-FR" sz="1000" dirty="0">
                          <a:effectLst/>
                        </a:rPr>
                        <a:t>1 000</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effectLst/>
                        </a:rPr>
                        <a:t>1,4</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1,8</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2,5</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a:effectLst/>
                        </a:rPr>
                        <a:t>2,8</a:t>
                      </a:r>
                      <a:endParaRPr lang="fr-FR" sz="100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a:effectLst/>
                        </a:rPr>
                        <a:t>3,0</a:t>
                      </a:r>
                      <a:endParaRPr lang="fr-FR" sz="100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3,1</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0000">
                <a:tc>
                  <a:txBody>
                    <a:bodyPr/>
                    <a:lstStyle/>
                    <a:p>
                      <a:pPr algn="ctr">
                        <a:lnSpc>
                          <a:spcPct val="100000"/>
                        </a:lnSpc>
                        <a:spcAft>
                          <a:spcPts val="0"/>
                        </a:spcAft>
                      </a:pPr>
                      <a:r>
                        <a:rPr lang="fr-FR" sz="1000" dirty="0">
                          <a:effectLst/>
                        </a:rPr>
                        <a:t>1 500</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effectLst/>
                        </a:rPr>
                        <a:t>1,1</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1,5</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a:effectLst/>
                        </a:rPr>
                        <a:t>2,0</a:t>
                      </a:r>
                      <a:endParaRPr lang="fr-FR" sz="100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2,3</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2,4</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2,5</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80000">
                <a:tc>
                  <a:txBody>
                    <a:bodyPr/>
                    <a:lstStyle/>
                    <a:p>
                      <a:pPr algn="ctr">
                        <a:lnSpc>
                          <a:spcPct val="100000"/>
                        </a:lnSpc>
                        <a:spcAft>
                          <a:spcPts val="0"/>
                        </a:spcAft>
                      </a:pPr>
                      <a:r>
                        <a:rPr lang="fr-FR" sz="1000" dirty="0">
                          <a:effectLst/>
                        </a:rPr>
                        <a:t>1 800</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effectLst/>
                        </a:rPr>
                        <a:t>1,0</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1,4</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1,9</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a:effectLst/>
                        </a:rPr>
                        <a:t>2,1</a:t>
                      </a:r>
                      <a:endParaRPr lang="fr-FR" sz="100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2,3</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2,3</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80000">
                <a:tc>
                  <a:txBody>
                    <a:bodyPr/>
                    <a:lstStyle/>
                    <a:p>
                      <a:pPr algn="ctr">
                        <a:lnSpc>
                          <a:spcPct val="100000"/>
                        </a:lnSpc>
                        <a:spcAft>
                          <a:spcPts val="0"/>
                        </a:spcAft>
                      </a:pPr>
                      <a:r>
                        <a:rPr lang="fr-FR" sz="1000" dirty="0">
                          <a:solidFill>
                            <a:srgbClr val="A50021"/>
                          </a:solidFill>
                          <a:effectLst/>
                        </a:rPr>
                        <a:t>1 900</a:t>
                      </a:r>
                      <a:endParaRPr lang="fr-FR" sz="1000" dirty="0">
                        <a:solidFill>
                          <a:srgbClr val="A5002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solidFill>
                            <a:schemeClr val="bg1"/>
                          </a:solidFill>
                          <a:effectLst/>
                        </a:rPr>
                        <a:t>1,0</a:t>
                      </a:r>
                      <a:endParaRPr lang="fr-FR" sz="10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solidFill>
                            <a:schemeClr val="bg1"/>
                          </a:solidFill>
                          <a:effectLst/>
                        </a:rPr>
                        <a:t>1,4</a:t>
                      </a:r>
                      <a:endParaRPr lang="fr-FR" sz="10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solidFill>
                            <a:schemeClr val="bg1"/>
                          </a:solidFill>
                          <a:effectLst/>
                        </a:rPr>
                        <a:t>1,8</a:t>
                      </a:r>
                      <a:endParaRPr lang="fr-FR" sz="10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solidFill>
                            <a:schemeClr val="bg1"/>
                          </a:solidFill>
                          <a:effectLst/>
                        </a:rPr>
                        <a:t>2,1</a:t>
                      </a:r>
                      <a:endParaRPr lang="fr-FR" sz="10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solidFill>
                            <a:schemeClr val="bg1"/>
                          </a:solidFill>
                          <a:effectLst/>
                        </a:rPr>
                        <a:t>2,2</a:t>
                      </a:r>
                      <a:endParaRPr lang="fr-FR" sz="10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solidFill>
                            <a:schemeClr val="bg1"/>
                          </a:solidFill>
                          <a:effectLst/>
                        </a:rPr>
                        <a:t>2,3</a:t>
                      </a:r>
                      <a:endParaRPr lang="fr-FR" sz="10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extLst>
                  <a:ext uri="{0D108BD9-81ED-4DB2-BD59-A6C34878D82A}">
                    <a16:rowId xmlns:a16="http://schemas.microsoft.com/office/drawing/2014/main" val="10013"/>
                  </a:ext>
                </a:extLst>
              </a:tr>
              <a:tr h="180000">
                <a:tc>
                  <a:txBody>
                    <a:bodyPr/>
                    <a:lstStyle/>
                    <a:p>
                      <a:pPr algn="ctr">
                        <a:lnSpc>
                          <a:spcPct val="100000"/>
                        </a:lnSpc>
                        <a:spcAft>
                          <a:spcPts val="0"/>
                        </a:spcAft>
                      </a:pPr>
                      <a:r>
                        <a:rPr lang="fr-FR" sz="1000" dirty="0">
                          <a:solidFill>
                            <a:schemeClr val="bg1"/>
                          </a:solidFill>
                          <a:effectLst/>
                        </a:rPr>
                        <a:t>2 000</a:t>
                      </a:r>
                      <a:endParaRPr lang="fr-FR" sz="1000"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marL="0" algn="ctr" defTabSz="914400" rtl="0" eaLnBrk="1" latinLnBrk="0" hangingPunct="1">
                        <a:lnSpc>
                          <a:spcPct val="100000"/>
                        </a:lnSpc>
                        <a:spcAft>
                          <a:spcPts val="0"/>
                        </a:spcAft>
                      </a:pPr>
                      <a:r>
                        <a:rPr lang="fr-FR" sz="1000" kern="1200" dirty="0">
                          <a:solidFill>
                            <a:schemeClr val="dk1"/>
                          </a:solidFill>
                          <a:effectLst/>
                          <a:latin typeface="+mn-lt"/>
                          <a:ea typeface="+mn-ea"/>
                          <a:cs typeface="+mn-cs"/>
                        </a:rPr>
                        <a:t>1,0</a:t>
                      </a: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000" kern="1200" dirty="0">
                          <a:solidFill>
                            <a:schemeClr val="dk1"/>
                          </a:solidFill>
                          <a:effectLst/>
                          <a:latin typeface="+mn-lt"/>
                          <a:ea typeface="+mn-ea"/>
                          <a:cs typeface="+mn-cs"/>
                        </a:rPr>
                        <a:t>1,3</a:t>
                      </a: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000" kern="1200" dirty="0">
                          <a:solidFill>
                            <a:schemeClr val="dk1"/>
                          </a:solidFill>
                          <a:effectLst/>
                          <a:latin typeface="+mn-lt"/>
                          <a:ea typeface="+mn-ea"/>
                          <a:cs typeface="+mn-cs"/>
                        </a:rPr>
                        <a:t>1,8</a:t>
                      </a: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000" kern="1200" dirty="0">
                          <a:solidFill>
                            <a:schemeClr val="dk1"/>
                          </a:solidFill>
                          <a:effectLst/>
                          <a:latin typeface="+mn-lt"/>
                          <a:ea typeface="+mn-ea"/>
                          <a:cs typeface="+mn-cs"/>
                        </a:rPr>
                        <a:t>2,0</a:t>
                      </a: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000" kern="1200" dirty="0">
                          <a:solidFill>
                            <a:schemeClr val="dk1"/>
                          </a:solidFill>
                          <a:effectLst/>
                          <a:latin typeface="+mn-lt"/>
                          <a:ea typeface="+mn-ea"/>
                          <a:cs typeface="+mn-cs"/>
                        </a:rPr>
                        <a:t>2,2</a:t>
                      </a: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Aft>
                          <a:spcPts val="0"/>
                        </a:spcAft>
                      </a:pPr>
                      <a:r>
                        <a:rPr lang="fr-FR" sz="1000" kern="1200" dirty="0">
                          <a:solidFill>
                            <a:schemeClr val="dk1"/>
                          </a:solidFill>
                          <a:effectLst/>
                          <a:latin typeface="+mn-lt"/>
                          <a:ea typeface="+mn-ea"/>
                          <a:cs typeface="+mn-cs"/>
                        </a:rPr>
                        <a:t>2,2</a:t>
                      </a: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80000">
                <a:tc>
                  <a:txBody>
                    <a:bodyPr/>
                    <a:lstStyle/>
                    <a:p>
                      <a:pPr algn="ctr">
                        <a:lnSpc>
                          <a:spcPct val="100000"/>
                        </a:lnSpc>
                        <a:spcAft>
                          <a:spcPts val="0"/>
                        </a:spcAft>
                      </a:pPr>
                      <a:r>
                        <a:rPr lang="fr-FR" sz="1000" dirty="0">
                          <a:effectLst/>
                        </a:rPr>
                        <a:t>3 000</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50021"/>
                    </a:solidFill>
                  </a:tcPr>
                </a:tc>
                <a:tc>
                  <a:txBody>
                    <a:bodyPr/>
                    <a:lstStyle/>
                    <a:p>
                      <a:pPr algn="ctr">
                        <a:lnSpc>
                          <a:spcPct val="100000"/>
                        </a:lnSpc>
                        <a:spcAft>
                          <a:spcPts val="0"/>
                        </a:spcAft>
                      </a:pPr>
                      <a:r>
                        <a:rPr lang="fr-FR" sz="1000" dirty="0">
                          <a:effectLst/>
                        </a:rPr>
                        <a:t>0,8</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1,1</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a:effectLst/>
                        </a:rPr>
                        <a:t>1,4</a:t>
                      </a:r>
                      <a:endParaRPr lang="fr-FR" sz="100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1,6</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1,8</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fr-FR" sz="1000" dirty="0">
                          <a:effectLst/>
                        </a:rPr>
                        <a:t>1,8</a:t>
                      </a:r>
                      <a:endParaRPr lang="fr-FR" sz="1000" dirty="0">
                        <a:effectLst/>
                        <a:latin typeface="Calibri" panose="020F0502020204030204" pitchFamily="34" charset="0"/>
                        <a:ea typeface="PMingLiU" panose="02020500000000000000" pitchFamily="18" charset="-120"/>
                        <a:cs typeface="Times New Roman" panose="02020603050405020304" pitchFamily="18" charset="0"/>
                      </a:endParaRPr>
                    </a:p>
                  </a:txBody>
                  <a:tcPr marL="66432" marR="66432"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5" name="Rectangle 4"/>
          <p:cNvSpPr/>
          <p:nvPr/>
        </p:nvSpPr>
        <p:spPr>
          <a:xfrm>
            <a:off x="5892862" y="2567296"/>
            <a:ext cx="3557192" cy="338554"/>
          </a:xfrm>
          <a:prstGeom prst="rect">
            <a:avLst/>
          </a:prstGeom>
        </p:spPr>
        <p:txBody>
          <a:bodyPr wrap="none">
            <a:spAutoFit/>
          </a:bodyPr>
          <a:lstStyle/>
          <a:p>
            <a:pPr algn="ctr">
              <a:spcBef>
                <a:spcPts val="600"/>
              </a:spcBef>
              <a:spcAft>
                <a:spcPts val="600"/>
              </a:spcAft>
            </a:pPr>
            <a:r>
              <a:rPr lang="fr-FR" sz="1600" b="1" dirty="0" smtClean="0">
                <a:solidFill>
                  <a:srgbClr val="B01817"/>
                </a:solidFill>
              </a:rPr>
              <a:t>Précisions relatives aux marges d’erreur</a:t>
            </a:r>
            <a:endParaRPr lang="fr-FR" sz="1100" b="1" dirty="0">
              <a:solidFill>
                <a:srgbClr val="B01817"/>
              </a:solidFill>
              <a:latin typeface="Calibri" panose="020F0502020204030204" pitchFamily="34" charset="0"/>
              <a:ea typeface="Calibri" panose="020F0502020204030204" pitchFamily="34" charset="0"/>
            </a:endParaRPr>
          </a:p>
        </p:txBody>
      </p:sp>
      <p:sp>
        <p:nvSpPr>
          <p:cNvPr id="6" name="ZoneTexte 5"/>
          <p:cNvSpPr txBox="1"/>
          <p:nvPr/>
        </p:nvSpPr>
        <p:spPr>
          <a:xfrm>
            <a:off x="5874628" y="5915193"/>
            <a:ext cx="3593660" cy="415498"/>
          </a:xfrm>
          <a:prstGeom prst="rect">
            <a:avLst/>
          </a:prstGeom>
          <a:noFill/>
        </p:spPr>
        <p:txBody>
          <a:bodyPr wrap="square" rtlCol="0">
            <a:spAutoFit/>
          </a:bodyPr>
          <a:lstStyle/>
          <a:p>
            <a:pPr algn="just"/>
            <a:r>
              <a:rPr lang="fr-FR" sz="700" dirty="0"/>
              <a:t>Exemple de lecture du tableau : dans le cas d’un échantillon de </a:t>
            </a:r>
            <a:r>
              <a:rPr lang="fr-FR" sz="700" dirty="0" smtClean="0"/>
              <a:t>1 900 </a:t>
            </a:r>
            <a:r>
              <a:rPr lang="fr-FR" sz="700" dirty="0"/>
              <a:t>personnes, si le pourcentage mesuré est de 10%, la marge d’erreur est égale à </a:t>
            </a:r>
            <a:r>
              <a:rPr lang="fr-FR" sz="700" dirty="0" smtClean="0"/>
              <a:t>1,4. </a:t>
            </a:r>
            <a:r>
              <a:rPr lang="fr-FR" sz="700" dirty="0"/>
              <a:t>Le vrai pourcentage est donc compris entre </a:t>
            </a:r>
            <a:r>
              <a:rPr lang="fr-FR" sz="700" dirty="0" smtClean="0"/>
              <a:t>8,6% </a:t>
            </a:r>
            <a:r>
              <a:rPr lang="fr-FR" sz="700" dirty="0"/>
              <a:t>et </a:t>
            </a:r>
            <a:r>
              <a:rPr lang="fr-FR" sz="700" dirty="0" smtClean="0"/>
              <a:t>11,4%. </a:t>
            </a:r>
            <a:endParaRPr lang="fr-FR" sz="700" dirty="0"/>
          </a:p>
        </p:txBody>
      </p:sp>
      <p:graphicFrame>
        <p:nvGraphicFramePr>
          <p:cNvPr id="11" name="Tableau 10"/>
          <p:cNvGraphicFramePr>
            <a:graphicFrameLocks noGrp="1"/>
          </p:cNvGraphicFramePr>
          <p:nvPr>
            <p:extLst>
              <p:ext uri="{D42A27DB-BD31-4B8C-83A1-F6EECF244321}">
                <p14:modId xmlns:p14="http://schemas.microsoft.com/office/powerpoint/2010/main" val="2861972855"/>
              </p:ext>
            </p:extLst>
          </p:nvPr>
        </p:nvGraphicFramePr>
        <p:xfrm>
          <a:off x="515004" y="1868392"/>
          <a:ext cx="4932000" cy="4188960"/>
        </p:xfrm>
        <a:graphic>
          <a:graphicData uri="http://schemas.openxmlformats.org/drawingml/2006/table">
            <a:tbl>
              <a:tblPr firstRow="1" bandRow="1">
                <a:tableStyleId>{2D5ABB26-0587-4C30-8999-92F81FD0307C}</a:tableStyleId>
              </a:tblPr>
              <a:tblGrid>
                <a:gridCol w="4932000">
                  <a:extLst>
                    <a:ext uri="{9D8B030D-6E8A-4147-A177-3AD203B41FA5}">
                      <a16:colId xmlns:a16="http://schemas.microsoft.com/office/drawing/2014/main" val="2540331573"/>
                    </a:ext>
                  </a:extLst>
                </a:gridCol>
              </a:tblGrid>
              <a:tr h="360000">
                <a:tc>
                  <a:txBody>
                    <a:bodyPr/>
                    <a:lstStyle/>
                    <a:p>
                      <a:pPr algn="just">
                        <a:lnSpc>
                          <a:spcPct val="100000"/>
                        </a:lnSpc>
                      </a:pPr>
                      <a:r>
                        <a:rPr lang="fr-FR" sz="1400" b="1" dirty="0" smtClean="0"/>
                        <a:t>Echantillon</a:t>
                      </a:r>
                      <a:endParaRPr lang="fr-FR"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27299673"/>
                  </a:ext>
                </a:extLst>
              </a:tr>
              <a:tr h="360000">
                <a:tc>
                  <a:txBody>
                    <a:bodyPr/>
                    <a:lstStyle/>
                    <a:p>
                      <a:pPr marL="914400" marR="0" lvl="2" indent="0" algn="just" defTabSz="914400" rtl="0" eaLnBrk="1" fontAlgn="auto" latinLnBrk="0" hangingPunct="1">
                        <a:lnSpc>
                          <a:spcPct val="100000"/>
                        </a:lnSpc>
                        <a:spcBef>
                          <a:spcPts val="0"/>
                        </a:spcBef>
                        <a:spcAft>
                          <a:spcPts val="0"/>
                        </a:spcAft>
                        <a:buClrTx/>
                        <a:buSzTx/>
                        <a:buFontTx/>
                        <a:buNone/>
                        <a:tabLst/>
                        <a:defRPr/>
                      </a:pPr>
                      <a:r>
                        <a:rPr lang="fr-FR" sz="1200" dirty="0" smtClean="0"/>
                        <a:t>L’enquête a été menée auprès d’un échantillon de </a:t>
                      </a:r>
                      <a:r>
                        <a:rPr lang="fr-FR" sz="1200" b="1" dirty="0" smtClean="0">
                          <a:solidFill>
                            <a:srgbClr val="A50021"/>
                          </a:solidFill>
                        </a:rPr>
                        <a:t>1 940</a:t>
                      </a:r>
                      <a:r>
                        <a:rPr lang="fr-FR" sz="1200" dirty="0" smtClean="0"/>
                        <a:t> personnes, représentatif de la population française âgée de 18 ans et plus.</a:t>
                      </a:r>
                    </a:p>
                    <a:p>
                      <a:pPr marL="914400" marR="0" lvl="2" indent="0" algn="just" defTabSz="914400" rtl="0" eaLnBrk="1" fontAlgn="auto" latinLnBrk="0" hangingPunct="1">
                        <a:lnSpc>
                          <a:spcPct val="100000"/>
                        </a:lnSpc>
                        <a:spcBef>
                          <a:spcPts val="0"/>
                        </a:spcBef>
                        <a:spcAft>
                          <a:spcPts val="0"/>
                        </a:spcAft>
                        <a:buClrTx/>
                        <a:buSzTx/>
                        <a:buFontTx/>
                        <a:buNone/>
                        <a:tabLst/>
                        <a:defRPr/>
                      </a:pPr>
                      <a:endParaRPr lang="fr-FR"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4520352"/>
                  </a:ext>
                </a:extLst>
              </a:tr>
              <a:tr h="360000">
                <a:tc>
                  <a:txBody>
                    <a:bodyPr/>
                    <a:lstStyle/>
                    <a:p>
                      <a:pPr algn="just">
                        <a:lnSpc>
                          <a:spcPct val="100000"/>
                        </a:lnSpc>
                      </a:pPr>
                      <a:r>
                        <a:rPr lang="fr-FR" sz="1400" b="1" dirty="0" smtClean="0"/>
                        <a:t>Méthodologie</a:t>
                      </a:r>
                      <a:endParaRPr lang="fr-FR"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55948692"/>
                  </a:ext>
                </a:extLst>
              </a:tr>
              <a:tr h="360000">
                <a:tc>
                  <a:txBody>
                    <a:bodyPr/>
                    <a:lstStyle/>
                    <a:p>
                      <a:pPr lvl="2" algn="just">
                        <a:lnSpc>
                          <a:spcPct val="100000"/>
                        </a:lnSpc>
                        <a:spcAft>
                          <a:spcPts val="600"/>
                        </a:spcAft>
                      </a:pPr>
                      <a:r>
                        <a:rPr lang="fr-FR" sz="1200" dirty="0" smtClean="0"/>
                        <a:t>La représentativité de l’échantillon a été assurée par la méthode des quotas au regard de critères :</a:t>
                      </a:r>
                    </a:p>
                    <a:p>
                      <a:pPr marL="1200150" lvl="2" indent="-285750" algn="just">
                        <a:lnSpc>
                          <a:spcPct val="100000"/>
                        </a:lnSpc>
                        <a:buFont typeface="Calibri" panose="020F0502020204030204" pitchFamily="34" charset="0"/>
                        <a:buChar char="―"/>
                      </a:pPr>
                      <a:r>
                        <a:rPr lang="fr-FR" sz="1200" b="1" dirty="0" smtClean="0"/>
                        <a:t>sociodémographiques</a:t>
                      </a:r>
                      <a:r>
                        <a:rPr lang="fr-FR" sz="1200" dirty="0" smtClean="0"/>
                        <a:t> (sexe, âge de l’individu) ;</a:t>
                      </a:r>
                    </a:p>
                    <a:p>
                      <a:pPr marL="1200150" lvl="2" indent="-285750" algn="just">
                        <a:lnSpc>
                          <a:spcPct val="100000"/>
                        </a:lnSpc>
                        <a:buFont typeface="Calibri" panose="020F0502020204030204" pitchFamily="34" charset="0"/>
                        <a:buChar char="―"/>
                      </a:pPr>
                      <a:r>
                        <a:rPr lang="fr-FR" sz="1200" b="1" dirty="0" smtClean="0"/>
                        <a:t>socioprofessionnels</a:t>
                      </a:r>
                      <a:r>
                        <a:rPr lang="fr-FR" sz="1200" dirty="0" smtClean="0"/>
                        <a:t> (profession de l’individu) ;</a:t>
                      </a:r>
                    </a:p>
                    <a:p>
                      <a:pPr marL="1200150" lvl="2" indent="-285750" algn="just">
                        <a:lnSpc>
                          <a:spcPct val="100000"/>
                        </a:lnSpc>
                        <a:spcAft>
                          <a:spcPts val="600"/>
                        </a:spcAft>
                        <a:buFont typeface="Calibri" panose="020F0502020204030204" pitchFamily="34" charset="0"/>
                        <a:buChar char="―"/>
                      </a:pPr>
                      <a:r>
                        <a:rPr lang="fr-FR" sz="1200" b="1" dirty="0" smtClean="0"/>
                        <a:t>géographiques</a:t>
                      </a:r>
                      <a:r>
                        <a:rPr lang="fr-FR" sz="1200" dirty="0" smtClean="0"/>
                        <a:t> (région, taille d’unité urbaine).</a:t>
                      </a:r>
                      <a:endParaRPr lang="fr-FR" sz="1000" i="1" dirty="0" smtClean="0"/>
                    </a:p>
                    <a:p>
                      <a:pPr lvl="2" algn="just">
                        <a:lnSpc>
                          <a:spcPct val="100000"/>
                        </a:lnSpc>
                      </a:pPr>
                      <a:r>
                        <a:rPr lang="fr-FR" sz="1000" i="1" dirty="0" smtClean="0"/>
                        <a:t>Ces quotas ont été définis à partir des données de l’Insee pour la population âgée de 18 ans et plus résidant en métropole (Insee RP 2017).</a:t>
                      </a:r>
                    </a:p>
                    <a:p>
                      <a:pPr lvl="2" algn="just">
                        <a:lnSpc>
                          <a:spcPct val="100000"/>
                        </a:lnSpc>
                      </a:pPr>
                      <a:endParaRPr lang="fr-FR"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3935624"/>
                  </a:ext>
                </a:extLst>
              </a:tr>
              <a:tr h="360000">
                <a:tc>
                  <a:txBody>
                    <a:bodyPr/>
                    <a:lstStyle/>
                    <a:p>
                      <a:pPr algn="just">
                        <a:lnSpc>
                          <a:spcPct val="100000"/>
                        </a:lnSpc>
                      </a:pPr>
                      <a:r>
                        <a:rPr lang="fr-FR" sz="1400" b="1" dirty="0" smtClean="0"/>
                        <a:t>Mode de recueil</a:t>
                      </a:r>
                      <a:endParaRPr lang="fr-FR"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376557"/>
                  </a:ext>
                </a:extLst>
              </a:tr>
              <a:tr h="360000">
                <a:tc>
                  <a:txBody>
                    <a:bodyPr/>
                    <a:lstStyle/>
                    <a:p>
                      <a:pPr marL="914400" marR="0" lvl="2" indent="0" algn="just" defTabSz="914400" rtl="0" eaLnBrk="1" fontAlgn="auto" latinLnBrk="0" hangingPunct="1">
                        <a:lnSpc>
                          <a:spcPct val="100000"/>
                        </a:lnSpc>
                        <a:spcBef>
                          <a:spcPts val="0"/>
                        </a:spcBef>
                        <a:spcAft>
                          <a:spcPts val="0"/>
                        </a:spcAft>
                        <a:buClrTx/>
                        <a:buSzTx/>
                        <a:buFontTx/>
                        <a:buNone/>
                        <a:tabLst/>
                        <a:defRPr/>
                      </a:pPr>
                      <a:r>
                        <a:rPr lang="fr-FR" sz="1200" dirty="0" smtClean="0"/>
                        <a:t>Les interviews ont été réalisées par questionnaire auto-administré en ligne et par téléphone du 8 au 15 avril 2021.</a:t>
                      </a:r>
                    </a:p>
                    <a:p>
                      <a:pPr marL="914400" marR="0" lvl="2" indent="0" algn="just" defTabSz="914400" rtl="0" eaLnBrk="1" fontAlgn="auto" latinLnBrk="0" hangingPunct="1">
                        <a:lnSpc>
                          <a:spcPct val="100000"/>
                        </a:lnSpc>
                        <a:spcBef>
                          <a:spcPts val="0"/>
                        </a:spcBef>
                        <a:spcAft>
                          <a:spcPts val="0"/>
                        </a:spcAft>
                        <a:buClrTx/>
                        <a:buSzTx/>
                        <a:buFontTx/>
                        <a:buNone/>
                        <a:tabLst/>
                        <a:defRPr/>
                      </a:pPr>
                      <a:endParaRPr lang="fr-FR"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1584516"/>
                  </a:ext>
                </a:extLst>
              </a:tr>
            </a:tbl>
          </a:graphicData>
        </a:graphic>
      </p:graphicFrame>
      <p:sp>
        <p:nvSpPr>
          <p:cNvPr id="12" name="ZoneTexte 11"/>
          <p:cNvSpPr txBox="1"/>
          <p:nvPr/>
        </p:nvSpPr>
        <p:spPr>
          <a:xfrm>
            <a:off x="5748260" y="1190880"/>
            <a:ext cx="405245" cy="1323439"/>
          </a:xfrm>
          <a:prstGeom prst="rect">
            <a:avLst/>
          </a:prstGeom>
          <a:noFill/>
        </p:spPr>
        <p:txBody>
          <a:bodyPr wrap="square" rtlCol="0" anchor="ctr">
            <a:spAutoFit/>
          </a:bodyPr>
          <a:lstStyle>
            <a:defPPr>
              <a:defRPr lang="fr-FR"/>
            </a:defPPr>
            <a:lvl1pPr algn="just">
              <a:defRPr sz="900">
                <a:solidFill>
                  <a:schemeClr val="tx1">
                    <a:lumMod val="75000"/>
                    <a:lumOff val="25000"/>
                  </a:schemeClr>
                </a:solidFill>
              </a:defRPr>
            </a:lvl1pPr>
          </a:lstStyle>
          <a:p>
            <a:pPr algn="ctr"/>
            <a:r>
              <a:rPr lang="fr-FR" sz="8000" dirty="0">
                <a:solidFill>
                  <a:schemeClr val="accent4"/>
                </a:solidFill>
              </a:rPr>
              <a:t>!</a:t>
            </a:r>
          </a:p>
        </p:txBody>
      </p:sp>
      <p:graphicFrame>
        <p:nvGraphicFramePr>
          <p:cNvPr id="13" name="Tableau 12"/>
          <p:cNvGraphicFramePr>
            <a:graphicFrameLocks noGrp="1"/>
          </p:cNvGraphicFramePr>
          <p:nvPr>
            <p:extLst>
              <p:ext uri="{D42A27DB-BD31-4B8C-83A1-F6EECF244321}">
                <p14:modId xmlns:p14="http://schemas.microsoft.com/office/powerpoint/2010/main" val="1139992620"/>
              </p:ext>
            </p:extLst>
          </p:nvPr>
        </p:nvGraphicFramePr>
        <p:xfrm>
          <a:off x="5874628" y="1314566"/>
          <a:ext cx="3593660" cy="1051560"/>
        </p:xfrm>
        <a:graphic>
          <a:graphicData uri="http://schemas.openxmlformats.org/drawingml/2006/table">
            <a:tbl>
              <a:tblPr firstRow="1" bandRow="1">
                <a:tableStyleId>{2D5ABB26-0587-4C30-8999-92F81FD0307C}</a:tableStyleId>
              </a:tblPr>
              <a:tblGrid>
                <a:gridCol w="252831">
                  <a:extLst>
                    <a:ext uri="{9D8B030D-6E8A-4147-A177-3AD203B41FA5}">
                      <a16:colId xmlns:a16="http://schemas.microsoft.com/office/drawing/2014/main" val="20000"/>
                    </a:ext>
                  </a:extLst>
                </a:gridCol>
                <a:gridCol w="3340829">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smtClean="0">
                        <a:solidFill>
                          <a:schemeClr val="accent4"/>
                        </a:solidFill>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just"/>
                      <a:r>
                        <a:rPr lang="fr-FR" sz="900" dirty="0" smtClean="0">
                          <a:solidFill>
                            <a:schemeClr val="tx1">
                              <a:lumMod val="75000"/>
                              <a:lumOff val="25000"/>
                            </a:schemeClr>
                          </a:solidFill>
                        </a:rPr>
                        <a:t>Ce document présente les résultats d’une étude respectant fidèlement les principes scientifiques et déontologiques de l’enquête par sondage. Si vous citez cette étude, merci de vous conformer à la loi du 25 avril 2016 qui impose de citer le nom de l’institut de sondage émetteur, le nom et la qualité des commanditaires, le nombre des personnes interrogées ainsi que les dates auxquelles il a été procédé aux interrogations.</a:t>
                      </a:r>
                      <a:endParaRPr lang="fr-FR" sz="900" b="0" i="0" dirty="0">
                        <a:solidFill>
                          <a:schemeClr val="tx1">
                            <a:lumMod val="75000"/>
                            <a:lumOff val="25000"/>
                          </a:schemeClr>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5" name="Rectangle 14"/>
          <p:cNvSpPr/>
          <p:nvPr/>
        </p:nvSpPr>
        <p:spPr>
          <a:xfrm>
            <a:off x="435132" y="1120901"/>
            <a:ext cx="2367508" cy="400110"/>
          </a:xfrm>
          <a:prstGeom prst="rect">
            <a:avLst/>
          </a:prstGeom>
        </p:spPr>
        <p:txBody>
          <a:bodyPr wrap="none">
            <a:spAutoFit/>
          </a:bodyPr>
          <a:lstStyle/>
          <a:p>
            <a:pPr>
              <a:spcBef>
                <a:spcPts val="600"/>
              </a:spcBef>
              <a:spcAft>
                <a:spcPts val="600"/>
              </a:spcAft>
            </a:pPr>
            <a:r>
              <a:rPr lang="fr-FR" sz="2000" b="1" dirty="0" smtClean="0">
                <a:solidFill>
                  <a:srgbClr val="B01817"/>
                </a:solidFill>
              </a:rPr>
              <a:t>Baromètre Ifop </a:t>
            </a:r>
            <a:r>
              <a:rPr lang="fr-FR" sz="2000" b="1" dirty="0">
                <a:solidFill>
                  <a:srgbClr val="B01817"/>
                </a:solidFill>
              </a:rPr>
              <a:t>pour</a:t>
            </a:r>
            <a:endParaRPr lang="fr-FR" sz="1400" b="1" dirty="0">
              <a:solidFill>
                <a:srgbClr val="B01817"/>
              </a:solidFill>
              <a:latin typeface="Calibri" panose="020F0502020204030204" pitchFamily="34" charset="0"/>
              <a:ea typeface="Calibri" panose="020F0502020204030204" pitchFamily="34" charset="0"/>
            </a:endParaRPr>
          </a:p>
        </p:txBody>
      </p: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621" y="5430539"/>
            <a:ext cx="720000" cy="720000"/>
          </a:xfrm>
          <a:prstGeom prst="rect">
            <a:avLst/>
          </a:prstGeom>
        </p:spPr>
      </p:pic>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21" y="3542525"/>
            <a:ext cx="720000" cy="720000"/>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21" y="2281911"/>
            <a:ext cx="720000" cy="720000"/>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640" y="1055096"/>
            <a:ext cx="1800000" cy="531719"/>
          </a:xfrm>
          <a:prstGeom prst="rect">
            <a:avLst/>
          </a:prstGeom>
        </p:spPr>
      </p:pic>
    </p:spTree>
    <p:extLst>
      <p:ext uri="{BB962C8B-B14F-4D97-AF65-F5344CB8AC3E}">
        <p14:creationId xmlns:p14="http://schemas.microsoft.com/office/powerpoint/2010/main" val="140645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333329" y="2918456"/>
            <a:ext cx="751074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b="1" dirty="0" smtClean="0">
                  <a:solidFill>
                    <a:srgbClr val="B01817"/>
                  </a:solidFill>
                  <a:latin typeface="Century Gothic" panose="020B0502020202020204" pitchFamily="34" charset="0"/>
                </a:rPr>
                <a:t>La cote de popularité d’Emmanuel Macron</a:t>
              </a:r>
              <a:endParaRPr lang="fr-FR" sz="3200" b="1" dirty="0">
                <a:solidFill>
                  <a:srgbClr val="B01817"/>
                </a:solidFill>
                <a:latin typeface="Century Gothic" panose="020B0502020202020204" pitchFamily="34" charset="0"/>
              </a:endParaRP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b="1" dirty="0" smtClean="0">
                  <a:solidFill>
                    <a:srgbClr val="B01817"/>
                  </a:solidFill>
                  <a:latin typeface="Century Gothic" panose="020B0502020202020204" pitchFamily="34" charset="0"/>
                  <a:cs typeface="Times New Roman" pitchFamily="18" charset="0"/>
                </a:rPr>
                <a:t>1</a:t>
              </a:r>
              <a:endParaRPr lang="fr-FR" sz="7200" b="1" dirty="0">
                <a:solidFill>
                  <a:srgbClr val="B01817"/>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B01817"/>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2579613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p:cNvGraphicFramePr/>
          <p:nvPr>
            <p:extLst>
              <p:ext uri="{D42A27DB-BD31-4B8C-83A1-F6EECF244321}">
                <p14:modId xmlns:p14="http://schemas.microsoft.com/office/powerpoint/2010/main" val="1946184413"/>
              </p:ext>
            </p:extLst>
          </p:nvPr>
        </p:nvGraphicFramePr>
        <p:xfrm>
          <a:off x="3100705" y="1870191"/>
          <a:ext cx="6907836" cy="5183073"/>
        </p:xfrm>
        <a:graphic>
          <a:graphicData uri="http://schemas.openxmlformats.org/drawingml/2006/chart">
            <c:chart xmlns:c="http://schemas.openxmlformats.org/drawingml/2006/chart" xmlns:r="http://schemas.openxmlformats.org/officeDocument/2006/relationships" r:id="rId2"/>
          </a:graphicData>
        </a:graphic>
      </p:graphicFrame>
      <p:sp>
        <p:nvSpPr>
          <p:cNvPr id="22" name="ZoneTexte 21"/>
          <p:cNvSpPr txBox="1"/>
          <p:nvPr/>
        </p:nvSpPr>
        <p:spPr>
          <a:xfrm>
            <a:off x="6848476" y="4819889"/>
            <a:ext cx="2476500" cy="400110"/>
          </a:xfrm>
          <a:prstGeom prst="rect">
            <a:avLst/>
          </a:prstGeom>
          <a:noFill/>
        </p:spPr>
        <p:txBody>
          <a:bodyPr wrap="square" rtlCol="0">
            <a:spAutoFit/>
          </a:bodyPr>
          <a:lstStyle/>
          <a:p>
            <a:pPr algn="r"/>
            <a:r>
              <a:rPr lang="fr-FR" sz="2000" b="1" dirty="0" smtClean="0">
                <a:solidFill>
                  <a:srgbClr val="C04645"/>
                </a:solidFill>
              </a:rPr>
              <a:t>TOTAL Mécontents</a:t>
            </a:r>
            <a:endParaRPr lang="fr-FR" sz="2000" b="1" dirty="0">
              <a:solidFill>
                <a:srgbClr val="C04645"/>
              </a:solidFill>
            </a:endParaRPr>
          </a:p>
        </p:txBody>
      </p:sp>
      <p:sp>
        <p:nvSpPr>
          <p:cNvPr id="15" name="ZoneTexte 14"/>
          <p:cNvSpPr txBox="1"/>
          <p:nvPr/>
        </p:nvSpPr>
        <p:spPr>
          <a:xfrm>
            <a:off x="3924299" y="4819889"/>
            <a:ext cx="2476500" cy="400110"/>
          </a:xfrm>
          <a:prstGeom prst="rect">
            <a:avLst/>
          </a:prstGeom>
          <a:noFill/>
        </p:spPr>
        <p:txBody>
          <a:bodyPr wrap="square" rtlCol="0">
            <a:spAutoFit/>
          </a:bodyPr>
          <a:lstStyle/>
          <a:p>
            <a:r>
              <a:rPr lang="fr-FR" sz="2000" b="1" dirty="0" smtClean="0">
                <a:solidFill>
                  <a:srgbClr val="338DCD"/>
                </a:solidFill>
              </a:rPr>
              <a:t>TOTAL Satisfaits</a:t>
            </a:r>
            <a:endParaRPr lang="fr-FR" sz="2000" b="1" dirty="0">
              <a:solidFill>
                <a:srgbClr val="338DCD"/>
              </a:solidFill>
            </a:endParaRPr>
          </a:p>
        </p:txBody>
      </p:sp>
      <p:graphicFrame>
        <p:nvGraphicFramePr>
          <p:cNvPr id="21" name="Graphique 20"/>
          <p:cNvGraphicFramePr/>
          <p:nvPr>
            <p:extLst>
              <p:ext uri="{D42A27DB-BD31-4B8C-83A1-F6EECF244321}">
                <p14:modId xmlns:p14="http://schemas.microsoft.com/office/powerpoint/2010/main" val="420161560"/>
              </p:ext>
            </p:extLst>
          </p:nvPr>
        </p:nvGraphicFramePr>
        <p:xfrm>
          <a:off x="3924299" y="4401792"/>
          <a:ext cx="5432401" cy="2456208"/>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e 15"/>
          <p:cNvGrpSpPr/>
          <p:nvPr/>
        </p:nvGrpSpPr>
        <p:grpSpPr>
          <a:xfrm>
            <a:off x="316502" y="1119187"/>
            <a:ext cx="3251695" cy="5478400"/>
            <a:chOff x="316502" y="1017587"/>
            <a:chExt cx="3312000" cy="5580000"/>
          </a:xfrm>
        </p:grpSpPr>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l="28335" t="16773" r="19091" b="22040"/>
            <a:stretch/>
          </p:blipFill>
          <p:spPr>
            <a:xfrm>
              <a:off x="316502" y="1017587"/>
              <a:ext cx="3312000" cy="5472000"/>
            </a:xfrm>
            <a:prstGeom prst="rect">
              <a:avLst/>
            </a:prstGeom>
          </p:spPr>
        </p:pic>
        <p:sp>
          <p:nvSpPr>
            <p:cNvPr id="8" name="Rectangle 7"/>
            <p:cNvSpPr/>
            <p:nvPr/>
          </p:nvSpPr>
          <p:spPr>
            <a:xfrm>
              <a:off x="316502" y="1017587"/>
              <a:ext cx="3312000" cy="5580000"/>
            </a:xfrm>
            <a:prstGeom prst="rect">
              <a:avLst/>
            </a:prstGeom>
            <a:gradFill flip="none" rotWithShape="1">
              <a:gsLst>
                <a:gs pos="78000">
                  <a:schemeClr val="bg1">
                    <a:alpha val="0"/>
                  </a:schemeClr>
                </a:gs>
                <a:gs pos="0">
                  <a:schemeClr val="bg1"/>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du texte 1"/>
          <p:cNvSpPr>
            <a:spLocks noGrp="1"/>
          </p:cNvSpPr>
          <p:nvPr>
            <p:ph type="body" sz="quarter" idx="10"/>
          </p:nvPr>
        </p:nvSpPr>
        <p:spPr/>
        <p:txBody>
          <a:bodyPr/>
          <a:lstStyle/>
          <a:p>
            <a:r>
              <a:rPr lang="fr-FR" dirty="0"/>
              <a:t>La cote de popularité d’Emmanuel </a:t>
            </a:r>
            <a:r>
              <a:rPr lang="fr-FR" dirty="0" smtClean="0"/>
              <a:t>Macron</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613943760"/>
              </p:ext>
            </p:extLst>
          </p:nvPr>
        </p:nvGraphicFramePr>
        <p:xfrm>
          <a:off x="3628502" y="1119187"/>
          <a:ext cx="5956932" cy="274320"/>
        </p:xfrm>
        <a:graphic>
          <a:graphicData uri="http://schemas.openxmlformats.org/drawingml/2006/table">
            <a:tbl>
              <a:tblPr firstRow="1" bandRow="1">
                <a:tableStyleId>{2D5ABB26-0587-4C30-8999-92F81FD0307C}</a:tableStyleId>
              </a:tblPr>
              <a:tblGrid>
                <a:gridCol w="5956932">
                  <a:extLst>
                    <a:ext uri="{9D8B030D-6E8A-4147-A177-3AD203B41FA5}">
                      <a16:colId xmlns:a16="http://schemas.microsoft.com/office/drawing/2014/main" val="20000"/>
                    </a:ext>
                  </a:extLst>
                </a:gridCol>
              </a:tblGrid>
              <a:tr h="2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lumMod val="75000"/>
                              <a:lumOff val="25000"/>
                            </a:schemeClr>
                          </a:solidFill>
                        </a:rPr>
                        <a:t>Êtes-vous satisfait ou mécontent d’Emmanuel Macron comme président de la République ?</a:t>
                      </a:r>
                    </a:p>
                  </a:txBody>
                  <a:tcPr anchor="ctr"/>
                </a:tc>
                <a:extLst>
                  <a:ext uri="{0D108BD9-81ED-4DB2-BD59-A6C34878D82A}">
                    <a16:rowId xmlns:a16="http://schemas.microsoft.com/office/drawing/2014/main" val="10000"/>
                  </a:ext>
                </a:extLst>
              </a:tr>
            </a:tbl>
          </a:graphicData>
        </a:graphic>
      </p:graphicFrame>
      <p:sp>
        <p:nvSpPr>
          <p:cNvPr id="13" name="ZoneTexte 12"/>
          <p:cNvSpPr txBox="1"/>
          <p:nvPr/>
        </p:nvSpPr>
        <p:spPr>
          <a:xfrm>
            <a:off x="6716111" y="6358759"/>
            <a:ext cx="2647073" cy="221079"/>
          </a:xfrm>
          <a:prstGeom prst="rect">
            <a:avLst/>
          </a:prstGeom>
          <a:noFill/>
        </p:spPr>
        <p:txBody>
          <a:bodyPr wrap="square" rtlCol="0">
            <a:spAutoFit/>
          </a:bodyPr>
          <a:lstStyle/>
          <a:p>
            <a:pPr algn="r"/>
            <a:r>
              <a:rPr lang="fr-FR" sz="800" i="1" dirty="0" smtClean="0">
                <a:solidFill>
                  <a:schemeClr val="tx1">
                    <a:lumMod val="75000"/>
                    <a:lumOff val="25000"/>
                  </a:schemeClr>
                </a:solidFill>
              </a:rPr>
              <a:t>Entre parenthèses : évolution par rapport au mois dernier.</a:t>
            </a:r>
            <a:endParaRPr lang="fr-FR" sz="800" i="1" dirty="0">
              <a:solidFill>
                <a:schemeClr val="tx1">
                  <a:lumMod val="75000"/>
                  <a:lumOff val="25000"/>
                </a:schemeClr>
              </a:solidFill>
            </a:endParaRPr>
          </a:p>
        </p:txBody>
      </p:sp>
      <p:graphicFrame>
        <p:nvGraphicFramePr>
          <p:cNvPr id="17" name="Tableau 16"/>
          <p:cNvGraphicFramePr>
            <a:graphicFrameLocks noGrp="1"/>
          </p:cNvGraphicFramePr>
          <p:nvPr>
            <p:extLst>
              <p:ext uri="{D42A27DB-BD31-4B8C-83A1-F6EECF244321}">
                <p14:modId xmlns:p14="http://schemas.microsoft.com/office/powerpoint/2010/main" val="3381261602"/>
              </p:ext>
            </p:extLst>
          </p:nvPr>
        </p:nvGraphicFramePr>
        <p:xfrm>
          <a:off x="3865652" y="4401792"/>
          <a:ext cx="5459324" cy="341523"/>
        </p:xfrm>
        <a:graphic>
          <a:graphicData uri="http://schemas.openxmlformats.org/drawingml/2006/table">
            <a:tbl>
              <a:tblPr firstRow="1" bandRow="1">
                <a:tableStyleId>{2D5ABB26-0587-4C30-8999-92F81FD0307C}</a:tableStyleId>
              </a:tblPr>
              <a:tblGrid>
                <a:gridCol w="1089707">
                  <a:extLst>
                    <a:ext uri="{9D8B030D-6E8A-4147-A177-3AD203B41FA5}">
                      <a16:colId xmlns:a16="http://schemas.microsoft.com/office/drawing/2014/main" val="20000"/>
                    </a:ext>
                  </a:extLst>
                </a:gridCol>
                <a:gridCol w="1108111">
                  <a:extLst>
                    <a:ext uri="{9D8B030D-6E8A-4147-A177-3AD203B41FA5}">
                      <a16:colId xmlns:a16="http://schemas.microsoft.com/office/drawing/2014/main" val="20001"/>
                    </a:ext>
                  </a:extLst>
                </a:gridCol>
                <a:gridCol w="929846">
                  <a:extLst>
                    <a:ext uri="{9D8B030D-6E8A-4147-A177-3AD203B41FA5}">
                      <a16:colId xmlns:a16="http://schemas.microsoft.com/office/drawing/2014/main" val="861750925"/>
                    </a:ext>
                  </a:extLst>
                </a:gridCol>
                <a:gridCol w="1239256">
                  <a:extLst>
                    <a:ext uri="{9D8B030D-6E8A-4147-A177-3AD203B41FA5}">
                      <a16:colId xmlns:a16="http://schemas.microsoft.com/office/drawing/2014/main" val="332205469"/>
                    </a:ext>
                  </a:extLst>
                </a:gridCol>
                <a:gridCol w="1092404">
                  <a:extLst>
                    <a:ext uri="{9D8B030D-6E8A-4147-A177-3AD203B41FA5}">
                      <a16:colId xmlns:a16="http://schemas.microsoft.com/office/drawing/2014/main" val="513330686"/>
                    </a:ext>
                  </a:extLst>
                </a:gridCol>
              </a:tblGrid>
              <a:tr h="341523">
                <a:tc>
                  <a:txBody>
                    <a:bodyPr/>
                    <a:lstStyle/>
                    <a:p>
                      <a:pPr algn="ctr"/>
                      <a:r>
                        <a:rPr lang="fr-FR" sz="1000" b="1" dirty="0" smtClean="0">
                          <a:solidFill>
                            <a:srgbClr val="0070C0"/>
                          </a:solidFill>
                        </a:rPr>
                        <a:t>Très satisfaits</a:t>
                      </a:r>
                      <a:endParaRPr lang="fr-FR" sz="1000" b="1" dirty="0">
                        <a:solidFill>
                          <a:srgbClr val="0070C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rgbClr val="B4C7E7"/>
                          </a:solidFill>
                          <a:latin typeface="+mn-lt"/>
                          <a:ea typeface="+mn-ea"/>
                          <a:cs typeface="+mn-cs"/>
                        </a:rPr>
                        <a:t>Plutôt satisfaits</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fr-FR" sz="600" b="1" i="1" kern="1200" dirty="0" smtClean="0">
                          <a:solidFill>
                            <a:schemeClr val="tx1">
                              <a:lumMod val="50000"/>
                              <a:lumOff val="50000"/>
                            </a:schemeClr>
                          </a:solidFill>
                          <a:latin typeface="+mn-lt"/>
                          <a:ea typeface="+mn-ea"/>
                          <a:cs typeface="+mn-cs"/>
                        </a:rPr>
                        <a:t>Ne se prononcent pas</a:t>
                      </a:r>
                      <a:endParaRPr lang="fr-FR" sz="600" b="1" i="1" kern="1200" dirty="0">
                        <a:solidFill>
                          <a:schemeClr val="tx1">
                            <a:lumMod val="50000"/>
                            <a:lumOff val="50000"/>
                          </a:schemeClr>
                        </a:solidFill>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rgbClr val="EF8989"/>
                          </a:solidFill>
                          <a:latin typeface="+mn-lt"/>
                          <a:ea typeface="+mn-ea"/>
                          <a:cs typeface="+mn-cs"/>
                        </a:rPr>
                        <a:t>Plutôt mécontents</a:t>
                      </a:r>
                      <a:endParaRPr lang="fr-FR" sz="1000" b="1" kern="1200" dirty="0">
                        <a:solidFill>
                          <a:srgbClr val="EF8989"/>
                        </a:solidFill>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kern="1200" dirty="0" smtClean="0">
                          <a:solidFill>
                            <a:srgbClr val="B01817"/>
                          </a:solidFill>
                          <a:latin typeface="+mn-lt"/>
                          <a:ea typeface="+mn-ea"/>
                          <a:cs typeface="+mn-cs"/>
                        </a:rPr>
                        <a:t>Très mécontents</a:t>
                      </a:r>
                      <a:endParaRPr lang="fr-FR" sz="1000" b="1" kern="1200" dirty="0">
                        <a:solidFill>
                          <a:srgbClr val="B01817"/>
                        </a:solidFill>
                        <a:latin typeface="+mn-lt"/>
                        <a:ea typeface="+mn-ea"/>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35316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52021" y="195263"/>
            <a:ext cx="8314362" cy="627062"/>
          </a:xfrm>
        </p:spPr>
        <p:txBody>
          <a:bodyPr/>
          <a:lstStyle/>
          <a:p>
            <a:r>
              <a:rPr lang="fr-FR" dirty="0"/>
              <a:t>L’évolution de la cote de popularité d’Emmanuel Macron</a:t>
            </a:r>
            <a:br>
              <a:rPr lang="fr-FR" dirty="0"/>
            </a:br>
            <a:r>
              <a:rPr lang="fr-FR" dirty="0"/>
              <a:t>comparée à celle de ses prédécesseurs</a:t>
            </a:r>
          </a:p>
        </p:txBody>
      </p:sp>
      <p:graphicFrame>
        <p:nvGraphicFramePr>
          <p:cNvPr id="26" name="Graphique 25"/>
          <p:cNvGraphicFramePr/>
          <p:nvPr>
            <p:extLst>
              <p:ext uri="{D42A27DB-BD31-4B8C-83A1-F6EECF244321}">
                <p14:modId xmlns:p14="http://schemas.microsoft.com/office/powerpoint/2010/main" val="3204279328"/>
              </p:ext>
            </p:extLst>
          </p:nvPr>
        </p:nvGraphicFramePr>
        <p:xfrm>
          <a:off x="151085" y="1106424"/>
          <a:ext cx="9613025" cy="5308401"/>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148" r="100000">
                        <a14:foregroundMark x1="10355" y1="94286" x2="38018" y2="82857"/>
                        <a14:foregroundMark x1="38609" y1="79780" x2="67012" y2="99780"/>
                        <a14:foregroundMark x1="65828" y1="80220" x2="85947" y2="97582"/>
                        <a14:foregroundMark x1="6657" y1="93626" x2="5621" y2="99121"/>
                        <a14:foregroundMark x1="4734" y1="98462" x2="4734" y2="99780"/>
                        <a14:backgroundMark x1="4586" y1="84176" x2="32101" y2="69011"/>
                        <a14:backgroundMark x1="2515" y1="95385" x2="7101" y2="82637"/>
                        <a14:backgroundMark x1="25946" y1="55814" x2="17297" y2="4651"/>
                      </a14:backgroundRemoval>
                    </a14:imgEffect>
                  </a14:imgLayer>
                </a14:imgProps>
              </a:ext>
              <a:ext uri="{28A0092B-C50C-407E-A947-70E740481C1C}">
                <a14:useLocalDpi xmlns:a14="http://schemas.microsoft.com/office/drawing/2010/main" val="0"/>
              </a:ext>
            </a:extLst>
          </a:blip>
          <a:srcRect l="12414" r="17006"/>
          <a:stretch/>
        </p:blipFill>
        <p:spPr>
          <a:xfrm>
            <a:off x="294140" y="5221064"/>
            <a:ext cx="534091" cy="528736"/>
          </a:xfrm>
          <a:prstGeom prst="ellipse">
            <a:avLst/>
          </a:prstGeom>
          <a:solidFill>
            <a:schemeClr val="accent4"/>
          </a:solidFill>
          <a:ln>
            <a:noFill/>
          </a:ln>
          <a:effectLst/>
        </p:spPr>
      </p:pic>
      <p:pic>
        <p:nvPicPr>
          <p:cNvPr id="9" name="Imag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13534" r="82331"/>
                    </a14:imgEffect>
                  </a14:imgLayer>
                </a14:imgProps>
              </a:ext>
              <a:ext uri="{28A0092B-C50C-407E-A947-70E740481C1C}">
                <a14:useLocalDpi xmlns:a14="http://schemas.microsoft.com/office/drawing/2010/main" val="0"/>
              </a:ext>
            </a:extLst>
          </a:blip>
          <a:srcRect l="28092" t="11260" r="34086" b="15696"/>
          <a:stretch/>
        </p:blipFill>
        <p:spPr>
          <a:xfrm>
            <a:off x="294140" y="4606601"/>
            <a:ext cx="538485" cy="538315"/>
          </a:xfrm>
          <a:prstGeom prst="ellipse">
            <a:avLst/>
          </a:prstGeom>
          <a:solidFill>
            <a:srgbClr val="FF6699"/>
          </a:solidFill>
          <a:ln>
            <a:noFill/>
          </a:ln>
          <a:effectLst/>
        </p:spPr>
      </p:pic>
      <p:pic>
        <p:nvPicPr>
          <p:cNvPr id="10" name="Imag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93627" l="35063" r="100000">
                        <a14:foregroundMark x1="76125" y1="49766" x2="85500" y2="58482"/>
                        <a14:foregroundMark x1="85313" y1="64948" x2="73125" y2="91940"/>
                        <a14:foregroundMark x1="54750" y1="57076" x2="47625" y2="92971"/>
                        <a14:foregroundMark x1="63188" y1="52577" x2="49688" y2="86036"/>
                        <a14:foregroundMark x1="72375" y1="63543" x2="52500" y2="89691"/>
                        <a14:foregroundMark x1="58688" y1="88566" x2="82500" y2="88847"/>
                        <a14:foregroundMark x1="82875" y1="90253" x2="53438" y2="93627"/>
                        <a14:backgroundMark x1="46875" y1="49203" x2="48000" y2="7029"/>
                        <a14:backgroundMark x1="57375" y1="43580" x2="52500" y2="1125"/>
                        <a14:backgroundMark x1="61125" y1="5342" x2="89438" y2="2530"/>
                        <a14:backgroundMark x1="78563" y1="9560" x2="91688" y2="46954"/>
                        <a14:backgroundMark x1="79500" y1="41893" x2="99938" y2="1687"/>
                      </a14:backgroundRemoval>
                    </a14:imgEffect>
                  </a14:imgLayer>
                </a14:imgProps>
              </a:ext>
              <a:ext uri="{28A0092B-C50C-407E-A947-70E740481C1C}">
                <a14:useLocalDpi xmlns:a14="http://schemas.microsoft.com/office/drawing/2010/main" val="0"/>
              </a:ext>
            </a:extLst>
          </a:blip>
          <a:srcRect l="48374" t="3093" r="14313" b="41283"/>
          <a:stretch/>
        </p:blipFill>
        <p:spPr>
          <a:xfrm>
            <a:off x="298533" y="4015582"/>
            <a:ext cx="529698" cy="526593"/>
          </a:xfrm>
          <a:prstGeom prst="ellipse">
            <a:avLst/>
          </a:prstGeom>
          <a:solidFill>
            <a:srgbClr val="0070C0"/>
          </a:solidFill>
          <a:ln>
            <a:noFill/>
          </a:ln>
          <a:effectLst/>
        </p:spPr>
      </p:pic>
      <p:sp>
        <p:nvSpPr>
          <p:cNvPr id="7" name="ZoneTexte 6"/>
          <p:cNvSpPr txBox="1"/>
          <p:nvPr/>
        </p:nvSpPr>
        <p:spPr>
          <a:xfrm>
            <a:off x="151085" y="992094"/>
            <a:ext cx="2476500" cy="400110"/>
          </a:xfrm>
          <a:prstGeom prst="rect">
            <a:avLst/>
          </a:prstGeom>
          <a:noFill/>
        </p:spPr>
        <p:txBody>
          <a:bodyPr wrap="square" rtlCol="0">
            <a:spAutoFit/>
          </a:bodyPr>
          <a:lstStyle/>
          <a:p>
            <a:r>
              <a:rPr lang="fr-FR" sz="2000" b="1" dirty="0" smtClean="0">
                <a:solidFill>
                  <a:srgbClr val="338DCD"/>
                </a:solidFill>
              </a:rPr>
              <a:t>TOTAL Satisfaits</a:t>
            </a:r>
            <a:endParaRPr lang="fr-FR" sz="2000" b="1" dirty="0">
              <a:solidFill>
                <a:srgbClr val="338DCD"/>
              </a:solidFill>
            </a:endParaRPr>
          </a:p>
        </p:txBody>
      </p:sp>
      <p:cxnSp>
        <p:nvCxnSpPr>
          <p:cNvPr id="4" name="Connecteur droit 3"/>
          <p:cNvCxnSpPr/>
          <p:nvPr/>
        </p:nvCxnSpPr>
        <p:spPr>
          <a:xfrm>
            <a:off x="895350" y="4015582"/>
            <a:ext cx="0" cy="526593"/>
          </a:xfrm>
          <a:prstGeom prst="line">
            <a:avLst/>
          </a:prstGeom>
          <a:ln w="12700">
            <a:solidFill>
              <a:srgbClr val="002060">
                <a:alpha val="8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895350" y="4612461"/>
            <a:ext cx="0" cy="526593"/>
          </a:xfrm>
          <a:prstGeom prst="line">
            <a:avLst/>
          </a:prstGeom>
          <a:ln w="12700">
            <a:solidFill>
              <a:srgbClr val="FF6699">
                <a:alpha val="8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892175" y="5221064"/>
            <a:ext cx="0" cy="526593"/>
          </a:xfrm>
          <a:prstGeom prst="line">
            <a:avLst/>
          </a:prstGeom>
          <a:ln w="28575">
            <a:solidFill>
              <a:srgbClr val="338DCD">
                <a:alpha val="80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880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3111782907"/>
              </p:ext>
            </p:extLst>
          </p:nvPr>
        </p:nvGraphicFramePr>
        <p:xfrm>
          <a:off x="389528" y="1599014"/>
          <a:ext cx="9165020" cy="4402667"/>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p:cNvSpPr>
            <a:spLocks noGrp="1"/>
          </p:cNvSpPr>
          <p:nvPr>
            <p:ph type="body" sz="quarter" idx="10"/>
          </p:nvPr>
        </p:nvSpPr>
        <p:spPr>
          <a:xfrm>
            <a:off x="1252021" y="195263"/>
            <a:ext cx="7440034" cy="627062"/>
          </a:xfrm>
        </p:spPr>
        <p:txBody>
          <a:bodyPr/>
          <a:lstStyle/>
          <a:p>
            <a:r>
              <a:rPr lang="fr-FR" dirty="0" smtClean="0"/>
              <a:t>La comparaison de la popularité des présidents de la Ve République un an avant le second tour de l’élection présidentielle</a:t>
            </a:r>
            <a:endParaRPr lang="fr-FR" dirty="0"/>
          </a:p>
        </p:txBody>
      </p:sp>
      <p:sp>
        <p:nvSpPr>
          <p:cNvPr id="15" name="ZoneTexte 14"/>
          <p:cNvSpPr txBox="1"/>
          <p:nvPr/>
        </p:nvSpPr>
        <p:spPr>
          <a:xfrm>
            <a:off x="189186" y="1103587"/>
            <a:ext cx="2803868" cy="307777"/>
          </a:xfrm>
          <a:prstGeom prst="rect">
            <a:avLst/>
          </a:prstGeom>
          <a:noFill/>
        </p:spPr>
        <p:txBody>
          <a:bodyPr wrap="square" rtlCol="0">
            <a:spAutoFit/>
          </a:bodyPr>
          <a:lstStyle/>
          <a:p>
            <a:r>
              <a:rPr lang="fr-FR" sz="1400" b="1" dirty="0" smtClean="0">
                <a:solidFill>
                  <a:srgbClr val="5B9BD5"/>
                </a:solidFill>
              </a:rPr>
              <a:t>« TOTAL Satisfaits » un an avant</a:t>
            </a:r>
          </a:p>
        </p:txBody>
      </p:sp>
      <p:sp>
        <p:nvSpPr>
          <p:cNvPr id="17" name="ZoneTexte 16"/>
          <p:cNvSpPr txBox="1"/>
          <p:nvPr/>
        </p:nvSpPr>
        <p:spPr>
          <a:xfrm>
            <a:off x="169456" y="1411364"/>
            <a:ext cx="2500172" cy="523220"/>
          </a:xfrm>
          <a:prstGeom prst="rect">
            <a:avLst/>
          </a:prstGeom>
          <a:noFill/>
        </p:spPr>
        <p:txBody>
          <a:bodyPr wrap="square" rtlCol="0">
            <a:spAutoFit/>
          </a:bodyPr>
          <a:lstStyle/>
          <a:p>
            <a:r>
              <a:rPr lang="fr-FR" sz="1400" b="1" dirty="0">
                <a:solidFill>
                  <a:srgbClr val="002060"/>
                </a:solidFill>
              </a:rPr>
              <a:t>Score obtenu au second tour de l’élection présidentielle</a:t>
            </a:r>
            <a:endParaRPr lang="fr-FR" sz="1400" b="1" dirty="0" smtClean="0">
              <a:solidFill>
                <a:srgbClr val="002060"/>
              </a:solidFill>
            </a:endParaRPr>
          </a:p>
        </p:txBody>
      </p:sp>
      <p:sp>
        <p:nvSpPr>
          <p:cNvPr id="16" name="ZoneTexte 15"/>
          <p:cNvSpPr txBox="1"/>
          <p:nvPr/>
        </p:nvSpPr>
        <p:spPr>
          <a:xfrm>
            <a:off x="683819" y="5048657"/>
            <a:ext cx="472321" cy="400110"/>
          </a:xfrm>
          <a:prstGeom prst="rect">
            <a:avLst/>
          </a:prstGeom>
          <a:noFill/>
        </p:spPr>
        <p:txBody>
          <a:bodyPr wrap="square" rtlCol="0">
            <a:spAutoFit/>
          </a:bodyPr>
          <a:lstStyle/>
          <a:p>
            <a:r>
              <a:rPr lang="fr-FR" sz="1000" b="1" dirty="0" smtClean="0">
                <a:solidFill>
                  <a:schemeClr val="bg1"/>
                </a:solidFill>
              </a:rPr>
              <a:t>Déc. </a:t>
            </a:r>
          </a:p>
          <a:p>
            <a:r>
              <a:rPr lang="fr-FR" sz="1000" b="1" dirty="0" smtClean="0">
                <a:solidFill>
                  <a:schemeClr val="bg1"/>
                </a:solidFill>
              </a:rPr>
              <a:t>1964</a:t>
            </a:r>
            <a:endParaRPr lang="fr-FR" sz="1000" b="1" dirty="0">
              <a:solidFill>
                <a:schemeClr val="bg1"/>
              </a:solidFill>
            </a:endParaRPr>
          </a:p>
        </p:txBody>
      </p:sp>
      <p:sp>
        <p:nvSpPr>
          <p:cNvPr id="21" name="ZoneTexte 20"/>
          <p:cNvSpPr txBox="1"/>
          <p:nvPr/>
        </p:nvSpPr>
        <p:spPr>
          <a:xfrm>
            <a:off x="1214270" y="5125602"/>
            <a:ext cx="472321" cy="246221"/>
          </a:xfrm>
          <a:prstGeom prst="rect">
            <a:avLst/>
          </a:prstGeom>
          <a:noFill/>
        </p:spPr>
        <p:txBody>
          <a:bodyPr wrap="square" rtlCol="0">
            <a:spAutoFit/>
          </a:bodyPr>
          <a:lstStyle/>
          <a:p>
            <a:r>
              <a:rPr lang="fr-FR" sz="1000" b="1" dirty="0" smtClean="0">
                <a:solidFill>
                  <a:schemeClr val="bg1"/>
                </a:solidFill>
              </a:rPr>
              <a:t>1965</a:t>
            </a:r>
            <a:endParaRPr lang="fr-FR" sz="1000" b="1" dirty="0">
              <a:solidFill>
                <a:schemeClr val="bg1"/>
              </a:solidFill>
            </a:endParaRPr>
          </a:p>
        </p:txBody>
      </p:sp>
      <p:sp>
        <p:nvSpPr>
          <p:cNvPr id="22" name="ZoneTexte 21"/>
          <p:cNvSpPr txBox="1"/>
          <p:nvPr/>
        </p:nvSpPr>
        <p:spPr>
          <a:xfrm>
            <a:off x="1955886" y="5048657"/>
            <a:ext cx="472321" cy="400110"/>
          </a:xfrm>
          <a:prstGeom prst="rect">
            <a:avLst/>
          </a:prstGeom>
          <a:noFill/>
        </p:spPr>
        <p:txBody>
          <a:bodyPr wrap="square" rtlCol="0">
            <a:spAutoFit/>
          </a:bodyPr>
          <a:lstStyle/>
          <a:p>
            <a:r>
              <a:rPr lang="fr-FR" sz="1000" b="1" dirty="0" smtClean="0">
                <a:solidFill>
                  <a:schemeClr val="bg1"/>
                </a:solidFill>
              </a:rPr>
              <a:t>Avr.</a:t>
            </a:r>
          </a:p>
          <a:p>
            <a:r>
              <a:rPr lang="fr-FR" sz="1000" b="1" dirty="0" smtClean="0">
                <a:solidFill>
                  <a:schemeClr val="bg1"/>
                </a:solidFill>
              </a:rPr>
              <a:t>1980</a:t>
            </a:r>
            <a:endParaRPr lang="fr-FR" sz="1000" b="1" dirty="0">
              <a:solidFill>
                <a:schemeClr val="bg1"/>
              </a:solidFill>
            </a:endParaRPr>
          </a:p>
        </p:txBody>
      </p:sp>
      <p:sp>
        <p:nvSpPr>
          <p:cNvPr id="23" name="ZoneTexte 22"/>
          <p:cNvSpPr txBox="1"/>
          <p:nvPr/>
        </p:nvSpPr>
        <p:spPr>
          <a:xfrm>
            <a:off x="2483399" y="5125602"/>
            <a:ext cx="472321" cy="246221"/>
          </a:xfrm>
          <a:prstGeom prst="rect">
            <a:avLst/>
          </a:prstGeom>
          <a:noFill/>
        </p:spPr>
        <p:txBody>
          <a:bodyPr wrap="square" rtlCol="0">
            <a:spAutoFit/>
          </a:bodyPr>
          <a:lstStyle/>
          <a:p>
            <a:r>
              <a:rPr lang="fr-FR" sz="1000" b="1" dirty="0" smtClean="0">
                <a:solidFill>
                  <a:schemeClr val="bg1"/>
                </a:solidFill>
              </a:rPr>
              <a:t>1981</a:t>
            </a:r>
            <a:endParaRPr lang="fr-FR" sz="1000" b="1" dirty="0">
              <a:solidFill>
                <a:schemeClr val="bg1"/>
              </a:solidFill>
            </a:endParaRPr>
          </a:p>
        </p:txBody>
      </p:sp>
      <p:sp>
        <p:nvSpPr>
          <p:cNvPr id="24" name="ZoneTexte 23"/>
          <p:cNvSpPr txBox="1"/>
          <p:nvPr/>
        </p:nvSpPr>
        <p:spPr>
          <a:xfrm>
            <a:off x="3227953" y="5048657"/>
            <a:ext cx="472321" cy="400110"/>
          </a:xfrm>
          <a:prstGeom prst="rect">
            <a:avLst/>
          </a:prstGeom>
          <a:noFill/>
        </p:spPr>
        <p:txBody>
          <a:bodyPr wrap="square" rtlCol="0">
            <a:spAutoFit/>
          </a:bodyPr>
          <a:lstStyle/>
          <a:p>
            <a:r>
              <a:rPr lang="fr-FR" sz="1000" b="1" dirty="0" smtClean="0">
                <a:solidFill>
                  <a:schemeClr val="bg1"/>
                </a:solidFill>
              </a:rPr>
              <a:t>Avr.</a:t>
            </a:r>
          </a:p>
          <a:p>
            <a:r>
              <a:rPr lang="fr-FR" sz="1000" b="1" dirty="0" smtClean="0">
                <a:solidFill>
                  <a:schemeClr val="bg1"/>
                </a:solidFill>
              </a:rPr>
              <a:t>1987</a:t>
            </a:r>
            <a:endParaRPr lang="fr-FR" sz="1000" b="1" dirty="0">
              <a:solidFill>
                <a:schemeClr val="bg1"/>
              </a:solidFill>
            </a:endParaRPr>
          </a:p>
        </p:txBody>
      </p:sp>
      <p:sp>
        <p:nvSpPr>
          <p:cNvPr id="25" name="ZoneTexte 24"/>
          <p:cNvSpPr txBox="1"/>
          <p:nvPr/>
        </p:nvSpPr>
        <p:spPr>
          <a:xfrm>
            <a:off x="3752528" y="5125602"/>
            <a:ext cx="472321" cy="246221"/>
          </a:xfrm>
          <a:prstGeom prst="rect">
            <a:avLst/>
          </a:prstGeom>
          <a:noFill/>
        </p:spPr>
        <p:txBody>
          <a:bodyPr wrap="square" rtlCol="0">
            <a:spAutoFit/>
          </a:bodyPr>
          <a:lstStyle/>
          <a:p>
            <a:r>
              <a:rPr lang="fr-FR" sz="1000" b="1" dirty="0" smtClean="0">
                <a:solidFill>
                  <a:schemeClr val="bg1"/>
                </a:solidFill>
              </a:rPr>
              <a:t>1988</a:t>
            </a:r>
            <a:endParaRPr lang="fr-FR" sz="1000" b="1" dirty="0">
              <a:solidFill>
                <a:schemeClr val="bg1"/>
              </a:solidFill>
            </a:endParaRPr>
          </a:p>
        </p:txBody>
      </p:sp>
      <p:sp>
        <p:nvSpPr>
          <p:cNvPr id="27" name="ZoneTexte 26"/>
          <p:cNvSpPr txBox="1"/>
          <p:nvPr/>
        </p:nvSpPr>
        <p:spPr>
          <a:xfrm>
            <a:off x="4500020" y="5048657"/>
            <a:ext cx="472321" cy="400110"/>
          </a:xfrm>
          <a:prstGeom prst="rect">
            <a:avLst/>
          </a:prstGeom>
          <a:noFill/>
        </p:spPr>
        <p:txBody>
          <a:bodyPr wrap="square" rtlCol="0">
            <a:spAutoFit/>
          </a:bodyPr>
          <a:lstStyle/>
          <a:p>
            <a:r>
              <a:rPr lang="fr-FR" sz="1000" b="1" dirty="0" smtClean="0">
                <a:solidFill>
                  <a:schemeClr val="bg1"/>
                </a:solidFill>
              </a:rPr>
              <a:t>Avr.</a:t>
            </a:r>
          </a:p>
          <a:p>
            <a:r>
              <a:rPr lang="fr-FR" sz="1000" b="1" dirty="0" smtClean="0">
                <a:solidFill>
                  <a:schemeClr val="bg1"/>
                </a:solidFill>
              </a:rPr>
              <a:t>2001</a:t>
            </a:r>
            <a:endParaRPr lang="fr-FR" sz="1000" b="1" dirty="0">
              <a:solidFill>
                <a:schemeClr val="bg1"/>
              </a:solidFill>
            </a:endParaRPr>
          </a:p>
        </p:txBody>
      </p:sp>
      <p:sp>
        <p:nvSpPr>
          <p:cNvPr id="28" name="ZoneTexte 27"/>
          <p:cNvSpPr txBox="1"/>
          <p:nvPr/>
        </p:nvSpPr>
        <p:spPr>
          <a:xfrm>
            <a:off x="5021657" y="5125602"/>
            <a:ext cx="472321" cy="246221"/>
          </a:xfrm>
          <a:prstGeom prst="rect">
            <a:avLst/>
          </a:prstGeom>
          <a:noFill/>
        </p:spPr>
        <p:txBody>
          <a:bodyPr wrap="square" rtlCol="0">
            <a:spAutoFit/>
          </a:bodyPr>
          <a:lstStyle/>
          <a:p>
            <a:r>
              <a:rPr lang="fr-FR" sz="1000" b="1" dirty="0" smtClean="0">
                <a:solidFill>
                  <a:schemeClr val="bg1"/>
                </a:solidFill>
              </a:rPr>
              <a:t>2002</a:t>
            </a:r>
            <a:endParaRPr lang="fr-FR" sz="1000" b="1" dirty="0">
              <a:solidFill>
                <a:schemeClr val="bg1"/>
              </a:solidFill>
            </a:endParaRPr>
          </a:p>
        </p:txBody>
      </p:sp>
      <p:sp>
        <p:nvSpPr>
          <p:cNvPr id="29" name="ZoneTexte 28"/>
          <p:cNvSpPr txBox="1"/>
          <p:nvPr/>
        </p:nvSpPr>
        <p:spPr>
          <a:xfrm>
            <a:off x="5772087" y="5048657"/>
            <a:ext cx="472321" cy="400110"/>
          </a:xfrm>
          <a:prstGeom prst="rect">
            <a:avLst/>
          </a:prstGeom>
          <a:noFill/>
        </p:spPr>
        <p:txBody>
          <a:bodyPr wrap="square" rtlCol="0">
            <a:spAutoFit/>
          </a:bodyPr>
          <a:lstStyle/>
          <a:p>
            <a:r>
              <a:rPr lang="fr-FR" sz="1000" b="1" dirty="0" smtClean="0">
                <a:solidFill>
                  <a:schemeClr val="bg1"/>
                </a:solidFill>
              </a:rPr>
              <a:t>Avr.</a:t>
            </a:r>
          </a:p>
          <a:p>
            <a:r>
              <a:rPr lang="fr-FR" sz="1000" b="1" dirty="0" smtClean="0">
                <a:solidFill>
                  <a:schemeClr val="bg1"/>
                </a:solidFill>
              </a:rPr>
              <a:t>2011</a:t>
            </a:r>
            <a:endParaRPr lang="fr-FR" sz="1000" b="1" dirty="0">
              <a:solidFill>
                <a:schemeClr val="bg1"/>
              </a:solidFill>
            </a:endParaRPr>
          </a:p>
        </p:txBody>
      </p:sp>
      <p:sp>
        <p:nvSpPr>
          <p:cNvPr id="30" name="ZoneTexte 29"/>
          <p:cNvSpPr txBox="1"/>
          <p:nvPr/>
        </p:nvSpPr>
        <p:spPr>
          <a:xfrm>
            <a:off x="6290788" y="5125601"/>
            <a:ext cx="472321" cy="246221"/>
          </a:xfrm>
          <a:prstGeom prst="rect">
            <a:avLst/>
          </a:prstGeom>
          <a:noFill/>
        </p:spPr>
        <p:txBody>
          <a:bodyPr wrap="square" rtlCol="0">
            <a:spAutoFit/>
          </a:bodyPr>
          <a:lstStyle/>
          <a:p>
            <a:r>
              <a:rPr lang="fr-FR" sz="1000" b="1" dirty="0" smtClean="0">
                <a:solidFill>
                  <a:schemeClr val="bg1"/>
                </a:solidFill>
              </a:rPr>
              <a:t>2012</a:t>
            </a:r>
            <a:endParaRPr lang="fr-FR" sz="1000" b="1" dirty="0">
              <a:solidFill>
                <a:schemeClr val="bg1"/>
              </a:solidFill>
            </a:endParaRPr>
          </a:p>
        </p:txBody>
      </p:sp>
      <p:sp>
        <p:nvSpPr>
          <p:cNvPr id="31" name="ZoneTexte 30"/>
          <p:cNvSpPr txBox="1"/>
          <p:nvPr/>
        </p:nvSpPr>
        <p:spPr>
          <a:xfrm>
            <a:off x="7044154" y="5048657"/>
            <a:ext cx="472321" cy="400110"/>
          </a:xfrm>
          <a:prstGeom prst="rect">
            <a:avLst/>
          </a:prstGeom>
          <a:noFill/>
        </p:spPr>
        <p:txBody>
          <a:bodyPr wrap="square" rtlCol="0">
            <a:spAutoFit/>
          </a:bodyPr>
          <a:lstStyle/>
          <a:p>
            <a:r>
              <a:rPr lang="fr-FR" sz="1000" b="1" dirty="0" smtClean="0">
                <a:solidFill>
                  <a:schemeClr val="bg1"/>
                </a:solidFill>
              </a:rPr>
              <a:t>Avr.</a:t>
            </a:r>
          </a:p>
          <a:p>
            <a:r>
              <a:rPr lang="fr-FR" sz="1000" b="1" dirty="0" smtClean="0">
                <a:solidFill>
                  <a:schemeClr val="bg1"/>
                </a:solidFill>
              </a:rPr>
              <a:t>2016</a:t>
            </a:r>
            <a:endParaRPr lang="fr-FR" sz="1000" b="1" dirty="0">
              <a:solidFill>
                <a:schemeClr val="bg1"/>
              </a:solidFill>
            </a:endParaRPr>
          </a:p>
        </p:txBody>
      </p:sp>
      <p:sp>
        <p:nvSpPr>
          <p:cNvPr id="32" name="ZoneTexte 31"/>
          <p:cNvSpPr txBox="1"/>
          <p:nvPr/>
        </p:nvSpPr>
        <p:spPr>
          <a:xfrm>
            <a:off x="7360466" y="5079434"/>
            <a:ext cx="874107" cy="338554"/>
          </a:xfrm>
          <a:prstGeom prst="rect">
            <a:avLst/>
          </a:prstGeom>
          <a:noFill/>
        </p:spPr>
        <p:txBody>
          <a:bodyPr wrap="square" rtlCol="0">
            <a:spAutoFit/>
          </a:bodyPr>
          <a:lstStyle/>
          <a:p>
            <a:pPr algn="ctr"/>
            <a:r>
              <a:rPr lang="fr-FR" sz="800" b="1" dirty="0" smtClean="0">
                <a:solidFill>
                  <a:srgbClr val="002060"/>
                </a:solidFill>
              </a:rPr>
              <a:t>Pas de candidature</a:t>
            </a:r>
            <a:endParaRPr lang="fr-FR" sz="800" b="1" dirty="0">
              <a:solidFill>
                <a:srgbClr val="002060"/>
              </a:solidFill>
            </a:endParaRPr>
          </a:p>
        </p:txBody>
      </p:sp>
      <p:sp>
        <p:nvSpPr>
          <p:cNvPr id="33" name="ZoneTexte 32"/>
          <p:cNvSpPr txBox="1"/>
          <p:nvPr/>
        </p:nvSpPr>
        <p:spPr>
          <a:xfrm>
            <a:off x="8316221" y="5048657"/>
            <a:ext cx="472321" cy="400110"/>
          </a:xfrm>
          <a:prstGeom prst="rect">
            <a:avLst/>
          </a:prstGeom>
          <a:noFill/>
        </p:spPr>
        <p:txBody>
          <a:bodyPr wrap="square" rtlCol="0">
            <a:spAutoFit/>
          </a:bodyPr>
          <a:lstStyle/>
          <a:p>
            <a:r>
              <a:rPr lang="fr-FR" sz="1000" b="1" dirty="0" smtClean="0">
                <a:solidFill>
                  <a:schemeClr val="bg1"/>
                </a:solidFill>
              </a:rPr>
              <a:t>Avr.</a:t>
            </a:r>
          </a:p>
          <a:p>
            <a:r>
              <a:rPr lang="fr-FR" sz="1000" b="1" dirty="0" smtClean="0">
                <a:solidFill>
                  <a:schemeClr val="bg1"/>
                </a:solidFill>
              </a:rPr>
              <a:t>2021</a:t>
            </a:r>
            <a:endParaRPr lang="fr-FR" sz="1000" b="1" dirty="0">
              <a:solidFill>
                <a:schemeClr val="bg1"/>
              </a:solidFill>
            </a:endParaRPr>
          </a:p>
        </p:txBody>
      </p:sp>
    </p:spTree>
    <p:extLst>
      <p:ext uri="{BB962C8B-B14F-4D97-AF65-F5344CB8AC3E}">
        <p14:creationId xmlns:p14="http://schemas.microsoft.com/office/powerpoint/2010/main" val="1479605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771328095"/>
              </p:ext>
            </p:extLst>
          </p:nvPr>
        </p:nvGraphicFramePr>
        <p:xfrm>
          <a:off x="247650" y="1095757"/>
          <a:ext cx="9496425" cy="5364000"/>
        </p:xfrm>
        <a:graphic>
          <a:graphicData uri="http://schemas.openxmlformats.org/drawingml/2006/table">
            <a:tbl>
              <a:tblPr firstRow="1" bandRow="1">
                <a:tableStyleId>{2D5ABB26-0587-4C30-8999-92F81FD0307C}</a:tableStyleId>
              </a:tblPr>
              <a:tblGrid>
                <a:gridCol w="4486275">
                  <a:extLst>
                    <a:ext uri="{9D8B030D-6E8A-4147-A177-3AD203B41FA5}">
                      <a16:colId xmlns:a16="http://schemas.microsoft.com/office/drawing/2014/main" val="876330749"/>
                    </a:ext>
                  </a:extLst>
                </a:gridCol>
                <a:gridCol w="363592">
                  <a:extLst>
                    <a:ext uri="{9D8B030D-6E8A-4147-A177-3AD203B41FA5}">
                      <a16:colId xmlns:a16="http://schemas.microsoft.com/office/drawing/2014/main" val="367214575"/>
                    </a:ext>
                  </a:extLst>
                </a:gridCol>
                <a:gridCol w="4646558">
                  <a:extLst>
                    <a:ext uri="{9D8B030D-6E8A-4147-A177-3AD203B41FA5}">
                      <a16:colId xmlns:a16="http://schemas.microsoft.com/office/drawing/2014/main" val="1193841458"/>
                    </a:ext>
                  </a:extLst>
                </a:gridCol>
              </a:tblGrid>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815085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6481311"/>
                  </a:ext>
                </a:extLst>
              </a:tr>
              <a:tr h="223500">
                <a:tc>
                  <a:txBody>
                    <a:bodyPr/>
                    <a:lstStyle/>
                    <a:p>
                      <a:r>
                        <a:rPr lang="fr-FR" sz="1000" b="1" i="0" dirty="0" smtClean="0">
                          <a:solidFill>
                            <a:srgbClr val="A50021"/>
                          </a:solidFill>
                        </a:rPr>
                        <a:t>Sexe de l’interviewé(e)</a:t>
                      </a:r>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124348"/>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0356111"/>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Catégorie d’agglomération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4078653"/>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Âge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885544"/>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21263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62768"/>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Région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623384"/>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52008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019851"/>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Profession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Proximité politique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5001992"/>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887093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6734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671045"/>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60975"/>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43473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35050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Vote à la présidentielle 2017 (1</a:t>
                      </a:r>
                      <a:r>
                        <a:rPr lang="fr-FR" sz="1000" b="1" i="0" baseline="30000" dirty="0" smtClean="0">
                          <a:solidFill>
                            <a:srgbClr val="A50021"/>
                          </a:solidFill>
                        </a:rPr>
                        <a:t>er</a:t>
                      </a:r>
                      <a:r>
                        <a:rPr lang="fr-FR" sz="1000" b="1" i="0" dirty="0" smtClean="0">
                          <a:solidFill>
                            <a:srgbClr val="A50021"/>
                          </a:solidFill>
                        </a:rPr>
                        <a:t> tour)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172075"/>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Statut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064720"/>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03821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36584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318679"/>
                  </a:ext>
                </a:extLst>
              </a:tr>
              <a:tr h="223500">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545923"/>
                  </a:ext>
                </a:extLst>
              </a:tr>
            </a:tbl>
          </a:graphicData>
        </a:graphic>
      </p:graphicFrame>
      <p:sp>
        <p:nvSpPr>
          <p:cNvPr id="2" name="Espace réservé du texte 1"/>
          <p:cNvSpPr>
            <a:spLocks noGrp="1"/>
          </p:cNvSpPr>
          <p:nvPr>
            <p:ph type="body" sz="quarter" idx="10"/>
          </p:nvPr>
        </p:nvSpPr>
        <p:spPr/>
        <p:txBody>
          <a:bodyPr/>
          <a:lstStyle/>
          <a:p>
            <a:r>
              <a:rPr lang="fr-FR" dirty="0" smtClean="0"/>
              <a:t>Le profil des personnes satisfaites d’Emmanuel Macron</a:t>
            </a:r>
            <a:endParaRPr lang="fr-FR" dirty="0"/>
          </a:p>
        </p:txBody>
      </p:sp>
      <p:graphicFrame>
        <p:nvGraphicFramePr>
          <p:cNvPr id="3" name="Graphique 2"/>
          <p:cNvGraphicFramePr>
            <a:graphicFrameLocks noChangeAspect="1"/>
          </p:cNvGraphicFramePr>
          <p:nvPr>
            <p:extLst>
              <p:ext uri="{D42A27DB-BD31-4B8C-83A1-F6EECF244321}">
                <p14:modId xmlns:p14="http://schemas.microsoft.com/office/powerpoint/2010/main" val="3425941986"/>
              </p:ext>
            </p:extLst>
          </p:nvPr>
        </p:nvGraphicFramePr>
        <p:xfrm>
          <a:off x="0" y="1043439"/>
          <a:ext cx="4581525" cy="547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noChangeAspect="1"/>
          </p:cNvGraphicFramePr>
          <p:nvPr>
            <p:extLst>
              <p:ext uri="{D42A27DB-BD31-4B8C-83A1-F6EECF244321}">
                <p14:modId xmlns:p14="http://schemas.microsoft.com/office/powerpoint/2010/main" val="1371708189"/>
              </p:ext>
            </p:extLst>
          </p:nvPr>
        </p:nvGraphicFramePr>
        <p:xfrm>
          <a:off x="4945117" y="1043438"/>
          <a:ext cx="4581525" cy="547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5058495" y="1062802"/>
            <a:ext cx="4576863" cy="762709"/>
          </a:xfrm>
          <a:prstGeom prst="rect">
            <a:avLst/>
          </a:prstGeom>
          <a:noFill/>
        </p:spPr>
        <p:txBody>
          <a:bodyPr wrap="square" rtlCol="0">
            <a:spAutoFit/>
          </a:bodyPr>
          <a:lstStyle/>
          <a:p>
            <a:pPr algn="just">
              <a:lnSpc>
                <a:spcPct val="110000"/>
              </a:lnSpc>
            </a:pPr>
            <a:r>
              <a:rPr lang="fr-FR" sz="800" dirty="0" smtClean="0">
                <a:solidFill>
                  <a:schemeClr val="tx1">
                    <a:lumMod val="75000"/>
                    <a:lumOff val="25000"/>
                  </a:schemeClr>
                </a:solidFill>
              </a:rPr>
              <a:t>Chaque ligne de résultats se lit comme suit : « Sur 100 personnes correspondant à une catégorie donnée (homme, femme, etc.), X % déclarent être satisfaites d’Emmanuel Macron comme président de la République. »</a:t>
            </a:r>
          </a:p>
          <a:p>
            <a:pPr algn="just">
              <a:lnSpc>
                <a:spcPct val="110000"/>
              </a:lnSpc>
            </a:pPr>
            <a:r>
              <a:rPr lang="fr-FR" sz="800" dirty="0">
                <a:solidFill>
                  <a:schemeClr val="tx1">
                    <a:lumMod val="75000"/>
                    <a:lumOff val="25000"/>
                  </a:schemeClr>
                </a:solidFill>
              </a:rPr>
              <a:t>NB : les nombres entre parenthèses correspondent à l’évolution de chaque </a:t>
            </a:r>
            <a:r>
              <a:rPr lang="fr-FR" sz="800" dirty="0" smtClean="0">
                <a:solidFill>
                  <a:schemeClr val="tx1">
                    <a:lumMod val="75000"/>
                    <a:lumOff val="25000"/>
                  </a:schemeClr>
                </a:solidFill>
              </a:rPr>
              <a:t>score par </a:t>
            </a:r>
            <a:r>
              <a:rPr lang="fr-FR" sz="800" dirty="0">
                <a:solidFill>
                  <a:schemeClr val="tx1">
                    <a:lumMod val="75000"/>
                    <a:lumOff val="25000"/>
                  </a:schemeClr>
                </a:solidFill>
              </a:rPr>
              <a:t>rapport à la précédente </a:t>
            </a:r>
            <a:r>
              <a:rPr lang="fr-FR" sz="800" dirty="0" smtClean="0">
                <a:solidFill>
                  <a:schemeClr val="tx1">
                    <a:lumMod val="75000"/>
                    <a:lumOff val="25000"/>
                  </a:schemeClr>
                </a:solidFill>
              </a:rPr>
              <a:t>mesure.</a:t>
            </a:r>
            <a:endParaRPr lang="fr-FR" sz="800" dirty="0">
              <a:solidFill>
                <a:schemeClr val="tx1">
                  <a:lumMod val="75000"/>
                  <a:lumOff val="25000"/>
                </a:schemeClr>
              </a:solidFill>
            </a:endParaRPr>
          </a:p>
        </p:txBody>
      </p:sp>
    </p:spTree>
    <p:extLst>
      <p:ext uri="{BB962C8B-B14F-4D97-AF65-F5344CB8AC3E}">
        <p14:creationId xmlns:p14="http://schemas.microsoft.com/office/powerpoint/2010/main" val="406418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247650" y="1095757"/>
          <a:ext cx="9496425" cy="5364000"/>
        </p:xfrm>
        <a:graphic>
          <a:graphicData uri="http://schemas.openxmlformats.org/drawingml/2006/table">
            <a:tbl>
              <a:tblPr firstRow="1" bandRow="1">
                <a:tableStyleId>{2D5ABB26-0587-4C30-8999-92F81FD0307C}</a:tableStyleId>
              </a:tblPr>
              <a:tblGrid>
                <a:gridCol w="4486275">
                  <a:extLst>
                    <a:ext uri="{9D8B030D-6E8A-4147-A177-3AD203B41FA5}">
                      <a16:colId xmlns:a16="http://schemas.microsoft.com/office/drawing/2014/main" val="876330749"/>
                    </a:ext>
                  </a:extLst>
                </a:gridCol>
                <a:gridCol w="363592">
                  <a:extLst>
                    <a:ext uri="{9D8B030D-6E8A-4147-A177-3AD203B41FA5}">
                      <a16:colId xmlns:a16="http://schemas.microsoft.com/office/drawing/2014/main" val="367214575"/>
                    </a:ext>
                  </a:extLst>
                </a:gridCol>
                <a:gridCol w="4646558">
                  <a:extLst>
                    <a:ext uri="{9D8B030D-6E8A-4147-A177-3AD203B41FA5}">
                      <a16:colId xmlns:a16="http://schemas.microsoft.com/office/drawing/2014/main" val="1193841458"/>
                    </a:ext>
                  </a:extLst>
                </a:gridCol>
              </a:tblGrid>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815085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6481311"/>
                  </a:ext>
                </a:extLst>
              </a:tr>
              <a:tr h="223500">
                <a:tc>
                  <a:txBody>
                    <a:bodyPr/>
                    <a:lstStyle/>
                    <a:p>
                      <a:r>
                        <a:rPr lang="fr-FR" sz="1000" b="1" i="0" dirty="0" smtClean="0">
                          <a:solidFill>
                            <a:srgbClr val="A50021"/>
                          </a:solidFill>
                        </a:rPr>
                        <a:t>Sexe de l’interviewé(e)</a:t>
                      </a:r>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124348"/>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0356111"/>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Catégorie d’agglomération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4078653"/>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Âge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885544"/>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21263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962768"/>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Région</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6623384"/>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52008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019851"/>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Profession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Proximité politique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5001992"/>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887093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6734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2671045"/>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60975"/>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434737"/>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35050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Vote à la présidentielle 2017 (1</a:t>
                      </a:r>
                      <a:r>
                        <a:rPr lang="fr-FR" sz="1000" b="1" i="0" baseline="30000" dirty="0" smtClean="0">
                          <a:solidFill>
                            <a:srgbClr val="A50021"/>
                          </a:solidFill>
                        </a:rPr>
                        <a:t>er</a:t>
                      </a:r>
                      <a:r>
                        <a:rPr lang="fr-FR" sz="1000" b="1" i="0" dirty="0" smtClean="0">
                          <a:solidFill>
                            <a:srgbClr val="A50021"/>
                          </a:solidFill>
                        </a:rPr>
                        <a:t> tour)</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172075"/>
                  </a:ext>
                </a:extLst>
              </a:tr>
              <a:tr h="223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dirty="0" smtClean="0">
                          <a:solidFill>
                            <a:srgbClr val="A50021"/>
                          </a:solidFill>
                        </a:rPr>
                        <a:t>Statut de l’interviewé(e)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064720"/>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038219"/>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365846"/>
                  </a:ext>
                </a:extLst>
              </a:tr>
              <a:tr h="223500">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0318679"/>
                  </a:ext>
                </a:extLst>
              </a:tr>
              <a:tr h="223500">
                <a:tc>
                  <a:txBody>
                    <a:bodyPr/>
                    <a:lstStyle/>
                    <a:p>
                      <a:endParaRPr lang="fr-FR" sz="1000" b="1" i="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000" b="1" i="0" dirty="0">
                        <a:solidFill>
                          <a:srgbClr val="A50021"/>
                        </a:solidFill>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9545923"/>
                  </a:ext>
                </a:extLst>
              </a:tr>
            </a:tbl>
          </a:graphicData>
        </a:graphic>
      </p:graphicFrame>
      <p:sp>
        <p:nvSpPr>
          <p:cNvPr id="2" name="Espace réservé du texte 1"/>
          <p:cNvSpPr>
            <a:spLocks noGrp="1"/>
          </p:cNvSpPr>
          <p:nvPr>
            <p:ph type="body" sz="quarter" idx="10"/>
          </p:nvPr>
        </p:nvSpPr>
        <p:spPr/>
        <p:txBody>
          <a:bodyPr/>
          <a:lstStyle/>
          <a:p>
            <a:r>
              <a:rPr lang="fr-FR" dirty="0" smtClean="0"/>
              <a:t>Le profil des personnes mécontentes d’Emmanuel Macron</a:t>
            </a:r>
            <a:endParaRPr lang="fr-FR" dirty="0"/>
          </a:p>
        </p:txBody>
      </p:sp>
      <p:graphicFrame>
        <p:nvGraphicFramePr>
          <p:cNvPr id="3" name="Graphique 2"/>
          <p:cNvGraphicFramePr>
            <a:graphicFrameLocks noChangeAspect="1"/>
          </p:cNvGraphicFramePr>
          <p:nvPr>
            <p:extLst>
              <p:ext uri="{D42A27DB-BD31-4B8C-83A1-F6EECF244321}">
                <p14:modId xmlns:p14="http://schemas.microsoft.com/office/powerpoint/2010/main" val="264181538"/>
              </p:ext>
            </p:extLst>
          </p:nvPr>
        </p:nvGraphicFramePr>
        <p:xfrm>
          <a:off x="0" y="1043439"/>
          <a:ext cx="4581525" cy="547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noChangeAspect="1"/>
          </p:cNvGraphicFramePr>
          <p:nvPr>
            <p:extLst>
              <p:ext uri="{D42A27DB-BD31-4B8C-83A1-F6EECF244321}">
                <p14:modId xmlns:p14="http://schemas.microsoft.com/office/powerpoint/2010/main" val="1768832028"/>
              </p:ext>
            </p:extLst>
          </p:nvPr>
        </p:nvGraphicFramePr>
        <p:xfrm>
          <a:off x="4945117" y="1043438"/>
          <a:ext cx="4581525" cy="5472975"/>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5058495" y="1062802"/>
            <a:ext cx="4576863" cy="769441"/>
          </a:xfrm>
          <a:prstGeom prst="rect">
            <a:avLst/>
          </a:prstGeom>
          <a:noFill/>
        </p:spPr>
        <p:txBody>
          <a:bodyPr wrap="square" rtlCol="0">
            <a:spAutoFit/>
          </a:bodyPr>
          <a:lstStyle/>
          <a:p>
            <a:pPr algn="just">
              <a:lnSpc>
                <a:spcPct val="110000"/>
              </a:lnSpc>
            </a:pPr>
            <a:r>
              <a:rPr lang="fr-FR" sz="800" dirty="0" smtClean="0">
                <a:solidFill>
                  <a:schemeClr val="tx1">
                    <a:lumMod val="75000"/>
                    <a:lumOff val="25000"/>
                  </a:schemeClr>
                </a:solidFill>
              </a:rPr>
              <a:t>Chaque ligne de résultats se lit comme suit : « Sur 100 personnes correspondant à une catégorie donnée (homme, femme, etc.), X % déclarent être mécontentes d’Emmanuel Macron comme président de la République. »</a:t>
            </a:r>
          </a:p>
          <a:p>
            <a:pPr algn="just">
              <a:lnSpc>
                <a:spcPct val="110000"/>
              </a:lnSpc>
            </a:pPr>
            <a:r>
              <a:rPr lang="fr-FR" sz="800" dirty="0">
                <a:solidFill>
                  <a:schemeClr val="tx1">
                    <a:lumMod val="75000"/>
                    <a:lumOff val="25000"/>
                  </a:schemeClr>
                </a:solidFill>
              </a:rPr>
              <a:t>NB : les nombres entre parenthèses correspondent à l’évolution de chaque </a:t>
            </a:r>
            <a:r>
              <a:rPr lang="fr-FR" sz="800" dirty="0" smtClean="0">
                <a:solidFill>
                  <a:schemeClr val="tx1">
                    <a:lumMod val="75000"/>
                    <a:lumOff val="25000"/>
                  </a:schemeClr>
                </a:solidFill>
              </a:rPr>
              <a:t>score par </a:t>
            </a:r>
            <a:r>
              <a:rPr lang="fr-FR" sz="800" dirty="0">
                <a:solidFill>
                  <a:schemeClr val="tx1">
                    <a:lumMod val="75000"/>
                    <a:lumOff val="25000"/>
                  </a:schemeClr>
                </a:solidFill>
              </a:rPr>
              <a:t>rapport à la précédente </a:t>
            </a:r>
            <a:r>
              <a:rPr lang="fr-FR" sz="800" dirty="0" smtClean="0">
                <a:solidFill>
                  <a:schemeClr val="tx1">
                    <a:lumMod val="75000"/>
                    <a:lumOff val="25000"/>
                  </a:schemeClr>
                </a:solidFill>
              </a:rPr>
              <a:t>mesure.</a:t>
            </a:r>
            <a:endParaRPr lang="fr-FR" sz="800" dirty="0">
              <a:solidFill>
                <a:schemeClr val="tx1">
                  <a:lumMod val="75000"/>
                  <a:lumOff val="25000"/>
                </a:schemeClr>
              </a:solidFill>
            </a:endParaRPr>
          </a:p>
        </p:txBody>
      </p:sp>
    </p:spTree>
    <p:extLst>
      <p:ext uri="{BB962C8B-B14F-4D97-AF65-F5344CB8AC3E}">
        <p14:creationId xmlns:p14="http://schemas.microsoft.com/office/powerpoint/2010/main" val="221760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333329" y="2918456"/>
            <a:ext cx="7510749" cy="1495066"/>
            <a:chOff x="422" y="2906"/>
            <a:chExt cx="5944" cy="1041"/>
          </a:xfrm>
        </p:grpSpPr>
        <p:sp>
          <p:nvSpPr>
            <p:cNvPr id="4" name="Rectangle 3"/>
            <p:cNvSpPr>
              <a:spLocks noChangeArrowheads="1"/>
            </p:cNvSpPr>
            <p:nvPr/>
          </p:nvSpPr>
          <p:spPr bwMode="auto">
            <a:xfrm>
              <a:off x="1506" y="3110"/>
              <a:ext cx="4860" cy="632"/>
            </a:xfrm>
            <a:prstGeom prst="rect">
              <a:avLst/>
            </a:prstGeom>
            <a:noFill/>
            <a:ln w="9525">
              <a:noFill/>
              <a:miter lim="800000"/>
              <a:headEnd/>
              <a:tailEnd/>
            </a:ln>
          </p:spPr>
          <p:txBody>
            <a:bodyPr anchor="ctr"/>
            <a:lstStyle/>
            <a:p>
              <a:r>
                <a:rPr lang="fr-FR" sz="3200" b="1" dirty="0" smtClean="0">
                  <a:solidFill>
                    <a:srgbClr val="B01817"/>
                  </a:solidFill>
                  <a:latin typeface="Century Gothic" panose="020B0502020202020204" pitchFamily="34" charset="0"/>
                </a:rPr>
                <a:t>La cote de popularité</a:t>
              </a:r>
            </a:p>
            <a:p>
              <a:r>
                <a:rPr lang="fr-FR" sz="3200" b="1" dirty="0">
                  <a:solidFill>
                    <a:srgbClr val="B01817"/>
                  </a:solidFill>
                  <a:latin typeface="Century Gothic" panose="020B0502020202020204" pitchFamily="34" charset="0"/>
                </a:rPr>
                <a:t>d</a:t>
              </a:r>
              <a:r>
                <a:rPr lang="fr-FR" sz="3200" b="1" dirty="0" smtClean="0">
                  <a:solidFill>
                    <a:srgbClr val="B01817"/>
                  </a:solidFill>
                  <a:latin typeface="Century Gothic" panose="020B0502020202020204" pitchFamily="34" charset="0"/>
                </a:rPr>
                <a:t>e Jean Castex</a:t>
              </a:r>
              <a:endParaRPr lang="fr-FR" sz="3200" b="1" dirty="0">
                <a:solidFill>
                  <a:srgbClr val="B01817"/>
                </a:solidFill>
                <a:latin typeface="Century Gothic" panose="020B0502020202020204" pitchFamily="34" charset="0"/>
              </a:endParaRPr>
            </a:p>
          </p:txBody>
        </p:sp>
        <p:sp>
          <p:nvSpPr>
            <p:cNvPr id="5" name="Rectangle 4"/>
            <p:cNvSpPr>
              <a:spLocks noChangeArrowheads="1"/>
            </p:cNvSpPr>
            <p:nvPr/>
          </p:nvSpPr>
          <p:spPr bwMode="auto">
            <a:xfrm>
              <a:off x="422" y="2906"/>
              <a:ext cx="583" cy="1041"/>
            </a:xfrm>
            <a:prstGeom prst="rect">
              <a:avLst/>
            </a:prstGeom>
            <a:noFill/>
            <a:ln w="9525">
              <a:noFill/>
              <a:miter lim="800000"/>
              <a:headEnd/>
              <a:tailEnd/>
            </a:ln>
          </p:spPr>
          <p:txBody>
            <a:bodyPr anchor="ctr"/>
            <a:lstStyle/>
            <a:p>
              <a:pPr algn="ctr"/>
              <a:r>
                <a:rPr lang="fr-FR" sz="7200" b="1" dirty="0" smtClean="0">
                  <a:solidFill>
                    <a:srgbClr val="B01817"/>
                  </a:solidFill>
                  <a:latin typeface="Century Gothic" panose="020B0502020202020204" pitchFamily="34" charset="0"/>
                  <a:cs typeface="Times New Roman" pitchFamily="18" charset="0"/>
                </a:rPr>
                <a:t>2</a:t>
              </a:r>
              <a:endParaRPr lang="fr-FR" sz="7200" b="1" dirty="0">
                <a:solidFill>
                  <a:srgbClr val="B01817"/>
                </a:solidFill>
                <a:latin typeface="Century Gothic" panose="020B0502020202020204" pitchFamily="34" charset="0"/>
                <a:cs typeface="Times New Roman" pitchFamily="18" charset="0"/>
              </a:endParaRPr>
            </a:p>
          </p:txBody>
        </p:sp>
        <p:sp>
          <p:nvSpPr>
            <p:cNvPr id="6" name="Line 5"/>
            <p:cNvSpPr>
              <a:spLocks noChangeShapeType="1"/>
            </p:cNvSpPr>
            <p:nvPr/>
          </p:nvSpPr>
          <p:spPr bwMode="auto">
            <a:xfrm>
              <a:off x="1244" y="3223"/>
              <a:ext cx="0" cy="408"/>
            </a:xfrm>
            <a:prstGeom prst="line">
              <a:avLst/>
            </a:prstGeom>
            <a:noFill/>
            <a:ln w="114300">
              <a:solidFill>
                <a:srgbClr val="B01817"/>
              </a:solidFill>
              <a:round/>
              <a:headEnd/>
              <a:tailEnd/>
            </a:ln>
          </p:spPr>
          <p:txBody>
            <a:bodyPr/>
            <a:lstStyle/>
            <a:p>
              <a:endParaRPr lang="fr-FR" sz="2000" dirty="0">
                <a:solidFill>
                  <a:srgbClr val="A50021"/>
                </a:solidFill>
                <a:latin typeface="Century Gothic" panose="020B0502020202020204" pitchFamily="34" charset="0"/>
              </a:endParaRPr>
            </a:p>
          </p:txBody>
        </p:sp>
      </p:grpSp>
    </p:spTree>
    <p:extLst>
      <p:ext uri="{BB962C8B-B14F-4D97-AF65-F5344CB8AC3E}">
        <p14:creationId xmlns:p14="http://schemas.microsoft.com/office/powerpoint/2010/main" val="3977701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5053</TotalTime>
  <Words>1425</Words>
  <Application>Microsoft Office PowerPoint</Application>
  <PresentationFormat>Format A4 (210 x 297 mm)</PresentationFormat>
  <Paragraphs>383</Paragraphs>
  <Slides>13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Arial</vt:lpstr>
      <vt:lpstr>Calibri</vt:lpstr>
      <vt:lpstr>Calibri Light</vt:lpstr>
      <vt:lpstr>Century Gothic</vt:lpstr>
      <vt:lpstr>Georgia</vt:lpstr>
      <vt:lpstr>PMingLiU</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INDICES DE POPULARITE IFOP-JDD</dc:title>
  <cp:lastModifiedBy>Louise Jussian</cp:lastModifiedBy>
  <cp:revision>625</cp:revision>
  <cp:lastPrinted>2021-04-16T09:24:31Z</cp:lastPrinted>
  <dcterms:created xsi:type="dcterms:W3CDTF">2014-03-18T15:34:54Z</dcterms:created>
  <dcterms:modified xsi:type="dcterms:W3CDTF">2021-04-19T08:31:18Z</dcterms:modified>
</cp:coreProperties>
</file>