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7.xml" ContentType="application/vnd.openxmlformats-officedocument.drawingml.chart+xml"/>
  <Override PartName="/ppt/notesSlides/notesSlide2.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notesSlides/notesSlide3.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7.xml" ContentType="application/vnd.openxmlformats-officedocument.themeOverr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8.xml" ContentType="application/vnd.openxmlformats-officedocument.themeOverride+xml"/>
  <Override PartName="/ppt/charts/chart18.xml" ContentType="application/vnd.openxmlformats-officedocument.drawingml.chart+xml"/>
  <Override PartName="/ppt/charts/chart19.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9.xml" ContentType="application/vnd.openxmlformats-officedocument.themeOverride+xml"/>
  <Override PartName="/ppt/charts/chart20.xml" ContentType="application/vnd.openxmlformats-officedocument.drawingml.chart+xml"/>
  <Override PartName="/ppt/charts/chart21.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10.xml" ContentType="application/vnd.openxmlformats-officedocument.themeOverride+xml"/>
  <Override PartName="/ppt/charts/chart22.xml" ContentType="application/vnd.openxmlformats-officedocument.drawingml.chart+xml"/>
  <Override PartName="/ppt/charts/chart23.xml" ContentType="application/vnd.openxmlformats-officedocument.drawingml.chart+xml"/>
  <Override PartName="/ppt/theme/themeOverride11.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9"/>
  </p:notesMasterIdLst>
  <p:sldIdLst>
    <p:sldId id="330" r:id="rId2"/>
    <p:sldId id="322" r:id="rId3"/>
    <p:sldId id="328" r:id="rId4"/>
    <p:sldId id="323" r:id="rId5"/>
    <p:sldId id="331" r:id="rId6"/>
    <p:sldId id="337" r:id="rId7"/>
    <p:sldId id="610" r:id="rId8"/>
    <p:sldId id="611" r:id="rId9"/>
    <p:sldId id="612" r:id="rId10"/>
    <p:sldId id="613" r:id="rId11"/>
    <p:sldId id="616" r:id="rId12"/>
    <p:sldId id="617" r:id="rId13"/>
    <p:sldId id="618" r:id="rId14"/>
    <p:sldId id="619" r:id="rId15"/>
    <p:sldId id="620" r:id="rId16"/>
    <p:sldId id="636" r:id="rId17"/>
    <p:sldId id="621" r:id="rId18"/>
    <p:sldId id="622" r:id="rId19"/>
    <p:sldId id="623" r:id="rId20"/>
    <p:sldId id="624" r:id="rId21"/>
    <p:sldId id="625" r:id="rId22"/>
    <p:sldId id="637" r:id="rId23"/>
    <p:sldId id="626" r:id="rId24"/>
    <p:sldId id="627" r:id="rId25"/>
    <p:sldId id="640" r:id="rId26"/>
    <p:sldId id="641" r:id="rId27"/>
    <p:sldId id="642" r:id="rId28"/>
  </p:sldIdLst>
  <p:sldSz cx="10323513" cy="7192963"/>
  <p:notesSz cx="6735763" cy="9866313"/>
  <p:defaultTextStyle>
    <a:defPPr>
      <a:defRPr lang="fr-FR"/>
    </a:defPPr>
    <a:lvl1pPr marL="0" algn="l" defTabSz="1000902" rtl="0" eaLnBrk="1" latinLnBrk="0" hangingPunct="1">
      <a:defRPr sz="1970" kern="1200">
        <a:solidFill>
          <a:schemeClr val="tx1"/>
        </a:solidFill>
        <a:latin typeface="+mn-lt"/>
        <a:ea typeface="+mn-ea"/>
        <a:cs typeface="+mn-cs"/>
      </a:defRPr>
    </a:lvl1pPr>
    <a:lvl2pPr marL="500451" algn="l" defTabSz="1000902" rtl="0" eaLnBrk="1" latinLnBrk="0" hangingPunct="1">
      <a:defRPr sz="1970" kern="1200">
        <a:solidFill>
          <a:schemeClr val="tx1"/>
        </a:solidFill>
        <a:latin typeface="+mn-lt"/>
        <a:ea typeface="+mn-ea"/>
        <a:cs typeface="+mn-cs"/>
      </a:defRPr>
    </a:lvl2pPr>
    <a:lvl3pPr marL="1000902" algn="l" defTabSz="1000902" rtl="0" eaLnBrk="1" latinLnBrk="0" hangingPunct="1">
      <a:defRPr sz="1970" kern="1200">
        <a:solidFill>
          <a:schemeClr val="tx1"/>
        </a:solidFill>
        <a:latin typeface="+mn-lt"/>
        <a:ea typeface="+mn-ea"/>
        <a:cs typeface="+mn-cs"/>
      </a:defRPr>
    </a:lvl3pPr>
    <a:lvl4pPr marL="1501353" algn="l" defTabSz="1000902" rtl="0" eaLnBrk="1" latinLnBrk="0" hangingPunct="1">
      <a:defRPr sz="1970" kern="1200">
        <a:solidFill>
          <a:schemeClr val="tx1"/>
        </a:solidFill>
        <a:latin typeface="+mn-lt"/>
        <a:ea typeface="+mn-ea"/>
        <a:cs typeface="+mn-cs"/>
      </a:defRPr>
    </a:lvl4pPr>
    <a:lvl5pPr marL="2001804" algn="l" defTabSz="1000902" rtl="0" eaLnBrk="1" latinLnBrk="0" hangingPunct="1">
      <a:defRPr sz="1970" kern="1200">
        <a:solidFill>
          <a:schemeClr val="tx1"/>
        </a:solidFill>
        <a:latin typeface="+mn-lt"/>
        <a:ea typeface="+mn-ea"/>
        <a:cs typeface="+mn-cs"/>
      </a:defRPr>
    </a:lvl5pPr>
    <a:lvl6pPr marL="2502256" algn="l" defTabSz="1000902" rtl="0" eaLnBrk="1" latinLnBrk="0" hangingPunct="1">
      <a:defRPr sz="1970" kern="1200">
        <a:solidFill>
          <a:schemeClr val="tx1"/>
        </a:solidFill>
        <a:latin typeface="+mn-lt"/>
        <a:ea typeface="+mn-ea"/>
        <a:cs typeface="+mn-cs"/>
      </a:defRPr>
    </a:lvl6pPr>
    <a:lvl7pPr marL="3002707" algn="l" defTabSz="1000902" rtl="0" eaLnBrk="1" latinLnBrk="0" hangingPunct="1">
      <a:defRPr sz="1970" kern="1200">
        <a:solidFill>
          <a:schemeClr val="tx1"/>
        </a:solidFill>
        <a:latin typeface="+mn-lt"/>
        <a:ea typeface="+mn-ea"/>
        <a:cs typeface="+mn-cs"/>
      </a:defRPr>
    </a:lvl7pPr>
    <a:lvl8pPr marL="3503158" algn="l" defTabSz="1000902" rtl="0" eaLnBrk="1" latinLnBrk="0" hangingPunct="1">
      <a:defRPr sz="1970" kern="1200">
        <a:solidFill>
          <a:schemeClr val="tx1"/>
        </a:solidFill>
        <a:latin typeface="+mn-lt"/>
        <a:ea typeface="+mn-ea"/>
        <a:cs typeface="+mn-cs"/>
      </a:defRPr>
    </a:lvl8pPr>
    <a:lvl9pPr marL="4003609" algn="l" defTabSz="1000902" rtl="0" eaLnBrk="1" latinLnBrk="0" hangingPunct="1">
      <a:defRPr sz="19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6" userDrawn="1">
          <p15:clr>
            <a:srgbClr val="A4A3A4"/>
          </p15:clr>
        </p15:guide>
        <p15:guide id="2" pos="325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6685A3"/>
    <a:srgbClr val="FFFFFF"/>
    <a:srgbClr val="800000"/>
    <a:srgbClr val="7C3D7C"/>
    <a:srgbClr val="CC0000"/>
    <a:srgbClr val="000066"/>
    <a:srgbClr val="A50021"/>
    <a:srgbClr val="EEEEEE"/>
    <a:srgbClr val="A03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5" autoAdjust="0"/>
    <p:restoredTop sz="94249" autoAdjust="0"/>
  </p:normalViewPr>
  <p:slideViewPr>
    <p:cSldViewPr snapToGrid="0">
      <p:cViewPr varScale="1">
        <p:scale>
          <a:sx n="81" d="100"/>
          <a:sy n="81" d="100"/>
        </p:scale>
        <p:origin x="1530" y="78"/>
      </p:cViewPr>
      <p:guideLst>
        <p:guide orient="horz" pos="2266"/>
        <p:guide pos="3252"/>
      </p:guideLst>
    </p:cSldViewPr>
  </p:slideViewPr>
  <p:notesTextViewPr>
    <p:cViewPr>
      <p:scale>
        <a:sx n="1" d="1"/>
        <a:sy n="1" d="1"/>
      </p:scale>
      <p:origin x="0" y="0"/>
    </p:cViewPr>
  </p:notesTextViewPr>
  <p:notesViewPr>
    <p:cSldViewPr snapToGrid="0">
      <p:cViewPr varScale="1">
        <p:scale>
          <a:sx n="63" d="100"/>
          <a:sy n="63" d="100"/>
        </p:scale>
        <p:origin x="3342"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5.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Excel_Worksheet22.xlsx"/><Relationship Id="rId1" Type="http://schemas.openxmlformats.org/officeDocument/2006/relationships/themeOverride" Target="../theme/themeOverride1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575822481377277"/>
          <c:y val="0"/>
          <c:w val="0.68154570305818962"/>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EF7F-473C-8CAE-35EB6D57FD5F}"/>
              </c:ext>
            </c:extLst>
          </c:dPt>
          <c:dPt>
            <c:idx val="1"/>
            <c:invertIfNegative val="0"/>
            <c:bubble3D val="0"/>
            <c:spPr>
              <a:solidFill>
                <a:srgbClr val="A50021"/>
              </a:solidFill>
              <a:ln>
                <a:noFill/>
              </a:ln>
              <a:effectLst>
                <a:softEdge rad="12700"/>
              </a:effectLst>
            </c:spPr>
            <c:extLst>
              <c:ext xmlns:c16="http://schemas.microsoft.com/office/drawing/2014/chart" uri="{C3380CC4-5D6E-409C-BE32-E72D297353CC}">
                <c16:uniqueId val="{00000003-EF7F-473C-8CAE-35EB6D57FD5F}"/>
              </c:ext>
            </c:extLst>
          </c:dPt>
          <c:dLbls>
            <c:dLbl>
              <c:idx val="0"/>
              <c:spPr>
                <a:noFill/>
                <a:ln>
                  <a:noFill/>
                </a:ln>
                <a:effectLst/>
              </c:spPr>
              <c:txPr>
                <a:bodyPr wrap="square" lIns="38100" tIns="19050" rIns="38100" bIns="19050" anchor="ctr">
                  <a:spAutoFit/>
                </a:bodyPr>
                <a:lstStyle/>
                <a:p>
                  <a:pPr>
                    <a:defRPr sz="18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1-EF7F-473C-8CAE-35EB6D57FD5F}"/>
                </c:ext>
              </c:extLst>
            </c:dLbl>
            <c:spPr>
              <a:noFill/>
              <a:ln>
                <a:noFill/>
              </a:ln>
              <a:effectLst/>
            </c:spPr>
            <c:txPr>
              <a:bodyPr wrap="square" lIns="38100" tIns="19050" rIns="38100" bIns="19050" anchor="ctr">
                <a:spAutoFit/>
              </a:bodyPr>
              <a:lstStyle/>
              <a:p>
                <a:pPr>
                  <a:defRPr sz="18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Feuil1!$A$2:$A$3</c:f>
              <c:strCache>
                <c:ptCount val="2"/>
                <c:pt idx="0">
                  <c:v>Oui  </c:v>
                </c:pt>
                <c:pt idx="1">
                  <c:v>Non  </c:v>
                </c:pt>
              </c:strCache>
            </c:strRef>
          </c:cat>
          <c:val>
            <c:numRef>
              <c:f>Feuil1!$B$2:$B$3</c:f>
              <c:numCache>
                <c:formatCode>0%</c:formatCode>
                <c:ptCount val="2"/>
                <c:pt idx="0">
                  <c:v>0.37</c:v>
                </c:pt>
                <c:pt idx="1">
                  <c:v>0.63</c:v>
                </c:pt>
              </c:numCache>
            </c:numRef>
          </c:val>
          <c:extLst>
            <c:ext xmlns:c16="http://schemas.microsoft.com/office/drawing/2014/chart" uri="{C3380CC4-5D6E-409C-BE32-E72D297353CC}">
              <c16:uniqueId val="{00000004-EF7F-473C-8CAE-35EB6D57FD5F}"/>
            </c:ext>
          </c:extLst>
        </c:ser>
        <c:dLbls>
          <c:showLegendKey val="0"/>
          <c:showVal val="0"/>
          <c:showCatName val="0"/>
          <c:showSerName val="0"/>
          <c:showPercent val="0"/>
          <c:showBubbleSize val="0"/>
        </c:dLbls>
        <c:gapWidth val="55"/>
        <c:axId val="552596232"/>
        <c:axId val="552595840"/>
      </c:barChart>
      <c:valAx>
        <c:axId val="552595840"/>
        <c:scaling>
          <c:orientation val="minMax"/>
          <c:max val="1"/>
        </c:scaling>
        <c:delete val="1"/>
        <c:axPos val="t"/>
        <c:numFmt formatCode="0%" sourceLinked="1"/>
        <c:majorTickMark val="out"/>
        <c:minorTickMark val="none"/>
        <c:tickLblPos val="nextTo"/>
        <c:crossAx val="552596232"/>
        <c:crosses val="autoZero"/>
        <c:crossBetween val="between"/>
      </c:valAx>
      <c:catAx>
        <c:axId val="552596232"/>
        <c:scaling>
          <c:orientation val="maxMin"/>
        </c:scaling>
        <c:delete val="0"/>
        <c:axPos val="l"/>
        <c:numFmt formatCode="General" sourceLinked="1"/>
        <c:majorTickMark val="out"/>
        <c:minorTickMark val="none"/>
        <c:tickLblPos val="nextTo"/>
        <c:spPr>
          <a:ln>
            <a:noFill/>
          </a:ln>
        </c:spPr>
        <c:txPr>
          <a:bodyPr/>
          <a:lstStyle/>
          <a:p>
            <a:pPr>
              <a:defRPr sz="1600">
                <a:latin typeface="Calibri" panose="020F0502020204030204" pitchFamily="34" charset="0"/>
                <a:cs typeface="Calibri" panose="020F0502020204030204" pitchFamily="34" charset="0"/>
              </a:defRPr>
            </a:pPr>
            <a:endParaRPr lang="fr-FR"/>
          </a:p>
        </c:txPr>
        <c:crossAx val="55259584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715744512365476"/>
          <c:y val="0"/>
          <c:w val="0.57623329553196001"/>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EA8F-47A6-844E-D38294FA767D}"/>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EA8F-47A6-844E-D38294FA767D}"/>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EA8F-47A6-844E-D38294FA767D}"/>
              </c:ext>
            </c:extLst>
          </c:dPt>
          <c:dPt>
            <c:idx val="3"/>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8-EA8F-47A6-844E-D38294FA767D}"/>
              </c:ext>
            </c:extLst>
          </c:dPt>
          <c:dLbls>
            <c:dLbl>
              <c:idx val="0"/>
              <c:spPr>
                <a:noFill/>
                <a:ln>
                  <a:noFill/>
                </a:ln>
                <a:effectLst/>
              </c:spPr>
              <c:txPr>
                <a:bodyPr wrap="square" lIns="38100" tIns="19050" rIns="38100" bIns="19050" anchor="ctr">
                  <a:spAutoFit/>
                </a:bodyPr>
                <a:lstStyle/>
                <a:p>
                  <a:pPr>
                    <a:defRPr sz="16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1-EA8F-47A6-844E-D38294FA767D}"/>
                </c:ext>
              </c:extLst>
            </c:dLbl>
            <c:dLbl>
              <c:idx val="1"/>
              <c:spPr>
                <a:noFill/>
                <a:ln>
                  <a:noFill/>
                </a:ln>
                <a:effectLst/>
              </c:spPr>
              <c:txPr>
                <a:bodyPr wrap="square" lIns="38100" tIns="19050" rIns="38100" bIns="19050" anchor="ctr">
                  <a:spAutoFit/>
                </a:bodyPr>
                <a:lstStyle/>
                <a:p>
                  <a:pPr>
                    <a:defRPr sz="16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3-EA8F-47A6-844E-D38294FA767D}"/>
                </c:ext>
              </c:extLst>
            </c:dLbl>
            <c:dLbl>
              <c:idx val="2"/>
              <c:spPr>
                <a:noFill/>
                <a:ln>
                  <a:noFill/>
                </a:ln>
                <a:effectLst/>
              </c:spPr>
              <c:txPr>
                <a:bodyPr wrap="square" lIns="38100" tIns="19050" rIns="38100" bIns="19050" anchor="ctr">
                  <a:spAutoFit/>
                </a:bodyPr>
                <a:lstStyle/>
                <a:p>
                  <a:pPr>
                    <a:defRPr sz="18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EA8F-47A6-844E-D38294FA767D}"/>
                </c:ext>
              </c:extLst>
            </c:dLbl>
            <c:dLbl>
              <c:idx val="3"/>
              <c:spPr>
                <a:noFill/>
                <a:ln>
                  <a:noFill/>
                </a:ln>
                <a:effectLst/>
              </c:spPr>
              <c:txPr>
                <a:bodyPr wrap="square" lIns="38100" tIns="19050" rIns="38100" bIns="19050" anchor="ctr">
                  <a:spAutoFit/>
                </a:bodyPr>
                <a:lstStyle/>
                <a:p>
                  <a:pPr>
                    <a:defRPr sz="1200">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8-EA8F-47A6-844E-D38294FA767D}"/>
                </c:ext>
              </c:extLst>
            </c:dLbl>
            <c:spPr>
              <a:noFill/>
              <a:ln>
                <a:noFill/>
              </a:ln>
              <a:effectLst/>
            </c:spPr>
            <c:txPr>
              <a:bodyPr wrap="square" lIns="38100" tIns="19050" rIns="38100" bIns="19050" anchor="ctr">
                <a:spAutoFit/>
              </a:bodyPr>
              <a:lstStyle/>
              <a:p>
                <a:pPr>
                  <a:defRPr sz="1600">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Feuil1!$A$2:$A$5</c:f>
              <c:strCache>
                <c:ptCount val="4"/>
                <c:pt idx="0">
                  <c:v>Oui, à plusieurs fonds « Label Relance » </c:v>
                </c:pt>
                <c:pt idx="1">
                  <c:v>Oui, à un fonds « Label Relance » </c:v>
                </c:pt>
                <c:pt idx="2">
                  <c:v>Non, ils étaient destinés à d’autres fonds </c:v>
                </c:pt>
                <c:pt idx="3">
                  <c:v>Vous ne savez pas </c:v>
                </c:pt>
              </c:strCache>
            </c:strRef>
          </c:cat>
          <c:val>
            <c:numRef>
              <c:f>Feuil1!$B$2:$B$5</c:f>
              <c:numCache>
                <c:formatCode>0%</c:formatCode>
                <c:ptCount val="4"/>
                <c:pt idx="0">
                  <c:v>0.05</c:v>
                </c:pt>
                <c:pt idx="1">
                  <c:v>0.11</c:v>
                </c:pt>
                <c:pt idx="2">
                  <c:v>0.65</c:v>
                </c:pt>
                <c:pt idx="3">
                  <c:v>0.19</c:v>
                </c:pt>
              </c:numCache>
            </c:numRef>
          </c:val>
          <c:extLst>
            <c:ext xmlns:c16="http://schemas.microsoft.com/office/drawing/2014/chart" uri="{C3380CC4-5D6E-409C-BE32-E72D297353CC}">
              <c16:uniqueId val="{00000006-EA8F-47A6-844E-D38294FA767D}"/>
            </c:ext>
          </c:extLst>
        </c:ser>
        <c:dLbls>
          <c:showLegendKey val="0"/>
          <c:showVal val="0"/>
          <c:showCatName val="0"/>
          <c:showSerName val="0"/>
          <c:showPercent val="0"/>
          <c:showBubbleSize val="0"/>
        </c:dLbls>
        <c:gapWidth val="55"/>
        <c:axId val="795922520"/>
        <c:axId val="795931536"/>
      </c:barChart>
      <c:valAx>
        <c:axId val="795931536"/>
        <c:scaling>
          <c:orientation val="minMax"/>
          <c:max val="1"/>
        </c:scaling>
        <c:delete val="1"/>
        <c:axPos val="t"/>
        <c:numFmt formatCode="0%" sourceLinked="1"/>
        <c:majorTickMark val="out"/>
        <c:minorTickMark val="none"/>
        <c:tickLblPos val="nextTo"/>
        <c:crossAx val="795922520"/>
        <c:crosses val="autoZero"/>
        <c:crossBetween val="between"/>
      </c:valAx>
      <c:catAx>
        <c:axId val="795922520"/>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95931536"/>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152759774554731"/>
          <c:y val="1.9651100623856922E-2"/>
          <c:w val="0.53464742926245601"/>
          <c:h val="0.97898600479057929"/>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5B27-4B14-95E7-5FD47C054B24}"/>
              </c:ext>
            </c:extLst>
          </c:dPt>
          <c:dPt>
            <c:idx val="5"/>
            <c:invertIfNegative val="0"/>
            <c:bubble3D val="0"/>
            <c:extLst>
              <c:ext xmlns:c16="http://schemas.microsoft.com/office/drawing/2014/chart" uri="{C3380CC4-5D6E-409C-BE32-E72D297353CC}">
                <c16:uniqueId val="{00000001-5B27-4B14-95E7-5FD47C054B24}"/>
              </c:ext>
            </c:extLst>
          </c:dPt>
          <c:dPt>
            <c:idx val="7"/>
            <c:invertIfNegative val="0"/>
            <c:bubble3D val="0"/>
            <c:spPr>
              <a:solidFill>
                <a:sysClr val="windowText" lastClr="000000">
                  <a:lumMod val="50000"/>
                  <a:lumOff val="50000"/>
                </a:sysClr>
              </a:solidFill>
              <a:ln>
                <a:solidFill>
                  <a:sysClr val="window" lastClr="FFFFFF"/>
                </a:solidFill>
              </a:ln>
              <a:effectLst/>
            </c:spPr>
            <c:extLst>
              <c:ext xmlns:c16="http://schemas.microsoft.com/office/drawing/2014/chart" uri="{C3380CC4-5D6E-409C-BE32-E72D297353CC}">
                <c16:uniqueId val="{00000002-5B27-4B14-95E7-5FD47C054B24}"/>
              </c:ext>
            </c:extLst>
          </c:dPt>
          <c:dLbls>
            <c:dLbl>
              <c:idx val="7"/>
              <c:spPr>
                <a:noFill/>
                <a:ln>
                  <a:noFill/>
                </a:ln>
                <a:effectLst/>
              </c:spPr>
              <c:txPr>
                <a:bodyPr anchorCtr="0"/>
                <a:lstStyle/>
                <a:p>
                  <a:pPr algn="ctr">
                    <a:defRPr lang="fr-FR" sz="1400" b="1" i="0" u="none" strike="noStrike" kern="1200" baseline="0">
                      <a:solidFill>
                        <a:schemeClr val="tx1">
                          <a:lumMod val="50000"/>
                          <a:lumOff val="50000"/>
                        </a:scheme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2-5B27-4B14-95E7-5FD47C054B24}"/>
                </c:ext>
              </c:extLst>
            </c:dLbl>
            <c:spPr>
              <a:noFill/>
              <a:ln>
                <a:noFill/>
              </a:ln>
              <a:effectLst/>
            </c:spPr>
            <c:txPr>
              <a:bodyPr anchorCtr="0"/>
              <a:lstStyle/>
              <a:p>
                <a:pPr algn="ctr">
                  <a:defRPr lang="fr-FR" sz="18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Feuil1!$A$2:$A$9</c:f>
              <c:strCache>
                <c:ptCount val="8"/>
                <c:pt idx="0">
                  <c:v>Fonds euros </c:v>
                </c:pt>
                <c:pt idx="1">
                  <c:v>Actions </c:v>
                </c:pt>
                <c:pt idx="2">
                  <c:v>Fonds immobilier </c:v>
                </c:pt>
                <c:pt idx="3">
                  <c:v>Obligations </c:v>
                </c:pt>
                <c:pt idx="4">
                  <c:v>Fonds structurés </c:v>
                </c:pt>
                <c:pt idx="5">
                  <c:v>Fonds ISR/ESG </c:v>
                </c:pt>
                <c:pt idx="6">
                  <c:v>Autres </c:v>
                </c:pt>
                <c:pt idx="7">
                  <c:v>Vous ne savez pas </c:v>
                </c:pt>
              </c:strCache>
            </c:strRef>
          </c:cat>
          <c:val>
            <c:numRef>
              <c:f>Feuil1!$B$2:$B$9</c:f>
              <c:numCache>
                <c:formatCode>0%</c:formatCode>
                <c:ptCount val="8"/>
                <c:pt idx="0">
                  <c:v>0.3</c:v>
                </c:pt>
                <c:pt idx="1">
                  <c:v>0.28999999999999998</c:v>
                </c:pt>
                <c:pt idx="2">
                  <c:v>0.18</c:v>
                </c:pt>
                <c:pt idx="3">
                  <c:v>0.15</c:v>
                </c:pt>
                <c:pt idx="4">
                  <c:v>0.05</c:v>
                </c:pt>
                <c:pt idx="5">
                  <c:v>0.03</c:v>
                </c:pt>
                <c:pt idx="6">
                  <c:v>0.15</c:v>
                </c:pt>
                <c:pt idx="7">
                  <c:v>0.13</c:v>
                </c:pt>
              </c:numCache>
            </c:numRef>
          </c:val>
          <c:extLst>
            <c:ext xmlns:c16="http://schemas.microsoft.com/office/drawing/2014/chart" uri="{C3380CC4-5D6E-409C-BE32-E72D297353CC}">
              <c16:uniqueId val="{00000003-5B27-4B14-95E7-5FD47C054B24}"/>
            </c:ext>
          </c:extLst>
        </c:ser>
        <c:dLbls>
          <c:showLegendKey val="0"/>
          <c:showVal val="0"/>
          <c:showCatName val="0"/>
          <c:showSerName val="0"/>
          <c:showPercent val="0"/>
          <c:showBubbleSize val="0"/>
        </c:dLbls>
        <c:gapWidth val="40"/>
        <c:axId val="697757992"/>
        <c:axId val="697758384"/>
      </c:barChart>
      <c:catAx>
        <c:axId val="697757992"/>
        <c:scaling>
          <c:orientation val="maxMin"/>
        </c:scaling>
        <c:delete val="0"/>
        <c:axPos val="l"/>
        <c:numFmt formatCode="General" sourceLinked="0"/>
        <c:majorTickMark val="out"/>
        <c:minorTickMark val="none"/>
        <c:tickLblPos val="nextTo"/>
        <c:spPr>
          <a:ln>
            <a:noFill/>
          </a:ln>
        </c:spPr>
        <c:txPr>
          <a:bodyPr/>
          <a:lstStyle/>
          <a:p>
            <a:pPr>
              <a:defRPr sz="1600" b="0">
                <a:latin typeface="Calibri" pitchFamily="34" charset="0"/>
                <a:cs typeface="Calibri" pitchFamily="34" charset="0"/>
              </a:defRPr>
            </a:pPr>
            <a:endParaRPr lang="fr-FR"/>
          </a:p>
        </c:txPr>
        <c:crossAx val="697758384"/>
        <c:crosses val="autoZero"/>
        <c:auto val="1"/>
        <c:lblAlgn val="ctr"/>
        <c:lblOffset val="100"/>
        <c:noMultiLvlLbl val="0"/>
      </c:catAx>
      <c:valAx>
        <c:axId val="697758384"/>
        <c:scaling>
          <c:orientation val="minMax"/>
        </c:scaling>
        <c:delete val="1"/>
        <c:axPos val="t"/>
        <c:numFmt formatCode="0%" sourceLinked="1"/>
        <c:majorTickMark val="out"/>
        <c:minorTickMark val="none"/>
        <c:tickLblPos val="nextTo"/>
        <c:crossAx val="697757992"/>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535261877947487"/>
          <c:y val="1.9651001107500097E-2"/>
          <c:w val="0.46564115671541229"/>
          <c:h val="0.97898600479057929"/>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D28C-48B3-B51D-8DAEA2CBCEDE}"/>
              </c:ext>
            </c:extLst>
          </c:dPt>
          <c:dPt>
            <c:idx val="5"/>
            <c:invertIfNegative val="0"/>
            <c:bubble3D val="0"/>
            <c:extLst>
              <c:ext xmlns:c16="http://schemas.microsoft.com/office/drawing/2014/chart" uri="{C3380CC4-5D6E-409C-BE32-E72D297353CC}">
                <c16:uniqueId val="{00000001-D28C-48B3-B51D-8DAEA2CBCEDE}"/>
              </c:ext>
            </c:extLst>
          </c:dPt>
          <c:dPt>
            <c:idx val="7"/>
            <c:invertIfNegative val="0"/>
            <c:bubble3D val="0"/>
            <c:spPr>
              <a:solidFill>
                <a:srgbClr val="800000"/>
              </a:solidFill>
              <a:ln>
                <a:solidFill>
                  <a:sysClr val="window" lastClr="FFFFFF"/>
                </a:solidFill>
              </a:ln>
              <a:effectLst/>
            </c:spPr>
            <c:extLst>
              <c:ext xmlns:c16="http://schemas.microsoft.com/office/drawing/2014/chart" uri="{C3380CC4-5D6E-409C-BE32-E72D297353CC}">
                <c16:uniqueId val="{00000002-D28C-48B3-B51D-8DAEA2CBCEDE}"/>
              </c:ext>
            </c:extLst>
          </c:dPt>
          <c:dLbls>
            <c:dLbl>
              <c:idx val="7"/>
              <c:spPr>
                <a:noFill/>
                <a:ln>
                  <a:noFill/>
                </a:ln>
                <a:effectLst/>
              </c:spPr>
              <c:txPr>
                <a:bodyPr anchorCtr="0"/>
                <a:lstStyle/>
                <a:p>
                  <a:pPr algn="ctr">
                    <a:defRPr lang="fr-FR" sz="1800" b="1" i="0" u="none" strike="noStrike" kern="1200" baseline="0">
                      <a:solidFill>
                        <a:srgbClr val="800000"/>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2-D28C-48B3-B51D-8DAEA2CBCEDE}"/>
                </c:ext>
              </c:extLst>
            </c:dLbl>
            <c:spPr>
              <a:noFill/>
              <a:ln>
                <a:noFill/>
              </a:ln>
              <a:effectLst/>
            </c:spPr>
            <c:txPr>
              <a:bodyPr anchorCtr="0"/>
              <a:lstStyle/>
              <a:p>
                <a:pPr algn="ctr">
                  <a:defRPr lang="fr-FR" sz="18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Feuil1!$A$2:$A$9</c:f>
              <c:strCache>
                <c:ptCount val="8"/>
                <c:pt idx="0">
                  <c:v>La relance et le soutien à l’économie et aux entreprises locales </c:v>
                </c:pt>
                <c:pt idx="1">
                  <c:v>La lutte contre le chômage, la lutte contre la précarité </c:v>
                </c:pt>
                <c:pt idx="2">
                  <c:v>La compétitivité de l’économie française </c:v>
                </c:pt>
                <c:pt idx="3">
                  <c:v>La défense de l’égalité femme homme, la lutte contre les discriminations </c:v>
                </c:pt>
                <c:pt idx="4">
                  <c:v>La santé, le bien-être au travail </c:v>
                </c:pt>
                <c:pt idx="5">
                  <c:v>La transparence dans la gouvernance des entreprises et la rémunération des dirigeants </c:v>
                </c:pt>
                <c:pt idx="6">
                  <c:v>La protection de l’environnement, la lutte contre le changement climatique, </c:v>
                </c:pt>
                <c:pt idx="7">
                  <c:v>Aucune thématique </c:v>
                </c:pt>
              </c:strCache>
            </c:strRef>
          </c:cat>
          <c:val>
            <c:numRef>
              <c:f>Feuil1!$B$2:$B$9</c:f>
              <c:numCache>
                <c:formatCode>0%</c:formatCode>
                <c:ptCount val="8"/>
                <c:pt idx="0">
                  <c:v>0.28000000000000003</c:v>
                </c:pt>
                <c:pt idx="1">
                  <c:v>0.27</c:v>
                </c:pt>
                <c:pt idx="2">
                  <c:v>0.24</c:v>
                </c:pt>
                <c:pt idx="3">
                  <c:v>0.19</c:v>
                </c:pt>
                <c:pt idx="4">
                  <c:v>0.19</c:v>
                </c:pt>
                <c:pt idx="5">
                  <c:v>0.12</c:v>
                </c:pt>
                <c:pt idx="6">
                  <c:v>0.12</c:v>
                </c:pt>
                <c:pt idx="7">
                  <c:v>0.02</c:v>
                </c:pt>
              </c:numCache>
            </c:numRef>
          </c:val>
          <c:extLst>
            <c:ext xmlns:c16="http://schemas.microsoft.com/office/drawing/2014/chart" uri="{C3380CC4-5D6E-409C-BE32-E72D297353CC}">
              <c16:uniqueId val="{00000003-D28C-48B3-B51D-8DAEA2CBCEDE}"/>
            </c:ext>
          </c:extLst>
        </c:ser>
        <c:dLbls>
          <c:showLegendKey val="0"/>
          <c:showVal val="0"/>
          <c:showCatName val="0"/>
          <c:showSerName val="0"/>
          <c:showPercent val="0"/>
          <c:showBubbleSize val="0"/>
        </c:dLbls>
        <c:gapWidth val="40"/>
        <c:axId val="697757992"/>
        <c:axId val="697758384"/>
      </c:barChart>
      <c:catAx>
        <c:axId val="697757992"/>
        <c:scaling>
          <c:orientation val="maxMin"/>
        </c:scaling>
        <c:delete val="0"/>
        <c:axPos val="l"/>
        <c:numFmt formatCode="General" sourceLinked="0"/>
        <c:majorTickMark val="out"/>
        <c:minorTickMark val="none"/>
        <c:tickLblPos val="nextTo"/>
        <c:spPr>
          <a:ln>
            <a:noFill/>
          </a:ln>
        </c:spPr>
        <c:txPr>
          <a:bodyPr/>
          <a:lstStyle/>
          <a:p>
            <a:pPr>
              <a:defRPr sz="1400" b="0">
                <a:latin typeface="Calibri" pitchFamily="34" charset="0"/>
                <a:cs typeface="Calibri" pitchFamily="34" charset="0"/>
              </a:defRPr>
            </a:pPr>
            <a:endParaRPr lang="fr-FR"/>
          </a:p>
        </c:txPr>
        <c:crossAx val="697758384"/>
        <c:crosses val="autoZero"/>
        <c:auto val="1"/>
        <c:lblAlgn val="ctr"/>
        <c:lblOffset val="100"/>
        <c:noMultiLvlLbl val="0"/>
      </c:catAx>
      <c:valAx>
        <c:axId val="697758384"/>
        <c:scaling>
          <c:orientation val="minMax"/>
        </c:scaling>
        <c:delete val="1"/>
        <c:axPos val="t"/>
        <c:numFmt formatCode="0%" sourceLinked="1"/>
        <c:majorTickMark val="out"/>
        <c:minorTickMark val="none"/>
        <c:tickLblPos val="nextTo"/>
        <c:crossAx val="697757992"/>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919043023725916"/>
          <c:y val="0"/>
          <c:w val="0.64080956976274084"/>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0E92-4EF9-9D05-DAC0ADC068B5}"/>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0E92-4EF9-9D05-DAC0ADC068B5}"/>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0E92-4EF9-9D05-DAC0ADC068B5}"/>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0E92-4EF9-9D05-DAC0ADC068B5}"/>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0E92-4EF9-9D05-DAC0ADC068B5}"/>
              </c:ext>
            </c:extLst>
          </c:dPt>
          <c:dLbls>
            <c:dLbl>
              <c:idx val="0"/>
              <c:spPr>
                <a:noFill/>
                <a:ln>
                  <a:noFill/>
                </a:ln>
                <a:effectLst/>
              </c:spPr>
              <c:txPr>
                <a:bodyPr wrap="square" lIns="38100" tIns="19050" rIns="38100" bIns="19050" anchor="ctr">
                  <a:spAutoFit/>
                </a:bodyPr>
                <a:lstStyle/>
                <a:p>
                  <a:pPr>
                    <a:defRPr sz="18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1-0E92-4EF9-9D05-DAC0ADC068B5}"/>
                </c:ext>
              </c:extLst>
            </c:dLbl>
            <c:dLbl>
              <c:idx val="1"/>
              <c:tx>
                <c:rich>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fld id="{EB375268-6C49-4F12-B975-6577CD44EDB9}" type="VALUE">
                      <a:rPr lang="en-US">
                        <a:solidFill>
                          <a:schemeClr val="accent5">
                            <a:lumMod val="50000"/>
                          </a:schemeClr>
                        </a:solidFill>
                      </a:rPr>
                      <a:pPr>
                        <a:defRPr sz="1400" b="1">
                          <a:solidFill>
                            <a:srgbClr val="800000"/>
                          </a:solidFill>
                          <a:latin typeface="Calibri" panose="020F0502020204030204" pitchFamily="34" charset="0"/>
                          <a:cs typeface="Calibri" panose="020F0502020204030204" pitchFamily="34" charset="0"/>
                        </a:defRPr>
                      </a:pPr>
                      <a:t>[VALEUR]</a:t>
                    </a:fld>
                    <a:endParaRPr lang="fr-FR"/>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E92-4EF9-9D05-DAC0ADC068B5}"/>
                </c:ext>
              </c:extLst>
            </c:dLbl>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0E92-4EF9-9D05-DAC0ADC068B5}"/>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0E92-4EF9-9D05-DAC0ADC068B5}"/>
                </c:ext>
              </c:extLst>
            </c:dLbl>
            <c:dLbl>
              <c:idx val="4"/>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0E92-4EF9-9D05-DAC0ADC068B5}"/>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Oui, vous l’avez déjà fait </c:v>
                </c:pt>
                <c:pt idx="1">
                  <c:v>Non, mais vous envisagez de le faire </c:v>
                </c:pt>
                <c:pt idx="2">
                  <c:v>Non, et vous n’avez pas encore envisagé de le faire mais vous souhaitez vous renseigner dessus </c:v>
                </c:pt>
                <c:pt idx="3">
                  <c:v>Non, vous n’envisagez pas de réaliser ce type de placement et vous ne souhaitez pas vous renseigner dessus </c:v>
                </c:pt>
                <c:pt idx="4">
                  <c:v>Vous ne savez pas </c:v>
                </c:pt>
              </c:strCache>
            </c:strRef>
          </c:cat>
          <c:val>
            <c:numRef>
              <c:f>Feuil1!$B$2:$B$6</c:f>
              <c:numCache>
                <c:formatCode>0%</c:formatCode>
                <c:ptCount val="5"/>
                <c:pt idx="0">
                  <c:v>0.06</c:v>
                </c:pt>
                <c:pt idx="1">
                  <c:v>0.17</c:v>
                </c:pt>
                <c:pt idx="2">
                  <c:v>0.21</c:v>
                </c:pt>
                <c:pt idx="3">
                  <c:v>0.34</c:v>
                </c:pt>
                <c:pt idx="4">
                  <c:v>0.22</c:v>
                </c:pt>
              </c:numCache>
            </c:numRef>
          </c:val>
          <c:extLst>
            <c:ext xmlns:c16="http://schemas.microsoft.com/office/drawing/2014/chart" uri="{C3380CC4-5D6E-409C-BE32-E72D297353CC}">
              <c16:uniqueId val="{0000000A-0E92-4EF9-9D05-DAC0ADC068B5}"/>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7.5405337424041402E-2"/>
          <c:w val="0.9238463637183798"/>
          <c:h val="0.2946173941189793"/>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5">
                          <a:lumMod val="50000"/>
                        </a:schemeClr>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0-99B3-4FE9-8BB9-4EB26E6CB48E}"/>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99B3-4FE9-8BB9-4EB26E6CB48E}"/>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2-99B3-4FE9-8BB9-4EB26E6CB48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Inférieur à 200 000€</c:v>
                </c:pt>
                <c:pt idx="1">
                  <c:v>Entre 200 000€ et 399 999€</c:v>
                </c:pt>
                <c:pt idx="2">
                  <c:v>400 000€ et plus</c:v>
                </c:pt>
              </c:strCache>
            </c:strRef>
          </c:cat>
          <c:val>
            <c:numRef>
              <c:f>Feuil1!$B$2:$B$4</c:f>
              <c:numCache>
                <c:formatCode>0%</c:formatCode>
                <c:ptCount val="3"/>
                <c:pt idx="0">
                  <c:v>0.22</c:v>
                </c:pt>
                <c:pt idx="1">
                  <c:v>0.3</c:v>
                </c:pt>
                <c:pt idx="2">
                  <c:v>0.39</c:v>
                </c:pt>
              </c:numCache>
            </c:numRef>
          </c:val>
          <c:smooth val="0"/>
          <c:extLst>
            <c:ext xmlns:c16="http://schemas.microsoft.com/office/drawing/2014/chart" uri="{C3380CC4-5D6E-409C-BE32-E72D297353CC}">
              <c16:uniqueId val="{00000003-99B3-4FE9-8BB9-4EB26E6CB48E}"/>
            </c:ext>
          </c:extLst>
        </c:ser>
        <c:dLbls>
          <c:showLegendKey val="0"/>
          <c:showVal val="0"/>
          <c:showCatName val="0"/>
          <c:showSerName val="0"/>
          <c:showPercent val="0"/>
          <c:showBubbleSize val="0"/>
        </c:dLbls>
        <c:marker val="1"/>
        <c:smooth val="0"/>
        <c:axId val="311373808"/>
        <c:axId val="311374200"/>
      </c:lineChart>
      <c:catAx>
        <c:axId val="3113738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in val="0"/>
        </c:scaling>
        <c:delete val="1"/>
        <c:axPos val="l"/>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99655489495248"/>
          <c:y val="1.1420174065992906E-3"/>
          <c:w val="0.68154570305818962"/>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8772-495F-BD6B-7AF25393D9DF}"/>
              </c:ext>
            </c:extLst>
          </c:dPt>
          <c:dPt>
            <c:idx val="1"/>
            <c:invertIfNegative val="0"/>
            <c:bubble3D val="0"/>
            <c:spPr>
              <a:solidFill>
                <a:srgbClr val="A50021"/>
              </a:solidFill>
              <a:ln>
                <a:noFill/>
              </a:ln>
              <a:effectLst>
                <a:softEdge rad="12700"/>
              </a:effectLst>
            </c:spPr>
            <c:extLst>
              <c:ext xmlns:c16="http://schemas.microsoft.com/office/drawing/2014/chart" uri="{C3380CC4-5D6E-409C-BE32-E72D297353CC}">
                <c16:uniqueId val="{00000003-8772-495F-BD6B-7AF25393D9DF}"/>
              </c:ext>
            </c:extLst>
          </c:dPt>
          <c:dPt>
            <c:idx val="2"/>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6-8772-495F-BD6B-7AF25393D9DF}"/>
              </c:ext>
            </c:extLst>
          </c:dPt>
          <c:dLbls>
            <c:dLbl>
              <c:idx val="0"/>
              <c:spPr>
                <a:noFill/>
                <a:ln>
                  <a:noFill/>
                </a:ln>
                <a:effectLst/>
              </c:spPr>
              <c:txPr>
                <a:bodyPr wrap="square" lIns="38100" tIns="19050" rIns="38100" bIns="19050" anchor="ctr">
                  <a:spAutoFit/>
                </a:bodyPr>
                <a:lstStyle/>
                <a:p>
                  <a:pPr>
                    <a:defRPr sz="18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1-8772-495F-BD6B-7AF25393D9DF}"/>
                </c:ext>
              </c:extLst>
            </c:dLbl>
            <c:dLbl>
              <c:idx val="2"/>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6-8772-495F-BD6B-7AF25393D9DF}"/>
                </c:ext>
              </c:extLst>
            </c:dLbl>
            <c:spPr>
              <a:noFill/>
              <a:ln>
                <a:noFill/>
              </a:ln>
              <a:effectLst/>
            </c:spPr>
            <c:txPr>
              <a:bodyPr wrap="square" lIns="38100" tIns="19050" rIns="38100" bIns="19050" anchor="ctr">
                <a:spAutoFit/>
              </a:bodyPr>
              <a:lstStyle/>
              <a:p>
                <a:pPr>
                  <a:defRPr sz="18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Feuil1!$A$2:$A$4</c:f>
              <c:strCache>
                <c:ptCount val="3"/>
                <c:pt idx="0">
                  <c:v>Oui </c:v>
                </c:pt>
                <c:pt idx="1">
                  <c:v>Non </c:v>
                </c:pt>
                <c:pt idx="2">
                  <c:v>Vous ne savez pas </c:v>
                </c:pt>
              </c:strCache>
            </c:strRef>
          </c:cat>
          <c:val>
            <c:numRef>
              <c:f>Feuil1!$B$2:$B$4</c:f>
              <c:numCache>
                <c:formatCode>0%</c:formatCode>
                <c:ptCount val="3"/>
                <c:pt idx="0">
                  <c:v>0.47</c:v>
                </c:pt>
                <c:pt idx="1">
                  <c:v>0.21</c:v>
                </c:pt>
                <c:pt idx="2">
                  <c:v>0.32</c:v>
                </c:pt>
              </c:numCache>
            </c:numRef>
          </c:val>
          <c:extLst>
            <c:ext xmlns:c16="http://schemas.microsoft.com/office/drawing/2014/chart" uri="{C3380CC4-5D6E-409C-BE32-E72D297353CC}">
              <c16:uniqueId val="{00000004-8772-495F-BD6B-7AF25393D9DF}"/>
            </c:ext>
          </c:extLst>
        </c:ser>
        <c:dLbls>
          <c:showLegendKey val="0"/>
          <c:showVal val="0"/>
          <c:showCatName val="0"/>
          <c:showSerName val="0"/>
          <c:showPercent val="0"/>
          <c:showBubbleSize val="0"/>
        </c:dLbls>
        <c:gapWidth val="55"/>
        <c:axId val="552596232"/>
        <c:axId val="552595840"/>
      </c:barChart>
      <c:valAx>
        <c:axId val="552595840"/>
        <c:scaling>
          <c:orientation val="minMax"/>
          <c:max val="1"/>
        </c:scaling>
        <c:delete val="1"/>
        <c:axPos val="t"/>
        <c:numFmt formatCode="0%" sourceLinked="1"/>
        <c:majorTickMark val="out"/>
        <c:minorTickMark val="none"/>
        <c:tickLblPos val="nextTo"/>
        <c:crossAx val="552596232"/>
        <c:crosses val="autoZero"/>
        <c:crossBetween val="between"/>
      </c:valAx>
      <c:catAx>
        <c:axId val="552596232"/>
        <c:scaling>
          <c:orientation val="maxMin"/>
        </c:scaling>
        <c:delete val="0"/>
        <c:axPos val="l"/>
        <c:numFmt formatCode="General" sourceLinked="1"/>
        <c:majorTickMark val="out"/>
        <c:minorTickMark val="none"/>
        <c:tickLblPos val="nextTo"/>
        <c:spPr>
          <a:ln>
            <a:noFill/>
          </a:ln>
        </c:spPr>
        <c:txPr>
          <a:bodyPr/>
          <a:lstStyle/>
          <a:p>
            <a:pPr>
              <a:defRPr sz="1600">
                <a:latin typeface="Calibri" panose="020F0502020204030204" pitchFamily="34" charset="0"/>
                <a:cs typeface="Calibri" panose="020F0502020204030204" pitchFamily="34" charset="0"/>
              </a:defRPr>
            </a:pPr>
            <a:endParaRPr lang="fr-FR"/>
          </a:p>
        </c:txPr>
        <c:crossAx val="55259584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1DAC-430C-981E-80BB683C84A6}"/>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1DAC-430C-981E-80BB683C84A6}"/>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1DAC-430C-981E-80BB683C84A6}"/>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1DAC-430C-981E-80BB683C84A6}"/>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1DAC-430C-981E-80BB683C84A6}"/>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1DAC-430C-981E-80BB683C84A6}"/>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1DAC-430C-981E-80BB683C84A6}"/>
                </c:ext>
              </c:extLst>
            </c:dLbl>
            <c:dLbl>
              <c:idx val="4"/>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1DAC-430C-981E-80BB683C84A6}"/>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Oui tout à fait </c:v>
                </c:pt>
                <c:pt idx="1">
                  <c:v>Oui, plutôt </c:v>
                </c:pt>
                <c:pt idx="2">
                  <c:v>Non, plutôt pas </c:v>
                </c:pt>
                <c:pt idx="3">
                  <c:v>Non, pas du tout </c:v>
                </c:pt>
                <c:pt idx="4">
                  <c:v>Vous ne savez pas </c:v>
                </c:pt>
              </c:strCache>
            </c:strRef>
          </c:cat>
          <c:val>
            <c:numRef>
              <c:f>Feuil1!$B$2:$B$6</c:f>
              <c:numCache>
                <c:formatCode>0%</c:formatCode>
                <c:ptCount val="5"/>
                <c:pt idx="0">
                  <c:v>0.02</c:v>
                </c:pt>
                <c:pt idx="1">
                  <c:v>0.14000000000000001</c:v>
                </c:pt>
                <c:pt idx="2">
                  <c:v>0.26</c:v>
                </c:pt>
                <c:pt idx="3">
                  <c:v>0.47</c:v>
                </c:pt>
                <c:pt idx="4">
                  <c:v>0.11</c:v>
                </c:pt>
              </c:numCache>
            </c:numRef>
          </c:val>
          <c:extLst>
            <c:ext xmlns:c16="http://schemas.microsoft.com/office/drawing/2014/chart" uri="{C3380CC4-5D6E-409C-BE32-E72D297353CC}">
              <c16:uniqueId val="{0000000A-1DAC-430C-981E-80BB683C84A6}"/>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7.5405337424041402E-2"/>
          <c:w val="0.9238463637183798"/>
          <c:h val="0.2946173941189793"/>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0-75F2-42A3-8936-E83A0A8C5776}"/>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75F2-42A3-8936-E83A0A8C5776}"/>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2-75F2-42A3-8936-E83A0A8C577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Inférieur à 200 000€</c:v>
                </c:pt>
                <c:pt idx="1">
                  <c:v>Entre 200 000€ et 399 999€</c:v>
                </c:pt>
                <c:pt idx="2">
                  <c:v>400 000€ et plus</c:v>
                </c:pt>
              </c:strCache>
            </c:strRef>
          </c:cat>
          <c:val>
            <c:numRef>
              <c:f>Feuil1!$B$2:$B$4</c:f>
              <c:numCache>
                <c:formatCode>0%</c:formatCode>
                <c:ptCount val="3"/>
                <c:pt idx="0">
                  <c:v>0.13</c:v>
                </c:pt>
                <c:pt idx="1">
                  <c:v>0.26</c:v>
                </c:pt>
                <c:pt idx="2">
                  <c:v>0.33</c:v>
                </c:pt>
              </c:numCache>
            </c:numRef>
          </c:val>
          <c:smooth val="0"/>
          <c:extLst>
            <c:ext xmlns:c16="http://schemas.microsoft.com/office/drawing/2014/chart" uri="{C3380CC4-5D6E-409C-BE32-E72D297353CC}">
              <c16:uniqueId val="{00000003-75F2-42A3-8936-E83A0A8C5776}"/>
            </c:ext>
          </c:extLst>
        </c:ser>
        <c:dLbls>
          <c:showLegendKey val="0"/>
          <c:showVal val="0"/>
          <c:showCatName val="0"/>
          <c:showSerName val="0"/>
          <c:showPercent val="0"/>
          <c:showBubbleSize val="0"/>
        </c:dLbls>
        <c:marker val="1"/>
        <c:smooth val="0"/>
        <c:axId val="311373808"/>
        <c:axId val="311374200"/>
      </c:lineChart>
      <c:catAx>
        <c:axId val="3113738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in val="0"/>
        </c:scaling>
        <c:delete val="1"/>
        <c:axPos val="l"/>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84D4-4B4C-B467-76082FF0459A}"/>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84D4-4B4C-B467-76082FF0459A}"/>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84D4-4B4C-B467-76082FF0459A}"/>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84D4-4B4C-B467-76082FF0459A}"/>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84D4-4B4C-B467-76082FF0459A}"/>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84D4-4B4C-B467-76082FF0459A}"/>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84D4-4B4C-B467-76082FF0459A}"/>
                </c:ext>
              </c:extLst>
            </c:dLbl>
            <c:dLbl>
              <c:idx val="4"/>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84D4-4B4C-B467-76082FF0459A}"/>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important </c:v>
                </c:pt>
                <c:pt idx="1">
                  <c:v>Plutôt important </c:v>
                </c:pt>
                <c:pt idx="2">
                  <c:v>Plutôt pas important </c:v>
                </c:pt>
                <c:pt idx="3">
                  <c:v>Pas important du tout </c:v>
                </c:pt>
                <c:pt idx="4">
                  <c:v>Vous ne savez pas </c:v>
                </c:pt>
              </c:strCache>
            </c:strRef>
          </c:cat>
          <c:val>
            <c:numRef>
              <c:f>Feuil1!$B$2:$B$6</c:f>
              <c:numCache>
                <c:formatCode>0%</c:formatCode>
                <c:ptCount val="5"/>
                <c:pt idx="0">
                  <c:v>0.06</c:v>
                </c:pt>
                <c:pt idx="1">
                  <c:v>0.41</c:v>
                </c:pt>
                <c:pt idx="2">
                  <c:v>0.15</c:v>
                </c:pt>
                <c:pt idx="3">
                  <c:v>0.18</c:v>
                </c:pt>
                <c:pt idx="4">
                  <c:v>0.2</c:v>
                </c:pt>
              </c:numCache>
            </c:numRef>
          </c:val>
          <c:extLst>
            <c:ext xmlns:c16="http://schemas.microsoft.com/office/drawing/2014/chart" uri="{C3380CC4-5D6E-409C-BE32-E72D297353CC}">
              <c16:uniqueId val="{0000000A-84D4-4B4C-B467-76082FF0459A}"/>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0.17441739826096553"/>
          <c:w val="0.9238463637183798"/>
          <c:h val="0.38151950521656364"/>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0-9B4F-4B74-BF13-F529F0CB1EEE}"/>
                </c:ext>
              </c:extLst>
            </c:dLbl>
            <c:dLbl>
              <c:idx val="1"/>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9B4F-4B74-BF13-F529F0CB1EEE}"/>
                </c:ext>
              </c:extLst>
            </c:dLbl>
            <c:dLbl>
              <c:idx val="3"/>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6-9B4F-4B74-BF13-F529F0CB1EEE}"/>
                </c:ext>
              </c:extLst>
            </c:dLbl>
            <c:dLbl>
              <c:idx val="4"/>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5-9B4F-4B74-BF13-F529F0CB1EEE}"/>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Cat. aisée (plus de 2 500 €)</c:v>
                </c:pt>
                <c:pt idx="1">
                  <c:v>Classe moyenne sup. (1 900 à 2 500 €)</c:v>
                </c:pt>
                <c:pt idx="2">
                  <c:v>Classe moyenne inf. (1 300 à 1 900 €)</c:v>
                </c:pt>
                <c:pt idx="3">
                  <c:v>Cat. modeste (900 à 1 300 €)</c:v>
                </c:pt>
                <c:pt idx="4">
                  <c:v>Cat. pauvre (moins de 900 €)</c:v>
                </c:pt>
              </c:strCache>
            </c:strRef>
          </c:cat>
          <c:val>
            <c:numRef>
              <c:f>Feuil1!$B$2:$B$6</c:f>
              <c:numCache>
                <c:formatCode>0%</c:formatCode>
                <c:ptCount val="5"/>
                <c:pt idx="0">
                  <c:v>0.67</c:v>
                </c:pt>
                <c:pt idx="1">
                  <c:v>0.54</c:v>
                </c:pt>
                <c:pt idx="2">
                  <c:v>0.48</c:v>
                </c:pt>
                <c:pt idx="3">
                  <c:v>0.41</c:v>
                </c:pt>
                <c:pt idx="4">
                  <c:v>0.38</c:v>
                </c:pt>
              </c:numCache>
            </c:numRef>
          </c:val>
          <c:smooth val="0"/>
          <c:extLst>
            <c:ext xmlns:c16="http://schemas.microsoft.com/office/drawing/2014/chart" uri="{C3380CC4-5D6E-409C-BE32-E72D297353CC}">
              <c16:uniqueId val="{00000003-9B4F-4B74-BF13-F529F0CB1EEE}"/>
            </c:ext>
          </c:extLst>
        </c:ser>
        <c:dLbls>
          <c:showLegendKey val="0"/>
          <c:showVal val="0"/>
          <c:showCatName val="0"/>
          <c:showSerName val="0"/>
          <c:showPercent val="0"/>
          <c:showBubbleSize val="0"/>
        </c:dLbls>
        <c:marker val="1"/>
        <c:smooth val="0"/>
        <c:axId val="311373808"/>
        <c:axId val="311374200"/>
      </c:lineChart>
      <c:catAx>
        <c:axId val="311373808"/>
        <c:scaling>
          <c:orientation val="maxMin"/>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in val="0.30000000000000004"/>
        </c:scaling>
        <c:delete val="1"/>
        <c:axPos val="r"/>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7.5405337424041402E-2"/>
          <c:w val="0.9238463637183798"/>
          <c:h val="0.2946173941189793"/>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5">
                          <a:lumMod val="50000"/>
                        </a:schemeClr>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0-771D-4595-B462-B5303CE610E2}"/>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771D-4595-B462-B5303CE610E2}"/>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2-771D-4595-B462-B5303CE610E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Inférieur à 200 000€</c:v>
                </c:pt>
                <c:pt idx="1">
                  <c:v>Entre 200 000€ et 399 999€</c:v>
                </c:pt>
                <c:pt idx="2">
                  <c:v>400 000€ et plus</c:v>
                </c:pt>
              </c:strCache>
            </c:strRef>
          </c:cat>
          <c:val>
            <c:numRef>
              <c:f>Feuil1!$B$2:$B$4</c:f>
              <c:numCache>
                <c:formatCode>0%</c:formatCode>
                <c:ptCount val="3"/>
                <c:pt idx="0">
                  <c:v>0.34</c:v>
                </c:pt>
                <c:pt idx="1">
                  <c:v>0.46</c:v>
                </c:pt>
                <c:pt idx="2">
                  <c:v>0.51</c:v>
                </c:pt>
              </c:numCache>
            </c:numRef>
          </c:val>
          <c:smooth val="0"/>
          <c:extLst>
            <c:ext xmlns:c16="http://schemas.microsoft.com/office/drawing/2014/chart" uri="{C3380CC4-5D6E-409C-BE32-E72D297353CC}">
              <c16:uniqueId val="{00000003-771D-4595-B462-B5303CE610E2}"/>
            </c:ext>
          </c:extLst>
        </c:ser>
        <c:dLbls>
          <c:showLegendKey val="0"/>
          <c:showVal val="0"/>
          <c:showCatName val="0"/>
          <c:showSerName val="0"/>
          <c:showPercent val="0"/>
          <c:showBubbleSize val="0"/>
        </c:dLbls>
        <c:marker val="1"/>
        <c:smooth val="0"/>
        <c:axId val="311373808"/>
        <c:axId val="311374200"/>
      </c:lineChart>
      <c:catAx>
        <c:axId val="3113738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in val="0.2"/>
        </c:scaling>
        <c:delete val="1"/>
        <c:axPos val="l"/>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7002-44F5-B9DA-0687F144302C}"/>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7002-44F5-B9DA-0687F144302C}"/>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7002-44F5-B9DA-0687F144302C}"/>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7002-44F5-B9DA-0687F144302C}"/>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7002-44F5-B9DA-0687F144302C}"/>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7002-44F5-B9DA-0687F144302C}"/>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7002-44F5-B9DA-0687F144302C}"/>
                </c:ext>
              </c:extLst>
            </c:dLbl>
            <c:dLbl>
              <c:idx val="4"/>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7002-44F5-B9DA-0687F144302C}"/>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Oui, tout à fait </c:v>
                </c:pt>
                <c:pt idx="1">
                  <c:v>Oui, plutôt </c:v>
                </c:pt>
                <c:pt idx="2">
                  <c:v>Non, plutôt pas </c:v>
                </c:pt>
                <c:pt idx="3">
                  <c:v>Non, pas du tout </c:v>
                </c:pt>
                <c:pt idx="4">
                  <c:v>Vous ne savez pas </c:v>
                </c:pt>
              </c:strCache>
            </c:strRef>
          </c:cat>
          <c:val>
            <c:numRef>
              <c:f>Feuil1!$B$2:$B$6</c:f>
              <c:numCache>
                <c:formatCode>0%</c:formatCode>
                <c:ptCount val="5"/>
                <c:pt idx="0">
                  <c:v>0.05</c:v>
                </c:pt>
                <c:pt idx="1">
                  <c:v>0.28999999999999998</c:v>
                </c:pt>
                <c:pt idx="2">
                  <c:v>0.17</c:v>
                </c:pt>
                <c:pt idx="3">
                  <c:v>0.34</c:v>
                </c:pt>
                <c:pt idx="4">
                  <c:v>0.15</c:v>
                </c:pt>
              </c:numCache>
            </c:numRef>
          </c:val>
          <c:extLst>
            <c:ext xmlns:c16="http://schemas.microsoft.com/office/drawing/2014/chart" uri="{C3380CC4-5D6E-409C-BE32-E72D297353CC}">
              <c16:uniqueId val="{0000000A-7002-44F5-B9DA-0687F144302C}"/>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0.26321539443999031"/>
          <c:w val="0.9238463637183798"/>
          <c:h val="0.29272148210989501"/>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0-F136-48A0-A44A-2C0DE7B9E494}"/>
                </c:ext>
              </c:extLst>
            </c:dLbl>
            <c:dLbl>
              <c:idx val="1"/>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F136-48A0-A44A-2C0DE7B9E494}"/>
                </c:ext>
              </c:extLst>
            </c:dLbl>
            <c:dLbl>
              <c:idx val="3"/>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2-F136-48A0-A44A-2C0DE7B9E494}"/>
                </c:ext>
              </c:extLst>
            </c:dLbl>
            <c:dLbl>
              <c:idx val="4"/>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3-F136-48A0-A44A-2C0DE7B9E49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Cat. aisée (plus de 2 500 €)</c:v>
                </c:pt>
                <c:pt idx="1">
                  <c:v>Classe moyenne sup. (1 900 à 2 500 €)</c:v>
                </c:pt>
                <c:pt idx="2">
                  <c:v>Classe moyenne inf. (1 300 à 1 900 €)</c:v>
                </c:pt>
                <c:pt idx="3">
                  <c:v>Cat. modeste (900 à 1 300 €)</c:v>
                </c:pt>
                <c:pt idx="4">
                  <c:v>Cat. pauvre (moins de 900 €)</c:v>
                </c:pt>
              </c:strCache>
            </c:strRef>
          </c:cat>
          <c:val>
            <c:numRef>
              <c:f>Feuil1!$B$2:$B$6</c:f>
              <c:numCache>
                <c:formatCode>0%</c:formatCode>
                <c:ptCount val="5"/>
                <c:pt idx="0">
                  <c:v>0.49</c:v>
                </c:pt>
                <c:pt idx="1">
                  <c:v>0.39</c:v>
                </c:pt>
                <c:pt idx="2">
                  <c:v>0.39</c:v>
                </c:pt>
                <c:pt idx="3">
                  <c:v>0.28999999999999998</c:v>
                </c:pt>
                <c:pt idx="4">
                  <c:v>0.28999999999999998</c:v>
                </c:pt>
              </c:numCache>
            </c:numRef>
          </c:val>
          <c:smooth val="0"/>
          <c:extLst>
            <c:ext xmlns:c16="http://schemas.microsoft.com/office/drawing/2014/chart" uri="{C3380CC4-5D6E-409C-BE32-E72D297353CC}">
              <c16:uniqueId val="{00000004-F136-48A0-A44A-2C0DE7B9E494}"/>
            </c:ext>
          </c:extLst>
        </c:ser>
        <c:dLbls>
          <c:showLegendKey val="0"/>
          <c:showVal val="0"/>
          <c:showCatName val="0"/>
          <c:showSerName val="0"/>
          <c:showPercent val="0"/>
          <c:showBubbleSize val="0"/>
        </c:dLbls>
        <c:marker val="1"/>
        <c:smooth val="0"/>
        <c:axId val="311373808"/>
        <c:axId val="311374200"/>
      </c:lineChart>
      <c:catAx>
        <c:axId val="311373808"/>
        <c:scaling>
          <c:orientation val="maxMin"/>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ax val="0.5"/>
          <c:min val="0.2"/>
        </c:scaling>
        <c:delete val="1"/>
        <c:axPos val="r"/>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791B-40A7-BB4E-47D449BD2A72}"/>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791B-40A7-BB4E-47D449BD2A72}"/>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791B-40A7-BB4E-47D449BD2A72}"/>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791B-40A7-BB4E-47D449BD2A72}"/>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791B-40A7-BB4E-47D449BD2A72}"/>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791B-40A7-BB4E-47D449BD2A72}"/>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791B-40A7-BB4E-47D449BD2A72}"/>
                </c:ext>
              </c:extLst>
            </c:dLbl>
            <c:dLbl>
              <c:idx val="4"/>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791B-40A7-BB4E-47D449BD2A72}"/>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Oui, tout à fait </c:v>
                </c:pt>
                <c:pt idx="1">
                  <c:v>Oui, plutôt </c:v>
                </c:pt>
                <c:pt idx="2">
                  <c:v>Non, plutôt pas </c:v>
                </c:pt>
                <c:pt idx="3">
                  <c:v>Non, pas du tout </c:v>
                </c:pt>
                <c:pt idx="4">
                  <c:v>Vous ne savez pas </c:v>
                </c:pt>
              </c:strCache>
            </c:strRef>
          </c:cat>
          <c:val>
            <c:numRef>
              <c:f>Feuil1!$B$2:$B$6</c:f>
              <c:numCache>
                <c:formatCode>0%</c:formatCode>
                <c:ptCount val="5"/>
                <c:pt idx="0">
                  <c:v>0.08</c:v>
                </c:pt>
                <c:pt idx="1">
                  <c:v>0.38</c:v>
                </c:pt>
                <c:pt idx="2">
                  <c:v>0.16</c:v>
                </c:pt>
                <c:pt idx="3">
                  <c:v>0.15</c:v>
                </c:pt>
                <c:pt idx="4">
                  <c:v>0.23</c:v>
                </c:pt>
              </c:numCache>
            </c:numRef>
          </c:val>
          <c:extLst>
            <c:ext xmlns:c16="http://schemas.microsoft.com/office/drawing/2014/chart" uri="{C3380CC4-5D6E-409C-BE32-E72D297353CC}">
              <c16:uniqueId val="{0000000A-791B-40A7-BB4E-47D449BD2A72}"/>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535257073754444"/>
          <c:y val="1.9651094954237062E-2"/>
          <c:w val="0.4638918408242686"/>
          <c:h val="0.97898600479057929"/>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752E-424B-9D12-1C06EAA4EF9C}"/>
              </c:ext>
            </c:extLst>
          </c:dPt>
          <c:dPt>
            <c:idx val="7"/>
            <c:invertIfNegative val="0"/>
            <c:bubble3D val="0"/>
            <c:extLst>
              <c:ext xmlns:c16="http://schemas.microsoft.com/office/drawing/2014/chart" uri="{C3380CC4-5D6E-409C-BE32-E72D297353CC}">
                <c16:uniqueId val="{00000001-752E-424B-9D12-1C06EAA4EF9C}"/>
              </c:ext>
            </c:extLst>
          </c:dPt>
          <c:dLbls>
            <c:spPr>
              <a:noFill/>
              <a:ln>
                <a:noFill/>
              </a:ln>
              <a:effectLst/>
            </c:spPr>
            <c:txPr>
              <a:bodyPr anchorCtr="0"/>
              <a:lstStyle/>
              <a:p>
                <a:pPr algn="ctr">
                  <a:defRPr lang="fr-FR" sz="18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Feuil1!$A$2:$A$5</c:f>
              <c:strCache>
                <c:ptCount val="4"/>
                <c:pt idx="0">
                  <c:v>Il s’agit d’un acte citoyen pour soutenir nos entreprises et nos territoires, en particulier dans un contexte de crise sanitaire </c:v>
                </c:pt>
                <c:pt idx="1">
                  <c:v>Cela est un moyen de faire fructifier son épargne de manière utile </c:v>
                </c:pt>
                <c:pt idx="2">
                  <c:v>Ces fonds permettent de mieux flécher l’épargne et d’y donner du sens </c:v>
                </c:pt>
                <c:pt idx="3">
                  <c:v>Cela donne accès à un nouveau type de placement permettant de diversifier sa stratégie d’investissement </c:v>
                </c:pt>
              </c:strCache>
            </c:strRef>
          </c:cat>
          <c:val>
            <c:numRef>
              <c:f>Feuil1!$B$2:$B$5</c:f>
              <c:numCache>
                <c:formatCode>0%</c:formatCode>
                <c:ptCount val="4"/>
                <c:pt idx="0">
                  <c:v>0.43</c:v>
                </c:pt>
                <c:pt idx="1">
                  <c:v>0.25</c:v>
                </c:pt>
                <c:pt idx="2">
                  <c:v>0.2</c:v>
                </c:pt>
                <c:pt idx="3">
                  <c:v>0.12</c:v>
                </c:pt>
              </c:numCache>
            </c:numRef>
          </c:val>
          <c:extLst>
            <c:ext xmlns:c16="http://schemas.microsoft.com/office/drawing/2014/chart" uri="{C3380CC4-5D6E-409C-BE32-E72D297353CC}">
              <c16:uniqueId val="{00000002-752E-424B-9D12-1C06EAA4EF9C}"/>
            </c:ext>
          </c:extLst>
        </c:ser>
        <c:dLbls>
          <c:showLegendKey val="0"/>
          <c:showVal val="0"/>
          <c:showCatName val="0"/>
          <c:showSerName val="0"/>
          <c:showPercent val="0"/>
          <c:showBubbleSize val="0"/>
        </c:dLbls>
        <c:gapWidth val="40"/>
        <c:axId val="699955960"/>
        <c:axId val="699956352"/>
      </c:barChart>
      <c:catAx>
        <c:axId val="699955960"/>
        <c:scaling>
          <c:orientation val="maxMin"/>
        </c:scaling>
        <c:delete val="0"/>
        <c:axPos val="l"/>
        <c:numFmt formatCode="General" sourceLinked="0"/>
        <c:majorTickMark val="out"/>
        <c:minorTickMark val="none"/>
        <c:tickLblPos val="nextTo"/>
        <c:spPr>
          <a:ln>
            <a:noFill/>
          </a:ln>
        </c:spPr>
        <c:txPr>
          <a:bodyPr/>
          <a:lstStyle/>
          <a:p>
            <a:pPr>
              <a:defRPr sz="1400" b="0">
                <a:latin typeface="Calibri" pitchFamily="34" charset="0"/>
                <a:cs typeface="Calibri" pitchFamily="34" charset="0"/>
              </a:defRPr>
            </a:pPr>
            <a:endParaRPr lang="fr-FR"/>
          </a:p>
        </c:txPr>
        <c:crossAx val="699956352"/>
        <c:crosses val="autoZero"/>
        <c:auto val="1"/>
        <c:lblAlgn val="ctr"/>
        <c:lblOffset val="100"/>
        <c:noMultiLvlLbl val="0"/>
      </c:catAx>
      <c:valAx>
        <c:axId val="699956352"/>
        <c:scaling>
          <c:orientation val="minMax"/>
        </c:scaling>
        <c:delete val="1"/>
        <c:axPos val="t"/>
        <c:numFmt formatCode="0%" sourceLinked="1"/>
        <c:majorTickMark val="out"/>
        <c:minorTickMark val="none"/>
        <c:tickLblPos val="nextTo"/>
        <c:crossAx val="699955960"/>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715744512365476"/>
          <c:y val="0"/>
          <c:w val="0.57623329553196001"/>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B6BF-4160-838D-DE92FB516C8C}"/>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B6BF-4160-838D-DE92FB516C8C}"/>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B6BF-4160-838D-DE92FB516C8C}"/>
              </c:ext>
            </c:extLst>
          </c:dPt>
          <c:dLbls>
            <c:dLbl>
              <c:idx val="0"/>
              <c:spPr>
                <a:noFill/>
                <a:ln>
                  <a:noFill/>
                </a:ln>
                <a:effectLst/>
              </c:spPr>
              <c:txPr>
                <a:bodyPr wrap="square" lIns="38100" tIns="19050" rIns="38100" bIns="19050" anchor="ctr">
                  <a:spAutoFit/>
                </a:bodyPr>
                <a:lstStyle/>
                <a:p>
                  <a:pPr>
                    <a:defRPr sz="16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1-B6BF-4160-838D-DE92FB516C8C}"/>
                </c:ext>
              </c:extLst>
            </c:dLbl>
            <c:dLbl>
              <c:idx val="1"/>
              <c:spPr>
                <a:noFill/>
                <a:ln>
                  <a:noFill/>
                </a:ln>
                <a:effectLst/>
              </c:spPr>
              <c:txPr>
                <a:bodyPr wrap="square" lIns="38100" tIns="19050" rIns="38100" bIns="19050" anchor="ctr">
                  <a:spAutoFit/>
                </a:bodyPr>
                <a:lstStyle/>
                <a:p>
                  <a:pPr>
                    <a:defRPr sz="16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3-B6BF-4160-838D-DE92FB516C8C}"/>
                </c:ext>
              </c:extLst>
            </c:dLbl>
            <c:dLbl>
              <c:idx val="2"/>
              <c:spPr>
                <a:noFill/>
                <a:ln>
                  <a:noFill/>
                </a:ln>
                <a:effectLst/>
              </c:spPr>
              <c:txPr>
                <a:bodyPr wrap="square" lIns="38100" tIns="19050" rIns="38100" bIns="19050" anchor="ctr">
                  <a:spAutoFit/>
                </a:bodyPr>
                <a:lstStyle/>
                <a:p>
                  <a:pPr>
                    <a:defRPr sz="18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B6BF-4160-838D-DE92FB516C8C}"/>
                </c:ext>
              </c:extLst>
            </c:dLbl>
            <c:spPr>
              <a:noFill/>
              <a:ln>
                <a:noFill/>
              </a:ln>
              <a:effectLst/>
            </c:spPr>
            <c:txPr>
              <a:bodyPr wrap="square" lIns="38100" tIns="19050" rIns="38100" bIns="19050" anchor="ctr">
                <a:spAutoFit/>
              </a:bodyPr>
              <a:lstStyle/>
              <a:p>
                <a:pPr>
                  <a:defRPr sz="1600">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Feuil1!$A$2:$A$4</c:f>
              <c:strCache>
                <c:ptCount val="3"/>
                <c:pt idx="0">
                  <c:v>Oui, et vous savez précisément ce dont il s’agit </c:v>
                </c:pt>
                <c:pt idx="1">
                  <c:v>Oui, mais vous ne savez pas précisément ce dont il s’agit </c:v>
                </c:pt>
                <c:pt idx="2">
                  <c:v>Non </c:v>
                </c:pt>
              </c:strCache>
            </c:strRef>
          </c:cat>
          <c:val>
            <c:numRef>
              <c:f>Feuil1!$B$2:$B$4</c:f>
              <c:numCache>
                <c:formatCode>0%</c:formatCode>
                <c:ptCount val="3"/>
                <c:pt idx="0">
                  <c:v>0.05</c:v>
                </c:pt>
                <c:pt idx="1">
                  <c:v>0.11</c:v>
                </c:pt>
                <c:pt idx="2">
                  <c:v>0.84</c:v>
                </c:pt>
              </c:numCache>
            </c:numRef>
          </c:val>
          <c:extLst>
            <c:ext xmlns:c16="http://schemas.microsoft.com/office/drawing/2014/chart" uri="{C3380CC4-5D6E-409C-BE32-E72D297353CC}">
              <c16:uniqueId val="{00000006-B6BF-4160-838D-DE92FB516C8C}"/>
            </c:ext>
          </c:extLst>
        </c:ser>
        <c:dLbls>
          <c:showLegendKey val="0"/>
          <c:showVal val="0"/>
          <c:showCatName val="0"/>
          <c:showSerName val="0"/>
          <c:showPercent val="0"/>
          <c:showBubbleSize val="0"/>
        </c:dLbls>
        <c:gapWidth val="55"/>
        <c:axId val="795922520"/>
        <c:axId val="795931536"/>
      </c:barChart>
      <c:valAx>
        <c:axId val="795931536"/>
        <c:scaling>
          <c:orientation val="minMax"/>
          <c:max val="1"/>
        </c:scaling>
        <c:delete val="1"/>
        <c:axPos val="t"/>
        <c:numFmt formatCode="0%" sourceLinked="1"/>
        <c:majorTickMark val="out"/>
        <c:minorTickMark val="none"/>
        <c:tickLblPos val="nextTo"/>
        <c:crossAx val="795922520"/>
        <c:crosses val="autoZero"/>
        <c:crossBetween val="between"/>
      </c:valAx>
      <c:catAx>
        <c:axId val="795922520"/>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95931536"/>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535257073754444"/>
          <c:y val="1.9651094954237062E-2"/>
          <c:w val="0.4638918408242686"/>
          <c:h val="0.97898600479057929"/>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AF9F-42CF-B7BE-CF90FBB89831}"/>
              </c:ext>
            </c:extLst>
          </c:dPt>
          <c:dPt>
            <c:idx val="7"/>
            <c:invertIfNegative val="0"/>
            <c:bubble3D val="0"/>
            <c:extLst>
              <c:ext xmlns:c16="http://schemas.microsoft.com/office/drawing/2014/chart" uri="{C3380CC4-5D6E-409C-BE32-E72D297353CC}">
                <c16:uniqueId val="{00000002-AF9F-42CF-B7BE-CF90FBB89831}"/>
              </c:ext>
            </c:extLst>
          </c:dPt>
          <c:dLbls>
            <c:spPr>
              <a:noFill/>
              <a:ln>
                <a:noFill/>
              </a:ln>
              <a:effectLst/>
            </c:spPr>
            <c:txPr>
              <a:bodyPr anchorCtr="0"/>
              <a:lstStyle/>
              <a:p>
                <a:pPr algn="ctr">
                  <a:defRPr lang="fr-FR" sz="18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Feuil1!$A$2:$A$4</c:f>
              <c:strCache>
                <c:ptCount val="3"/>
                <c:pt idx="0">
                  <c:v>Un Label du Ministère de l’Economie identifiant les fonds/les placements qui contribuent à diriger l’épargne des Français vers le financement des entreprises françaises notamment </c:v>
                </c:pt>
                <c:pt idx="1">
                  <c:v>Un Label du Ministère de l’Economie décerné aux entreprises qui ont connu une crise économique majeure et qui ont pu relancer leur activité grâce à une Aide de l’Etat </c:v>
                </c:pt>
                <c:pt idx="2">
                  <c:v>Un Label décerné par un Magazine économique récompensant les travaux d’économistes et chercheurs français </c:v>
                </c:pt>
              </c:strCache>
            </c:strRef>
          </c:cat>
          <c:val>
            <c:numRef>
              <c:f>Feuil1!$B$2:$B$4</c:f>
              <c:numCache>
                <c:formatCode>0%</c:formatCode>
                <c:ptCount val="3"/>
                <c:pt idx="0">
                  <c:v>0.56999999999999995</c:v>
                </c:pt>
                <c:pt idx="1">
                  <c:v>0.25</c:v>
                </c:pt>
                <c:pt idx="2">
                  <c:v>0.18</c:v>
                </c:pt>
              </c:numCache>
            </c:numRef>
          </c:val>
          <c:extLst>
            <c:ext xmlns:c16="http://schemas.microsoft.com/office/drawing/2014/chart" uri="{C3380CC4-5D6E-409C-BE32-E72D297353CC}">
              <c16:uniqueId val="{00000003-AF9F-42CF-B7BE-CF90FBB89831}"/>
            </c:ext>
          </c:extLst>
        </c:ser>
        <c:dLbls>
          <c:showLegendKey val="0"/>
          <c:showVal val="0"/>
          <c:showCatName val="0"/>
          <c:showSerName val="0"/>
          <c:showPercent val="0"/>
          <c:showBubbleSize val="0"/>
        </c:dLbls>
        <c:gapWidth val="40"/>
        <c:axId val="699955960"/>
        <c:axId val="699956352"/>
      </c:barChart>
      <c:catAx>
        <c:axId val="699955960"/>
        <c:scaling>
          <c:orientation val="maxMin"/>
        </c:scaling>
        <c:delete val="0"/>
        <c:axPos val="l"/>
        <c:numFmt formatCode="General" sourceLinked="0"/>
        <c:majorTickMark val="out"/>
        <c:minorTickMark val="none"/>
        <c:tickLblPos val="nextTo"/>
        <c:spPr>
          <a:ln>
            <a:noFill/>
          </a:ln>
        </c:spPr>
        <c:txPr>
          <a:bodyPr/>
          <a:lstStyle/>
          <a:p>
            <a:pPr>
              <a:defRPr sz="1400" b="0">
                <a:latin typeface="Calibri" pitchFamily="34" charset="0"/>
                <a:cs typeface="Calibri" pitchFamily="34" charset="0"/>
              </a:defRPr>
            </a:pPr>
            <a:endParaRPr lang="fr-FR"/>
          </a:p>
        </c:txPr>
        <c:crossAx val="699956352"/>
        <c:crosses val="autoZero"/>
        <c:auto val="1"/>
        <c:lblAlgn val="ctr"/>
        <c:lblOffset val="100"/>
        <c:noMultiLvlLbl val="0"/>
      </c:catAx>
      <c:valAx>
        <c:axId val="699956352"/>
        <c:scaling>
          <c:orientation val="minMax"/>
        </c:scaling>
        <c:delete val="1"/>
        <c:axPos val="t"/>
        <c:numFmt formatCode="0%" sourceLinked="1"/>
        <c:majorTickMark val="out"/>
        <c:minorTickMark val="none"/>
        <c:tickLblPos val="nextTo"/>
        <c:crossAx val="699955960"/>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584A-427A-A520-912EE6B8CD43}"/>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584A-427A-A520-912EE6B8CD43}"/>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584A-427A-A520-912EE6B8CD43}"/>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584A-427A-A520-912EE6B8CD43}"/>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A-584A-427A-A520-912EE6B8CD43}"/>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584A-427A-A520-912EE6B8CD43}"/>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584A-427A-A520-912EE6B8CD43}"/>
                </c:ext>
              </c:extLst>
            </c:dLbl>
            <c:dLbl>
              <c:idx val="4"/>
              <c:spPr>
                <a:noFill/>
                <a:ln>
                  <a:noFill/>
                </a:ln>
                <a:effectLst/>
              </c:spPr>
              <c:txPr>
                <a:bodyPr wrap="square" lIns="38100" tIns="19050" rIns="38100" bIns="19050" anchor="ctr">
                  <a:spAutoFit/>
                </a:bodyPr>
                <a:lstStyle/>
                <a:p>
                  <a:pPr>
                    <a:defRPr sz="1400" b="1">
                      <a:solidFill>
                        <a:schemeClr val="tx1">
                          <a:lumMod val="50000"/>
                          <a:lumOff val="50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A-584A-427A-A520-912EE6B8CD43}"/>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bien informé(e) </c:v>
                </c:pt>
                <c:pt idx="1">
                  <c:v>Assez bien informé(e) </c:v>
                </c:pt>
                <c:pt idx="2">
                  <c:v>Assez mal informé(e) </c:v>
                </c:pt>
                <c:pt idx="3">
                  <c:v>Très mal informé(e) </c:v>
                </c:pt>
                <c:pt idx="4">
                  <c:v>Vous ne savez pas </c:v>
                </c:pt>
              </c:strCache>
            </c:strRef>
          </c:cat>
          <c:val>
            <c:numRef>
              <c:f>Feuil1!$B$2:$B$6</c:f>
              <c:numCache>
                <c:formatCode>0%</c:formatCode>
                <c:ptCount val="5"/>
                <c:pt idx="0">
                  <c:v>0.03</c:v>
                </c:pt>
                <c:pt idx="1">
                  <c:v>7.0000000000000007E-2</c:v>
                </c:pt>
                <c:pt idx="2">
                  <c:v>0.19</c:v>
                </c:pt>
                <c:pt idx="3">
                  <c:v>0.56999999999999995</c:v>
                </c:pt>
                <c:pt idx="4">
                  <c:v>0.14000000000000001</c:v>
                </c:pt>
              </c:numCache>
            </c:numRef>
          </c:val>
          <c:extLst>
            <c:ext xmlns:c16="http://schemas.microsoft.com/office/drawing/2014/chart" uri="{C3380CC4-5D6E-409C-BE32-E72D297353CC}">
              <c16:uniqueId val="{00000008-584A-427A-A520-912EE6B8CD43}"/>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7.5405337424041402E-2"/>
          <c:w val="0.9238463637183798"/>
          <c:h val="0.2946173941189793"/>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5">
                          <a:lumMod val="50000"/>
                        </a:schemeClr>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0-E1E9-4772-A86A-F783A1B051D8}"/>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E1E9-4772-A86A-F783A1B051D8}"/>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2-E1E9-4772-A86A-F783A1B051D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Inférieur à 200 000€</c:v>
                </c:pt>
                <c:pt idx="1">
                  <c:v>Entre 200 000€ et 399 999€</c:v>
                </c:pt>
                <c:pt idx="2">
                  <c:v>400 000€ et plus</c:v>
                </c:pt>
              </c:strCache>
            </c:strRef>
          </c:cat>
          <c:val>
            <c:numRef>
              <c:f>Feuil1!$B$2:$B$4</c:f>
              <c:numCache>
                <c:formatCode>0%</c:formatCode>
                <c:ptCount val="3"/>
                <c:pt idx="0">
                  <c:v>0.08</c:v>
                </c:pt>
                <c:pt idx="1">
                  <c:v>0.12</c:v>
                </c:pt>
                <c:pt idx="2">
                  <c:v>0.17</c:v>
                </c:pt>
              </c:numCache>
            </c:numRef>
          </c:val>
          <c:smooth val="0"/>
          <c:extLst>
            <c:ext xmlns:c16="http://schemas.microsoft.com/office/drawing/2014/chart" uri="{C3380CC4-5D6E-409C-BE32-E72D297353CC}">
              <c16:uniqueId val="{00000003-E1E9-4772-A86A-F783A1B051D8}"/>
            </c:ext>
          </c:extLst>
        </c:ser>
        <c:dLbls>
          <c:showLegendKey val="0"/>
          <c:showVal val="0"/>
          <c:showCatName val="0"/>
          <c:showSerName val="0"/>
          <c:showPercent val="0"/>
          <c:showBubbleSize val="0"/>
        </c:dLbls>
        <c:marker val="1"/>
        <c:smooth val="0"/>
        <c:axId val="311373808"/>
        <c:axId val="311374200"/>
      </c:lineChart>
      <c:catAx>
        <c:axId val="3113738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in val="0"/>
        </c:scaling>
        <c:delete val="1"/>
        <c:axPos val="l"/>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94837214670658E-2"/>
          <c:y val="0"/>
          <c:w val="0.94505157669481399"/>
          <c:h val="0.99885800357366128"/>
        </c:manualLayout>
      </c:layout>
      <c:barChart>
        <c:barDir val="bar"/>
        <c:grouping val="clustered"/>
        <c:varyColors val="0"/>
        <c:ser>
          <c:idx val="0"/>
          <c:order val="0"/>
          <c:tx>
            <c:strRef>
              <c:f>Feuil1!$B$1</c:f>
              <c:strCache>
                <c:ptCount val="1"/>
              </c:strCache>
            </c:strRef>
          </c:tx>
          <c:spPr>
            <a:solidFill>
              <a:srgbClr val="003366"/>
            </a:solidFill>
            <a:ln w="9525">
              <a:noFill/>
            </a:ln>
            <a:effectLst/>
          </c:spPr>
          <c:invertIfNegative val="0"/>
          <c:dPt>
            <c:idx val="0"/>
            <c:invertIfNegative val="0"/>
            <c:bubble3D val="0"/>
            <c:extLst>
              <c:ext xmlns:c16="http://schemas.microsoft.com/office/drawing/2014/chart" uri="{C3380CC4-5D6E-409C-BE32-E72D297353CC}">
                <c16:uniqueId val="{00000000-7000-4294-863F-CA76607011AA}"/>
              </c:ext>
            </c:extLst>
          </c:dPt>
          <c:dPt>
            <c:idx val="1"/>
            <c:invertIfNegative val="0"/>
            <c:bubble3D val="0"/>
            <c:spPr>
              <a:solidFill>
                <a:srgbClr val="003366">
                  <a:alpha val="60000"/>
                </a:srgbClr>
              </a:solidFill>
              <a:ln w="9525">
                <a:noFill/>
              </a:ln>
              <a:effectLst/>
            </c:spPr>
            <c:extLst>
              <c:ext xmlns:c16="http://schemas.microsoft.com/office/drawing/2014/chart" uri="{C3380CC4-5D6E-409C-BE32-E72D297353CC}">
                <c16:uniqueId val="{00000001-7000-4294-863F-CA76607011AA}"/>
              </c:ext>
            </c:extLst>
          </c:dPt>
          <c:dPt>
            <c:idx val="2"/>
            <c:invertIfNegative val="0"/>
            <c:bubble3D val="0"/>
            <c:spPr>
              <a:solidFill>
                <a:srgbClr val="003366">
                  <a:alpha val="60000"/>
                </a:srgbClr>
              </a:solidFill>
              <a:ln w="9525">
                <a:noFill/>
              </a:ln>
              <a:effectLst/>
            </c:spPr>
            <c:extLst>
              <c:ext xmlns:c16="http://schemas.microsoft.com/office/drawing/2014/chart" uri="{C3380CC4-5D6E-409C-BE32-E72D297353CC}">
                <c16:uniqueId val="{00000003-7000-4294-863F-CA76607011AA}"/>
              </c:ext>
            </c:extLst>
          </c:dPt>
          <c:dPt>
            <c:idx val="5"/>
            <c:invertIfNegative val="0"/>
            <c:bubble3D val="0"/>
            <c:spPr>
              <a:solidFill>
                <a:schemeClr val="bg1">
                  <a:lumMod val="50000"/>
                </a:schemeClr>
              </a:solidFill>
              <a:ln w="9525">
                <a:noFill/>
              </a:ln>
              <a:effectLst/>
            </c:spPr>
            <c:extLst>
              <c:ext xmlns:c16="http://schemas.microsoft.com/office/drawing/2014/chart" uri="{C3380CC4-5D6E-409C-BE32-E72D297353CC}">
                <c16:uniqueId val="{00000006-DF65-425B-95E7-33E90BCB6F59}"/>
              </c:ext>
            </c:extLst>
          </c:dPt>
          <c:dLbls>
            <c:dLbl>
              <c:idx val="1"/>
              <c:spPr>
                <a:noFill/>
                <a:ln>
                  <a:noFill/>
                </a:ln>
                <a:effectLst/>
              </c:spPr>
              <c:txPr>
                <a:bodyPr wrap="square" lIns="38100" tIns="19050" rIns="38100" bIns="19050" anchor="ctr">
                  <a:spAutoFit/>
                </a:bodyPr>
                <a:lstStyle/>
                <a:p>
                  <a:pPr>
                    <a:defRPr sz="1800" b="1">
                      <a:solidFill>
                        <a:srgbClr val="003366">
                          <a:alpha val="70000"/>
                        </a:srgbClr>
                      </a:solidFill>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1-7000-4294-863F-CA76607011AA}"/>
                </c:ext>
              </c:extLst>
            </c:dLbl>
            <c:dLbl>
              <c:idx val="2"/>
              <c:tx>
                <c:rich>
                  <a:bodyPr wrap="square" lIns="38100" tIns="19050" rIns="38100" bIns="19050" anchor="ctr">
                    <a:spAutoFit/>
                  </a:bodyPr>
                  <a:lstStyle/>
                  <a:p>
                    <a:pPr>
                      <a:defRPr sz="1800" b="1" i="1">
                        <a:solidFill>
                          <a:srgbClr val="003366">
                            <a:alpha val="70000"/>
                          </a:srgbClr>
                        </a:solidFill>
                      </a:defRPr>
                    </a:pPr>
                    <a:fld id="{91252BAD-575C-4799-9237-EAF00CFEB067}" type="VALUE">
                      <a:rPr lang="en-US" i="0"/>
                      <a:pPr>
                        <a:defRPr sz="1800" b="1" i="1">
                          <a:solidFill>
                            <a:srgbClr val="003366">
                              <a:alpha val="70000"/>
                            </a:srgbClr>
                          </a:solidFill>
                        </a:defRPr>
                      </a:pPr>
                      <a:t>[VALEUR]</a:t>
                    </a:fld>
                    <a:endParaRPr lang="fr-F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000-4294-863F-CA76607011AA}"/>
                </c:ext>
              </c:extLst>
            </c:dLbl>
            <c:dLbl>
              <c:idx val="5"/>
              <c:spPr>
                <a:noFill/>
                <a:ln>
                  <a:noFill/>
                </a:ln>
                <a:effectLst/>
              </c:spPr>
              <c:txPr>
                <a:bodyPr wrap="square" lIns="38100" tIns="19050" rIns="38100" bIns="19050" anchor="ctr">
                  <a:spAutoFit/>
                </a:bodyPr>
                <a:lstStyle/>
                <a:p>
                  <a:pPr>
                    <a:defRPr sz="1400" b="1">
                      <a:solidFill>
                        <a:schemeClr val="tx1">
                          <a:lumMod val="65000"/>
                          <a:lumOff val="35000"/>
                        </a:schemeClr>
                      </a:solidFill>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6-DF65-425B-95E7-33E90BCB6F59}"/>
                </c:ext>
              </c:extLst>
            </c:dLbl>
            <c:spPr>
              <a:noFill/>
              <a:ln>
                <a:noFill/>
              </a:ln>
              <a:effectLst/>
            </c:spPr>
            <c:txPr>
              <a:bodyPr wrap="square" lIns="38100" tIns="19050" rIns="38100" bIns="19050" anchor="ctr">
                <a:spAutoFit/>
              </a:bodyPr>
              <a:lstStyle/>
              <a:p>
                <a:pPr>
                  <a:defRPr sz="1800" b="1">
                    <a:solidFill>
                      <a:srgbClr val="003366"/>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Feuil1!$A$2:$A$7</c:f>
              <c:strCache>
                <c:ptCount val="6"/>
                <c:pt idx="0">
                  <c:v>Par vous-même via la publicité, des recherches web ou les réseaux sociaux </c:v>
                </c:pt>
                <c:pt idx="1">
                  <c:v>Par votre conseiller bancaire </c:v>
                </c:pt>
                <c:pt idx="2">
                  <c:v>Par votre conseiller en gestion de patrimoine </c:v>
                </c:pt>
                <c:pt idx="3">
                  <c:v>Par votre entourage </c:v>
                </c:pt>
                <c:pt idx="4">
                  <c:v>Un autre moyen </c:v>
                </c:pt>
                <c:pt idx="5">
                  <c:v>Vous ne savez pas </c:v>
                </c:pt>
              </c:strCache>
            </c:strRef>
          </c:cat>
          <c:val>
            <c:numRef>
              <c:f>Feuil1!$B$2:$B$7</c:f>
              <c:numCache>
                <c:formatCode>0%</c:formatCode>
                <c:ptCount val="6"/>
                <c:pt idx="0">
                  <c:v>0.33</c:v>
                </c:pt>
                <c:pt idx="1">
                  <c:v>0.19</c:v>
                </c:pt>
                <c:pt idx="2">
                  <c:v>0.11</c:v>
                </c:pt>
                <c:pt idx="3">
                  <c:v>0.27</c:v>
                </c:pt>
                <c:pt idx="4">
                  <c:v>7.0000000000000007E-2</c:v>
                </c:pt>
                <c:pt idx="5">
                  <c:v>0.15</c:v>
                </c:pt>
              </c:numCache>
            </c:numRef>
          </c:val>
          <c:extLst>
            <c:ext xmlns:c16="http://schemas.microsoft.com/office/drawing/2014/chart" uri="{C3380CC4-5D6E-409C-BE32-E72D297353CC}">
              <c16:uniqueId val="{00000008-7000-4294-863F-CA76607011AA}"/>
            </c:ext>
          </c:extLst>
        </c:ser>
        <c:dLbls>
          <c:showLegendKey val="0"/>
          <c:showVal val="0"/>
          <c:showCatName val="0"/>
          <c:showSerName val="0"/>
          <c:showPercent val="0"/>
          <c:showBubbleSize val="0"/>
        </c:dLbls>
        <c:gapWidth val="30"/>
        <c:axId val="697760736"/>
        <c:axId val="697760344"/>
      </c:barChart>
      <c:valAx>
        <c:axId val="697760344"/>
        <c:scaling>
          <c:orientation val="minMax"/>
          <c:max val="1"/>
        </c:scaling>
        <c:delete val="1"/>
        <c:axPos val="t"/>
        <c:numFmt formatCode="0%" sourceLinked="1"/>
        <c:majorTickMark val="out"/>
        <c:minorTickMark val="none"/>
        <c:tickLblPos val="nextTo"/>
        <c:crossAx val="697760736"/>
        <c:crosses val="autoZero"/>
        <c:crossBetween val="between"/>
      </c:valAx>
      <c:catAx>
        <c:axId val="697760736"/>
        <c:scaling>
          <c:orientation val="maxMin"/>
        </c:scaling>
        <c:delete val="1"/>
        <c:axPos val="l"/>
        <c:numFmt formatCode="General" sourceLinked="1"/>
        <c:majorTickMark val="out"/>
        <c:minorTickMark val="none"/>
        <c:tickLblPos val="nextTo"/>
        <c:crossAx val="697760344"/>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715744512365476"/>
          <c:y val="0"/>
          <c:w val="0.57623329553196001"/>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8399-4D88-B793-7BC901D41E12}"/>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8399-4D88-B793-7BC901D41E12}"/>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8399-4D88-B793-7BC901D41E12}"/>
              </c:ext>
            </c:extLst>
          </c:dPt>
          <c:dLbls>
            <c:dLbl>
              <c:idx val="0"/>
              <c:spPr>
                <a:noFill/>
                <a:ln>
                  <a:noFill/>
                </a:ln>
                <a:effectLst/>
              </c:spPr>
              <c:txPr>
                <a:bodyPr wrap="square" lIns="38100" tIns="19050" rIns="38100" bIns="19050" anchor="ctr">
                  <a:spAutoFit/>
                </a:bodyPr>
                <a:lstStyle/>
                <a:p>
                  <a:pPr>
                    <a:defRPr sz="16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1-8399-4D88-B793-7BC901D41E12}"/>
                </c:ext>
              </c:extLst>
            </c:dLbl>
            <c:dLbl>
              <c:idx val="1"/>
              <c:spPr>
                <a:noFill/>
                <a:ln>
                  <a:noFill/>
                </a:ln>
                <a:effectLst/>
              </c:spPr>
              <c:txPr>
                <a:bodyPr wrap="square" lIns="38100" tIns="19050" rIns="38100" bIns="19050" anchor="ctr">
                  <a:spAutoFit/>
                </a:bodyPr>
                <a:lstStyle/>
                <a:p>
                  <a:pPr>
                    <a:defRPr sz="16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3-8399-4D88-B793-7BC901D41E12}"/>
                </c:ext>
              </c:extLst>
            </c:dLbl>
            <c:dLbl>
              <c:idx val="2"/>
              <c:spPr>
                <a:noFill/>
                <a:ln>
                  <a:noFill/>
                </a:ln>
                <a:effectLst/>
              </c:spPr>
              <c:txPr>
                <a:bodyPr wrap="square" lIns="38100" tIns="19050" rIns="38100" bIns="19050" anchor="ctr">
                  <a:spAutoFit/>
                </a:bodyPr>
                <a:lstStyle/>
                <a:p>
                  <a:pPr>
                    <a:defRPr sz="18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8399-4D88-B793-7BC901D41E12}"/>
                </c:ext>
              </c:extLst>
            </c:dLbl>
            <c:spPr>
              <a:noFill/>
              <a:ln>
                <a:noFill/>
              </a:ln>
              <a:effectLst/>
            </c:spPr>
            <c:txPr>
              <a:bodyPr wrap="square" lIns="38100" tIns="19050" rIns="38100" bIns="19050" anchor="ctr">
                <a:spAutoFit/>
              </a:bodyPr>
              <a:lstStyle/>
              <a:p>
                <a:pPr>
                  <a:defRPr sz="1600">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Feuil1!$A$2:$A$4</c:f>
              <c:strCache>
                <c:ptCount val="3"/>
                <c:pt idx="0">
                  <c:v>Oui, sur plusieurs placements </c:v>
                </c:pt>
                <c:pt idx="1">
                  <c:v>Oui, sur un placement </c:v>
                </c:pt>
                <c:pt idx="2">
                  <c:v>Non </c:v>
                </c:pt>
              </c:strCache>
            </c:strRef>
          </c:cat>
          <c:val>
            <c:numRef>
              <c:f>Feuil1!$B$2:$B$4</c:f>
              <c:numCache>
                <c:formatCode>0%</c:formatCode>
                <c:ptCount val="3"/>
                <c:pt idx="0">
                  <c:v>0.1</c:v>
                </c:pt>
                <c:pt idx="1">
                  <c:v>0.19</c:v>
                </c:pt>
                <c:pt idx="2">
                  <c:v>0.71</c:v>
                </c:pt>
              </c:numCache>
            </c:numRef>
          </c:val>
          <c:extLst>
            <c:ext xmlns:c16="http://schemas.microsoft.com/office/drawing/2014/chart" uri="{C3380CC4-5D6E-409C-BE32-E72D297353CC}">
              <c16:uniqueId val="{00000006-8399-4D88-B793-7BC901D41E12}"/>
            </c:ext>
          </c:extLst>
        </c:ser>
        <c:dLbls>
          <c:showLegendKey val="0"/>
          <c:showVal val="0"/>
          <c:showCatName val="0"/>
          <c:showSerName val="0"/>
          <c:showPercent val="0"/>
          <c:showBubbleSize val="0"/>
        </c:dLbls>
        <c:gapWidth val="55"/>
        <c:axId val="795922520"/>
        <c:axId val="795931536"/>
      </c:barChart>
      <c:valAx>
        <c:axId val="795931536"/>
        <c:scaling>
          <c:orientation val="minMax"/>
          <c:max val="1"/>
        </c:scaling>
        <c:delete val="1"/>
        <c:axPos val="t"/>
        <c:numFmt formatCode="0%" sourceLinked="1"/>
        <c:majorTickMark val="out"/>
        <c:minorTickMark val="none"/>
        <c:tickLblPos val="nextTo"/>
        <c:crossAx val="795922520"/>
        <c:crosses val="autoZero"/>
        <c:crossBetween val="between"/>
      </c:valAx>
      <c:catAx>
        <c:axId val="795922520"/>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795931536"/>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153636281620182E-2"/>
          <c:y val="7.5405337424041402E-2"/>
          <c:w val="0.9238463637183798"/>
          <c:h val="0.2946173941189793"/>
        </c:manualLayout>
      </c:layout>
      <c:lineChart>
        <c:grouping val="standard"/>
        <c:varyColors val="0"/>
        <c:ser>
          <c:idx val="0"/>
          <c:order val="0"/>
          <c:tx>
            <c:strRef>
              <c:f>Feuil1!$B$1</c:f>
              <c:strCache>
                <c:ptCount val="1"/>
                <c:pt idx="0">
                  <c:v>Série 1</c:v>
                </c:pt>
              </c:strCache>
            </c:strRef>
          </c:tx>
          <c:spPr>
            <a:ln w="28575" cap="rnd">
              <a:solidFill>
                <a:srgbClr val="003366"/>
              </a:solidFill>
              <a:round/>
            </a:ln>
            <a:effectLst/>
          </c:spPr>
          <c:marker>
            <c:symbol val="circle"/>
            <c:size val="5"/>
            <c:spPr>
              <a:solidFill>
                <a:srgbClr val="003366"/>
              </a:solidFill>
              <a:ln w="9525">
                <a:solidFill>
                  <a:srgbClr val="003366"/>
                </a:solidFill>
              </a:ln>
              <a:effectLst/>
            </c:spPr>
          </c:marker>
          <c:dLbls>
            <c:dLbl>
              <c:idx val="0"/>
              <c:layout>
                <c:manualLayout>
                  <c:x val="-7.359728354473645E-2"/>
                  <c:y val="-4.4143584452977398E-2"/>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E95-4FE9-896B-3D9656666811}"/>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1-8E95-4FE9-896B-3D9656666811}"/>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2-8E95-4FE9-896B-3D9656666811}"/>
                </c:ext>
              </c:extLst>
            </c:dLbl>
            <c:dLbl>
              <c:idx val="3"/>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6-8E95-4FE9-896B-3D9656666811}"/>
                </c:ext>
              </c:extLst>
            </c:dLbl>
            <c:dLbl>
              <c:idx val="4"/>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extLst>
                <c:ext xmlns:c16="http://schemas.microsoft.com/office/drawing/2014/chart" uri="{C3380CC4-5D6E-409C-BE32-E72D297353CC}">
                  <c16:uniqueId val="{00000005-8E95-4FE9-896B-3D9656666811}"/>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3366"/>
                    </a:solidFill>
                    <a:latin typeface="Calibri" panose="020F050202020403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Cat. aisée (plus de 2 500 €)</c:v>
                </c:pt>
                <c:pt idx="1">
                  <c:v>Classe moyenne sup. (1 900 à 2 500 €)</c:v>
                </c:pt>
                <c:pt idx="2">
                  <c:v>Classe moyenne inf. (1 300 à 1 900 €)</c:v>
                </c:pt>
                <c:pt idx="3">
                  <c:v>Cat. modeste (900 à 1 300 €)</c:v>
                </c:pt>
                <c:pt idx="4">
                  <c:v>Cat. pauvre (moins de 900 €)</c:v>
                </c:pt>
              </c:strCache>
            </c:strRef>
          </c:cat>
          <c:val>
            <c:numRef>
              <c:f>Feuil1!$B$2:$B$6</c:f>
              <c:numCache>
                <c:formatCode>0%</c:formatCode>
                <c:ptCount val="5"/>
                <c:pt idx="0">
                  <c:v>0.46</c:v>
                </c:pt>
                <c:pt idx="1">
                  <c:v>0.37</c:v>
                </c:pt>
                <c:pt idx="2">
                  <c:v>0.3</c:v>
                </c:pt>
                <c:pt idx="3">
                  <c:v>0.23</c:v>
                </c:pt>
                <c:pt idx="4">
                  <c:v>0.16</c:v>
                </c:pt>
              </c:numCache>
            </c:numRef>
          </c:val>
          <c:smooth val="0"/>
          <c:extLst>
            <c:ext xmlns:c16="http://schemas.microsoft.com/office/drawing/2014/chart" uri="{C3380CC4-5D6E-409C-BE32-E72D297353CC}">
              <c16:uniqueId val="{00000003-8E95-4FE9-896B-3D9656666811}"/>
            </c:ext>
          </c:extLst>
        </c:ser>
        <c:dLbls>
          <c:showLegendKey val="0"/>
          <c:showVal val="0"/>
          <c:showCatName val="0"/>
          <c:showSerName val="0"/>
          <c:showPercent val="0"/>
          <c:showBubbleSize val="0"/>
        </c:dLbls>
        <c:marker val="1"/>
        <c:smooth val="0"/>
        <c:axId val="311373808"/>
        <c:axId val="311374200"/>
      </c:lineChart>
      <c:catAx>
        <c:axId val="311373808"/>
        <c:scaling>
          <c:orientation val="maxMin"/>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fr-FR"/>
          </a:p>
        </c:txPr>
        <c:crossAx val="311374200"/>
        <c:crosses val="autoZero"/>
        <c:auto val="1"/>
        <c:lblAlgn val="ctr"/>
        <c:lblOffset val="100"/>
        <c:noMultiLvlLbl val="0"/>
      </c:catAx>
      <c:valAx>
        <c:axId val="311374200"/>
        <c:scaling>
          <c:orientation val="minMax"/>
          <c:min val="0"/>
        </c:scaling>
        <c:delete val="1"/>
        <c:axPos val="r"/>
        <c:numFmt formatCode="0%" sourceLinked="1"/>
        <c:majorTickMark val="out"/>
        <c:minorTickMark val="none"/>
        <c:tickLblPos val="nextTo"/>
        <c:crossAx val="31137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3960808-9575-44E8-BC75-342BFA114DD1}" type="datetimeFigureOut">
              <a:rPr lang="fr-FR" smtClean="0"/>
              <a:t>17/02/2022</a:t>
            </a:fld>
            <a:endParaRPr lang="fr-FR"/>
          </a:p>
        </p:txBody>
      </p:sp>
      <p:sp>
        <p:nvSpPr>
          <p:cNvPr id="4" name="Espace réservé de l'image des diapositives 3"/>
          <p:cNvSpPr>
            <a:spLocks noGrp="1" noRot="1" noChangeAspect="1"/>
          </p:cNvSpPr>
          <p:nvPr>
            <p:ph type="sldImg" idx="2"/>
          </p:nvPr>
        </p:nvSpPr>
        <p:spPr>
          <a:xfrm>
            <a:off x="979488" y="1233488"/>
            <a:ext cx="4776787"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5525D33-3E80-4259-93C9-9AE7460C1B6A}" type="slidenum">
              <a:rPr lang="fr-FR" smtClean="0"/>
              <a:t>‹N°›</a:t>
            </a:fld>
            <a:endParaRPr lang="fr-FR"/>
          </a:p>
        </p:txBody>
      </p:sp>
    </p:spTree>
    <p:extLst>
      <p:ext uri="{BB962C8B-B14F-4D97-AF65-F5344CB8AC3E}">
        <p14:creationId xmlns:p14="http://schemas.microsoft.com/office/powerpoint/2010/main" val="808119791"/>
      </p:ext>
    </p:extLst>
  </p:cSld>
  <p:clrMap bg1="lt1" tx1="dk1" bg2="lt2" tx2="dk2" accent1="accent1" accent2="accent2" accent3="accent3" accent4="accent4" accent5="accent5" accent6="accent6" hlink="hlink" folHlink="folHlink"/>
  <p:notesStyle>
    <a:lvl1pPr marL="0" algn="l" defTabSz="1000902" rtl="0" eaLnBrk="1" latinLnBrk="0" hangingPunct="1">
      <a:defRPr sz="1314" kern="1200">
        <a:solidFill>
          <a:schemeClr val="tx1"/>
        </a:solidFill>
        <a:latin typeface="+mn-lt"/>
        <a:ea typeface="+mn-ea"/>
        <a:cs typeface="+mn-cs"/>
      </a:defRPr>
    </a:lvl1pPr>
    <a:lvl2pPr marL="500451" algn="l" defTabSz="1000902" rtl="0" eaLnBrk="1" latinLnBrk="0" hangingPunct="1">
      <a:defRPr sz="1314" kern="1200">
        <a:solidFill>
          <a:schemeClr val="tx1"/>
        </a:solidFill>
        <a:latin typeface="+mn-lt"/>
        <a:ea typeface="+mn-ea"/>
        <a:cs typeface="+mn-cs"/>
      </a:defRPr>
    </a:lvl2pPr>
    <a:lvl3pPr marL="1000902" algn="l" defTabSz="1000902" rtl="0" eaLnBrk="1" latinLnBrk="0" hangingPunct="1">
      <a:defRPr sz="1314" kern="1200">
        <a:solidFill>
          <a:schemeClr val="tx1"/>
        </a:solidFill>
        <a:latin typeface="+mn-lt"/>
        <a:ea typeface="+mn-ea"/>
        <a:cs typeface="+mn-cs"/>
      </a:defRPr>
    </a:lvl3pPr>
    <a:lvl4pPr marL="1501353" algn="l" defTabSz="1000902" rtl="0" eaLnBrk="1" latinLnBrk="0" hangingPunct="1">
      <a:defRPr sz="1314" kern="1200">
        <a:solidFill>
          <a:schemeClr val="tx1"/>
        </a:solidFill>
        <a:latin typeface="+mn-lt"/>
        <a:ea typeface="+mn-ea"/>
        <a:cs typeface="+mn-cs"/>
      </a:defRPr>
    </a:lvl4pPr>
    <a:lvl5pPr marL="2001804" algn="l" defTabSz="1000902" rtl="0" eaLnBrk="1" latinLnBrk="0" hangingPunct="1">
      <a:defRPr sz="1314" kern="1200">
        <a:solidFill>
          <a:schemeClr val="tx1"/>
        </a:solidFill>
        <a:latin typeface="+mn-lt"/>
        <a:ea typeface="+mn-ea"/>
        <a:cs typeface="+mn-cs"/>
      </a:defRPr>
    </a:lvl5pPr>
    <a:lvl6pPr marL="2502256" algn="l" defTabSz="1000902" rtl="0" eaLnBrk="1" latinLnBrk="0" hangingPunct="1">
      <a:defRPr sz="1314" kern="1200">
        <a:solidFill>
          <a:schemeClr val="tx1"/>
        </a:solidFill>
        <a:latin typeface="+mn-lt"/>
        <a:ea typeface="+mn-ea"/>
        <a:cs typeface="+mn-cs"/>
      </a:defRPr>
    </a:lvl6pPr>
    <a:lvl7pPr marL="3002707" algn="l" defTabSz="1000902" rtl="0" eaLnBrk="1" latinLnBrk="0" hangingPunct="1">
      <a:defRPr sz="1314" kern="1200">
        <a:solidFill>
          <a:schemeClr val="tx1"/>
        </a:solidFill>
        <a:latin typeface="+mn-lt"/>
        <a:ea typeface="+mn-ea"/>
        <a:cs typeface="+mn-cs"/>
      </a:defRPr>
    </a:lvl7pPr>
    <a:lvl8pPr marL="3503158" algn="l" defTabSz="1000902" rtl="0" eaLnBrk="1" latinLnBrk="0" hangingPunct="1">
      <a:defRPr sz="1314" kern="1200">
        <a:solidFill>
          <a:schemeClr val="tx1"/>
        </a:solidFill>
        <a:latin typeface="+mn-lt"/>
        <a:ea typeface="+mn-ea"/>
        <a:cs typeface="+mn-cs"/>
      </a:defRPr>
    </a:lvl8pPr>
    <a:lvl9pPr marL="4003609" algn="l" defTabSz="1000902" rtl="0" eaLnBrk="1" latinLnBrk="0" hangingPunct="1">
      <a:defRPr sz="131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5525D33-3E80-4259-93C9-9AE7460C1B6A}" type="slidenum">
              <a:rPr lang="fr-FR" smtClean="0"/>
              <a:t>8</a:t>
            </a:fld>
            <a:endParaRPr lang="fr-FR"/>
          </a:p>
        </p:txBody>
      </p:sp>
    </p:spTree>
    <p:extLst>
      <p:ext uri="{BB962C8B-B14F-4D97-AF65-F5344CB8AC3E}">
        <p14:creationId xmlns:p14="http://schemas.microsoft.com/office/powerpoint/2010/main" val="3993958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5525D33-3E80-4259-93C9-9AE7460C1B6A}" type="slidenum">
              <a:rPr lang="fr-FR" smtClean="0"/>
              <a:t>12</a:t>
            </a:fld>
            <a:endParaRPr lang="fr-FR"/>
          </a:p>
        </p:txBody>
      </p:sp>
    </p:spTree>
    <p:extLst>
      <p:ext uri="{BB962C8B-B14F-4D97-AF65-F5344CB8AC3E}">
        <p14:creationId xmlns:p14="http://schemas.microsoft.com/office/powerpoint/2010/main" val="156720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5525D33-3E80-4259-93C9-9AE7460C1B6A}" type="slidenum">
              <a:rPr lang="fr-FR" smtClean="0"/>
              <a:t>17</a:t>
            </a:fld>
            <a:endParaRPr lang="fr-FR"/>
          </a:p>
        </p:txBody>
      </p:sp>
    </p:spTree>
    <p:extLst>
      <p:ext uri="{BB962C8B-B14F-4D97-AF65-F5344CB8AC3E}">
        <p14:creationId xmlns:p14="http://schemas.microsoft.com/office/powerpoint/2010/main" val="412241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5525D33-3E80-4259-93C9-9AE7460C1B6A}" type="slidenum">
              <a:rPr lang="fr-FR" smtClean="0"/>
              <a:t>25</a:t>
            </a:fld>
            <a:endParaRPr lang="fr-FR"/>
          </a:p>
        </p:txBody>
      </p:sp>
    </p:spTree>
    <p:extLst>
      <p:ext uri="{BB962C8B-B14F-4D97-AF65-F5344CB8AC3E}">
        <p14:creationId xmlns:p14="http://schemas.microsoft.com/office/powerpoint/2010/main" val="3251070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Page_de_Garde_2">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7927" y="2150557"/>
            <a:ext cx="8662774" cy="1736634"/>
          </a:xfrm>
        </p:spPr>
        <p:txBody>
          <a:bodyPr anchor="ctr">
            <a:normAutofit/>
          </a:bodyPr>
          <a:lstStyle>
            <a:lvl1pPr marL="0" indent="0" algn="ctr">
              <a:buNone/>
              <a:defRPr sz="4400" b="1" i="1" cap="none" baseline="0">
                <a:solidFill>
                  <a:srgbClr val="A5002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titres du masque</a:t>
            </a:r>
            <a:endParaRPr lang="en-US" dirty="0"/>
          </a:p>
        </p:txBody>
      </p:sp>
      <p:sp>
        <p:nvSpPr>
          <p:cNvPr id="8" name="Rectangle 7"/>
          <p:cNvSpPr/>
          <p:nvPr userDrawn="1"/>
        </p:nvSpPr>
        <p:spPr>
          <a:xfrm>
            <a:off x="0" y="319689"/>
            <a:ext cx="103235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7179" y="179672"/>
            <a:ext cx="1722542" cy="1347375"/>
          </a:xfrm>
          <a:prstGeom prst="rect">
            <a:avLst/>
          </a:prstGeom>
        </p:spPr>
      </p:pic>
    </p:spTree>
    <p:extLst>
      <p:ext uri="{BB962C8B-B14F-4D97-AF65-F5344CB8AC3E}">
        <p14:creationId xmlns:p14="http://schemas.microsoft.com/office/powerpoint/2010/main" val="935137027"/>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Méthodologie">
    <p:spTree>
      <p:nvGrpSpPr>
        <p:cNvPr id="1" name=""/>
        <p:cNvGrpSpPr/>
        <p:nvPr/>
      </p:nvGrpSpPr>
      <p:grpSpPr>
        <a:xfrm>
          <a:off x="0" y="0"/>
          <a:ext cx="0" cy="0"/>
          <a:chOff x="0" y="0"/>
          <a:chExt cx="0" cy="0"/>
        </a:xfrm>
      </p:grpSpPr>
      <p:sp>
        <p:nvSpPr>
          <p:cNvPr id="7" name="Rectangle 6"/>
          <p:cNvSpPr/>
          <p:nvPr userDrawn="1"/>
        </p:nvSpPr>
        <p:spPr>
          <a:xfrm>
            <a:off x="0" y="266621"/>
            <a:ext cx="10323513" cy="65735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a:p>
        </p:txBody>
      </p:sp>
      <p:sp>
        <p:nvSpPr>
          <p:cNvPr id="25" name="Espace réservé du texte 24"/>
          <p:cNvSpPr>
            <a:spLocks noGrp="1"/>
          </p:cNvSpPr>
          <p:nvPr>
            <p:ph type="body" sz="quarter" idx="10"/>
          </p:nvPr>
        </p:nvSpPr>
        <p:spPr>
          <a:xfrm>
            <a:off x="1496329" y="204800"/>
            <a:ext cx="8664792" cy="657689"/>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Modifiez les styles du texte du masque</a:t>
            </a:r>
          </a:p>
        </p:txBody>
      </p:sp>
      <p:sp>
        <p:nvSpPr>
          <p:cNvPr id="11" name="ZoneTexte 10"/>
          <p:cNvSpPr txBox="1"/>
          <p:nvPr userDrawn="1"/>
        </p:nvSpPr>
        <p:spPr>
          <a:xfrm>
            <a:off x="8705103" y="6855410"/>
            <a:ext cx="543339"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 y="217500"/>
            <a:ext cx="958103" cy="749430"/>
          </a:xfrm>
          <a:prstGeom prst="rect">
            <a:avLst/>
          </a:prstGeom>
        </p:spPr>
      </p:pic>
      <p:pic>
        <p:nvPicPr>
          <p:cNvPr id="8" name="Image 7">
            <a:extLst>
              <a:ext uri="{FF2B5EF4-FFF2-40B4-BE49-F238E27FC236}">
                <a16:creationId xmlns:a16="http://schemas.microsoft.com/office/drawing/2014/main" id="{5C05DA0F-53FF-454D-906D-4489EE85F8E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7252" t="14351" r="7201" b="12020"/>
          <a:stretch/>
        </p:blipFill>
        <p:spPr bwMode="auto">
          <a:xfrm>
            <a:off x="9345544" y="6695290"/>
            <a:ext cx="924523" cy="462103"/>
          </a:xfrm>
          <a:prstGeom prst="rect">
            <a:avLst/>
          </a:prstGeom>
          <a:noFill/>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ext>
          </a:extLst>
        </p:spPr>
      </p:pic>
    </p:spTree>
    <p:extLst>
      <p:ext uri="{BB962C8B-B14F-4D97-AF65-F5344CB8AC3E}">
        <p14:creationId xmlns:p14="http://schemas.microsoft.com/office/powerpoint/2010/main" val="795694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u_1">
    <p:spTree>
      <p:nvGrpSpPr>
        <p:cNvPr id="1" name=""/>
        <p:cNvGrpSpPr/>
        <p:nvPr/>
      </p:nvGrpSpPr>
      <p:grpSpPr>
        <a:xfrm>
          <a:off x="0" y="0"/>
          <a:ext cx="0" cy="0"/>
          <a:chOff x="0" y="0"/>
          <a:chExt cx="0" cy="0"/>
        </a:xfrm>
      </p:grpSpPr>
      <p:sp>
        <p:nvSpPr>
          <p:cNvPr id="7" name="Rectangle 6"/>
          <p:cNvSpPr/>
          <p:nvPr userDrawn="1"/>
        </p:nvSpPr>
        <p:spPr>
          <a:xfrm>
            <a:off x="0" y="204413"/>
            <a:ext cx="10323513" cy="65735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a:p>
        </p:txBody>
      </p:sp>
      <p:sp>
        <p:nvSpPr>
          <p:cNvPr id="25" name="Espace réservé du texte 24"/>
          <p:cNvSpPr>
            <a:spLocks noGrp="1"/>
          </p:cNvSpPr>
          <p:nvPr>
            <p:ph type="body" sz="quarter" idx="10"/>
          </p:nvPr>
        </p:nvSpPr>
        <p:spPr>
          <a:xfrm>
            <a:off x="1496329" y="204800"/>
            <a:ext cx="8664792" cy="657689"/>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Modifiez les styles du texte du masque</a:t>
            </a:r>
          </a:p>
        </p:txBody>
      </p:sp>
      <p:sp>
        <p:nvSpPr>
          <p:cNvPr id="11" name="ZoneTexte 10"/>
          <p:cNvSpPr txBox="1"/>
          <p:nvPr userDrawn="1"/>
        </p:nvSpPr>
        <p:spPr>
          <a:xfrm>
            <a:off x="8705103" y="6855410"/>
            <a:ext cx="543339"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 y="150825"/>
            <a:ext cx="958103" cy="749430"/>
          </a:xfrm>
          <a:prstGeom prst="rect">
            <a:avLst/>
          </a:prstGeom>
        </p:spPr>
      </p:pic>
      <p:pic>
        <p:nvPicPr>
          <p:cNvPr id="8" name="Image 7">
            <a:extLst>
              <a:ext uri="{FF2B5EF4-FFF2-40B4-BE49-F238E27FC236}">
                <a16:creationId xmlns:a16="http://schemas.microsoft.com/office/drawing/2014/main" id="{FEB61FF8-1F7A-4737-995F-C248371064B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7252" t="14351" r="7201" b="12020"/>
          <a:stretch/>
        </p:blipFill>
        <p:spPr bwMode="auto">
          <a:xfrm>
            <a:off x="9345544" y="6695290"/>
            <a:ext cx="924523" cy="462103"/>
          </a:xfrm>
          <a:prstGeom prst="rect">
            <a:avLst/>
          </a:prstGeom>
          <a:noFill/>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ext>
          </a:extLst>
        </p:spPr>
      </p:pic>
    </p:spTree>
    <p:extLst>
      <p:ext uri="{BB962C8B-B14F-4D97-AF65-F5344CB8AC3E}">
        <p14:creationId xmlns:p14="http://schemas.microsoft.com/office/powerpoint/2010/main" val="308061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_2">
    <p:spTree>
      <p:nvGrpSpPr>
        <p:cNvPr id="1" name=""/>
        <p:cNvGrpSpPr/>
        <p:nvPr/>
      </p:nvGrpSpPr>
      <p:grpSpPr>
        <a:xfrm>
          <a:off x="0" y="0"/>
          <a:ext cx="0" cy="0"/>
          <a:chOff x="0" y="0"/>
          <a:chExt cx="0" cy="0"/>
        </a:xfrm>
      </p:grpSpPr>
      <p:sp>
        <p:nvSpPr>
          <p:cNvPr id="14" name="Rectangle 13"/>
          <p:cNvSpPr/>
          <p:nvPr userDrawn="1"/>
        </p:nvSpPr>
        <p:spPr>
          <a:xfrm>
            <a:off x="0" y="319689"/>
            <a:ext cx="103235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a:p>
        </p:txBody>
      </p:sp>
      <p:sp>
        <p:nvSpPr>
          <p:cNvPr id="16" name="Espace réservé du texte 24"/>
          <p:cNvSpPr>
            <a:spLocks noGrp="1"/>
          </p:cNvSpPr>
          <p:nvPr>
            <p:ph type="body" sz="quarter" idx="10"/>
          </p:nvPr>
        </p:nvSpPr>
        <p:spPr>
          <a:xfrm>
            <a:off x="2377888" y="319688"/>
            <a:ext cx="7783233" cy="1098055"/>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Modifiez les styles du texte du masque</a:t>
            </a:r>
          </a:p>
        </p:txBody>
      </p:sp>
      <p:sp>
        <p:nvSpPr>
          <p:cNvPr id="10" name="ZoneTexte 9"/>
          <p:cNvSpPr txBox="1"/>
          <p:nvPr userDrawn="1"/>
        </p:nvSpPr>
        <p:spPr>
          <a:xfrm>
            <a:off x="8705103" y="6855410"/>
            <a:ext cx="543339"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 y="195027"/>
            <a:ext cx="1722542" cy="1347375"/>
          </a:xfrm>
          <a:prstGeom prst="rect">
            <a:avLst/>
          </a:prstGeom>
        </p:spPr>
      </p:pic>
      <p:pic>
        <p:nvPicPr>
          <p:cNvPr id="7" name="Image 6">
            <a:extLst>
              <a:ext uri="{FF2B5EF4-FFF2-40B4-BE49-F238E27FC236}">
                <a16:creationId xmlns:a16="http://schemas.microsoft.com/office/drawing/2014/main" id="{8214D13A-DAD9-4D66-9825-266D0843D92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7252" t="14351" r="7201" b="12020"/>
          <a:stretch/>
        </p:blipFill>
        <p:spPr bwMode="auto">
          <a:xfrm>
            <a:off x="9345544" y="6695290"/>
            <a:ext cx="924523" cy="462103"/>
          </a:xfrm>
          <a:prstGeom prst="rect">
            <a:avLst/>
          </a:prstGeom>
          <a:noFill/>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ext>
          </a:extLst>
        </p:spPr>
      </p:pic>
    </p:spTree>
    <p:extLst>
      <p:ext uri="{BB962C8B-B14F-4D97-AF65-F5344CB8AC3E}">
        <p14:creationId xmlns:p14="http://schemas.microsoft.com/office/powerpoint/2010/main" val="10993615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9742" y="382960"/>
            <a:ext cx="8904030" cy="139030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09742" y="1914793"/>
            <a:ext cx="8904030" cy="456386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09742" y="6666812"/>
            <a:ext cx="2322790" cy="382959"/>
          </a:xfrm>
          <a:prstGeom prst="rect">
            <a:avLst/>
          </a:prstGeom>
        </p:spPr>
        <p:txBody>
          <a:bodyPr vert="horz" lIns="91440" tIns="45720" rIns="91440" bIns="45720" rtlCol="0" anchor="ctr"/>
          <a:lstStyle>
            <a:lvl1pPr algn="l">
              <a:defRPr sz="1259">
                <a:solidFill>
                  <a:schemeClr val="tx1">
                    <a:tint val="75000"/>
                  </a:schemeClr>
                </a:solidFill>
              </a:defRPr>
            </a:lvl1pPr>
          </a:lstStyle>
          <a:p>
            <a:fld id="{16F49127-B741-4BB8-8545-0D8993A7A2C6}" type="datetimeFigureOut">
              <a:rPr lang="fr-FR" smtClean="0"/>
              <a:t>17/02/2022</a:t>
            </a:fld>
            <a:endParaRPr lang="fr-FR"/>
          </a:p>
        </p:txBody>
      </p:sp>
      <p:sp>
        <p:nvSpPr>
          <p:cNvPr id="5" name="Footer Placeholder 4"/>
          <p:cNvSpPr>
            <a:spLocks noGrp="1"/>
          </p:cNvSpPr>
          <p:nvPr>
            <p:ph type="ftr" sz="quarter" idx="3"/>
          </p:nvPr>
        </p:nvSpPr>
        <p:spPr>
          <a:xfrm>
            <a:off x="3419664" y="6666812"/>
            <a:ext cx="3484186" cy="382959"/>
          </a:xfrm>
          <a:prstGeom prst="rect">
            <a:avLst/>
          </a:prstGeom>
        </p:spPr>
        <p:txBody>
          <a:bodyPr vert="horz" lIns="91440" tIns="45720" rIns="91440" bIns="45720" rtlCol="0" anchor="ctr"/>
          <a:lstStyle>
            <a:lvl1pPr algn="ctr">
              <a:defRPr sz="125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290981" y="6666812"/>
            <a:ext cx="2322790" cy="382959"/>
          </a:xfrm>
          <a:prstGeom prst="rect">
            <a:avLst/>
          </a:prstGeom>
        </p:spPr>
        <p:txBody>
          <a:bodyPr vert="horz" lIns="91440" tIns="45720" rIns="91440" bIns="45720" rtlCol="0" anchor="ctr"/>
          <a:lstStyle>
            <a:lvl1pPr algn="r">
              <a:defRPr sz="1259">
                <a:solidFill>
                  <a:schemeClr val="tx1">
                    <a:tint val="75000"/>
                  </a:schemeClr>
                </a:solidFill>
              </a:defRPr>
            </a:lvl1pPr>
          </a:lstStyle>
          <a:p>
            <a:fld id="{17CC08EA-83EE-4DF7-9CA3-86293610649A}" type="slidenum">
              <a:rPr lang="fr-FR" smtClean="0"/>
              <a:t>‹N°›</a:t>
            </a:fld>
            <a:endParaRPr lang="fr-FR"/>
          </a:p>
        </p:txBody>
      </p:sp>
    </p:spTree>
    <p:extLst>
      <p:ext uri="{BB962C8B-B14F-4D97-AF65-F5344CB8AC3E}">
        <p14:creationId xmlns:p14="http://schemas.microsoft.com/office/powerpoint/2010/main" val="8633077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75" r:id="rId4"/>
  </p:sldLayoutIdLst>
  <p:txStyles>
    <p:titleStyle>
      <a:lvl1pPr algn="l" defTabSz="959023" rtl="0" eaLnBrk="1" latinLnBrk="0" hangingPunct="1">
        <a:lnSpc>
          <a:spcPct val="90000"/>
        </a:lnSpc>
        <a:spcBef>
          <a:spcPct val="0"/>
        </a:spcBef>
        <a:buNone/>
        <a:defRPr sz="4615" kern="1200">
          <a:solidFill>
            <a:schemeClr val="tx1"/>
          </a:solidFill>
          <a:latin typeface="+mj-lt"/>
          <a:ea typeface="+mj-ea"/>
          <a:cs typeface="+mj-cs"/>
        </a:defRPr>
      </a:lvl1pPr>
    </p:titleStyle>
    <p:bodyStyle>
      <a:lvl1pPr marL="239756" indent="-239756" algn="l" defTabSz="959023" rtl="0" eaLnBrk="1" latinLnBrk="0" hangingPunct="1">
        <a:lnSpc>
          <a:spcPct val="90000"/>
        </a:lnSpc>
        <a:spcBef>
          <a:spcPts val="1049"/>
        </a:spcBef>
        <a:buFont typeface="Arial" panose="020B0604020202020204" pitchFamily="34" charset="0"/>
        <a:buChar char="•"/>
        <a:defRPr sz="2937" kern="1200">
          <a:solidFill>
            <a:schemeClr val="tx1"/>
          </a:solidFill>
          <a:latin typeface="+mn-lt"/>
          <a:ea typeface="+mn-ea"/>
          <a:cs typeface="+mn-cs"/>
        </a:defRPr>
      </a:lvl1pPr>
      <a:lvl2pPr marL="719267" indent="-239756" algn="l" defTabSz="959023" rtl="0" eaLnBrk="1" latinLnBrk="0" hangingPunct="1">
        <a:lnSpc>
          <a:spcPct val="90000"/>
        </a:lnSpc>
        <a:spcBef>
          <a:spcPts val="524"/>
        </a:spcBef>
        <a:buFont typeface="Arial" panose="020B0604020202020204" pitchFamily="34" charset="0"/>
        <a:buChar char="•"/>
        <a:defRPr sz="2517" kern="1200">
          <a:solidFill>
            <a:schemeClr val="tx1"/>
          </a:solidFill>
          <a:latin typeface="+mn-lt"/>
          <a:ea typeface="+mn-ea"/>
          <a:cs typeface="+mn-cs"/>
        </a:defRPr>
      </a:lvl2pPr>
      <a:lvl3pPr marL="1198778" indent="-239756" algn="l" defTabSz="959023" rtl="0" eaLnBrk="1" latinLnBrk="0" hangingPunct="1">
        <a:lnSpc>
          <a:spcPct val="90000"/>
        </a:lnSpc>
        <a:spcBef>
          <a:spcPts val="524"/>
        </a:spcBef>
        <a:buFont typeface="Arial" panose="020B0604020202020204" pitchFamily="34" charset="0"/>
        <a:buChar char="•"/>
        <a:defRPr sz="2098" kern="1200">
          <a:solidFill>
            <a:schemeClr val="tx1"/>
          </a:solidFill>
          <a:latin typeface="+mn-lt"/>
          <a:ea typeface="+mn-ea"/>
          <a:cs typeface="+mn-cs"/>
        </a:defRPr>
      </a:lvl3pPr>
      <a:lvl4pPr marL="1678290"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4pPr>
      <a:lvl5pPr marL="2157801"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5pPr>
      <a:lvl6pPr marL="2637312"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6pPr>
      <a:lvl7pPr marL="3116824"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7pPr>
      <a:lvl8pPr marL="3596335"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8pPr>
      <a:lvl9pPr marL="4075847"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9pPr>
    </p:bodyStyle>
    <p:otherStyle>
      <a:defPPr>
        <a:defRPr lang="en-US"/>
      </a:defPPr>
      <a:lvl1pPr marL="0" algn="l" defTabSz="959023" rtl="0" eaLnBrk="1" latinLnBrk="0" hangingPunct="1">
        <a:defRPr sz="1888" kern="1200">
          <a:solidFill>
            <a:schemeClr val="tx1"/>
          </a:solidFill>
          <a:latin typeface="+mn-lt"/>
          <a:ea typeface="+mn-ea"/>
          <a:cs typeface="+mn-cs"/>
        </a:defRPr>
      </a:lvl1pPr>
      <a:lvl2pPr marL="479511" algn="l" defTabSz="959023" rtl="0" eaLnBrk="1" latinLnBrk="0" hangingPunct="1">
        <a:defRPr sz="1888" kern="1200">
          <a:solidFill>
            <a:schemeClr val="tx1"/>
          </a:solidFill>
          <a:latin typeface="+mn-lt"/>
          <a:ea typeface="+mn-ea"/>
          <a:cs typeface="+mn-cs"/>
        </a:defRPr>
      </a:lvl2pPr>
      <a:lvl3pPr marL="959023" algn="l" defTabSz="959023" rtl="0" eaLnBrk="1" latinLnBrk="0" hangingPunct="1">
        <a:defRPr sz="1888" kern="1200">
          <a:solidFill>
            <a:schemeClr val="tx1"/>
          </a:solidFill>
          <a:latin typeface="+mn-lt"/>
          <a:ea typeface="+mn-ea"/>
          <a:cs typeface="+mn-cs"/>
        </a:defRPr>
      </a:lvl3pPr>
      <a:lvl4pPr marL="1438534" algn="l" defTabSz="959023" rtl="0" eaLnBrk="1" latinLnBrk="0" hangingPunct="1">
        <a:defRPr sz="1888" kern="1200">
          <a:solidFill>
            <a:schemeClr val="tx1"/>
          </a:solidFill>
          <a:latin typeface="+mn-lt"/>
          <a:ea typeface="+mn-ea"/>
          <a:cs typeface="+mn-cs"/>
        </a:defRPr>
      </a:lvl4pPr>
      <a:lvl5pPr marL="1918045" algn="l" defTabSz="959023" rtl="0" eaLnBrk="1" latinLnBrk="0" hangingPunct="1">
        <a:defRPr sz="1888" kern="1200">
          <a:solidFill>
            <a:schemeClr val="tx1"/>
          </a:solidFill>
          <a:latin typeface="+mn-lt"/>
          <a:ea typeface="+mn-ea"/>
          <a:cs typeface="+mn-cs"/>
        </a:defRPr>
      </a:lvl5pPr>
      <a:lvl6pPr marL="2397557" algn="l" defTabSz="959023" rtl="0" eaLnBrk="1" latinLnBrk="0" hangingPunct="1">
        <a:defRPr sz="1888" kern="1200">
          <a:solidFill>
            <a:schemeClr val="tx1"/>
          </a:solidFill>
          <a:latin typeface="+mn-lt"/>
          <a:ea typeface="+mn-ea"/>
          <a:cs typeface="+mn-cs"/>
        </a:defRPr>
      </a:lvl6pPr>
      <a:lvl7pPr marL="2877068" algn="l" defTabSz="959023" rtl="0" eaLnBrk="1" latinLnBrk="0" hangingPunct="1">
        <a:defRPr sz="1888" kern="1200">
          <a:solidFill>
            <a:schemeClr val="tx1"/>
          </a:solidFill>
          <a:latin typeface="+mn-lt"/>
          <a:ea typeface="+mn-ea"/>
          <a:cs typeface="+mn-cs"/>
        </a:defRPr>
      </a:lvl7pPr>
      <a:lvl8pPr marL="3356580" algn="l" defTabSz="959023" rtl="0" eaLnBrk="1" latinLnBrk="0" hangingPunct="1">
        <a:defRPr sz="1888" kern="1200">
          <a:solidFill>
            <a:schemeClr val="tx1"/>
          </a:solidFill>
          <a:latin typeface="+mn-lt"/>
          <a:ea typeface="+mn-ea"/>
          <a:cs typeface="+mn-cs"/>
        </a:defRPr>
      </a:lvl8pPr>
      <a:lvl9pPr marL="3836091" algn="l" defTabSz="959023" rtl="0" eaLnBrk="1" latinLnBrk="0" hangingPunct="1">
        <a:defRPr sz="18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9.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14.xml"/></Relationships>
</file>

<file path=ppt/slides/_rels/slide1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802320" y="1638118"/>
            <a:ext cx="8830787" cy="2241614"/>
          </a:xfrm>
        </p:spPr>
        <p:txBody>
          <a:bodyPr>
            <a:normAutofit/>
          </a:bodyPr>
          <a:lstStyle/>
          <a:p>
            <a:r>
              <a:rPr lang="fr-FR" sz="4000" i="0" dirty="0">
                <a:solidFill>
                  <a:schemeClr val="tx1">
                    <a:lumMod val="65000"/>
                    <a:lumOff val="35000"/>
                  </a:schemeClr>
                </a:solidFill>
                <a:latin typeface="Century Gothic" panose="020B0502020202020204" pitchFamily="34" charset="0"/>
              </a:rPr>
              <a:t>Les Français et les investissements en faveur de la relance et de l’économie locale </a:t>
            </a:r>
          </a:p>
        </p:txBody>
      </p:sp>
      <p:sp>
        <p:nvSpPr>
          <p:cNvPr id="3" name="ZoneTexte 2"/>
          <p:cNvSpPr txBox="1"/>
          <p:nvPr/>
        </p:nvSpPr>
        <p:spPr>
          <a:xfrm>
            <a:off x="3141261" y="6154936"/>
            <a:ext cx="4001232" cy="338554"/>
          </a:xfrm>
          <a:prstGeom prst="rect">
            <a:avLst/>
          </a:prstGeom>
          <a:noFill/>
        </p:spPr>
        <p:txBody>
          <a:bodyPr wrap="square" rtlCol="0">
            <a:spAutoFit/>
          </a:bodyPr>
          <a:lstStyle/>
          <a:p>
            <a:pPr algn="ctr"/>
            <a:r>
              <a:rPr lang="fr-FR" sz="1600" dirty="0">
                <a:solidFill>
                  <a:schemeClr val="tx1">
                    <a:lumMod val="50000"/>
                    <a:lumOff val="50000"/>
                  </a:schemeClr>
                </a:solidFill>
                <a:latin typeface="Calibri" panose="020F0502020204030204" pitchFamily="34" charset="0"/>
                <a:cs typeface="Calibri" panose="020F0502020204030204" pitchFamily="34" charset="0"/>
              </a:rPr>
              <a:t>Janvier 2022</a:t>
            </a:r>
          </a:p>
        </p:txBody>
      </p:sp>
      <p:sp>
        <p:nvSpPr>
          <p:cNvPr id="7" name="Subtitle 2"/>
          <p:cNvSpPr txBox="1">
            <a:spLocks/>
          </p:cNvSpPr>
          <p:nvPr/>
        </p:nvSpPr>
        <p:spPr>
          <a:xfrm>
            <a:off x="802320" y="3979069"/>
            <a:ext cx="8702837" cy="121875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400" b="1" i="1" kern="1200" cap="none" baseline="0">
                <a:solidFill>
                  <a:srgbClr val="A50021"/>
                </a:solidFill>
                <a:latin typeface="Georgia" panose="020405020504050203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800" b="0" i="0" dirty="0">
                <a:latin typeface="Century Gothic" panose="020B0502020202020204" pitchFamily="34" charset="0"/>
              </a:rPr>
              <a:t>Sondage Ifop pour l’Union Financière de France</a:t>
            </a:r>
            <a:endParaRPr lang="en-US" sz="2800" b="0" i="0" dirty="0">
              <a:latin typeface="Century Gothic" panose="020B0502020202020204" pitchFamily="34" charset="0"/>
            </a:endParaRPr>
          </a:p>
        </p:txBody>
      </p:sp>
      <p:cxnSp>
        <p:nvCxnSpPr>
          <p:cNvPr id="8" name="Connecteur droit 7"/>
          <p:cNvCxnSpPr>
            <a:cxnSpLocks/>
          </p:cNvCxnSpPr>
          <p:nvPr/>
        </p:nvCxnSpPr>
        <p:spPr>
          <a:xfrm>
            <a:off x="560070" y="4065713"/>
            <a:ext cx="9144000" cy="0"/>
          </a:xfrm>
          <a:prstGeom prst="line">
            <a:avLst/>
          </a:prstGeom>
          <a:ln>
            <a:solidFill>
              <a:schemeClr val="tx1">
                <a:lumMod val="65000"/>
                <a:lumOff val="35000"/>
              </a:schemeClr>
            </a:solidFill>
          </a:ln>
        </p:spPr>
        <p:style>
          <a:lnRef idx="3">
            <a:schemeClr val="dk1"/>
          </a:lnRef>
          <a:fillRef idx="0">
            <a:schemeClr val="dk1"/>
          </a:fillRef>
          <a:effectRef idx="2">
            <a:schemeClr val="dk1"/>
          </a:effectRef>
          <a:fontRef idx="minor">
            <a:schemeClr val="tx1"/>
          </a:fontRef>
        </p:style>
      </p:cxnSp>
      <p:sp>
        <p:nvSpPr>
          <p:cNvPr id="9" name="Rectangle 8"/>
          <p:cNvSpPr/>
          <p:nvPr/>
        </p:nvSpPr>
        <p:spPr>
          <a:xfrm>
            <a:off x="103093" y="5587072"/>
            <a:ext cx="3620236" cy="1196610"/>
          </a:xfrm>
          <a:prstGeom prst="rect">
            <a:avLst/>
          </a:prstGeom>
          <a:ln>
            <a:noFill/>
            <a:prstDash val="solid"/>
          </a:ln>
        </p:spPr>
        <p:txBody>
          <a:bodyPr wrap="square" anchor="b">
            <a:spAutoFit/>
          </a:bodyPr>
          <a:lstStyle/>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800" dirty="0">
                <a:solidFill>
                  <a:srgbClr val="A50021"/>
                </a:solidFill>
                <a:latin typeface="Calibri" panose="020F0502020204030204" pitchFamily="34" charset="0"/>
                <a:ea typeface="Calibri" panose="020F0502020204030204" pitchFamily="34" charset="0"/>
              </a:rPr>
              <a:t>N° 118672</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u="sng" dirty="0">
                <a:solidFill>
                  <a:srgbClr val="A50021"/>
                </a:solidFill>
                <a:latin typeface="Calibri" panose="020F0502020204030204" pitchFamily="34" charset="0"/>
                <a:ea typeface="Calibri" panose="020F0502020204030204" pitchFamily="34" charset="0"/>
              </a:rPr>
              <a:t>Contacts Ifop</a:t>
            </a:r>
            <a:r>
              <a:rPr lang="fr-FR" sz="1050" dirty="0">
                <a:solidFill>
                  <a:srgbClr val="A50021"/>
                </a:solidFill>
                <a:latin typeface="Calibri" panose="020F0502020204030204" pitchFamily="34" charset="0"/>
                <a:ea typeface="Calibri" panose="020F0502020204030204" pitchFamily="34" charset="0"/>
              </a:rPr>
              <a:t> : </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dirty="0">
                <a:solidFill>
                  <a:srgbClr val="A50021"/>
                </a:solidFill>
                <a:latin typeface="Calibri" panose="020F0502020204030204" pitchFamily="34" charset="0"/>
                <a:ea typeface="Calibri" panose="020F0502020204030204" pitchFamily="34" charset="0"/>
              </a:rPr>
              <a:t>Frédéric Dabi/ Marion Chasles-Parot / Lisa Roure</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dirty="0">
                <a:solidFill>
                  <a:srgbClr val="A50021"/>
                </a:solidFill>
                <a:latin typeface="Calibri" panose="020F0502020204030204" pitchFamily="34" charset="0"/>
                <a:ea typeface="Calibri" panose="020F0502020204030204" pitchFamily="34" charset="0"/>
              </a:rPr>
              <a:t>Département Opinion et Stratégies d’Entreprise</a:t>
            </a:r>
            <a:endParaRPr lang="fr-FR" sz="1050" dirty="0">
              <a:latin typeface="Calibri" panose="020F0502020204030204" pitchFamily="34" charset="0"/>
              <a:ea typeface="Calibri" panose="020F0502020204030204" pitchFamily="34" charset="0"/>
            </a:endParaRP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dirty="0">
                <a:solidFill>
                  <a:srgbClr val="A50021"/>
                </a:solidFill>
                <a:latin typeface="Calibri" panose="020F0502020204030204" pitchFamily="34" charset="0"/>
                <a:ea typeface="Calibri" panose="020F0502020204030204" pitchFamily="34" charset="0"/>
              </a:rPr>
              <a:t>01 45 84 14 44</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u="sng" dirty="0">
                <a:solidFill>
                  <a:srgbClr val="A50021"/>
                </a:solidFill>
                <a:latin typeface="Calibri" panose="020F0502020204030204" pitchFamily="34" charset="0"/>
                <a:ea typeface="Calibri" panose="020F0502020204030204" pitchFamily="34" charset="0"/>
              </a:rPr>
              <a:t>prenom.nom@ifop.com</a:t>
            </a:r>
            <a:endParaRPr lang="fr-FR" sz="1050" dirty="0">
              <a:latin typeface="Calibri" panose="020F0502020204030204" pitchFamily="34" charset="0"/>
              <a:ea typeface="Calibri" panose="020F0502020204030204" pitchFamily="34" charset="0"/>
            </a:endParaRPr>
          </a:p>
        </p:txBody>
      </p:sp>
      <p:pic>
        <p:nvPicPr>
          <p:cNvPr id="10" name="Image 9">
            <a:extLst>
              <a:ext uri="{FF2B5EF4-FFF2-40B4-BE49-F238E27FC236}">
                <a16:creationId xmlns:a16="http://schemas.microsoft.com/office/drawing/2014/main" id="{9F345F49-2431-416B-824A-7618835F780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252" t="14351" r="7201" b="12020"/>
          <a:stretch/>
        </p:blipFill>
        <p:spPr bwMode="auto">
          <a:xfrm>
            <a:off x="7615416" y="5569790"/>
            <a:ext cx="2341385" cy="1170291"/>
          </a:xfrm>
          <a:prstGeom prst="rect">
            <a:avLst/>
          </a:prstGeom>
          <a:noFill/>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ext>
          </a:extLst>
        </p:spPr>
      </p:pic>
    </p:spTree>
    <p:extLst>
      <p:ext uri="{BB962C8B-B14F-4D97-AF65-F5344CB8AC3E}">
        <p14:creationId xmlns:p14="http://schemas.microsoft.com/office/powerpoint/2010/main" val="3851145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BC6E8A5-7288-47BF-856E-EC1F882287A4}"/>
              </a:ext>
            </a:extLst>
          </p:cNvPr>
          <p:cNvSpPr/>
          <p:nvPr/>
        </p:nvSpPr>
        <p:spPr>
          <a:xfrm>
            <a:off x="6489792" y="3005304"/>
            <a:ext cx="3579274" cy="1642563"/>
          </a:xfrm>
          <a:prstGeom prst="rect">
            <a:avLst/>
          </a:prstGeom>
          <a:ln w="12700">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solidFill>
                <a:srgbClr val="003366"/>
              </a:solidFill>
            </a:endParaRPr>
          </a:p>
        </p:txBody>
      </p:sp>
      <p:sp>
        <p:nvSpPr>
          <p:cNvPr id="2" name="Espace réservé du texte 1"/>
          <p:cNvSpPr>
            <a:spLocks noGrp="1"/>
          </p:cNvSpPr>
          <p:nvPr>
            <p:ph type="body" sz="quarter" idx="10"/>
          </p:nvPr>
        </p:nvSpPr>
        <p:spPr/>
        <p:txBody>
          <a:bodyPr/>
          <a:lstStyle/>
          <a:p>
            <a:r>
              <a:rPr lang="fr-FR" dirty="0"/>
              <a:t>Le sentiment d’information sur les fonds "Label Relance"</a:t>
            </a:r>
          </a:p>
        </p:txBody>
      </p:sp>
      <p:sp>
        <p:nvSpPr>
          <p:cNvPr id="4" name="Text Box 10"/>
          <p:cNvSpPr txBox="1">
            <a:spLocks noChangeArrowheads="1"/>
          </p:cNvSpPr>
          <p:nvPr/>
        </p:nvSpPr>
        <p:spPr bwMode="auto">
          <a:xfrm>
            <a:off x="343042" y="1650594"/>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Aujourd’hui, avez-vous le sentiment d’être très bien informé(e), assez bien informé(e), assez mal informé(e) ou très mal informé(e) sur les fonds « Label Relance » ?</a:t>
            </a:r>
          </a:p>
        </p:txBody>
      </p:sp>
      <p:sp>
        <p:nvSpPr>
          <p:cNvPr id="6" name="ZoneTexte 5">
            <a:extLst>
              <a:ext uri="{FF2B5EF4-FFF2-40B4-BE49-F238E27FC236}">
                <a16:creationId xmlns:a16="http://schemas.microsoft.com/office/drawing/2014/main" id="{DDF7F65F-3D3B-45BB-AAF6-561265DBA73B}"/>
              </a:ext>
            </a:extLst>
          </p:cNvPr>
          <p:cNvSpPr txBox="1"/>
          <p:nvPr/>
        </p:nvSpPr>
        <p:spPr>
          <a:xfrm>
            <a:off x="343042" y="991136"/>
            <a:ext cx="9537558" cy="646331"/>
          </a:xfrm>
          <a:prstGeom prst="rect">
            <a:avLst/>
          </a:prstGeom>
          <a:noFill/>
        </p:spPr>
        <p:txBody>
          <a:bodyPr wrap="square">
            <a:spAutoFit/>
          </a:bodyPr>
          <a:lstStyle/>
          <a:p>
            <a:r>
              <a:rPr lang="fr-FR" sz="1200" b="1" dirty="0">
                <a:solidFill>
                  <a:srgbClr val="A50021"/>
                </a:solidFill>
                <a:effectLst/>
                <a:latin typeface="Calibri" panose="020F0502020204030204" pitchFamily="34" charset="0"/>
                <a:ea typeface="Calibri" panose="020F0502020204030204" pitchFamily="34" charset="0"/>
              </a:rPr>
              <a:t>Remise à niveau</a:t>
            </a:r>
            <a:r>
              <a:rPr lang="fr-FR" sz="1200" dirty="0">
                <a:solidFill>
                  <a:srgbClr val="A50021"/>
                </a:solidFill>
                <a:effectLst/>
                <a:latin typeface="Calibri" panose="020F0502020204030204" pitchFamily="34" charset="0"/>
                <a:ea typeface="Calibri" panose="020F0502020204030204" pitchFamily="34" charset="0"/>
              </a:rPr>
              <a:t> : Depuis le mois d’octobre 2020, l’État a mis en place les fonds du « Label Relance ». Ces fonds s’engagent à mobiliser rapidement des ressources nouvelles pour soutenir les fonds propres et quasi-fonds propres des entreprises, et notamment des entreprises françaises et européennes, cotées ou non.</a:t>
            </a:r>
            <a:endParaRPr lang="fr-FR" sz="1100" dirty="0">
              <a:effectLst/>
              <a:latin typeface="Calibri" panose="020F0502020204030204" pitchFamily="34" charset="0"/>
              <a:ea typeface="Calibri" panose="020F0502020204030204" pitchFamily="34" charset="0"/>
            </a:endParaRPr>
          </a:p>
        </p:txBody>
      </p:sp>
      <p:graphicFrame>
        <p:nvGraphicFramePr>
          <p:cNvPr id="7" name="Graphique 6">
            <a:extLst>
              <a:ext uri="{FF2B5EF4-FFF2-40B4-BE49-F238E27FC236}">
                <a16:creationId xmlns:a16="http://schemas.microsoft.com/office/drawing/2014/main" id="{8EA4D766-B549-430A-B576-818E099B416E}"/>
              </a:ext>
            </a:extLst>
          </p:cNvPr>
          <p:cNvGraphicFramePr>
            <a:graphicFrameLocks/>
          </p:cNvGraphicFramePr>
          <p:nvPr>
            <p:extLst>
              <p:ext uri="{D42A27DB-BD31-4B8C-83A1-F6EECF244321}">
                <p14:modId xmlns:p14="http://schemas.microsoft.com/office/powerpoint/2010/main" val="1262649326"/>
              </p:ext>
            </p:extLst>
          </p:nvPr>
        </p:nvGraphicFramePr>
        <p:xfrm>
          <a:off x="585574" y="2511601"/>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a:extLst>
              <a:ext uri="{FF2B5EF4-FFF2-40B4-BE49-F238E27FC236}">
                <a16:creationId xmlns:a16="http://schemas.microsoft.com/office/drawing/2014/main" id="{7CB959FB-D23A-4E8A-935D-BA2CF7D94C70}"/>
              </a:ext>
            </a:extLst>
          </p:cNvPr>
          <p:cNvSpPr txBox="1"/>
          <p:nvPr/>
        </p:nvSpPr>
        <p:spPr>
          <a:xfrm>
            <a:off x="5234321" y="2612259"/>
            <a:ext cx="1925564"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Sont bien informé(e)</a:t>
            </a:r>
            <a:endParaRPr lang="fr-FR" sz="1400" b="1" dirty="0">
              <a:solidFill>
                <a:schemeClr val="bg1"/>
              </a:solidFill>
              <a:latin typeface="Calibri" pitchFamily="34" charset="0"/>
            </a:endParaRPr>
          </a:p>
        </p:txBody>
      </p:sp>
      <p:cxnSp>
        <p:nvCxnSpPr>
          <p:cNvPr id="9" name="Connecteur droit 8">
            <a:extLst>
              <a:ext uri="{FF2B5EF4-FFF2-40B4-BE49-F238E27FC236}">
                <a16:creationId xmlns:a16="http://schemas.microsoft.com/office/drawing/2014/main" id="{444BDB23-AC8A-4147-94BA-8B407CD8E548}"/>
              </a:ext>
            </a:extLst>
          </p:cNvPr>
          <p:cNvCxnSpPr>
            <a:cxnSpLocks/>
          </p:cNvCxnSpPr>
          <p:nvPr/>
        </p:nvCxnSpPr>
        <p:spPr>
          <a:xfrm>
            <a:off x="4087949" y="2589628"/>
            <a:ext cx="0" cy="1142908"/>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021E9223-5724-40A8-9006-22304FED20D7}"/>
              </a:ext>
            </a:extLst>
          </p:cNvPr>
          <p:cNvCxnSpPr>
            <a:cxnSpLocks/>
          </p:cNvCxnSpPr>
          <p:nvPr/>
        </p:nvCxnSpPr>
        <p:spPr>
          <a:xfrm>
            <a:off x="6356889" y="4647867"/>
            <a:ext cx="0" cy="1086607"/>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88DF76B8-D3FC-4617-871A-34F9BD2256E2}"/>
              </a:ext>
            </a:extLst>
          </p:cNvPr>
          <p:cNvSpPr txBox="1"/>
          <p:nvPr/>
        </p:nvSpPr>
        <p:spPr>
          <a:xfrm>
            <a:off x="7609724" y="4943945"/>
            <a:ext cx="1896960"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Sont mal informé(e)</a:t>
            </a:r>
            <a:endParaRPr lang="fr-FR" sz="1400" b="1" dirty="0">
              <a:solidFill>
                <a:schemeClr val="bg1"/>
              </a:solidFill>
              <a:latin typeface="Calibri" pitchFamily="34" charset="0"/>
            </a:endParaRPr>
          </a:p>
        </p:txBody>
      </p:sp>
      <p:sp>
        <p:nvSpPr>
          <p:cNvPr id="12" name="Larme 11">
            <a:extLst>
              <a:ext uri="{FF2B5EF4-FFF2-40B4-BE49-F238E27FC236}">
                <a16:creationId xmlns:a16="http://schemas.microsoft.com/office/drawing/2014/main" id="{B6ECE2CF-C329-4872-B434-3627CDAD079B}"/>
              </a:ext>
            </a:extLst>
          </p:cNvPr>
          <p:cNvSpPr/>
          <p:nvPr/>
        </p:nvSpPr>
        <p:spPr>
          <a:xfrm>
            <a:off x="6651342" y="4956634"/>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76%</a:t>
            </a:r>
          </a:p>
        </p:txBody>
      </p:sp>
      <p:sp>
        <p:nvSpPr>
          <p:cNvPr id="13" name="Larme 12">
            <a:extLst>
              <a:ext uri="{FF2B5EF4-FFF2-40B4-BE49-F238E27FC236}">
                <a16:creationId xmlns:a16="http://schemas.microsoft.com/office/drawing/2014/main" id="{8A17BDB2-5CD4-485E-AECE-5E57F3A5446D}"/>
              </a:ext>
            </a:extLst>
          </p:cNvPr>
          <p:cNvSpPr/>
          <p:nvPr/>
        </p:nvSpPr>
        <p:spPr>
          <a:xfrm>
            <a:off x="4277753" y="2617279"/>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10%</a:t>
            </a:r>
          </a:p>
        </p:txBody>
      </p:sp>
      <p:sp>
        <p:nvSpPr>
          <p:cNvPr id="3" name="ZoneTexte 2">
            <a:extLst>
              <a:ext uri="{FF2B5EF4-FFF2-40B4-BE49-F238E27FC236}">
                <a16:creationId xmlns:a16="http://schemas.microsoft.com/office/drawing/2014/main" id="{B0EC7760-AF72-473A-8680-B1A315C52542}"/>
              </a:ext>
            </a:extLst>
          </p:cNvPr>
          <p:cNvSpPr txBox="1"/>
          <p:nvPr/>
        </p:nvSpPr>
        <p:spPr>
          <a:xfrm>
            <a:off x="6542478" y="2978077"/>
            <a:ext cx="3086597" cy="261610"/>
          </a:xfrm>
          <a:prstGeom prst="rect">
            <a:avLst/>
          </a:prstGeom>
          <a:noFill/>
        </p:spPr>
        <p:txBody>
          <a:bodyPr wrap="square" rtlCol="0">
            <a:spAutoFit/>
          </a:bodyPr>
          <a:lstStyle/>
          <a:p>
            <a:r>
              <a:rPr lang="fr-FR" sz="1100" dirty="0">
                <a:solidFill>
                  <a:schemeClr val="accent6"/>
                </a:solidFill>
                <a:latin typeface="Abadi" panose="020B0604020104020204" pitchFamily="34" charset="0"/>
              </a:rPr>
              <a:t>▲</a:t>
            </a:r>
            <a:r>
              <a:rPr lang="fr-FR" sz="1100" dirty="0">
                <a:latin typeface="Abadi" panose="020B0604020104020204" pitchFamily="34" charset="0"/>
              </a:rPr>
              <a:t> </a:t>
            </a:r>
            <a:r>
              <a:rPr lang="fr-FR" sz="1100" dirty="0"/>
              <a:t>Moins de 35 ans : </a:t>
            </a:r>
            <a:r>
              <a:rPr lang="fr-FR" sz="1100" b="1" dirty="0"/>
              <a:t>19%</a:t>
            </a:r>
          </a:p>
        </p:txBody>
      </p:sp>
      <p:graphicFrame>
        <p:nvGraphicFramePr>
          <p:cNvPr id="15" name="Graphique 14">
            <a:extLst>
              <a:ext uri="{FF2B5EF4-FFF2-40B4-BE49-F238E27FC236}">
                <a16:creationId xmlns:a16="http://schemas.microsoft.com/office/drawing/2014/main" id="{7B13E387-D2E8-46A6-9FC5-E3F7CF52607F}"/>
              </a:ext>
            </a:extLst>
          </p:cNvPr>
          <p:cNvGraphicFramePr/>
          <p:nvPr>
            <p:extLst>
              <p:ext uri="{D42A27DB-BD31-4B8C-83A1-F6EECF244321}">
                <p14:modId xmlns:p14="http://schemas.microsoft.com/office/powerpoint/2010/main" val="2142740147"/>
              </p:ext>
            </p:extLst>
          </p:nvPr>
        </p:nvGraphicFramePr>
        <p:xfrm>
          <a:off x="6391816" y="3591810"/>
          <a:ext cx="3668899" cy="1642564"/>
        </p:xfrm>
        <a:graphic>
          <a:graphicData uri="http://schemas.openxmlformats.org/drawingml/2006/chart">
            <c:chart xmlns:c="http://schemas.openxmlformats.org/drawingml/2006/chart" xmlns:r="http://schemas.openxmlformats.org/officeDocument/2006/relationships" r:id="rId3"/>
          </a:graphicData>
        </a:graphic>
      </p:graphicFrame>
      <p:sp>
        <p:nvSpPr>
          <p:cNvPr id="16" name="ZoneTexte 15">
            <a:extLst>
              <a:ext uri="{FF2B5EF4-FFF2-40B4-BE49-F238E27FC236}">
                <a16:creationId xmlns:a16="http://schemas.microsoft.com/office/drawing/2014/main" id="{B7FDE9B7-AE4C-4A6B-9CF9-4544E4EC5671}"/>
              </a:ext>
            </a:extLst>
          </p:cNvPr>
          <p:cNvSpPr txBox="1"/>
          <p:nvPr/>
        </p:nvSpPr>
        <p:spPr>
          <a:xfrm>
            <a:off x="6743951" y="3252558"/>
            <a:ext cx="3217334" cy="307777"/>
          </a:xfrm>
          <a:prstGeom prst="rect">
            <a:avLst/>
          </a:prstGeom>
          <a:noFill/>
        </p:spPr>
        <p:txBody>
          <a:bodyPr wrap="square" rtlCol="0">
            <a:spAutoFit/>
          </a:bodyPr>
          <a:lstStyle/>
          <a:p>
            <a:r>
              <a:rPr lang="fr-FR" sz="1400" b="1" u="sng" dirty="0"/>
              <a:t>Montant global du patrimoine du foyer </a:t>
            </a:r>
          </a:p>
        </p:txBody>
      </p:sp>
      <p:sp>
        <p:nvSpPr>
          <p:cNvPr id="19" name="Flèche : droite rayée 18">
            <a:extLst>
              <a:ext uri="{FF2B5EF4-FFF2-40B4-BE49-F238E27FC236}">
                <a16:creationId xmlns:a16="http://schemas.microsoft.com/office/drawing/2014/main" id="{509D2EED-EF24-4D4E-B012-A65436AA93B7}"/>
              </a:ext>
            </a:extLst>
          </p:cNvPr>
          <p:cNvSpPr/>
          <p:nvPr/>
        </p:nvSpPr>
        <p:spPr>
          <a:xfrm rot="1582298">
            <a:off x="6004257" y="3032867"/>
            <a:ext cx="358864" cy="320728"/>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7960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a:t>Les moyens d'information sur les fonds "Label Relance"</a:t>
            </a:r>
            <a:endParaRPr lang="fr-FR" dirty="0"/>
          </a:p>
        </p:txBody>
      </p:sp>
      <p:sp>
        <p:nvSpPr>
          <p:cNvPr id="3" name="Text Box 10"/>
          <p:cNvSpPr txBox="1">
            <a:spLocks noChangeArrowheads="1"/>
          </p:cNvSpPr>
          <p:nvPr/>
        </p:nvSpPr>
        <p:spPr bwMode="auto">
          <a:xfrm>
            <a:off x="690720" y="1264535"/>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À ceux qui ont entendu parler du Label Relance mis en place par l’État, soit 16% de l’échantillon</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Comment avez-vous entendu parler de ces fonds « Label Relance » ?</a:t>
            </a:r>
          </a:p>
        </p:txBody>
      </p:sp>
      <p:graphicFrame>
        <p:nvGraphicFramePr>
          <p:cNvPr id="5" name="Graphique 6">
            <a:extLst>
              <a:ext uri="{FF2B5EF4-FFF2-40B4-BE49-F238E27FC236}">
                <a16:creationId xmlns:a16="http://schemas.microsoft.com/office/drawing/2014/main" id="{660F03EE-6968-421F-9014-722AFF902EFA}"/>
              </a:ext>
            </a:extLst>
          </p:cNvPr>
          <p:cNvGraphicFramePr>
            <a:graphicFrameLocks/>
          </p:cNvGraphicFramePr>
          <p:nvPr>
            <p:extLst>
              <p:ext uri="{D42A27DB-BD31-4B8C-83A1-F6EECF244321}">
                <p14:modId xmlns:p14="http://schemas.microsoft.com/office/powerpoint/2010/main" val="1592038356"/>
              </p:ext>
            </p:extLst>
          </p:nvPr>
        </p:nvGraphicFramePr>
        <p:xfrm>
          <a:off x="4146272" y="1752490"/>
          <a:ext cx="5245974" cy="48281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au 5">
            <a:extLst>
              <a:ext uri="{FF2B5EF4-FFF2-40B4-BE49-F238E27FC236}">
                <a16:creationId xmlns:a16="http://schemas.microsoft.com/office/drawing/2014/main" id="{BE7B8ECE-843A-4D0A-A429-4CF974537E62}"/>
              </a:ext>
            </a:extLst>
          </p:cNvPr>
          <p:cNvGraphicFramePr>
            <a:graphicFrameLocks noGrp="1"/>
          </p:cNvGraphicFramePr>
          <p:nvPr>
            <p:extLst>
              <p:ext uri="{D42A27DB-BD31-4B8C-83A1-F6EECF244321}">
                <p14:modId xmlns:p14="http://schemas.microsoft.com/office/powerpoint/2010/main" val="1153253484"/>
              </p:ext>
            </p:extLst>
          </p:nvPr>
        </p:nvGraphicFramePr>
        <p:xfrm>
          <a:off x="37129" y="1787475"/>
          <a:ext cx="4152920" cy="4641930"/>
        </p:xfrm>
        <a:graphic>
          <a:graphicData uri="http://schemas.openxmlformats.org/drawingml/2006/table">
            <a:tbl>
              <a:tblPr/>
              <a:tblGrid>
                <a:gridCol w="4152920">
                  <a:extLst>
                    <a:ext uri="{9D8B030D-6E8A-4147-A177-3AD203B41FA5}">
                      <a16:colId xmlns:a16="http://schemas.microsoft.com/office/drawing/2014/main" val="20000"/>
                    </a:ext>
                  </a:extLst>
                </a:gridCol>
              </a:tblGrid>
              <a:tr h="773655">
                <a:tc>
                  <a:txBody>
                    <a:bodyPr/>
                    <a:lstStyle/>
                    <a:p>
                      <a:pPr algn="r" fontAlgn="ctr"/>
                      <a:r>
                        <a:rPr lang="fr-FR" sz="1400" b="0" i="0" u="none" strike="noStrike" dirty="0">
                          <a:solidFill>
                            <a:srgbClr val="000000"/>
                          </a:solidFill>
                          <a:effectLst/>
                          <a:latin typeface="Calibri" panose="020F0502020204030204" pitchFamily="34" charset="0"/>
                        </a:rPr>
                        <a:t>Par</a:t>
                      </a:r>
                      <a:r>
                        <a:rPr lang="fr-FR" sz="1400" b="1" i="0" u="none" strike="noStrike" dirty="0">
                          <a:solidFill>
                            <a:srgbClr val="000000"/>
                          </a:solidFill>
                          <a:effectLst/>
                          <a:latin typeface="Calibri" panose="020F0502020204030204" pitchFamily="34" charset="0"/>
                        </a:rPr>
                        <a:t> </a:t>
                      </a:r>
                      <a:r>
                        <a:rPr lang="fr-FR" sz="1400" b="0" i="0" u="none" strike="noStrike" dirty="0">
                          <a:solidFill>
                            <a:srgbClr val="000000"/>
                          </a:solidFill>
                          <a:effectLst/>
                          <a:latin typeface="Calibri" panose="020F0502020204030204" pitchFamily="34" charset="0"/>
                        </a:rPr>
                        <a:t>vous-même via la publicité, des recherches web ou les réseaux sociaux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73655">
                <a:tc>
                  <a:txBody>
                    <a:bodyPr/>
                    <a:lstStyle/>
                    <a:p>
                      <a:pPr algn="r" fontAlgn="ctr"/>
                      <a:r>
                        <a:rPr lang="fr-FR" sz="1400" b="0" i="0" u="none" strike="noStrike" dirty="0">
                          <a:solidFill>
                            <a:srgbClr val="000000"/>
                          </a:solidFill>
                          <a:effectLst/>
                          <a:latin typeface="Calibri" panose="020F0502020204030204" pitchFamily="34" charset="0"/>
                        </a:rPr>
                        <a:t>Par votre conseiller bancaire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73655">
                <a:tc>
                  <a:txBody>
                    <a:bodyPr/>
                    <a:lstStyle/>
                    <a:p>
                      <a:pPr algn="r" fontAlgn="ctr"/>
                      <a:r>
                        <a:rPr lang="fr-FR" sz="1400" b="0" i="0" u="none" strike="noStrike" dirty="0">
                          <a:solidFill>
                            <a:srgbClr val="000000"/>
                          </a:solidFill>
                          <a:effectLst/>
                          <a:latin typeface="Calibri" panose="020F0502020204030204" pitchFamily="34" charset="0"/>
                        </a:rPr>
                        <a:t>Par votre conseiller en gestion de patrimoine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773655">
                <a:tc>
                  <a:txBody>
                    <a:bodyPr/>
                    <a:lstStyle/>
                    <a:p>
                      <a:pPr algn="r" fontAlgn="ctr"/>
                      <a:r>
                        <a:rPr lang="fr-FR" sz="1400" b="0" i="0" u="none" strike="noStrike" dirty="0">
                          <a:solidFill>
                            <a:srgbClr val="000000"/>
                          </a:solidFill>
                          <a:effectLst/>
                          <a:latin typeface="Calibri" panose="020F0502020204030204" pitchFamily="34" charset="0"/>
                        </a:rPr>
                        <a:t>Par votre entourage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773655">
                <a:tc>
                  <a:txBody>
                    <a:bodyPr/>
                    <a:lstStyle/>
                    <a:p>
                      <a:pPr algn="r" fontAlgn="ctr"/>
                      <a:r>
                        <a:rPr lang="fr-FR" sz="1400" b="0" i="0" u="none" strike="noStrike" dirty="0">
                          <a:solidFill>
                            <a:srgbClr val="000000"/>
                          </a:solidFill>
                          <a:effectLst/>
                          <a:latin typeface="Calibri" panose="020F0502020204030204" pitchFamily="34" charset="0"/>
                        </a:rPr>
                        <a:t>Un autre moyen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773655">
                <a:tc>
                  <a:txBody>
                    <a:bodyPr/>
                    <a:lstStyle/>
                    <a:p>
                      <a:pPr algn="r" fontAlgn="ctr"/>
                      <a:r>
                        <a:rPr lang="fr-FR" sz="1400" b="0" i="0" u="none" strike="noStrike" dirty="0">
                          <a:solidFill>
                            <a:srgbClr val="000000"/>
                          </a:solidFill>
                          <a:effectLst/>
                          <a:latin typeface="Calibri" panose="020F0502020204030204" pitchFamily="34" charset="0"/>
                        </a:rPr>
                        <a:t>Vous ne savez pas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7" name="Accolade fermante 6">
            <a:extLst>
              <a:ext uri="{FF2B5EF4-FFF2-40B4-BE49-F238E27FC236}">
                <a16:creationId xmlns:a16="http://schemas.microsoft.com/office/drawing/2014/main" id="{FE25736E-8C88-491C-A359-D73C97EAD8B6}"/>
              </a:ext>
            </a:extLst>
          </p:cNvPr>
          <p:cNvSpPr/>
          <p:nvPr/>
        </p:nvSpPr>
        <p:spPr>
          <a:xfrm>
            <a:off x="6317669" y="2757055"/>
            <a:ext cx="429491" cy="1219200"/>
          </a:xfrm>
          <a:prstGeom prst="rightBrace">
            <a:avLst/>
          </a:prstGeom>
          <a:ln>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2">
                  <a:lumMod val="75000"/>
                </a:schemeClr>
              </a:solidFill>
            </a:endParaRPr>
          </a:p>
        </p:txBody>
      </p:sp>
      <p:sp>
        <p:nvSpPr>
          <p:cNvPr id="8" name="ZoneTexte 7">
            <a:extLst>
              <a:ext uri="{FF2B5EF4-FFF2-40B4-BE49-F238E27FC236}">
                <a16:creationId xmlns:a16="http://schemas.microsoft.com/office/drawing/2014/main" id="{7856F9D2-508F-4FD1-9DCB-2252C8D66263}"/>
              </a:ext>
            </a:extLst>
          </p:cNvPr>
          <p:cNvSpPr txBox="1"/>
          <p:nvPr/>
        </p:nvSpPr>
        <p:spPr>
          <a:xfrm>
            <a:off x="6747160" y="2951156"/>
            <a:ext cx="1408698" cy="553998"/>
          </a:xfrm>
          <a:prstGeom prst="rect">
            <a:avLst/>
          </a:prstGeom>
          <a:noFill/>
        </p:spPr>
        <p:txBody>
          <a:bodyPr wrap="square" rtlCol="0">
            <a:spAutoFit/>
          </a:bodyPr>
          <a:lstStyle/>
          <a:p>
            <a:pPr algn="ctr"/>
            <a:r>
              <a:rPr lang="fr-FR" sz="1400" b="1" dirty="0">
                <a:solidFill>
                  <a:srgbClr val="6685A3"/>
                </a:solidFill>
              </a:rPr>
              <a:t>TOTAL par un conseiller </a:t>
            </a:r>
            <a:r>
              <a:rPr lang="fr-FR" sz="1400" b="1" dirty="0">
                <a:solidFill>
                  <a:schemeClr val="accent1"/>
                </a:solidFill>
              </a:rPr>
              <a:t>: </a:t>
            </a:r>
            <a:r>
              <a:rPr lang="fr-FR" sz="1600" b="1" dirty="0"/>
              <a:t>28%</a:t>
            </a:r>
            <a:endParaRPr lang="fr-FR" sz="1400" b="1" dirty="0"/>
          </a:p>
        </p:txBody>
      </p:sp>
      <p:sp>
        <p:nvSpPr>
          <p:cNvPr id="15" name="ZoneTexte 14">
            <a:extLst>
              <a:ext uri="{FF2B5EF4-FFF2-40B4-BE49-F238E27FC236}">
                <a16:creationId xmlns:a16="http://schemas.microsoft.com/office/drawing/2014/main" id="{A2869CB5-7839-4228-A732-9FF7869C883D}"/>
              </a:ext>
            </a:extLst>
          </p:cNvPr>
          <p:cNvSpPr txBox="1"/>
          <p:nvPr/>
        </p:nvSpPr>
        <p:spPr>
          <a:xfrm>
            <a:off x="2554979" y="6774749"/>
            <a:ext cx="5213554" cy="276999"/>
          </a:xfrm>
          <a:prstGeom prst="rect">
            <a:avLst/>
          </a:prstGeom>
          <a:noFill/>
        </p:spPr>
        <p:txBody>
          <a:bodyPr wrap="square">
            <a:spAutoFit/>
          </a:bodyPr>
          <a:lstStyle/>
          <a:p>
            <a:pPr algn="ctr"/>
            <a:r>
              <a:rPr lang="fr-FR" sz="1200" i="1" dirty="0">
                <a:effectLst/>
                <a:latin typeface="Calibri" panose="020F0502020204030204" pitchFamily="34" charset="0"/>
                <a:ea typeface="Calibri" panose="020F0502020204030204" pitchFamily="34" charset="0"/>
              </a:rPr>
              <a:t>Les résultats sont supérieurs à 100, en raison de plusieurs réponses possibles</a:t>
            </a:r>
          </a:p>
        </p:txBody>
      </p:sp>
    </p:spTree>
    <p:extLst>
      <p:ext uri="{BB962C8B-B14F-4D97-AF65-F5344CB8AC3E}">
        <p14:creationId xmlns:p14="http://schemas.microsoft.com/office/powerpoint/2010/main" val="1359481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AA8FE64-B9D2-477D-AE63-312D1BEA607E}"/>
              </a:ext>
            </a:extLst>
          </p:cNvPr>
          <p:cNvSpPr/>
          <p:nvPr/>
        </p:nvSpPr>
        <p:spPr>
          <a:xfrm>
            <a:off x="6024773" y="3083055"/>
            <a:ext cx="4079198" cy="3604668"/>
          </a:xfrm>
          <a:prstGeom prst="rect">
            <a:avLst/>
          </a:prstGeom>
          <a:ln>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dirty="0"/>
              <a:t>L’expérience de placements d'argent depuis le début de la crise sanitaire </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Avez-vous déjà placé de l’argent sur des placements depuis le début de la crise sanitaire ?</a:t>
            </a:r>
          </a:p>
        </p:txBody>
      </p:sp>
      <p:graphicFrame>
        <p:nvGraphicFramePr>
          <p:cNvPr id="5" name="Graphique 6">
            <a:extLst>
              <a:ext uri="{FF2B5EF4-FFF2-40B4-BE49-F238E27FC236}">
                <a16:creationId xmlns:a16="http://schemas.microsoft.com/office/drawing/2014/main" id="{69B02384-B6BF-47B9-823A-A4BBB8317BD0}"/>
              </a:ext>
            </a:extLst>
          </p:cNvPr>
          <p:cNvGraphicFramePr>
            <a:graphicFrameLocks/>
          </p:cNvGraphicFramePr>
          <p:nvPr>
            <p:extLst>
              <p:ext uri="{D42A27DB-BD31-4B8C-83A1-F6EECF244321}">
                <p14:modId xmlns:p14="http://schemas.microsoft.com/office/powerpoint/2010/main" val="2725336033"/>
              </p:ext>
            </p:extLst>
          </p:nvPr>
        </p:nvGraphicFramePr>
        <p:xfrm>
          <a:off x="436297" y="1931114"/>
          <a:ext cx="6117071" cy="3658098"/>
        </p:xfrm>
        <a:graphic>
          <a:graphicData uri="http://schemas.openxmlformats.org/drawingml/2006/chart">
            <c:chart xmlns:c="http://schemas.openxmlformats.org/drawingml/2006/chart" xmlns:r="http://schemas.openxmlformats.org/officeDocument/2006/relationships" r:id="rId3"/>
          </a:graphicData>
        </a:graphic>
      </p:graphicFrame>
      <p:sp>
        <p:nvSpPr>
          <p:cNvPr id="6" name="ZoneTexte 5">
            <a:extLst>
              <a:ext uri="{FF2B5EF4-FFF2-40B4-BE49-F238E27FC236}">
                <a16:creationId xmlns:a16="http://schemas.microsoft.com/office/drawing/2014/main" id="{A5C23E53-8502-4149-BD9E-708A374E18BD}"/>
              </a:ext>
            </a:extLst>
          </p:cNvPr>
          <p:cNvSpPr txBox="1"/>
          <p:nvPr/>
        </p:nvSpPr>
        <p:spPr>
          <a:xfrm>
            <a:off x="5652161" y="2282574"/>
            <a:ext cx="2518965" cy="492443"/>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Ont placé de l’argent depuis le début de la crise sanitaire </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AB8F9321-DBE7-40D1-AFF0-D41C97FFD396}"/>
              </a:ext>
            </a:extLst>
          </p:cNvPr>
          <p:cNvCxnSpPr/>
          <p:nvPr/>
        </p:nvCxnSpPr>
        <p:spPr>
          <a:xfrm>
            <a:off x="4283449" y="2358182"/>
            <a:ext cx="0" cy="1233784"/>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Larme 7">
            <a:extLst>
              <a:ext uri="{FF2B5EF4-FFF2-40B4-BE49-F238E27FC236}">
                <a16:creationId xmlns:a16="http://schemas.microsoft.com/office/drawing/2014/main" id="{04774243-BB90-4C2B-BF84-E7426EB3CD69}"/>
              </a:ext>
            </a:extLst>
          </p:cNvPr>
          <p:cNvSpPr/>
          <p:nvPr/>
        </p:nvSpPr>
        <p:spPr>
          <a:xfrm>
            <a:off x="4740650" y="2299192"/>
            <a:ext cx="928335"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29%</a:t>
            </a:r>
          </a:p>
        </p:txBody>
      </p:sp>
      <p:sp>
        <p:nvSpPr>
          <p:cNvPr id="3" name="ZoneTexte 2">
            <a:extLst>
              <a:ext uri="{FF2B5EF4-FFF2-40B4-BE49-F238E27FC236}">
                <a16:creationId xmlns:a16="http://schemas.microsoft.com/office/drawing/2014/main" id="{D85B00E8-3AF2-430B-BD74-C619A7CEB457}"/>
              </a:ext>
            </a:extLst>
          </p:cNvPr>
          <p:cNvSpPr txBox="1"/>
          <p:nvPr/>
        </p:nvSpPr>
        <p:spPr>
          <a:xfrm>
            <a:off x="6111054" y="3083055"/>
            <a:ext cx="4359638" cy="461665"/>
          </a:xfrm>
          <a:prstGeom prst="rect">
            <a:avLst/>
          </a:prstGeom>
          <a:noFill/>
        </p:spPr>
        <p:txBody>
          <a:bodyPr wrap="square" rtlCol="0">
            <a:spAutoFit/>
          </a:bodyPr>
          <a:lstStyle/>
          <a:p>
            <a:r>
              <a:rPr lang="fr-FR" sz="1200" dirty="0">
                <a:solidFill>
                  <a:schemeClr val="accent6"/>
                </a:solidFill>
              </a:rPr>
              <a:t>▲</a:t>
            </a:r>
            <a:r>
              <a:rPr lang="fr-FR" sz="1200" dirty="0"/>
              <a:t> Hommes : </a:t>
            </a:r>
            <a:r>
              <a:rPr lang="fr-FR" sz="1200" b="1" dirty="0"/>
              <a:t>35%</a:t>
            </a:r>
            <a:endParaRPr lang="fr-FR" sz="1400" b="1" dirty="0"/>
          </a:p>
          <a:p>
            <a:r>
              <a:rPr lang="fr-FR" sz="1200" dirty="0">
                <a:solidFill>
                  <a:schemeClr val="accent6"/>
                </a:solidFill>
                <a:latin typeface="Abadi" panose="020B0604020104020204" pitchFamily="34" charset="0"/>
              </a:rPr>
              <a:t>▲</a:t>
            </a:r>
            <a:r>
              <a:rPr lang="fr-FR" sz="1200" dirty="0">
                <a:latin typeface="Abadi" panose="020B0604020104020204" pitchFamily="34" charset="0"/>
              </a:rPr>
              <a:t> P</a:t>
            </a:r>
            <a:r>
              <a:rPr lang="fr-FR" sz="1200" dirty="0"/>
              <a:t>atrimoine global d’un montant de 400 000 € et plus : </a:t>
            </a:r>
            <a:r>
              <a:rPr lang="fr-FR" sz="1200" b="1" dirty="0"/>
              <a:t>57%</a:t>
            </a:r>
          </a:p>
        </p:txBody>
      </p:sp>
      <p:graphicFrame>
        <p:nvGraphicFramePr>
          <p:cNvPr id="9" name="Graphique 8">
            <a:extLst>
              <a:ext uri="{FF2B5EF4-FFF2-40B4-BE49-F238E27FC236}">
                <a16:creationId xmlns:a16="http://schemas.microsoft.com/office/drawing/2014/main" id="{D88F2BEB-CFD3-496F-ABD5-711B06C82658}"/>
              </a:ext>
            </a:extLst>
          </p:cNvPr>
          <p:cNvGraphicFramePr/>
          <p:nvPr>
            <p:extLst>
              <p:ext uri="{D42A27DB-BD31-4B8C-83A1-F6EECF244321}">
                <p14:modId xmlns:p14="http://schemas.microsoft.com/office/powerpoint/2010/main" val="1856926889"/>
              </p:ext>
            </p:extLst>
          </p:nvPr>
        </p:nvGraphicFramePr>
        <p:xfrm>
          <a:off x="6024773" y="5163150"/>
          <a:ext cx="3668899" cy="2039413"/>
        </p:xfrm>
        <a:graphic>
          <a:graphicData uri="http://schemas.openxmlformats.org/drawingml/2006/chart">
            <c:chart xmlns:c="http://schemas.openxmlformats.org/drawingml/2006/chart" xmlns:r="http://schemas.openxmlformats.org/officeDocument/2006/relationships" r:id="rId4"/>
          </a:graphicData>
        </a:graphic>
      </p:graphicFrame>
      <p:sp>
        <p:nvSpPr>
          <p:cNvPr id="11" name="ZoneTexte 10">
            <a:extLst>
              <a:ext uri="{FF2B5EF4-FFF2-40B4-BE49-F238E27FC236}">
                <a16:creationId xmlns:a16="http://schemas.microsoft.com/office/drawing/2014/main" id="{109D2852-33D1-42C8-99F5-944A10B15585}"/>
              </a:ext>
            </a:extLst>
          </p:cNvPr>
          <p:cNvSpPr txBox="1"/>
          <p:nvPr/>
        </p:nvSpPr>
        <p:spPr>
          <a:xfrm>
            <a:off x="6185459" y="3998101"/>
            <a:ext cx="3347525" cy="830997"/>
          </a:xfrm>
          <a:prstGeom prst="rect">
            <a:avLst/>
          </a:prstGeom>
          <a:noFill/>
        </p:spPr>
        <p:txBody>
          <a:bodyPr wrap="square">
            <a:spAutoFit/>
          </a:bodyPr>
          <a:lstStyle/>
          <a:p>
            <a:pPr algn="just"/>
            <a:r>
              <a:rPr lang="fr-FR" sz="1200" dirty="0">
                <a:solidFill>
                  <a:schemeClr val="accent6"/>
                </a:solidFill>
                <a:effectLst/>
                <a:latin typeface="Abadi" panose="020B0604020104020204" pitchFamily="34" charset="0"/>
                <a:ea typeface="Calibri" panose="020F0502020204030204" pitchFamily="34" charset="0"/>
              </a:rPr>
              <a:t>▲ </a:t>
            </a:r>
            <a:r>
              <a:rPr lang="fr-FR" sz="1200" dirty="0">
                <a:effectLst/>
                <a:latin typeface="Calibri" panose="020F0502020204030204" pitchFamily="34" charset="0"/>
                <a:ea typeface="Calibri" panose="020F0502020204030204" pitchFamily="34" charset="0"/>
              </a:rPr>
              <a:t>Investissement en Bourse, Compte titre, PEA, OPC,  SICAV</a:t>
            </a:r>
            <a:r>
              <a:rPr lang="fr-FR" sz="1200" dirty="0">
                <a:latin typeface="Calibri" panose="020F0502020204030204" pitchFamily="34" charset="0"/>
                <a:ea typeface="Calibri" panose="020F0502020204030204" pitchFamily="34" charset="0"/>
              </a:rPr>
              <a:t> : </a:t>
            </a:r>
            <a:r>
              <a:rPr lang="fr-FR" sz="1200" b="1" dirty="0">
                <a:latin typeface="Calibri" panose="020F0502020204030204" pitchFamily="34" charset="0"/>
                <a:ea typeface="Calibri" panose="020F0502020204030204" pitchFamily="34" charset="0"/>
              </a:rPr>
              <a:t>57%</a:t>
            </a:r>
          </a:p>
          <a:p>
            <a:pPr algn="just"/>
            <a:r>
              <a:rPr lang="fr-FR" sz="1200" dirty="0">
                <a:solidFill>
                  <a:schemeClr val="accent6"/>
                </a:solidFill>
                <a:effectLst/>
                <a:latin typeface="Abadi" panose="020B0604020104020204" pitchFamily="34" charset="0"/>
                <a:ea typeface="Calibri" panose="020F0502020204030204" pitchFamily="34" charset="0"/>
              </a:rPr>
              <a:t>▲ </a:t>
            </a:r>
            <a:r>
              <a:rPr lang="fr-FR" sz="1200" dirty="0">
                <a:effectLst/>
                <a:latin typeface="Calibri" panose="020F0502020204030204" pitchFamily="34" charset="0"/>
                <a:ea typeface="Calibri" panose="020F0502020204030204" pitchFamily="34" charset="0"/>
              </a:rPr>
              <a:t>Plan d’épargne salariale ou de retraite complémentaire, PERCO, PEE : </a:t>
            </a:r>
            <a:r>
              <a:rPr lang="fr-FR" sz="1200" b="1" dirty="0">
                <a:effectLst/>
                <a:latin typeface="Calibri" panose="020F0502020204030204" pitchFamily="34" charset="0"/>
                <a:ea typeface="Calibri" panose="020F0502020204030204" pitchFamily="34" charset="0"/>
              </a:rPr>
              <a:t>55%</a:t>
            </a:r>
          </a:p>
        </p:txBody>
      </p:sp>
      <p:sp>
        <p:nvSpPr>
          <p:cNvPr id="13" name="Flèche : droite rayée 12">
            <a:extLst>
              <a:ext uri="{FF2B5EF4-FFF2-40B4-BE49-F238E27FC236}">
                <a16:creationId xmlns:a16="http://schemas.microsoft.com/office/drawing/2014/main" id="{6254D1E6-4100-4BF7-BE28-27E968CA5E29}"/>
              </a:ext>
            </a:extLst>
          </p:cNvPr>
          <p:cNvSpPr/>
          <p:nvPr/>
        </p:nvSpPr>
        <p:spPr>
          <a:xfrm rot="5400000">
            <a:off x="7053135" y="2730413"/>
            <a:ext cx="310077" cy="395212"/>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p>
        </p:txBody>
      </p:sp>
      <p:sp>
        <p:nvSpPr>
          <p:cNvPr id="15" name="ZoneTexte 14">
            <a:extLst>
              <a:ext uri="{FF2B5EF4-FFF2-40B4-BE49-F238E27FC236}">
                <a16:creationId xmlns:a16="http://schemas.microsoft.com/office/drawing/2014/main" id="{788A7FD1-ACA4-494F-9B3B-70C771101BFF}"/>
              </a:ext>
            </a:extLst>
          </p:cNvPr>
          <p:cNvSpPr txBox="1"/>
          <p:nvPr/>
        </p:nvSpPr>
        <p:spPr>
          <a:xfrm>
            <a:off x="5505682" y="3591366"/>
            <a:ext cx="5235676" cy="307777"/>
          </a:xfrm>
          <a:prstGeom prst="rect">
            <a:avLst/>
          </a:prstGeom>
          <a:noFill/>
        </p:spPr>
        <p:txBody>
          <a:bodyPr wrap="square">
            <a:spAutoFit/>
          </a:bodyPr>
          <a:lstStyle/>
          <a:p>
            <a:pPr algn="ctr"/>
            <a:r>
              <a:rPr lang="fr-FR" sz="1400" b="1" u="sng" dirty="0"/>
              <a:t>Produits d’épargne possédés </a:t>
            </a:r>
            <a:endParaRPr lang="fr-FR" sz="1400" b="1" dirty="0"/>
          </a:p>
        </p:txBody>
      </p:sp>
      <p:sp>
        <p:nvSpPr>
          <p:cNvPr id="17" name="ZoneTexte 16">
            <a:extLst>
              <a:ext uri="{FF2B5EF4-FFF2-40B4-BE49-F238E27FC236}">
                <a16:creationId xmlns:a16="http://schemas.microsoft.com/office/drawing/2014/main" id="{A0A84D5F-968A-411D-9AB8-A67AFF1F8FFF}"/>
              </a:ext>
            </a:extLst>
          </p:cNvPr>
          <p:cNvSpPr txBox="1"/>
          <p:nvPr/>
        </p:nvSpPr>
        <p:spPr>
          <a:xfrm>
            <a:off x="5398601" y="4897216"/>
            <a:ext cx="5331542" cy="307777"/>
          </a:xfrm>
          <a:prstGeom prst="rect">
            <a:avLst/>
          </a:prstGeom>
          <a:noFill/>
        </p:spPr>
        <p:txBody>
          <a:bodyPr wrap="square">
            <a:spAutoFit/>
          </a:bodyPr>
          <a:lstStyle/>
          <a:p>
            <a:pPr algn="ctr"/>
            <a:r>
              <a:rPr lang="fr-FR" sz="1400" b="1" u="sng" dirty="0"/>
              <a:t>Niveau de vie</a:t>
            </a:r>
            <a:endParaRPr lang="fr-FR" sz="1400" b="1" dirty="0"/>
          </a:p>
        </p:txBody>
      </p:sp>
    </p:spTree>
    <p:extLst>
      <p:ext uri="{BB962C8B-B14F-4D97-AF65-F5344CB8AC3E}">
        <p14:creationId xmlns:p14="http://schemas.microsoft.com/office/powerpoint/2010/main" val="19082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La part des fonds "Label Relance" dans les placements d'argent </a:t>
            </a:r>
          </a:p>
        </p:txBody>
      </p:sp>
      <p:sp>
        <p:nvSpPr>
          <p:cNvPr id="3" name="Text Box 10"/>
          <p:cNvSpPr txBox="1">
            <a:spLocks noChangeArrowheads="1"/>
          </p:cNvSpPr>
          <p:nvPr/>
        </p:nvSpPr>
        <p:spPr bwMode="auto">
          <a:xfrm>
            <a:off x="690720" y="1264535"/>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qui ont déjà placé de l’argent sur des placements depuis le début de la crise sanitaire, soit 29% de l’échantillon</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Et ces placements étaient-ils destinés à des fonds « Label Relance » ?</a:t>
            </a:r>
          </a:p>
        </p:txBody>
      </p:sp>
      <p:graphicFrame>
        <p:nvGraphicFramePr>
          <p:cNvPr id="5" name="Graphique 6">
            <a:extLst>
              <a:ext uri="{FF2B5EF4-FFF2-40B4-BE49-F238E27FC236}">
                <a16:creationId xmlns:a16="http://schemas.microsoft.com/office/drawing/2014/main" id="{AE1D5EC8-4FBA-4D4A-A186-1E002DE19607}"/>
              </a:ext>
            </a:extLst>
          </p:cNvPr>
          <p:cNvGraphicFramePr>
            <a:graphicFrameLocks/>
          </p:cNvGraphicFramePr>
          <p:nvPr>
            <p:extLst>
              <p:ext uri="{D42A27DB-BD31-4B8C-83A1-F6EECF244321}">
                <p14:modId xmlns:p14="http://schemas.microsoft.com/office/powerpoint/2010/main" val="845667851"/>
              </p:ext>
            </p:extLst>
          </p:nvPr>
        </p:nvGraphicFramePr>
        <p:xfrm>
          <a:off x="690720" y="2270330"/>
          <a:ext cx="8085088" cy="4117770"/>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a:extLst>
              <a:ext uri="{FF2B5EF4-FFF2-40B4-BE49-F238E27FC236}">
                <a16:creationId xmlns:a16="http://schemas.microsoft.com/office/drawing/2014/main" id="{AB10029B-976B-42A9-A347-A048D4BAC77F}"/>
              </a:ext>
            </a:extLst>
          </p:cNvPr>
          <p:cNvSpPr txBox="1"/>
          <p:nvPr/>
        </p:nvSpPr>
        <p:spPr>
          <a:xfrm>
            <a:off x="6768110" y="2922544"/>
            <a:ext cx="2338516" cy="492443"/>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Ils étaient destinés à des fonds « Label Relance »</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88947C62-DB22-4C2F-B0DB-721B484DBD1D}"/>
              </a:ext>
            </a:extLst>
          </p:cNvPr>
          <p:cNvCxnSpPr/>
          <p:nvPr/>
        </p:nvCxnSpPr>
        <p:spPr>
          <a:xfrm>
            <a:off x="5761825" y="2592728"/>
            <a:ext cx="0" cy="1233784"/>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Larme 7">
            <a:extLst>
              <a:ext uri="{FF2B5EF4-FFF2-40B4-BE49-F238E27FC236}">
                <a16:creationId xmlns:a16="http://schemas.microsoft.com/office/drawing/2014/main" id="{DF540E3A-E6BB-419E-8785-0F7BF3C2F12C}"/>
              </a:ext>
            </a:extLst>
          </p:cNvPr>
          <p:cNvSpPr/>
          <p:nvPr/>
        </p:nvSpPr>
        <p:spPr>
          <a:xfrm>
            <a:off x="5856364" y="2937058"/>
            <a:ext cx="928335"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16%</a:t>
            </a:r>
          </a:p>
        </p:txBody>
      </p:sp>
      <p:sp>
        <p:nvSpPr>
          <p:cNvPr id="9" name="ZoneTexte 8">
            <a:extLst>
              <a:ext uri="{FF2B5EF4-FFF2-40B4-BE49-F238E27FC236}">
                <a16:creationId xmlns:a16="http://schemas.microsoft.com/office/drawing/2014/main" id="{8F8338CA-8A64-4BA5-B08B-26E40FD0A7C9}"/>
              </a:ext>
            </a:extLst>
          </p:cNvPr>
          <p:cNvSpPr txBox="1"/>
          <p:nvPr/>
        </p:nvSpPr>
        <p:spPr>
          <a:xfrm>
            <a:off x="6847838" y="3534626"/>
            <a:ext cx="2784955" cy="261610"/>
          </a:xfrm>
          <a:prstGeom prst="rect">
            <a:avLst/>
          </a:prstGeom>
          <a:noFill/>
        </p:spPr>
        <p:txBody>
          <a:bodyPr wrap="square" rtlCol="0">
            <a:spAutoFit/>
          </a:bodyPr>
          <a:lstStyle/>
          <a:p>
            <a:r>
              <a:rPr lang="fr-FR" sz="1100" dirty="0">
                <a:solidFill>
                  <a:schemeClr val="accent6"/>
                </a:solidFill>
                <a:latin typeface="Abadi" panose="020B0604020104020204" pitchFamily="34" charset="0"/>
              </a:rPr>
              <a:t>▲ </a:t>
            </a:r>
            <a:r>
              <a:rPr lang="fr-FR" sz="1100" dirty="0"/>
              <a:t>Moins de 35 ans : </a:t>
            </a:r>
            <a:r>
              <a:rPr lang="fr-FR" sz="1100" b="1" dirty="0"/>
              <a:t>32%</a:t>
            </a:r>
          </a:p>
        </p:txBody>
      </p:sp>
    </p:spTree>
    <p:extLst>
      <p:ext uri="{BB962C8B-B14F-4D97-AF65-F5344CB8AC3E}">
        <p14:creationId xmlns:p14="http://schemas.microsoft.com/office/powerpoint/2010/main" val="2462007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ED55708-5F83-4A1F-85B4-DC089B377796}"/>
              </a:ext>
            </a:extLst>
          </p:cNvPr>
          <p:cNvSpPr/>
          <p:nvPr/>
        </p:nvSpPr>
        <p:spPr>
          <a:xfrm>
            <a:off x="785731" y="1841428"/>
            <a:ext cx="8937389" cy="1257411"/>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dirty="0"/>
              <a:t>Les types de fonds privilégiés </a:t>
            </a:r>
          </a:p>
        </p:txBody>
      </p:sp>
      <p:sp>
        <p:nvSpPr>
          <p:cNvPr id="3" name="Text Box 10"/>
          <p:cNvSpPr txBox="1">
            <a:spLocks noChangeArrowheads="1"/>
          </p:cNvSpPr>
          <p:nvPr/>
        </p:nvSpPr>
        <p:spPr bwMode="auto">
          <a:xfrm>
            <a:off x="690720" y="1264535"/>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dont les placements n’étaient pas destinés à des fonds « Label Relance », soit 19% de l’échantillon</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Et quel(s) type(s) de fonds avez-vous privilégié ?</a:t>
            </a:r>
          </a:p>
        </p:txBody>
      </p:sp>
      <p:graphicFrame>
        <p:nvGraphicFramePr>
          <p:cNvPr id="5" name="Graphique 4">
            <a:extLst>
              <a:ext uri="{FF2B5EF4-FFF2-40B4-BE49-F238E27FC236}">
                <a16:creationId xmlns:a16="http://schemas.microsoft.com/office/drawing/2014/main" id="{04A2A62E-A267-401B-8556-D96F85915C6C}"/>
              </a:ext>
            </a:extLst>
          </p:cNvPr>
          <p:cNvGraphicFramePr/>
          <p:nvPr>
            <p:extLst>
              <p:ext uri="{D42A27DB-BD31-4B8C-83A1-F6EECF244321}">
                <p14:modId xmlns:p14="http://schemas.microsoft.com/office/powerpoint/2010/main" val="2672858740"/>
              </p:ext>
            </p:extLst>
          </p:nvPr>
        </p:nvGraphicFramePr>
        <p:xfrm>
          <a:off x="-1237762" y="1841428"/>
          <a:ext cx="9202056" cy="4586308"/>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a:extLst>
              <a:ext uri="{FF2B5EF4-FFF2-40B4-BE49-F238E27FC236}">
                <a16:creationId xmlns:a16="http://schemas.microsoft.com/office/drawing/2014/main" id="{86C3DFF8-CFA0-4DFA-9A04-4751E3EFA525}"/>
              </a:ext>
            </a:extLst>
          </p:cNvPr>
          <p:cNvSpPr txBox="1"/>
          <p:nvPr/>
        </p:nvSpPr>
        <p:spPr>
          <a:xfrm>
            <a:off x="3219123" y="6717393"/>
            <a:ext cx="5219204" cy="261610"/>
          </a:xfrm>
          <a:prstGeom prst="rect">
            <a:avLst/>
          </a:prstGeom>
          <a:noFill/>
        </p:spPr>
        <p:txBody>
          <a:bodyPr wrap="square">
            <a:spAutoFit/>
          </a:bodyPr>
          <a:lstStyle/>
          <a:p>
            <a:r>
              <a:rPr lang="fr-FR" sz="1050" i="1" dirty="0">
                <a:effectLst/>
                <a:latin typeface="Calibri" panose="020F0502020204030204" pitchFamily="34" charset="0"/>
                <a:ea typeface="Calibri" panose="020F0502020204030204" pitchFamily="34" charset="0"/>
              </a:rPr>
              <a:t>Les résultats sont supérieurs à 100, en raison de plusieurs réponses possibles </a:t>
            </a:r>
            <a:endParaRPr lang="fr-FR" sz="1050" i="1" dirty="0"/>
          </a:p>
        </p:txBody>
      </p:sp>
      <p:sp>
        <p:nvSpPr>
          <p:cNvPr id="10" name="ZoneTexte 9">
            <a:extLst>
              <a:ext uri="{FF2B5EF4-FFF2-40B4-BE49-F238E27FC236}">
                <a16:creationId xmlns:a16="http://schemas.microsoft.com/office/drawing/2014/main" id="{987EF1D3-586F-4E6B-8985-BCAFB79469C8}"/>
              </a:ext>
            </a:extLst>
          </p:cNvPr>
          <p:cNvSpPr txBox="1"/>
          <p:nvPr/>
        </p:nvSpPr>
        <p:spPr>
          <a:xfrm>
            <a:off x="5124385" y="5441186"/>
            <a:ext cx="2710543" cy="338554"/>
          </a:xfrm>
          <a:prstGeom prst="rect">
            <a:avLst/>
          </a:prstGeom>
          <a:noFill/>
        </p:spPr>
        <p:txBody>
          <a:bodyPr wrap="square">
            <a:spAutoFit/>
          </a:bodyPr>
          <a:lstStyle/>
          <a:p>
            <a:r>
              <a:rPr lang="fr-FR" sz="800" dirty="0">
                <a:solidFill>
                  <a:schemeClr val="tx2">
                    <a:lumMod val="75000"/>
                  </a:schemeClr>
                </a:solidFill>
                <a:effectLst/>
                <a:latin typeface="Calibri" panose="020F0502020204030204" pitchFamily="34" charset="0"/>
                <a:ea typeface="Calibri" panose="020F0502020204030204" pitchFamily="34" charset="0"/>
              </a:rPr>
              <a:t>Les répondants citent principalement les livrets d’épargne (livret A, assurance vie, PEL</a:t>
            </a:r>
            <a:r>
              <a:rPr lang="fr-FR" sz="800" dirty="0">
                <a:effectLst/>
                <a:latin typeface="Calibri" panose="020F0502020204030204" pitchFamily="34" charset="0"/>
                <a:ea typeface="Calibri" panose="020F0502020204030204" pitchFamily="34" charset="0"/>
              </a:rPr>
              <a:t>)</a:t>
            </a:r>
            <a:endParaRPr lang="fr-FR" sz="800" dirty="0"/>
          </a:p>
        </p:txBody>
      </p:sp>
      <p:sp>
        <p:nvSpPr>
          <p:cNvPr id="11" name="ZoneTexte 10">
            <a:extLst>
              <a:ext uri="{FF2B5EF4-FFF2-40B4-BE49-F238E27FC236}">
                <a16:creationId xmlns:a16="http://schemas.microsoft.com/office/drawing/2014/main" id="{585FB32C-E438-490C-8F38-0469E7956B39}"/>
              </a:ext>
            </a:extLst>
          </p:cNvPr>
          <p:cNvSpPr txBox="1"/>
          <p:nvPr/>
        </p:nvSpPr>
        <p:spPr>
          <a:xfrm>
            <a:off x="7162717" y="2185935"/>
            <a:ext cx="2560403" cy="415498"/>
          </a:xfrm>
          <a:prstGeom prst="rect">
            <a:avLst/>
          </a:prstGeom>
          <a:noFill/>
        </p:spPr>
        <p:txBody>
          <a:bodyPr wrap="square" rtlCol="0">
            <a:spAutoFit/>
          </a:bodyPr>
          <a:lstStyle/>
          <a:p>
            <a:r>
              <a:rPr lang="fr-FR" sz="1050" dirty="0">
                <a:solidFill>
                  <a:schemeClr val="accent6"/>
                </a:solidFill>
              </a:rPr>
              <a:t>▲</a:t>
            </a:r>
            <a:r>
              <a:rPr lang="fr-FR" sz="1050" dirty="0"/>
              <a:t> Retraité : </a:t>
            </a:r>
            <a:r>
              <a:rPr lang="fr-FR" sz="1050" b="1" dirty="0"/>
              <a:t>37%</a:t>
            </a:r>
          </a:p>
          <a:p>
            <a:r>
              <a:rPr lang="fr-FR" sz="1050" b="1" dirty="0">
                <a:solidFill>
                  <a:schemeClr val="accent6"/>
                </a:solidFill>
                <a:latin typeface="Abadi" panose="020B0604020104020204" pitchFamily="34" charset="0"/>
              </a:rPr>
              <a:t>▲</a:t>
            </a:r>
            <a:r>
              <a:rPr lang="fr-FR" sz="1050" b="1" dirty="0">
                <a:latin typeface="Abadi" panose="020B0604020104020204" pitchFamily="34" charset="0"/>
              </a:rPr>
              <a:t> </a:t>
            </a:r>
            <a:r>
              <a:rPr lang="fr-FR" sz="1050" dirty="0"/>
              <a:t>Catégorie modeste (900 à 1300€) : </a:t>
            </a:r>
            <a:r>
              <a:rPr lang="fr-FR" sz="1050" b="1" dirty="0"/>
              <a:t>39%</a:t>
            </a:r>
          </a:p>
        </p:txBody>
      </p:sp>
      <p:sp>
        <p:nvSpPr>
          <p:cNvPr id="14" name="ZoneTexte 13">
            <a:extLst>
              <a:ext uri="{FF2B5EF4-FFF2-40B4-BE49-F238E27FC236}">
                <a16:creationId xmlns:a16="http://schemas.microsoft.com/office/drawing/2014/main" id="{55CC2E88-8EF1-4F6B-BEE9-CA8E5660CA01}"/>
              </a:ext>
            </a:extLst>
          </p:cNvPr>
          <p:cNvSpPr txBox="1"/>
          <p:nvPr/>
        </p:nvSpPr>
        <p:spPr>
          <a:xfrm>
            <a:off x="7100932" y="2683341"/>
            <a:ext cx="5438898" cy="415498"/>
          </a:xfrm>
          <a:prstGeom prst="rect">
            <a:avLst/>
          </a:prstGeom>
          <a:noFill/>
        </p:spPr>
        <p:txBody>
          <a:bodyPr wrap="square">
            <a:spAutoFit/>
          </a:bodyPr>
          <a:lstStyle/>
          <a:p>
            <a:r>
              <a:rPr lang="fr-FR" sz="1050" dirty="0">
                <a:solidFill>
                  <a:schemeClr val="accent6"/>
                </a:solidFill>
              </a:rPr>
              <a:t>▲</a:t>
            </a:r>
            <a:r>
              <a:rPr lang="fr-FR" sz="1050" dirty="0"/>
              <a:t> Homme : </a:t>
            </a:r>
            <a:r>
              <a:rPr lang="fr-FR" sz="1050" b="1" dirty="0"/>
              <a:t>36%</a:t>
            </a:r>
          </a:p>
          <a:p>
            <a:r>
              <a:rPr lang="fr-FR" sz="1050" b="1" dirty="0">
                <a:solidFill>
                  <a:schemeClr val="accent6"/>
                </a:solidFill>
              </a:rPr>
              <a:t>▲ </a:t>
            </a:r>
            <a:r>
              <a:rPr lang="fr-FR" sz="1050" dirty="0"/>
              <a:t>CSP +: </a:t>
            </a:r>
            <a:r>
              <a:rPr lang="fr-FR" sz="1050" b="1" dirty="0"/>
              <a:t>37</a:t>
            </a:r>
            <a:r>
              <a:rPr lang="fr-FR" sz="900" b="1" dirty="0">
                <a:latin typeface="Abadi" panose="020B0604020104020204" pitchFamily="34" charset="0"/>
              </a:rPr>
              <a:t>%</a:t>
            </a:r>
            <a:r>
              <a:rPr lang="fr-FR" sz="900" b="1" dirty="0">
                <a:solidFill>
                  <a:schemeClr val="accent6"/>
                </a:solidFill>
                <a:latin typeface="Abadi" panose="020B0604020104020204" pitchFamily="34" charset="0"/>
              </a:rPr>
              <a:t> </a:t>
            </a:r>
            <a:endParaRPr lang="fr-FR" sz="900" b="1" dirty="0">
              <a:solidFill>
                <a:schemeClr val="accent6"/>
              </a:solidFill>
            </a:endParaRPr>
          </a:p>
        </p:txBody>
      </p:sp>
      <p:sp>
        <p:nvSpPr>
          <p:cNvPr id="18" name="ZoneTexte 17">
            <a:extLst>
              <a:ext uri="{FF2B5EF4-FFF2-40B4-BE49-F238E27FC236}">
                <a16:creationId xmlns:a16="http://schemas.microsoft.com/office/drawing/2014/main" id="{555F735E-2B6B-45AD-A2C0-30DB8AE7606B}"/>
              </a:ext>
            </a:extLst>
          </p:cNvPr>
          <p:cNvSpPr txBox="1"/>
          <p:nvPr/>
        </p:nvSpPr>
        <p:spPr>
          <a:xfrm>
            <a:off x="5680238" y="3193979"/>
            <a:ext cx="5438898" cy="253916"/>
          </a:xfrm>
          <a:prstGeom prst="rect">
            <a:avLst/>
          </a:prstGeom>
          <a:noFill/>
        </p:spPr>
        <p:txBody>
          <a:bodyPr wrap="square">
            <a:spAutoFit/>
          </a:bodyPr>
          <a:lstStyle/>
          <a:p>
            <a:r>
              <a:rPr lang="fr-FR" sz="1050" dirty="0">
                <a:solidFill>
                  <a:schemeClr val="accent6"/>
                </a:solidFill>
              </a:rPr>
              <a:t>▲</a:t>
            </a:r>
            <a:r>
              <a:rPr lang="fr-FR" sz="1050" dirty="0"/>
              <a:t> Moins de 35 ans : </a:t>
            </a:r>
            <a:r>
              <a:rPr lang="fr-FR" sz="1050" b="1" dirty="0"/>
              <a:t>34%</a:t>
            </a:r>
          </a:p>
        </p:txBody>
      </p:sp>
    </p:spTree>
    <p:extLst>
      <p:ext uri="{BB962C8B-B14F-4D97-AF65-F5344CB8AC3E}">
        <p14:creationId xmlns:p14="http://schemas.microsoft.com/office/powerpoint/2010/main" val="601028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D851CB-3656-40EF-BBE3-CE224B6566A2}"/>
              </a:ext>
            </a:extLst>
          </p:cNvPr>
          <p:cNvSpPr/>
          <p:nvPr/>
        </p:nvSpPr>
        <p:spPr>
          <a:xfrm>
            <a:off x="343042" y="1891256"/>
            <a:ext cx="9549629" cy="1804444"/>
          </a:xfrm>
          <a:prstGeom prst="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a:t>Les thématiques encourageant l'investissement des fonds "Label Relance" </a:t>
            </a:r>
            <a:endParaRPr lang="fr-FR" dirty="0"/>
          </a:p>
        </p:txBody>
      </p:sp>
      <p:sp>
        <p:nvSpPr>
          <p:cNvPr id="3" name="Text Box 10"/>
          <p:cNvSpPr txBox="1">
            <a:spLocks noChangeArrowheads="1"/>
          </p:cNvSpPr>
          <p:nvPr/>
        </p:nvSpPr>
        <p:spPr bwMode="auto">
          <a:xfrm>
            <a:off x="690720" y="1383425"/>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ayant placé de l’argent dans des fonds « Label Relance », soit 5% de l’échantillon</a:t>
            </a:r>
          </a:p>
        </p:txBody>
      </p:sp>
      <p:sp>
        <p:nvSpPr>
          <p:cNvPr id="4" name="Text Box 10"/>
          <p:cNvSpPr txBox="1">
            <a:spLocks noChangeArrowheads="1"/>
          </p:cNvSpPr>
          <p:nvPr/>
        </p:nvSpPr>
        <p:spPr bwMode="auto">
          <a:xfrm>
            <a:off x="343042" y="926694"/>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Parmi ces thématiques pouvant être soutenues par l’investissement des fonds « Label Relance », lesquelles vous inciteraient le plus à faire un placement de ce type ?</a:t>
            </a:r>
          </a:p>
        </p:txBody>
      </p:sp>
      <p:graphicFrame>
        <p:nvGraphicFramePr>
          <p:cNvPr id="5" name="Graphique 4">
            <a:extLst>
              <a:ext uri="{FF2B5EF4-FFF2-40B4-BE49-F238E27FC236}">
                <a16:creationId xmlns:a16="http://schemas.microsoft.com/office/drawing/2014/main" id="{957E99D2-3C12-460E-BEA6-CFDB9B5F8600}"/>
              </a:ext>
            </a:extLst>
          </p:cNvPr>
          <p:cNvGraphicFramePr/>
          <p:nvPr>
            <p:extLst>
              <p:ext uri="{D42A27DB-BD31-4B8C-83A1-F6EECF244321}">
                <p14:modId xmlns:p14="http://schemas.microsoft.com/office/powerpoint/2010/main" val="1432217332"/>
              </p:ext>
            </p:extLst>
          </p:nvPr>
        </p:nvGraphicFramePr>
        <p:xfrm>
          <a:off x="430842" y="1891256"/>
          <a:ext cx="9202056" cy="4632367"/>
        </p:xfrm>
        <a:graphic>
          <a:graphicData uri="http://schemas.openxmlformats.org/drawingml/2006/chart">
            <c:chart xmlns:c="http://schemas.openxmlformats.org/drawingml/2006/chart" xmlns:r="http://schemas.openxmlformats.org/officeDocument/2006/relationships" r:id="rId2"/>
          </a:graphicData>
        </a:graphic>
      </p:graphicFrame>
      <p:sp>
        <p:nvSpPr>
          <p:cNvPr id="7" name="ZoneTexte 6">
            <a:extLst>
              <a:ext uri="{FF2B5EF4-FFF2-40B4-BE49-F238E27FC236}">
                <a16:creationId xmlns:a16="http://schemas.microsoft.com/office/drawing/2014/main" id="{5697114D-41C7-41CA-B499-7898C7CDD9DA}"/>
              </a:ext>
            </a:extLst>
          </p:cNvPr>
          <p:cNvSpPr txBox="1"/>
          <p:nvPr/>
        </p:nvSpPr>
        <p:spPr>
          <a:xfrm>
            <a:off x="2356677" y="6784540"/>
            <a:ext cx="6944095" cy="261610"/>
          </a:xfrm>
          <a:prstGeom prst="rect">
            <a:avLst/>
          </a:prstGeom>
          <a:noFill/>
        </p:spPr>
        <p:txBody>
          <a:bodyPr wrap="square">
            <a:spAutoFit/>
          </a:bodyPr>
          <a:lstStyle/>
          <a:p>
            <a:pPr marL="450215" indent="450215"/>
            <a:r>
              <a:rPr lang="fr-FR" sz="1050" i="1" dirty="0">
                <a:effectLst/>
                <a:latin typeface="Calibri" panose="020F0502020204030204" pitchFamily="34" charset="0"/>
                <a:ea typeface="Calibri" panose="020F0502020204030204" pitchFamily="34" charset="0"/>
              </a:rPr>
              <a:t>Les résultats sont supérieurs à 100, en raison de deux réponses possibles</a:t>
            </a:r>
          </a:p>
        </p:txBody>
      </p:sp>
      <p:sp>
        <p:nvSpPr>
          <p:cNvPr id="8" name="ZoneTexte 7">
            <a:extLst>
              <a:ext uri="{FF2B5EF4-FFF2-40B4-BE49-F238E27FC236}">
                <a16:creationId xmlns:a16="http://schemas.microsoft.com/office/drawing/2014/main" id="{56607A95-1584-49D8-85F4-E28BB48EDB7B}"/>
              </a:ext>
            </a:extLst>
          </p:cNvPr>
          <p:cNvSpPr txBox="1"/>
          <p:nvPr/>
        </p:nvSpPr>
        <p:spPr>
          <a:xfrm rot="20707299">
            <a:off x="171069" y="3042483"/>
            <a:ext cx="1035021" cy="523220"/>
          </a:xfrm>
          <a:prstGeom prst="rect">
            <a:avLst/>
          </a:prstGeom>
          <a:solidFill>
            <a:schemeClr val="bg1"/>
          </a:solidFill>
        </p:spPr>
        <p:txBody>
          <a:bodyPr wrap="square" rtlCol="0">
            <a:spAutoFit/>
          </a:bodyPr>
          <a:lstStyle/>
          <a:p>
            <a:r>
              <a:rPr lang="fr-FR" sz="1400" b="1" dirty="0">
                <a:solidFill>
                  <a:srgbClr val="FFC000"/>
                </a:solidFill>
              </a:rPr>
              <a:t>Economie</a:t>
            </a:r>
          </a:p>
          <a:p>
            <a:r>
              <a:rPr lang="fr-FR" sz="1400" b="1" dirty="0">
                <a:solidFill>
                  <a:srgbClr val="FFC000"/>
                </a:solidFill>
              </a:rPr>
              <a:t>Emploi</a:t>
            </a:r>
          </a:p>
        </p:txBody>
      </p:sp>
    </p:spTree>
    <p:extLst>
      <p:ext uri="{BB962C8B-B14F-4D97-AF65-F5344CB8AC3E}">
        <p14:creationId xmlns:p14="http://schemas.microsoft.com/office/powerpoint/2010/main" val="468471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6858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L’investissement en faveur de </a:t>
              </a:r>
            </a:p>
            <a:p>
              <a:r>
                <a:rPr lang="fr-FR" sz="4000" b="1" dirty="0">
                  <a:solidFill>
                    <a:srgbClr val="A50021"/>
                  </a:solidFill>
                  <a:latin typeface="Century Gothic" panose="020B0502020202020204" pitchFamily="34" charset="0"/>
                </a:rPr>
                <a:t>l’économie locale</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B</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2915469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EA236EB-6AC2-47BC-9CCD-3E928652F387}"/>
              </a:ext>
            </a:extLst>
          </p:cNvPr>
          <p:cNvSpPr/>
          <p:nvPr/>
        </p:nvSpPr>
        <p:spPr>
          <a:xfrm>
            <a:off x="6665915" y="3332248"/>
            <a:ext cx="3542277" cy="2714591"/>
          </a:xfrm>
          <a:prstGeom prst="rect">
            <a:avLst/>
          </a:prstGeom>
          <a:ln>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a:t>L'intention d'épargner et d'investir de l'argent en faveur de l'économie locale </a:t>
            </a:r>
          </a:p>
        </p:txBody>
      </p:sp>
      <p:sp>
        <p:nvSpPr>
          <p:cNvPr id="11" name="Text Box 10">
            <a:extLst>
              <a:ext uri="{FF2B5EF4-FFF2-40B4-BE49-F238E27FC236}">
                <a16:creationId xmlns:a16="http://schemas.microsoft.com/office/drawing/2014/main" id="{CBD2F294-65A2-4EC1-AD4C-F7B3A335F7FC}"/>
              </a:ext>
            </a:extLst>
          </p:cNvPr>
          <p:cNvSpPr txBox="1">
            <a:spLocks noChangeArrowheads="1"/>
          </p:cNvSpPr>
          <p:nvPr/>
        </p:nvSpPr>
        <p:spPr bwMode="auto">
          <a:xfrm>
            <a:off x="343042" y="1548994"/>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Vous personnellement, en vue d’une diversification de votre épargne, seriez-vous prêt à épargner et investir votre argent en faveur de l’économie locale ?</a:t>
            </a:r>
          </a:p>
        </p:txBody>
      </p:sp>
      <p:sp>
        <p:nvSpPr>
          <p:cNvPr id="12" name="ZoneTexte 11">
            <a:extLst>
              <a:ext uri="{FF2B5EF4-FFF2-40B4-BE49-F238E27FC236}">
                <a16:creationId xmlns:a16="http://schemas.microsoft.com/office/drawing/2014/main" id="{2DCBA577-9693-4808-82AB-5A047CAD2530}"/>
              </a:ext>
            </a:extLst>
          </p:cNvPr>
          <p:cNvSpPr txBox="1"/>
          <p:nvPr/>
        </p:nvSpPr>
        <p:spPr>
          <a:xfrm>
            <a:off x="343042" y="991136"/>
            <a:ext cx="9537558" cy="461665"/>
          </a:xfrm>
          <a:prstGeom prst="rect">
            <a:avLst/>
          </a:prstGeom>
          <a:noFill/>
        </p:spPr>
        <p:txBody>
          <a:bodyPr wrap="square">
            <a:spAutoFit/>
          </a:bodyPr>
          <a:lstStyle/>
          <a:p>
            <a:r>
              <a:rPr lang="fr-FR" sz="1200" b="1" dirty="0">
                <a:solidFill>
                  <a:srgbClr val="A50021"/>
                </a:solidFill>
                <a:effectLst/>
                <a:latin typeface="Calibri" panose="020F0502020204030204" pitchFamily="34" charset="0"/>
                <a:ea typeface="Calibri" panose="020F0502020204030204" pitchFamily="34" charset="0"/>
              </a:rPr>
              <a:t>Remise à niveau</a:t>
            </a:r>
            <a:r>
              <a:rPr lang="fr-FR" sz="1200" dirty="0">
                <a:solidFill>
                  <a:srgbClr val="A50021"/>
                </a:solidFill>
                <a:effectLst/>
                <a:latin typeface="Calibri" panose="020F0502020204030204" pitchFamily="34" charset="0"/>
                <a:ea typeface="Calibri" panose="020F0502020204030204" pitchFamily="34" charset="0"/>
              </a:rPr>
              <a:t> : L’investissement en faveur de la reprise économique peut également être orienté vers le soutien de l’économie locale et des territoires.</a:t>
            </a:r>
            <a:endParaRPr lang="fr-FR" sz="1100" dirty="0">
              <a:effectLst/>
              <a:latin typeface="Calibri" panose="020F0502020204030204" pitchFamily="34" charset="0"/>
              <a:ea typeface="Calibri" panose="020F0502020204030204" pitchFamily="34" charset="0"/>
            </a:endParaRPr>
          </a:p>
        </p:txBody>
      </p:sp>
      <p:graphicFrame>
        <p:nvGraphicFramePr>
          <p:cNvPr id="13" name="Graphique 12">
            <a:extLst>
              <a:ext uri="{FF2B5EF4-FFF2-40B4-BE49-F238E27FC236}">
                <a16:creationId xmlns:a16="http://schemas.microsoft.com/office/drawing/2014/main" id="{80A1BB4A-CFB2-4A3D-9E86-120240BB5607}"/>
              </a:ext>
            </a:extLst>
          </p:cNvPr>
          <p:cNvGraphicFramePr>
            <a:graphicFrameLocks/>
          </p:cNvGraphicFramePr>
          <p:nvPr>
            <p:extLst>
              <p:ext uri="{D42A27DB-BD31-4B8C-83A1-F6EECF244321}">
                <p14:modId xmlns:p14="http://schemas.microsoft.com/office/powerpoint/2010/main" val="4200780090"/>
              </p:ext>
            </p:extLst>
          </p:nvPr>
        </p:nvGraphicFramePr>
        <p:xfrm>
          <a:off x="585574" y="2345347"/>
          <a:ext cx="9416409" cy="4211534"/>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Connecteur droit 8">
            <a:extLst>
              <a:ext uri="{FF2B5EF4-FFF2-40B4-BE49-F238E27FC236}">
                <a16:creationId xmlns:a16="http://schemas.microsoft.com/office/drawing/2014/main" id="{801703B0-4A15-40CB-846D-E973FFA7D993}"/>
              </a:ext>
            </a:extLst>
          </p:cNvPr>
          <p:cNvCxnSpPr>
            <a:cxnSpLocks/>
          </p:cNvCxnSpPr>
          <p:nvPr/>
        </p:nvCxnSpPr>
        <p:spPr>
          <a:xfrm>
            <a:off x="5683093" y="2462722"/>
            <a:ext cx="0" cy="1230504"/>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8536A77F-C721-4701-B85E-0CADC1077425}"/>
              </a:ext>
            </a:extLst>
          </p:cNvPr>
          <p:cNvSpPr txBox="1"/>
          <p:nvPr/>
        </p:nvSpPr>
        <p:spPr>
          <a:xfrm>
            <a:off x="6879061" y="2497894"/>
            <a:ext cx="1896961" cy="492443"/>
          </a:xfrm>
          <a:prstGeom prst="rect">
            <a:avLst/>
          </a:prstGeom>
          <a:solidFill>
            <a:srgbClr val="003366"/>
          </a:solidFill>
          <a:effectLst>
            <a:softEdge rad="12700"/>
          </a:effectLst>
        </p:spPr>
        <p:txBody>
          <a:bodyPr wrap="square" anchor="ctr">
            <a:spAutoFit/>
          </a:bodyPr>
          <a:lstStyle/>
          <a:p>
            <a:pPr>
              <a:defRPr/>
            </a:pPr>
            <a:r>
              <a:rPr lang="fr-FR" sz="1300" b="1" dirty="0">
                <a:solidFill>
                  <a:schemeClr val="bg1"/>
                </a:solidFill>
                <a:latin typeface="Calibri" pitchFamily="34" charset="0"/>
              </a:rPr>
              <a:t>L’ont déjà fait ou envisagent de le faire </a:t>
            </a:r>
            <a:endParaRPr lang="fr-FR" sz="1400" b="1" dirty="0">
              <a:solidFill>
                <a:schemeClr val="bg1"/>
              </a:solidFill>
              <a:latin typeface="Calibri" pitchFamily="34" charset="0"/>
            </a:endParaRPr>
          </a:p>
        </p:txBody>
      </p:sp>
      <p:sp>
        <p:nvSpPr>
          <p:cNvPr id="18" name="Larme 17">
            <a:extLst>
              <a:ext uri="{FF2B5EF4-FFF2-40B4-BE49-F238E27FC236}">
                <a16:creationId xmlns:a16="http://schemas.microsoft.com/office/drawing/2014/main" id="{C57EF5B7-6ADD-4C2B-88EB-72CB3492218E}"/>
              </a:ext>
            </a:extLst>
          </p:cNvPr>
          <p:cNvSpPr/>
          <p:nvPr/>
        </p:nvSpPr>
        <p:spPr>
          <a:xfrm>
            <a:off x="5920680" y="2506896"/>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23%</a:t>
            </a:r>
          </a:p>
        </p:txBody>
      </p:sp>
      <p:sp>
        <p:nvSpPr>
          <p:cNvPr id="8" name="ZoneTexte 7">
            <a:extLst>
              <a:ext uri="{FF2B5EF4-FFF2-40B4-BE49-F238E27FC236}">
                <a16:creationId xmlns:a16="http://schemas.microsoft.com/office/drawing/2014/main" id="{DA150FD1-4766-4EF9-919C-E9C6EE7FB6A0}"/>
              </a:ext>
            </a:extLst>
          </p:cNvPr>
          <p:cNvSpPr txBox="1"/>
          <p:nvPr/>
        </p:nvSpPr>
        <p:spPr>
          <a:xfrm>
            <a:off x="6728959" y="3449405"/>
            <a:ext cx="3542279" cy="938719"/>
          </a:xfrm>
          <a:prstGeom prst="rect">
            <a:avLst/>
          </a:prstGeom>
          <a:noFill/>
        </p:spPr>
        <p:txBody>
          <a:bodyPr wrap="square" rtlCol="0">
            <a:spAutoFit/>
          </a:bodyPr>
          <a:lstStyle/>
          <a:p>
            <a:r>
              <a:rPr lang="fr-FR" sz="1100" dirty="0">
                <a:solidFill>
                  <a:schemeClr val="accent6"/>
                </a:solidFill>
              </a:rPr>
              <a:t>▲ </a:t>
            </a:r>
            <a:r>
              <a:rPr lang="fr-FR" sz="1100" dirty="0"/>
              <a:t>Moins de 35 ans : </a:t>
            </a:r>
            <a:r>
              <a:rPr lang="fr-FR" sz="1100" b="1" dirty="0"/>
              <a:t>34%</a:t>
            </a:r>
          </a:p>
          <a:p>
            <a:r>
              <a:rPr lang="fr-FR" sz="1100" dirty="0">
                <a:solidFill>
                  <a:schemeClr val="accent6"/>
                </a:solidFill>
                <a:effectLst/>
                <a:ea typeface="Calibri" panose="020F0502020204030204" pitchFamily="34" charset="0"/>
              </a:rPr>
              <a:t>▲</a:t>
            </a:r>
            <a:r>
              <a:rPr lang="fr-FR" sz="1100" dirty="0">
                <a:effectLst/>
                <a:ea typeface="Calibri" panose="020F0502020204030204" pitchFamily="34" charset="0"/>
              </a:rPr>
              <a:t> Investissement en Bourse, Compte titre, PEA, Fonds, OPC, SICAV : </a:t>
            </a:r>
            <a:r>
              <a:rPr lang="fr-FR" sz="1100" b="1" dirty="0">
                <a:effectLst/>
                <a:ea typeface="Calibri" panose="020F0502020204030204" pitchFamily="34" charset="0"/>
              </a:rPr>
              <a:t>43%</a:t>
            </a:r>
            <a:endParaRPr lang="fr-FR" sz="1100" b="1" dirty="0"/>
          </a:p>
          <a:p>
            <a:r>
              <a:rPr lang="fr-FR" sz="1100" b="1" dirty="0">
                <a:solidFill>
                  <a:schemeClr val="accent6"/>
                </a:solidFill>
              </a:rPr>
              <a:t>▲ </a:t>
            </a:r>
            <a:r>
              <a:rPr lang="fr-FR" sz="1100" dirty="0"/>
              <a:t>CSP + : </a:t>
            </a:r>
            <a:r>
              <a:rPr lang="fr-FR" sz="1100" b="1" dirty="0"/>
              <a:t>37%</a:t>
            </a:r>
          </a:p>
          <a:p>
            <a:r>
              <a:rPr lang="fr-FR" sz="1100" dirty="0">
                <a:solidFill>
                  <a:schemeClr val="accent6"/>
                </a:solidFill>
              </a:rPr>
              <a:t>▲ </a:t>
            </a:r>
            <a:r>
              <a:rPr lang="fr-FR" sz="1100" dirty="0"/>
              <a:t>Catégorie aisée (plus de 2500 €) : </a:t>
            </a:r>
            <a:r>
              <a:rPr lang="fr-FR" sz="1100" b="1" dirty="0"/>
              <a:t>33%</a:t>
            </a:r>
          </a:p>
        </p:txBody>
      </p:sp>
      <p:graphicFrame>
        <p:nvGraphicFramePr>
          <p:cNvPr id="15" name="Graphique 14">
            <a:extLst>
              <a:ext uri="{FF2B5EF4-FFF2-40B4-BE49-F238E27FC236}">
                <a16:creationId xmlns:a16="http://schemas.microsoft.com/office/drawing/2014/main" id="{4C844CAD-9098-4794-B6C7-EE9CBCF89658}"/>
              </a:ext>
            </a:extLst>
          </p:cNvPr>
          <p:cNvGraphicFramePr/>
          <p:nvPr>
            <p:extLst>
              <p:ext uri="{D42A27DB-BD31-4B8C-83A1-F6EECF244321}">
                <p14:modId xmlns:p14="http://schemas.microsoft.com/office/powerpoint/2010/main" val="583593007"/>
              </p:ext>
            </p:extLst>
          </p:nvPr>
        </p:nvGraphicFramePr>
        <p:xfrm>
          <a:off x="6539297" y="4917197"/>
          <a:ext cx="3668899" cy="1642564"/>
        </p:xfrm>
        <a:graphic>
          <a:graphicData uri="http://schemas.openxmlformats.org/drawingml/2006/chart">
            <c:chart xmlns:c="http://schemas.openxmlformats.org/drawingml/2006/chart" xmlns:r="http://schemas.openxmlformats.org/officeDocument/2006/relationships" r:id="rId4"/>
          </a:graphicData>
        </a:graphic>
      </p:graphicFrame>
      <p:sp>
        <p:nvSpPr>
          <p:cNvPr id="16" name="ZoneTexte 15">
            <a:extLst>
              <a:ext uri="{FF2B5EF4-FFF2-40B4-BE49-F238E27FC236}">
                <a16:creationId xmlns:a16="http://schemas.microsoft.com/office/drawing/2014/main" id="{6547BB3A-0215-4DE5-9DD5-5FBF00B051A3}"/>
              </a:ext>
            </a:extLst>
          </p:cNvPr>
          <p:cNvSpPr txBox="1"/>
          <p:nvPr/>
        </p:nvSpPr>
        <p:spPr>
          <a:xfrm>
            <a:off x="6891432" y="4577945"/>
            <a:ext cx="3217334" cy="307777"/>
          </a:xfrm>
          <a:prstGeom prst="rect">
            <a:avLst/>
          </a:prstGeom>
          <a:noFill/>
        </p:spPr>
        <p:txBody>
          <a:bodyPr wrap="square" rtlCol="0">
            <a:spAutoFit/>
          </a:bodyPr>
          <a:lstStyle/>
          <a:p>
            <a:r>
              <a:rPr lang="fr-FR" sz="1400" b="1" u="sng" dirty="0"/>
              <a:t>Montant global du patrimoine du foyer </a:t>
            </a:r>
          </a:p>
        </p:txBody>
      </p:sp>
      <p:sp>
        <p:nvSpPr>
          <p:cNvPr id="21" name="Flèche : droite rayée 20">
            <a:extLst>
              <a:ext uri="{FF2B5EF4-FFF2-40B4-BE49-F238E27FC236}">
                <a16:creationId xmlns:a16="http://schemas.microsoft.com/office/drawing/2014/main" id="{098090F6-AA7B-4170-9220-6055B736CFB8}"/>
              </a:ext>
            </a:extLst>
          </p:cNvPr>
          <p:cNvSpPr/>
          <p:nvPr/>
        </p:nvSpPr>
        <p:spPr>
          <a:xfrm rot="5400000">
            <a:off x="7745327" y="2943281"/>
            <a:ext cx="310077" cy="395212"/>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p>
        </p:txBody>
      </p:sp>
    </p:spTree>
    <p:extLst>
      <p:ext uri="{BB962C8B-B14F-4D97-AF65-F5344CB8AC3E}">
        <p14:creationId xmlns:p14="http://schemas.microsoft.com/office/powerpoint/2010/main" val="717111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a:t>L'intention d'épargner et d'investir pour l'économie locale dans les 12 prochains mois </a:t>
            </a:r>
          </a:p>
        </p:txBody>
      </p:sp>
      <p:sp>
        <p:nvSpPr>
          <p:cNvPr id="3" name="Text Box 10"/>
          <p:cNvSpPr txBox="1">
            <a:spLocks noChangeArrowheads="1"/>
          </p:cNvSpPr>
          <p:nvPr/>
        </p:nvSpPr>
        <p:spPr bwMode="auto">
          <a:xfrm>
            <a:off x="690720" y="1264535"/>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qui envisagent de placer de l’argent pour l’économie locale, soit 17% de l’échantillon</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Envisagez-vous de le faire dans les 12 prochains mois ?</a:t>
            </a:r>
          </a:p>
        </p:txBody>
      </p:sp>
      <p:graphicFrame>
        <p:nvGraphicFramePr>
          <p:cNvPr id="5" name="Graphique 6">
            <a:extLst>
              <a:ext uri="{FF2B5EF4-FFF2-40B4-BE49-F238E27FC236}">
                <a16:creationId xmlns:a16="http://schemas.microsoft.com/office/drawing/2014/main" id="{FF1D2617-2014-4F81-A11C-D96325DA83C7}"/>
              </a:ext>
            </a:extLst>
          </p:cNvPr>
          <p:cNvGraphicFramePr>
            <a:graphicFrameLocks/>
          </p:cNvGraphicFramePr>
          <p:nvPr>
            <p:extLst>
              <p:ext uri="{D42A27DB-BD31-4B8C-83A1-F6EECF244321}">
                <p14:modId xmlns:p14="http://schemas.microsoft.com/office/powerpoint/2010/main" val="104371674"/>
              </p:ext>
            </p:extLst>
          </p:nvPr>
        </p:nvGraphicFramePr>
        <p:xfrm>
          <a:off x="1797101" y="1864567"/>
          <a:ext cx="7209069" cy="40638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7238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70BB779-C6CF-4A83-8C98-1A05F36CCDA3}"/>
              </a:ext>
            </a:extLst>
          </p:cNvPr>
          <p:cNvSpPr/>
          <p:nvPr/>
        </p:nvSpPr>
        <p:spPr>
          <a:xfrm>
            <a:off x="6003917" y="2553320"/>
            <a:ext cx="4157203" cy="2034950"/>
          </a:xfrm>
          <a:prstGeom prst="rect">
            <a:avLst/>
          </a:prstGeom>
          <a:ln>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dirty="0"/>
              <a:t>La propension à réaliser des investissements "plus risqués" pour soutenir la relance économique et les entreprises de son territoire </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Accepteriez-vous de faire des investissements plus risqués pour soutenir la relance économique et les entreprises de votre territoire ?</a:t>
            </a:r>
          </a:p>
        </p:txBody>
      </p:sp>
      <p:graphicFrame>
        <p:nvGraphicFramePr>
          <p:cNvPr id="5" name="Graphique 4">
            <a:extLst>
              <a:ext uri="{FF2B5EF4-FFF2-40B4-BE49-F238E27FC236}">
                <a16:creationId xmlns:a16="http://schemas.microsoft.com/office/drawing/2014/main" id="{178A0F61-A905-4DAE-AE6B-9A8E74650BD5}"/>
              </a:ext>
            </a:extLst>
          </p:cNvPr>
          <p:cNvGraphicFramePr>
            <a:graphicFrameLocks/>
          </p:cNvGraphicFramePr>
          <p:nvPr>
            <p:extLst>
              <p:ext uri="{D42A27DB-BD31-4B8C-83A1-F6EECF244321}">
                <p14:modId xmlns:p14="http://schemas.microsoft.com/office/powerpoint/2010/main" val="4239531362"/>
              </p:ext>
            </p:extLst>
          </p:nvPr>
        </p:nvGraphicFramePr>
        <p:xfrm>
          <a:off x="-396162" y="1779418"/>
          <a:ext cx="7693855" cy="4872105"/>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a:extLst>
              <a:ext uri="{FF2B5EF4-FFF2-40B4-BE49-F238E27FC236}">
                <a16:creationId xmlns:a16="http://schemas.microsoft.com/office/drawing/2014/main" id="{78B4CCB4-5021-4C23-AF25-8868A7A0F024}"/>
              </a:ext>
            </a:extLst>
          </p:cNvPr>
          <p:cNvSpPr txBox="1"/>
          <p:nvPr/>
        </p:nvSpPr>
        <p:spPr>
          <a:xfrm>
            <a:off x="5240490" y="2007910"/>
            <a:ext cx="1925564"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L’accepteraient</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07D5D2ED-75E4-4BDB-81BC-570B84AB3C38}"/>
              </a:ext>
            </a:extLst>
          </p:cNvPr>
          <p:cNvCxnSpPr>
            <a:cxnSpLocks/>
          </p:cNvCxnSpPr>
          <p:nvPr/>
        </p:nvCxnSpPr>
        <p:spPr>
          <a:xfrm>
            <a:off x="4005861" y="1926286"/>
            <a:ext cx="0" cy="117385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0CF1E488-ADCC-4956-8E37-B4B8EC519F35}"/>
              </a:ext>
            </a:extLst>
          </p:cNvPr>
          <p:cNvCxnSpPr>
            <a:cxnSpLocks/>
          </p:cNvCxnSpPr>
          <p:nvPr/>
        </p:nvCxnSpPr>
        <p:spPr>
          <a:xfrm>
            <a:off x="4853192" y="4498254"/>
            <a:ext cx="0" cy="1192772"/>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73A38CE7-7597-4016-9015-A33E359A6284}"/>
              </a:ext>
            </a:extLst>
          </p:cNvPr>
          <p:cNvSpPr txBox="1"/>
          <p:nvPr/>
        </p:nvSpPr>
        <p:spPr>
          <a:xfrm>
            <a:off x="5918019" y="4845026"/>
            <a:ext cx="1896960"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Ne l’accepteraient pas</a:t>
            </a:r>
            <a:endParaRPr lang="fr-FR" sz="1400" b="1" dirty="0">
              <a:solidFill>
                <a:schemeClr val="bg1"/>
              </a:solidFill>
              <a:latin typeface="Calibri" pitchFamily="34" charset="0"/>
            </a:endParaRPr>
          </a:p>
        </p:txBody>
      </p:sp>
      <p:sp>
        <p:nvSpPr>
          <p:cNvPr id="10" name="Larme 9">
            <a:extLst>
              <a:ext uri="{FF2B5EF4-FFF2-40B4-BE49-F238E27FC236}">
                <a16:creationId xmlns:a16="http://schemas.microsoft.com/office/drawing/2014/main" id="{1903DD31-0D4C-4F68-B8A6-EEAAAB2D357B}"/>
              </a:ext>
            </a:extLst>
          </p:cNvPr>
          <p:cNvSpPr/>
          <p:nvPr/>
        </p:nvSpPr>
        <p:spPr>
          <a:xfrm>
            <a:off x="4976433" y="4857715"/>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73%</a:t>
            </a:r>
          </a:p>
        </p:txBody>
      </p:sp>
      <p:sp>
        <p:nvSpPr>
          <p:cNvPr id="11" name="Larme 10">
            <a:extLst>
              <a:ext uri="{FF2B5EF4-FFF2-40B4-BE49-F238E27FC236}">
                <a16:creationId xmlns:a16="http://schemas.microsoft.com/office/drawing/2014/main" id="{51A86EBD-206B-423A-808E-13FD0A0EB7C0}"/>
              </a:ext>
            </a:extLst>
          </p:cNvPr>
          <p:cNvSpPr/>
          <p:nvPr/>
        </p:nvSpPr>
        <p:spPr>
          <a:xfrm>
            <a:off x="4298904" y="2012930"/>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16%</a:t>
            </a:r>
          </a:p>
        </p:txBody>
      </p:sp>
      <p:sp>
        <p:nvSpPr>
          <p:cNvPr id="12" name="ZoneTexte 11">
            <a:extLst>
              <a:ext uri="{FF2B5EF4-FFF2-40B4-BE49-F238E27FC236}">
                <a16:creationId xmlns:a16="http://schemas.microsoft.com/office/drawing/2014/main" id="{FDEAF25B-C687-42DD-8C1C-4D78AF36D012}"/>
              </a:ext>
            </a:extLst>
          </p:cNvPr>
          <p:cNvSpPr txBox="1"/>
          <p:nvPr/>
        </p:nvSpPr>
        <p:spPr>
          <a:xfrm>
            <a:off x="5975344" y="2604693"/>
            <a:ext cx="4348169" cy="769441"/>
          </a:xfrm>
          <a:prstGeom prst="rect">
            <a:avLst/>
          </a:prstGeom>
          <a:noFill/>
        </p:spPr>
        <p:txBody>
          <a:bodyPr wrap="square" rtlCol="0">
            <a:spAutoFit/>
          </a:bodyPr>
          <a:lstStyle/>
          <a:p>
            <a:r>
              <a:rPr lang="fr-FR" sz="1100" dirty="0">
                <a:solidFill>
                  <a:schemeClr val="accent6"/>
                </a:solidFill>
              </a:rPr>
              <a:t>▲ </a:t>
            </a:r>
            <a:r>
              <a:rPr lang="fr-FR" sz="1100" dirty="0"/>
              <a:t>Moins de 35 ans : </a:t>
            </a:r>
            <a:r>
              <a:rPr lang="fr-FR" sz="1100" b="1" dirty="0"/>
              <a:t>24%</a:t>
            </a:r>
          </a:p>
          <a:p>
            <a:r>
              <a:rPr lang="fr-FR" sz="1100" dirty="0">
                <a:solidFill>
                  <a:schemeClr val="accent6"/>
                </a:solidFill>
                <a:effectLst/>
                <a:ea typeface="Calibri" panose="020F0502020204030204" pitchFamily="34" charset="0"/>
              </a:rPr>
              <a:t>▲</a:t>
            </a:r>
            <a:r>
              <a:rPr lang="fr-FR" sz="1100" dirty="0">
                <a:effectLst/>
                <a:ea typeface="Calibri" panose="020F0502020204030204" pitchFamily="34" charset="0"/>
              </a:rPr>
              <a:t> Investissement en Bourse, Compte titre, PEA, OPC, SICAV : </a:t>
            </a:r>
            <a:r>
              <a:rPr lang="fr-FR" sz="1100" b="1" dirty="0">
                <a:ea typeface="Calibri" panose="020F0502020204030204" pitchFamily="34" charset="0"/>
              </a:rPr>
              <a:t>31</a:t>
            </a:r>
            <a:r>
              <a:rPr lang="fr-FR" sz="1100" b="1" dirty="0">
                <a:effectLst/>
                <a:ea typeface="Calibri" panose="020F0502020204030204" pitchFamily="34" charset="0"/>
              </a:rPr>
              <a:t>%</a:t>
            </a:r>
            <a:endParaRPr lang="fr-FR" sz="1100" b="1" dirty="0"/>
          </a:p>
          <a:p>
            <a:r>
              <a:rPr lang="fr-FR" sz="1100" b="1" dirty="0">
                <a:solidFill>
                  <a:schemeClr val="accent6"/>
                </a:solidFill>
              </a:rPr>
              <a:t>▲ </a:t>
            </a:r>
            <a:r>
              <a:rPr lang="fr-FR" sz="1100" dirty="0"/>
              <a:t>CSP+ : </a:t>
            </a:r>
            <a:r>
              <a:rPr lang="fr-FR" sz="1100" b="1" dirty="0"/>
              <a:t>26%</a:t>
            </a:r>
          </a:p>
          <a:p>
            <a:r>
              <a:rPr lang="fr-FR" sz="1100" b="1" dirty="0">
                <a:solidFill>
                  <a:schemeClr val="accent6"/>
                </a:solidFill>
                <a:latin typeface="Abadi" panose="020B0604020104020204" pitchFamily="34" charset="0"/>
              </a:rPr>
              <a:t>▲ </a:t>
            </a:r>
            <a:r>
              <a:rPr lang="fr-FR" sz="1100" dirty="0"/>
              <a:t>Diplôme supérieur </a:t>
            </a:r>
            <a:r>
              <a:rPr lang="fr-FR" sz="1100" b="1" dirty="0"/>
              <a:t>: 24% </a:t>
            </a:r>
          </a:p>
        </p:txBody>
      </p:sp>
      <p:graphicFrame>
        <p:nvGraphicFramePr>
          <p:cNvPr id="13" name="Graphique 12">
            <a:extLst>
              <a:ext uri="{FF2B5EF4-FFF2-40B4-BE49-F238E27FC236}">
                <a16:creationId xmlns:a16="http://schemas.microsoft.com/office/drawing/2014/main" id="{6C09F431-0E0A-472C-BDE5-63E7B4E528C0}"/>
              </a:ext>
            </a:extLst>
          </p:cNvPr>
          <p:cNvGraphicFramePr/>
          <p:nvPr>
            <p:extLst>
              <p:ext uri="{D42A27DB-BD31-4B8C-83A1-F6EECF244321}">
                <p14:modId xmlns:p14="http://schemas.microsoft.com/office/powerpoint/2010/main" val="1866766342"/>
              </p:ext>
            </p:extLst>
          </p:nvPr>
        </p:nvGraphicFramePr>
        <p:xfrm>
          <a:off x="6399821" y="3623251"/>
          <a:ext cx="3442708" cy="1562362"/>
        </p:xfrm>
        <a:graphic>
          <a:graphicData uri="http://schemas.openxmlformats.org/drawingml/2006/chart">
            <c:chart xmlns:c="http://schemas.openxmlformats.org/drawingml/2006/chart" xmlns:r="http://schemas.openxmlformats.org/officeDocument/2006/relationships" r:id="rId3"/>
          </a:graphicData>
        </a:graphic>
      </p:graphicFrame>
      <p:sp>
        <p:nvSpPr>
          <p:cNvPr id="19" name="Flèche : droite rayée 18">
            <a:extLst>
              <a:ext uri="{FF2B5EF4-FFF2-40B4-BE49-F238E27FC236}">
                <a16:creationId xmlns:a16="http://schemas.microsoft.com/office/drawing/2014/main" id="{45225828-A9B4-4AEE-A237-5B56B5B0E3BB}"/>
              </a:ext>
            </a:extLst>
          </p:cNvPr>
          <p:cNvSpPr/>
          <p:nvPr/>
        </p:nvSpPr>
        <p:spPr>
          <a:xfrm rot="1479484">
            <a:off x="5529860" y="2315606"/>
            <a:ext cx="319201" cy="395212"/>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p>
        </p:txBody>
      </p:sp>
      <p:sp>
        <p:nvSpPr>
          <p:cNvPr id="17" name="ZoneTexte 16">
            <a:extLst>
              <a:ext uri="{FF2B5EF4-FFF2-40B4-BE49-F238E27FC236}">
                <a16:creationId xmlns:a16="http://schemas.microsoft.com/office/drawing/2014/main" id="{E4653F32-0080-48DA-BF18-187488A4F4D3}"/>
              </a:ext>
            </a:extLst>
          </p:cNvPr>
          <p:cNvSpPr txBox="1"/>
          <p:nvPr/>
        </p:nvSpPr>
        <p:spPr>
          <a:xfrm>
            <a:off x="6665399" y="3323113"/>
            <a:ext cx="5493774" cy="307777"/>
          </a:xfrm>
          <a:prstGeom prst="rect">
            <a:avLst/>
          </a:prstGeom>
          <a:noFill/>
        </p:spPr>
        <p:txBody>
          <a:bodyPr wrap="square">
            <a:spAutoFit/>
          </a:bodyPr>
          <a:lstStyle/>
          <a:p>
            <a:r>
              <a:rPr lang="fr-FR" sz="1400" b="1" u="sng" dirty="0"/>
              <a:t>Montant global du patrimoine du foyer </a:t>
            </a:r>
          </a:p>
        </p:txBody>
      </p:sp>
    </p:spTree>
    <p:extLst>
      <p:ext uri="{BB962C8B-B14F-4D97-AF65-F5344CB8AC3E}">
        <p14:creationId xmlns:p14="http://schemas.microsoft.com/office/powerpoint/2010/main" val="3358954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1"/>
          <p:cNvSpPr txBox="1">
            <a:spLocks/>
          </p:cNvSpPr>
          <p:nvPr/>
        </p:nvSpPr>
        <p:spPr>
          <a:xfrm>
            <a:off x="1305967" y="1878401"/>
            <a:ext cx="9017546" cy="396196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4500" indent="-444500">
              <a:spcBef>
                <a:spcPct val="0"/>
              </a:spcBef>
              <a:buNone/>
            </a:pPr>
            <a:r>
              <a:rPr lang="fr-FR" sz="2400" b="1" dirty="0">
                <a:solidFill>
                  <a:srgbClr val="A50021"/>
                </a:solidFill>
                <a:latin typeface="Century Gothic" panose="020B0502020202020204" pitchFamily="34" charset="0"/>
                <a:ea typeface="+mj-ea"/>
                <a:cs typeface="+mj-cs"/>
              </a:rPr>
              <a:t>1 -	La méthodologie</a:t>
            </a:r>
          </a:p>
          <a:p>
            <a:pPr marL="444500" indent="-444500">
              <a:spcBef>
                <a:spcPct val="0"/>
              </a:spcBef>
              <a:buNone/>
            </a:pPr>
            <a:endParaRPr lang="fr-FR" sz="2400" b="1" dirty="0">
              <a:solidFill>
                <a:srgbClr val="A50021"/>
              </a:solidFill>
              <a:latin typeface="Century Gothic" panose="020B0502020202020204" pitchFamily="34" charset="0"/>
              <a:ea typeface="+mj-ea"/>
              <a:cs typeface="+mj-cs"/>
            </a:endParaRPr>
          </a:p>
          <a:p>
            <a:pPr marL="444500" indent="-444500">
              <a:spcBef>
                <a:spcPct val="0"/>
              </a:spcBef>
              <a:buNone/>
            </a:pPr>
            <a:r>
              <a:rPr lang="fr-FR" sz="2400" b="1" dirty="0">
                <a:solidFill>
                  <a:srgbClr val="A50021"/>
                </a:solidFill>
                <a:latin typeface="Century Gothic" panose="020B0502020202020204" pitchFamily="34" charset="0"/>
                <a:ea typeface="+mj-ea"/>
                <a:cs typeface="+mj-cs"/>
              </a:rPr>
              <a:t>2 -	Les résultats de l’étude</a:t>
            </a:r>
            <a:endParaRPr lang="fr-FR" sz="900" b="1" dirty="0">
              <a:solidFill>
                <a:srgbClr val="A50021"/>
              </a:solidFill>
              <a:latin typeface="Century Gothic" panose="020B0502020202020204" pitchFamily="34" charset="0"/>
              <a:ea typeface="+mj-ea"/>
              <a:cs typeface="+mj-cs"/>
            </a:endParaRPr>
          </a:p>
          <a:p>
            <a:pPr marL="0" indent="0" algn="just">
              <a:lnSpc>
                <a:spcPct val="120000"/>
              </a:lnSpc>
              <a:spcBef>
                <a:spcPts val="600"/>
              </a:spcBef>
              <a:buNone/>
            </a:pPr>
            <a:r>
              <a:rPr lang="fr-FR" sz="900" dirty="0">
                <a:latin typeface="Century Gothic" panose="020B0502020202020204" pitchFamily="34" charset="0"/>
              </a:rPr>
              <a:t>	</a:t>
            </a:r>
          </a:p>
          <a:p>
            <a:pPr marL="1079500" indent="-635000" algn="just">
              <a:lnSpc>
                <a:spcPct val="120000"/>
              </a:lnSpc>
              <a:spcBef>
                <a:spcPts val="600"/>
              </a:spcBef>
              <a:buNone/>
              <a:tabLst>
                <a:tab pos="723900" algn="l"/>
              </a:tabLst>
            </a:pPr>
            <a:r>
              <a:rPr lang="fr-FR" sz="1800" dirty="0">
                <a:latin typeface="Century Gothic" panose="020B0502020202020204" pitchFamily="34" charset="0"/>
              </a:rPr>
              <a:t>A	–	Les fonds « Label Relance »</a:t>
            </a:r>
          </a:p>
          <a:p>
            <a:pPr marL="1079500" indent="-635000" algn="just">
              <a:lnSpc>
                <a:spcPct val="120000"/>
              </a:lnSpc>
              <a:spcBef>
                <a:spcPts val="600"/>
              </a:spcBef>
              <a:buNone/>
              <a:tabLst>
                <a:tab pos="723900" algn="l"/>
              </a:tabLst>
            </a:pPr>
            <a:r>
              <a:rPr lang="fr-FR" sz="1800" dirty="0">
                <a:latin typeface="Century Gothic" panose="020B0502020202020204" pitchFamily="34" charset="0"/>
              </a:rPr>
              <a:t>B	–	L’investissement en faveur de  l’économie locale</a:t>
            </a:r>
          </a:p>
          <a:p>
            <a:pPr marL="1079500" indent="-635000" algn="just">
              <a:lnSpc>
                <a:spcPct val="120000"/>
              </a:lnSpc>
              <a:spcBef>
                <a:spcPts val="600"/>
              </a:spcBef>
              <a:buNone/>
              <a:tabLst>
                <a:tab pos="723900" algn="l"/>
              </a:tabLst>
            </a:pPr>
            <a:r>
              <a:rPr lang="fr-FR" sz="1800" dirty="0">
                <a:latin typeface="Century Gothic" panose="020B0502020202020204" pitchFamily="34" charset="0"/>
              </a:rPr>
              <a:t>C	–	Le sujet de la relance dans l’actualité politique</a:t>
            </a:r>
            <a:endParaRPr lang="fr-FR" sz="2000" b="1" dirty="0">
              <a:solidFill>
                <a:srgbClr val="A50021"/>
              </a:solidFill>
              <a:latin typeface="Century Gothic" panose="020B0502020202020204" pitchFamily="34" charset="0"/>
            </a:endParaRPr>
          </a:p>
        </p:txBody>
      </p:sp>
      <p:sp>
        <p:nvSpPr>
          <p:cNvPr id="5" name="Titre 3"/>
          <p:cNvSpPr txBox="1">
            <a:spLocks/>
          </p:cNvSpPr>
          <p:nvPr/>
        </p:nvSpPr>
        <p:spPr>
          <a:xfrm>
            <a:off x="1559519" y="193756"/>
            <a:ext cx="8078628" cy="79564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800" i="1" dirty="0">
                <a:solidFill>
                  <a:schemeClr val="bg1"/>
                </a:solidFill>
                <a:latin typeface="Century Gothic" panose="020B0502020202020204" pitchFamily="34" charset="0"/>
              </a:rPr>
              <a:t>Sommaire</a:t>
            </a:r>
          </a:p>
        </p:txBody>
      </p:sp>
    </p:spTree>
    <p:extLst>
      <p:ext uri="{BB962C8B-B14F-4D97-AF65-F5344CB8AC3E}">
        <p14:creationId xmlns:p14="http://schemas.microsoft.com/office/powerpoint/2010/main" val="1234319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5BAF00F-39AC-450B-9BE9-8B74BF73588A}"/>
              </a:ext>
            </a:extLst>
          </p:cNvPr>
          <p:cNvSpPr/>
          <p:nvPr/>
        </p:nvSpPr>
        <p:spPr>
          <a:xfrm>
            <a:off x="6813885" y="2802192"/>
            <a:ext cx="3371420" cy="2846440"/>
          </a:xfrm>
          <a:prstGeom prst="rect">
            <a:avLst/>
          </a:prstGeom>
          <a:ln>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dirty="0"/>
              <a:t>L'importance accordée à l’investissement de l’épargne en faveur de la relance et de l'économie locale </a:t>
            </a:r>
          </a:p>
        </p:txBody>
      </p:sp>
      <p:sp>
        <p:nvSpPr>
          <p:cNvPr id="4" name="Text Box 10"/>
          <p:cNvSpPr txBox="1">
            <a:spLocks noChangeArrowheads="1"/>
          </p:cNvSpPr>
          <p:nvPr/>
        </p:nvSpPr>
        <p:spPr bwMode="auto">
          <a:xfrm>
            <a:off x="343042" y="926694"/>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Pour vous, est-il très important, plutôt important, plutôt pas important ou pas important du tout que votre épargne soit investie en faveur de la relance et de l’économie locale ?</a:t>
            </a:r>
          </a:p>
        </p:txBody>
      </p:sp>
      <p:graphicFrame>
        <p:nvGraphicFramePr>
          <p:cNvPr id="5" name="Graphique 4">
            <a:extLst>
              <a:ext uri="{FF2B5EF4-FFF2-40B4-BE49-F238E27FC236}">
                <a16:creationId xmlns:a16="http://schemas.microsoft.com/office/drawing/2014/main" id="{BA8F1B9D-8092-436A-8209-B261971716D6}"/>
              </a:ext>
            </a:extLst>
          </p:cNvPr>
          <p:cNvGraphicFramePr>
            <a:graphicFrameLocks/>
          </p:cNvGraphicFramePr>
          <p:nvPr>
            <p:extLst>
              <p:ext uri="{D42A27DB-BD31-4B8C-83A1-F6EECF244321}">
                <p14:modId xmlns:p14="http://schemas.microsoft.com/office/powerpoint/2010/main" val="2871843749"/>
              </p:ext>
            </p:extLst>
          </p:nvPr>
        </p:nvGraphicFramePr>
        <p:xfrm>
          <a:off x="-236257" y="1738344"/>
          <a:ext cx="7693855" cy="4739640"/>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a:extLst>
              <a:ext uri="{FF2B5EF4-FFF2-40B4-BE49-F238E27FC236}">
                <a16:creationId xmlns:a16="http://schemas.microsoft.com/office/drawing/2014/main" id="{1DFED4A8-8F2D-420F-AB5B-818270A7644F}"/>
              </a:ext>
            </a:extLst>
          </p:cNvPr>
          <p:cNvSpPr txBox="1"/>
          <p:nvPr/>
        </p:nvSpPr>
        <p:spPr>
          <a:xfrm>
            <a:off x="5914340" y="2171122"/>
            <a:ext cx="1925564"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C’est important</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03A10E57-FEA4-494B-B324-55F54DF05B15}"/>
              </a:ext>
            </a:extLst>
          </p:cNvPr>
          <p:cNvCxnSpPr/>
          <p:nvPr/>
        </p:nvCxnSpPr>
        <p:spPr>
          <a:xfrm>
            <a:off x="4756877" y="2098693"/>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88767E6B-CBF4-4938-B51C-2BD8FD4D4DC6}"/>
              </a:ext>
            </a:extLst>
          </p:cNvPr>
          <p:cNvCxnSpPr/>
          <p:nvPr/>
        </p:nvCxnSpPr>
        <p:spPr>
          <a:xfrm>
            <a:off x="3679367" y="4063287"/>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1B3B01C5-5DA5-4E44-A6CF-C62E2D12466E}"/>
              </a:ext>
            </a:extLst>
          </p:cNvPr>
          <p:cNvSpPr txBox="1"/>
          <p:nvPr/>
        </p:nvSpPr>
        <p:spPr>
          <a:xfrm>
            <a:off x="4754694" y="4215987"/>
            <a:ext cx="1896960"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Ce n’est pas important</a:t>
            </a:r>
            <a:endParaRPr lang="fr-FR" sz="1400" b="1" dirty="0">
              <a:solidFill>
                <a:schemeClr val="bg1"/>
              </a:solidFill>
              <a:latin typeface="Calibri" pitchFamily="34" charset="0"/>
            </a:endParaRPr>
          </a:p>
        </p:txBody>
      </p:sp>
      <p:sp>
        <p:nvSpPr>
          <p:cNvPr id="10" name="Larme 9">
            <a:extLst>
              <a:ext uri="{FF2B5EF4-FFF2-40B4-BE49-F238E27FC236}">
                <a16:creationId xmlns:a16="http://schemas.microsoft.com/office/drawing/2014/main" id="{1296CEB9-5348-47D6-A6B5-4CB76C198A4A}"/>
              </a:ext>
            </a:extLst>
          </p:cNvPr>
          <p:cNvSpPr/>
          <p:nvPr/>
        </p:nvSpPr>
        <p:spPr>
          <a:xfrm>
            <a:off x="3798360" y="4228676"/>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33%</a:t>
            </a:r>
          </a:p>
        </p:txBody>
      </p:sp>
      <p:sp>
        <p:nvSpPr>
          <p:cNvPr id="11" name="Larme 10">
            <a:extLst>
              <a:ext uri="{FF2B5EF4-FFF2-40B4-BE49-F238E27FC236}">
                <a16:creationId xmlns:a16="http://schemas.microsoft.com/office/drawing/2014/main" id="{B0348C4B-E1FF-4ECF-8484-88AA965E3D39}"/>
              </a:ext>
            </a:extLst>
          </p:cNvPr>
          <p:cNvSpPr/>
          <p:nvPr/>
        </p:nvSpPr>
        <p:spPr>
          <a:xfrm>
            <a:off x="4972754" y="2176142"/>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47%</a:t>
            </a:r>
          </a:p>
        </p:txBody>
      </p:sp>
      <p:graphicFrame>
        <p:nvGraphicFramePr>
          <p:cNvPr id="12" name="Graphique 11">
            <a:extLst>
              <a:ext uri="{FF2B5EF4-FFF2-40B4-BE49-F238E27FC236}">
                <a16:creationId xmlns:a16="http://schemas.microsoft.com/office/drawing/2014/main" id="{1F8EBA94-FBD6-4679-8C75-D8F1F73178E1}"/>
              </a:ext>
            </a:extLst>
          </p:cNvPr>
          <p:cNvGraphicFramePr/>
          <p:nvPr>
            <p:extLst>
              <p:ext uri="{D42A27DB-BD31-4B8C-83A1-F6EECF244321}">
                <p14:modId xmlns:p14="http://schemas.microsoft.com/office/powerpoint/2010/main" val="3822591533"/>
              </p:ext>
            </p:extLst>
          </p:nvPr>
        </p:nvGraphicFramePr>
        <p:xfrm>
          <a:off x="6900188" y="3911966"/>
          <a:ext cx="3185651" cy="1622468"/>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a:extLst>
              <a:ext uri="{FF2B5EF4-FFF2-40B4-BE49-F238E27FC236}">
                <a16:creationId xmlns:a16="http://schemas.microsoft.com/office/drawing/2014/main" id="{FE18F7FE-BF42-46D5-B9FA-42043E18209E}"/>
              </a:ext>
            </a:extLst>
          </p:cNvPr>
          <p:cNvSpPr txBox="1"/>
          <p:nvPr/>
        </p:nvSpPr>
        <p:spPr>
          <a:xfrm>
            <a:off x="6813885" y="2893509"/>
            <a:ext cx="3371420" cy="646331"/>
          </a:xfrm>
          <a:prstGeom prst="rect">
            <a:avLst/>
          </a:prstGeom>
          <a:noFill/>
        </p:spPr>
        <p:txBody>
          <a:bodyPr wrap="square" rtlCol="0">
            <a:spAutoFit/>
          </a:bodyPr>
          <a:lstStyle/>
          <a:p>
            <a:r>
              <a:rPr lang="fr-FR" sz="1200" dirty="0">
                <a:solidFill>
                  <a:schemeClr val="accent6"/>
                </a:solidFill>
                <a:latin typeface="Abadi" panose="020B0604020104020204" pitchFamily="34" charset="0"/>
              </a:rPr>
              <a:t>▲ </a:t>
            </a:r>
            <a:r>
              <a:rPr lang="fr-FR" sz="1200" dirty="0"/>
              <a:t>Possède au moins un produit d’épargne : </a:t>
            </a:r>
            <a:r>
              <a:rPr lang="fr-FR" sz="1200" b="1" dirty="0"/>
              <a:t>52% </a:t>
            </a:r>
          </a:p>
          <a:p>
            <a:r>
              <a:rPr lang="fr-FR" sz="1200" dirty="0">
                <a:solidFill>
                  <a:schemeClr val="accent6"/>
                </a:solidFill>
                <a:latin typeface="Abadi" panose="020B0604020104020204" pitchFamily="34" charset="0"/>
              </a:rPr>
              <a:t>▲</a:t>
            </a:r>
            <a:r>
              <a:rPr lang="fr-FR" sz="1200" dirty="0">
                <a:latin typeface="Abadi" panose="020B0604020104020204" pitchFamily="34" charset="0"/>
              </a:rPr>
              <a:t> </a:t>
            </a:r>
            <a:r>
              <a:rPr lang="fr-FR" sz="1200" dirty="0"/>
              <a:t>Patrimoine global de 400 000 € et plus </a:t>
            </a:r>
            <a:r>
              <a:rPr lang="fr-FR" sz="1200" b="1" dirty="0"/>
              <a:t>: 71%</a:t>
            </a:r>
          </a:p>
          <a:p>
            <a:r>
              <a:rPr lang="fr-FR" sz="1200" dirty="0">
                <a:solidFill>
                  <a:schemeClr val="accent6"/>
                </a:solidFill>
                <a:latin typeface="Abadi" panose="020B0604020104020204" pitchFamily="34" charset="0"/>
              </a:rPr>
              <a:t>▲ </a:t>
            </a:r>
            <a:r>
              <a:rPr lang="fr-FR" sz="1200" dirty="0"/>
              <a:t>CSP + / Diplôme supérieur </a:t>
            </a:r>
            <a:r>
              <a:rPr lang="fr-FR" sz="1200" b="1" dirty="0"/>
              <a:t>: 59%</a:t>
            </a:r>
            <a:endParaRPr lang="fr-FR" b="1" dirty="0"/>
          </a:p>
        </p:txBody>
      </p:sp>
      <p:sp>
        <p:nvSpPr>
          <p:cNvPr id="14" name="Flèche : droite rayée 13">
            <a:extLst>
              <a:ext uri="{FF2B5EF4-FFF2-40B4-BE49-F238E27FC236}">
                <a16:creationId xmlns:a16="http://schemas.microsoft.com/office/drawing/2014/main" id="{6CB50102-B182-4C82-ACC1-6E1B63DC09EC}"/>
              </a:ext>
            </a:extLst>
          </p:cNvPr>
          <p:cNvSpPr/>
          <p:nvPr/>
        </p:nvSpPr>
        <p:spPr>
          <a:xfrm rot="5400000">
            <a:off x="7013475" y="2425505"/>
            <a:ext cx="319201" cy="395212"/>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p>
        </p:txBody>
      </p:sp>
      <p:sp>
        <p:nvSpPr>
          <p:cNvPr id="17" name="ZoneTexte 16">
            <a:extLst>
              <a:ext uri="{FF2B5EF4-FFF2-40B4-BE49-F238E27FC236}">
                <a16:creationId xmlns:a16="http://schemas.microsoft.com/office/drawing/2014/main" id="{3580F412-B3F9-47A3-8741-EED6DDE1BC83}"/>
              </a:ext>
            </a:extLst>
          </p:cNvPr>
          <p:cNvSpPr txBox="1"/>
          <p:nvPr/>
        </p:nvSpPr>
        <p:spPr>
          <a:xfrm>
            <a:off x="7869400" y="3646074"/>
            <a:ext cx="5279922" cy="307777"/>
          </a:xfrm>
          <a:prstGeom prst="rect">
            <a:avLst/>
          </a:prstGeom>
          <a:noFill/>
        </p:spPr>
        <p:txBody>
          <a:bodyPr wrap="square">
            <a:spAutoFit/>
          </a:bodyPr>
          <a:lstStyle/>
          <a:p>
            <a:r>
              <a:rPr lang="fr-FR" sz="1400" b="1" u="sng" dirty="0"/>
              <a:t>Niveau de vie </a:t>
            </a:r>
          </a:p>
        </p:txBody>
      </p:sp>
    </p:spTree>
    <p:extLst>
      <p:ext uri="{BB962C8B-B14F-4D97-AF65-F5344CB8AC3E}">
        <p14:creationId xmlns:p14="http://schemas.microsoft.com/office/powerpoint/2010/main" val="818540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0C0AA05-C4EF-4C51-8480-E655D27DF90E}"/>
              </a:ext>
            </a:extLst>
          </p:cNvPr>
          <p:cNvSpPr/>
          <p:nvPr/>
        </p:nvSpPr>
        <p:spPr>
          <a:xfrm>
            <a:off x="6492244" y="2803786"/>
            <a:ext cx="3693061" cy="1974011"/>
          </a:xfrm>
          <a:prstGeom prst="rect">
            <a:avLst/>
          </a:prstGeom>
          <a:ln>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a:t>Le besoin de conseils sur les produits d'épargne et les investissements en faveur de la relance et de l'économie locale </a:t>
            </a:r>
            <a:endParaRPr lang="fr-FR" dirty="0"/>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Aimeriez-vous être conseillé sur des produits d’épargne et des investissements en faveur de la relance et de l’économie locale ?</a:t>
            </a:r>
          </a:p>
        </p:txBody>
      </p:sp>
      <p:graphicFrame>
        <p:nvGraphicFramePr>
          <p:cNvPr id="5" name="Graphique 4">
            <a:extLst>
              <a:ext uri="{FF2B5EF4-FFF2-40B4-BE49-F238E27FC236}">
                <a16:creationId xmlns:a16="http://schemas.microsoft.com/office/drawing/2014/main" id="{FC061458-BB09-49EA-B880-9DA97BB94CF6}"/>
              </a:ext>
            </a:extLst>
          </p:cNvPr>
          <p:cNvGraphicFramePr>
            <a:graphicFrameLocks/>
          </p:cNvGraphicFramePr>
          <p:nvPr>
            <p:extLst>
              <p:ext uri="{D42A27DB-BD31-4B8C-83A1-F6EECF244321}">
                <p14:modId xmlns:p14="http://schemas.microsoft.com/office/powerpoint/2010/main" val="2497907336"/>
              </p:ext>
            </p:extLst>
          </p:nvPr>
        </p:nvGraphicFramePr>
        <p:xfrm>
          <a:off x="931191" y="2054735"/>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a:extLst>
              <a:ext uri="{FF2B5EF4-FFF2-40B4-BE49-F238E27FC236}">
                <a16:creationId xmlns:a16="http://schemas.microsoft.com/office/drawing/2014/main" id="{20F5E97D-434E-4499-B530-0A6D7C46830A}"/>
              </a:ext>
            </a:extLst>
          </p:cNvPr>
          <p:cNvSpPr txBox="1"/>
          <p:nvPr/>
        </p:nvSpPr>
        <p:spPr>
          <a:xfrm>
            <a:off x="6693660" y="2258632"/>
            <a:ext cx="209070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Aimeraient être conseillés</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384507F6-33DA-4008-967C-7B0AD9303ACF}"/>
              </a:ext>
            </a:extLst>
          </p:cNvPr>
          <p:cNvCxnSpPr>
            <a:cxnSpLocks/>
          </p:cNvCxnSpPr>
          <p:nvPr/>
        </p:nvCxnSpPr>
        <p:spPr>
          <a:xfrm>
            <a:off x="5563257" y="2132764"/>
            <a:ext cx="0" cy="1104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3DFE99FD-204A-4304-95FA-B94E7A6E9D6D}"/>
              </a:ext>
            </a:extLst>
          </p:cNvPr>
          <p:cNvCxnSpPr>
            <a:cxnSpLocks/>
          </p:cNvCxnSpPr>
          <p:nvPr/>
        </p:nvCxnSpPr>
        <p:spPr>
          <a:xfrm>
            <a:off x="5563257" y="4074568"/>
            <a:ext cx="0" cy="1446312"/>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E1C380C7-92C0-4D89-9970-563D7CEF3112}"/>
              </a:ext>
            </a:extLst>
          </p:cNvPr>
          <p:cNvSpPr txBox="1"/>
          <p:nvPr/>
        </p:nvSpPr>
        <p:spPr>
          <a:xfrm>
            <a:off x="6724506" y="4918778"/>
            <a:ext cx="1896960"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N’aimeraient pas</a:t>
            </a:r>
            <a:endParaRPr lang="fr-FR" sz="1400" b="1" dirty="0">
              <a:solidFill>
                <a:schemeClr val="bg1"/>
              </a:solidFill>
              <a:latin typeface="Calibri" pitchFamily="34" charset="0"/>
            </a:endParaRPr>
          </a:p>
        </p:txBody>
      </p:sp>
      <p:sp>
        <p:nvSpPr>
          <p:cNvPr id="10" name="Larme 9">
            <a:extLst>
              <a:ext uri="{FF2B5EF4-FFF2-40B4-BE49-F238E27FC236}">
                <a16:creationId xmlns:a16="http://schemas.microsoft.com/office/drawing/2014/main" id="{58D75A34-E607-4E4E-95DE-C99D69641225}"/>
              </a:ext>
            </a:extLst>
          </p:cNvPr>
          <p:cNvSpPr/>
          <p:nvPr/>
        </p:nvSpPr>
        <p:spPr>
          <a:xfrm>
            <a:off x="5783904" y="4931467"/>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51%</a:t>
            </a:r>
          </a:p>
        </p:txBody>
      </p:sp>
      <p:sp>
        <p:nvSpPr>
          <p:cNvPr id="11" name="Larme 10">
            <a:extLst>
              <a:ext uri="{FF2B5EF4-FFF2-40B4-BE49-F238E27FC236}">
                <a16:creationId xmlns:a16="http://schemas.microsoft.com/office/drawing/2014/main" id="{6CE18C8B-58A2-4351-8F3F-B34B8B621AA9}"/>
              </a:ext>
            </a:extLst>
          </p:cNvPr>
          <p:cNvSpPr/>
          <p:nvPr/>
        </p:nvSpPr>
        <p:spPr>
          <a:xfrm>
            <a:off x="5753059" y="2263652"/>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34%</a:t>
            </a:r>
          </a:p>
        </p:txBody>
      </p:sp>
      <p:sp>
        <p:nvSpPr>
          <p:cNvPr id="12" name="ZoneTexte 11">
            <a:extLst>
              <a:ext uri="{FF2B5EF4-FFF2-40B4-BE49-F238E27FC236}">
                <a16:creationId xmlns:a16="http://schemas.microsoft.com/office/drawing/2014/main" id="{845805CD-22D3-429F-A51C-A5D0DA74293B}"/>
              </a:ext>
            </a:extLst>
          </p:cNvPr>
          <p:cNvSpPr txBox="1"/>
          <p:nvPr/>
        </p:nvSpPr>
        <p:spPr>
          <a:xfrm>
            <a:off x="6540798" y="2843497"/>
            <a:ext cx="5161934" cy="276999"/>
          </a:xfrm>
          <a:prstGeom prst="rect">
            <a:avLst/>
          </a:prstGeom>
          <a:noFill/>
        </p:spPr>
        <p:txBody>
          <a:bodyPr wrap="square">
            <a:spAutoFit/>
          </a:bodyPr>
          <a:lstStyle/>
          <a:p>
            <a:r>
              <a:rPr lang="fr-FR" sz="1200" dirty="0">
                <a:solidFill>
                  <a:schemeClr val="accent6"/>
                </a:solidFill>
              </a:rPr>
              <a:t>▲ </a:t>
            </a:r>
            <a:r>
              <a:rPr lang="fr-FR" sz="1200" dirty="0"/>
              <a:t>Moins de 35 ans : </a:t>
            </a:r>
            <a:r>
              <a:rPr lang="fr-FR" sz="1200" b="1" dirty="0"/>
              <a:t>45%</a:t>
            </a:r>
          </a:p>
        </p:txBody>
      </p:sp>
      <p:graphicFrame>
        <p:nvGraphicFramePr>
          <p:cNvPr id="14" name="Graphique 13">
            <a:extLst>
              <a:ext uri="{FF2B5EF4-FFF2-40B4-BE49-F238E27FC236}">
                <a16:creationId xmlns:a16="http://schemas.microsoft.com/office/drawing/2014/main" id="{CD1832A1-DE45-4EA7-8DA5-4E67F5B32C22}"/>
              </a:ext>
            </a:extLst>
          </p:cNvPr>
          <p:cNvGraphicFramePr/>
          <p:nvPr>
            <p:extLst>
              <p:ext uri="{D42A27DB-BD31-4B8C-83A1-F6EECF244321}">
                <p14:modId xmlns:p14="http://schemas.microsoft.com/office/powerpoint/2010/main" val="3240618755"/>
              </p:ext>
            </p:extLst>
          </p:nvPr>
        </p:nvGraphicFramePr>
        <p:xfrm>
          <a:off x="6492244" y="3075779"/>
          <a:ext cx="3611727" cy="1716256"/>
        </p:xfrm>
        <a:graphic>
          <a:graphicData uri="http://schemas.openxmlformats.org/drawingml/2006/chart">
            <c:chart xmlns:c="http://schemas.openxmlformats.org/drawingml/2006/chart" xmlns:r="http://schemas.openxmlformats.org/officeDocument/2006/relationships" r:id="rId3"/>
          </a:graphicData>
        </a:graphic>
      </p:graphicFrame>
      <p:sp>
        <p:nvSpPr>
          <p:cNvPr id="15" name="ZoneTexte 14">
            <a:extLst>
              <a:ext uri="{FF2B5EF4-FFF2-40B4-BE49-F238E27FC236}">
                <a16:creationId xmlns:a16="http://schemas.microsoft.com/office/drawing/2014/main" id="{C751123E-B6D5-4E5A-BF82-4BCB85695808}"/>
              </a:ext>
            </a:extLst>
          </p:cNvPr>
          <p:cNvSpPr txBox="1"/>
          <p:nvPr/>
        </p:nvSpPr>
        <p:spPr>
          <a:xfrm>
            <a:off x="7820377" y="3088020"/>
            <a:ext cx="5980470" cy="307777"/>
          </a:xfrm>
          <a:prstGeom prst="rect">
            <a:avLst/>
          </a:prstGeom>
          <a:noFill/>
        </p:spPr>
        <p:txBody>
          <a:bodyPr wrap="square">
            <a:spAutoFit/>
          </a:bodyPr>
          <a:lstStyle/>
          <a:p>
            <a:r>
              <a:rPr lang="fr-FR" sz="1400" b="1" u="sng" dirty="0"/>
              <a:t>Niveau de vie </a:t>
            </a:r>
          </a:p>
        </p:txBody>
      </p:sp>
      <p:sp>
        <p:nvSpPr>
          <p:cNvPr id="19" name="Flèche : droite rayée 18">
            <a:extLst>
              <a:ext uri="{FF2B5EF4-FFF2-40B4-BE49-F238E27FC236}">
                <a16:creationId xmlns:a16="http://schemas.microsoft.com/office/drawing/2014/main" id="{038A066B-264D-46E1-B8D3-4868AD3CA65B}"/>
              </a:ext>
            </a:extLst>
          </p:cNvPr>
          <p:cNvSpPr/>
          <p:nvPr/>
        </p:nvSpPr>
        <p:spPr>
          <a:xfrm rot="5400000">
            <a:off x="7812849" y="2479573"/>
            <a:ext cx="219452" cy="339730"/>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a:p>
        </p:txBody>
      </p:sp>
    </p:spTree>
    <p:extLst>
      <p:ext uri="{BB962C8B-B14F-4D97-AF65-F5344CB8AC3E}">
        <p14:creationId xmlns:p14="http://schemas.microsoft.com/office/powerpoint/2010/main" val="1451112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6858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Le sujet de la relance dans l’actualité politique</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C</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2665994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a:t>L'adhésion à ce que l'investissement du grand public en soutien à l'économie française devienne un sujet majeur à l'approche de l'élection présidentielle </a:t>
            </a:r>
          </a:p>
        </p:txBody>
      </p:sp>
      <p:sp>
        <p:nvSpPr>
          <p:cNvPr id="4" name="Text Box 10"/>
          <p:cNvSpPr txBox="1">
            <a:spLocks noChangeArrowheads="1"/>
          </p:cNvSpPr>
          <p:nvPr/>
        </p:nvSpPr>
        <p:spPr bwMode="auto">
          <a:xfrm>
            <a:off x="343042" y="926694"/>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Dans la perspective de la prochaine élection présidentielle, souhaiteriez-vous que le soutien à l’économie française, par l’investissement du grand public, soit un axe mis en avant ?</a:t>
            </a:r>
          </a:p>
        </p:txBody>
      </p:sp>
      <p:graphicFrame>
        <p:nvGraphicFramePr>
          <p:cNvPr id="5" name="Graphique 4">
            <a:extLst>
              <a:ext uri="{FF2B5EF4-FFF2-40B4-BE49-F238E27FC236}">
                <a16:creationId xmlns:a16="http://schemas.microsoft.com/office/drawing/2014/main" id="{FC12B74C-847B-428C-968C-DEB308BF642D}"/>
              </a:ext>
            </a:extLst>
          </p:cNvPr>
          <p:cNvGraphicFramePr>
            <a:graphicFrameLocks/>
          </p:cNvGraphicFramePr>
          <p:nvPr>
            <p:extLst>
              <p:ext uri="{D42A27DB-BD31-4B8C-83A1-F6EECF244321}">
                <p14:modId xmlns:p14="http://schemas.microsoft.com/office/powerpoint/2010/main" val="710119669"/>
              </p:ext>
            </p:extLst>
          </p:nvPr>
        </p:nvGraphicFramePr>
        <p:xfrm>
          <a:off x="931191" y="2054735"/>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a:extLst>
              <a:ext uri="{FF2B5EF4-FFF2-40B4-BE49-F238E27FC236}">
                <a16:creationId xmlns:a16="http://schemas.microsoft.com/office/drawing/2014/main" id="{3CB0B013-3E51-4AA9-9584-044859E232E2}"/>
              </a:ext>
            </a:extLst>
          </p:cNvPr>
          <p:cNvSpPr txBox="1"/>
          <p:nvPr/>
        </p:nvSpPr>
        <p:spPr>
          <a:xfrm>
            <a:off x="7159556" y="2597842"/>
            <a:ext cx="209070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Le souhaitent</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EC8E77D0-D7A9-4E12-9E60-63597E2FEDA9}"/>
              </a:ext>
            </a:extLst>
          </p:cNvPr>
          <p:cNvCxnSpPr/>
          <p:nvPr/>
        </p:nvCxnSpPr>
        <p:spPr>
          <a:xfrm>
            <a:off x="6028169" y="2398232"/>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0DC6C03E-951D-4259-B5A8-968378106487}"/>
              </a:ext>
            </a:extLst>
          </p:cNvPr>
          <p:cNvCxnSpPr/>
          <p:nvPr/>
        </p:nvCxnSpPr>
        <p:spPr>
          <a:xfrm>
            <a:off x="5021901" y="4119852"/>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38AE8273-CD04-48EF-A447-94C2FCFAEED8}"/>
              </a:ext>
            </a:extLst>
          </p:cNvPr>
          <p:cNvSpPr txBox="1"/>
          <p:nvPr/>
        </p:nvSpPr>
        <p:spPr>
          <a:xfrm>
            <a:off x="6307949" y="4299343"/>
            <a:ext cx="1896960"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Ne le souhaitent pas</a:t>
            </a:r>
            <a:endParaRPr lang="fr-FR" sz="1400" b="1" dirty="0">
              <a:solidFill>
                <a:schemeClr val="bg1"/>
              </a:solidFill>
              <a:latin typeface="Calibri" pitchFamily="34" charset="0"/>
            </a:endParaRPr>
          </a:p>
        </p:txBody>
      </p:sp>
      <p:sp>
        <p:nvSpPr>
          <p:cNvPr id="10" name="Larme 9">
            <a:extLst>
              <a:ext uri="{FF2B5EF4-FFF2-40B4-BE49-F238E27FC236}">
                <a16:creationId xmlns:a16="http://schemas.microsoft.com/office/drawing/2014/main" id="{5FB2D0A6-2CC1-410C-A85D-4F3F2BE7C262}"/>
              </a:ext>
            </a:extLst>
          </p:cNvPr>
          <p:cNvSpPr/>
          <p:nvPr/>
        </p:nvSpPr>
        <p:spPr>
          <a:xfrm>
            <a:off x="5366363" y="4312032"/>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31%</a:t>
            </a:r>
          </a:p>
        </p:txBody>
      </p:sp>
      <p:sp>
        <p:nvSpPr>
          <p:cNvPr id="11" name="Larme 10">
            <a:extLst>
              <a:ext uri="{FF2B5EF4-FFF2-40B4-BE49-F238E27FC236}">
                <a16:creationId xmlns:a16="http://schemas.microsoft.com/office/drawing/2014/main" id="{F1E55BA7-C065-4961-9818-B0EFB182C9D3}"/>
              </a:ext>
            </a:extLst>
          </p:cNvPr>
          <p:cNvSpPr/>
          <p:nvPr/>
        </p:nvSpPr>
        <p:spPr>
          <a:xfrm>
            <a:off x="6217971" y="2602862"/>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46%</a:t>
            </a:r>
          </a:p>
        </p:txBody>
      </p:sp>
      <p:sp>
        <p:nvSpPr>
          <p:cNvPr id="13" name="ZoneTexte 12">
            <a:extLst>
              <a:ext uri="{FF2B5EF4-FFF2-40B4-BE49-F238E27FC236}">
                <a16:creationId xmlns:a16="http://schemas.microsoft.com/office/drawing/2014/main" id="{38A051C1-51F4-4E6A-B7F1-6C3FCF5CD44E}"/>
              </a:ext>
            </a:extLst>
          </p:cNvPr>
          <p:cNvSpPr txBox="1"/>
          <p:nvPr/>
        </p:nvSpPr>
        <p:spPr>
          <a:xfrm>
            <a:off x="7192074" y="2918249"/>
            <a:ext cx="4148659" cy="276999"/>
          </a:xfrm>
          <a:prstGeom prst="rect">
            <a:avLst/>
          </a:prstGeom>
          <a:noFill/>
        </p:spPr>
        <p:txBody>
          <a:bodyPr wrap="square" rtlCol="0">
            <a:spAutoFit/>
          </a:bodyPr>
          <a:lstStyle/>
          <a:p>
            <a:r>
              <a:rPr lang="fr-FR" sz="1200" dirty="0">
                <a:solidFill>
                  <a:schemeClr val="accent6"/>
                </a:solidFill>
                <a:latin typeface="Abadi" panose="020B0604020104020204" pitchFamily="34" charset="0"/>
              </a:rPr>
              <a:t>▲</a:t>
            </a:r>
            <a:r>
              <a:rPr lang="fr-FR" sz="1200" dirty="0">
                <a:latin typeface="Abadi" panose="020B0604020104020204" pitchFamily="34" charset="0"/>
              </a:rPr>
              <a:t> Partisan</a:t>
            </a:r>
            <a:r>
              <a:rPr lang="fr-FR" sz="1200" dirty="0"/>
              <a:t> Majorité présidentielle : </a:t>
            </a:r>
            <a:r>
              <a:rPr lang="fr-FR" sz="1200" b="1" dirty="0"/>
              <a:t>67% </a:t>
            </a:r>
          </a:p>
        </p:txBody>
      </p:sp>
      <p:sp>
        <p:nvSpPr>
          <p:cNvPr id="15" name="ZoneTexte 14">
            <a:extLst>
              <a:ext uri="{FF2B5EF4-FFF2-40B4-BE49-F238E27FC236}">
                <a16:creationId xmlns:a16="http://schemas.microsoft.com/office/drawing/2014/main" id="{B48B42A7-E014-4835-A730-AC2787D98C07}"/>
              </a:ext>
            </a:extLst>
          </p:cNvPr>
          <p:cNvSpPr txBox="1"/>
          <p:nvPr/>
        </p:nvSpPr>
        <p:spPr>
          <a:xfrm>
            <a:off x="7189052" y="3133121"/>
            <a:ext cx="5670754" cy="461665"/>
          </a:xfrm>
          <a:prstGeom prst="rect">
            <a:avLst/>
          </a:prstGeom>
          <a:noFill/>
        </p:spPr>
        <p:txBody>
          <a:bodyPr wrap="square">
            <a:spAutoFit/>
          </a:bodyPr>
          <a:lstStyle/>
          <a:p>
            <a:r>
              <a:rPr lang="fr-FR" sz="1200" dirty="0">
                <a:solidFill>
                  <a:schemeClr val="accent6"/>
                </a:solidFill>
                <a:latin typeface="Abadi" panose="020B0604020104020204" pitchFamily="34" charset="0"/>
              </a:rPr>
              <a:t>▲</a:t>
            </a:r>
            <a:r>
              <a:rPr lang="fr-FR" sz="1200" dirty="0">
                <a:latin typeface="Abadi" panose="020B0604020104020204" pitchFamily="34" charset="0"/>
              </a:rPr>
              <a:t> </a:t>
            </a:r>
            <a:r>
              <a:rPr lang="fr-FR" sz="1200" dirty="0"/>
              <a:t>Patrimoine global de 400 000 € et plus </a:t>
            </a:r>
            <a:r>
              <a:rPr lang="fr-FR" sz="1200" b="1" dirty="0"/>
              <a:t>: 73%</a:t>
            </a:r>
          </a:p>
          <a:p>
            <a:r>
              <a:rPr lang="fr-FR" sz="1200" dirty="0">
                <a:solidFill>
                  <a:schemeClr val="accent6"/>
                </a:solidFill>
                <a:latin typeface="Abadi" panose="020B0604020104020204" pitchFamily="34" charset="0"/>
              </a:rPr>
              <a:t>▲ </a:t>
            </a:r>
            <a:r>
              <a:rPr lang="fr-FR" sz="1200" dirty="0"/>
              <a:t>Catégorie aisée  (plus de 2500 €) </a:t>
            </a:r>
            <a:r>
              <a:rPr lang="fr-FR" sz="1200" b="1" dirty="0"/>
              <a:t>: 66%</a:t>
            </a:r>
            <a:endParaRPr lang="fr-FR" sz="1200" dirty="0"/>
          </a:p>
        </p:txBody>
      </p:sp>
    </p:spTree>
    <p:extLst>
      <p:ext uri="{BB962C8B-B14F-4D97-AF65-F5344CB8AC3E}">
        <p14:creationId xmlns:p14="http://schemas.microsoft.com/office/powerpoint/2010/main" val="3746694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E6A227C-F802-4EFF-B524-45285130BE46}"/>
              </a:ext>
            </a:extLst>
          </p:cNvPr>
          <p:cNvSpPr/>
          <p:nvPr/>
        </p:nvSpPr>
        <p:spPr>
          <a:xfrm>
            <a:off x="929761" y="2359741"/>
            <a:ext cx="8463990" cy="1047135"/>
          </a:xfrm>
          <a:prstGeom prst="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dirty="0"/>
              <a:t>La raison principale de vouloir valoriser les fonds "Label Relance" et la relance de l'économie par l'investissement du grand public</a:t>
            </a:r>
          </a:p>
        </p:txBody>
      </p:sp>
      <p:sp>
        <p:nvSpPr>
          <p:cNvPr id="3" name="Text Box 10"/>
          <p:cNvSpPr txBox="1">
            <a:spLocks noChangeArrowheads="1"/>
          </p:cNvSpPr>
          <p:nvPr/>
        </p:nvSpPr>
        <p:spPr bwMode="auto">
          <a:xfrm>
            <a:off x="690720" y="1490349"/>
            <a:ext cx="9062880"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qui souhaitent que le soutien à l’économie française, par l’investissement du grand public, soit un axe mis en avant, soit 46% de l’échantillon</a:t>
            </a:r>
          </a:p>
        </p:txBody>
      </p:sp>
      <p:sp>
        <p:nvSpPr>
          <p:cNvPr id="4" name="Text Box 10"/>
          <p:cNvSpPr txBox="1">
            <a:spLocks noChangeArrowheads="1"/>
          </p:cNvSpPr>
          <p:nvPr/>
        </p:nvSpPr>
        <p:spPr bwMode="auto">
          <a:xfrm>
            <a:off x="343042" y="926694"/>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Et pour quelle raison souhaiteriez-vous que la question des fonds « Label Relance » et de la relance de l’économie par l’investissement du grand public soit mis en avant ? Est-ce avant tout parce que… ?</a:t>
            </a:r>
          </a:p>
        </p:txBody>
      </p:sp>
      <p:graphicFrame>
        <p:nvGraphicFramePr>
          <p:cNvPr id="5" name="Graphique 4">
            <a:extLst>
              <a:ext uri="{FF2B5EF4-FFF2-40B4-BE49-F238E27FC236}">
                <a16:creationId xmlns:a16="http://schemas.microsoft.com/office/drawing/2014/main" id="{11DD4D37-29F5-475D-86F4-04C41E5DDFAF}"/>
              </a:ext>
            </a:extLst>
          </p:cNvPr>
          <p:cNvGraphicFramePr/>
          <p:nvPr>
            <p:extLst>
              <p:ext uri="{D42A27DB-BD31-4B8C-83A1-F6EECF244321}">
                <p14:modId xmlns:p14="http://schemas.microsoft.com/office/powerpoint/2010/main" val="1192044798"/>
              </p:ext>
            </p:extLst>
          </p:nvPr>
        </p:nvGraphicFramePr>
        <p:xfrm>
          <a:off x="1004117" y="2247417"/>
          <a:ext cx="8436085" cy="4199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819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E9C280A-2B61-4940-B4B1-84B656BE2BE7}"/>
              </a:ext>
            </a:extLst>
          </p:cNvPr>
          <p:cNvSpPr>
            <a:spLocks noGrp="1"/>
          </p:cNvSpPr>
          <p:nvPr>
            <p:ph type="body" sz="quarter" idx="10"/>
          </p:nvPr>
        </p:nvSpPr>
        <p:spPr>
          <a:xfrm>
            <a:off x="1888168" y="236079"/>
            <a:ext cx="6995203" cy="530961"/>
          </a:xfrm>
        </p:spPr>
        <p:txBody>
          <a:bodyPr/>
          <a:lstStyle/>
          <a:p>
            <a:pPr algn="ctr"/>
            <a:r>
              <a:rPr lang="fr-FR" dirty="0"/>
              <a:t>Synthèse (1) </a:t>
            </a:r>
          </a:p>
        </p:txBody>
      </p:sp>
      <p:sp>
        <p:nvSpPr>
          <p:cNvPr id="3" name="ZoneTexte 2">
            <a:extLst>
              <a:ext uri="{FF2B5EF4-FFF2-40B4-BE49-F238E27FC236}">
                <a16:creationId xmlns:a16="http://schemas.microsoft.com/office/drawing/2014/main" id="{4D2196A6-2CDA-4110-9C95-23EC87C5EDCB}"/>
              </a:ext>
            </a:extLst>
          </p:cNvPr>
          <p:cNvSpPr txBox="1"/>
          <p:nvPr/>
        </p:nvSpPr>
        <p:spPr>
          <a:xfrm>
            <a:off x="151996" y="1129068"/>
            <a:ext cx="10024034" cy="5830955"/>
          </a:xfrm>
          <a:prstGeom prst="rect">
            <a:avLst/>
          </a:prstGeom>
          <a:noFill/>
        </p:spPr>
        <p:txBody>
          <a:bodyPr wrap="square" rtlCol="0">
            <a:spAutoFit/>
          </a:bodyPr>
          <a:lstStyle/>
          <a:p>
            <a:r>
              <a:rPr lang="fr-FR" sz="1800" b="1" dirty="0"/>
              <a:t>Une notoriété faible des fonds « Label Relance »… justifiée en partie par un recours minime à ces placements</a:t>
            </a:r>
          </a:p>
          <a:p>
            <a:endParaRPr lang="fr-FR" sz="1400" dirty="0"/>
          </a:p>
          <a:p>
            <a:pPr marL="230670" indent="-230670" algn="just">
              <a:buFont typeface="Wingdings" panose="05000000000000000000" pitchFamily="2" charset="2"/>
              <a:buChar char="§"/>
            </a:pPr>
            <a:r>
              <a:rPr lang="fr-FR" sz="1400" b="1" dirty="0"/>
              <a:t>Seuls 37% des Français connaissent la destination de leurs placements d’argent </a:t>
            </a:r>
            <a:r>
              <a:rPr lang="fr-FR" sz="1400" dirty="0"/>
              <a:t>sur un compte ou un produit d’épargne. En réalité, ce sont particulièrement ceux qui possèdent des produits d’épargne moins populaires, tels que l’</a:t>
            </a:r>
            <a:r>
              <a:rPr lang="fr-FR" sz="1400" dirty="0">
                <a:ea typeface="Calibri" panose="020F0502020204030204" pitchFamily="34" charset="0"/>
              </a:rPr>
              <a:t>Investissement en Bourse, le Compte titre, PEA, OPC,  SICAV (55%) et le Plan d’épargne salariale ou de retraite complémentaire, PERCO, PEE (53%), qui le savent. </a:t>
            </a:r>
          </a:p>
          <a:p>
            <a:pPr marL="230670" indent="-230670" algn="just">
              <a:buFont typeface="Wingdings" panose="05000000000000000000" pitchFamily="2" charset="2"/>
              <a:buChar char="§"/>
            </a:pPr>
            <a:endParaRPr lang="fr-FR" sz="1400" dirty="0"/>
          </a:p>
          <a:p>
            <a:pPr marL="230670" indent="-230670" algn="just">
              <a:buFont typeface="Wingdings" panose="05000000000000000000" pitchFamily="2" charset="2"/>
              <a:buChar char="§"/>
            </a:pPr>
            <a:r>
              <a:rPr lang="fr-FR" sz="1400" dirty="0"/>
              <a:t>Les </a:t>
            </a:r>
            <a:r>
              <a:rPr lang="fr-FR" sz="1400" b="1" dirty="0"/>
              <a:t>fonds Label Relance sont</a:t>
            </a:r>
            <a:r>
              <a:rPr lang="fr-FR" sz="1400" dirty="0"/>
              <a:t> </a:t>
            </a:r>
            <a:r>
              <a:rPr lang="fr-FR" sz="1400" b="1" dirty="0"/>
              <a:t>très faiblement connus du grand public : </a:t>
            </a:r>
            <a:r>
              <a:rPr lang="fr-FR" sz="1400" dirty="0"/>
              <a:t>16% en ont déjà entendu parler, et la plupart ne savent pas précisément de quoi il s’agit (11%). D’ailleurs, beaucoup se méprennent dans la définition associée au label, de telle sorte qu’à peine 6 connaisseurs sur 10 choisissent la définition la plus appropriée (57%) à savoir </a:t>
            </a:r>
            <a:r>
              <a:rPr lang="fr-FR" sz="1400" i="1" dirty="0"/>
              <a:t>Un Label du Ministère de l’Economie identifiant les fonds/les placements qui contribuent à diriger l’épargne des Français vers le financement des entreprises françaises notamment.</a:t>
            </a:r>
          </a:p>
          <a:p>
            <a:pPr marL="230670" indent="-230670" algn="just">
              <a:buFont typeface="Wingdings" panose="05000000000000000000" pitchFamily="2" charset="2"/>
              <a:buChar char="§"/>
            </a:pPr>
            <a:endParaRPr lang="fr-FR" sz="1400" dirty="0"/>
          </a:p>
          <a:p>
            <a:pPr marL="230670" indent="-230670" algn="just">
              <a:buFont typeface="Wingdings" panose="05000000000000000000" pitchFamily="2" charset="2"/>
              <a:buChar char="§"/>
            </a:pPr>
            <a:r>
              <a:rPr lang="fr-FR" sz="1400" dirty="0"/>
              <a:t>Assez logiquement, </a:t>
            </a:r>
            <a:r>
              <a:rPr lang="fr-FR" sz="1400" b="1" dirty="0"/>
              <a:t>une très large part des Français se sentent mal informés (76%), voire très mal informés (57%) </a:t>
            </a:r>
            <a:r>
              <a:rPr lang="fr-FR" sz="1400" dirty="0"/>
              <a:t>sur les fonds Label Relance. Il est intéressant d’observer, une fois n’est pas coutume s’agissant d’une question de notoriété, que les moins de 35 ans semblent plus au fait que leurs aînés : 26% ont déjà entendu parler des fonds Label Relance et 19% se sentent informés (vs 10% des sondés). Les personnes ayant avec un patrimoine global du foyer de 400 000 € et plus (29%), les diplômés du supérieur (23%) et ceux appartenant à la catégorie aisée (23%) sont aussi plus connaisseurs.</a:t>
            </a:r>
          </a:p>
          <a:p>
            <a:pPr marL="230670" indent="-230670" algn="just">
              <a:buFont typeface="Wingdings" panose="05000000000000000000" pitchFamily="2" charset="2"/>
              <a:buChar char="§"/>
            </a:pPr>
            <a:endParaRPr lang="fr-FR" sz="1400" i="1" dirty="0"/>
          </a:p>
          <a:p>
            <a:pPr marL="230670" indent="-230670" algn="just">
              <a:buFont typeface="Wingdings" panose="05000000000000000000" pitchFamily="2" charset="2"/>
              <a:buChar char="§"/>
            </a:pPr>
            <a:r>
              <a:rPr lang="fr-FR" sz="1400" b="1" dirty="0"/>
              <a:t>Les sources d’informations sont variées </a:t>
            </a:r>
            <a:r>
              <a:rPr lang="fr-FR" sz="1400" dirty="0"/>
              <a:t>et c’est ainsi tout autant par leurs recherches personnelles (publicité, recherches web, réseaux sociaux) (33%) que par leur conseiller (bancaire ou en gestion de patrimoine) (28%) ou leur entourage (27%) que les Français ont entendu parler de ces fonds.</a:t>
            </a:r>
          </a:p>
          <a:p>
            <a:pPr marL="230670" indent="-230670" algn="just">
              <a:buFont typeface="Wingdings" panose="05000000000000000000" pitchFamily="2" charset="2"/>
              <a:buChar char="§"/>
            </a:pPr>
            <a:endParaRPr lang="fr-FR" sz="1600" dirty="0"/>
          </a:p>
          <a:p>
            <a:pPr marL="230670" indent="-230670" algn="just">
              <a:buFont typeface="Wingdings" panose="05000000000000000000" pitchFamily="2" charset="2"/>
              <a:buChar char="§"/>
            </a:pPr>
            <a:r>
              <a:rPr lang="fr-FR" sz="1400" dirty="0"/>
              <a:t>1/3 des Français ont placé de l’argent depuis le début de la crise sanitaire (29%) et notamment ceux bénéficiant d’un niveau de vie élevé - 37% des classes moyenne et supérieure (1900 à 2500 €), 46% de la catégorie aisée (plus de 2500€) - et ceux disposant de produits d’épargne moins populaires.  </a:t>
            </a:r>
          </a:p>
          <a:p>
            <a:pPr algn="just"/>
            <a:endParaRPr lang="fr-FR" sz="1291" dirty="0"/>
          </a:p>
        </p:txBody>
      </p:sp>
    </p:spTree>
    <p:extLst>
      <p:ext uri="{BB962C8B-B14F-4D97-AF65-F5344CB8AC3E}">
        <p14:creationId xmlns:p14="http://schemas.microsoft.com/office/powerpoint/2010/main" val="1255814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E9C280A-2B61-4940-B4B1-84B656BE2BE7}"/>
              </a:ext>
            </a:extLst>
          </p:cNvPr>
          <p:cNvSpPr>
            <a:spLocks noGrp="1"/>
          </p:cNvSpPr>
          <p:nvPr>
            <p:ph type="body" sz="quarter" idx="10"/>
          </p:nvPr>
        </p:nvSpPr>
        <p:spPr/>
        <p:txBody>
          <a:bodyPr/>
          <a:lstStyle/>
          <a:p>
            <a:r>
              <a:rPr lang="fr-FR" dirty="0"/>
              <a:t>			Synthèse (2) </a:t>
            </a:r>
          </a:p>
        </p:txBody>
      </p:sp>
      <p:sp>
        <p:nvSpPr>
          <p:cNvPr id="3" name="ZoneTexte 2">
            <a:extLst>
              <a:ext uri="{FF2B5EF4-FFF2-40B4-BE49-F238E27FC236}">
                <a16:creationId xmlns:a16="http://schemas.microsoft.com/office/drawing/2014/main" id="{4D2196A6-2CDA-4110-9C95-23EC87C5EDCB}"/>
              </a:ext>
            </a:extLst>
          </p:cNvPr>
          <p:cNvSpPr txBox="1"/>
          <p:nvPr/>
        </p:nvSpPr>
        <p:spPr>
          <a:xfrm>
            <a:off x="191873" y="921481"/>
            <a:ext cx="10013654" cy="5878532"/>
          </a:xfrm>
          <a:prstGeom prst="rect">
            <a:avLst/>
          </a:prstGeom>
          <a:noFill/>
        </p:spPr>
        <p:txBody>
          <a:bodyPr wrap="square" rtlCol="0">
            <a:spAutoFit/>
          </a:bodyPr>
          <a:lstStyle/>
          <a:p>
            <a:pPr algn="just"/>
            <a:endParaRPr lang="fr-FR" sz="1400" dirty="0"/>
          </a:p>
          <a:p>
            <a:pPr marL="230670" indent="-230670" algn="just">
              <a:buFont typeface="Wingdings" panose="05000000000000000000" pitchFamily="2" charset="2"/>
              <a:buChar char="§"/>
            </a:pPr>
            <a:r>
              <a:rPr lang="fr-FR" sz="1400" b="1" dirty="0"/>
              <a:t>La part des fonds Label Relance dans les placements réalisés depuis le début de la crise sanitaire, est minime (16%) </a:t>
            </a:r>
            <a:r>
              <a:rPr lang="fr-FR" sz="1400" dirty="0"/>
              <a:t>par rapport à d’autres fonds, mais il est intéressant de souligner encore une fois que ce sont les jeunes de moins de 35 ans qui en ont fait le plus l’expérience (32%). Le choix de placer son argent dans un Label Relance est motivé </a:t>
            </a:r>
          </a:p>
          <a:p>
            <a:pPr marL="617781" lvl="1" indent="-230670" algn="just">
              <a:buFont typeface="Wingdings" panose="05000000000000000000" pitchFamily="2" charset="2"/>
              <a:buChar char="§"/>
            </a:pPr>
            <a:r>
              <a:rPr lang="fr-FR" sz="1400" dirty="0"/>
              <a:t>Principalement par des raisons prédominantes liées à l’économie et l’emploi : la relance et le soutien à l’économie et aux entreprises locales (28%), la lutte contre le chômage et la précarité (27%), la compétitivité de l’économie française (24%) ;</a:t>
            </a:r>
          </a:p>
          <a:p>
            <a:pPr marL="617781" lvl="1" indent="-230670" algn="just">
              <a:buFont typeface="Wingdings" panose="05000000000000000000" pitchFamily="2" charset="2"/>
              <a:buChar char="§"/>
            </a:pPr>
            <a:r>
              <a:rPr lang="fr-FR" sz="1400" dirty="0"/>
              <a:t>Dans un second temps par des moteurs plus sociétaux (égalité homme-femme, bien-être, etc.)</a:t>
            </a:r>
          </a:p>
          <a:p>
            <a:pPr algn="just"/>
            <a:endParaRPr lang="fr-FR" sz="1600" dirty="0"/>
          </a:p>
          <a:p>
            <a:r>
              <a:rPr lang="fr-FR" sz="1800" b="1" dirty="0"/>
              <a:t>L’investissement en faveur de l’économie locale semble encore assez éloigné des préoccupations des Français, et en particulier des plus modestes</a:t>
            </a:r>
          </a:p>
          <a:p>
            <a:endParaRPr lang="fr-FR" sz="1600" dirty="0"/>
          </a:p>
          <a:p>
            <a:pPr marL="230670" indent="-230670">
              <a:buFont typeface="Wingdings" panose="05000000000000000000" pitchFamily="2" charset="2"/>
              <a:buChar char="§"/>
            </a:pPr>
            <a:r>
              <a:rPr lang="fr-FR" sz="1400" b="1" dirty="0"/>
              <a:t>47% des Français jugent important que leur épargne soit investie en faveur de la relance et de l’économie locale</a:t>
            </a:r>
            <a:r>
              <a:rPr lang="fr-FR" sz="1400" dirty="0"/>
              <a:t>, notamment 71% de ceux qui ont un patrimoine de 400 000 € et plus, et respectivement 54% et 67% des catégories moyenne supérieure et aisée. Néanmoins, dans les faits, plus de la moitié des sondés (55%) ne semblent pas encore convaincus par l’idée d’épargner et d’investir leur propre argent</a:t>
            </a:r>
            <a:r>
              <a:rPr lang="fr-FR" sz="1400" b="1" dirty="0"/>
              <a:t> </a:t>
            </a:r>
            <a:r>
              <a:rPr lang="fr-FR" sz="1400" dirty="0"/>
              <a:t>pour soutenir l’économie locale, 33% qui n’envisageant ni de le faire, ni de se renseigner. Alors, assez logiquement lorsque l’on demande aux interviewés s’ils seraient prêts à réaliser des investissements « plus risqués » pour soutenir la relance économique et les entreprises de leur territoire, seuls 16% répondent par la positive (24% des moins de 35 ans).</a:t>
            </a:r>
          </a:p>
          <a:p>
            <a:endParaRPr lang="fr-FR" sz="1400" dirty="0">
              <a:highlight>
                <a:srgbClr val="FFFF00"/>
              </a:highlight>
            </a:endParaRPr>
          </a:p>
          <a:p>
            <a:pPr marL="230670" indent="-230670" algn="just">
              <a:buFont typeface="Wingdings" panose="05000000000000000000" pitchFamily="2" charset="2"/>
              <a:buChar char="§"/>
            </a:pPr>
            <a:r>
              <a:rPr lang="fr-FR" sz="1400" dirty="0"/>
              <a:t>De plus, la propension à investir en faveur de l’économie locale semble être </a:t>
            </a:r>
            <a:r>
              <a:rPr lang="fr-FR" sz="1400" b="1" dirty="0"/>
              <a:t>l’apanage d’un profil</a:t>
            </a:r>
            <a:r>
              <a:rPr lang="fr-FR" sz="1400" dirty="0"/>
              <a:t> </a:t>
            </a:r>
            <a:r>
              <a:rPr lang="fr-FR" sz="1400" b="1" dirty="0"/>
              <a:t>de Français particulièrement aisé. </a:t>
            </a:r>
            <a:r>
              <a:rPr lang="fr-FR" sz="1400" dirty="0"/>
              <a:t>En effet, les personnes interrogées qui ont le plus investi leur argent en faveur de l’économie locale ou qui l’envisagent le plus (23% dont 6% qui l’ont déjà fait et 17% qui l’envisagent) sont - outre les moins de 35 ans (34%) - les CSP + (37%), ceux appartenant à la catégorie aisée (33%) et ceux disposant d’</a:t>
            </a:r>
            <a:r>
              <a:rPr lang="fr-FR" sz="1400" dirty="0">
                <a:ea typeface="Calibri" panose="020F0502020204030204" pitchFamily="34" charset="0"/>
              </a:rPr>
              <a:t>Investissement en Bourse, Compte titre, PEA, OPC,  SICAV (43%).</a:t>
            </a:r>
          </a:p>
          <a:p>
            <a:pPr marL="230670" indent="-230670" algn="just">
              <a:buFont typeface="Wingdings" panose="05000000000000000000" pitchFamily="2" charset="2"/>
              <a:buChar char="§"/>
            </a:pPr>
            <a:endParaRPr lang="fr-FR" sz="1400" dirty="0"/>
          </a:p>
          <a:p>
            <a:pPr marL="230670" indent="-230670" algn="just">
              <a:buFont typeface="Wingdings" panose="05000000000000000000" pitchFamily="2" charset="2"/>
              <a:buChar char="§"/>
            </a:pPr>
            <a:r>
              <a:rPr lang="fr-FR" sz="1400" dirty="0"/>
              <a:t>En conséquence de quoi, les informations sur des produits d’épargne et investissement en faveur de la relance et de l’économie locale suscitent peu d’engouement (34% seraient intéressés même si les moins de 35 ans témoignent d’un intérêt un peu plus vif, 45%).</a:t>
            </a:r>
          </a:p>
        </p:txBody>
      </p:sp>
    </p:spTree>
    <p:extLst>
      <p:ext uri="{BB962C8B-B14F-4D97-AF65-F5344CB8AC3E}">
        <p14:creationId xmlns:p14="http://schemas.microsoft.com/office/powerpoint/2010/main" val="2661387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E9C280A-2B61-4940-B4B1-84B656BE2BE7}"/>
              </a:ext>
            </a:extLst>
          </p:cNvPr>
          <p:cNvSpPr>
            <a:spLocks noGrp="1"/>
          </p:cNvSpPr>
          <p:nvPr>
            <p:ph type="body" sz="quarter" idx="10"/>
          </p:nvPr>
        </p:nvSpPr>
        <p:spPr>
          <a:xfrm>
            <a:off x="960285" y="238896"/>
            <a:ext cx="8664792" cy="530961"/>
          </a:xfrm>
        </p:spPr>
        <p:txBody>
          <a:bodyPr/>
          <a:lstStyle/>
          <a:p>
            <a:pPr algn="ctr"/>
            <a:r>
              <a:rPr lang="fr-FR" dirty="0"/>
              <a:t>Synthèse  (3)</a:t>
            </a:r>
          </a:p>
        </p:txBody>
      </p:sp>
      <p:sp>
        <p:nvSpPr>
          <p:cNvPr id="3" name="ZoneTexte 2">
            <a:extLst>
              <a:ext uri="{FF2B5EF4-FFF2-40B4-BE49-F238E27FC236}">
                <a16:creationId xmlns:a16="http://schemas.microsoft.com/office/drawing/2014/main" id="{4D2196A6-2CDA-4110-9C95-23EC87C5EDCB}"/>
              </a:ext>
            </a:extLst>
          </p:cNvPr>
          <p:cNvSpPr txBox="1"/>
          <p:nvPr/>
        </p:nvSpPr>
        <p:spPr>
          <a:xfrm>
            <a:off x="420161" y="1331553"/>
            <a:ext cx="9745040" cy="3908762"/>
          </a:xfrm>
          <a:prstGeom prst="rect">
            <a:avLst/>
          </a:prstGeom>
          <a:noFill/>
        </p:spPr>
        <p:txBody>
          <a:bodyPr wrap="square" rtlCol="0">
            <a:spAutoFit/>
          </a:bodyPr>
          <a:lstStyle/>
          <a:p>
            <a:r>
              <a:rPr lang="fr-FR" sz="2000" b="1" dirty="0"/>
              <a:t>Dans la perspective de l’élection présidentielle, la valorisation du thème de l’investissement du grand public au profit de la relance de l’économie française divise les Français</a:t>
            </a:r>
          </a:p>
          <a:p>
            <a:endParaRPr lang="fr-FR" sz="2000" b="1" dirty="0"/>
          </a:p>
          <a:p>
            <a:r>
              <a:rPr lang="fr-FR" sz="1400" dirty="0"/>
              <a:t>Dans ce contexte, </a:t>
            </a:r>
            <a:r>
              <a:rPr lang="fr-FR" sz="1400" b="1" dirty="0"/>
              <a:t>à peine la moitié des sondés souhaiterait que l'investissement du grand public en soutien à l'économie française soit un axe mis en avant dans la perspective de l’élection présidentielle </a:t>
            </a:r>
            <a:r>
              <a:rPr lang="fr-FR" sz="1400" dirty="0"/>
              <a:t>(46%). Le plus souvent, ces derniers invoquent une motivation à caractère sociétal, à savoir le fait qu’il s’agit d’un acte citoyen pour soutenir les entreprises et les territoires, en particulier dans un contexte de crise sanitaire (43%). Les items évoquant des motivations plus personnelles sont mentionnés dans un second temps :</a:t>
            </a:r>
          </a:p>
          <a:p>
            <a:pPr marL="241945" indent="-241945">
              <a:buFont typeface="Wingdings" panose="05000000000000000000" pitchFamily="2" charset="2"/>
              <a:buChar char="§"/>
            </a:pPr>
            <a:r>
              <a:rPr lang="fr-FR" sz="1400" dirty="0"/>
              <a:t>25% estiment que c’est un moyen de faire fructifier son épargne de manière utile </a:t>
            </a:r>
          </a:p>
          <a:p>
            <a:pPr marL="241945" indent="-241945">
              <a:buFont typeface="Wingdings" panose="05000000000000000000" pitchFamily="2" charset="2"/>
              <a:buChar char="§"/>
            </a:pPr>
            <a:r>
              <a:rPr lang="fr-FR" sz="1400" dirty="0"/>
              <a:t>20% estiment que ces fonds permettent de mieux flécher l’épargne et d’y donner du sens  </a:t>
            </a:r>
          </a:p>
          <a:p>
            <a:endParaRPr lang="fr-FR" sz="1400" dirty="0"/>
          </a:p>
          <a:p>
            <a:pPr marL="241945" indent="-241945">
              <a:buFont typeface="Arial" panose="020B0604020202020204" pitchFamily="34" charset="0"/>
              <a:buChar char="•"/>
            </a:pPr>
            <a:endParaRPr lang="fr-FR" sz="1400" dirty="0"/>
          </a:p>
          <a:p>
            <a:r>
              <a:rPr lang="fr-FR" sz="1400" i="1" dirty="0">
                <a:solidFill>
                  <a:srgbClr val="C00000"/>
                </a:solidFill>
              </a:rPr>
              <a:t>De façon générale, l’investissement en faveur de l’économie locale revêt </a:t>
            </a:r>
            <a:r>
              <a:rPr lang="fr-FR" sz="1400" i="1" u="sng" dirty="0">
                <a:solidFill>
                  <a:srgbClr val="C00000"/>
                </a:solidFill>
              </a:rPr>
              <a:t>pour les Français les plus aisés et les plus jeunes</a:t>
            </a:r>
            <a:r>
              <a:rPr lang="fr-FR" sz="1400" i="1" dirty="0">
                <a:solidFill>
                  <a:srgbClr val="C00000"/>
                </a:solidFill>
              </a:rPr>
              <a:t> un caractère important, les autres considérant probablement ce sujet comme secondaire en raison de capacités d’épargne plus faibles ou d’une sensibilité à l’intérêt collectif, voire une fibre citoyenne, moins développée. </a:t>
            </a:r>
          </a:p>
        </p:txBody>
      </p:sp>
    </p:spTree>
    <p:extLst>
      <p:ext uri="{BB962C8B-B14F-4D97-AF65-F5344CB8AC3E}">
        <p14:creationId xmlns:p14="http://schemas.microsoft.com/office/powerpoint/2010/main" val="370942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2598988" y="889001"/>
            <a:ext cx="7510749" cy="1495066"/>
            <a:chOff x="422" y="2906"/>
            <a:chExt cx="5944" cy="1041"/>
          </a:xfrm>
        </p:grpSpPr>
        <p:sp>
          <p:nvSpPr>
            <p:cNvPr id="4"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200" b="1" dirty="0">
                  <a:solidFill>
                    <a:srgbClr val="A50021"/>
                  </a:solidFill>
                  <a:latin typeface="Century Gothic" panose="020B0502020202020204" pitchFamily="34" charset="0"/>
                </a:rPr>
                <a:t>La méthodologie</a:t>
              </a: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1</a:t>
              </a: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000" dirty="0">
                <a:solidFill>
                  <a:srgbClr val="A50021"/>
                </a:solidFill>
                <a:latin typeface="Century Gothic" panose="020B0502020202020204" pitchFamily="34" charset="0"/>
              </a:endParaRPr>
            </a:p>
          </p:txBody>
        </p:sp>
      </p:grpSp>
      <p:pic>
        <p:nvPicPr>
          <p:cNvPr id="8" name="Image 7" descr="Une image contenant intérieur, personne&#10;&#10;Description générée automatiquement">
            <a:extLst>
              <a:ext uri="{FF2B5EF4-FFF2-40B4-BE49-F238E27FC236}">
                <a16:creationId xmlns:a16="http://schemas.microsoft.com/office/drawing/2014/main" id="{7251B302-0441-41DC-A58B-64D256F7F7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0240" y="2384067"/>
            <a:ext cx="6880302" cy="4577204"/>
          </a:xfrm>
          <a:prstGeom prst="rect">
            <a:avLst/>
          </a:prstGeom>
        </p:spPr>
      </p:pic>
    </p:spTree>
    <p:extLst>
      <p:ext uri="{BB962C8B-B14F-4D97-AF65-F5344CB8AC3E}">
        <p14:creationId xmlns:p14="http://schemas.microsoft.com/office/powerpoint/2010/main" val="42958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La méthodologie</a:t>
            </a:r>
          </a:p>
        </p:txBody>
      </p:sp>
      <p:graphicFrame>
        <p:nvGraphicFramePr>
          <p:cNvPr id="3" name="Tableau 2"/>
          <p:cNvGraphicFramePr>
            <a:graphicFrameLocks noGrp="1"/>
          </p:cNvGraphicFramePr>
          <p:nvPr>
            <p:extLst>
              <p:ext uri="{D42A27DB-BD31-4B8C-83A1-F6EECF244321}">
                <p14:modId xmlns:p14="http://schemas.microsoft.com/office/powerpoint/2010/main" val="3930648551"/>
              </p:ext>
            </p:extLst>
          </p:nvPr>
        </p:nvGraphicFramePr>
        <p:xfrm>
          <a:off x="771525" y="1074265"/>
          <a:ext cx="8929689" cy="4521793"/>
        </p:xfrm>
        <a:graphic>
          <a:graphicData uri="http://schemas.openxmlformats.org/drawingml/2006/table">
            <a:tbl>
              <a:tblPr firstRow="1" firstCol="1" bandRow="1">
                <a:tableStyleId>{5C22544A-7EE6-4342-B048-85BDC9FD1C3A}</a:tableStyleId>
              </a:tblPr>
              <a:tblGrid>
                <a:gridCol w="2678907">
                  <a:extLst>
                    <a:ext uri="{9D8B030D-6E8A-4147-A177-3AD203B41FA5}">
                      <a16:colId xmlns:a16="http://schemas.microsoft.com/office/drawing/2014/main" val="20000"/>
                    </a:ext>
                  </a:extLst>
                </a:gridCol>
                <a:gridCol w="446484">
                  <a:extLst>
                    <a:ext uri="{9D8B030D-6E8A-4147-A177-3AD203B41FA5}">
                      <a16:colId xmlns:a16="http://schemas.microsoft.com/office/drawing/2014/main" val="20001"/>
                    </a:ext>
                  </a:extLst>
                </a:gridCol>
                <a:gridCol w="2678907">
                  <a:extLst>
                    <a:ext uri="{9D8B030D-6E8A-4147-A177-3AD203B41FA5}">
                      <a16:colId xmlns:a16="http://schemas.microsoft.com/office/drawing/2014/main" val="20002"/>
                    </a:ext>
                  </a:extLst>
                </a:gridCol>
                <a:gridCol w="446484">
                  <a:extLst>
                    <a:ext uri="{9D8B030D-6E8A-4147-A177-3AD203B41FA5}">
                      <a16:colId xmlns:a16="http://schemas.microsoft.com/office/drawing/2014/main" val="20003"/>
                    </a:ext>
                  </a:extLst>
                </a:gridCol>
                <a:gridCol w="2678907">
                  <a:extLst>
                    <a:ext uri="{9D8B030D-6E8A-4147-A177-3AD203B41FA5}">
                      <a16:colId xmlns:a16="http://schemas.microsoft.com/office/drawing/2014/main" val="20004"/>
                    </a:ext>
                  </a:extLst>
                </a:gridCol>
              </a:tblGrid>
              <a:tr h="1080000">
                <a:tc gridSpan="5">
                  <a:txBody>
                    <a:bodyPr/>
                    <a:lstStyle/>
                    <a:p>
                      <a:pPr algn="l">
                        <a:spcBef>
                          <a:spcPts val="600"/>
                        </a:spcBef>
                        <a:spcAft>
                          <a:spcPts val="600"/>
                        </a:spcAft>
                      </a:pPr>
                      <a:r>
                        <a:rPr lang="fr-FR" sz="2000" dirty="0">
                          <a:solidFill>
                            <a:srgbClr val="A50021"/>
                          </a:solidFill>
                          <a:effectLst/>
                        </a:rPr>
                        <a:t>Etude réalisée par </a:t>
                      </a:r>
                      <a:r>
                        <a:rPr lang="fr-FR" sz="2000" dirty="0" err="1">
                          <a:solidFill>
                            <a:srgbClr val="A50021"/>
                          </a:solidFill>
                          <a:effectLst/>
                        </a:rPr>
                        <a:t>l'Ifop</a:t>
                      </a:r>
                      <a:r>
                        <a:rPr lang="fr-FR" sz="2000" dirty="0">
                          <a:solidFill>
                            <a:srgbClr val="A50021"/>
                          </a:solidFill>
                          <a:effectLst/>
                        </a:rPr>
                        <a:t> pour l’Union Financière de France</a:t>
                      </a:r>
                      <a:endParaRPr lang="fr-FR" sz="1400" dirty="0">
                        <a:solidFill>
                          <a:srgbClr val="A50021"/>
                        </a:solidFill>
                        <a:effectLst/>
                        <a:latin typeface="Calibri" panose="020F0502020204030204" pitchFamily="34" charset="0"/>
                        <a:ea typeface="Calibri" panose="020F0502020204030204" pitchFamily="34" charset="0"/>
                      </a:endParaRPr>
                    </a:p>
                  </a:txBody>
                  <a:tcPr marL="39370" marR="39370" marT="0" marB="0" anchor="ctr">
                    <a:lnB w="38100" cap="flat" cmpd="sng" algn="ctr">
                      <a:solidFill>
                        <a:schemeClr val="tx1">
                          <a:lumMod val="65000"/>
                          <a:lumOff val="35000"/>
                        </a:schemeClr>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360000">
                <a:tc>
                  <a:txBody>
                    <a:bodyPr/>
                    <a:lstStyle/>
                    <a:p>
                      <a:pPr algn="just">
                        <a:spcBef>
                          <a:spcPts val="600"/>
                        </a:spcBef>
                        <a:spcAft>
                          <a:spcPts val="600"/>
                        </a:spcAft>
                      </a:pPr>
                      <a:endParaRPr lang="fr-FR" sz="1100" dirty="0">
                        <a:solidFill>
                          <a:schemeClr val="tx1"/>
                        </a:solidFill>
                        <a:effectLst/>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just">
                        <a:spcBef>
                          <a:spcPts val="600"/>
                        </a:spcBef>
                        <a:spcAft>
                          <a:spcPts val="600"/>
                        </a:spcAft>
                      </a:pPr>
                      <a:endParaRPr lang="fr-FR" sz="1100" dirty="0">
                        <a:solidFill>
                          <a:schemeClr val="tx1"/>
                        </a:solidFill>
                        <a:effectLst/>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360000">
                <a:tc>
                  <a:txBody>
                    <a:bodyPr/>
                    <a:lstStyle/>
                    <a:p>
                      <a:pPr algn="ctr">
                        <a:lnSpc>
                          <a:spcPct val="130000"/>
                        </a:lnSpc>
                        <a:spcBef>
                          <a:spcPts val="600"/>
                        </a:spcBef>
                        <a:spcAft>
                          <a:spcPts val="600"/>
                        </a:spcAft>
                      </a:pPr>
                      <a:r>
                        <a:rPr lang="fr-FR" sz="1400" b="1" dirty="0">
                          <a:solidFill>
                            <a:schemeClr val="tx1"/>
                          </a:solidFill>
                          <a:effectLst/>
                          <a:latin typeface="Calibri" panose="020F0502020204030204" pitchFamily="34" charset="0"/>
                          <a:ea typeface="Calibri" panose="020F0502020204030204" pitchFamily="34" charset="0"/>
                        </a:rPr>
                        <a:t>Echantillon</a:t>
                      </a: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lnSpc>
                          <a:spcPct val="130000"/>
                        </a:lnSpc>
                        <a:spcBef>
                          <a:spcPts val="600"/>
                        </a:spcBef>
                        <a:spcAft>
                          <a:spcPts val="600"/>
                        </a:spcAft>
                      </a:pPr>
                      <a:endParaRPr lang="fr-FR" sz="1400" b="1" dirty="0">
                        <a:solidFill>
                          <a:schemeClr val="tx1"/>
                        </a:solidFill>
                        <a:effectLst/>
                        <a:latin typeface="Calibri" panose="020F0502020204030204" pitchFamily="34" charset="0"/>
                        <a:ea typeface="Calibri" panose="020F0502020204030204" pitchFamily="34" charset="0"/>
                      </a:endParaRP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r>
                        <a:rPr lang="fr-FR" sz="1400" b="1" dirty="0">
                          <a:solidFill>
                            <a:schemeClr val="tx1"/>
                          </a:solidFill>
                          <a:effectLst/>
                        </a:rPr>
                        <a:t>Méthodologie</a:t>
                      </a: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lnSpc>
                          <a:spcPct val="130000"/>
                        </a:lnSpc>
                        <a:spcBef>
                          <a:spcPts val="600"/>
                        </a:spcBef>
                        <a:spcAft>
                          <a:spcPts val="600"/>
                        </a:spcAft>
                      </a:pPr>
                      <a:endParaRPr lang="fr-FR" sz="1400" b="1" dirty="0">
                        <a:solidFill>
                          <a:schemeClr val="tx1"/>
                        </a:solidFill>
                        <a:effectLst/>
                        <a:latin typeface="Calibri" panose="020F0502020204030204" pitchFamily="34" charset="0"/>
                        <a:ea typeface="Calibri" panose="020F0502020204030204" pitchFamily="34" charset="0"/>
                      </a:endParaRP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r>
                        <a:rPr lang="fr-FR" sz="1400" b="1" dirty="0">
                          <a:solidFill>
                            <a:schemeClr val="tx1"/>
                          </a:solidFill>
                          <a:effectLst/>
                          <a:latin typeface="Calibri" panose="020F0502020204030204" pitchFamily="34" charset="0"/>
                          <a:ea typeface="Calibri" panose="020F0502020204030204" pitchFamily="34" charset="0"/>
                        </a:rPr>
                        <a:t>Mode de recueil</a:t>
                      </a: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360000">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a:solidFill>
                          <a:schemeClr val="tx1"/>
                        </a:solidFill>
                        <a:effectLst/>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3"/>
                  </a:ext>
                </a:extLst>
              </a:tr>
              <a:tr h="360000">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a:solidFill>
                          <a:schemeClr val="tx1"/>
                        </a:solidFill>
                        <a:effectLst/>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4"/>
                  </a:ext>
                </a:extLst>
              </a:tr>
              <a:tr h="360000">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a:solidFill>
                          <a:schemeClr val="tx1"/>
                        </a:solidFill>
                        <a:effectLst/>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algn="ctr">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5"/>
                  </a:ext>
                </a:extLst>
              </a:tr>
              <a:tr h="1440000">
                <a:tc>
                  <a:txBody>
                    <a:bodyPr/>
                    <a:lstStyle/>
                    <a:p>
                      <a:pPr algn="just">
                        <a:lnSpc>
                          <a:spcPct val="130000"/>
                        </a:lnSpc>
                        <a:spcBef>
                          <a:spcPts val="600"/>
                        </a:spcBef>
                        <a:spcAft>
                          <a:spcPts val="600"/>
                        </a:spcAft>
                      </a:pPr>
                      <a:r>
                        <a:rPr lang="fr-FR" sz="1400" b="0" dirty="0">
                          <a:solidFill>
                            <a:schemeClr val="tx1"/>
                          </a:solidFill>
                          <a:effectLst/>
                        </a:rPr>
                        <a:t>L’enquête a été menée auprès d’un échantillon de </a:t>
                      </a:r>
                      <a:r>
                        <a:rPr lang="fr-FR" sz="1400" b="1" dirty="0">
                          <a:solidFill>
                            <a:srgbClr val="A50021"/>
                          </a:solidFill>
                          <a:effectLst/>
                        </a:rPr>
                        <a:t>1505</a:t>
                      </a:r>
                      <a:r>
                        <a:rPr lang="fr-FR" sz="1400" b="0" dirty="0">
                          <a:solidFill>
                            <a:schemeClr val="tx1"/>
                          </a:solidFill>
                          <a:effectLst/>
                        </a:rPr>
                        <a:t> personnes, représentatif de la population française âgée de 18 ans et plus.</a:t>
                      </a:r>
                      <a:endParaRPr lang="fr-FR" sz="1400" b="0" dirty="0">
                        <a:solidFill>
                          <a:schemeClr val="tx1"/>
                        </a:solidFill>
                        <a:effectLst/>
                        <a:latin typeface="Calibri" panose="020F0502020204030204" pitchFamily="34" charset="0"/>
                        <a:ea typeface="Calibri" panose="020F0502020204030204" pitchFamily="34" charset="0"/>
                      </a:endParaRPr>
                    </a:p>
                    <a:p>
                      <a:pPr algn="just">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tc>
                  <a:txBody>
                    <a:bodyPr/>
                    <a:lstStyle/>
                    <a:p>
                      <a:pPr algn="just">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dirty="0">
                          <a:solidFill>
                            <a:schemeClr val="tx1"/>
                          </a:solidFill>
                          <a:effectLst/>
                        </a:rPr>
                        <a:t>La représentativité de l’échantillon a été assurée par la méthode des quotas (sexe, âge, profession de la personne interrogée) après stratification par région et catégorie d'agglomération.</a:t>
                      </a:r>
                    </a:p>
                  </a:txBody>
                  <a:tcPr marL="39370" marR="39370" marT="0" marB="0">
                    <a:lnT w="38100" cap="flat" cmpd="sng" algn="ctr">
                      <a:noFill/>
                      <a:prstDash val="solid"/>
                      <a:round/>
                      <a:headEnd type="none" w="med" len="med"/>
                      <a:tailEnd type="none" w="med" len="med"/>
                    </a:lnT>
                    <a:noFill/>
                  </a:tcPr>
                </a:tc>
                <a:tc>
                  <a:txBody>
                    <a:bodyPr/>
                    <a:lstStyle/>
                    <a:p>
                      <a:pPr algn="just">
                        <a:lnSpc>
                          <a:spcPct val="130000"/>
                        </a:lnSpc>
                        <a:spcBef>
                          <a:spcPts val="600"/>
                        </a:spcBef>
                        <a:spcAft>
                          <a:spcPts val="600"/>
                        </a:spcAft>
                      </a:pP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dirty="0">
                          <a:solidFill>
                            <a:schemeClr val="tx1"/>
                          </a:solidFill>
                          <a:effectLst/>
                        </a:rPr>
                        <a:t>Les interviews ont été réalisées par questionnaire auto-administré en ligne du 17 au 22 décembre 2021.</a:t>
                      </a:r>
                      <a:endParaRPr lang="fr-FR" sz="1400" b="0" dirty="0">
                        <a:solidFill>
                          <a:schemeClr val="tx1"/>
                        </a:solidFill>
                        <a:effectLst/>
                        <a:latin typeface="Calibri" panose="020F0502020204030204" pitchFamily="34" charset="0"/>
                        <a:ea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extLst>
                  <a:ext uri="{0D108BD9-81ED-4DB2-BD59-A6C34878D82A}">
                    <a16:rowId xmlns:a16="http://schemas.microsoft.com/office/drawing/2014/main" val="10006"/>
                  </a:ext>
                </a:extLst>
              </a:tr>
            </a:tbl>
          </a:graphicData>
        </a:graphic>
      </p:graphicFrame>
      <p:grpSp>
        <p:nvGrpSpPr>
          <p:cNvPr id="8" name="Groupe 7"/>
          <p:cNvGrpSpPr/>
          <p:nvPr/>
        </p:nvGrpSpPr>
        <p:grpSpPr>
          <a:xfrm>
            <a:off x="1658915" y="3227802"/>
            <a:ext cx="896650" cy="487940"/>
            <a:chOff x="1325366" y="3003406"/>
            <a:chExt cx="896650" cy="487940"/>
          </a:xfrm>
        </p:grpSpPr>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5366" y="3003406"/>
              <a:ext cx="487940" cy="487940"/>
            </a:xfrm>
            <a:prstGeom prst="rect">
              <a:avLst/>
            </a:prstGeom>
          </p:spPr>
        </p:pic>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9721" y="3003406"/>
              <a:ext cx="487940" cy="487940"/>
            </a:xfrm>
            <a:prstGeom prst="rect">
              <a:avLst/>
            </a:prstGeom>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4076" y="3003406"/>
              <a:ext cx="487940" cy="487940"/>
            </a:xfrm>
            <a:prstGeom prst="rect">
              <a:avLst/>
            </a:prstGeom>
          </p:spPr>
        </p:pic>
      </p:grpSp>
      <p:grpSp>
        <p:nvGrpSpPr>
          <p:cNvPr id="14" name="Groupe 13"/>
          <p:cNvGrpSpPr/>
          <p:nvPr/>
        </p:nvGrpSpPr>
        <p:grpSpPr>
          <a:xfrm>
            <a:off x="7953176" y="3145822"/>
            <a:ext cx="1088289" cy="569920"/>
            <a:chOff x="6476293" y="2943261"/>
            <a:chExt cx="1189690" cy="623022"/>
          </a:xfrm>
        </p:grpSpPr>
        <p:pic>
          <p:nvPicPr>
            <p:cNvPr id="12" name="Imag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476293" y="2943261"/>
              <a:ext cx="566666" cy="566666"/>
            </a:xfrm>
            <a:prstGeom prst="rect">
              <a:avLst/>
            </a:prstGeom>
          </p:spPr>
        </p:pic>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042961" y="2943261"/>
              <a:ext cx="623022" cy="623022"/>
            </a:xfrm>
            <a:prstGeom prst="rect">
              <a:avLst/>
            </a:prstGeom>
          </p:spPr>
        </p:pic>
      </p:grpSp>
      <p:pic>
        <p:nvPicPr>
          <p:cNvPr id="15" name="Imag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32223" y="3100350"/>
            <a:ext cx="714339" cy="714339"/>
          </a:xfrm>
          <a:prstGeom prst="rect">
            <a:avLst/>
          </a:prstGeom>
        </p:spPr>
      </p:pic>
    </p:spTree>
    <p:extLst>
      <p:ext uri="{BB962C8B-B14F-4D97-AF65-F5344CB8AC3E}">
        <p14:creationId xmlns:p14="http://schemas.microsoft.com/office/powerpoint/2010/main" val="652582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925542" y="668696"/>
            <a:ext cx="7510749" cy="1495066"/>
            <a:chOff x="422" y="2906"/>
            <a:chExt cx="5944" cy="1041"/>
          </a:xfrm>
        </p:grpSpPr>
        <p:sp>
          <p:nvSpPr>
            <p:cNvPr id="4"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200" b="1" dirty="0">
                  <a:solidFill>
                    <a:srgbClr val="A50021"/>
                  </a:solidFill>
                  <a:latin typeface="Century Gothic" panose="020B0502020202020204" pitchFamily="34" charset="0"/>
                </a:rPr>
                <a:t>Les résultats de l’étude</a:t>
              </a: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2</a:t>
              </a: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000" dirty="0">
                <a:solidFill>
                  <a:srgbClr val="A50021"/>
                </a:solidFill>
                <a:latin typeface="Century Gothic" panose="020B0502020202020204" pitchFamily="34" charset="0"/>
              </a:endParaRPr>
            </a:p>
          </p:txBody>
        </p:sp>
      </p:grpSp>
      <p:pic>
        <p:nvPicPr>
          <p:cNvPr id="7" name="Image 6" descr="Une image contenant intérieur, personne&#10;&#10;Description générée automatiquement">
            <a:extLst>
              <a:ext uri="{FF2B5EF4-FFF2-40B4-BE49-F238E27FC236}">
                <a16:creationId xmlns:a16="http://schemas.microsoft.com/office/drawing/2014/main" id="{3BCC19ED-145C-4920-A111-382C0C9DA5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0240" y="2177591"/>
            <a:ext cx="6880302" cy="4577204"/>
          </a:xfrm>
          <a:prstGeom prst="rect">
            <a:avLst/>
          </a:prstGeom>
        </p:spPr>
      </p:pic>
    </p:spTree>
    <p:extLst>
      <p:ext uri="{BB962C8B-B14F-4D97-AF65-F5344CB8AC3E}">
        <p14:creationId xmlns:p14="http://schemas.microsoft.com/office/powerpoint/2010/main" val="4107840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6858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Les fonds « Label Relance »</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A</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3643607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A0E9159-69FB-4386-A0B3-9F9D138551AD}"/>
              </a:ext>
            </a:extLst>
          </p:cNvPr>
          <p:cNvSpPr/>
          <p:nvPr/>
        </p:nvSpPr>
        <p:spPr>
          <a:xfrm>
            <a:off x="6157524" y="1745863"/>
            <a:ext cx="3858225" cy="3467405"/>
          </a:xfrm>
          <a:prstGeom prst="rect">
            <a:avLst/>
          </a:prstGeom>
          <a:ln w="12700">
            <a:solidFill>
              <a:srgbClr val="003366"/>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solidFill>
                <a:srgbClr val="003366"/>
              </a:solidFill>
            </a:endParaRPr>
          </a:p>
        </p:txBody>
      </p:sp>
      <p:sp>
        <p:nvSpPr>
          <p:cNvPr id="2" name="Espace réservé du texte 1"/>
          <p:cNvSpPr>
            <a:spLocks noGrp="1"/>
          </p:cNvSpPr>
          <p:nvPr>
            <p:ph type="body" sz="quarter" idx="10"/>
          </p:nvPr>
        </p:nvSpPr>
        <p:spPr/>
        <p:txBody>
          <a:bodyPr/>
          <a:lstStyle/>
          <a:p>
            <a:r>
              <a:rPr lang="fr-FR" dirty="0"/>
              <a:t>La connaissance de la destination de ses placements d'argent sur un compte/produit d'épargne </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Lorsque vous placez de l’argent sur un compte ou un produit d’épargne, savez-vous à quels financements est consacré votre argent ?</a:t>
            </a:r>
          </a:p>
        </p:txBody>
      </p:sp>
      <p:graphicFrame>
        <p:nvGraphicFramePr>
          <p:cNvPr id="5" name="Graphique 6">
            <a:extLst>
              <a:ext uri="{FF2B5EF4-FFF2-40B4-BE49-F238E27FC236}">
                <a16:creationId xmlns:a16="http://schemas.microsoft.com/office/drawing/2014/main" id="{4495A805-B944-434F-A8E8-9B1BE6433DB7}"/>
              </a:ext>
            </a:extLst>
          </p:cNvPr>
          <p:cNvGraphicFramePr>
            <a:graphicFrameLocks/>
          </p:cNvGraphicFramePr>
          <p:nvPr>
            <p:extLst>
              <p:ext uri="{D42A27DB-BD31-4B8C-83A1-F6EECF244321}">
                <p14:modId xmlns:p14="http://schemas.microsoft.com/office/powerpoint/2010/main" val="4066957695"/>
              </p:ext>
            </p:extLst>
          </p:nvPr>
        </p:nvGraphicFramePr>
        <p:xfrm>
          <a:off x="544383" y="2278358"/>
          <a:ext cx="7209069" cy="36580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a:extLst>
              <a:ext uri="{FF2B5EF4-FFF2-40B4-BE49-F238E27FC236}">
                <a16:creationId xmlns:a16="http://schemas.microsoft.com/office/drawing/2014/main" id="{417861DE-A4A6-44CA-B5B2-AE7AEC0EF9E7}"/>
              </a:ext>
            </a:extLst>
          </p:cNvPr>
          <p:cNvGraphicFramePr/>
          <p:nvPr>
            <p:extLst>
              <p:ext uri="{D42A27DB-BD31-4B8C-83A1-F6EECF244321}">
                <p14:modId xmlns:p14="http://schemas.microsoft.com/office/powerpoint/2010/main" val="130002916"/>
              </p:ext>
            </p:extLst>
          </p:nvPr>
        </p:nvGraphicFramePr>
        <p:xfrm>
          <a:off x="6157524" y="4229717"/>
          <a:ext cx="3668899" cy="1419601"/>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a:extLst>
              <a:ext uri="{FF2B5EF4-FFF2-40B4-BE49-F238E27FC236}">
                <a16:creationId xmlns:a16="http://schemas.microsoft.com/office/drawing/2014/main" id="{29079AA7-8208-4937-8B33-B01077A7A102}"/>
              </a:ext>
            </a:extLst>
          </p:cNvPr>
          <p:cNvSpPr txBox="1"/>
          <p:nvPr/>
        </p:nvSpPr>
        <p:spPr>
          <a:xfrm>
            <a:off x="6281305" y="1873875"/>
            <a:ext cx="3316714" cy="1600438"/>
          </a:xfrm>
          <a:prstGeom prst="rect">
            <a:avLst/>
          </a:prstGeom>
          <a:noFill/>
        </p:spPr>
        <p:txBody>
          <a:bodyPr wrap="square">
            <a:spAutoFit/>
          </a:bodyPr>
          <a:lstStyle/>
          <a:p>
            <a:pPr algn="ctr"/>
            <a:endParaRPr lang="fr-FR" sz="2400" b="1" dirty="0"/>
          </a:p>
          <a:p>
            <a:pPr algn="ctr"/>
            <a:r>
              <a:rPr lang="fr-FR" sz="1400" b="1" u="sng" dirty="0"/>
              <a:t>Produits d’épargne possédés </a:t>
            </a:r>
            <a:endParaRPr lang="fr-FR" sz="1400" b="1" dirty="0"/>
          </a:p>
          <a:p>
            <a:pPr algn="ctr"/>
            <a:endParaRPr lang="fr-FR" sz="1200" b="1" dirty="0"/>
          </a:p>
          <a:p>
            <a:pPr algn="just"/>
            <a:r>
              <a:rPr lang="fr-FR" sz="1200" dirty="0">
                <a:solidFill>
                  <a:schemeClr val="accent6"/>
                </a:solidFill>
                <a:effectLst/>
                <a:ea typeface="Calibri" panose="020F0502020204030204" pitchFamily="34" charset="0"/>
              </a:rPr>
              <a:t>▲  </a:t>
            </a:r>
            <a:r>
              <a:rPr lang="fr-FR" sz="1200" dirty="0">
                <a:effectLst/>
                <a:ea typeface="Calibri" panose="020F0502020204030204" pitchFamily="34" charset="0"/>
              </a:rPr>
              <a:t>Investissement en Bourse, Compte titre, PEA, OPC,  SICAV</a:t>
            </a:r>
            <a:r>
              <a:rPr lang="fr-FR" sz="1200" dirty="0">
                <a:ea typeface="Calibri" panose="020F0502020204030204" pitchFamily="34" charset="0"/>
              </a:rPr>
              <a:t> : </a:t>
            </a:r>
            <a:r>
              <a:rPr lang="fr-FR" sz="1200" b="1" dirty="0">
                <a:ea typeface="Calibri" panose="020F0502020204030204" pitchFamily="34" charset="0"/>
              </a:rPr>
              <a:t>55%</a:t>
            </a:r>
          </a:p>
          <a:p>
            <a:pPr algn="just"/>
            <a:r>
              <a:rPr lang="fr-FR" sz="1200" dirty="0">
                <a:solidFill>
                  <a:schemeClr val="accent6"/>
                </a:solidFill>
                <a:effectLst/>
                <a:ea typeface="Calibri" panose="020F0502020204030204" pitchFamily="34" charset="0"/>
              </a:rPr>
              <a:t>▲ </a:t>
            </a:r>
            <a:r>
              <a:rPr lang="fr-FR" sz="1200" dirty="0">
                <a:effectLst/>
                <a:ea typeface="Calibri" panose="020F0502020204030204" pitchFamily="34" charset="0"/>
              </a:rPr>
              <a:t>Plan d’épargne salariale ou de retraite complémentaire, PERCO, PEE : </a:t>
            </a:r>
            <a:r>
              <a:rPr lang="fr-FR" sz="1200" b="1" dirty="0">
                <a:effectLst/>
                <a:ea typeface="Calibri" panose="020F0502020204030204" pitchFamily="34" charset="0"/>
              </a:rPr>
              <a:t>53%</a:t>
            </a:r>
          </a:p>
        </p:txBody>
      </p:sp>
      <p:sp>
        <p:nvSpPr>
          <p:cNvPr id="10" name="ZoneTexte 9">
            <a:extLst>
              <a:ext uri="{FF2B5EF4-FFF2-40B4-BE49-F238E27FC236}">
                <a16:creationId xmlns:a16="http://schemas.microsoft.com/office/drawing/2014/main" id="{0CA9449E-0DC1-41E6-88C1-BD01FB11C6B5}"/>
              </a:ext>
            </a:extLst>
          </p:cNvPr>
          <p:cNvSpPr txBox="1"/>
          <p:nvPr/>
        </p:nvSpPr>
        <p:spPr>
          <a:xfrm>
            <a:off x="6281305" y="1823366"/>
            <a:ext cx="2352582" cy="307777"/>
          </a:xfrm>
          <a:prstGeom prst="rect">
            <a:avLst/>
          </a:prstGeom>
          <a:noFill/>
        </p:spPr>
        <p:txBody>
          <a:bodyPr wrap="square" rtlCol="0">
            <a:spAutoFit/>
          </a:bodyPr>
          <a:lstStyle/>
          <a:p>
            <a:r>
              <a:rPr lang="fr-FR" sz="1400" dirty="0">
                <a:solidFill>
                  <a:schemeClr val="accent6"/>
                </a:solidFill>
                <a:latin typeface="Abadi" panose="020B0604020104020204" pitchFamily="34" charset="0"/>
              </a:rPr>
              <a:t>▲ </a:t>
            </a:r>
            <a:r>
              <a:rPr lang="fr-FR" sz="1200" dirty="0"/>
              <a:t>25-34 ans : </a:t>
            </a:r>
            <a:r>
              <a:rPr lang="fr-FR" sz="1200" b="1" dirty="0"/>
              <a:t>46%</a:t>
            </a:r>
            <a:endParaRPr lang="fr-FR" sz="1400" b="1" dirty="0"/>
          </a:p>
        </p:txBody>
      </p:sp>
      <p:sp>
        <p:nvSpPr>
          <p:cNvPr id="11" name="Flèche : droite rayée 10">
            <a:extLst>
              <a:ext uri="{FF2B5EF4-FFF2-40B4-BE49-F238E27FC236}">
                <a16:creationId xmlns:a16="http://schemas.microsoft.com/office/drawing/2014/main" id="{524171AC-1900-44C0-9587-1305FEBCA71A}"/>
              </a:ext>
            </a:extLst>
          </p:cNvPr>
          <p:cNvSpPr/>
          <p:nvPr/>
        </p:nvSpPr>
        <p:spPr>
          <a:xfrm>
            <a:off x="5264723" y="2923309"/>
            <a:ext cx="457200" cy="396968"/>
          </a:xfrm>
          <a:prstGeom prst="strip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07AFF41D-50C6-42FB-8599-5D0087FDA2E5}"/>
              </a:ext>
            </a:extLst>
          </p:cNvPr>
          <p:cNvSpPr txBox="1"/>
          <p:nvPr/>
        </p:nvSpPr>
        <p:spPr>
          <a:xfrm>
            <a:off x="6609089" y="3732536"/>
            <a:ext cx="3217334" cy="307777"/>
          </a:xfrm>
          <a:prstGeom prst="rect">
            <a:avLst/>
          </a:prstGeom>
          <a:noFill/>
        </p:spPr>
        <p:txBody>
          <a:bodyPr wrap="square" rtlCol="0">
            <a:spAutoFit/>
          </a:bodyPr>
          <a:lstStyle/>
          <a:p>
            <a:r>
              <a:rPr lang="fr-FR" sz="1400" b="1" u="sng" dirty="0"/>
              <a:t>Montant global du patrimoine du foyer </a:t>
            </a:r>
          </a:p>
        </p:txBody>
      </p:sp>
    </p:spTree>
    <p:extLst>
      <p:ext uri="{BB962C8B-B14F-4D97-AF65-F5344CB8AC3E}">
        <p14:creationId xmlns:p14="http://schemas.microsoft.com/office/powerpoint/2010/main" val="714896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a:t>La notoriété des fonds "Label Relance"</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Avez-vous déjà entendu parler des fonds « Label Relance » ?</a:t>
            </a:r>
          </a:p>
        </p:txBody>
      </p:sp>
      <p:graphicFrame>
        <p:nvGraphicFramePr>
          <p:cNvPr id="5" name="Graphique 6">
            <a:extLst>
              <a:ext uri="{FF2B5EF4-FFF2-40B4-BE49-F238E27FC236}">
                <a16:creationId xmlns:a16="http://schemas.microsoft.com/office/drawing/2014/main" id="{5BF732B6-92AB-404F-A15D-5F1C3FF91145}"/>
              </a:ext>
            </a:extLst>
          </p:cNvPr>
          <p:cNvGraphicFramePr>
            <a:graphicFrameLocks/>
          </p:cNvGraphicFramePr>
          <p:nvPr>
            <p:extLst>
              <p:ext uri="{D42A27DB-BD31-4B8C-83A1-F6EECF244321}">
                <p14:modId xmlns:p14="http://schemas.microsoft.com/office/powerpoint/2010/main" val="2004500651"/>
              </p:ext>
            </p:extLst>
          </p:nvPr>
        </p:nvGraphicFramePr>
        <p:xfrm>
          <a:off x="1129470" y="2270330"/>
          <a:ext cx="6117071" cy="3658098"/>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a:extLst>
              <a:ext uri="{FF2B5EF4-FFF2-40B4-BE49-F238E27FC236}">
                <a16:creationId xmlns:a16="http://schemas.microsoft.com/office/drawing/2014/main" id="{4B207B27-C13F-41A7-8386-E3FD841A8AC6}"/>
              </a:ext>
            </a:extLst>
          </p:cNvPr>
          <p:cNvSpPr txBox="1"/>
          <p:nvPr/>
        </p:nvSpPr>
        <p:spPr>
          <a:xfrm>
            <a:off x="6242329" y="3031531"/>
            <a:ext cx="251896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En ont entendu parler</a:t>
            </a:r>
            <a:endParaRPr lang="fr-FR" sz="1400" b="1" dirty="0">
              <a:solidFill>
                <a:schemeClr val="bg1"/>
              </a:solidFill>
              <a:latin typeface="Calibri" pitchFamily="34" charset="0"/>
            </a:endParaRPr>
          </a:p>
        </p:txBody>
      </p:sp>
      <p:cxnSp>
        <p:nvCxnSpPr>
          <p:cNvPr id="10" name="Connecteur droit 9">
            <a:extLst>
              <a:ext uri="{FF2B5EF4-FFF2-40B4-BE49-F238E27FC236}">
                <a16:creationId xmlns:a16="http://schemas.microsoft.com/office/drawing/2014/main" id="{14ABE5E7-2943-4422-8329-407B9059C8CF}"/>
              </a:ext>
            </a:extLst>
          </p:cNvPr>
          <p:cNvCxnSpPr/>
          <p:nvPr/>
        </p:nvCxnSpPr>
        <p:spPr>
          <a:xfrm>
            <a:off x="5236045" y="2707028"/>
            <a:ext cx="0" cy="1233784"/>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Larme 10">
            <a:extLst>
              <a:ext uri="{FF2B5EF4-FFF2-40B4-BE49-F238E27FC236}">
                <a16:creationId xmlns:a16="http://schemas.microsoft.com/office/drawing/2014/main" id="{F0115C05-5635-419D-9243-0CD1027586AC}"/>
              </a:ext>
            </a:extLst>
          </p:cNvPr>
          <p:cNvSpPr/>
          <p:nvPr/>
        </p:nvSpPr>
        <p:spPr>
          <a:xfrm>
            <a:off x="5330584" y="3051358"/>
            <a:ext cx="928335"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16%</a:t>
            </a:r>
          </a:p>
        </p:txBody>
      </p:sp>
      <p:sp>
        <p:nvSpPr>
          <p:cNvPr id="3" name="ZoneTexte 2">
            <a:extLst>
              <a:ext uri="{FF2B5EF4-FFF2-40B4-BE49-F238E27FC236}">
                <a16:creationId xmlns:a16="http://schemas.microsoft.com/office/drawing/2014/main" id="{C2F64C86-AB3B-4C59-A69E-0D35BE675A49}"/>
              </a:ext>
            </a:extLst>
          </p:cNvPr>
          <p:cNvSpPr txBox="1"/>
          <p:nvPr/>
        </p:nvSpPr>
        <p:spPr>
          <a:xfrm>
            <a:off x="6138857" y="3394523"/>
            <a:ext cx="4066667" cy="830997"/>
          </a:xfrm>
          <a:prstGeom prst="rect">
            <a:avLst/>
          </a:prstGeom>
          <a:noFill/>
        </p:spPr>
        <p:txBody>
          <a:bodyPr wrap="square" rtlCol="0">
            <a:spAutoFit/>
          </a:bodyPr>
          <a:lstStyle/>
          <a:p>
            <a:r>
              <a:rPr lang="fr-FR" sz="1200" dirty="0">
                <a:solidFill>
                  <a:schemeClr val="accent6"/>
                </a:solidFill>
              </a:rPr>
              <a:t>▲</a:t>
            </a:r>
            <a:r>
              <a:rPr lang="fr-FR" sz="1200" dirty="0"/>
              <a:t> Moins de 35 ans : </a:t>
            </a:r>
            <a:r>
              <a:rPr lang="fr-FR" sz="1200" b="1" dirty="0"/>
              <a:t>26%</a:t>
            </a:r>
          </a:p>
          <a:p>
            <a:r>
              <a:rPr lang="fr-FR" sz="1200" b="1" dirty="0">
                <a:solidFill>
                  <a:schemeClr val="accent6"/>
                </a:solidFill>
                <a:latin typeface="Abadi" panose="020B0604020104020204" pitchFamily="34" charset="0"/>
              </a:rPr>
              <a:t>▲ </a:t>
            </a:r>
            <a:r>
              <a:rPr lang="fr-FR" sz="1200" dirty="0">
                <a:latin typeface="Abadi" panose="020B0604020104020204" pitchFamily="34" charset="0"/>
              </a:rPr>
              <a:t>P</a:t>
            </a:r>
            <a:r>
              <a:rPr lang="fr-FR" sz="1200" dirty="0"/>
              <a:t>atrimoine global d’un montant de 400 000 € et plus </a:t>
            </a:r>
            <a:r>
              <a:rPr lang="fr-FR" sz="1200" b="1" dirty="0"/>
              <a:t>: 29%</a:t>
            </a:r>
          </a:p>
          <a:p>
            <a:r>
              <a:rPr lang="fr-FR" sz="1200" dirty="0">
                <a:solidFill>
                  <a:schemeClr val="accent6"/>
                </a:solidFill>
              </a:rPr>
              <a:t>▲</a:t>
            </a:r>
            <a:r>
              <a:rPr lang="fr-FR" sz="1200" dirty="0"/>
              <a:t> Diplôme supérieur / Catégorie aisée (plus de 2500 € ):  </a:t>
            </a:r>
            <a:r>
              <a:rPr lang="fr-FR" sz="1200" b="1" dirty="0"/>
              <a:t>23%</a:t>
            </a:r>
          </a:p>
          <a:p>
            <a:r>
              <a:rPr lang="fr-FR" sz="1200" b="1" dirty="0"/>
              <a:t> </a:t>
            </a:r>
          </a:p>
        </p:txBody>
      </p:sp>
    </p:spTree>
    <p:extLst>
      <p:ext uri="{BB962C8B-B14F-4D97-AF65-F5344CB8AC3E}">
        <p14:creationId xmlns:p14="http://schemas.microsoft.com/office/powerpoint/2010/main" val="270306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5615171-D38A-430A-B73A-61F9AEE2E86F}"/>
              </a:ext>
            </a:extLst>
          </p:cNvPr>
          <p:cNvSpPr/>
          <p:nvPr/>
        </p:nvSpPr>
        <p:spPr>
          <a:xfrm>
            <a:off x="575187" y="2150477"/>
            <a:ext cx="9585934" cy="1300646"/>
          </a:xfrm>
          <a:prstGeom prst="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 name="Espace réservé du texte 1"/>
          <p:cNvSpPr>
            <a:spLocks noGrp="1"/>
          </p:cNvSpPr>
          <p:nvPr>
            <p:ph type="body" sz="quarter" idx="10"/>
          </p:nvPr>
        </p:nvSpPr>
        <p:spPr/>
        <p:txBody>
          <a:bodyPr/>
          <a:lstStyle/>
          <a:p>
            <a:r>
              <a:rPr lang="fr-FR" dirty="0"/>
              <a:t>La définition attribuée aux fonds "Label Relance"</a:t>
            </a:r>
          </a:p>
        </p:txBody>
      </p:sp>
      <p:sp>
        <p:nvSpPr>
          <p:cNvPr id="3" name="Text Box 10"/>
          <p:cNvSpPr txBox="1">
            <a:spLocks noChangeArrowheads="1"/>
          </p:cNvSpPr>
          <p:nvPr/>
        </p:nvSpPr>
        <p:spPr bwMode="auto">
          <a:xfrm>
            <a:off x="690720" y="1264535"/>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qui en ont entendu parler, soit 16% de l’échantillon</a:t>
            </a:r>
          </a:p>
        </p:txBody>
      </p:sp>
      <p:sp>
        <p:nvSpPr>
          <p:cNvPr id="4" name="Text Box 10"/>
          <p:cNvSpPr txBox="1">
            <a:spLocks noChangeArrowheads="1"/>
          </p:cNvSpPr>
          <p:nvPr/>
        </p:nvSpPr>
        <p:spPr bwMode="auto">
          <a:xfrm>
            <a:off x="343042" y="926694"/>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Et diriez-vous que ces fonds « Label Relance » sont… ?</a:t>
            </a:r>
          </a:p>
        </p:txBody>
      </p:sp>
      <p:graphicFrame>
        <p:nvGraphicFramePr>
          <p:cNvPr id="5" name="Graphique 4">
            <a:extLst>
              <a:ext uri="{FF2B5EF4-FFF2-40B4-BE49-F238E27FC236}">
                <a16:creationId xmlns:a16="http://schemas.microsoft.com/office/drawing/2014/main" id="{AF831372-52C9-47E6-B1B4-F667AED65CF5}"/>
              </a:ext>
            </a:extLst>
          </p:cNvPr>
          <p:cNvGraphicFramePr/>
          <p:nvPr>
            <p:extLst>
              <p:ext uri="{D42A27DB-BD31-4B8C-83A1-F6EECF244321}">
                <p14:modId xmlns:p14="http://schemas.microsoft.com/office/powerpoint/2010/main" val="4016846454"/>
              </p:ext>
            </p:extLst>
          </p:nvPr>
        </p:nvGraphicFramePr>
        <p:xfrm>
          <a:off x="751986" y="1981200"/>
          <a:ext cx="8436085" cy="4199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484431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6266</TotalTime>
  <Words>2736</Words>
  <Application>Microsoft Office PowerPoint</Application>
  <PresentationFormat>Personnalisé</PresentationFormat>
  <Paragraphs>226</Paragraphs>
  <Slides>27</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27</vt:i4>
      </vt:variant>
    </vt:vector>
  </HeadingPairs>
  <TitlesOfParts>
    <vt:vector size="35" baseType="lpstr">
      <vt:lpstr>Abadi</vt:lpstr>
      <vt:lpstr>Arial</vt:lpstr>
      <vt:lpstr>Calibri</vt:lpstr>
      <vt:lpstr>Calibri Light</vt:lpstr>
      <vt:lpstr>Century Gothic</vt:lpstr>
      <vt:lpstr>Georgia</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Esteban Pratviel</dc:creator>
  <cp:lastModifiedBy>Lisa Roure</cp:lastModifiedBy>
  <cp:revision>554</cp:revision>
  <cp:lastPrinted>2014-09-05T09:39:18Z</cp:lastPrinted>
  <dcterms:created xsi:type="dcterms:W3CDTF">2014-03-18T15:34:54Z</dcterms:created>
  <dcterms:modified xsi:type="dcterms:W3CDTF">2022-02-17T10:38:04Z</dcterms:modified>
</cp:coreProperties>
</file>