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9"/>
  </p:notesMasterIdLst>
  <p:sldIdLst>
    <p:sldId id="330" r:id="rId2"/>
    <p:sldId id="322" r:id="rId3"/>
    <p:sldId id="323" r:id="rId4"/>
    <p:sldId id="337" r:id="rId5"/>
    <p:sldId id="611" r:id="rId6"/>
    <p:sldId id="612" r:id="rId7"/>
    <p:sldId id="613" r:id="rId8"/>
    <p:sldId id="636" r:id="rId9"/>
    <p:sldId id="614" r:id="rId10"/>
    <p:sldId id="615" r:id="rId11"/>
    <p:sldId id="616" r:id="rId12"/>
    <p:sldId id="617" r:id="rId13"/>
    <p:sldId id="637" r:id="rId14"/>
    <p:sldId id="618" r:id="rId15"/>
    <p:sldId id="619" r:id="rId16"/>
    <p:sldId id="642" r:id="rId17"/>
    <p:sldId id="610" r:id="rId18"/>
  </p:sldIdLst>
  <p:sldSz cx="10323513" cy="7192963"/>
  <p:notesSz cx="6735763" cy="9866313"/>
  <p:defaultTextStyle>
    <a:defPPr>
      <a:defRPr lang="fr-FR"/>
    </a:defPPr>
    <a:lvl1pPr marL="0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1pPr>
    <a:lvl2pPr marL="500451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2pPr>
    <a:lvl3pPr marL="1000902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3pPr>
    <a:lvl4pPr marL="1501353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4pPr>
    <a:lvl5pPr marL="2001804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5pPr>
    <a:lvl6pPr marL="2502256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6pPr>
    <a:lvl7pPr marL="3002707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7pPr>
    <a:lvl8pPr marL="3503158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8pPr>
    <a:lvl9pPr marL="4003609" algn="l" defTabSz="1000902" rtl="0" eaLnBrk="1" latinLnBrk="0" hangingPunct="1">
      <a:defRPr sz="19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6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A50021"/>
    <a:srgbClr val="AFABAB"/>
    <a:srgbClr val="547698"/>
    <a:srgbClr val="F2F5F7"/>
    <a:srgbClr val="000066"/>
    <a:srgbClr val="003366"/>
    <a:srgbClr val="7C3D7C"/>
    <a:srgbClr val="CC0000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70" y="60"/>
      </p:cViewPr>
      <p:guideLst>
        <p:guide orient="horz" pos="2266"/>
        <p:guide pos="32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3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86843487978377E-2"/>
          <c:y val="8.2116911736022632E-2"/>
          <c:w val="0.91971315651202157"/>
          <c:h val="0.873516467308094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Plutôt pas </c:v>
                </c:pt>
              </c:strCache>
            </c:strRef>
          </c:tx>
          <c:spPr>
            <a:solidFill>
              <a:srgbClr val="CC0000">
                <a:alpha val="50000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2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Arial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0.11</c:v>
                </c:pt>
                <c:pt idx="1">
                  <c:v>0.31</c:v>
                </c:pt>
                <c:pt idx="2">
                  <c:v>0.36</c:v>
                </c:pt>
                <c:pt idx="3">
                  <c:v>0.44</c:v>
                </c:pt>
                <c:pt idx="4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4C-442E-B32B-8CFF300354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 du tout</c:v>
                </c:pt>
              </c:strCache>
            </c:strRef>
          </c:tx>
          <c:spPr>
            <a:solidFill>
              <a:srgbClr val="CC0000"/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8.0286843487979223E-3"/>
                  <c:y val="2.34543411126301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fr-FR" sz="1200" b="1" i="0" u="none" strike="noStrike" kern="1200" baseline="0">
                      <a:solidFill>
                        <a:schemeClr val="bg1"/>
                      </a:solidFill>
                      <a:latin typeface="Calibri" pitchFamily="34" charset="0"/>
                      <a:ea typeface="Trebuchet MS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015149377781474E-2"/>
                      <c:h val="3.4151518669827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438-4DF4-AC51-6DF49A7514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2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Trebuchet MS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0.04</c:v>
                </c:pt>
                <c:pt idx="1">
                  <c:v>0.12</c:v>
                </c:pt>
                <c:pt idx="2">
                  <c:v>0.1</c:v>
                </c:pt>
                <c:pt idx="3">
                  <c:v>0.13</c:v>
                </c:pt>
                <c:pt idx="4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4C-442E-B32B-8CFF300354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Plutôt 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numFmt formatCode="0;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2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Arial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-0.66</c:v>
                </c:pt>
                <c:pt idx="1">
                  <c:v>-0.45</c:v>
                </c:pt>
                <c:pt idx="2">
                  <c:v>-0.45</c:v>
                </c:pt>
                <c:pt idx="3">
                  <c:v>-0.34</c:v>
                </c:pt>
                <c:pt idx="4">
                  <c:v>-0.17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4C-442E-B32B-8CFF3003541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Très</c:v>
                </c:pt>
              </c:strCache>
            </c:strRef>
          </c:tx>
          <c:spPr>
            <a:solidFill>
              <a:srgbClr val="003366"/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numFmt formatCode="#,##0%;[White]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Sheet1!$E$2:$E$6</c:f>
              <c:numCache>
                <c:formatCode>0%</c:formatCode>
                <c:ptCount val="5"/>
                <c:pt idx="0">
                  <c:v>-0.19</c:v>
                </c:pt>
                <c:pt idx="1">
                  <c:v>-0.12</c:v>
                </c:pt>
                <c:pt idx="2">
                  <c:v>-0.09</c:v>
                </c:pt>
                <c:pt idx="3">
                  <c:v>-0.09</c:v>
                </c:pt>
                <c:pt idx="4">
                  <c:v>-7.0000000000000007E-2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4C-442E-B32B-8CFF300354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689478288"/>
        <c:axId val="689478680"/>
      </c:barChart>
      <c:catAx>
        <c:axId val="68947828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689478680"/>
        <c:crosses val="autoZero"/>
        <c:auto val="1"/>
        <c:lblAlgn val="ctr"/>
        <c:lblOffset val="100"/>
        <c:noMultiLvlLbl val="0"/>
      </c:catAx>
      <c:valAx>
        <c:axId val="68947868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89478288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6966892795685"/>
          <c:y val="0.17590294383938959"/>
          <c:w val="0.53899792822716475"/>
          <c:h val="0.53492688776716846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explosion val="1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E1-4697-95FF-A3F503ED3189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E1-4697-95FF-A3F503ED3189}"/>
              </c:ext>
            </c:extLst>
          </c:dPt>
          <c:dPt>
            <c:idx val="2"/>
            <c:bubble3D val="0"/>
            <c:spPr>
              <a:solidFill>
                <a:schemeClr val="bg2">
                  <a:lumMod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E1-4697-95FF-A3F503ED3189}"/>
              </c:ext>
            </c:extLst>
          </c:dPt>
          <c:dLbls>
            <c:dLbl>
              <c:idx val="0"/>
              <c:layout>
                <c:manualLayout>
                  <c:x val="2.1898159860370053E-2"/>
                  <c:y val="-9.75922293915714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E1-4697-95FF-A3F503ED3189}"/>
                </c:ext>
              </c:extLst>
            </c:dLbl>
            <c:dLbl>
              <c:idx val="1"/>
              <c:layout>
                <c:manualLayout>
                  <c:x val="0.12766280097814048"/>
                  <c:y val="2.80886663497394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E1-4697-95FF-A3F503ED3189}"/>
                </c:ext>
              </c:extLst>
            </c:dLbl>
            <c:dLbl>
              <c:idx val="2"/>
              <c:layout>
                <c:manualLayout>
                  <c:x val="-0.15471764603085925"/>
                  <c:y val="-1.28969453157287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950524E-8102-4FC0-A0A9-AEAB482A76C4}" type="VALUE">
                      <a:rPr lang="en-US">
                        <a:solidFill>
                          <a:schemeClr val="bg2">
                            <a:lumMod val="25000"/>
                          </a:schemeClr>
                        </a:solidFill>
                      </a:rPr>
                      <a:pPr>
                        <a:defRPr sz="2000" b="1">
                          <a:solidFill>
                            <a:schemeClr val="accent4">
                              <a:lumMod val="75000"/>
                            </a:schemeClr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8E1-4697-95FF-A3F503ED3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Un impact positif</c:v>
                </c:pt>
                <c:pt idx="1">
                  <c:v>Un impact négatif</c:v>
                </c:pt>
                <c:pt idx="2">
                  <c:v>Aucun impact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0.59</c:v>
                </c:pt>
                <c:pt idx="1">
                  <c:v>0.16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E1-4697-95FF-A3F503ED31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80"/>
        <c:holeSize val="76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309899833493787"/>
          <c:w val="1"/>
          <c:h val="0.24538978459303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89331240417866"/>
          <c:y val="0"/>
          <c:w val="0.62341058488029799"/>
          <c:h val="0.9988580035736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softEdge rad="1270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3366"/>
              </a:solid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1-2735-4E1F-B1EF-42703B9FB783}"/>
              </c:ext>
            </c:extLst>
          </c:dPt>
          <c:dPt>
            <c:idx val="1"/>
            <c:invertIfNegative val="0"/>
            <c:bubble3D val="0"/>
            <c:spPr>
              <a:solidFill>
                <a:srgbClr val="003366"/>
              </a:solid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3-2735-4E1F-B1EF-42703B9FB783}"/>
              </c:ext>
            </c:extLst>
          </c:dPt>
          <c:dPt>
            <c:idx val="2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5-2735-4E1F-B1EF-42703B9FB783}"/>
              </c:ext>
            </c:extLst>
          </c:dPt>
          <c:dPt>
            <c:idx val="3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7-2735-4E1F-B1EF-42703B9FB783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8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735-4E1F-B1EF-42703B9FB78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8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735-4E1F-B1EF-42703B9FB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3366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Oui, tout à fait </c:v>
                </c:pt>
                <c:pt idx="1">
                  <c:v>Oui, plutôt </c:v>
                </c:pt>
                <c:pt idx="2">
                  <c:v>Non, plutôt pas </c:v>
                </c:pt>
                <c:pt idx="3">
                  <c:v>Non, pas du tout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0.27</c:v>
                </c:pt>
                <c:pt idx="1">
                  <c:v>0.52</c:v>
                </c:pt>
                <c:pt idx="2">
                  <c:v>0.16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35-4E1F-B1EF-42703B9FB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730652744"/>
        <c:axId val="730653920"/>
      </c:barChart>
      <c:valAx>
        <c:axId val="73065392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730652744"/>
        <c:crosses val="autoZero"/>
        <c:crossBetween val="between"/>
      </c:valAx>
      <c:catAx>
        <c:axId val="730652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730653920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092361024318689"/>
          <c:y val="0"/>
          <c:w val="0.66907638975681316"/>
          <c:h val="0.8701321427426067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Tous les jours ou presque</c:v>
                </c:pt>
              </c:strCache>
            </c:strRef>
          </c:tx>
          <c:spPr>
            <a:solidFill>
              <a:srgbClr val="2F5597"/>
            </a:solidFill>
            <a:ln w="9525">
              <a:solidFill>
                <a:schemeClr val="bg1"/>
              </a:solidFill>
            </a:ln>
            <a:effectLst/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CFCE-4F86-951C-7481250ACBD0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CFCE-4F86-951C-7481250ACBD0}"/>
              </c:ext>
            </c:extLst>
          </c:dPt>
          <c:dLbls>
            <c:dLbl>
              <c:idx val="3"/>
              <c:layout>
                <c:manualLayout>
                  <c:x val="5.3758263481101043E-3"/>
                  <c:y val="5.162241738025174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13-47BB-870A-C72530B28133}"/>
                </c:ext>
              </c:extLst>
            </c:dLbl>
            <c:spPr>
              <a:noFill/>
              <a:ln w="28044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La voiture </c:v>
                </c:pt>
                <c:pt idx="1">
                  <c:v>Le vélo </c:v>
                </c:pt>
                <c:pt idx="2">
                  <c:v>Le deux-roues motorisé  (moto, scooter, etc.) </c:v>
                </c:pt>
                <c:pt idx="3">
                  <c:v>La trottinette électrique (ou segway, gyroroue, etc.)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0.05</c:v>
                </c:pt>
                <c:pt idx="2">
                  <c:v>0.03</c:v>
                </c:pt>
                <c:pt idx="3">
                  <c:v>0.02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525">
                    <a:solidFill>
                      <a:schemeClr val="bg1"/>
                    </a:solidFill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CFCE-4F86-951C-7481250ACBD0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Une à deux fois par semaine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2258858287966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CE-4F86-951C-7481250ACBD0}"/>
                </c:ext>
              </c:extLst>
            </c:dLbl>
            <c:dLbl>
              <c:idx val="2"/>
              <c:layout>
                <c:manualLayout>
                  <c:x val="1.3439565870274892E-3"/>
                  <c:y val="3.6136098641903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CE-4F86-951C-7481250ACBD0}"/>
                </c:ext>
              </c:extLst>
            </c:dLbl>
            <c:dLbl>
              <c:idx val="3"/>
              <c:layout>
                <c:manualLayout>
                  <c:x val="0"/>
                  <c:y val="3.6135692166176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FCE-4F86-951C-7481250AC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La voiture </c:v>
                </c:pt>
                <c:pt idx="1">
                  <c:v>Le vélo </c:v>
                </c:pt>
                <c:pt idx="2">
                  <c:v>Le deux-roues motorisé  (moto, scooter, etc.) </c:v>
                </c:pt>
                <c:pt idx="3">
                  <c:v>La trottinette électrique (ou segway, gyroroue, etc.) </c:v>
                </c:pt>
              </c:strCache>
            </c:strRef>
          </c:cat>
          <c:val>
            <c:numRef>
              <c:f>Feuil1!$C$2:$C$5</c:f>
              <c:numCache>
                <c:formatCode>0%</c:formatCode>
                <c:ptCount val="4"/>
                <c:pt idx="0">
                  <c:v>0.22</c:v>
                </c:pt>
                <c:pt idx="1">
                  <c:v>7.0000000000000007E-2</c:v>
                </c:pt>
                <c:pt idx="2">
                  <c:v>0.03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CE-4F86-951C-7481250ACBD0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Plusieurs fois par mois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2"/>
              <c:layout>
                <c:manualLayout>
                  <c:x val="4.0318697610826149E-3"/>
                  <c:y val="-5.16203850016137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13-47BB-870A-C72530B281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4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+mn-ea"/>
                    <a:cs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La voiture </c:v>
                </c:pt>
                <c:pt idx="1">
                  <c:v>Le vélo </c:v>
                </c:pt>
                <c:pt idx="2">
                  <c:v>Le deux-roues motorisé  (moto, scooter, etc.) </c:v>
                </c:pt>
                <c:pt idx="3">
                  <c:v>La trottinette électrique (ou segway, gyroroue, etc.) </c:v>
                </c:pt>
              </c:strCache>
            </c:strRef>
          </c:cat>
          <c:val>
            <c:numRef>
              <c:f>Feuil1!$D$2:$D$5</c:f>
              <c:numCache>
                <c:formatCode>0%</c:formatCode>
                <c:ptCount val="4"/>
                <c:pt idx="0">
                  <c:v>0.1</c:v>
                </c:pt>
                <c:pt idx="1">
                  <c:v>0.09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CE-4F86-951C-7481250ACBD0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Chaque mois ou presque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2"/>
              <c:layout>
                <c:manualLayout>
                  <c:x val="2.6879131740550274E-3"/>
                  <c:y val="3.871721951091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CE-4F86-951C-7481250ACBD0}"/>
                </c:ext>
              </c:extLst>
            </c:dLbl>
            <c:dLbl>
              <c:idx val="3"/>
              <c:layout>
                <c:manualLayout>
                  <c:x val="4.7953203926263454E-17"/>
                  <c:y val="3.8716813035188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CE-4F86-951C-7481250AC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La voiture </c:v>
                </c:pt>
                <c:pt idx="1">
                  <c:v>Le vélo </c:v>
                </c:pt>
                <c:pt idx="2">
                  <c:v>Le deux-roues motorisé  (moto, scooter, etc.) </c:v>
                </c:pt>
                <c:pt idx="3">
                  <c:v>La trottinette électrique (ou segway, gyroroue, etc.) </c:v>
                </c:pt>
              </c:strCache>
            </c:strRef>
          </c:cat>
          <c:val>
            <c:numRef>
              <c:f>Feuil1!$E$2:$E$5</c:f>
              <c:numCache>
                <c:formatCode>0%</c:formatCode>
                <c:ptCount val="4"/>
                <c:pt idx="0">
                  <c:v>0.02</c:v>
                </c:pt>
                <c:pt idx="1">
                  <c:v>0.06</c:v>
                </c:pt>
                <c:pt idx="2">
                  <c:v>0.02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CE-4F86-951C-7481250ACBD0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Moins souvent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2.6156595210418479E-3"/>
                  <c:y val="-3.0973247190287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CE-4F86-951C-7481250ACBD0}"/>
                </c:ext>
              </c:extLst>
            </c:dLbl>
            <c:dLbl>
              <c:idx val="2"/>
              <c:layout>
                <c:manualLayout>
                  <c:x val="4.0422576125471186E-3"/>
                  <c:y val="1.2905604345062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13-47BB-870A-C72530B281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La voiture </c:v>
                </c:pt>
                <c:pt idx="1">
                  <c:v>Le vélo </c:v>
                </c:pt>
                <c:pt idx="2">
                  <c:v>Le deux-roues motorisé  (moto, scooter, etc.) </c:v>
                </c:pt>
                <c:pt idx="3">
                  <c:v>La trottinette électrique (ou segway, gyroroue, etc.) </c:v>
                </c:pt>
              </c:strCache>
            </c:strRef>
          </c:cat>
          <c:val>
            <c:numRef>
              <c:f>Feuil1!$F$2:$F$5</c:f>
              <c:numCache>
                <c:formatCode>0%</c:formatCode>
                <c:ptCount val="4"/>
                <c:pt idx="0">
                  <c:v>0.04</c:v>
                </c:pt>
                <c:pt idx="1">
                  <c:v>0.24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CE-4F86-951C-7481250ACBD0}"/>
            </c:ext>
          </c:extLst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Jamais</c:v>
                </c:pt>
              </c:strCache>
            </c:strRef>
          </c:tx>
          <c:spPr>
            <a:solidFill>
              <a:srgbClr val="A50021"/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La voiture </c:v>
                </c:pt>
                <c:pt idx="1">
                  <c:v>Le vélo </c:v>
                </c:pt>
                <c:pt idx="2">
                  <c:v>Le deux-roues motorisé  (moto, scooter, etc.) </c:v>
                </c:pt>
                <c:pt idx="3">
                  <c:v>La trottinette électrique (ou segway, gyroroue, etc.) </c:v>
                </c:pt>
              </c:strCache>
            </c:strRef>
          </c:cat>
          <c:val>
            <c:numRef>
              <c:f>Feuil1!$G$2:$G$5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0.49</c:v>
                </c:pt>
                <c:pt idx="2">
                  <c:v>0.84</c:v>
                </c:pt>
                <c:pt idx="3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FCE-4F86-951C-7481250AC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100"/>
        <c:axId val="405800200"/>
        <c:axId val="405800592"/>
      </c:barChart>
      <c:catAx>
        <c:axId val="4058002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405800592"/>
        <c:crosses val="autoZero"/>
        <c:auto val="1"/>
        <c:lblAlgn val="ctr"/>
        <c:lblOffset val="100"/>
        <c:noMultiLvlLbl val="0"/>
      </c:catAx>
      <c:valAx>
        <c:axId val="40580059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40580020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200" b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200" b="1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egendEntry>
        <c:idx val="4"/>
        <c:txPr>
          <a:bodyPr/>
          <a:lstStyle/>
          <a:p>
            <a:pPr>
              <a:defRPr sz="1200" b="1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3.8164641046463048E-2"/>
          <c:y val="0.85515623605915281"/>
          <c:w val="0.95723592342667052"/>
          <c:h val="0.14484376394084722"/>
        </c:manualLayout>
      </c:layout>
      <c:overlay val="0"/>
      <c:txPr>
        <a:bodyPr/>
        <a:lstStyle/>
        <a:p>
          <a:pPr>
            <a:defRPr sz="1200" b="1">
              <a:solidFill>
                <a:srgbClr val="CC0000"/>
              </a:solidFill>
              <a:latin typeface="Calibri" pitchFamily="34" charset="0"/>
              <a:cs typeface="Calibri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2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86843487978377E-2"/>
          <c:y val="8.2116911736022632E-2"/>
          <c:w val="0.91971315651202157"/>
          <c:h val="0.873516467308094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Plutôt pas </c:v>
                </c:pt>
              </c:strCache>
            </c:strRef>
          </c:tx>
          <c:spPr>
            <a:solidFill>
              <a:srgbClr val="CC0000">
                <a:alpha val="50000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2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Arial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0.32</c:v>
                </c:pt>
                <c:pt idx="2">
                  <c:v>0.41</c:v>
                </c:pt>
                <c:pt idx="3">
                  <c:v>0.43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B-4207-97F9-1A9DE23389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 du tout</c:v>
                </c:pt>
              </c:strCache>
            </c:strRef>
          </c:tx>
          <c:spPr>
            <a:solidFill>
              <a:srgbClr val="CC0000"/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2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Trebuchet MS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0.02</c:v>
                </c:pt>
                <c:pt idx="1">
                  <c:v>0.11</c:v>
                </c:pt>
                <c:pt idx="2">
                  <c:v>0.16</c:v>
                </c:pt>
                <c:pt idx="3">
                  <c:v>0.19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9B-4207-97F9-1A9DE23389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Plutôt 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numFmt formatCode="0;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2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Arial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-0.63</c:v>
                </c:pt>
                <c:pt idx="1">
                  <c:v>-0.47</c:v>
                </c:pt>
                <c:pt idx="2">
                  <c:v>-0.31</c:v>
                </c:pt>
                <c:pt idx="3">
                  <c:v>-0.25</c:v>
                </c:pt>
                <c:pt idx="4">
                  <c:v>-0.3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9B-4207-97F9-1A9DE23389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Très</c:v>
                </c:pt>
              </c:strCache>
            </c:strRef>
          </c:tx>
          <c:spPr>
            <a:solidFill>
              <a:srgbClr val="003366"/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numFmt formatCode="#,##0%;[White]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Sheet1!$E$2:$E$6</c:f>
              <c:numCache>
                <c:formatCode>0%</c:formatCode>
                <c:ptCount val="5"/>
                <c:pt idx="0">
                  <c:v>-0.22</c:v>
                </c:pt>
                <c:pt idx="1">
                  <c:v>-0.1</c:v>
                </c:pt>
                <c:pt idx="2">
                  <c:v>-0.12</c:v>
                </c:pt>
                <c:pt idx="3">
                  <c:v>-0.13</c:v>
                </c:pt>
                <c:pt idx="4">
                  <c:v>-0.05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9B-4207-97F9-1A9DE23389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689478288"/>
        <c:axId val="689478680"/>
      </c:barChart>
      <c:catAx>
        <c:axId val="68947828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689478680"/>
        <c:crosses val="autoZero"/>
        <c:auto val="1"/>
        <c:lblAlgn val="ctr"/>
        <c:lblOffset val="100"/>
        <c:noMultiLvlLbl val="0"/>
      </c:catAx>
      <c:valAx>
        <c:axId val="68947868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89478288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163818648275689"/>
          <c:y val="0"/>
          <c:w val="0.48296285823863572"/>
          <c:h val="0.998858003573661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En premier 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 w="9525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FF3-4271-B2C2-39B1FE26BA4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FF3-4271-B2C2-39B1FE26BA4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FF3-4271-B2C2-39B1FE26BA4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FF3-4271-B2C2-39B1FE26BA4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FF3-4271-B2C2-39B1FE26BA43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003366">
                          <a:alpha val="7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FF3-4271-B2C2-39B1FE26BA4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003366">
                          <a:alpha val="7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FF3-4271-B2C2-39B1FE26BA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003366">
                        <a:alpha val="70000"/>
                      </a:srgb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Feuil1!$A$2:$A$8</c:f>
              <c:strCache>
                <c:ptCount val="7"/>
                <c:pt idx="0">
                  <c:v>Améliorer l’état du réseau routier et de ses équipements </c:v>
                </c:pt>
                <c:pt idx="1">
                  <c:v>Accroître le nombre de pistes cyclables </c:v>
                </c:pt>
                <c:pt idx="2">
                  <c:v>Améliorer la formation et le suivi général des conducteurs dans le temps </c:v>
                </c:pt>
                <c:pt idx="3">
                  <c:v>Améliorer le nombre d'équipements dédiés à la sécurité (glissières de sécurité, écrans de protection motos dans les virages, etc.)</c:v>
                </c:pt>
                <c:pt idx="4">
                  <c:v>Accroître le nombre d’équipements dédiés à la sécurité (glissières de sécurité, écrans de protection motos dans les virages, etc.) </c:v>
                </c:pt>
                <c:pt idx="5">
                  <c:v>Renforcer la répression (radars, contrôles de police, etc.) </c:v>
                </c:pt>
                <c:pt idx="6">
                  <c:v>Réduire les vitesses de circulation </c:v>
                </c:pt>
              </c:strCache>
            </c:strRef>
          </c:cat>
          <c:val>
            <c:numRef>
              <c:f>Feuil1!$B$2:$B$8</c:f>
              <c:numCache>
                <c:formatCode>0%</c:formatCode>
                <c:ptCount val="7"/>
                <c:pt idx="0">
                  <c:v>0.3</c:v>
                </c:pt>
                <c:pt idx="1">
                  <c:v>0.16</c:v>
                </c:pt>
                <c:pt idx="2">
                  <c:v>0.16</c:v>
                </c:pt>
                <c:pt idx="3">
                  <c:v>0.11</c:v>
                </c:pt>
                <c:pt idx="4">
                  <c:v>0.1</c:v>
                </c:pt>
                <c:pt idx="5">
                  <c:v>0.1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F3-4271-B2C2-39B1FE26BA4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Total des citations* </c:v>
                </c:pt>
              </c:strCache>
            </c:strRef>
          </c:tx>
          <c:spPr>
            <a:solidFill>
              <a:srgbClr val="003366"/>
            </a:solidFill>
            <a:ln w="9525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800" b="1" i="0" u="none" strike="noStrike" kern="1200" baseline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Feuil1!$A$2:$A$8</c:f>
              <c:strCache>
                <c:ptCount val="7"/>
                <c:pt idx="0">
                  <c:v>Améliorer l’état du réseau routier et de ses équipements </c:v>
                </c:pt>
                <c:pt idx="1">
                  <c:v>Accroître le nombre de pistes cyclables </c:v>
                </c:pt>
                <c:pt idx="2">
                  <c:v>Améliorer la formation et le suivi général des conducteurs dans le temps </c:v>
                </c:pt>
                <c:pt idx="3">
                  <c:v>Améliorer le nombre d'équipements dédiés à la sécurité (glissières de sécurité, écrans de protection motos dans les virages, etc.)</c:v>
                </c:pt>
                <c:pt idx="4">
                  <c:v>Accroître le nombre d’équipements dédiés à la sécurité (glissières de sécurité, écrans de protection motos dans les virages, etc.) </c:v>
                </c:pt>
                <c:pt idx="5">
                  <c:v>Renforcer la répression (radars, contrôles de police, etc.) </c:v>
                </c:pt>
                <c:pt idx="6">
                  <c:v>Réduire les vitesses de circulation </c:v>
                </c:pt>
              </c:strCache>
            </c:strRef>
          </c:cat>
          <c:val>
            <c:numRef>
              <c:f>Feuil1!$C$2:$C$8</c:f>
              <c:numCache>
                <c:formatCode>0%</c:formatCode>
                <c:ptCount val="7"/>
                <c:pt idx="0">
                  <c:v>0.52</c:v>
                </c:pt>
                <c:pt idx="1">
                  <c:v>0.3</c:v>
                </c:pt>
                <c:pt idx="2">
                  <c:v>0.28999999999999998</c:v>
                </c:pt>
                <c:pt idx="3">
                  <c:v>0.28000000000000003</c:v>
                </c:pt>
                <c:pt idx="4">
                  <c:v>0.28000000000000003</c:v>
                </c:pt>
                <c:pt idx="5">
                  <c:v>0.21</c:v>
                </c:pt>
                <c:pt idx="6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F3-4271-B2C2-39B1FE26B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97757208"/>
        <c:axId val="697756816"/>
      </c:barChart>
      <c:valAx>
        <c:axId val="6977568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97757208"/>
        <c:crosses val="autoZero"/>
        <c:crossBetween val="between"/>
      </c:valAx>
      <c:catAx>
        <c:axId val="6977572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r-FR"/>
          </a:p>
        </c:txPr>
        <c:crossAx val="697756816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rgbClr val="003366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75145370996320549"/>
          <c:y val="0.8588007335542418"/>
          <c:w val="0.1874177955965709"/>
          <c:h val="0.13546797918438333"/>
        </c:manualLayout>
      </c:layout>
      <c:overlay val="0"/>
      <c:txPr>
        <a:bodyPr/>
        <a:lstStyle/>
        <a:p>
          <a:pPr>
            <a:defRPr sz="1200" b="1">
              <a:latin typeface="Calibri" panose="020F0502020204030204" pitchFamily="34" charset="0"/>
              <a:cs typeface="Calibri" panose="020F0502020204030204" pitchFamily="34" charset="0"/>
            </a:defRPr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7876629236228E-2"/>
          <c:y val="0.14139605131660307"/>
          <c:w val="0.9004246741527544"/>
          <c:h val="0.46897240355620529"/>
        </c:manualLayout>
      </c:layout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rgbClr val="00336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3366"/>
              </a:solidFill>
              <a:ln w="9525">
                <a:solidFill>
                  <a:srgbClr val="003366"/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FF0000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4C6-4E22-8EBE-2A9597ED374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FF0000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4C6-4E22-8EBE-2A9597ED374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2060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4C6-4E22-8EBE-2A9597ED374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6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4C6-4E22-8EBE-2A9597ED3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3366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Feuil1!$A$2:$A$6</c:f>
              <c:strCache>
                <c:ptCount val="5"/>
                <c:pt idx="0">
                  <c:v> 15 à 24 ans  </c:v>
                </c:pt>
                <c:pt idx="1">
                  <c:v> 25 à 34 ans  </c:v>
                </c:pt>
                <c:pt idx="2">
                  <c:v> 35 à 49 ans  </c:v>
                </c:pt>
                <c:pt idx="3">
                  <c:v> 50 à 64 ans  </c:v>
                </c:pt>
                <c:pt idx="4">
                  <c:v> 65 ans et plus  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0.38</c:v>
                </c:pt>
                <c:pt idx="1">
                  <c:v>0.46</c:v>
                </c:pt>
                <c:pt idx="2">
                  <c:v>0.49</c:v>
                </c:pt>
                <c:pt idx="3">
                  <c:v>0.54</c:v>
                </c:pt>
                <c:pt idx="4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C6-4E22-8EBE-2A9597ED3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373808"/>
        <c:axId val="311374200"/>
      </c:lineChart>
      <c:catAx>
        <c:axId val="31137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fr-FR"/>
          </a:p>
        </c:txPr>
        <c:crossAx val="311374200"/>
        <c:crosses val="autoZero"/>
        <c:auto val="1"/>
        <c:lblAlgn val="ctr"/>
        <c:lblOffset val="100"/>
        <c:noMultiLvlLbl val="0"/>
      </c:catAx>
      <c:valAx>
        <c:axId val="311374200"/>
        <c:scaling>
          <c:orientation val="minMax"/>
          <c:min val="0.2"/>
        </c:scaling>
        <c:delete val="1"/>
        <c:axPos val="l"/>
        <c:numFmt formatCode="0%" sourceLinked="1"/>
        <c:majorTickMark val="out"/>
        <c:minorTickMark val="none"/>
        <c:tickLblPos val="nextTo"/>
        <c:crossAx val="31137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86843487978377E-2"/>
          <c:y val="3.3651145466979289E-2"/>
          <c:w val="0.91971315651202157"/>
          <c:h val="0.9663488545330205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Plutôt pas d’accord</c:v>
                </c:pt>
              </c:strCache>
            </c:strRef>
          </c:tx>
          <c:spPr>
            <a:solidFill>
              <a:srgbClr val="CC0000">
                <a:alpha val="50000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2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Trebuchet MS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0%</c:formatCode>
                <c:ptCount val="2"/>
                <c:pt idx="0">
                  <c:v>0.49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7-4A34-A15C-2CF1AB6CA53D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Pas d’accord du tout</c:v>
                </c:pt>
              </c:strCache>
            </c:strRef>
          </c:tx>
          <c:spPr>
            <a:solidFill>
              <a:srgbClr val="CC0000"/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200" b="1" i="0" u="none" strike="noStrike" kern="1200" baseline="0">
                    <a:solidFill>
                      <a:schemeClr val="bg1"/>
                    </a:solidFill>
                    <a:latin typeface="Calibri" pitchFamily="34" charset="0"/>
                    <a:ea typeface="Arial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0.17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17-4A34-A15C-2CF1AB6CA5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Plutôt d’accord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875322F-D108-48FB-BB30-87F203C93338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417-4A34-A15C-2CF1AB6CA5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9F1EF5A-2BC5-4523-9214-809A199E4757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417-4A34-A15C-2CF1AB6CA53D}"/>
                </c:ext>
              </c:extLst>
            </c:dLbl>
            <c:numFmt formatCode="#,##0%;[Black]#,##0%" sourceLinked="0"/>
            <c:spPr>
              <a:noFill/>
              <a:ln w="25392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bg1"/>
                    </a:solidFill>
                    <a:latin typeface="Calibri" pitchFamily="34" charset="0"/>
                    <a:ea typeface="Trebuchet MS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0%</c:formatCode>
                <c:ptCount val="2"/>
                <c:pt idx="0">
                  <c:v>-0.28999999999999998</c:v>
                </c:pt>
                <c:pt idx="1">
                  <c:v>-0.2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17-4A34-A15C-2CF1AB6CA53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Tout à fait d’accord</c:v>
                </c:pt>
              </c:strCache>
            </c:strRef>
          </c:tx>
          <c:spPr>
            <a:solidFill>
              <a:srgbClr val="003366"/>
            </a:solidFill>
            <a:ln w="9525"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numFmt formatCode="0;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fr-F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417-4A34-A15C-2CF1AB6CA53D}"/>
                </c:ext>
              </c:extLst>
            </c:dLbl>
            <c:numFmt formatCode="#,##0%;[White]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Sheet1!$E$2:$E$3</c:f>
              <c:numCache>
                <c:formatCode>0%</c:formatCode>
                <c:ptCount val="2"/>
                <c:pt idx="0">
                  <c:v>-0.05</c:v>
                </c:pt>
                <c:pt idx="1">
                  <c:v>-0.06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17-4A34-A15C-2CF1AB6CA53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683116936"/>
        <c:axId val="683117328"/>
      </c:barChart>
      <c:catAx>
        <c:axId val="68311693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683117328"/>
        <c:crosses val="autoZero"/>
        <c:auto val="1"/>
        <c:lblAlgn val="ctr"/>
        <c:lblOffset val="100"/>
        <c:noMultiLvlLbl val="0"/>
      </c:catAx>
      <c:valAx>
        <c:axId val="683117328"/>
        <c:scaling>
          <c:orientation val="minMax"/>
          <c:max val="0.8"/>
          <c:min val="-0.8"/>
        </c:scaling>
        <c:delete val="1"/>
        <c:axPos val="t"/>
        <c:numFmt formatCode="0%" sourceLinked="1"/>
        <c:majorTickMark val="out"/>
        <c:minorTickMark val="none"/>
        <c:tickLblPos val="nextTo"/>
        <c:crossAx val="683116936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7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77804057248377E-2"/>
          <c:y val="0"/>
          <c:w val="0.94070580315271124"/>
          <c:h val="0.931489362966206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En premier 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 w="9525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0A2-4329-A59F-0BAF620DF8FC}"/>
              </c:ext>
            </c:extLst>
          </c:dPt>
          <c:dPt>
            <c:idx val="1"/>
            <c:invertIfNegative val="0"/>
            <c:bubble3D val="0"/>
            <c:spPr>
              <a:solidFill>
                <a:srgbClr val="003366">
                  <a:alpha val="5000"/>
                </a:srgbClr>
              </a:solidFill>
              <a:ln w="95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A2-4329-A59F-0BAF620DF8FC}"/>
              </c:ext>
            </c:extLst>
          </c:dPt>
          <c:dPt>
            <c:idx val="2"/>
            <c:invertIfNegative val="0"/>
            <c:bubble3D val="0"/>
            <c:spPr>
              <a:solidFill>
                <a:srgbClr val="003366">
                  <a:alpha val="9000"/>
                </a:srgbClr>
              </a:solidFill>
              <a:ln w="95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0A2-4329-A59F-0BAF620DF8F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0A2-4329-A59F-0BAF620DF8F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0A2-4329-A59F-0BAF620DF8FC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91BB3A74-44C4-4B61-B754-2FCDEB31C8BB}" type="VALUE">
                      <a:rPr lang="en-US">
                        <a:solidFill>
                          <a:schemeClr val="bg2">
                            <a:lumMod val="75000"/>
                          </a:schemeClr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0A2-4329-A59F-0BAF620DF8F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9A92BEC-1E00-4EA4-B96F-39A828237727}" type="VALUE">
                      <a:rPr lang="en-US">
                        <a:solidFill>
                          <a:srgbClr val="AFABAB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0A2-4329-A59F-0BAF620DF8F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003366">
                          <a:alpha val="7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0A2-4329-A59F-0BAF620DF8F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003366">
                          <a:alpha val="7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F0A2-4329-A59F-0BAF620DF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003366">
                        <a:alpha val="70000"/>
                      </a:srgb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Feuil1!$A$2:$A$9</c:f>
              <c:strCache>
                <c:ptCount val="8"/>
                <c:pt idx="0">
                  <c:v>Total améliorer la formation et le suivi général des conducteurs </c:v>
                </c:pt>
                <c:pt idx="1">
                  <c:v>    . Améliorer la formation et le suivi général des conducteurs les plus vulnérables </c:v>
                </c:pt>
                <c:pt idx="2">
                  <c:v>   . Améliorer la formation et le suivi général des conducteurs </c:v>
                </c:pt>
                <c:pt idx="3">
                  <c:v>Renforcer la signalisation destinée à ces publics (feux de signalisation sonores, lignes de guidage, etc.) </c:v>
                </c:pt>
                <c:pt idx="4">
                  <c:v>Améliorer la lisibilité et la visibilité des équipements de la route (présence de marquages entretenus, panneau rétroréfléchissant etc.) </c:v>
                </c:pt>
                <c:pt idx="5">
                  <c:v>Accroître le nombre d’équipements de la route dédiées à la sécurité (glissières de sécurité, écrans de protection motos dans les virages, etc.) </c:v>
                </c:pt>
                <c:pt idx="6">
                  <c:v>Réduire les vitesses de circulation </c:v>
                </c:pt>
                <c:pt idx="7">
                  <c:v>Autre </c:v>
                </c:pt>
              </c:strCache>
            </c:strRef>
          </c:cat>
          <c:val>
            <c:numRef>
              <c:f>Feuil1!$B$2:$B$9</c:f>
              <c:numCache>
                <c:formatCode>0%</c:formatCode>
                <c:ptCount val="8"/>
                <c:pt idx="0">
                  <c:v>0.34</c:v>
                </c:pt>
                <c:pt idx="1">
                  <c:v>0.17</c:v>
                </c:pt>
                <c:pt idx="2">
                  <c:v>0.17</c:v>
                </c:pt>
                <c:pt idx="3">
                  <c:v>0.22</c:v>
                </c:pt>
                <c:pt idx="4">
                  <c:v>0.2</c:v>
                </c:pt>
                <c:pt idx="5">
                  <c:v>0.15</c:v>
                </c:pt>
                <c:pt idx="6">
                  <c:v>0.08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A2-4329-A59F-0BAF620DF8F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Total des citations* </c:v>
                </c:pt>
              </c:strCache>
            </c:strRef>
          </c:tx>
          <c:spPr>
            <a:solidFill>
              <a:srgbClr val="003366"/>
            </a:solidFill>
            <a:ln w="9525"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3366">
                  <a:alpha val="67000"/>
                </a:srgbClr>
              </a:solidFill>
              <a:ln w="95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F21-4FAC-9098-8E8662802FE9}"/>
              </c:ext>
            </c:extLst>
          </c:dPt>
          <c:dPt>
            <c:idx val="2"/>
            <c:invertIfNegative val="0"/>
            <c:bubble3D val="0"/>
            <c:spPr>
              <a:solidFill>
                <a:srgbClr val="003366">
                  <a:alpha val="67000"/>
                </a:srgbClr>
              </a:solidFill>
              <a:ln w="95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F21-4FAC-9098-8E8662802FE9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7001FED4-B231-4AB2-85A9-A96B6298E9CB}" type="VALUE">
                      <a:rPr lang="en-US">
                        <a:solidFill>
                          <a:srgbClr val="547698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F21-4FAC-9098-8E8662802FE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D8622BB-D154-4D23-8C5B-73D6C81C8DEF}" type="VALUE">
                      <a:rPr lang="en-US">
                        <a:solidFill>
                          <a:srgbClr val="547698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F21-4FAC-9098-8E8662802F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800" b="1" i="0" u="none" strike="noStrike" kern="1200" baseline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Feuil1!$A$2:$A$9</c:f>
              <c:strCache>
                <c:ptCount val="8"/>
                <c:pt idx="0">
                  <c:v>Total améliorer la formation et le suivi général des conducteurs </c:v>
                </c:pt>
                <c:pt idx="1">
                  <c:v>    . Améliorer la formation et le suivi général des conducteurs les plus vulnérables </c:v>
                </c:pt>
                <c:pt idx="2">
                  <c:v>   . Améliorer la formation et le suivi général des conducteurs </c:v>
                </c:pt>
                <c:pt idx="3">
                  <c:v>Renforcer la signalisation destinée à ces publics (feux de signalisation sonores, lignes de guidage, etc.) </c:v>
                </c:pt>
                <c:pt idx="4">
                  <c:v>Améliorer la lisibilité et la visibilité des équipements de la route (présence de marquages entretenus, panneau rétroréfléchissant etc.) </c:v>
                </c:pt>
                <c:pt idx="5">
                  <c:v>Accroître le nombre d’équipements de la route dédiées à la sécurité (glissières de sécurité, écrans de protection motos dans les virages, etc.) </c:v>
                </c:pt>
                <c:pt idx="6">
                  <c:v>Réduire les vitesses de circulation </c:v>
                </c:pt>
                <c:pt idx="7">
                  <c:v>Autre </c:v>
                </c:pt>
              </c:strCache>
            </c:strRef>
          </c:cat>
          <c:val>
            <c:numRef>
              <c:f>Feuil1!$C$2:$C$9</c:f>
              <c:numCache>
                <c:formatCode>0%</c:formatCode>
                <c:ptCount val="8"/>
                <c:pt idx="0">
                  <c:v>0.53</c:v>
                </c:pt>
                <c:pt idx="1">
                  <c:v>0.34</c:v>
                </c:pt>
                <c:pt idx="2">
                  <c:v>0.31</c:v>
                </c:pt>
                <c:pt idx="3">
                  <c:v>0.46</c:v>
                </c:pt>
                <c:pt idx="4">
                  <c:v>0.42</c:v>
                </c:pt>
                <c:pt idx="5">
                  <c:v>0.28000000000000003</c:v>
                </c:pt>
                <c:pt idx="6">
                  <c:v>0.16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0A2-4329-A59F-0BAF620DF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axId val="697757208"/>
        <c:axId val="697756816"/>
      </c:barChart>
      <c:valAx>
        <c:axId val="6977568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97757208"/>
        <c:crosses val="autoZero"/>
        <c:crossBetween val="between"/>
      </c:valAx>
      <c:catAx>
        <c:axId val="6977572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697756816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rgbClr val="003366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484196261175036"/>
          <c:y val="0.8588007335542418"/>
          <c:w val="0.45467534024332956"/>
          <c:h val="0.13546797918438333"/>
        </c:manualLayout>
      </c:layout>
      <c:overlay val="0"/>
      <c:txPr>
        <a:bodyPr/>
        <a:lstStyle/>
        <a:p>
          <a:pPr>
            <a:defRPr sz="1200" b="1">
              <a:latin typeface="Calibri" panose="020F0502020204030204" pitchFamily="34" charset="0"/>
              <a:cs typeface="Calibri" panose="020F0502020204030204" pitchFamily="34" charset="0"/>
            </a:defRPr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89331240417866"/>
          <c:y val="0"/>
          <c:w val="0.62341058488029799"/>
          <c:h val="0.99885800357366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>
              <a:softEdge rad="1270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1B0-472F-9D84-4D55122DF32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1B0-472F-9D84-4D55122DF320}"/>
              </c:ext>
            </c:extLst>
          </c:dPt>
          <c:dPt>
            <c:idx val="2"/>
            <c:invertIfNegative val="0"/>
            <c:bubble3D val="0"/>
            <c:spPr>
              <a:solidFill>
                <a:srgbClr val="003366"/>
              </a:solid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5-31B0-472F-9D84-4D55122DF320}"/>
              </c:ext>
            </c:extLst>
          </c:dPt>
          <c:dPt>
            <c:idx val="3"/>
            <c:invertIfNegative val="0"/>
            <c:bubble3D val="0"/>
            <c:spPr>
              <a:solidFill>
                <a:srgbClr val="003366"/>
              </a:solidFill>
              <a:ln>
                <a:noFill/>
              </a:ln>
              <a:effectLst>
                <a:softEdge rad="12700"/>
              </a:effectLst>
            </c:spPr>
            <c:extLst>
              <c:ext xmlns:c16="http://schemas.microsoft.com/office/drawing/2014/chart" uri="{C3380CC4-5D6E-409C-BE32-E72D297353CC}">
                <c16:uniqueId val="{00000007-31B0-472F-9D84-4D55122DF320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0033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1B0-472F-9D84-4D55122DF320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00336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1B0-472F-9D84-4D55122DF3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A50021"/>
                    </a:solidFill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Feuil1!$A$2:$A$5</c:f>
              <c:strCache>
                <c:ptCount val="4"/>
                <c:pt idx="0">
                  <c:v>Très gênants </c:v>
                </c:pt>
                <c:pt idx="1">
                  <c:v>Assez gênants </c:v>
                </c:pt>
                <c:pt idx="2">
                  <c:v>Peu gênants </c:v>
                </c:pt>
                <c:pt idx="3">
                  <c:v>Pas gênants du tout 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0.21</c:v>
                </c:pt>
                <c:pt idx="1">
                  <c:v>0.49</c:v>
                </c:pt>
                <c:pt idx="2">
                  <c:v>0.25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B0-472F-9D84-4D55122DF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730652744"/>
        <c:axId val="730653920"/>
      </c:barChart>
      <c:valAx>
        <c:axId val="730653920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730652744"/>
        <c:crosses val="autoZero"/>
        <c:crossBetween val="between"/>
      </c:valAx>
      <c:catAx>
        <c:axId val="730652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  <c:crossAx val="730653920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93577585391996"/>
          <c:y val="0.23652623051064212"/>
          <c:w val="0.46543149371094333"/>
          <c:h val="0.553228231257675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3366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6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D0F-4B13-92E0-D3A286F743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Communes rurales</c:v>
                </c:pt>
                <c:pt idx="1">
                  <c:v>Com.urbaines de province</c:v>
                </c:pt>
                <c:pt idx="2">
                  <c:v>Agglomération parisienne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0.66</c:v>
                </c:pt>
                <c:pt idx="1">
                  <c:v>0.69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F-4B13-92E0-D3A286F74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50728976"/>
        <c:axId val="250729368"/>
      </c:barChart>
      <c:catAx>
        <c:axId val="25072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fr-FR"/>
          </a:p>
        </c:txPr>
        <c:crossAx val="250729368"/>
        <c:crosses val="autoZero"/>
        <c:auto val="1"/>
        <c:lblAlgn val="ctr"/>
        <c:lblOffset val="100"/>
        <c:noMultiLvlLbl val="0"/>
      </c:catAx>
      <c:valAx>
        <c:axId val="2507293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5072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72063055057456"/>
          <c:y val="0"/>
          <c:w val="0.52722541250002475"/>
          <c:h val="0.998858003573661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En premier </c:v>
                </c:pt>
              </c:strCache>
            </c:strRef>
          </c:tx>
          <c:spPr>
            <a:solidFill>
              <a:srgbClr val="003366">
                <a:alpha val="50000"/>
              </a:srgbClr>
            </a:solidFill>
            <a:ln w="9525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D36-4983-8597-CF345D448FB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D36-4983-8597-CF345D448FB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D36-4983-8597-CF345D448FB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D36-4983-8597-CF345D448FB5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rgbClr val="003366">
                          <a:alpha val="7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D36-4983-8597-CF345D448F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003366">
                        <a:alpha val="70000"/>
                      </a:srgbClr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Installer des murs anti-bruit le long des grands axes de transport </c:v>
                </c:pt>
                <c:pt idx="1">
                  <c:v>Renforcer les messages de prévention à destination des conducteurs (limitation des klaxons en ville, des accélérations intempestives, formation à l’écoconduite etc.) </c:v>
                </c:pt>
                <c:pt idx="2">
                  <c:v>Mettre en place des radars sonores </c:v>
                </c:pt>
                <c:pt idx="3">
                  <c:v>Réduire les vitesses de circulation </c:v>
                </c:pt>
                <c:pt idx="4">
                  <c:v>Autre 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0.39</c:v>
                </c:pt>
                <c:pt idx="1">
                  <c:v>0.28000000000000003</c:v>
                </c:pt>
                <c:pt idx="2">
                  <c:v>0.18</c:v>
                </c:pt>
                <c:pt idx="3">
                  <c:v>0.13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36-4983-8597-CF345D448FB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Total des citations* </c:v>
                </c:pt>
              </c:strCache>
            </c:strRef>
          </c:tx>
          <c:spPr>
            <a:solidFill>
              <a:srgbClr val="003366"/>
            </a:solidFill>
            <a:ln w="9525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FR" sz="1800" b="1" i="0" u="none" strike="noStrike" kern="1200" baseline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Installer des murs anti-bruit le long des grands axes de transport </c:v>
                </c:pt>
                <c:pt idx="1">
                  <c:v>Renforcer les messages de prévention à destination des conducteurs (limitation des klaxons en ville, des accélérations intempestives, formation à l’écoconduite etc.) </c:v>
                </c:pt>
                <c:pt idx="2">
                  <c:v>Mettre en place des radars sonores </c:v>
                </c:pt>
                <c:pt idx="3">
                  <c:v>Réduire les vitesses de circulation </c:v>
                </c:pt>
                <c:pt idx="4">
                  <c:v>Autre 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0.63</c:v>
                </c:pt>
                <c:pt idx="1">
                  <c:v>0.63</c:v>
                </c:pt>
                <c:pt idx="2">
                  <c:v>0.37</c:v>
                </c:pt>
                <c:pt idx="3">
                  <c:v>0.3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D36-4983-8597-CF345D448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97757208"/>
        <c:axId val="697756816"/>
      </c:barChart>
      <c:valAx>
        <c:axId val="6977568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97757208"/>
        <c:crosses val="autoZero"/>
        <c:crossBetween val="between"/>
      </c:valAx>
      <c:catAx>
        <c:axId val="6977572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697756816"/>
        <c:crosses val="autoZero"/>
        <c:auto val="1"/>
        <c:lblAlgn val="ctr"/>
        <c:lblOffset val="100"/>
        <c:noMultiLvlLbl val="0"/>
      </c:catAx>
      <c:spPr>
        <a:noFill/>
        <a:ln w="2538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rgbClr val="003366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r-FR"/>
          </a:p>
        </c:txPr>
      </c:legendEntry>
      <c:layout>
        <c:manualLayout>
          <c:xMode val="edge"/>
          <c:yMode val="edge"/>
          <c:x val="0.75145370996320549"/>
          <c:y val="0.8588007335542418"/>
          <c:w val="0.1874177955965709"/>
          <c:h val="0.13546797918438333"/>
        </c:manualLayout>
      </c:layout>
      <c:overlay val="0"/>
      <c:txPr>
        <a:bodyPr/>
        <a:lstStyle/>
        <a:p>
          <a:pPr>
            <a:defRPr sz="1200" b="1">
              <a:latin typeface="Calibri" panose="020F0502020204030204" pitchFamily="34" charset="0"/>
              <a:cs typeface="Calibri" panose="020F0502020204030204" pitchFamily="34" charset="0"/>
            </a:defRPr>
          </a:pPr>
          <a:endParaRPr lang="fr-FR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60808-9575-44E8-BC75-342BFA114DD1}" type="datetimeFigureOut">
              <a:rPr lang="fr-FR" smtClean="0"/>
              <a:t>18/02/2022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33488"/>
            <a:ext cx="47767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25D33-3E80-4259-93C9-9AE7460C1B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11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1pPr>
    <a:lvl2pPr marL="500451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2pPr>
    <a:lvl3pPr marL="1000902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3pPr>
    <a:lvl4pPr marL="1501353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4pPr>
    <a:lvl5pPr marL="2001804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5pPr>
    <a:lvl6pPr marL="2502256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6pPr>
    <a:lvl7pPr marL="3002707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7pPr>
    <a:lvl8pPr marL="3503158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8pPr>
    <a:lvl9pPr marL="4003609" algn="l" defTabSz="1000902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_de_Gar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7927" y="2150557"/>
            <a:ext cx="8662774" cy="173663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 i="1" cap="none" baseline="0">
                <a:solidFill>
                  <a:srgbClr val="A5002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titres du masque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19689"/>
            <a:ext cx="10323513" cy="10980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9" y="179672"/>
            <a:ext cx="1722542" cy="134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3702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éthodolo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66621"/>
            <a:ext cx="10323513" cy="6573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97338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6" y="217500"/>
            <a:ext cx="958103" cy="74943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6ED2FA6-3AA4-4768-81C8-9866464926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6" y="6729804"/>
            <a:ext cx="393076" cy="393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BD55876-54B1-4531-93F8-A1294EF2276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46" y="6720455"/>
            <a:ext cx="402425" cy="402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69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4413"/>
            <a:ext cx="10323513" cy="6573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1496329" y="204800"/>
            <a:ext cx="8664792" cy="657689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6" y="150825"/>
            <a:ext cx="958103" cy="74943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0F17D3E-29FA-4A26-8434-E51E2BF909AA}"/>
              </a:ext>
            </a:extLst>
          </p:cNvPr>
          <p:cNvSpPr txBox="1"/>
          <p:nvPr userDrawn="1"/>
        </p:nvSpPr>
        <p:spPr>
          <a:xfrm>
            <a:off x="97338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1DF24B6-7F22-4B3C-8957-B5AC7EC85D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6" y="6729804"/>
            <a:ext cx="393076" cy="393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95AD536-0954-4F72-BCD0-3C82F58815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46" y="6720455"/>
            <a:ext cx="402425" cy="402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61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319689"/>
            <a:ext cx="10323513" cy="10980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70"/>
          </a:p>
        </p:txBody>
      </p:sp>
      <p:sp>
        <p:nvSpPr>
          <p:cNvPr id="16" name="Espace réservé du texte 24"/>
          <p:cNvSpPr>
            <a:spLocks noGrp="1"/>
          </p:cNvSpPr>
          <p:nvPr>
            <p:ph type="body" sz="quarter" idx="10"/>
          </p:nvPr>
        </p:nvSpPr>
        <p:spPr>
          <a:xfrm>
            <a:off x="2377888" y="319688"/>
            <a:ext cx="7783233" cy="109805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6" y="195027"/>
            <a:ext cx="1722542" cy="13473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1441182-44D2-4C86-8656-3AEC920C1FDC}"/>
              </a:ext>
            </a:extLst>
          </p:cNvPr>
          <p:cNvSpPr txBox="1"/>
          <p:nvPr userDrawn="1"/>
        </p:nvSpPr>
        <p:spPr>
          <a:xfrm>
            <a:off x="9733803" y="6855410"/>
            <a:ext cx="543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B4F3BBD-0DB5-40C1-BCD4-0C1429F62FEA}" type="slidenum">
              <a:rPr lang="fr-FR" sz="1200" smtClean="0">
                <a:solidFill>
                  <a:srgbClr val="A50021"/>
                </a:solidFill>
              </a:rPr>
              <a:pPr algn="ctr"/>
              <a:t>‹N°›</a:t>
            </a:fld>
            <a:endParaRPr lang="fr-FR" sz="1200" dirty="0">
              <a:solidFill>
                <a:srgbClr val="A5002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B92F6FB-46C1-4833-B3D0-001091146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6" y="6729804"/>
            <a:ext cx="393076" cy="393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31324E3-F28E-4842-8672-4177372B5A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46" y="6720455"/>
            <a:ext cx="402425" cy="402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936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742" y="382960"/>
            <a:ext cx="8904030" cy="1390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742" y="1914793"/>
            <a:ext cx="8904030" cy="4563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742" y="6666812"/>
            <a:ext cx="2322790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9127-B741-4BB8-8545-0D8993A7A2C6}" type="datetimeFigureOut">
              <a:rPr lang="fr-FR" smtClean="0"/>
              <a:t>18/02/2022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664" y="6666812"/>
            <a:ext cx="3484186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0981" y="6666812"/>
            <a:ext cx="2322790" cy="38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08EA-83EE-4DF7-9CA3-8629361064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3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75" r:id="rId4"/>
  </p:sldLayoutIdLst>
  <p:txStyles>
    <p:titleStyle>
      <a:lvl1pPr algn="l" defTabSz="959023" rtl="0" eaLnBrk="1" latinLnBrk="0" hangingPunct="1">
        <a:lnSpc>
          <a:spcPct val="90000"/>
        </a:lnSpc>
        <a:spcBef>
          <a:spcPct val="0"/>
        </a:spcBef>
        <a:buNone/>
        <a:defRPr sz="46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756" indent="-239756" algn="l" defTabSz="959023" rtl="0" eaLnBrk="1" latinLnBrk="0" hangingPunct="1">
        <a:lnSpc>
          <a:spcPct val="90000"/>
        </a:lnSpc>
        <a:spcBef>
          <a:spcPts val="1049"/>
        </a:spcBef>
        <a:buFont typeface="Arial" panose="020B0604020202020204" pitchFamily="34" charset="0"/>
        <a:buChar char="•"/>
        <a:defRPr sz="2937" kern="1200">
          <a:solidFill>
            <a:schemeClr val="tx1"/>
          </a:solidFill>
          <a:latin typeface="+mn-lt"/>
          <a:ea typeface="+mn-ea"/>
          <a:cs typeface="+mn-cs"/>
        </a:defRPr>
      </a:lvl1pPr>
      <a:lvl2pPr marL="71926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517" kern="1200">
          <a:solidFill>
            <a:schemeClr val="tx1"/>
          </a:solidFill>
          <a:latin typeface="+mn-lt"/>
          <a:ea typeface="+mn-ea"/>
          <a:cs typeface="+mn-cs"/>
        </a:defRPr>
      </a:lvl2pPr>
      <a:lvl3pPr marL="1198778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098" kern="1200">
          <a:solidFill>
            <a:schemeClr val="tx1"/>
          </a:solidFill>
          <a:latin typeface="+mn-lt"/>
          <a:ea typeface="+mn-ea"/>
          <a:cs typeface="+mn-cs"/>
        </a:defRPr>
      </a:lvl3pPr>
      <a:lvl4pPr marL="1678290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2157801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637312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3116824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596335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4075847" indent="-239756" algn="l" defTabSz="95902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1pPr>
      <a:lvl2pPr marL="479511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959023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3pPr>
      <a:lvl4pPr marL="1438534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4pPr>
      <a:lvl5pPr marL="1918045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5pPr>
      <a:lvl6pPr marL="2397557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6pPr>
      <a:lvl7pPr marL="2877068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7pPr>
      <a:lvl8pPr marL="3356580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8pPr>
      <a:lvl9pPr marL="3836091" algn="l" defTabSz="959023" rtl="0" eaLnBrk="1" latinLnBrk="0" hangingPunct="1">
        <a:defRPr sz="1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674370" y="1397000"/>
            <a:ext cx="8830787" cy="2279875"/>
          </a:xfrm>
        </p:spPr>
        <p:txBody>
          <a:bodyPr>
            <a:normAutofit/>
          </a:bodyPr>
          <a:lstStyle/>
          <a:p>
            <a:r>
              <a:rPr lang="fr-FR" i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Le regard des Français sur les équipements de la route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141261" y="6154936"/>
            <a:ext cx="4001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Février 2022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02320" y="3488066"/>
            <a:ext cx="8702837" cy="1218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1" kern="1200" cap="none" baseline="0">
                <a:solidFill>
                  <a:srgbClr val="A5002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0" i="0" dirty="0">
                <a:latin typeface="Century Gothic" panose="020B0502020202020204" pitchFamily="34" charset="0"/>
              </a:rPr>
              <a:t>Sondage Ifop pour </a:t>
            </a:r>
            <a:r>
              <a:rPr lang="fr-FR" sz="2800" b="0" i="0" dirty="0" err="1">
                <a:latin typeface="Century Gothic" panose="020B0502020202020204" pitchFamily="34" charset="0"/>
              </a:rPr>
              <a:t>Hopscotch</a:t>
            </a:r>
            <a:r>
              <a:rPr lang="fr-FR" sz="2800" b="0" i="0" dirty="0">
                <a:latin typeface="Century Gothic" panose="020B0502020202020204" pitchFamily="34" charset="0"/>
              </a:rPr>
              <a:t> et le Syndicat des Equipements de la Route</a:t>
            </a:r>
            <a:endParaRPr lang="en-US" sz="2800" b="0" i="0" dirty="0">
              <a:latin typeface="Century Gothic" panose="020B0502020202020204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560070" y="357471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8562" y="5587072"/>
            <a:ext cx="3620236" cy="1196610"/>
          </a:xfrm>
          <a:prstGeom prst="rect">
            <a:avLst/>
          </a:prstGeom>
          <a:ln>
            <a:noFill/>
            <a:prstDash val="solid"/>
          </a:ln>
        </p:spPr>
        <p:txBody>
          <a:bodyPr wrap="square" anchor="b">
            <a:spAutoFit/>
          </a:bodyPr>
          <a:lstStyle/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80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N° 188826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u="sng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Contacts Ifop</a:t>
            </a: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: 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Frédéric Dabi / Marion Chasles-Parot / Lisa Roure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Département Opinion et Stratégies d’Entreprise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01 45 84 14 44</a:t>
            </a:r>
          </a:p>
          <a:p>
            <a:pPr>
              <a:lnSpc>
                <a:spcPct val="120000"/>
              </a:lnSpc>
              <a:tabLst>
                <a:tab pos="-503555" algn="l"/>
                <a:tab pos="-324485" algn="l"/>
                <a:tab pos="142875" algn="l"/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</a:tabLst>
            </a:pPr>
            <a:r>
              <a:rPr lang="fr-FR" sz="1050" u="sng" dirty="0">
                <a:solidFill>
                  <a:srgbClr val="A5002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prenom.nom@ifop.com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EDC12C7-B1B5-4489-87B2-5ABFD3F68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938" y="5567243"/>
            <a:ext cx="1148080" cy="1148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D1363B9-026A-4F19-9937-34990A4F9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464" y="5567243"/>
            <a:ext cx="1175385" cy="1175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1145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Les actions jugées prioritaires pour améliorer la circulation en sécurité des personnes vulnérables 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4420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Pour améliorer la circulation en toute sécurité de ces personnes plus vulnérables (personnes âgées, personnes en situation de handicap) sur la route, diriez-vous qu’il faudrait avant tout… ? En premier ? En second ?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09077536-5585-455C-A6B6-02E001777D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010868"/>
              </p:ext>
            </p:extLst>
          </p:nvPr>
        </p:nvGraphicFramePr>
        <p:xfrm>
          <a:off x="4693566" y="1823466"/>
          <a:ext cx="5030297" cy="4712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3C7F8B38-43DC-4A07-B72A-71CF18D112EB}"/>
              </a:ext>
            </a:extLst>
          </p:cNvPr>
          <p:cNvSpPr txBox="1"/>
          <p:nvPr/>
        </p:nvSpPr>
        <p:spPr>
          <a:xfrm>
            <a:off x="3634200" y="6872747"/>
            <a:ext cx="4127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(*) Total supérieur à 100, les interviewés ayant pu donner deux réponses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5B2B8F7-BBA4-465C-85EC-ED2A2A6B1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20603"/>
              </p:ext>
            </p:extLst>
          </p:nvPr>
        </p:nvGraphicFramePr>
        <p:xfrm>
          <a:off x="423745" y="1637143"/>
          <a:ext cx="4368942" cy="4712876"/>
        </p:xfrm>
        <a:graphic>
          <a:graphicData uri="http://schemas.openxmlformats.org/drawingml/2006/table">
            <a:tbl>
              <a:tblPr/>
              <a:tblGrid>
                <a:gridCol w="4368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76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Améliorer la formation et le suivi général des conducteurs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6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Améliorer la formation et le suivi général </a:t>
                      </a:r>
                      <a:r>
                        <a:rPr lang="fr-FR" sz="12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conducteurs les plus vulnérables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5773666"/>
                  </a:ext>
                </a:extLst>
              </a:tr>
              <a:tr h="5776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Améliorer la formation et le suivi général </a:t>
                      </a:r>
                      <a:r>
                        <a:rPr lang="fr-FR" sz="12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conducteurs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6377099"/>
                  </a:ext>
                </a:extLst>
              </a:tr>
              <a:tr h="5776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Renforcer la signalisation destinée à ces publics (feux de signalisation sonores, lignes de guidage, etc.)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2483547"/>
                  </a:ext>
                </a:extLst>
              </a:tr>
              <a:tr h="5776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Améliorer la lisibilité et la visibilité des équipements de la route (présence de marquages entretenus, panneau rétroréfléchissant etc.)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2700612"/>
                  </a:ext>
                </a:extLst>
              </a:tr>
              <a:tr h="66922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Accroître le nombre d’équipements de la route dédiées à la sécurité (glissières de sécurité, écrans de protection motos dans les virages, etc.)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6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Réduire les vitesses de circulation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6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46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74E42FE-07F7-4C17-B23B-ED68E3AAB5D3}"/>
              </a:ext>
            </a:extLst>
          </p:cNvPr>
          <p:cNvSpPr/>
          <p:nvPr/>
        </p:nvSpPr>
        <p:spPr>
          <a:xfrm>
            <a:off x="6833233" y="3414935"/>
            <a:ext cx="3327888" cy="1353796"/>
          </a:xfrm>
          <a:prstGeom prst="rect">
            <a:avLst/>
          </a:prstGeom>
          <a:ln>
            <a:solidFill>
              <a:srgbClr val="A50021"/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Le sentiment d'être gêné par le bruit et les nuisances sonores liés à la circulation routière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Au quotidien, diriez-vous que le bruit et les nuisances sonores liés à la circulation routière sont… ?</a:t>
            </a:r>
          </a:p>
        </p:txBody>
      </p:sp>
      <p:graphicFrame>
        <p:nvGraphicFramePr>
          <p:cNvPr id="5" name="Graphique 6">
            <a:extLst>
              <a:ext uri="{FF2B5EF4-FFF2-40B4-BE49-F238E27FC236}">
                <a16:creationId xmlns:a16="http://schemas.microsoft.com/office/drawing/2014/main" id="{74110281-36B8-40B9-82F8-5C600BD700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740462"/>
              </p:ext>
            </p:extLst>
          </p:nvPr>
        </p:nvGraphicFramePr>
        <p:xfrm>
          <a:off x="280774" y="1986066"/>
          <a:ext cx="7693855" cy="421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A8B3926-502F-4831-882F-431F9CA2F85F}"/>
              </a:ext>
            </a:extLst>
          </p:cNvPr>
          <p:cNvSpPr txBox="1"/>
          <p:nvPr/>
        </p:nvSpPr>
        <p:spPr>
          <a:xfrm>
            <a:off x="5813523" y="4948151"/>
            <a:ext cx="2518965" cy="292388"/>
          </a:xfrm>
          <a:prstGeom prst="rect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softEdge rad="12700"/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fr-FR" sz="1300" b="1" dirty="0">
                <a:solidFill>
                  <a:schemeClr val="bg1"/>
                </a:solidFill>
                <a:latin typeface="Calibri" pitchFamily="34" charset="0"/>
              </a:rPr>
              <a:t>Ils ne sont pas gênants</a:t>
            </a:r>
            <a:endParaRPr lang="fr-FR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B352F010-1149-49A1-9B04-0C0F06F74911}"/>
              </a:ext>
            </a:extLst>
          </p:cNvPr>
          <p:cNvCxnSpPr/>
          <p:nvPr/>
        </p:nvCxnSpPr>
        <p:spPr>
          <a:xfrm>
            <a:off x="4667154" y="4743425"/>
            <a:ext cx="0" cy="88945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EA747C26-BA0E-4568-8BB5-8089DBF96C5B}"/>
              </a:ext>
            </a:extLst>
          </p:cNvPr>
          <p:cNvCxnSpPr/>
          <p:nvPr/>
        </p:nvCxnSpPr>
        <p:spPr>
          <a:xfrm>
            <a:off x="5790685" y="2442356"/>
            <a:ext cx="0" cy="892753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2725BEA5-83B7-49EE-B8DF-9968A9A9A2DB}"/>
              </a:ext>
            </a:extLst>
          </p:cNvPr>
          <p:cNvSpPr txBox="1"/>
          <p:nvPr/>
        </p:nvSpPr>
        <p:spPr>
          <a:xfrm>
            <a:off x="7091714" y="2632042"/>
            <a:ext cx="2481548" cy="292388"/>
          </a:xfrm>
          <a:prstGeom prst="rect">
            <a:avLst/>
          </a:prstGeom>
          <a:solidFill>
            <a:srgbClr val="A50021"/>
          </a:solidFill>
          <a:effectLst>
            <a:softEdge rad="12700"/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fr-FR" sz="1300" b="1" dirty="0">
                <a:solidFill>
                  <a:schemeClr val="bg1"/>
                </a:solidFill>
                <a:latin typeface="Calibri" pitchFamily="34" charset="0"/>
              </a:rPr>
              <a:t>Ils sont gênants</a:t>
            </a:r>
          </a:p>
        </p:txBody>
      </p:sp>
      <p:sp>
        <p:nvSpPr>
          <p:cNvPr id="10" name="Larme 9">
            <a:extLst>
              <a:ext uri="{FF2B5EF4-FFF2-40B4-BE49-F238E27FC236}">
                <a16:creationId xmlns:a16="http://schemas.microsoft.com/office/drawing/2014/main" id="{653EAEDA-4F75-4515-9953-DFEDFA7D4673}"/>
              </a:ext>
            </a:extLst>
          </p:cNvPr>
          <p:cNvSpPr/>
          <p:nvPr/>
        </p:nvSpPr>
        <p:spPr>
          <a:xfrm>
            <a:off x="6135147" y="2634536"/>
            <a:ext cx="971081" cy="545123"/>
          </a:xfrm>
          <a:prstGeom prst="teardrop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70%</a:t>
            </a:r>
          </a:p>
        </p:txBody>
      </p:sp>
      <p:sp>
        <p:nvSpPr>
          <p:cNvPr id="11" name="Larme 10">
            <a:extLst>
              <a:ext uri="{FF2B5EF4-FFF2-40B4-BE49-F238E27FC236}">
                <a16:creationId xmlns:a16="http://schemas.microsoft.com/office/drawing/2014/main" id="{41072211-1B36-405C-AF1F-C250F232FA9F}"/>
              </a:ext>
            </a:extLst>
          </p:cNvPr>
          <p:cNvSpPr/>
          <p:nvPr/>
        </p:nvSpPr>
        <p:spPr>
          <a:xfrm>
            <a:off x="4856956" y="4948055"/>
            <a:ext cx="971081" cy="545123"/>
          </a:xfrm>
          <a:prstGeom prst="teardrop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30%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F48DBAB-A349-4BF2-869F-30AA4010CDFA}"/>
              </a:ext>
            </a:extLst>
          </p:cNvPr>
          <p:cNvSpPr txBox="1"/>
          <p:nvPr/>
        </p:nvSpPr>
        <p:spPr>
          <a:xfrm>
            <a:off x="6976502" y="3435330"/>
            <a:ext cx="25189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accent6"/>
                </a:solidFill>
                <a:latin typeface="Abadi" panose="020B0604020104020204" pitchFamily="34" charset="0"/>
              </a:rPr>
              <a:t>▲ </a:t>
            </a:r>
            <a:r>
              <a:rPr lang="fr-FR" sz="1200" dirty="0"/>
              <a:t>Pratique régulièrement…                       … de la trottinette électrique : </a:t>
            </a:r>
            <a:r>
              <a:rPr lang="fr-FR" sz="1200" b="1" dirty="0"/>
              <a:t>81%        </a:t>
            </a:r>
          </a:p>
          <a:p>
            <a:r>
              <a:rPr lang="fr-FR" sz="1200" dirty="0"/>
              <a:t>…</a:t>
            </a:r>
            <a:r>
              <a:rPr lang="fr-FR" sz="1200" b="1" dirty="0"/>
              <a:t> </a:t>
            </a:r>
            <a:r>
              <a:rPr lang="fr-FR" sz="1200" dirty="0"/>
              <a:t>du vélo </a:t>
            </a:r>
            <a:r>
              <a:rPr lang="fr-FR" sz="1200" b="1" dirty="0"/>
              <a:t>: 77</a:t>
            </a:r>
            <a:r>
              <a:rPr lang="fr-FR" sz="1050" b="1" dirty="0"/>
              <a:t>%</a:t>
            </a:r>
            <a:endParaRPr lang="fr-FR" sz="1800" b="1" dirty="0"/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94E1D365-1976-46E8-AE7E-43B6FA2DB8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859291"/>
              </p:ext>
            </p:extLst>
          </p:nvPr>
        </p:nvGraphicFramePr>
        <p:xfrm>
          <a:off x="6833233" y="3928561"/>
          <a:ext cx="3438115" cy="96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Flèche : droite rayée 15">
            <a:extLst>
              <a:ext uri="{FF2B5EF4-FFF2-40B4-BE49-F238E27FC236}">
                <a16:creationId xmlns:a16="http://schemas.microsoft.com/office/drawing/2014/main" id="{5C8949E6-8C70-49E1-AA74-859EC881DE91}"/>
              </a:ext>
            </a:extLst>
          </p:cNvPr>
          <p:cNvSpPr/>
          <p:nvPr/>
        </p:nvSpPr>
        <p:spPr>
          <a:xfrm rot="5400000">
            <a:off x="8035263" y="2980433"/>
            <a:ext cx="401444" cy="345688"/>
          </a:xfrm>
          <a:prstGeom prst="stripedRightArrow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481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AEFCF3C-889D-4C6C-AC80-C6F9359BCC4D}"/>
              </a:ext>
            </a:extLst>
          </p:cNvPr>
          <p:cNvSpPr/>
          <p:nvPr/>
        </p:nvSpPr>
        <p:spPr>
          <a:xfrm>
            <a:off x="393983" y="1725111"/>
            <a:ext cx="9535547" cy="173176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Les actions jugées prioritaires pour réduire le bruit et les nuisances sonores liés à la circulation routière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4420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Pour réduire le bruit et les nuisances sonores liés à la circulation routière, diriez-vous qu’il faudrait avant tout… ? En premier ? En second ?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8E2C6F5B-BC30-4257-9680-207F204D2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75985"/>
              </p:ext>
            </p:extLst>
          </p:nvPr>
        </p:nvGraphicFramePr>
        <p:xfrm>
          <a:off x="547364" y="1737469"/>
          <a:ext cx="9613757" cy="4263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CE1DDD06-36A0-4D6D-AE86-4FAADA3FDF66}"/>
              </a:ext>
            </a:extLst>
          </p:cNvPr>
          <p:cNvSpPr txBox="1"/>
          <p:nvPr/>
        </p:nvSpPr>
        <p:spPr>
          <a:xfrm>
            <a:off x="4013342" y="6915973"/>
            <a:ext cx="4127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(*) Total supérieur à 100, les interviewés ayant pu donner deux réponses</a:t>
            </a:r>
          </a:p>
        </p:txBody>
      </p:sp>
    </p:spTree>
    <p:extLst>
      <p:ext uri="{BB962C8B-B14F-4D97-AF65-F5344CB8AC3E}">
        <p14:creationId xmlns:p14="http://schemas.microsoft.com/office/powerpoint/2010/main" val="19082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85800" y="2628900"/>
            <a:ext cx="9201150" cy="1952102"/>
            <a:chOff x="422" y="2906"/>
            <a:chExt cx="5944" cy="1041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>
                  <a:solidFill>
                    <a:srgbClr val="A50021"/>
                  </a:solidFill>
                  <a:latin typeface="Century Gothic" panose="020B0502020202020204" pitchFamily="34" charset="0"/>
                </a:rPr>
                <a:t>Equipements de la route et mobilité connectée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8000" b="1" dirty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5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82717A5-03AA-46D5-B128-5EEB2BFABA6D}"/>
              </a:ext>
            </a:extLst>
          </p:cNvPr>
          <p:cNvSpPr/>
          <p:nvPr/>
        </p:nvSpPr>
        <p:spPr>
          <a:xfrm>
            <a:off x="7405778" y="4377965"/>
            <a:ext cx="2604760" cy="1612613"/>
          </a:xfrm>
          <a:prstGeom prst="rect">
            <a:avLst/>
          </a:prstGeom>
          <a:ln>
            <a:solidFill>
              <a:srgbClr val="00B050"/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dirty="0">
                <a:solidFill>
                  <a:schemeClr val="accent6"/>
                </a:solidFill>
              </a:rPr>
              <a:t>   ▲ </a:t>
            </a:r>
            <a:r>
              <a:rPr lang="fr-FR" sz="1200" dirty="0"/>
              <a:t>Communes rurales : </a:t>
            </a:r>
            <a:r>
              <a:rPr lang="fr-FR" sz="1200" b="1" dirty="0"/>
              <a:t>64%</a:t>
            </a:r>
          </a:p>
          <a:p>
            <a:endParaRPr lang="fr-FR" sz="1200" b="1" dirty="0"/>
          </a:p>
          <a:p>
            <a:r>
              <a:rPr lang="fr-FR" sz="1200" dirty="0">
                <a:solidFill>
                  <a:schemeClr val="accent6"/>
                </a:solidFill>
                <a:latin typeface="Abadi" panose="020B0604020104020204" pitchFamily="34" charset="0"/>
              </a:rPr>
              <a:t>  ▲</a:t>
            </a:r>
            <a:r>
              <a:rPr lang="fr-FR" sz="1200" dirty="0">
                <a:latin typeface="Abadi" panose="020B0604020104020204" pitchFamily="34" charset="0"/>
              </a:rPr>
              <a:t> </a:t>
            </a:r>
            <a:r>
              <a:rPr lang="fr-FR" sz="1200" dirty="0"/>
              <a:t>Pratique régulièrement…</a:t>
            </a:r>
          </a:p>
          <a:p>
            <a:endParaRPr lang="fr-FR" sz="1200" dirty="0"/>
          </a:p>
          <a:p>
            <a:r>
              <a:rPr lang="fr-FR" sz="1200" dirty="0"/>
              <a:t>… Deux-roues motorisés : </a:t>
            </a:r>
            <a:r>
              <a:rPr lang="fr-FR" sz="1200" b="1" dirty="0"/>
              <a:t>72%</a:t>
            </a:r>
          </a:p>
          <a:p>
            <a:r>
              <a:rPr lang="fr-FR" sz="1200" dirty="0"/>
              <a:t>… Vélo / Trottinette électrique : </a:t>
            </a:r>
            <a:r>
              <a:rPr lang="fr-FR" sz="1200" b="1" dirty="0"/>
              <a:t>67%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L'impact perçu de la mise en circulation de véhicules équipés d'aide à la conduite sur la sécurité routière</a:t>
            </a:r>
            <a:endParaRPr lang="fr-FR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4420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A vos yeux, la mise en circulation de véhicules de plus en plus équipés d’aide à la conduite (régulateur de vitesse, franchissement de ligne…) a-t-elle un impact positif, un impact négatif ou aucun impact sur la sécurité routière ?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872704A3-A2DC-450C-826F-98240D226F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689018"/>
              </p:ext>
            </p:extLst>
          </p:nvPr>
        </p:nvGraphicFramePr>
        <p:xfrm>
          <a:off x="1757645" y="1804548"/>
          <a:ext cx="5051503" cy="4186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c 2">
            <a:extLst>
              <a:ext uri="{FF2B5EF4-FFF2-40B4-BE49-F238E27FC236}">
                <a16:creationId xmlns:a16="http://schemas.microsoft.com/office/drawing/2014/main" id="{9B352EFC-6F06-42AC-B02D-5758049143DA}"/>
              </a:ext>
            </a:extLst>
          </p:cNvPr>
          <p:cNvSpPr/>
          <p:nvPr/>
        </p:nvSpPr>
        <p:spPr>
          <a:xfrm>
            <a:off x="2995429" y="2475782"/>
            <a:ext cx="2341757" cy="2397512"/>
          </a:xfrm>
          <a:prstGeom prst="arc">
            <a:avLst>
              <a:gd name="adj1" fmla="val 11706987"/>
              <a:gd name="adj2" fmla="val 5739825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558279-F4F2-464B-8449-325D8DC29A43}"/>
              </a:ext>
            </a:extLst>
          </p:cNvPr>
          <p:cNvSpPr txBox="1"/>
          <p:nvPr/>
        </p:nvSpPr>
        <p:spPr>
          <a:xfrm>
            <a:off x="5646163" y="1888619"/>
            <a:ext cx="25392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75% </a:t>
            </a:r>
          </a:p>
          <a:p>
            <a:pPr algn="ctr"/>
            <a:r>
              <a:rPr lang="fr-FR" sz="1600" dirty="0"/>
              <a:t>estiment que </a:t>
            </a:r>
            <a:r>
              <a:rPr lang="fr-FR" sz="1600" b="1" dirty="0"/>
              <a:t>les véhicules équipés d’aide la conduite ont un impact  </a:t>
            </a:r>
            <a:r>
              <a:rPr lang="fr-FR" sz="1600" dirty="0"/>
              <a:t>sur la sécurité routière</a:t>
            </a:r>
            <a:endParaRPr lang="fr-FR" dirty="0"/>
          </a:p>
        </p:txBody>
      </p:sp>
      <p:sp>
        <p:nvSpPr>
          <p:cNvPr id="13" name="Flèche : droite rayée 12">
            <a:extLst>
              <a:ext uri="{FF2B5EF4-FFF2-40B4-BE49-F238E27FC236}">
                <a16:creationId xmlns:a16="http://schemas.microsoft.com/office/drawing/2014/main" id="{7BAC2975-11B0-44BF-8F76-1379200F46DF}"/>
              </a:ext>
            </a:extLst>
          </p:cNvPr>
          <p:cNvSpPr/>
          <p:nvPr/>
        </p:nvSpPr>
        <p:spPr>
          <a:xfrm rot="8249254">
            <a:off x="5316695" y="3077148"/>
            <a:ext cx="490632" cy="300872"/>
          </a:xfrm>
          <a:prstGeom prst="striped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369F735-B8EC-4322-9B25-114733F6477D}"/>
              </a:ext>
            </a:extLst>
          </p:cNvPr>
          <p:cNvSpPr txBox="1"/>
          <p:nvPr/>
        </p:nvSpPr>
        <p:spPr>
          <a:xfrm>
            <a:off x="7405778" y="3855059"/>
            <a:ext cx="2604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B050"/>
                </a:solidFill>
              </a:rPr>
              <a:t>TOTAL A un impact positif </a:t>
            </a:r>
          </a:p>
        </p:txBody>
      </p:sp>
    </p:spTree>
    <p:extLst>
      <p:ext uri="{BB962C8B-B14F-4D97-AF65-F5344CB8AC3E}">
        <p14:creationId xmlns:p14="http://schemas.microsoft.com/office/powerpoint/2010/main" val="246200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23FAA54A-AF66-4319-89AD-BE12892C5A8B}"/>
              </a:ext>
            </a:extLst>
          </p:cNvPr>
          <p:cNvSpPr/>
          <p:nvPr/>
        </p:nvSpPr>
        <p:spPr>
          <a:xfrm>
            <a:off x="4170558" y="2241395"/>
            <a:ext cx="490652" cy="527704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 sentiment que les véhicules équipés d'aide à la conduite nécessiteront une amélioration des équipements pour garantir la sécurité sur les routes 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626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Et diriez-vous que la mise en circulation de véhicules de plus en plus équipés d’aide à la conduite (régulateur de vitesse, franchissement de ligne…) nécessitera l’amélioration des équipements (panneaux de signalisation, feux tricolores, marquage, glissières etc.) pour garantir la sécurité sur les routes ?</a:t>
            </a:r>
          </a:p>
        </p:txBody>
      </p:sp>
      <p:graphicFrame>
        <p:nvGraphicFramePr>
          <p:cNvPr id="5" name="Graphique 6">
            <a:extLst>
              <a:ext uri="{FF2B5EF4-FFF2-40B4-BE49-F238E27FC236}">
                <a16:creationId xmlns:a16="http://schemas.microsoft.com/office/drawing/2014/main" id="{1EB0314A-66A8-440F-BC1D-14DFA65C34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290881"/>
              </p:ext>
            </p:extLst>
          </p:nvPr>
        </p:nvGraphicFramePr>
        <p:xfrm>
          <a:off x="585574" y="1986066"/>
          <a:ext cx="7693855" cy="421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A45DAF5B-90C8-42C8-9511-47E61B666516}"/>
              </a:ext>
            </a:extLst>
          </p:cNvPr>
          <p:cNvSpPr txBox="1"/>
          <p:nvPr/>
        </p:nvSpPr>
        <p:spPr>
          <a:xfrm>
            <a:off x="7570492" y="2769195"/>
            <a:ext cx="2518965" cy="292388"/>
          </a:xfrm>
          <a:prstGeom prst="rect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softEdge rad="12700"/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fr-FR" sz="1300" b="1" dirty="0">
                <a:solidFill>
                  <a:schemeClr val="bg1"/>
                </a:solidFill>
                <a:latin typeface="Calibri" pitchFamily="34" charset="0"/>
              </a:rPr>
              <a:t>TOTAL Oui</a:t>
            </a:r>
            <a:endParaRPr lang="fr-FR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80C1B54-A505-45CE-AA28-18403FC4355F}"/>
              </a:ext>
            </a:extLst>
          </p:cNvPr>
          <p:cNvCxnSpPr/>
          <p:nvPr/>
        </p:nvCxnSpPr>
        <p:spPr>
          <a:xfrm>
            <a:off x="6424123" y="2564469"/>
            <a:ext cx="0" cy="88945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3559FA1-45E7-452A-B592-9ECFB7062471}"/>
              </a:ext>
            </a:extLst>
          </p:cNvPr>
          <p:cNvCxnSpPr/>
          <p:nvPr/>
        </p:nvCxnSpPr>
        <p:spPr>
          <a:xfrm>
            <a:off x="5108580" y="4717688"/>
            <a:ext cx="0" cy="892753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09E439D1-9466-4ABF-8A1A-A67E3012C2EE}"/>
              </a:ext>
            </a:extLst>
          </p:cNvPr>
          <p:cNvSpPr txBox="1"/>
          <p:nvPr/>
        </p:nvSpPr>
        <p:spPr>
          <a:xfrm>
            <a:off x="6409609" y="4907374"/>
            <a:ext cx="2481548" cy="292388"/>
          </a:xfrm>
          <a:prstGeom prst="rect">
            <a:avLst/>
          </a:prstGeom>
          <a:solidFill>
            <a:srgbClr val="800000"/>
          </a:solidFill>
          <a:effectLst>
            <a:softEdge rad="12700"/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fr-FR" sz="1300" b="1" dirty="0">
                <a:solidFill>
                  <a:schemeClr val="bg1"/>
                </a:solidFill>
                <a:latin typeface="Calibri" pitchFamily="34" charset="0"/>
              </a:rPr>
              <a:t>TOTAL Non </a:t>
            </a:r>
          </a:p>
        </p:txBody>
      </p:sp>
      <p:sp>
        <p:nvSpPr>
          <p:cNvPr id="10" name="Larme 9">
            <a:extLst>
              <a:ext uri="{FF2B5EF4-FFF2-40B4-BE49-F238E27FC236}">
                <a16:creationId xmlns:a16="http://schemas.microsoft.com/office/drawing/2014/main" id="{CA5ACB2B-9632-4E19-9051-07AD1DBF44C3}"/>
              </a:ext>
            </a:extLst>
          </p:cNvPr>
          <p:cNvSpPr/>
          <p:nvPr/>
        </p:nvSpPr>
        <p:spPr>
          <a:xfrm>
            <a:off x="5453042" y="4909868"/>
            <a:ext cx="971081" cy="545123"/>
          </a:xfrm>
          <a:prstGeom prst="teardrop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21%</a:t>
            </a:r>
          </a:p>
        </p:txBody>
      </p:sp>
      <p:sp>
        <p:nvSpPr>
          <p:cNvPr id="11" name="Larme 10">
            <a:extLst>
              <a:ext uri="{FF2B5EF4-FFF2-40B4-BE49-F238E27FC236}">
                <a16:creationId xmlns:a16="http://schemas.microsoft.com/office/drawing/2014/main" id="{A6A868C7-790E-4C59-A3BC-873F56364F29}"/>
              </a:ext>
            </a:extLst>
          </p:cNvPr>
          <p:cNvSpPr/>
          <p:nvPr/>
        </p:nvSpPr>
        <p:spPr>
          <a:xfrm>
            <a:off x="6613925" y="2769099"/>
            <a:ext cx="971081" cy="545123"/>
          </a:xfrm>
          <a:prstGeom prst="teardrop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60102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>
            <a:extLst>
              <a:ext uri="{FF2B5EF4-FFF2-40B4-BE49-F238E27FC236}">
                <a16:creationId xmlns:a16="http://schemas.microsoft.com/office/drawing/2014/main" id="{C26D3ADA-CD1C-4C57-99AE-BAEFF686C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12" y="2829430"/>
            <a:ext cx="8662774" cy="1736634"/>
          </a:xfrm>
        </p:spPr>
        <p:txBody>
          <a:bodyPr/>
          <a:lstStyle/>
          <a:p>
            <a:r>
              <a:rPr lang="fr-FR" dirty="0"/>
              <a:t>ANNEXE</a:t>
            </a:r>
          </a:p>
        </p:txBody>
      </p:sp>
    </p:spTree>
    <p:extLst>
      <p:ext uri="{BB962C8B-B14F-4D97-AF65-F5344CB8AC3E}">
        <p14:creationId xmlns:p14="http://schemas.microsoft.com/office/powerpoint/2010/main" val="3734103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La fréquence d'utilisation des modes de transports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Pour chacun des modes de transport suivants, à quelle fréquence l'utilisez-vous ?</a:t>
            </a:r>
          </a:p>
        </p:txBody>
      </p:sp>
      <p:graphicFrame>
        <p:nvGraphicFramePr>
          <p:cNvPr id="5" name="Graphique 12">
            <a:extLst>
              <a:ext uri="{FF2B5EF4-FFF2-40B4-BE49-F238E27FC236}">
                <a16:creationId xmlns:a16="http://schemas.microsoft.com/office/drawing/2014/main" id="{EA456724-FCCA-4B24-8108-D3CA8FF391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966603"/>
              </p:ext>
            </p:extLst>
          </p:nvPr>
        </p:nvGraphicFramePr>
        <p:xfrm>
          <a:off x="498651" y="1546375"/>
          <a:ext cx="9449710" cy="492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2E7BFD31-25F9-4A50-88ED-5AE63A1F226A}"/>
              </a:ext>
            </a:extLst>
          </p:cNvPr>
          <p:cNvCxnSpPr>
            <a:cxnSpLocks/>
          </p:cNvCxnSpPr>
          <p:nvPr/>
        </p:nvCxnSpPr>
        <p:spPr>
          <a:xfrm>
            <a:off x="3646449" y="1703262"/>
            <a:ext cx="5542156" cy="0"/>
          </a:xfrm>
          <a:prstGeom prst="straightConnector1">
            <a:avLst/>
          </a:prstGeom>
          <a:ln>
            <a:solidFill>
              <a:srgbClr val="000066"/>
            </a:solidFill>
            <a:headEnd type="triangle"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4F9B7224-DAE3-411B-8B06-8739C24B35D1}"/>
              </a:ext>
            </a:extLst>
          </p:cNvPr>
          <p:cNvSpPr txBox="1"/>
          <p:nvPr/>
        </p:nvSpPr>
        <p:spPr>
          <a:xfrm>
            <a:off x="4009570" y="1300840"/>
            <a:ext cx="51623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TOTAL Oui : 93% </a:t>
            </a:r>
            <a:endParaRPr lang="fr-FR" sz="1800" i="1" dirty="0">
              <a:solidFill>
                <a:srgbClr val="000066"/>
              </a:solidFill>
            </a:endParaRP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4C33467-7B4B-4E6C-BA45-EB13196C4E40}"/>
              </a:ext>
            </a:extLst>
          </p:cNvPr>
          <p:cNvCxnSpPr>
            <a:cxnSpLocks/>
          </p:cNvCxnSpPr>
          <p:nvPr/>
        </p:nvCxnSpPr>
        <p:spPr>
          <a:xfrm flipV="1">
            <a:off x="3646449" y="2808445"/>
            <a:ext cx="3055434" cy="3645"/>
          </a:xfrm>
          <a:prstGeom prst="straightConnector1">
            <a:avLst/>
          </a:prstGeom>
          <a:ln>
            <a:solidFill>
              <a:srgbClr val="000066"/>
            </a:solidFill>
            <a:headEnd type="triangle"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B51F8BE0-D151-46F6-B5A6-F9CB4075C471}"/>
              </a:ext>
            </a:extLst>
          </p:cNvPr>
          <p:cNvSpPr txBox="1"/>
          <p:nvPr/>
        </p:nvSpPr>
        <p:spPr>
          <a:xfrm>
            <a:off x="3763634" y="2400100"/>
            <a:ext cx="2919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51%</a:t>
            </a:r>
            <a:endParaRPr lang="fr-FR" sz="1800" i="1" dirty="0">
              <a:solidFill>
                <a:srgbClr val="000066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A11089-3A04-4522-AE12-2F5FB6E686C2}"/>
              </a:ext>
            </a:extLst>
          </p:cNvPr>
          <p:cNvCxnSpPr>
            <a:cxnSpLocks/>
          </p:cNvCxnSpPr>
          <p:nvPr/>
        </p:nvCxnSpPr>
        <p:spPr>
          <a:xfrm>
            <a:off x="3646449" y="3906696"/>
            <a:ext cx="1063048" cy="0"/>
          </a:xfrm>
          <a:prstGeom prst="straightConnector1">
            <a:avLst/>
          </a:prstGeom>
          <a:ln>
            <a:solidFill>
              <a:srgbClr val="003366"/>
            </a:solidFill>
            <a:headEnd type="triangle"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56DA7626-484E-42DC-8FB2-47429499B8AE}"/>
              </a:ext>
            </a:extLst>
          </p:cNvPr>
          <p:cNvSpPr txBox="1"/>
          <p:nvPr/>
        </p:nvSpPr>
        <p:spPr>
          <a:xfrm>
            <a:off x="3612671" y="3542577"/>
            <a:ext cx="1063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00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16%</a:t>
            </a:r>
            <a:endParaRPr lang="fr-FR" sz="1800" i="1" dirty="0">
              <a:solidFill>
                <a:srgbClr val="000066"/>
              </a:solidFill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D7E0647-9C00-4C3C-9198-2841B50BCB7F}"/>
              </a:ext>
            </a:extLst>
          </p:cNvPr>
          <p:cNvCxnSpPr>
            <a:cxnSpLocks/>
          </p:cNvCxnSpPr>
          <p:nvPr/>
        </p:nvCxnSpPr>
        <p:spPr>
          <a:xfrm>
            <a:off x="3646449" y="4920329"/>
            <a:ext cx="768832" cy="0"/>
          </a:xfrm>
          <a:prstGeom prst="straightConnector1">
            <a:avLst/>
          </a:prstGeom>
          <a:ln>
            <a:solidFill>
              <a:srgbClr val="000066"/>
            </a:solidFill>
            <a:headEnd type="triangle"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964EDB43-F2B7-4145-A3E6-F220B2282D4D}"/>
              </a:ext>
            </a:extLst>
          </p:cNvPr>
          <p:cNvSpPr txBox="1"/>
          <p:nvPr/>
        </p:nvSpPr>
        <p:spPr>
          <a:xfrm>
            <a:off x="3646449" y="4551709"/>
            <a:ext cx="9355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13%</a:t>
            </a:r>
            <a:endParaRPr lang="fr-FR" sz="1800" i="1" dirty="0">
              <a:solidFill>
                <a:srgbClr val="002060"/>
              </a:solidFill>
            </a:endParaRPr>
          </a:p>
        </p:txBody>
      </p:sp>
      <p:pic>
        <p:nvPicPr>
          <p:cNvPr id="19" name="Graphique 18" descr="Voiture avec un remplissage uni">
            <a:extLst>
              <a:ext uri="{FF2B5EF4-FFF2-40B4-BE49-F238E27FC236}">
                <a16:creationId xmlns:a16="http://schemas.microsoft.com/office/drawing/2014/main" id="{FA1DC821-A390-4D2F-B177-985B1B81C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1687" y="1769018"/>
            <a:ext cx="401884" cy="401884"/>
          </a:xfrm>
          <a:prstGeom prst="rect">
            <a:avLst/>
          </a:prstGeom>
        </p:spPr>
      </p:pic>
      <p:pic>
        <p:nvPicPr>
          <p:cNvPr id="20" name="Graphique 19" descr="Cyclisme avec un remplissage uni">
            <a:extLst>
              <a:ext uri="{FF2B5EF4-FFF2-40B4-BE49-F238E27FC236}">
                <a16:creationId xmlns:a16="http://schemas.microsoft.com/office/drawing/2014/main" id="{C62254F3-FCA9-450D-81C8-A73BB3605F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218" y="2165673"/>
            <a:ext cx="399378" cy="399378"/>
          </a:xfrm>
          <a:prstGeom prst="rect">
            <a:avLst/>
          </a:prstGeom>
        </p:spPr>
      </p:pic>
      <p:pic>
        <p:nvPicPr>
          <p:cNvPr id="21" name="Graphique 20" descr="Moto avec un remplissage uni">
            <a:extLst>
              <a:ext uri="{FF2B5EF4-FFF2-40B4-BE49-F238E27FC236}">
                <a16:creationId xmlns:a16="http://schemas.microsoft.com/office/drawing/2014/main" id="{DBA60139-6EAF-4218-BF58-220F498A5C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779" y="2666404"/>
            <a:ext cx="442792" cy="442792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590809B3-BDB6-4DF7-A349-208A7D024D9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8" y="3153525"/>
            <a:ext cx="348517" cy="348516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FBF6335B-4549-4D35-B90D-6D799F55D36A}"/>
              </a:ext>
            </a:extLst>
          </p:cNvPr>
          <p:cNvSpPr txBox="1"/>
          <p:nvPr/>
        </p:nvSpPr>
        <p:spPr>
          <a:xfrm>
            <a:off x="151998" y="1368960"/>
            <a:ext cx="273469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accent4">
                    <a:lumMod val="50000"/>
                  </a:schemeClr>
                </a:solidFill>
              </a:rPr>
              <a:t>Total Régulièrement </a:t>
            </a:r>
          </a:p>
          <a:p>
            <a:r>
              <a:rPr lang="fr-FR" sz="1050" b="1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fr-FR" sz="900" b="1" dirty="0">
                <a:solidFill>
                  <a:schemeClr val="accent4">
                    <a:lumMod val="50000"/>
                  </a:schemeClr>
                </a:solidFill>
              </a:rPr>
              <a:t>Tous les jours + Une à deux fois par semaine)</a:t>
            </a:r>
            <a:endParaRPr lang="fr-FR" sz="1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53CD3A7-713E-4BF6-86BD-4271A709A1FE}"/>
              </a:ext>
            </a:extLst>
          </p:cNvPr>
          <p:cNvSpPr txBox="1"/>
          <p:nvPr/>
        </p:nvSpPr>
        <p:spPr>
          <a:xfrm>
            <a:off x="970840" y="1793500"/>
            <a:ext cx="7464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4">
                    <a:lumMod val="50000"/>
                  </a:schemeClr>
                </a:solidFill>
              </a:rPr>
              <a:t>77%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F287FB6-DADD-47E0-AC11-52CCC1FA0998}"/>
              </a:ext>
            </a:extLst>
          </p:cNvPr>
          <p:cNvSpPr txBox="1"/>
          <p:nvPr/>
        </p:nvSpPr>
        <p:spPr>
          <a:xfrm>
            <a:off x="970840" y="2235149"/>
            <a:ext cx="7464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4">
                    <a:lumMod val="50000"/>
                  </a:schemeClr>
                </a:solidFill>
              </a:rPr>
              <a:t>12%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9C1A2AC-19E2-4826-B7DA-922CB76390C2}"/>
              </a:ext>
            </a:extLst>
          </p:cNvPr>
          <p:cNvSpPr txBox="1"/>
          <p:nvPr/>
        </p:nvSpPr>
        <p:spPr>
          <a:xfrm>
            <a:off x="979271" y="2718523"/>
            <a:ext cx="7464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4">
                    <a:lumMod val="50000"/>
                  </a:schemeClr>
                </a:solidFill>
              </a:rPr>
              <a:t>6%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1984FAA-458A-46DC-8A78-AC9C3DE16621}"/>
              </a:ext>
            </a:extLst>
          </p:cNvPr>
          <p:cNvSpPr txBox="1"/>
          <p:nvPr/>
        </p:nvSpPr>
        <p:spPr>
          <a:xfrm>
            <a:off x="982468" y="3146752"/>
            <a:ext cx="4427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4">
                    <a:lumMod val="50000"/>
                  </a:schemeClr>
                </a:solidFill>
              </a:rPr>
              <a:t>4%</a:t>
            </a:r>
          </a:p>
        </p:txBody>
      </p:sp>
    </p:spTree>
    <p:extLst>
      <p:ext uri="{BB962C8B-B14F-4D97-AF65-F5344CB8AC3E}">
        <p14:creationId xmlns:p14="http://schemas.microsoft.com/office/powerpoint/2010/main" val="71489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"/>
          <p:cNvSpPr txBox="1">
            <a:spLocks/>
          </p:cNvSpPr>
          <p:nvPr/>
        </p:nvSpPr>
        <p:spPr>
          <a:xfrm>
            <a:off x="1375443" y="1897856"/>
            <a:ext cx="8446780" cy="428348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spcBef>
                <a:spcPct val="0"/>
              </a:spcBef>
              <a:buNone/>
            </a:pPr>
            <a:r>
              <a:rPr lang="fr-FR" sz="2000" b="1" dirty="0">
                <a:solidFill>
                  <a:srgbClr val="A50021"/>
                </a:solidFill>
                <a:latin typeface="Century Gothic" panose="020B0502020202020204" pitchFamily="34" charset="0"/>
                <a:ea typeface="+mj-ea"/>
                <a:cs typeface="+mj-cs"/>
              </a:rPr>
              <a:t>1 -	La méthodologie</a:t>
            </a:r>
          </a:p>
          <a:p>
            <a:pPr marL="444500" indent="-444500">
              <a:spcBef>
                <a:spcPct val="0"/>
              </a:spcBef>
              <a:buNone/>
            </a:pPr>
            <a:endParaRPr lang="fr-FR" sz="2000" b="1" dirty="0">
              <a:solidFill>
                <a:srgbClr val="A50021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444500" indent="-444500">
              <a:spcBef>
                <a:spcPct val="0"/>
              </a:spcBef>
              <a:buNone/>
            </a:pPr>
            <a:r>
              <a:rPr lang="fr-FR" sz="2000" b="1" dirty="0">
                <a:solidFill>
                  <a:srgbClr val="A50021"/>
                </a:solidFill>
                <a:latin typeface="Century Gothic" panose="020B0502020202020204" pitchFamily="34" charset="0"/>
                <a:ea typeface="+mj-ea"/>
                <a:cs typeface="+mj-cs"/>
              </a:rPr>
              <a:t>2 -	Les résultats de l’étude</a:t>
            </a:r>
            <a:endParaRPr lang="fr-FR" sz="800" b="1" dirty="0">
              <a:solidFill>
                <a:srgbClr val="A50021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fr-FR" sz="800" dirty="0">
                <a:latin typeface="Century Gothic" panose="020B0502020202020204" pitchFamily="34" charset="0"/>
              </a:rPr>
              <a:t>	</a:t>
            </a:r>
          </a:p>
          <a:p>
            <a:pPr marL="1079500" indent="-635000" algn="just">
              <a:lnSpc>
                <a:spcPct val="120000"/>
              </a:lnSpc>
              <a:spcBef>
                <a:spcPts val="600"/>
              </a:spcBef>
              <a:buNone/>
              <a:tabLst>
                <a:tab pos="723900" algn="l"/>
              </a:tabLst>
            </a:pPr>
            <a:r>
              <a:rPr lang="fr-FR" sz="1800" dirty="0">
                <a:latin typeface="Century Gothic" panose="020B0502020202020204" pitchFamily="34" charset="0"/>
              </a:rPr>
              <a:t>A	–	Equipements de la route et sécurité routière</a:t>
            </a:r>
          </a:p>
          <a:p>
            <a:pPr marL="1079500" indent="-635000" algn="just">
              <a:lnSpc>
                <a:spcPct val="120000"/>
              </a:lnSpc>
              <a:spcBef>
                <a:spcPts val="600"/>
              </a:spcBef>
              <a:buNone/>
              <a:tabLst>
                <a:tab pos="723900" algn="l"/>
              </a:tabLst>
            </a:pPr>
            <a:r>
              <a:rPr lang="fr-FR" sz="1800" dirty="0">
                <a:latin typeface="Century Gothic" panose="020B0502020202020204" pitchFamily="34" charset="0"/>
              </a:rPr>
              <a:t>B	–	Adaptation des équipements de la route aux enjeux sociétaux</a:t>
            </a:r>
          </a:p>
          <a:p>
            <a:pPr marL="1079500" indent="-635000" algn="just">
              <a:lnSpc>
                <a:spcPct val="120000"/>
              </a:lnSpc>
              <a:spcBef>
                <a:spcPts val="600"/>
              </a:spcBef>
              <a:buNone/>
              <a:tabLst>
                <a:tab pos="723900" algn="l"/>
              </a:tabLst>
            </a:pPr>
            <a:r>
              <a:rPr lang="fr-FR" sz="1800" dirty="0">
                <a:latin typeface="Century Gothic" panose="020B0502020202020204" pitchFamily="34" charset="0"/>
              </a:rPr>
              <a:t>C	–	Equipements de la route et mobilité connectée</a:t>
            </a:r>
            <a:endParaRPr lang="fr-FR" sz="2000" b="1" dirty="0">
              <a:solidFill>
                <a:srgbClr val="A5002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1559519" y="193756"/>
            <a:ext cx="8078628" cy="79564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123431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La méthodologie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94511"/>
              </p:ext>
            </p:extLst>
          </p:nvPr>
        </p:nvGraphicFramePr>
        <p:xfrm>
          <a:off x="771525" y="1074265"/>
          <a:ext cx="8929689" cy="4521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8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8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8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0000">
                <a:tc gridSpan="5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rgbClr val="A50021"/>
                          </a:solidFill>
                          <a:effectLst/>
                        </a:rPr>
                        <a:t>Etude réalisée par </a:t>
                      </a:r>
                      <a:r>
                        <a:rPr lang="fr-FR" sz="2000" dirty="0" err="1">
                          <a:solidFill>
                            <a:srgbClr val="A50021"/>
                          </a:solidFill>
                          <a:effectLst/>
                        </a:rPr>
                        <a:t>l'Ifop</a:t>
                      </a:r>
                      <a:r>
                        <a:rPr lang="fr-FR" sz="2000" dirty="0">
                          <a:solidFill>
                            <a:srgbClr val="A50021"/>
                          </a:solidFill>
                          <a:effectLst/>
                        </a:rPr>
                        <a:t> pour </a:t>
                      </a:r>
                      <a:r>
                        <a:rPr lang="fr-FR" sz="2000" dirty="0" err="1">
                          <a:solidFill>
                            <a:srgbClr val="A50021"/>
                          </a:solidFill>
                          <a:effectLst/>
                        </a:rPr>
                        <a:t>Hopscotch</a:t>
                      </a:r>
                      <a:r>
                        <a:rPr lang="fr-FR" sz="2000" dirty="0">
                          <a:solidFill>
                            <a:srgbClr val="A50021"/>
                          </a:solidFill>
                          <a:effectLst/>
                        </a:rPr>
                        <a:t> et SER</a:t>
                      </a:r>
                      <a:endParaRPr lang="fr-FR" sz="1400" dirty="0">
                        <a:solidFill>
                          <a:srgbClr val="A5002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B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 anchor="ctr">
                    <a:lnT w="381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Echantillon</a:t>
                      </a: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</a:rPr>
                        <a:t>Méthodologie</a:t>
                      </a: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 de recueil</a:t>
                      </a:r>
                    </a:p>
                  </a:txBody>
                  <a:tcPr marL="39370" marR="3937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</a:rPr>
                        <a:t>L’enquête a été menée auprès d’un échantillon de </a:t>
                      </a:r>
                      <a:r>
                        <a:rPr lang="fr-FR" sz="1400" b="1" dirty="0">
                          <a:solidFill>
                            <a:srgbClr val="A50021"/>
                          </a:solidFill>
                          <a:effectLst/>
                        </a:rPr>
                        <a:t>1 500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</a:rPr>
                        <a:t> personnes, représentatif de la population française âgée de 18 ans et plus.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</a:rPr>
                        <a:t>La représentativité de l’échantillon a été assurée par la méthode des quotas (sexe, âge, profession de la personne interrogée) après stratification par région et catégorie d'agglomération.</a:t>
                      </a: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</a:rPr>
                        <a:t>Les interviews ont été réalisées par questionnaire auto-administré en ligne du 4 au 8 février 2022.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9370" marR="39370" marT="0" marB="0"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" name="Groupe 7"/>
          <p:cNvGrpSpPr/>
          <p:nvPr/>
        </p:nvGrpSpPr>
        <p:grpSpPr>
          <a:xfrm>
            <a:off x="1658915" y="3227802"/>
            <a:ext cx="896650" cy="487940"/>
            <a:chOff x="1325366" y="3003406"/>
            <a:chExt cx="896650" cy="48794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366" y="3003406"/>
              <a:ext cx="487940" cy="487940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9721" y="3003406"/>
              <a:ext cx="487940" cy="487940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4076" y="3003406"/>
              <a:ext cx="487940" cy="487940"/>
            </a:xfrm>
            <a:prstGeom prst="rect">
              <a:avLst/>
            </a:prstGeom>
          </p:spPr>
        </p:pic>
      </p:grpSp>
      <p:grpSp>
        <p:nvGrpSpPr>
          <p:cNvPr id="14" name="Groupe 13"/>
          <p:cNvGrpSpPr/>
          <p:nvPr/>
        </p:nvGrpSpPr>
        <p:grpSpPr>
          <a:xfrm>
            <a:off x="7953176" y="3145822"/>
            <a:ext cx="1088289" cy="569920"/>
            <a:chOff x="6476293" y="2943261"/>
            <a:chExt cx="1189690" cy="623022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76293" y="2943261"/>
              <a:ext cx="566666" cy="566666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042961" y="2943261"/>
              <a:ext cx="623022" cy="623022"/>
            </a:xfrm>
            <a:prstGeom prst="rect">
              <a:avLst/>
            </a:prstGeom>
          </p:spPr>
        </p:pic>
      </p:grpSp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23" y="3100350"/>
            <a:ext cx="714339" cy="71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8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85800" y="2628900"/>
            <a:ext cx="9201150" cy="1952102"/>
            <a:chOff x="422" y="2906"/>
            <a:chExt cx="5944" cy="1041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>
                  <a:solidFill>
                    <a:srgbClr val="A50021"/>
                  </a:solidFill>
                  <a:latin typeface="Century Gothic" panose="020B0502020202020204" pitchFamily="34" charset="0"/>
                </a:rPr>
                <a:t>Equipements de la route et sécurité routière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8000" b="1" dirty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360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CFE7F8E7-60CB-4E64-B893-048ECF8EE4A5}"/>
              </a:ext>
            </a:extLst>
          </p:cNvPr>
          <p:cNvSpPr/>
          <p:nvPr/>
        </p:nvSpPr>
        <p:spPr>
          <a:xfrm rot="869338">
            <a:off x="7871374" y="4979273"/>
            <a:ext cx="744144" cy="720926"/>
          </a:xfrm>
          <a:prstGeom prst="ellipse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Le sentiment que la sécurité sur la route est prise en compte pour différents publics 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4420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De manière générale, lorsque vous pensez aux différents publics suivants, diriez-vous que </a:t>
            </a:r>
            <a:r>
              <a:rPr lang="fr-FR" sz="1200" b="1" u="sng" dirty="0"/>
              <a:t>leur sécurité </a:t>
            </a:r>
            <a:r>
              <a:rPr lang="fr-FR" sz="1200" b="1" dirty="0"/>
              <a:t>est prise en compte sur la route ?</a:t>
            </a:r>
          </a:p>
        </p:txBody>
      </p:sp>
      <p:graphicFrame>
        <p:nvGraphicFramePr>
          <p:cNvPr id="5" name="Object 42">
            <a:extLst>
              <a:ext uri="{FF2B5EF4-FFF2-40B4-BE49-F238E27FC236}">
                <a16:creationId xmlns:a16="http://schemas.microsoft.com/office/drawing/2014/main" id="{89645EE5-076D-4467-91F1-B006101792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802182"/>
              </p:ext>
            </p:extLst>
          </p:nvPr>
        </p:nvGraphicFramePr>
        <p:xfrm>
          <a:off x="3615482" y="1595572"/>
          <a:ext cx="5536399" cy="4332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1">
            <a:extLst>
              <a:ext uri="{FF2B5EF4-FFF2-40B4-BE49-F238E27FC236}">
                <a16:creationId xmlns:a16="http://schemas.microsoft.com/office/drawing/2014/main" id="{AA56B613-E94C-4298-8F5C-637F4B727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93" y="4469548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43%</a:t>
            </a:r>
          </a:p>
        </p:txBody>
      </p:sp>
      <p:sp>
        <p:nvSpPr>
          <p:cNvPr id="7" name="Text Box 41">
            <a:extLst>
              <a:ext uri="{FF2B5EF4-FFF2-40B4-BE49-F238E27FC236}">
                <a16:creationId xmlns:a16="http://schemas.microsoft.com/office/drawing/2014/main" id="{2DF3EB9E-DAF3-4BB6-ACA8-292CB5BBD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93" y="2931566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57%</a:t>
            </a:r>
          </a:p>
        </p:txBody>
      </p:sp>
      <p:sp>
        <p:nvSpPr>
          <p:cNvPr id="8" name="Text Box 41">
            <a:extLst>
              <a:ext uri="{FF2B5EF4-FFF2-40B4-BE49-F238E27FC236}">
                <a16:creationId xmlns:a16="http://schemas.microsoft.com/office/drawing/2014/main" id="{3BCC79B3-90F2-4806-A785-7D28A682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93" y="2158704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85%</a:t>
            </a:r>
          </a:p>
        </p:txBody>
      </p:sp>
      <p:sp>
        <p:nvSpPr>
          <p:cNvPr id="9" name="Text Box 41">
            <a:extLst>
              <a:ext uri="{FF2B5EF4-FFF2-40B4-BE49-F238E27FC236}">
                <a16:creationId xmlns:a16="http://schemas.microsoft.com/office/drawing/2014/main" id="{489648EA-6290-4B8B-B91B-49FAA133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5440" y="4469548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57%</a:t>
            </a:r>
          </a:p>
        </p:txBody>
      </p:sp>
      <p:sp>
        <p:nvSpPr>
          <p:cNvPr id="10" name="Text Box 41">
            <a:extLst>
              <a:ext uri="{FF2B5EF4-FFF2-40B4-BE49-F238E27FC236}">
                <a16:creationId xmlns:a16="http://schemas.microsoft.com/office/drawing/2014/main" id="{B654E899-32FD-41B7-B148-41D59C9A2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5440" y="2931566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43%</a:t>
            </a:r>
          </a:p>
        </p:txBody>
      </p:sp>
      <p:sp>
        <p:nvSpPr>
          <p:cNvPr id="11" name="Text Box 41">
            <a:extLst>
              <a:ext uri="{FF2B5EF4-FFF2-40B4-BE49-F238E27FC236}">
                <a16:creationId xmlns:a16="http://schemas.microsoft.com/office/drawing/2014/main" id="{4CDFDCD4-0B2C-44B6-8744-FEB199F9E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5440" y="2158704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15%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410588D-47A2-4D49-B7CF-ED218B174382}"/>
              </a:ext>
            </a:extLst>
          </p:cNvPr>
          <p:cNvSpPr txBox="1"/>
          <p:nvPr/>
        </p:nvSpPr>
        <p:spPr>
          <a:xfrm>
            <a:off x="3032619" y="1485674"/>
            <a:ext cx="14935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Total </a:t>
            </a:r>
          </a:p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« OUI »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0488412-1792-433D-A241-BB4AB704BD78}"/>
              </a:ext>
            </a:extLst>
          </p:cNvPr>
          <p:cNvSpPr txBox="1"/>
          <p:nvPr/>
        </p:nvSpPr>
        <p:spPr>
          <a:xfrm>
            <a:off x="8347756" y="1485674"/>
            <a:ext cx="1527373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« NON »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DC7BC539-47D4-4BC9-B9ED-5BAD2A9A968E}"/>
              </a:ext>
            </a:extLst>
          </p:cNvPr>
          <p:cNvCxnSpPr/>
          <p:nvPr/>
        </p:nvCxnSpPr>
        <p:spPr>
          <a:xfrm>
            <a:off x="6604309" y="1978117"/>
            <a:ext cx="0" cy="372019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78D81970-F0FA-44A1-8946-327FEFC2F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748391"/>
              </p:ext>
            </p:extLst>
          </p:nvPr>
        </p:nvGraphicFramePr>
        <p:xfrm>
          <a:off x="365571" y="1935960"/>
          <a:ext cx="2768744" cy="3870490"/>
        </p:xfrm>
        <a:graphic>
          <a:graphicData uri="http://schemas.openxmlformats.org/drawingml/2006/table">
            <a:tbl>
              <a:tblPr/>
              <a:tblGrid>
                <a:gridCol w="276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conducteurs de voiture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piétons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2700612"/>
                  </a:ext>
                </a:extLst>
              </a:tr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motards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cyclistes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personnes en trottinettes / segway / gyroroue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 Box 41">
            <a:extLst>
              <a:ext uri="{FF2B5EF4-FFF2-40B4-BE49-F238E27FC236}">
                <a16:creationId xmlns:a16="http://schemas.microsoft.com/office/drawing/2014/main" id="{AB1E6C77-6235-47B6-AAD5-8517FE75B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93" y="5198715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24%</a:t>
            </a:r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E9E8A76C-A912-44D1-92D5-DBCF90760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5440" y="5198715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76%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DD07418-80A5-4EAB-A9B6-D3631BC084E8}"/>
              </a:ext>
            </a:extLst>
          </p:cNvPr>
          <p:cNvSpPr txBox="1"/>
          <p:nvPr/>
        </p:nvSpPr>
        <p:spPr>
          <a:xfrm>
            <a:off x="4377792" y="6037781"/>
            <a:ext cx="4938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003366"/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003366"/>
                </a:solidFill>
              </a:rPr>
              <a:t>Oui, tout à fait</a:t>
            </a:r>
            <a:r>
              <a:rPr lang="fr-FR" sz="1100" b="1" dirty="0">
                <a:solidFill>
                  <a:srgbClr val="003366">
                    <a:alpha val="75000"/>
                  </a:srgbClr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003366">
                    <a:alpha val="75000"/>
                  </a:srgbClr>
                </a:solidFill>
              </a:rPr>
              <a:t>Oui, plutôt       </a:t>
            </a:r>
            <a:r>
              <a:rPr lang="fr-FR" sz="1100" b="1" dirty="0">
                <a:solidFill>
                  <a:srgbClr val="CC0000">
                    <a:alpha val="75000"/>
                  </a:srgbClr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CC0000">
                    <a:alpha val="75000"/>
                  </a:srgbClr>
                </a:solidFill>
              </a:rPr>
              <a:t>Non, plutôt pas</a:t>
            </a:r>
            <a:r>
              <a:rPr lang="fr-FR" sz="1100" b="1" dirty="0">
                <a:solidFill>
                  <a:srgbClr val="CC0000"/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CC0000"/>
                </a:solidFill>
              </a:rPr>
              <a:t>Non, pas du tout</a:t>
            </a: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82E4A19C-B501-4D75-9720-0165B6174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93" y="3666910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54%</a:t>
            </a:r>
          </a:p>
        </p:txBody>
      </p:sp>
      <p:sp>
        <p:nvSpPr>
          <p:cNvPr id="20" name="Text Box 41">
            <a:extLst>
              <a:ext uri="{FF2B5EF4-FFF2-40B4-BE49-F238E27FC236}">
                <a16:creationId xmlns:a16="http://schemas.microsoft.com/office/drawing/2014/main" id="{80641805-D67F-415E-8AEA-5C16B0DF1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5440" y="3666910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46%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DFA6806D-BADE-4AD4-8272-4B3680D61DBF}"/>
              </a:ext>
            </a:extLst>
          </p:cNvPr>
          <p:cNvCxnSpPr>
            <a:cxnSpLocks/>
          </p:cNvCxnSpPr>
          <p:nvPr/>
        </p:nvCxnSpPr>
        <p:spPr>
          <a:xfrm>
            <a:off x="831567" y="2726032"/>
            <a:ext cx="8699492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D4DC474-46C5-425D-BC4D-693F15F74DA7}"/>
              </a:ext>
            </a:extLst>
          </p:cNvPr>
          <p:cNvCxnSpPr>
            <a:cxnSpLocks/>
          </p:cNvCxnSpPr>
          <p:nvPr/>
        </p:nvCxnSpPr>
        <p:spPr>
          <a:xfrm>
            <a:off x="831567" y="4942251"/>
            <a:ext cx="8787162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06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 sentiment d'être en sécurité sur la route selon le mode de transport utilisé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Et </a:t>
            </a:r>
            <a:r>
              <a:rPr lang="fr-FR" sz="1200" b="1" u="sng" dirty="0"/>
              <a:t>vous personnellement</a:t>
            </a:r>
            <a:r>
              <a:rPr lang="fr-FR" sz="1200" b="1" dirty="0"/>
              <a:t>, vous sentez-vous en sécurité sur la route en tant que… ?</a:t>
            </a:r>
          </a:p>
        </p:txBody>
      </p:sp>
      <p:graphicFrame>
        <p:nvGraphicFramePr>
          <p:cNvPr id="5" name="Object 42">
            <a:extLst>
              <a:ext uri="{FF2B5EF4-FFF2-40B4-BE49-F238E27FC236}">
                <a16:creationId xmlns:a16="http://schemas.microsoft.com/office/drawing/2014/main" id="{C472FDF7-6669-4873-AC75-3D1F95628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238640"/>
              </p:ext>
            </p:extLst>
          </p:nvPr>
        </p:nvGraphicFramePr>
        <p:xfrm>
          <a:off x="3847707" y="1610085"/>
          <a:ext cx="5536399" cy="4332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1">
            <a:extLst>
              <a:ext uri="{FF2B5EF4-FFF2-40B4-BE49-F238E27FC236}">
                <a16:creationId xmlns:a16="http://schemas.microsoft.com/office/drawing/2014/main" id="{62941EC1-DA8C-40D6-BF92-B153BDDA4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018" y="4484061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38%</a:t>
            </a:r>
          </a:p>
        </p:txBody>
      </p:sp>
      <p:sp>
        <p:nvSpPr>
          <p:cNvPr id="7" name="Text Box 41">
            <a:extLst>
              <a:ext uri="{FF2B5EF4-FFF2-40B4-BE49-F238E27FC236}">
                <a16:creationId xmlns:a16="http://schemas.microsoft.com/office/drawing/2014/main" id="{137CE832-4BEE-4474-A54F-FA3967E2F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018" y="2946079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57%</a:t>
            </a:r>
          </a:p>
        </p:txBody>
      </p:sp>
      <p:sp>
        <p:nvSpPr>
          <p:cNvPr id="8" name="Text Box 41">
            <a:extLst>
              <a:ext uri="{FF2B5EF4-FFF2-40B4-BE49-F238E27FC236}">
                <a16:creationId xmlns:a16="http://schemas.microsoft.com/office/drawing/2014/main" id="{27179DA3-F376-43A6-B843-12A74F20D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018" y="2173217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85%</a:t>
            </a:r>
          </a:p>
        </p:txBody>
      </p:sp>
      <p:sp>
        <p:nvSpPr>
          <p:cNvPr id="9" name="Text Box 41">
            <a:extLst>
              <a:ext uri="{FF2B5EF4-FFF2-40B4-BE49-F238E27FC236}">
                <a16:creationId xmlns:a16="http://schemas.microsoft.com/office/drawing/2014/main" id="{56FC321C-30DF-4DF9-98A7-9863A2C48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665" y="4484061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62%</a:t>
            </a:r>
          </a:p>
        </p:txBody>
      </p:sp>
      <p:sp>
        <p:nvSpPr>
          <p:cNvPr id="10" name="Text Box 41">
            <a:extLst>
              <a:ext uri="{FF2B5EF4-FFF2-40B4-BE49-F238E27FC236}">
                <a16:creationId xmlns:a16="http://schemas.microsoft.com/office/drawing/2014/main" id="{35C5B0BC-AA2A-4D43-A3A5-350938286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665" y="2946079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43%</a:t>
            </a:r>
          </a:p>
        </p:txBody>
      </p:sp>
      <p:sp>
        <p:nvSpPr>
          <p:cNvPr id="11" name="Text Box 41">
            <a:extLst>
              <a:ext uri="{FF2B5EF4-FFF2-40B4-BE49-F238E27FC236}">
                <a16:creationId xmlns:a16="http://schemas.microsoft.com/office/drawing/2014/main" id="{4FD5B1B2-BA72-437E-9CE5-72E011AE2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665" y="2173217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15%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B68579A-F23C-44E1-979B-9B3963A3DA13}"/>
              </a:ext>
            </a:extLst>
          </p:cNvPr>
          <p:cNvSpPr txBox="1"/>
          <p:nvPr/>
        </p:nvSpPr>
        <p:spPr>
          <a:xfrm>
            <a:off x="3264844" y="1500187"/>
            <a:ext cx="14935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Total </a:t>
            </a:r>
          </a:p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« OUI »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6E28745-A199-4C8E-8DA9-4CCC58E57ABA}"/>
              </a:ext>
            </a:extLst>
          </p:cNvPr>
          <p:cNvSpPr txBox="1"/>
          <p:nvPr/>
        </p:nvSpPr>
        <p:spPr>
          <a:xfrm>
            <a:off x="8579981" y="1500187"/>
            <a:ext cx="1527373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« NON »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ED353A8B-57DC-414D-850E-94D3D5079D13}"/>
              </a:ext>
            </a:extLst>
          </p:cNvPr>
          <p:cNvCxnSpPr/>
          <p:nvPr/>
        </p:nvCxnSpPr>
        <p:spPr>
          <a:xfrm>
            <a:off x="6836534" y="1992630"/>
            <a:ext cx="0" cy="372019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B19D7166-BFAC-4799-A9D3-292AD3277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25577"/>
              </p:ext>
            </p:extLst>
          </p:nvPr>
        </p:nvGraphicFramePr>
        <p:xfrm>
          <a:off x="314014" y="1950473"/>
          <a:ext cx="3052526" cy="3902842"/>
        </p:xfrm>
        <a:graphic>
          <a:graphicData uri="http://schemas.openxmlformats.org/drawingml/2006/table">
            <a:tbl>
              <a:tblPr/>
              <a:tblGrid>
                <a:gridCol w="3052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Conducteur de voiture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fr-FR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aux conducteurs de voiture, </a:t>
                      </a:r>
                      <a:r>
                        <a:rPr lang="fr-FR" sz="1050" b="1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  <a:r>
                        <a:rPr lang="fr-FR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de l’échantillon)</a:t>
                      </a:r>
                      <a:endParaRPr lang="fr-FR" sz="14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Piéton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2700612"/>
                  </a:ext>
                </a:extLst>
              </a:tr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Motard </a:t>
                      </a:r>
                    </a:p>
                    <a:p>
                      <a:pPr algn="r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fr-FR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aux motards, </a:t>
                      </a:r>
                      <a:r>
                        <a:rPr lang="fr-FR" sz="1050" b="1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r>
                        <a:rPr lang="fr-FR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de l’échantillon</a:t>
                      </a:r>
                      <a:r>
                        <a:rPr lang="fr-FR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Utilisateur de trottinettes/segway/gyroroue 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fr-FR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aux utilisateurs de trottinettes, segway, gyroroue, </a:t>
                      </a:r>
                      <a:r>
                        <a:rPr lang="fr-FR" sz="1050" b="1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r>
                        <a:rPr lang="fr-FR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de l’échantillon</a:t>
                      </a:r>
                      <a:r>
                        <a:rPr lang="fr-FR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98"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Cycliste</a:t>
                      </a:r>
                      <a:b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fr-FR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aux cyclistes, </a:t>
                      </a:r>
                      <a:r>
                        <a:rPr lang="fr-FR" sz="1050" b="1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  <a:r>
                        <a:rPr lang="fr-FR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de l’échantillon)</a:t>
                      </a:r>
                      <a:r>
                        <a:rPr lang="fr-FR" sz="14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 Box 41">
            <a:extLst>
              <a:ext uri="{FF2B5EF4-FFF2-40B4-BE49-F238E27FC236}">
                <a16:creationId xmlns:a16="http://schemas.microsoft.com/office/drawing/2014/main" id="{32308323-A86D-40B5-A1B0-8CD3C8A89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018" y="5213228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35%</a:t>
            </a:r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131AAFC5-1CA0-4861-B394-5E49AC57D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665" y="5213228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65%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D49B38F-67D4-4B4F-839A-D06724D7DDBE}"/>
              </a:ext>
            </a:extLst>
          </p:cNvPr>
          <p:cNvSpPr txBox="1"/>
          <p:nvPr/>
        </p:nvSpPr>
        <p:spPr>
          <a:xfrm>
            <a:off x="4610017" y="6052294"/>
            <a:ext cx="4938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003366"/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003366"/>
                </a:solidFill>
              </a:rPr>
              <a:t>Oui, tout à fait</a:t>
            </a:r>
            <a:r>
              <a:rPr lang="fr-FR" sz="1100" b="1" dirty="0">
                <a:solidFill>
                  <a:srgbClr val="003366">
                    <a:alpha val="75000"/>
                  </a:srgbClr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003366">
                    <a:alpha val="75000"/>
                  </a:srgbClr>
                </a:solidFill>
              </a:rPr>
              <a:t>Oui, plutôt       </a:t>
            </a:r>
            <a:r>
              <a:rPr lang="fr-FR" sz="1100" b="1" dirty="0">
                <a:solidFill>
                  <a:srgbClr val="CC0000">
                    <a:alpha val="75000"/>
                  </a:srgbClr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CC0000">
                    <a:alpha val="75000"/>
                  </a:srgbClr>
                </a:solidFill>
              </a:rPr>
              <a:t>Non, plutôt pas</a:t>
            </a:r>
            <a:r>
              <a:rPr lang="fr-FR" sz="1100" b="1" dirty="0">
                <a:solidFill>
                  <a:srgbClr val="CC0000"/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CC0000"/>
                </a:solidFill>
              </a:rPr>
              <a:t>Non, pas du tout</a:t>
            </a: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E08D4394-71E7-41F0-A1B3-65900070A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018" y="3681423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43%</a:t>
            </a:r>
          </a:p>
        </p:txBody>
      </p:sp>
      <p:sp>
        <p:nvSpPr>
          <p:cNvPr id="20" name="Text Box 41">
            <a:extLst>
              <a:ext uri="{FF2B5EF4-FFF2-40B4-BE49-F238E27FC236}">
                <a16:creationId xmlns:a16="http://schemas.microsoft.com/office/drawing/2014/main" id="{A564EAB3-367D-4C54-9A01-E564680AF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7665" y="3681423"/>
            <a:ext cx="57083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57%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446151EA-E5E2-4C74-9F1B-0667AF197938}"/>
              </a:ext>
            </a:extLst>
          </p:cNvPr>
          <p:cNvCxnSpPr>
            <a:cxnSpLocks/>
          </p:cNvCxnSpPr>
          <p:nvPr/>
        </p:nvCxnSpPr>
        <p:spPr>
          <a:xfrm>
            <a:off x="673499" y="2762847"/>
            <a:ext cx="9089785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5FB6645F-A4F5-4081-991D-A0D343EB69F2}"/>
              </a:ext>
            </a:extLst>
          </p:cNvPr>
          <p:cNvCxnSpPr>
            <a:cxnSpLocks/>
          </p:cNvCxnSpPr>
          <p:nvPr/>
        </p:nvCxnSpPr>
        <p:spPr>
          <a:xfrm>
            <a:off x="829616" y="5079425"/>
            <a:ext cx="9021338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84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1843E1C-A161-4E07-A7EC-5DC64C7B34E4}"/>
              </a:ext>
            </a:extLst>
          </p:cNvPr>
          <p:cNvSpPr/>
          <p:nvPr/>
        </p:nvSpPr>
        <p:spPr>
          <a:xfrm>
            <a:off x="7602777" y="2792522"/>
            <a:ext cx="2243755" cy="1353796"/>
          </a:xfrm>
          <a:prstGeom prst="rect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7DF52E-660F-4CDB-AD18-5562A38C2531}"/>
              </a:ext>
            </a:extLst>
          </p:cNvPr>
          <p:cNvSpPr/>
          <p:nvPr/>
        </p:nvSpPr>
        <p:spPr>
          <a:xfrm>
            <a:off x="305655" y="1428508"/>
            <a:ext cx="8312509" cy="86979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Les actions jugées prioritaires pour améliorer la sécurité sur la route 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257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Pour améliorer la sécurité sur la route, diriez-vous qu’il faudrait avant tout… ? En premier ? En second ?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FDD8B996-5F69-45AF-87C2-9DB8ED2311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653842"/>
              </p:ext>
            </p:extLst>
          </p:nvPr>
        </p:nvGraphicFramePr>
        <p:xfrm>
          <a:off x="343043" y="1553395"/>
          <a:ext cx="8544479" cy="4923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30C4E775-93A7-40AE-B1DB-6FF5EBD21329}"/>
              </a:ext>
            </a:extLst>
          </p:cNvPr>
          <p:cNvSpPr txBox="1"/>
          <p:nvPr/>
        </p:nvSpPr>
        <p:spPr>
          <a:xfrm>
            <a:off x="4024494" y="6872747"/>
            <a:ext cx="4127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(*) Total supérieur à 100, les interviewés ayant pu donner deux réponses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9A047165-AFB9-4DBC-8CA5-EFDE91B24C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7846484"/>
              </p:ext>
            </p:extLst>
          </p:nvPr>
        </p:nvGraphicFramePr>
        <p:xfrm>
          <a:off x="7715621" y="3070136"/>
          <a:ext cx="2018065" cy="115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F206AA3E-29FF-4975-9974-C2E6DC95E978}"/>
              </a:ext>
            </a:extLst>
          </p:cNvPr>
          <p:cNvSpPr txBox="1"/>
          <p:nvPr/>
        </p:nvSpPr>
        <p:spPr>
          <a:xfrm>
            <a:off x="7729964" y="2825691"/>
            <a:ext cx="2243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Abadi" panose="020B0604020104020204" pitchFamily="34" charset="0"/>
              </a:rPr>
              <a:t>▼</a:t>
            </a:r>
            <a:r>
              <a:rPr lang="fr-FR" sz="1200" dirty="0">
                <a:latin typeface="Abadi" panose="020B0604020104020204" pitchFamily="34" charset="0"/>
              </a:rPr>
              <a:t> </a:t>
            </a:r>
            <a:r>
              <a:rPr lang="fr-FR" sz="1200" dirty="0"/>
              <a:t>Ile-de-France : </a:t>
            </a:r>
            <a:r>
              <a:rPr lang="fr-FR" sz="1200" b="1" dirty="0"/>
              <a:t>46%</a:t>
            </a:r>
          </a:p>
        </p:txBody>
      </p:sp>
      <p:sp>
        <p:nvSpPr>
          <p:cNvPr id="11" name="Flèche : droite rayée 10">
            <a:extLst>
              <a:ext uri="{FF2B5EF4-FFF2-40B4-BE49-F238E27FC236}">
                <a16:creationId xmlns:a16="http://schemas.microsoft.com/office/drawing/2014/main" id="{CCEDD98B-D0FA-48DC-9A4C-2FF6DCCF275F}"/>
              </a:ext>
            </a:extLst>
          </p:cNvPr>
          <p:cNvSpPr/>
          <p:nvPr/>
        </p:nvSpPr>
        <p:spPr>
          <a:xfrm rot="5400000">
            <a:off x="7785193" y="2270615"/>
            <a:ext cx="401444" cy="345688"/>
          </a:xfrm>
          <a:prstGeom prst="stripedRightArrow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6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685800" y="2628900"/>
            <a:ext cx="9201150" cy="1952102"/>
            <a:chOff x="422" y="2906"/>
            <a:chExt cx="5944" cy="1041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06" y="3110"/>
              <a:ext cx="4860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fr-FR" sz="4000" b="1" dirty="0">
                  <a:solidFill>
                    <a:srgbClr val="A50021"/>
                  </a:solidFill>
                  <a:latin typeface="Century Gothic" panose="020B0502020202020204" pitchFamily="34" charset="0"/>
                </a:rPr>
                <a:t>Adaptation des équipements de la route aux enjeux sociétaux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22" y="2906"/>
              <a:ext cx="583" cy="1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8000" b="1" dirty="0">
                  <a:solidFill>
                    <a:srgbClr val="A5002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44" y="3223"/>
              <a:ext cx="0" cy="408"/>
            </a:xfrm>
            <a:prstGeom prst="line">
              <a:avLst/>
            </a:prstGeom>
            <a:noFill/>
            <a:ln w="1143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 dirty="0">
                <a:solidFill>
                  <a:srgbClr val="A5002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884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/>
              <a:t>Le sentiment que la route est adaptée pour la circulation en sécurité des personnes vulnérables</a:t>
            </a:r>
            <a:endParaRPr lang="fr-FR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43042" y="926694"/>
            <a:ext cx="9760929" cy="626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3831" tIns="36000" rIns="330041" bIns="36000" anchor="t">
            <a:spAutoFit/>
          </a:bodyPr>
          <a:lstStyle/>
          <a:p>
            <a:pPr marL="900000" indent="-900000" algn="just"/>
            <a:r>
              <a:rPr lang="fr-FR" sz="1200" b="1" u="sng" dirty="0">
                <a:cs typeface="Times New Roman" pitchFamily="18" charset="0"/>
              </a:rPr>
              <a:t>QUESTION</a:t>
            </a:r>
            <a:r>
              <a:rPr lang="fr-FR" sz="1200" b="1" dirty="0">
                <a:cs typeface="Times New Roman" pitchFamily="18" charset="0"/>
              </a:rPr>
              <a:t> :	</a:t>
            </a:r>
            <a:r>
              <a:rPr lang="fr-FR" sz="1200" b="1" dirty="0"/>
              <a:t>Vous personnellement, diriez-vous que la route (signalisation, aménagement, gestion du trafic, etc.) est tout à fait adaptée, plutôt adaptée, plutôt pas adaptée ou pas du tout adaptée pour permettre </a:t>
            </a:r>
            <a:r>
              <a:rPr lang="fr-FR" sz="1200" b="1" u="sng" dirty="0"/>
              <a:t>la circulation en sécurité</a:t>
            </a:r>
            <a:r>
              <a:rPr lang="fr-FR" sz="1200" b="1" dirty="0"/>
              <a:t> (en tant que conducteur, piéton ou cycliste, trottinette)…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3AAD0B0-0F5A-46F8-9F8F-F67FBC2DCBF6}"/>
              </a:ext>
            </a:extLst>
          </p:cNvPr>
          <p:cNvSpPr txBox="1"/>
          <p:nvPr/>
        </p:nvSpPr>
        <p:spPr>
          <a:xfrm>
            <a:off x="2928287" y="5867849"/>
            <a:ext cx="6107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003366"/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003366"/>
                </a:solidFill>
              </a:rPr>
              <a:t>Tout à fait adaptée </a:t>
            </a:r>
            <a:r>
              <a:rPr lang="fr-FR" sz="1100" b="1" dirty="0">
                <a:solidFill>
                  <a:srgbClr val="003366">
                    <a:alpha val="75000"/>
                  </a:srgbClr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003366">
                    <a:alpha val="75000"/>
                  </a:srgbClr>
                </a:solidFill>
              </a:rPr>
              <a:t>Plutôt adaptée        </a:t>
            </a:r>
            <a:r>
              <a:rPr lang="fr-FR" sz="1100" b="1" dirty="0">
                <a:solidFill>
                  <a:srgbClr val="CC0000">
                    <a:alpha val="75000"/>
                  </a:srgbClr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CC0000">
                    <a:alpha val="75000"/>
                  </a:srgbClr>
                </a:solidFill>
              </a:rPr>
              <a:t>Plutôt pas adaptée </a:t>
            </a:r>
            <a:r>
              <a:rPr lang="fr-FR" sz="1100" b="1" dirty="0">
                <a:solidFill>
                  <a:srgbClr val="CC0000"/>
                </a:solidFill>
                <a:sym typeface="Webdings" panose="05030102010509060703" pitchFamily="18" charset="2"/>
              </a:rPr>
              <a:t> </a:t>
            </a:r>
            <a:r>
              <a:rPr lang="fr-FR" sz="1100" b="1" dirty="0">
                <a:solidFill>
                  <a:srgbClr val="CC0000"/>
                </a:solidFill>
              </a:rPr>
              <a:t>Pas du tout adaptée</a:t>
            </a:r>
          </a:p>
        </p:txBody>
      </p:sp>
      <p:graphicFrame>
        <p:nvGraphicFramePr>
          <p:cNvPr id="6" name="Object 42">
            <a:extLst>
              <a:ext uri="{FF2B5EF4-FFF2-40B4-BE49-F238E27FC236}">
                <a16:creationId xmlns:a16="http://schemas.microsoft.com/office/drawing/2014/main" id="{DDA244E8-5A50-48BA-AD33-0DE2796203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066327"/>
              </p:ext>
            </p:extLst>
          </p:nvPr>
        </p:nvGraphicFramePr>
        <p:xfrm>
          <a:off x="2614786" y="2201692"/>
          <a:ext cx="6029873" cy="337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BDADBF83-B4AE-4AF2-A2E9-D649A8DF7B43}"/>
              </a:ext>
            </a:extLst>
          </p:cNvPr>
          <p:cNvSpPr txBox="1"/>
          <p:nvPr/>
        </p:nvSpPr>
        <p:spPr>
          <a:xfrm>
            <a:off x="2987648" y="1955471"/>
            <a:ext cx="14935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Total </a:t>
            </a:r>
          </a:p>
          <a:p>
            <a:pPr algn="ctr"/>
            <a:r>
              <a:rPr lang="fr-FR" sz="13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« ADAPTÉE »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E8F21AD-B030-4B31-B1DD-FEB7051F80F5}"/>
              </a:ext>
            </a:extLst>
          </p:cNvPr>
          <p:cNvSpPr txBox="1"/>
          <p:nvPr/>
        </p:nvSpPr>
        <p:spPr>
          <a:xfrm>
            <a:off x="8271797" y="1955471"/>
            <a:ext cx="1527373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Total  </a:t>
            </a:r>
            <a:b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</a:br>
            <a:r>
              <a:rPr lang="fr-FR" sz="13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« PAS ADAPTÉE »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0F5946D8-B253-4C07-B40F-914F0C44F7D0}"/>
              </a:ext>
            </a:extLst>
          </p:cNvPr>
          <p:cNvCxnSpPr/>
          <p:nvPr/>
        </p:nvCxnSpPr>
        <p:spPr>
          <a:xfrm>
            <a:off x="5869665" y="2463048"/>
            <a:ext cx="0" cy="297101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1">
            <a:extLst>
              <a:ext uri="{FF2B5EF4-FFF2-40B4-BE49-F238E27FC236}">
                <a16:creationId xmlns:a16="http://schemas.microsoft.com/office/drawing/2014/main" id="{FA9A3FD1-AD9A-47F4-9AEB-3E830ECA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313" y="3012501"/>
            <a:ext cx="594531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34%</a:t>
            </a:r>
          </a:p>
        </p:txBody>
      </p:sp>
      <p:sp>
        <p:nvSpPr>
          <p:cNvPr id="13" name="Text Box 41">
            <a:extLst>
              <a:ext uri="{FF2B5EF4-FFF2-40B4-BE49-F238E27FC236}">
                <a16:creationId xmlns:a16="http://schemas.microsoft.com/office/drawing/2014/main" id="{ED634A0D-FA01-475A-A77A-01063C837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2358" y="3012501"/>
            <a:ext cx="60217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66%</a:t>
            </a:r>
          </a:p>
        </p:txBody>
      </p:sp>
      <p:sp>
        <p:nvSpPr>
          <p:cNvPr id="14" name="Text Box 41">
            <a:extLst>
              <a:ext uri="{FF2B5EF4-FFF2-40B4-BE49-F238E27FC236}">
                <a16:creationId xmlns:a16="http://schemas.microsoft.com/office/drawing/2014/main" id="{32D84B04-14B2-4177-8BBC-7F35ED97D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313" y="4641506"/>
            <a:ext cx="594531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952500">
              <a:defRPr/>
            </a:pPr>
            <a:r>
              <a:rPr lang="fr-FR" sz="1600" b="1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26%</a:t>
            </a:r>
          </a:p>
        </p:txBody>
      </p:sp>
      <p:sp>
        <p:nvSpPr>
          <p:cNvPr id="15" name="Text Box 41">
            <a:extLst>
              <a:ext uri="{FF2B5EF4-FFF2-40B4-BE49-F238E27FC236}">
                <a16:creationId xmlns:a16="http://schemas.microsoft.com/office/drawing/2014/main" id="{3C245F22-1C16-4115-AED9-6345DE722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2358" y="4641506"/>
            <a:ext cx="602173" cy="327152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 lIns="0" tIns="40074" rIns="0" bIns="40074" anchor="ctr" anchorCtr="0">
            <a:spAutoFit/>
          </a:bodyPr>
          <a:lstStyle/>
          <a:p>
            <a:pPr algn="ctr" defTabSz="801688" eaLnBrk="0" hangingPunct="0">
              <a:defRPr/>
            </a:pPr>
            <a:r>
              <a:rPr lang="fr-FR" sz="1600" b="1" dirty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74%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DEEE4C8E-22CD-465F-9402-C2E912B9C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082456"/>
              </p:ext>
            </p:extLst>
          </p:nvPr>
        </p:nvGraphicFramePr>
        <p:xfrm>
          <a:off x="-304801" y="2476941"/>
          <a:ext cx="3292449" cy="2986154"/>
        </p:xfrm>
        <a:graphic>
          <a:graphicData uri="http://schemas.openxmlformats.org/drawingml/2006/table">
            <a:tbl>
              <a:tblPr/>
              <a:tblGrid>
                <a:gridCol w="3292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3077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personnes âgées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077">
                <a:tc>
                  <a:txBody>
                    <a:bodyPr/>
                    <a:lstStyle/>
                    <a:p>
                      <a:pPr algn="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personnes en situation de handicap </a:t>
                      </a:r>
                    </a:p>
                  </a:txBody>
                  <a:tcPr marL="6350" marR="6350" marT="6350" marB="0" anchor="ctr">
                    <a:lnL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2700612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18480720-3495-4B5E-AEEC-0CA6CA52CAC2}"/>
              </a:ext>
            </a:extLst>
          </p:cNvPr>
          <p:cNvSpPr txBox="1"/>
          <p:nvPr/>
        </p:nvSpPr>
        <p:spPr>
          <a:xfrm>
            <a:off x="2875986" y="3491791"/>
            <a:ext cx="3412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/>
                </a:solidFill>
                <a:latin typeface="Abadi" panose="020B0604020104020204" pitchFamily="34" charset="0"/>
              </a:rPr>
              <a:t>▲</a:t>
            </a:r>
            <a:r>
              <a:rPr lang="fr-FR" sz="1200" dirty="0"/>
              <a:t>Moins de 35 ans : </a:t>
            </a:r>
            <a:r>
              <a:rPr lang="fr-FR" sz="1200" b="1" dirty="0"/>
              <a:t>45%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8595C64-24B8-4CDE-814A-E11077B66B85}"/>
              </a:ext>
            </a:extLst>
          </p:cNvPr>
          <p:cNvSpPr txBox="1"/>
          <p:nvPr/>
        </p:nvSpPr>
        <p:spPr>
          <a:xfrm>
            <a:off x="2915077" y="5077950"/>
            <a:ext cx="3412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6"/>
                </a:solidFill>
                <a:latin typeface="Abadi" panose="020B0604020104020204" pitchFamily="34" charset="0"/>
              </a:rPr>
              <a:t>▲ </a:t>
            </a:r>
            <a:r>
              <a:rPr lang="fr-FR" sz="1200" dirty="0"/>
              <a:t>Moins de 35 ans : </a:t>
            </a:r>
            <a:r>
              <a:rPr lang="fr-FR" sz="1200" b="1" dirty="0"/>
              <a:t>37%</a:t>
            </a:r>
          </a:p>
          <a:p>
            <a:r>
              <a:rPr lang="fr-FR" sz="1200" dirty="0">
                <a:solidFill>
                  <a:srgbClr val="FF0000"/>
                </a:solidFill>
                <a:latin typeface="Abadi" panose="020B0604020104020204" pitchFamily="34" charset="0"/>
              </a:rPr>
              <a:t>▼</a:t>
            </a:r>
            <a:r>
              <a:rPr lang="fr-FR" sz="1200" dirty="0">
                <a:solidFill>
                  <a:schemeClr val="accent6"/>
                </a:solidFill>
                <a:latin typeface="Abadi" panose="020B0604020104020204" pitchFamily="34" charset="0"/>
              </a:rPr>
              <a:t> </a:t>
            </a:r>
            <a:r>
              <a:rPr lang="fr-FR" sz="1200" dirty="0"/>
              <a:t>65 ans et plus : </a:t>
            </a:r>
            <a:r>
              <a:rPr lang="fr-FR" sz="1200" b="1" dirty="0"/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2721422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5761</TotalTime>
  <Words>1252</Words>
  <Application>Microsoft Office PowerPoint</Application>
  <PresentationFormat>Personnalisé</PresentationFormat>
  <Paragraphs>179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Abadi</vt:lpstr>
      <vt:lpstr>Arial</vt:lpstr>
      <vt:lpstr>Calibri</vt:lpstr>
      <vt:lpstr>Calibri Light</vt:lpstr>
      <vt:lpstr>Century Gothic</vt:lpstr>
      <vt:lpstr>Georgia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Esteban Pratviel</dc:creator>
  <cp:lastModifiedBy>Lisa Roure</cp:lastModifiedBy>
  <cp:revision>544</cp:revision>
  <cp:lastPrinted>2014-09-05T09:39:18Z</cp:lastPrinted>
  <dcterms:created xsi:type="dcterms:W3CDTF">2014-03-18T15:34:54Z</dcterms:created>
  <dcterms:modified xsi:type="dcterms:W3CDTF">2022-02-18T10:56:37Z</dcterms:modified>
</cp:coreProperties>
</file>