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theme/themeOverride1.xml" ContentType="application/vnd.openxmlformats-officedocument.themeOverride+xml"/>
  <Override PartName="/ppt/charts/chart11.xml" ContentType="application/vnd.openxmlformats-officedocument.drawingml.chart+xml"/>
  <Override PartName="/ppt/charts/chart12.xml" ContentType="application/vnd.openxmlformats-officedocument.drawingml.chart+xml"/>
  <Override PartName="/ppt/theme/themeOverride2.xml" ContentType="application/vnd.openxmlformats-officedocument.themeOverride+xml"/>
  <Override PartName="/ppt/charts/chart13.xml" ContentType="application/vnd.openxmlformats-officedocument.drawingml.chart+xml"/>
  <Override PartName="/ppt/theme/themeOverride3.xml" ContentType="application/vnd.openxmlformats-officedocument.themeOverride+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35"/>
  </p:notesMasterIdLst>
  <p:sldIdLst>
    <p:sldId id="330" r:id="rId2"/>
    <p:sldId id="322" r:id="rId3"/>
    <p:sldId id="328" r:id="rId4"/>
    <p:sldId id="360" r:id="rId5"/>
    <p:sldId id="640" r:id="rId6"/>
    <p:sldId id="331" r:id="rId7"/>
    <p:sldId id="746" r:id="rId8"/>
    <p:sldId id="742" r:id="rId9"/>
    <p:sldId id="737" r:id="rId10"/>
    <p:sldId id="716" r:id="rId11"/>
    <p:sldId id="721" r:id="rId12"/>
    <p:sldId id="725" r:id="rId13"/>
    <p:sldId id="728" r:id="rId14"/>
    <p:sldId id="732" r:id="rId15"/>
    <p:sldId id="656" r:id="rId16"/>
    <p:sldId id="709" r:id="rId17"/>
    <p:sldId id="755" r:id="rId18"/>
    <p:sldId id="750" r:id="rId19"/>
    <p:sldId id="683" r:id="rId20"/>
    <p:sldId id="682" r:id="rId21"/>
    <p:sldId id="659" r:id="rId22"/>
    <p:sldId id="685" r:id="rId23"/>
    <p:sldId id="741" r:id="rId24"/>
    <p:sldId id="661" r:id="rId25"/>
    <p:sldId id="686" r:id="rId26"/>
    <p:sldId id="757" r:id="rId27"/>
    <p:sldId id="767" r:id="rId28"/>
    <p:sldId id="759" r:id="rId29"/>
    <p:sldId id="768" r:id="rId30"/>
    <p:sldId id="745" r:id="rId31"/>
    <p:sldId id="756" r:id="rId32"/>
    <p:sldId id="760" r:id="rId33"/>
    <p:sldId id="788" r:id="rId34"/>
  </p:sldIdLst>
  <p:sldSz cx="12787313" cy="7192963"/>
  <p:notesSz cx="6735763" cy="9866313"/>
  <p:defaultTextStyle>
    <a:defPPr>
      <a:defRPr lang="fr-FR"/>
    </a:defPPr>
    <a:lvl1pPr marL="0" algn="l" defTabSz="1000902" rtl="0" eaLnBrk="1" latinLnBrk="0" hangingPunct="1">
      <a:defRPr sz="1970" kern="1200">
        <a:solidFill>
          <a:schemeClr val="tx1"/>
        </a:solidFill>
        <a:latin typeface="+mn-lt"/>
        <a:ea typeface="+mn-ea"/>
        <a:cs typeface="+mn-cs"/>
      </a:defRPr>
    </a:lvl1pPr>
    <a:lvl2pPr marL="500451" algn="l" defTabSz="1000902" rtl="0" eaLnBrk="1" latinLnBrk="0" hangingPunct="1">
      <a:defRPr sz="1970" kern="1200">
        <a:solidFill>
          <a:schemeClr val="tx1"/>
        </a:solidFill>
        <a:latin typeface="+mn-lt"/>
        <a:ea typeface="+mn-ea"/>
        <a:cs typeface="+mn-cs"/>
      </a:defRPr>
    </a:lvl2pPr>
    <a:lvl3pPr marL="1000902" algn="l" defTabSz="1000902" rtl="0" eaLnBrk="1" latinLnBrk="0" hangingPunct="1">
      <a:defRPr sz="1970" kern="1200">
        <a:solidFill>
          <a:schemeClr val="tx1"/>
        </a:solidFill>
        <a:latin typeface="+mn-lt"/>
        <a:ea typeface="+mn-ea"/>
        <a:cs typeface="+mn-cs"/>
      </a:defRPr>
    </a:lvl3pPr>
    <a:lvl4pPr marL="1501353" algn="l" defTabSz="1000902" rtl="0" eaLnBrk="1" latinLnBrk="0" hangingPunct="1">
      <a:defRPr sz="1970" kern="1200">
        <a:solidFill>
          <a:schemeClr val="tx1"/>
        </a:solidFill>
        <a:latin typeface="+mn-lt"/>
        <a:ea typeface="+mn-ea"/>
        <a:cs typeface="+mn-cs"/>
      </a:defRPr>
    </a:lvl4pPr>
    <a:lvl5pPr marL="2001804" algn="l" defTabSz="1000902" rtl="0" eaLnBrk="1" latinLnBrk="0" hangingPunct="1">
      <a:defRPr sz="1970" kern="1200">
        <a:solidFill>
          <a:schemeClr val="tx1"/>
        </a:solidFill>
        <a:latin typeface="+mn-lt"/>
        <a:ea typeface="+mn-ea"/>
        <a:cs typeface="+mn-cs"/>
      </a:defRPr>
    </a:lvl5pPr>
    <a:lvl6pPr marL="2502256" algn="l" defTabSz="1000902" rtl="0" eaLnBrk="1" latinLnBrk="0" hangingPunct="1">
      <a:defRPr sz="1970" kern="1200">
        <a:solidFill>
          <a:schemeClr val="tx1"/>
        </a:solidFill>
        <a:latin typeface="+mn-lt"/>
        <a:ea typeface="+mn-ea"/>
        <a:cs typeface="+mn-cs"/>
      </a:defRPr>
    </a:lvl6pPr>
    <a:lvl7pPr marL="3002707" algn="l" defTabSz="1000902" rtl="0" eaLnBrk="1" latinLnBrk="0" hangingPunct="1">
      <a:defRPr sz="1970" kern="1200">
        <a:solidFill>
          <a:schemeClr val="tx1"/>
        </a:solidFill>
        <a:latin typeface="+mn-lt"/>
        <a:ea typeface="+mn-ea"/>
        <a:cs typeface="+mn-cs"/>
      </a:defRPr>
    </a:lvl7pPr>
    <a:lvl8pPr marL="3503158" algn="l" defTabSz="1000902" rtl="0" eaLnBrk="1" latinLnBrk="0" hangingPunct="1">
      <a:defRPr sz="1970" kern="1200">
        <a:solidFill>
          <a:schemeClr val="tx1"/>
        </a:solidFill>
        <a:latin typeface="+mn-lt"/>
        <a:ea typeface="+mn-ea"/>
        <a:cs typeface="+mn-cs"/>
      </a:defRPr>
    </a:lvl8pPr>
    <a:lvl9pPr marL="4003609" algn="l" defTabSz="1000902" rtl="0" eaLnBrk="1" latinLnBrk="0" hangingPunct="1">
      <a:defRPr sz="197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66" userDrawn="1">
          <p15:clr>
            <a:srgbClr val="A4A3A4"/>
          </p15:clr>
        </p15:guide>
        <p15:guide id="2" pos="40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7AB1F36-D0B1-8487-82CF-3989A03FEA08}" name="Gaspard Jaboulay" initials="GJ" userId="S::g_jaboulay@ifop.com::e4a478f4-41d3-44d8-932e-d032b7e67cf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003366"/>
    <a:srgbClr val="A50021"/>
    <a:srgbClr val="FFFFFF"/>
    <a:srgbClr val="7F99B2"/>
    <a:srgbClr val="40668C"/>
    <a:srgbClr val="7F7F7F"/>
    <a:srgbClr val="97C103"/>
    <a:srgbClr val="7C3D7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51" autoAdjust="0"/>
    <p:restoredTop sz="94660"/>
  </p:normalViewPr>
  <p:slideViewPr>
    <p:cSldViewPr snapToGrid="0">
      <p:cViewPr varScale="1">
        <p:scale>
          <a:sx n="63" d="100"/>
          <a:sy n="63" d="100"/>
        </p:scale>
        <p:origin x="726" y="72"/>
      </p:cViewPr>
      <p:guideLst>
        <p:guide orient="horz" pos="2266"/>
        <p:guide pos="4028"/>
      </p:guideLst>
    </p:cSldViewPr>
  </p:slideViewPr>
  <p:notesTextViewPr>
    <p:cViewPr>
      <p:scale>
        <a:sx n="1" d="1"/>
        <a:sy n="1" d="1"/>
      </p:scale>
      <p:origin x="0" y="0"/>
    </p:cViewPr>
  </p:notesTextViewPr>
  <p:sorterViewPr>
    <p:cViewPr>
      <p:scale>
        <a:sx n="100" d="100"/>
        <a:sy n="100" d="100"/>
      </p:scale>
      <p:origin x="0" y="-1410"/>
    </p:cViewPr>
  </p:sorterViewPr>
  <p:notesViewPr>
    <p:cSldViewPr snapToGrid="0">
      <p:cViewPr varScale="1">
        <p:scale>
          <a:sx n="63" d="100"/>
          <a:sy n="63" d="100"/>
        </p:scale>
        <p:origin x="3342" y="5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xm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2.xml"/></Relationships>
</file>

<file path=ppt/charts/_rels/chart13.xml.rels><?xml version="1.0" encoding="UTF-8" standalone="yes"?>
<Relationships xmlns="http://schemas.openxmlformats.org/package/2006/relationships"><Relationship Id="rId2" Type="http://schemas.openxmlformats.org/officeDocument/2006/relationships/package" Target="../embeddings/Microsoft_Excel_Worksheet12.xlsx"/><Relationship Id="rId1" Type="http://schemas.openxmlformats.org/officeDocument/2006/relationships/themeOverride" Target="../theme/themeOverride3.xm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913328234025725"/>
          <c:y val="0"/>
          <c:w val="0.64817065047365718"/>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CCC3-4D00-A674-D60DD0ECADD7}"/>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CCC3-4D00-A674-D60DD0ECADD7}"/>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CCC3-4D00-A674-D60DD0ECADD7}"/>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CCC3-4D00-A674-D60DD0ECADD7}"/>
              </c:ext>
            </c:extLst>
          </c:dPt>
          <c:dPt>
            <c:idx val="4"/>
            <c:invertIfNegative val="0"/>
            <c:bubble3D val="0"/>
            <c:spPr>
              <a:solidFill>
                <a:schemeClr val="tx1">
                  <a:lumMod val="50000"/>
                  <a:lumOff val="50000"/>
                </a:schemeClr>
              </a:solidFill>
              <a:ln>
                <a:noFill/>
              </a:ln>
              <a:effectLst>
                <a:softEdge rad="12700"/>
              </a:effectLst>
            </c:spPr>
            <c:extLst>
              <c:ext xmlns:c16="http://schemas.microsoft.com/office/drawing/2014/chart" uri="{C3380CC4-5D6E-409C-BE32-E72D297353CC}">
                <c16:uniqueId val="{00000009-CCC3-4D00-A674-D60DD0ECADD7}"/>
              </c:ext>
            </c:extLst>
          </c:dPt>
          <c:dLbls>
            <c:dLbl>
              <c:idx val="2"/>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5-CCC3-4D00-A674-D60DD0ECADD7}"/>
                </c:ext>
              </c:extLst>
            </c:dLbl>
            <c:dLbl>
              <c:idx val="3"/>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7-CCC3-4D00-A674-D60DD0ECADD7}"/>
                </c:ext>
              </c:extLst>
            </c:dLbl>
            <c:dLbl>
              <c:idx val="4"/>
              <c:spPr>
                <a:noFill/>
                <a:ln>
                  <a:noFill/>
                </a:ln>
                <a:effectLst/>
              </c:spPr>
              <c:txPr>
                <a:bodyPr wrap="square" lIns="38100" tIns="19050" rIns="38100" bIns="19050" anchor="ctr">
                  <a:spAutoFit/>
                </a:bodyPr>
                <a:lstStyle/>
                <a:p>
                  <a:pPr>
                    <a:defRPr sz="1400" b="1">
                      <a:solidFill>
                        <a:schemeClr val="tx1">
                          <a:lumMod val="65000"/>
                          <a:lumOff val="35000"/>
                        </a:schemeClr>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9-CCC3-4D00-A674-D60DD0ECADD7}"/>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Feuil1!$A$2:$A$6</c:f>
              <c:strCache>
                <c:ptCount val="5"/>
                <c:pt idx="0">
                  <c:v>Très bonne  </c:v>
                </c:pt>
                <c:pt idx="1">
                  <c:v>Assez bonne  </c:v>
                </c:pt>
                <c:pt idx="2">
                  <c:v>Assez mauvaise  </c:v>
                </c:pt>
                <c:pt idx="3">
                  <c:v>Très mauvaise  </c:v>
                </c:pt>
                <c:pt idx="4">
                  <c:v>Ne se prononcent pas  </c:v>
                </c:pt>
              </c:strCache>
            </c:strRef>
          </c:cat>
          <c:val>
            <c:numRef>
              <c:f>Feuil1!$B$2:$B$6</c:f>
              <c:numCache>
                <c:formatCode>0%</c:formatCode>
                <c:ptCount val="5"/>
                <c:pt idx="0">
                  <c:v>0.28000000000000003</c:v>
                </c:pt>
                <c:pt idx="1">
                  <c:v>0.49</c:v>
                </c:pt>
                <c:pt idx="2">
                  <c:v>0.16</c:v>
                </c:pt>
                <c:pt idx="3">
                  <c:v>0.05</c:v>
                </c:pt>
                <c:pt idx="4">
                  <c:v>0.02</c:v>
                </c:pt>
              </c:numCache>
            </c:numRef>
          </c:val>
          <c:extLst>
            <c:ext xmlns:c16="http://schemas.microsoft.com/office/drawing/2014/chart" uri="{C3380CC4-5D6E-409C-BE32-E72D297353CC}">
              <c16:uniqueId val="{0000000A-CCC3-4D00-A674-D60DD0ECADD7}"/>
            </c:ext>
          </c:extLst>
        </c:ser>
        <c:dLbls>
          <c:showLegendKey val="0"/>
          <c:showVal val="0"/>
          <c:showCatName val="0"/>
          <c:showSerName val="0"/>
          <c:showPercent val="0"/>
          <c:showBubbleSize val="0"/>
        </c:dLbls>
        <c:gapWidth val="55"/>
        <c:axId val="730652744"/>
        <c:axId val="730653920"/>
      </c:barChart>
      <c:valAx>
        <c:axId val="730653920"/>
        <c:scaling>
          <c:orientation val="minMax"/>
          <c:max val="0.60000000000000009"/>
          <c:min val="0"/>
        </c:scaling>
        <c:delete val="1"/>
        <c:axPos val="t"/>
        <c:numFmt formatCode="0%" sourceLinked="1"/>
        <c:majorTickMark val="out"/>
        <c:minorTickMark val="none"/>
        <c:tickLblPos val="nextTo"/>
        <c:crossAx val="730652744"/>
        <c:crosses val="autoZero"/>
        <c:crossBetween val="between"/>
        <c:majorUnit val="0.2"/>
      </c:valAx>
      <c:catAx>
        <c:axId val="730652744"/>
        <c:scaling>
          <c:orientation val="maxMin"/>
        </c:scaling>
        <c:delete val="1"/>
        <c:axPos val="l"/>
        <c:numFmt formatCode="General" sourceLinked="1"/>
        <c:majorTickMark val="out"/>
        <c:minorTickMark val="none"/>
        <c:tickLblPos val="nextTo"/>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1712567043335055E-2"/>
          <c:y val="1.9651094954237062E-2"/>
          <c:w val="0.96828743295666497"/>
          <c:h val="0.97898600479057929"/>
        </c:manualLayout>
      </c:layout>
      <c:barChart>
        <c:barDir val="bar"/>
        <c:grouping val="clustered"/>
        <c:varyColors val="0"/>
        <c:ser>
          <c:idx val="0"/>
          <c:order val="0"/>
          <c:tx>
            <c:strRef>
              <c:f>Feuil1!$B$1</c:f>
              <c:strCache>
                <c:ptCount val="1"/>
                <c:pt idx="0">
                  <c:v>Colonne2</c:v>
                </c:pt>
              </c:strCache>
            </c:strRef>
          </c:tx>
          <c:spPr>
            <a:solidFill>
              <a:srgbClr val="003366"/>
            </a:solidFill>
            <a:ln>
              <a:solidFill>
                <a:sysClr val="window" lastClr="FFFFFF"/>
              </a:solidFill>
            </a:ln>
            <a:effectLst/>
          </c:spPr>
          <c:invertIfNegative val="0"/>
          <c:dPt>
            <c:idx val="0"/>
            <c:invertIfNegative val="0"/>
            <c:bubble3D val="0"/>
            <c:extLst>
              <c:ext xmlns:c16="http://schemas.microsoft.com/office/drawing/2014/chart" uri="{C3380CC4-5D6E-409C-BE32-E72D297353CC}">
                <c16:uniqueId val="{00000000-46A1-4A05-A792-9B5FBE4B42FA}"/>
              </c:ext>
            </c:extLst>
          </c:dPt>
          <c:dPt>
            <c:idx val="5"/>
            <c:invertIfNegative val="0"/>
            <c:bubble3D val="0"/>
            <c:spPr>
              <a:solidFill>
                <a:sysClr val="windowText" lastClr="000000">
                  <a:lumMod val="50000"/>
                  <a:lumOff val="50000"/>
                </a:sysClr>
              </a:solidFill>
              <a:ln>
                <a:solidFill>
                  <a:sysClr val="window" lastClr="FFFFFF"/>
                </a:solidFill>
              </a:ln>
              <a:effectLst/>
            </c:spPr>
            <c:extLst>
              <c:ext xmlns:c16="http://schemas.microsoft.com/office/drawing/2014/chart" uri="{C3380CC4-5D6E-409C-BE32-E72D297353CC}">
                <c16:uniqueId val="{00000001-46A1-4A05-A792-9B5FBE4B42FA}"/>
              </c:ext>
            </c:extLst>
          </c:dPt>
          <c:dPt>
            <c:idx val="7"/>
            <c:invertIfNegative val="0"/>
            <c:bubble3D val="0"/>
            <c:extLst>
              <c:ext xmlns:c16="http://schemas.microsoft.com/office/drawing/2014/chart" uri="{C3380CC4-5D6E-409C-BE32-E72D297353CC}">
                <c16:uniqueId val="{00000002-46A1-4A05-A792-9B5FBE4B42FA}"/>
              </c:ext>
            </c:extLst>
          </c:dPt>
          <c:dLbls>
            <c:dLbl>
              <c:idx val="5"/>
              <c:spPr>
                <a:noFill/>
                <a:ln>
                  <a:noFill/>
                </a:ln>
                <a:effectLst/>
              </c:spPr>
              <c:txPr>
                <a:bodyPr anchorCtr="0"/>
                <a:lstStyle/>
                <a:p>
                  <a:pPr algn="ctr">
                    <a:defRPr lang="fr-FR" sz="1800" b="1" i="0" u="none" strike="noStrike" kern="1200" baseline="0">
                      <a:solidFill>
                        <a:schemeClr val="tx1">
                          <a:lumMod val="65000"/>
                          <a:lumOff val="35000"/>
                        </a:schemeClr>
                      </a:solidFill>
                      <a:latin typeface="+mn-lt"/>
                      <a:ea typeface="+mn-ea"/>
                      <a:cs typeface="+mn-cs"/>
                    </a:defRPr>
                  </a:pPr>
                  <a:endParaRPr lang="fr-FR"/>
                </a:p>
              </c:txPr>
              <c:dLblPos val="outEnd"/>
              <c:showLegendKey val="0"/>
              <c:showVal val="1"/>
              <c:showCatName val="0"/>
              <c:showSerName val="0"/>
              <c:showPercent val="0"/>
              <c:showBubbleSize val="0"/>
              <c:extLst>
                <c:ext xmlns:c16="http://schemas.microsoft.com/office/drawing/2014/chart" uri="{C3380CC4-5D6E-409C-BE32-E72D297353CC}">
                  <c16:uniqueId val="{00000001-46A1-4A05-A792-9B5FBE4B42FA}"/>
                </c:ext>
              </c:extLst>
            </c:dLbl>
            <c:spPr>
              <a:noFill/>
              <a:ln>
                <a:noFill/>
              </a:ln>
              <a:effectLst/>
            </c:spPr>
            <c:txPr>
              <a:bodyPr anchorCtr="0"/>
              <a:lstStyle/>
              <a:p>
                <a:pPr algn="ctr">
                  <a:defRPr lang="fr-FR" sz="1800" b="1" i="0" u="none" strike="noStrike" kern="1200" baseline="0">
                    <a:solidFill>
                      <a:srgbClr val="003366"/>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Feuil1!$A$2:$A$7</c:f>
              <c:strCache>
                <c:ptCount val="6"/>
                <c:pt idx="0">
                  <c:v>Le temps passé à exercer vos fonctions d’élu(e)s a augmenté</c:v>
                </c:pt>
                <c:pt idx="1">
                  <c:v>Vous disposez de moins d’heures de délégation</c:v>
                </c:pt>
                <c:pt idx="2">
                  <c:v>Vous avez effectué des formations pour renforcer votre expertise sur certains sujets</c:v>
                </c:pt>
                <c:pt idx="3">
                  <c:v>Vous n’êtes plus élu(e) au sein de la nouvelle instance</c:v>
                </c:pt>
                <c:pt idx="4">
                  <c:v>Une autre conséquence</c:v>
                </c:pt>
                <c:pt idx="5">
                  <c:v>Ne se prononcent pas</c:v>
                </c:pt>
              </c:strCache>
            </c:strRef>
          </c:cat>
          <c:val>
            <c:numRef>
              <c:f>Feuil1!$B$2:$B$7</c:f>
              <c:numCache>
                <c:formatCode>0%</c:formatCode>
                <c:ptCount val="6"/>
                <c:pt idx="0">
                  <c:v>0.59</c:v>
                </c:pt>
                <c:pt idx="1">
                  <c:v>0.48</c:v>
                </c:pt>
                <c:pt idx="2">
                  <c:v>0.35</c:v>
                </c:pt>
                <c:pt idx="3">
                  <c:v>0.08</c:v>
                </c:pt>
                <c:pt idx="4">
                  <c:v>0.31</c:v>
                </c:pt>
                <c:pt idx="5">
                  <c:v>0.02</c:v>
                </c:pt>
              </c:numCache>
            </c:numRef>
          </c:val>
          <c:extLst>
            <c:ext xmlns:c16="http://schemas.microsoft.com/office/drawing/2014/chart" uri="{C3380CC4-5D6E-409C-BE32-E72D297353CC}">
              <c16:uniqueId val="{00000003-46A1-4A05-A792-9B5FBE4B42FA}"/>
            </c:ext>
          </c:extLst>
        </c:ser>
        <c:dLbls>
          <c:showLegendKey val="0"/>
          <c:showVal val="0"/>
          <c:showCatName val="0"/>
          <c:showSerName val="0"/>
          <c:showPercent val="0"/>
          <c:showBubbleSize val="0"/>
        </c:dLbls>
        <c:gapWidth val="40"/>
        <c:axId val="699955960"/>
        <c:axId val="699956352"/>
      </c:barChart>
      <c:catAx>
        <c:axId val="699955960"/>
        <c:scaling>
          <c:orientation val="maxMin"/>
        </c:scaling>
        <c:delete val="1"/>
        <c:axPos val="l"/>
        <c:numFmt formatCode="General" sourceLinked="0"/>
        <c:majorTickMark val="out"/>
        <c:minorTickMark val="none"/>
        <c:tickLblPos val="nextTo"/>
        <c:crossAx val="699956352"/>
        <c:crosses val="autoZero"/>
        <c:auto val="1"/>
        <c:lblAlgn val="ctr"/>
        <c:lblOffset val="100"/>
        <c:noMultiLvlLbl val="0"/>
      </c:catAx>
      <c:valAx>
        <c:axId val="699956352"/>
        <c:scaling>
          <c:orientation val="minMax"/>
        </c:scaling>
        <c:delete val="1"/>
        <c:axPos val="t"/>
        <c:numFmt formatCode="0%" sourceLinked="1"/>
        <c:majorTickMark val="out"/>
        <c:minorTickMark val="none"/>
        <c:tickLblPos val="nextTo"/>
        <c:crossAx val="699955960"/>
        <c:crosses val="autoZero"/>
        <c:crossBetween val="between"/>
      </c:valAx>
      <c:spPr>
        <a:noFill/>
        <a:ln w="25400">
          <a:noFill/>
        </a:ln>
      </c:spPr>
    </c:plotArea>
    <c:plotVisOnly val="1"/>
    <c:dispBlanksAs val="gap"/>
    <c:showDLblsOverMax val="0"/>
  </c:chart>
  <c:txPr>
    <a:bodyPr/>
    <a:lstStyle/>
    <a:p>
      <a:pPr>
        <a:defRPr sz="1400">
          <a:latin typeface="+mj-lt"/>
        </a:defRPr>
      </a:pPr>
      <a:endParaRPr lang="fr-FR"/>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389331240417866"/>
          <c:y val="0"/>
          <c:w val="0.62341058488029799"/>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6D3A-40F8-BB73-0BFDAB5EA9BF}"/>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6D3A-40F8-BB73-0BFDAB5EA9BF}"/>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6D3A-40F8-BB73-0BFDAB5EA9BF}"/>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6D3A-40F8-BB73-0BFDAB5EA9BF}"/>
              </c:ext>
            </c:extLst>
          </c:dPt>
          <c:dLbls>
            <c:dLbl>
              <c:idx val="2"/>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5-6D3A-40F8-BB73-0BFDAB5EA9BF}"/>
                </c:ext>
              </c:extLst>
            </c:dLbl>
            <c:dLbl>
              <c:idx val="3"/>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7-6D3A-40F8-BB73-0BFDAB5EA9BF}"/>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Feuil1!$A$2:$A$5</c:f>
              <c:strCache>
                <c:ptCount val="4"/>
                <c:pt idx="0">
                  <c:v>Très bien informé(e) </c:v>
                </c:pt>
                <c:pt idx="1">
                  <c:v>Assez bien informé(e) </c:v>
                </c:pt>
                <c:pt idx="2">
                  <c:v>Assez mal informé(e) </c:v>
                </c:pt>
                <c:pt idx="3">
                  <c:v>Très mal informé(e) </c:v>
                </c:pt>
              </c:strCache>
            </c:strRef>
          </c:cat>
          <c:val>
            <c:numRef>
              <c:f>Feuil1!$B$2:$B$5</c:f>
              <c:numCache>
                <c:formatCode>0%</c:formatCode>
                <c:ptCount val="4"/>
                <c:pt idx="0">
                  <c:v>0.01</c:v>
                </c:pt>
                <c:pt idx="1">
                  <c:v>0.15</c:v>
                </c:pt>
                <c:pt idx="2">
                  <c:v>0.45</c:v>
                </c:pt>
                <c:pt idx="3">
                  <c:v>0.39</c:v>
                </c:pt>
              </c:numCache>
            </c:numRef>
          </c:val>
          <c:extLst>
            <c:ext xmlns:c16="http://schemas.microsoft.com/office/drawing/2014/chart" uri="{C3380CC4-5D6E-409C-BE32-E72D297353CC}">
              <c16:uniqueId val="{00000008-6D3A-40F8-BB73-0BFDAB5EA9BF}"/>
            </c:ext>
          </c:extLst>
        </c:ser>
        <c:dLbls>
          <c:showLegendKey val="0"/>
          <c:showVal val="0"/>
          <c:showCatName val="0"/>
          <c:showSerName val="0"/>
          <c:showPercent val="0"/>
          <c:showBubbleSize val="0"/>
        </c:dLbls>
        <c:gapWidth val="55"/>
        <c:axId val="730652744"/>
        <c:axId val="730653920"/>
      </c:barChart>
      <c:valAx>
        <c:axId val="730653920"/>
        <c:scaling>
          <c:orientation val="minMax"/>
          <c:max val="1"/>
        </c:scaling>
        <c:delete val="1"/>
        <c:axPos val="t"/>
        <c:numFmt formatCode="0%" sourceLinked="1"/>
        <c:majorTickMark val="out"/>
        <c:minorTickMark val="none"/>
        <c:tickLblPos val="nextTo"/>
        <c:crossAx val="730652744"/>
        <c:crosses val="autoZero"/>
        <c:crossBetween val="between"/>
      </c:valAx>
      <c:catAx>
        <c:axId val="730652744"/>
        <c:scaling>
          <c:orientation val="maxMin"/>
        </c:scaling>
        <c:delete val="0"/>
        <c:axPos val="l"/>
        <c:numFmt formatCode="General" sourceLinked="1"/>
        <c:majorTickMark val="out"/>
        <c:minorTickMark val="none"/>
        <c:tickLblPos val="nextTo"/>
        <c:spPr>
          <a:ln>
            <a:noFill/>
          </a:ln>
        </c:spPr>
        <c:txPr>
          <a:bodyPr/>
          <a:lstStyle/>
          <a:p>
            <a:pPr>
              <a:defRPr sz="1200">
                <a:latin typeface="Calibri" panose="020F0502020204030204" pitchFamily="34" charset="0"/>
                <a:cs typeface="Calibri" panose="020F0502020204030204" pitchFamily="34" charset="0"/>
              </a:defRPr>
            </a:pPr>
            <a:endParaRPr lang="fr-FR"/>
          </a:p>
        </c:txPr>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6535257073754444"/>
          <c:y val="1.9651094954237062E-2"/>
          <c:w val="0.48856118040439855"/>
          <c:h val="0.97898600479057929"/>
        </c:manualLayout>
      </c:layout>
      <c:barChart>
        <c:barDir val="bar"/>
        <c:grouping val="clustered"/>
        <c:varyColors val="0"/>
        <c:ser>
          <c:idx val="0"/>
          <c:order val="0"/>
          <c:tx>
            <c:strRef>
              <c:f>Feuil1!$B$1</c:f>
              <c:strCache>
                <c:ptCount val="1"/>
                <c:pt idx="0">
                  <c:v>Colonne2</c:v>
                </c:pt>
              </c:strCache>
            </c:strRef>
          </c:tx>
          <c:spPr>
            <a:solidFill>
              <a:srgbClr val="003366"/>
            </a:solidFill>
            <a:ln>
              <a:solidFill>
                <a:sysClr val="window" lastClr="FFFFFF"/>
              </a:solidFill>
            </a:ln>
            <a:effectLst/>
          </c:spPr>
          <c:invertIfNegative val="0"/>
          <c:dPt>
            <c:idx val="0"/>
            <c:invertIfNegative val="0"/>
            <c:bubble3D val="0"/>
            <c:extLst>
              <c:ext xmlns:c16="http://schemas.microsoft.com/office/drawing/2014/chart" uri="{C3380CC4-5D6E-409C-BE32-E72D297353CC}">
                <c16:uniqueId val="{00000000-81DA-4EF4-A1CD-64A161F2B565}"/>
              </c:ext>
            </c:extLst>
          </c:dPt>
          <c:dPt>
            <c:idx val="5"/>
            <c:invertIfNegative val="0"/>
            <c:bubble3D val="0"/>
            <c:spPr>
              <a:solidFill>
                <a:sysClr val="windowText" lastClr="000000">
                  <a:lumMod val="65000"/>
                  <a:lumOff val="35000"/>
                </a:sysClr>
              </a:solidFill>
              <a:ln>
                <a:solidFill>
                  <a:sysClr val="window" lastClr="FFFFFF"/>
                </a:solidFill>
              </a:ln>
              <a:effectLst/>
            </c:spPr>
            <c:extLst>
              <c:ext xmlns:c16="http://schemas.microsoft.com/office/drawing/2014/chart" uri="{C3380CC4-5D6E-409C-BE32-E72D297353CC}">
                <c16:uniqueId val="{00000000-961B-49CB-A3BC-79553D7C07A3}"/>
              </c:ext>
            </c:extLst>
          </c:dPt>
          <c:dPt>
            <c:idx val="7"/>
            <c:invertIfNegative val="0"/>
            <c:bubble3D val="0"/>
            <c:extLst>
              <c:ext xmlns:c16="http://schemas.microsoft.com/office/drawing/2014/chart" uri="{C3380CC4-5D6E-409C-BE32-E72D297353CC}">
                <c16:uniqueId val="{00000003-81DA-4EF4-A1CD-64A161F2B565}"/>
              </c:ext>
            </c:extLst>
          </c:dPt>
          <c:dLbls>
            <c:dLbl>
              <c:idx val="5"/>
              <c:spPr>
                <a:noFill/>
                <a:ln>
                  <a:noFill/>
                </a:ln>
                <a:effectLst/>
              </c:spPr>
              <c:txPr>
                <a:bodyPr anchorCtr="0"/>
                <a:lstStyle/>
                <a:p>
                  <a:pPr algn="ctr">
                    <a:defRPr lang="fr-FR" sz="1800" b="1" i="0" u="none" strike="noStrike" kern="1200" baseline="0">
                      <a:solidFill>
                        <a:schemeClr val="tx1">
                          <a:lumMod val="65000"/>
                          <a:lumOff val="35000"/>
                        </a:schemeClr>
                      </a:solidFill>
                      <a:latin typeface="+mn-lt"/>
                      <a:ea typeface="+mn-ea"/>
                      <a:cs typeface="+mn-cs"/>
                    </a:defRPr>
                  </a:pPr>
                  <a:endParaRPr lang="fr-FR"/>
                </a:p>
              </c:txPr>
              <c:dLblPos val="outEnd"/>
              <c:showLegendKey val="0"/>
              <c:showVal val="1"/>
              <c:showCatName val="0"/>
              <c:showSerName val="0"/>
              <c:showPercent val="0"/>
              <c:showBubbleSize val="0"/>
              <c:extLst>
                <c:ext xmlns:c16="http://schemas.microsoft.com/office/drawing/2014/chart" uri="{C3380CC4-5D6E-409C-BE32-E72D297353CC}">
                  <c16:uniqueId val="{00000000-961B-49CB-A3BC-79553D7C07A3}"/>
                </c:ext>
              </c:extLst>
            </c:dLbl>
            <c:spPr>
              <a:noFill/>
              <a:ln>
                <a:noFill/>
              </a:ln>
              <a:effectLst/>
            </c:spPr>
            <c:txPr>
              <a:bodyPr anchorCtr="0"/>
              <a:lstStyle/>
              <a:p>
                <a:pPr algn="ctr">
                  <a:defRPr lang="fr-FR" sz="1800" b="1" i="0" u="none" strike="noStrike" kern="1200" baseline="0">
                    <a:solidFill>
                      <a:srgbClr val="003366"/>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Feuil1!$A$2:$A$7</c:f>
              <c:strCache>
                <c:ptCount val="6"/>
                <c:pt idx="0">
                  <c:v>La direction  </c:v>
                </c:pt>
                <c:pt idx="1">
                  <c:v>Vous-même dans vos fonctions de représentant(e) du personnel  </c:v>
                </c:pt>
                <c:pt idx="2">
                  <c:v>Les organisations syndicales  </c:v>
                </c:pt>
                <c:pt idx="3">
                  <c:v>Les salarié(e)s de votre entreprise  </c:v>
                </c:pt>
                <c:pt idx="4">
                  <c:v>Aucun de ceux-là  </c:v>
                </c:pt>
                <c:pt idx="5">
                  <c:v>Ne se prononcent pas  </c:v>
                </c:pt>
              </c:strCache>
            </c:strRef>
          </c:cat>
          <c:val>
            <c:numRef>
              <c:f>Feuil1!$B$2:$B$7</c:f>
              <c:numCache>
                <c:formatCode>0%</c:formatCode>
                <c:ptCount val="6"/>
                <c:pt idx="0">
                  <c:v>0.82</c:v>
                </c:pt>
                <c:pt idx="1">
                  <c:v>0.03</c:v>
                </c:pt>
                <c:pt idx="2">
                  <c:v>0.03</c:v>
                </c:pt>
                <c:pt idx="3">
                  <c:v>0.03</c:v>
                </c:pt>
                <c:pt idx="4">
                  <c:v>0.06</c:v>
                </c:pt>
                <c:pt idx="5">
                  <c:v>0.06</c:v>
                </c:pt>
              </c:numCache>
            </c:numRef>
          </c:val>
          <c:extLst>
            <c:ext xmlns:c16="http://schemas.microsoft.com/office/drawing/2014/chart" uri="{C3380CC4-5D6E-409C-BE32-E72D297353CC}">
              <c16:uniqueId val="{00000004-81DA-4EF4-A1CD-64A161F2B565}"/>
            </c:ext>
          </c:extLst>
        </c:ser>
        <c:dLbls>
          <c:showLegendKey val="0"/>
          <c:showVal val="0"/>
          <c:showCatName val="0"/>
          <c:showSerName val="0"/>
          <c:showPercent val="0"/>
          <c:showBubbleSize val="0"/>
        </c:dLbls>
        <c:gapWidth val="40"/>
        <c:axId val="699955960"/>
        <c:axId val="699956352"/>
      </c:barChart>
      <c:catAx>
        <c:axId val="699955960"/>
        <c:scaling>
          <c:orientation val="maxMin"/>
        </c:scaling>
        <c:delete val="0"/>
        <c:axPos val="l"/>
        <c:numFmt formatCode="General" sourceLinked="0"/>
        <c:majorTickMark val="out"/>
        <c:minorTickMark val="none"/>
        <c:tickLblPos val="nextTo"/>
        <c:spPr>
          <a:ln>
            <a:noFill/>
          </a:ln>
        </c:spPr>
        <c:txPr>
          <a:bodyPr/>
          <a:lstStyle/>
          <a:p>
            <a:pPr>
              <a:defRPr sz="1300" b="0">
                <a:latin typeface="Calibri" pitchFamily="34" charset="0"/>
                <a:cs typeface="Calibri" pitchFamily="34" charset="0"/>
              </a:defRPr>
            </a:pPr>
            <a:endParaRPr lang="fr-FR"/>
          </a:p>
        </c:txPr>
        <c:crossAx val="699956352"/>
        <c:crosses val="autoZero"/>
        <c:auto val="1"/>
        <c:lblAlgn val="ctr"/>
        <c:lblOffset val="100"/>
        <c:noMultiLvlLbl val="0"/>
      </c:catAx>
      <c:valAx>
        <c:axId val="699956352"/>
        <c:scaling>
          <c:orientation val="minMax"/>
        </c:scaling>
        <c:delete val="1"/>
        <c:axPos val="t"/>
        <c:numFmt formatCode="0%" sourceLinked="1"/>
        <c:majorTickMark val="out"/>
        <c:minorTickMark val="none"/>
        <c:tickLblPos val="nextTo"/>
        <c:crossAx val="699955960"/>
        <c:crosses val="autoZero"/>
        <c:crossBetween val="between"/>
      </c:valAx>
      <c:spPr>
        <a:noFill/>
        <a:ln w="25400">
          <a:noFill/>
        </a:ln>
      </c:spPr>
    </c:plotArea>
    <c:plotVisOnly val="1"/>
    <c:dispBlanksAs val="gap"/>
    <c:showDLblsOverMax val="0"/>
  </c:chart>
  <c:txPr>
    <a:bodyPr/>
    <a:lstStyle/>
    <a:p>
      <a:pPr>
        <a:defRPr sz="1400">
          <a:latin typeface="+mj-lt"/>
        </a:defRPr>
      </a:pPr>
      <a:endParaRPr lang="fr-FR"/>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6535257073754444"/>
          <c:y val="1.9651094954237062E-2"/>
          <c:w val="0.48856118040439855"/>
          <c:h val="0.97898600479057929"/>
        </c:manualLayout>
      </c:layout>
      <c:barChart>
        <c:barDir val="bar"/>
        <c:grouping val="clustered"/>
        <c:varyColors val="0"/>
        <c:ser>
          <c:idx val="0"/>
          <c:order val="0"/>
          <c:tx>
            <c:strRef>
              <c:f>Feuil1!$B$1</c:f>
              <c:strCache>
                <c:ptCount val="1"/>
                <c:pt idx="0">
                  <c:v>Colonne2</c:v>
                </c:pt>
              </c:strCache>
            </c:strRef>
          </c:tx>
          <c:spPr>
            <a:solidFill>
              <a:srgbClr val="CC0000"/>
            </a:solidFill>
            <a:ln>
              <a:solidFill>
                <a:sysClr val="window" lastClr="FFFFFF"/>
              </a:solidFill>
            </a:ln>
            <a:effectLst/>
          </c:spPr>
          <c:invertIfNegative val="0"/>
          <c:dPt>
            <c:idx val="0"/>
            <c:invertIfNegative val="0"/>
            <c:bubble3D val="0"/>
            <c:extLst>
              <c:ext xmlns:c16="http://schemas.microsoft.com/office/drawing/2014/chart" uri="{C3380CC4-5D6E-409C-BE32-E72D297353CC}">
                <c16:uniqueId val="{00000000-81DA-4EF4-A1CD-64A161F2B565}"/>
              </c:ext>
            </c:extLst>
          </c:dPt>
          <c:dPt>
            <c:idx val="5"/>
            <c:invertIfNegative val="0"/>
            <c:bubble3D val="0"/>
            <c:spPr>
              <a:solidFill>
                <a:sysClr val="windowText" lastClr="000000">
                  <a:lumMod val="65000"/>
                  <a:lumOff val="35000"/>
                </a:sysClr>
              </a:solidFill>
              <a:ln>
                <a:solidFill>
                  <a:sysClr val="window" lastClr="FFFFFF"/>
                </a:solidFill>
              </a:ln>
              <a:effectLst/>
            </c:spPr>
            <c:extLst>
              <c:ext xmlns:c16="http://schemas.microsoft.com/office/drawing/2014/chart" uri="{C3380CC4-5D6E-409C-BE32-E72D297353CC}">
                <c16:uniqueId val="{00000000-961B-49CB-A3BC-79553D7C07A3}"/>
              </c:ext>
            </c:extLst>
          </c:dPt>
          <c:dPt>
            <c:idx val="7"/>
            <c:invertIfNegative val="0"/>
            <c:bubble3D val="0"/>
            <c:extLst>
              <c:ext xmlns:c16="http://schemas.microsoft.com/office/drawing/2014/chart" uri="{C3380CC4-5D6E-409C-BE32-E72D297353CC}">
                <c16:uniqueId val="{00000003-81DA-4EF4-A1CD-64A161F2B565}"/>
              </c:ext>
            </c:extLst>
          </c:dPt>
          <c:dLbls>
            <c:dLbl>
              <c:idx val="5"/>
              <c:spPr>
                <a:noFill/>
                <a:ln>
                  <a:noFill/>
                </a:ln>
                <a:effectLst/>
              </c:spPr>
              <c:txPr>
                <a:bodyPr anchorCtr="0"/>
                <a:lstStyle/>
                <a:p>
                  <a:pPr algn="ctr">
                    <a:defRPr lang="fr-FR" sz="1800" b="1" i="0" u="none" strike="noStrike" kern="1200" baseline="0">
                      <a:solidFill>
                        <a:schemeClr val="tx1">
                          <a:lumMod val="65000"/>
                          <a:lumOff val="35000"/>
                        </a:schemeClr>
                      </a:solidFill>
                      <a:latin typeface="+mn-lt"/>
                      <a:ea typeface="+mn-ea"/>
                      <a:cs typeface="+mn-cs"/>
                    </a:defRPr>
                  </a:pPr>
                  <a:endParaRPr lang="fr-FR"/>
                </a:p>
              </c:txPr>
              <c:dLblPos val="outEnd"/>
              <c:showLegendKey val="0"/>
              <c:showVal val="1"/>
              <c:showCatName val="0"/>
              <c:showSerName val="0"/>
              <c:showPercent val="0"/>
              <c:showBubbleSize val="0"/>
              <c:extLst>
                <c:ext xmlns:c16="http://schemas.microsoft.com/office/drawing/2014/chart" uri="{C3380CC4-5D6E-409C-BE32-E72D297353CC}">
                  <c16:uniqueId val="{00000000-961B-49CB-A3BC-79553D7C07A3}"/>
                </c:ext>
              </c:extLst>
            </c:dLbl>
            <c:spPr>
              <a:noFill/>
              <a:ln>
                <a:noFill/>
              </a:ln>
              <a:effectLst/>
            </c:spPr>
            <c:txPr>
              <a:bodyPr anchorCtr="0"/>
              <a:lstStyle/>
              <a:p>
                <a:pPr algn="ctr">
                  <a:defRPr lang="fr-FR" sz="1800" b="1" i="0" u="none" strike="noStrike" kern="1200" baseline="0">
                    <a:solidFill>
                      <a:srgbClr val="CC0000"/>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Feuil1!$A$2:$A$7</c:f>
              <c:strCache>
                <c:ptCount val="6"/>
                <c:pt idx="0">
                  <c:v>Les salarié(e)s de votre entreprise  </c:v>
                </c:pt>
                <c:pt idx="1">
                  <c:v>Vous-même dans vos fonctions de représentant(e) du personnel  </c:v>
                </c:pt>
                <c:pt idx="2">
                  <c:v>Les organisations syndicales  </c:v>
                </c:pt>
                <c:pt idx="3">
                  <c:v>La direction  </c:v>
                </c:pt>
                <c:pt idx="4">
                  <c:v>Aucun de ceux-là  </c:v>
                </c:pt>
                <c:pt idx="5">
                  <c:v>Ne se prononcent pas  </c:v>
                </c:pt>
              </c:strCache>
            </c:strRef>
          </c:cat>
          <c:val>
            <c:numRef>
              <c:f>Feuil1!$B$2:$B$7</c:f>
              <c:numCache>
                <c:formatCode>0%</c:formatCode>
                <c:ptCount val="6"/>
                <c:pt idx="0">
                  <c:v>0.54</c:v>
                </c:pt>
                <c:pt idx="1">
                  <c:v>0.45</c:v>
                </c:pt>
                <c:pt idx="2">
                  <c:v>0.45</c:v>
                </c:pt>
                <c:pt idx="3">
                  <c:v>0.04</c:v>
                </c:pt>
                <c:pt idx="4">
                  <c:v>0.05</c:v>
                </c:pt>
                <c:pt idx="5">
                  <c:v>0.08</c:v>
                </c:pt>
              </c:numCache>
            </c:numRef>
          </c:val>
          <c:extLst>
            <c:ext xmlns:c16="http://schemas.microsoft.com/office/drawing/2014/chart" uri="{C3380CC4-5D6E-409C-BE32-E72D297353CC}">
              <c16:uniqueId val="{00000004-81DA-4EF4-A1CD-64A161F2B565}"/>
            </c:ext>
          </c:extLst>
        </c:ser>
        <c:dLbls>
          <c:showLegendKey val="0"/>
          <c:showVal val="0"/>
          <c:showCatName val="0"/>
          <c:showSerName val="0"/>
          <c:showPercent val="0"/>
          <c:showBubbleSize val="0"/>
        </c:dLbls>
        <c:gapWidth val="40"/>
        <c:axId val="699955960"/>
        <c:axId val="699956352"/>
      </c:barChart>
      <c:catAx>
        <c:axId val="699955960"/>
        <c:scaling>
          <c:orientation val="maxMin"/>
        </c:scaling>
        <c:delete val="0"/>
        <c:axPos val="l"/>
        <c:numFmt formatCode="General" sourceLinked="0"/>
        <c:majorTickMark val="out"/>
        <c:minorTickMark val="none"/>
        <c:tickLblPos val="nextTo"/>
        <c:spPr>
          <a:ln>
            <a:noFill/>
          </a:ln>
        </c:spPr>
        <c:txPr>
          <a:bodyPr/>
          <a:lstStyle/>
          <a:p>
            <a:pPr>
              <a:defRPr sz="1300" b="0">
                <a:latin typeface="Calibri" pitchFamily="34" charset="0"/>
                <a:cs typeface="Calibri" pitchFamily="34" charset="0"/>
              </a:defRPr>
            </a:pPr>
            <a:endParaRPr lang="fr-FR"/>
          </a:p>
        </c:txPr>
        <c:crossAx val="699956352"/>
        <c:crosses val="autoZero"/>
        <c:auto val="1"/>
        <c:lblAlgn val="ctr"/>
        <c:lblOffset val="100"/>
        <c:noMultiLvlLbl val="0"/>
      </c:catAx>
      <c:valAx>
        <c:axId val="699956352"/>
        <c:scaling>
          <c:orientation val="minMax"/>
        </c:scaling>
        <c:delete val="1"/>
        <c:axPos val="t"/>
        <c:numFmt formatCode="0%" sourceLinked="1"/>
        <c:majorTickMark val="out"/>
        <c:minorTickMark val="none"/>
        <c:tickLblPos val="nextTo"/>
        <c:crossAx val="699955960"/>
        <c:crosses val="autoZero"/>
        <c:crossBetween val="between"/>
      </c:valAx>
      <c:spPr>
        <a:noFill/>
        <a:ln w="25400">
          <a:noFill/>
        </a:ln>
      </c:spPr>
    </c:plotArea>
    <c:plotVisOnly val="1"/>
    <c:dispBlanksAs val="gap"/>
    <c:showDLblsOverMax val="0"/>
  </c:chart>
  <c:txPr>
    <a:bodyPr/>
    <a:lstStyle/>
    <a:p>
      <a:pPr>
        <a:defRPr sz="1400">
          <a:latin typeface="+mj-lt"/>
        </a:defRPr>
      </a:pPr>
      <a:endParaRPr lang="fr-FR"/>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020250833722674"/>
          <c:y val="0"/>
          <c:w val="0.57623329553196001"/>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outerShdw blurRad="50800" dist="38100" dir="2700000" algn="tl" rotWithShape="0">
                <a:prstClr val="black">
                  <a:alpha val="40000"/>
                </a:prstClr>
              </a:outerShdw>
              <a:softEdge rad="12700"/>
            </a:effectLst>
          </c:spPr>
          <c:invertIfNegative val="0"/>
          <c:dPt>
            <c:idx val="0"/>
            <c:invertIfNegative val="0"/>
            <c:bubble3D val="0"/>
            <c:spPr>
              <a:solidFill>
                <a:srgbClr val="003366"/>
              </a:solidFill>
              <a:ln>
                <a:noFill/>
              </a:ln>
              <a:effectLst>
                <a:outerShdw blurRad="50800" dist="38100" dir="2700000" algn="tl" rotWithShape="0">
                  <a:prstClr val="black">
                    <a:alpha val="40000"/>
                  </a:prstClr>
                </a:outerShdw>
                <a:softEdge rad="12700"/>
              </a:effectLst>
            </c:spPr>
            <c:extLst>
              <c:ext xmlns:c16="http://schemas.microsoft.com/office/drawing/2014/chart" uri="{C3380CC4-5D6E-409C-BE32-E72D297353CC}">
                <c16:uniqueId val="{00000001-18CC-4684-B4C7-87D4F74FF699}"/>
              </c:ext>
            </c:extLst>
          </c:dPt>
          <c:dPt>
            <c:idx val="1"/>
            <c:invertIfNegative val="0"/>
            <c:bubble3D val="0"/>
            <c:spPr>
              <a:solidFill>
                <a:srgbClr val="C00000"/>
              </a:solidFill>
              <a:ln>
                <a:noFill/>
              </a:ln>
              <a:effectLst>
                <a:outerShdw blurRad="50800" dist="38100" dir="2700000" algn="tl" rotWithShape="0">
                  <a:prstClr val="black">
                    <a:alpha val="40000"/>
                  </a:prstClr>
                </a:outerShdw>
                <a:softEdge rad="12700"/>
              </a:effectLst>
            </c:spPr>
            <c:extLst>
              <c:ext xmlns:c16="http://schemas.microsoft.com/office/drawing/2014/chart" uri="{C3380CC4-5D6E-409C-BE32-E72D297353CC}">
                <c16:uniqueId val="{00000003-18CC-4684-B4C7-87D4F74FF699}"/>
              </c:ext>
            </c:extLst>
          </c:dPt>
          <c:dPt>
            <c:idx val="2"/>
            <c:invertIfNegative val="0"/>
            <c:bubble3D val="0"/>
            <c:spPr>
              <a:solidFill>
                <a:schemeClr val="bg1">
                  <a:lumMod val="50000"/>
                </a:schemeClr>
              </a:solidFill>
              <a:ln>
                <a:noFill/>
              </a:ln>
              <a:effectLst>
                <a:outerShdw blurRad="50800" dist="38100" dir="2700000" algn="tl" rotWithShape="0">
                  <a:prstClr val="black">
                    <a:alpha val="40000"/>
                  </a:prstClr>
                </a:outerShdw>
                <a:softEdge rad="12700"/>
              </a:effectLst>
            </c:spPr>
            <c:extLst>
              <c:ext xmlns:c16="http://schemas.microsoft.com/office/drawing/2014/chart" uri="{C3380CC4-5D6E-409C-BE32-E72D297353CC}">
                <c16:uniqueId val="{00000005-18CC-4684-B4C7-87D4F74FF699}"/>
              </c:ext>
            </c:extLst>
          </c:dPt>
          <c:dLbls>
            <c:dLbl>
              <c:idx val="1"/>
              <c:tx>
                <c:rich>
                  <a:bodyPr wrap="square" lIns="38100" tIns="19050" rIns="38100" bIns="19050" anchor="ctr">
                    <a:spAutoFit/>
                  </a:bodyPr>
                  <a:lstStyle/>
                  <a:p>
                    <a:pPr>
                      <a:defRPr sz="1400" b="1">
                        <a:solidFill>
                          <a:srgbClr val="C00000"/>
                        </a:solidFill>
                        <a:latin typeface="Calibri" panose="020F0502020204030204" pitchFamily="34" charset="0"/>
                        <a:cs typeface="Calibri" panose="020F0502020204030204" pitchFamily="34" charset="0"/>
                      </a:defRPr>
                    </a:pPr>
                    <a:fld id="{9598E6CC-AF93-49F6-8F82-5DED25E35101}" type="VALUE">
                      <a:rPr lang="en-US">
                        <a:solidFill>
                          <a:srgbClr val="C00000"/>
                        </a:solidFill>
                      </a:rPr>
                      <a:pPr>
                        <a:defRPr sz="1400" b="1">
                          <a:solidFill>
                            <a:srgbClr val="C00000"/>
                          </a:solidFill>
                          <a:latin typeface="Calibri" panose="020F0502020204030204" pitchFamily="34" charset="0"/>
                          <a:cs typeface="Calibri" panose="020F0502020204030204" pitchFamily="34" charset="0"/>
                        </a:defRPr>
                      </a:pPr>
                      <a:t>[VALEUR]</a:t>
                    </a:fld>
                    <a:endParaRPr lang="fr-FR"/>
                  </a:p>
                </c:rich>
              </c:tx>
              <c:spPr>
                <a:noFill/>
                <a:ln>
                  <a:noFill/>
                </a:ln>
                <a:effectLst/>
              </c:sp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8CC-4684-B4C7-87D4F74FF699}"/>
                </c:ext>
              </c:extLst>
            </c:dLbl>
            <c:dLbl>
              <c:idx val="2"/>
              <c:tx>
                <c:rich>
                  <a:bodyPr wrap="square" lIns="38100" tIns="19050" rIns="38100" bIns="19050" anchor="ctr">
                    <a:spAutoFit/>
                  </a:bodyPr>
                  <a:lstStyle/>
                  <a:p>
                    <a:pPr>
                      <a:defRPr sz="1800" b="1">
                        <a:solidFill>
                          <a:srgbClr val="A50021"/>
                        </a:solidFill>
                        <a:latin typeface="Calibri" panose="020F0502020204030204" pitchFamily="34" charset="0"/>
                        <a:cs typeface="Calibri" panose="020F0502020204030204" pitchFamily="34" charset="0"/>
                      </a:defRPr>
                    </a:pPr>
                    <a:fld id="{D6669FFD-CB9B-43D1-9438-CA548CABD4BF}" type="VALUE">
                      <a:rPr lang="en-US">
                        <a:solidFill>
                          <a:schemeClr val="bg1">
                            <a:lumMod val="50000"/>
                          </a:schemeClr>
                        </a:solidFill>
                      </a:rPr>
                      <a:pPr>
                        <a:defRPr sz="1800" b="1">
                          <a:solidFill>
                            <a:srgbClr val="A50021"/>
                          </a:solidFill>
                          <a:latin typeface="Calibri" panose="020F0502020204030204" pitchFamily="34" charset="0"/>
                          <a:cs typeface="Calibri" panose="020F0502020204030204" pitchFamily="34" charset="0"/>
                        </a:defRPr>
                      </a:pPr>
                      <a:t>[VALEUR]</a:t>
                    </a:fld>
                    <a:endParaRPr lang="fr-FR"/>
                  </a:p>
                </c:rich>
              </c:tx>
              <c:spPr>
                <a:noFill/>
                <a:ln>
                  <a:noFill/>
                </a:ln>
                <a:effectLst/>
              </c:sp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8CC-4684-B4C7-87D4F74FF699}"/>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Feuil1!$A$2:$A$4</c:f>
              <c:strCache>
                <c:ptCount val="3"/>
                <c:pt idx="0">
                  <c:v>Oui, cela l'a l’amélioré  </c:v>
                </c:pt>
                <c:pt idx="1">
                  <c:v>Oui, cela l'a détérioré</c:v>
                </c:pt>
                <c:pt idx="2">
                  <c:v>Non, cela n'a rien changé  </c:v>
                </c:pt>
              </c:strCache>
            </c:strRef>
          </c:cat>
          <c:val>
            <c:numRef>
              <c:f>Feuil1!$B$2:$B$4</c:f>
              <c:numCache>
                <c:formatCode>0%</c:formatCode>
                <c:ptCount val="3"/>
                <c:pt idx="0">
                  <c:v>0.06</c:v>
                </c:pt>
                <c:pt idx="1">
                  <c:v>0.6</c:v>
                </c:pt>
                <c:pt idx="2">
                  <c:v>0.34</c:v>
                </c:pt>
              </c:numCache>
            </c:numRef>
          </c:val>
          <c:extLst>
            <c:ext xmlns:c16="http://schemas.microsoft.com/office/drawing/2014/chart" uri="{C3380CC4-5D6E-409C-BE32-E72D297353CC}">
              <c16:uniqueId val="{00000006-18CC-4684-B4C7-87D4F74FF699}"/>
            </c:ext>
          </c:extLst>
        </c:ser>
        <c:dLbls>
          <c:showLegendKey val="0"/>
          <c:showVal val="0"/>
          <c:showCatName val="0"/>
          <c:showSerName val="0"/>
          <c:showPercent val="0"/>
          <c:showBubbleSize val="0"/>
        </c:dLbls>
        <c:gapWidth val="55"/>
        <c:axId val="795922520"/>
        <c:axId val="795931536"/>
      </c:barChart>
      <c:valAx>
        <c:axId val="795931536"/>
        <c:scaling>
          <c:orientation val="minMax"/>
          <c:max val="1"/>
        </c:scaling>
        <c:delete val="1"/>
        <c:axPos val="t"/>
        <c:numFmt formatCode="0%" sourceLinked="1"/>
        <c:majorTickMark val="out"/>
        <c:minorTickMark val="none"/>
        <c:tickLblPos val="nextTo"/>
        <c:crossAx val="795922520"/>
        <c:crosses val="autoZero"/>
        <c:crossBetween val="between"/>
      </c:valAx>
      <c:catAx>
        <c:axId val="795922520"/>
        <c:scaling>
          <c:orientation val="maxMin"/>
        </c:scaling>
        <c:delete val="0"/>
        <c:axPos val="l"/>
        <c:numFmt formatCode="General" sourceLinked="1"/>
        <c:majorTickMark val="out"/>
        <c:minorTickMark val="none"/>
        <c:tickLblPos val="nextTo"/>
        <c:spPr>
          <a:ln>
            <a:noFill/>
          </a:ln>
        </c:spPr>
        <c:txPr>
          <a:bodyPr/>
          <a:lstStyle/>
          <a:p>
            <a:pPr>
              <a:defRPr sz="1300">
                <a:latin typeface="Calibri" panose="020F0502020204030204" pitchFamily="34" charset="0"/>
                <a:cs typeface="Calibri" panose="020F0502020204030204" pitchFamily="34" charset="0"/>
              </a:defRPr>
            </a:pPr>
            <a:endParaRPr lang="fr-FR"/>
          </a:p>
        </c:txPr>
        <c:crossAx val="795931536"/>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913328234025725"/>
          <c:y val="0"/>
          <c:w val="0.64817065047365718"/>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DD2D-4162-A2D6-5505BA994D92}"/>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DD2D-4162-A2D6-5505BA994D92}"/>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DD2D-4162-A2D6-5505BA994D92}"/>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DD2D-4162-A2D6-5505BA994D92}"/>
              </c:ext>
            </c:extLst>
          </c:dPt>
          <c:dPt>
            <c:idx val="4"/>
            <c:invertIfNegative val="0"/>
            <c:bubble3D val="0"/>
            <c:spPr>
              <a:solidFill>
                <a:schemeClr val="tx1">
                  <a:lumMod val="50000"/>
                  <a:lumOff val="50000"/>
                </a:schemeClr>
              </a:solidFill>
              <a:ln>
                <a:noFill/>
              </a:ln>
              <a:effectLst>
                <a:softEdge rad="12700"/>
              </a:effectLst>
            </c:spPr>
            <c:extLst>
              <c:ext xmlns:c16="http://schemas.microsoft.com/office/drawing/2014/chart" uri="{C3380CC4-5D6E-409C-BE32-E72D297353CC}">
                <c16:uniqueId val="{00000009-DD2D-4162-A2D6-5505BA994D92}"/>
              </c:ext>
            </c:extLst>
          </c:dPt>
          <c:dLbls>
            <c:dLbl>
              <c:idx val="2"/>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5-DD2D-4162-A2D6-5505BA994D92}"/>
                </c:ext>
              </c:extLst>
            </c:dLbl>
            <c:dLbl>
              <c:idx val="3"/>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7-DD2D-4162-A2D6-5505BA994D92}"/>
                </c:ext>
              </c:extLst>
            </c:dLbl>
            <c:dLbl>
              <c:idx val="4"/>
              <c:spPr>
                <a:noFill/>
                <a:ln>
                  <a:noFill/>
                </a:ln>
                <a:effectLst/>
              </c:spPr>
              <c:txPr>
                <a:bodyPr wrap="square" lIns="38100" tIns="19050" rIns="38100" bIns="19050" anchor="ctr">
                  <a:spAutoFit/>
                </a:bodyPr>
                <a:lstStyle/>
                <a:p>
                  <a:pPr>
                    <a:defRPr sz="1400" b="1">
                      <a:solidFill>
                        <a:schemeClr val="tx1">
                          <a:lumMod val="65000"/>
                          <a:lumOff val="35000"/>
                        </a:schemeClr>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9-DD2D-4162-A2D6-5505BA994D92}"/>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Feuil1!$A$2:$A$6</c:f>
              <c:strCache>
                <c:ptCount val="5"/>
                <c:pt idx="0">
                  <c:v>Très satisfait(e) </c:v>
                </c:pt>
                <c:pt idx="1">
                  <c:v>Plutôt satisfait(e) </c:v>
                </c:pt>
                <c:pt idx="2">
                  <c:v>Plutôt pas satisfait(e) </c:v>
                </c:pt>
                <c:pt idx="3">
                  <c:v>Pas du tout satisfait(e) </c:v>
                </c:pt>
                <c:pt idx="4">
                  <c:v>Vous ne savez pas </c:v>
                </c:pt>
              </c:strCache>
            </c:strRef>
          </c:cat>
          <c:val>
            <c:numRef>
              <c:f>Feuil1!$B$2:$B$6</c:f>
              <c:numCache>
                <c:formatCode>0%</c:formatCode>
                <c:ptCount val="5"/>
                <c:pt idx="0">
                  <c:v>0.11</c:v>
                </c:pt>
                <c:pt idx="1">
                  <c:v>0.5</c:v>
                </c:pt>
                <c:pt idx="2">
                  <c:v>0.18</c:v>
                </c:pt>
                <c:pt idx="3">
                  <c:v>0.09</c:v>
                </c:pt>
                <c:pt idx="4">
                  <c:v>0.12</c:v>
                </c:pt>
              </c:numCache>
            </c:numRef>
          </c:val>
          <c:extLst>
            <c:ext xmlns:c16="http://schemas.microsoft.com/office/drawing/2014/chart" uri="{C3380CC4-5D6E-409C-BE32-E72D297353CC}">
              <c16:uniqueId val="{0000000A-DD2D-4162-A2D6-5505BA994D92}"/>
            </c:ext>
          </c:extLst>
        </c:ser>
        <c:dLbls>
          <c:showLegendKey val="0"/>
          <c:showVal val="0"/>
          <c:showCatName val="0"/>
          <c:showSerName val="0"/>
          <c:showPercent val="0"/>
          <c:showBubbleSize val="0"/>
        </c:dLbls>
        <c:gapWidth val="55"/>
        <c:axId val="730652744"/>
        <c:axId val="730653920"/>
      </c:barChart>
      <c:valAx>
        <c:axId val="730653920"/>
        <c:scaling>
          <c:orientation val="minMax"/>
          <c:max val="1"/>
        </c:scaling>
        <c:delete val="1"/>
        <c:axPos val="t"/>
        <c:numFmt formatCode="0%" sourceLinked="1"/>
        <c:majorTickMark val="out"/>
        <c:minorTickMark val="none"/>
        <c:tickLblPos val="nextTo"/>
        <c:crossAx val="730652744"/>
        <c:crosses val="autoZero"/>
        <c:crossBetween val="between"/>
      </c:valAx>
      <c:catAx>
        <c:axId val="730652744"/>
        <c:scaling>
          <c:orientation val="maxMin"/>
        </c:scaling>
        <c:delete val="0"/>
        <c:axPos val="l"/>
        <c:numFmt formatCode="General" sourceLinked="1"/>
        <c:majorTickMark val="out"/>
        <c:minorTickMark val="none"/>
        <c:tickLblPos val="nextTo"/>
        <c:spPr>
          <a:ln>
            <a:noFill/>
          </a:ln>
        </c:spPr>
        <c:txPr>
          <a:bodyPr/>
          <a:lstStyle/>
          <a:p>
            <a:pPr>
              <a:defRPr sz="1200">
                <a:latin typeface="Calibri" panose="020F0502020204030204" pitchFamily="34" charset="0"/>
                <a:cs typeface="Calibri" panose="020F0502020204030204" pitchFamily="34" charset="0"/>
              </a:defRPr>
            </a:pPr>
            <a:endParaRPr lang="fr-FR"/>
          </a:p>
        </c:txPr>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255099044466147"/>
          <c:y val="0"/>
          <c:w val="0.45766594442050079"/>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5E19-48AC-A113-83B4361DD369}"/>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5E19-48AC-A113-83B4361DD369}"/>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5E19-48AC-A113-83B4361DD369}"/>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5E19-48AC-A113-83B4361DD369}"/>
              </c:ext>
            </c:extLst>
          </c:dPt>
          <c:dPt>
            <c:idx val="4"/>
            <c:invertIfNegative val="0"/>
            <c:bubble3D val="0"/>
            <c:spPr>
              <a:solidFill>
                <a:schemeClr val="bg1">
                  <a:lumMod val="50000"/>
                </a:schemeClr>
              </a:solidFill>
              <a:ln>
                <a:noFill/>
              </a:ln>
              <a:effectLst>
                <a:softEdge rad="12700"/>
              </a:effectLst>
            </c:spPr>
            <c:extLst>
              <c:ext xmlns:c16="http://schemas.microsoft.com/office/drawing/2014/chart" uri="{C3380CC4-5D6E-409C-BE32-E72D297353CC}">
                <c16:uniqueId val="{00000009-5E19-48AC-A113-83B4361DD369}"/>
              </c:ext>
            </c:extLst>
          </c:dPt>
          <c:dLbls>
            <c:spPr>
              <a:noFill/>
              <a:ln>
                <a:noFill/>
              </a:ln>
              <a:effectLst/>
            </c:spPr>
            <c:txPr>
              <a:bodyPr wrap="square" lIns="38100" tIns="19050" rIns="38100" bIns="19050" anchor="ctr">
                <a:spAutoFit/>
              </a:bodyPr>
              <a:lstStyle/>
              <a:p>
                <a:pPr>
                  <a:defRPr sz="1000">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Feuil1!$A$2:$A$6</c:f>
              <c:strCache>
                <c:ptCount val="5"/>
                <c:pt idx="0">
                  <c:v>Très satisfait(e) </c:v>
                </c:pt>
                <c:pt idx="1">
                  <c:v>Plutôt satisfait(e) </c:v>
                </c:pt>
                <c:pt idx="2">
                  <c:v>Plutôt pas satisfait(e) </c:v>
                </c:pt>
                <c:pt idx="3">
                  <c:v>Pas du tout satisfait(e) </c:v>
                </c:pt>
                <c:pt idx="4">
                  <c:v>Nsp</c:v>
                </c:pt>
              </c:strCache>
            </c:strRef>
          </c:cat>
          <c:val>
            <c:numRef>
              <c:f>Feuil1!$B$2:$B$6</c:f>
              <c:numCache>
                <c:formatCode>0%</c:formatCode>
                <c:ptCount val="5"/>
                <c:pt idx="0">
                  <c:v>0.08</c:v>
                </c:pt>
                <c:pt idx="1">
                  <c:v>0.52</c:v>
                </c:pt>
                <c:pt idx="2">
                  <c:v>0.18</c:v>
                </c:pt>
                <c:pt idx="3">
                  <c:v>0.09</c:v>
                </c:pt>
                <c:pt idx="4">
                  <c:v>0.13</c:v>
                </c:pt>
              </c:numCache>
            </c:numRef>
          </c:val>
          <c:extLst>
            <c:ext xmlns:c16="http://schemas.microsoft.com/office/drawing/2014/chart" uri="{C3380CC4-5D6E-409C-BE32-E72D297353CC}">
              <c16:uniqueId val="{0000000A-5E19-48AC-A113-83B4361DD369}"/>
            </c:ext>
          </c:extLst>
        </c:ser>
        <c:dLbls>
          <c:showLegendKey val="0"/>
          <c:showVal val="0"/>
          <c:showCatName val="0"/>
          <c:showSerName val="0"/>
          <c:showPercent val="0"/>
          <c:showBubbleSize val="0"/>
        </c:dLbls>
        <c:gapWidth val="55"/>
        <c:axId val="799481040"/>
        <c:axId val="799481432"/>
      </c:barChart>
      <c:valAx>
        <c:axId val="799481432"/>
        <c:scaling>
          <c:orientation val="minMax"/>
          <c:max val="1"/>
        </c:scaling>
        <c:delete val="1"/>
        <c:axPos val="t"/>
        <c:numFmt formatCode="0%" sourceLinked="1"/>
        <c:majorTickMark val="out"/>
        <c:minorTickMark val="none"/>
        <c:tickLblPos val="nextTo"/>
        <c:crossAx val="799481040"/>
        <c:crosses val="autoZero"/>
        <c:crossBetween val="between"/>
      </c:valAx>
      <c:catAx>
        <c:axId val="799481040"/>
        <c:scaling>
          <c:orientation val="maxMin"/>
        </c:scaling>
        <c:delete val="0"/>
        <c:axPos val="l"/>
        <c:numFmt formatCode="General" sourceLinked="1"/>
        <c:majorTickMark val="out"/>
        <c:minorTickMark val="none"/>
        <c:tickLblPos val="nextTo"/>
        <c:spPr>
          <a:ln>
            <a:noFill/>
          </a:ln>
        </c:spPr>
        <c:txPr>
          <a:bodyPr/>
          <a:lstStyle/>
          <a:p>
            <a:pPr>
              <a:defRPr sz="900">
                <a:latin typeface="Calibri" panose="020F0502020204030204" pitchFamily="34" charset="0"/>
                <a:cs typeface="Calibri" panose="020F0502020204030204" pitchFamily="34" charset="0"/>
              </a:defRPr>
            </a:pPr>
            <a:endParaRPr lang="fr-FR"/>
          </a:p>
        </c:txPr>
        <c:crossAx val="799481432"/>
        <c:crosses val="autoZero"/>
        <c:auto val="1"/>
        <c:lblAlgn val="ctr"/>
        <c:lblOffset val="100"/>
        <c:noMultiLvlLbl val="0"/>
      </c:catAx>
      <c:spPr>
        <a:noFill/>
        <a:ln w="25389">
          <a:noFill/>
        </a:ln>
      </c:spPr>
    </c:plotArea>
    <c:plotVisOnly val="1"/>
    <c:dispBlanksAs val="zero"/>
    <c:showDLblsOverMax val="0"/>
  </c:chart>
  <c:spPr>
    <a:ln>
      <a:solidFill>
        <a:schemeClr val="bg1">
          <a:lumMod val="75000"/>
        </a:schemeClr>
      </a:solidFill>
    </a:ln>
  </c:spPr>
  <c:txPr>
    <a:bodyPr/>
    <a:lstStyle/>
    <a:p>
      <a:pPr>
        <a:defRPr sz="1798"/>
      </a:pPr>
      <a:endParaRPr lang="fr-FR"/>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389331240417866"/>
          <c:y val="0"/>
          <c:w val="0.62341058488029799"/>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DC9F-440C-BB17-2DF107E2F354}"/>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DC9F-440C-BB17-2DF107E2F354}"/>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DC9F-440C-BB17-2DF107E2F354}"/>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DC9F-440C-BB17-2DF107E2F354}"/>
              </c:ext>
            </c:extLst>
          </c:dPt>
          <c:dLbls>
            <c:dLbl>
              <c:idx val="2"/>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5-DC9F-440C-BB17-2DF107E2F354}"/>
                </c:ext>
              </c:extLst>
            </c:dLbl>
            <c:dLbl>
              <c:idx val="3"/>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7-DC9F-440C-BB17-2DF107E2F354}"/>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Feuil1!$A$2:$A$5</c:f>
              <c:strCache>
                <c:ptCount val="4"/>
                <c:pt idx="0">
                  <c:v>Très bon </c:v>
                </c:pt>
                <c:pt idx="1">
                  <c:v>Assez bon </c:v>
                </c:pt>
                <c:pt idx="2">
                  <c:v>Assez mauvais </c:v>
                </c:pt>
                <c:pt idx="3">
                  <c:v>Très mauvais </c:v>
                </c:pt>
              </c:strCache>
            </c:strRef>
          </c:cat>
          <c:val>
            <c:numRef>
              <c:f>Feuil1!$B$2:$B$5</c:f>
              <c:numCache>
                <c:formatCode>0%</c:formatCode>
                <c:ptCount val="4"/>
                <c:pt idx="0">
                  <c:v>0.1</c:v>
                </c:pt>
                <c:pt idx="1">
                  <c:v>0.53</c:v>
                </c:pt>
                <c:pt idx="2">
                  <c:v>0.28999999999999998</c:v>
                </c:pt>
                <c:pt idx="3">
                  <c:v>0.08</c:v>
                </c:pt>
              </c:numCache>
            </c:numRef>
          </c:val>
          <c:extLst>
            <c:ext xmlns:c16="http://schemas.microsoft.com/office/drawing/2014/chart" uri="{C3380CC4-5D6E-409C-BE32-E72D297353CC}">
              <c16:uniqueId val="{00000008-DC9F-440C-BB17-2DF107E2F354}"/>
            </c:ext>
          </c:extLst>
        </c:ser>
        <c:dLbls>
          <c:showLegendKey val="0"/>
          <c:showVal val="0"/>
          <c:showCatName val="0"/>
          <c:showSerName val="0"/>
          <c:showPercent val="0"/>
          <c:showBubbleSize val="0"/>
        </c:dLbls>
        <c:gapWidth val="55"/>
        <c:axId val="730652744"/>
        <c:axId val="730653920"/>
      </c:barChart>
      <c:valAx>
        <c:axId val="730653920"/>
        <c:scaling>
          <c:orientation val="minMax"/>
          <c:max val="1"/>
        </c:scaling>
        <c:delete val="1"/>
        <c:axPos val="t"/>
        <c:numFmt formatCode="0%" sourceLinked="1"/>
        <c:majorTickMark val="out"/>
        <c:minorTickMark val="none"/>
        <c:tickLblPos val="nextTo"/>
        <c:crossAx val="730652744"/>
        <c:crosses val="autoZero"/>
        <c:crossBetween val="between"/>
      </c:valAx>
      <c:catAx>
        <c:axId val="730652744"/>
        <c:scaling>
          <c:orientation val="maxMin"/>
        </c:scaling>
        <c:delete val="0"/>
        <c:axPos val="l"/>
        <c:numFmt formatCode="General" sourceLinked="1"/>
        <c:majorTickMark val="out"/>
        <c:minorTickMark val="none"/>
        <c:tickLblPos val="nextTo"/>
        <c:spPr>
          <a:ln>
            <a:noFill/>
          </a:ln>
        </c:spPr>
        <c:txPr>
          <a:bodyPr/>
          <a:lstStyle/>
          <a:p>
            <a:pPr>
              <a:defRPr sz="1200">
                <a:latin typeface="Calibri" panose="020F0502020204030204" pitchFamily="34" charset="0"/>
                <a:cs typeface="Calibri" panose="020F0502020204030204" pitchFamily="34" charset="0"/>
              </a:defRPr>
            </a:pPr>
            <a:endParaRPr lang="fr-FR"/>
          </a:p>
        </c:txPr>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255099044466147"/>
          <c:y val="0"/>
          <c:w val="0.45766594442050079"/>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A8E4-4B4A-8AF5-5A3B59E03FAD}"/>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A8E4-4B4A-8AF5-5A3B59E03FAD}"/>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A8E4-4B4A-8AF5-5A3B59E03FAD}"/>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A8E4-4B4A-8AF5-5A3B59E03FAD}"/>
              </c:ext>
            </c:extLst>
          </c:dPt>
          <c:dLbls>
            <c:spPr>
              <a:noFill/>
              <a:ln>
                <a:noFill/>
              </a:ln>
              <a:effectLst/>
            </c:spPr>
            <c:txPr>
              <a:bodyPr wrap="square" lIns="38100" tIns="19050" rIns="38100" bIns="19050" anchor="ctr">
                <a:spAutoFit/>
              </a:bodyPr>
              <a:lstStyle/>
              <a:p>
                <a:pPr>
                  <a:defRPr sz="1000">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Feuil1!$A$2:$A$5</c:f>
              <c:strCache>
                <c:ptCount val="4"/>
                <c:pt idx="0">
                  <c:v>Très bon </c:v>
                </c:pt>
                <c:pt idx="1">
                  <c:v>Assez bon </c:v>
                </c:pt>
                <c:pt idx="2">
                  <c:v>Assez mauvais </c:v>
                </c:pt>
                <c:pt idx="3">
                  <c:v>Très mauvais </c:v>
                </c:pt>
              </c:strCache>
            </c:strRef>
          </c:cat>
          <c:val>
            <c:numRef>
              <c:f>Feuil1!$B$2:$B$5</c:f>
              <c:numCache>
                <c:formatCode>0%</c:formatCode>
                <c:ptCount val="4"/>
                <c:pt idx="0">
                  <c:v>0.12</c:v>
                </c:pt>
                <c:pt idx="1">
                  <c:v>0.53</c:v>
                </c:pt>
                <c:pt idx="2">
                  <c:v>0.28000000000000003</c:v>
                </c:pt>
                <c:pt idx="3">
                  <c:v>7.0000000000000007E-2</c:v>
                </c:pt>
              </c:numCache>
            </c:numRef>
          </c:val>
          <c:extLst>
            <c:ext xmlns:c16="http://schemas.microsoft.com/office/drawing/2014/chart" uri="{C3380CC4-5D6E-409C-BE32-E72D297353CC}">
              <c16:uniqueId val="{0000000A-A8E4-4B4A-8AF5-5A3B59E03FAD}"/>
            </c:ext>
          </c:extLst>
        </c:ser>
        <c:dLbls>
          <c:showLegendKey val="0"/>
          <c:showVal val="0"/>
          <c:showCatName val="0"/>
          <c:showSerName val="0"/>
          <c:showPercent val="0"/>
          <c:showBubbleSize val="0"/>
        </c:dLbls>
        <c:gapWidth val="55"/>
        <c:axId val="799481040"/>
        <c:axId val="799481432"/>
      </c:barChart>
      <c:valAx>
        <c:axId val="799481432"/>
        <c:scaling>
          <c:orientation val="minMax"/>
          <c:max val="1"/>
        </c:scaling>
        <c:delete val="1"/>
        <c:axPos val="t"/>
        <c:numFmt formatCode="0%" sourceLinked="1"/>
        <c:majorTickMark val="out"/>
        <c:minorTickMark val="none"/>
        <c:tickLblPos val="nextTo"/>
        <c:crossAx val="799481040"/>
        <c:crosses val="autoZero"/>
        <c:crossBetween val="between"/>
      </c:valAx>
      <c:catAx>
        <c:axId val="799481040"/>
        <c:scaling>
          <c:orientation val="maxMin"/>
        </c:scaling>
        <c:delete val="0"/>
        <c:axPos val="l"/>
        <c:numFmt formatCode="General" sourceLinked="1"/>
        <c:majorTickMark val="out"/>
        <c:minorTickMark val="none"/>
        <c:tickLblPos val="nextTo"/>
        <c:spPr>
          <a:ln>
            <a:noFill/>
          </a:ln>
        </c:spPr>
        <c:txPr>
          <a:bodyPr/>
          <a:lstStyle/>
          <a:p>
            <a:pPr>
              <a:defRPr sz="900">
                <a:latin typeface="Calibri" panose="020F0502020204030204" pitchFamily="34" charset="0"/>
                <a:cs typeface="Calibri" panose="020F0502020204030204" pitchFamily="34" charset="0"/>
              </a:defRPr>
            </a:pPr>
            <a:endParaRPr lang="fr-FR"/>
          </a:p>
        </c:txPr>
        <c:crossAx val="799481432"/>
        <c:crosses val="autoZero"/>
        <c:auto val="1"/>
        <c:lblAlgn val="ctr"/>
        <c:lblOffset val="100"/>
        <c:noMultiLvlLbl val="0"/>
      </c:catAx>
      <c:spPr>
        <a:noFill/>
        <a:ln w="25389">
          <a:noFill/>
        </a:ln>
      </c:spPr>
    </c:plotArea>
    <c:plotVisOnly val="1"/>
    <c:dispBlanksAs val="zero"/>
    <c:showDLblsOverMax val="0"/>
  </c:chart>
  <c:spPr>
    <a:ln>
      <a:solidFill>
        <a:schemeClr val="bg1">
          <a:lumMod val="75000"/>
        </a:schemeClr>
      </a:solidFill>
    </a:ln>
  </c:spPr>
  <c:txPr>
    <a:bodyPr/>
    <a:lstStyle/>
    <a:p>
      <a:pPr>
        <a:defRPr sz="1798"/>
      </a:pPr>
      <a:endParaRPr lang="fr-FR"/>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
          <c:y val="8.2116911736022632E-2"/>
          <c:w val="1"/>
          <c:h val="0.8588591631579543"/>
        </c:manualLayout>
      </c:layout>
      <c:barChart>
        <c:barDir val="bar"/>
        <c:grouping val="stacked"/>
        <c:varyColors val="0"/>
        <c:ser>
          <c:idx val="0"/>
          <c:order val="0"/>
          <c:tx>
            <c:strRef>
              <c:f>Sheet1!$B$1</c:f>
              <c:strCache>
                <c:ptCount val="1"/>
                <c:pt idx="0">
                  <c:v>Plutôt pas d’accord</c:v>
                </c:pt>
              </c:strCache>
            </c:strRef>
          </c:tx>
          <c:spPr>
            <a:solidFill>
              <a:srgbClr val="CC0000"/>
            </a:solidFill>
            <a:ln w="9525">
              <a:solidFill>
                <a:schemeClr val="bg1"/>
              </a:solidFill>
            </a:ln>
            <a:effectLst/>
          </c:spPr>
          <c:invertIfNegative val="0"/>
          <c:dLbls>
            <c:dLbl>
              <c:idx val="0"/>
              <c:layout>
                <c:manualLayout>
                  <c:x val="4.014951660015291E-2"/>
                  <c:y val="1.9695503577913055E-7"/>
                </c:manualLayout>
              </c:layout>
              <c:spPr>
                <a:noFill/>
                <a:ln>
                  <a:noFill/>
                </a:ln>
                <a:effectLst/>
              </c:spPr>
              <c:txPr>
                <a:bodyPr wrap="square" lIns="38100" tIns="19050" rIns="38100" bIns="19050" anchor="ctr" anchorCtr="0">
                  <a:spAutoFit/>
                </a:bodyPr>
                <a:lstStyle/>
                <a:p>
                  <a:pPr algn="ctr">
                    <a:defRPr lang="fr-FR" sz="1400" b="1" i="0" u="none" strike="noStrike" kern="1200" baseline="0">
                      <a:solidFill>
                        <a:srgbClr val="C00000"/>
                      </a:solidFill>
                      <a:latin typeface="Calibri" pitchFamily="34" charset="0"/>
                      <a:ea typeface="Arial"/>
                      <a:cs typeface="Calibri" pitchFamily="34" charset="0"/>
                    </a:defRPr>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8C8-4B28-80B2-0B5ADAF41D19}"/>
                </c:ext>
              </c:extLst>
            </c:dLbl>
            <c:dLbl>
              <c:idx val="1"/>
              <c:layout>
                <c:manualLayout>
                  <c:x val="3.3810119242234031E-2"/>
                  <c:y val="-2.5013289541037649E-3"/>
                </c:manualLayout>
              </c:layout>
              <c:spPr>
                <a:noFill/>
                <a:ln>
                  <a:noFill/>
                </a:ln>
                <a:effectLst/>
              </c:spPr>
              <c:txPr>
                <a:bodyPr wrap="square" lIns="38100" tIns="19050" rIns="38100" bIns="19050" anchor="ctr" anchorCtr="0">
                  <a:spAutoFit/>
                </a:bodyPr>
                <a:lstStyle/>
                <a:p>
                  <a:pPr algn="ctr">
                    <a:defRPr lang="fr-FR" sz="1400" b="1" i="0" u="none" strike="noStrike" kern="1200" baseline="0">
                      <a:solidFill>
                        <a:srgbClr val="C00000"/>
                      </a:solidFill>
                      <a:latin typeface="Calibri" pitchFamily="34" charset="0"/>
                      <a:ea typeface="Arial"/>
                      <a:cs typeface="Calibri" pitchFamily="34" charset="0"/>
                    </a:defRPr>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8C8-4B28-80B2-0B5ADAF41D19}"/>
                </c:ext>
              </c:extLst>
            </c:dLbl>
            <c:spPr>
              <a:noFill/>
              <a:ln>
                <a:noFill/>
              </a:ln>
              <a:effectLst/>
            </c:spPr>
            <c:txPr>
              <a:bodyPr wrap="square" lIns="38100" tIns="19050" rIns="38100" bIns="19050" anchor="ctr" anchorCtr="0">
                <a:spAutoFit/>
              </a:bodyPr>
              <a:lstStyle/>
              <a:p>
                <a:pPr algn="ctr">
                  <a:defRPr lang="fr-FR" sz="1400" b="1" i="0" u="none" strike="noStrike" kern="1200" baseline="0">
                    <a:solidFill>
                      <a:schemeClr val="bg1"/>
                    </a:solidFill>
                    <a:latin typeface="Calibri" pitchFamily="34" charset="0"/>
                    <a:ea typeface="Arial"/>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Sheet1!$A$2:$A$7</c:f>
              <c:numCache>
                <c:formatCode>General</c:formatCode>
                <c:ptCount val="6"/>
              </c:numCache>
            </c:numRef>
          </c:cat>
          <c:val>
            <c:numRef>
              <c:f>Sheet1!$B$2:$B$7</c:f>
              <c:numCache>
                <c:formatCode>0%</c:formatCode>
                <c:ptCount val="6"/>
                <c:pt idx="0">
                  <c:v>0.05</c:v>
                </c:pt>
                <c:pt idx="1">
                  <c:v>7.0000000000000007E-2</c:v>
                </c:pt>
                <c:pt idx="2">
                  <c:v>0.22</c:v>
                </c:pt>
                <c:pt idx="3">
                  <c:v>0.31</c:v>
                </c:pt>
                <c:pt idx="4">
                  <c:v>0.43</c:v>
                </c:pt>
                <c:pt idx="5">
                  <c:v>0.56000000000000005</c:v>
                </c:pt>
              </c:numCache>
            </c:numRef>
          </c:val>
          <c:extLst>
            <c:ext xmlns:c16="http://schemas.microsoft.com/office/drawing/2014/chart" uri="{C3380CC4-5D6E-409C-BE32-E72D297353CC}">
              <c16:uniqueId val="{00000000-03C6-47C1-A201-418649F64D59}"/>
            </c:ext>
          </c:extLst>
        </c:ser>
        <c:ser>
          <c:idx val="2"/>
          <c:order val="1"/>
          <c:tx>
            <c:strRef>
              <c:f>Sheet1!$C$1</c:f>
              <c:strCache>
                <c:ptCount val="1"/>
              </c:strCache>
            </c:strRef>
          </c:tx>
          <c:spPr>
            <a:solidFill>
              <a:srgbClr val="003366">
                <a:alpha val="75000"/>
              </a:srgbClr>
            </a:solidFill>
            <a:ln>
              <a:solidFill>
                <a:schemeClr val="bg1"/>
              </a:solidFill>
            </a:ln>
          </c:spPr>
          <c:invertIfNegative val="0"/>
          <c:dLbls>
            <c:dLbl>
              <c:idx val="2"/>
              <c:layout>
                <c:manualLayout>
                  <c:x val="6.3393973579188804E-3"/>
                  <c:y val="-4.5857167745987414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3C6-47C1-A201-418649F64D59}"/>
                </c:ext>
              </c:extLst>
            </c:dLbl>
            <c:numFmt formatCode="#,##0%;[White]#,##0%" sourceLinked="0"/>
            <c:spPr>
              <a:noFill/>
              <a:ln>
                <a:noFill/>
              </a:ln>
              <a:effectLst/>
            </c:spPr>
            <c:txPr>
              <a:bodyPr wrap="square" lIns="38100" tIns="19050" rIns="38100" bIns="19050" anchor="ctr" anchorCtr="0">
                <a:spAutoFit/>
              </a:bodyPr>
              <a:lstStyle/>
              <a:p>
                <a:pPr algn="ctr">
                  <a:defRPr lang="fr-FR" sz="1200" b="1" i="0" u="none" strike="noStrike" kern="1200" baseline="0">
                    <a:solidFill>
                      <a:schemeClr val="bg1"/>
                    </a:solidFill>
                    <a:latin typeface="Calibri" pitchFamily="34" charset="0"/>
                    <a:ea typeface="Trebuchet MS"/>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Sheet1!$A$2:$A$7</c:f>
              <c:numCache>
                <c:formatCode>General</c:formatCode>
                <c:ptCount val="6"/>
              </c:numCache>
            </c:numRef>
          </c:cat>
          <c:val>
            <c:numRef>
              <c:f>Sheet1!$C$2:$C$7</c:f>
              <c:numCache>
                <c:formatCode>0%</c:formatCode>
                <c:ptCount val="6"/>
                <c:pt idx="0">
                  <c:v>-0.31</c:v>
                </c:pt>
                <c:pt idx="1">
                  <c:v>-0.33</c:v>
                </c:pt>
                <c:pt idx="2">
                  <c:v>-0.26</c:v>
                </c:pt>
                <c:pt idx="3">
                  <c:v>-0.16</c:v>
                </c:pt>
                <c:pt idx="4">
                  <c:v>-0.2</c:v>
                </c:pt>
                <c:pt idx="5">
                  <c:v>-0.17</c:v>
                </c:pt>
              </c:numCache>
            </c:numRef>
          </c:val>
          <c:extLst>
            <c:ext xmlns:c16="http://schemas.microsoft.com/office/drawing/2014/chart" uri="{C3380CC4-5D6E-409C-BE32-E72D297353CC}">
              <c16:uniqueId val="{00000006-03C6-47C1-A201-418649F64D59}"/>
            </c:ext>
          </c:extLst>
        </c:ser>
        <c:ser>
          <c:idx val="3"/>
          <c:order val="2"/>
          <c:tx>
            <c:strRef>
              <c:f>Sheet1!$D$1</c:f>
              <c:strCache>
                <c:ptCount val="1"/>
                <c:pt idx="0">
                  <c:v>Tout à fait d’accord</c:v>
                </c:pt>
              </c:strCache>
            </c:strRef>
          </c:tx>
          <c:spPr>
            <a:solidFill>
              <a:srgbClr val="003366"/>
            </a:solidFill>
            <a:ln w="9525">
              <a:solidFill>
                <a:schemeClr val="bg1"/>
              </a:solidFill>
            </a:ln>
            <a:effectLst/>
          </c:spPr>
          <c:invertIfNegative val="0"/>
          <c:dLbls>
            <c:dLbl>
              <c:idx val="2"/>
              <c:layout>
                <c:manualLayout>
                  <c:x val="4.2262649052792539E-3"/>
                  <c:y val="-5.002657908207575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3C6-47C1-A201-418649F64D59}"/>
                </c:ext>
              </c:extLst>
            </c:dLbl>
            <c:numFmt formatCode="0;0%" sourceLinked="0"/>
            <c:spPr>
              <a:noFill/>
              <a:ln>
                <a:noFill/>
              </a:ln>
              <a:effectLst/>
            </c:spPr>
            <c:txPr>
              <a:bodyPr wrap="square" lIns="38100" tIns="19050" rIns="38100" bIns="19050" anchor="ctr">
                <a:spAutoFit/>
              </a:bodyPr>
              <a:lstStyle/>
              <a:p>
                <a:pPr>
                  <a:defRPr sz="1200">
                    <a:solidFill>
                      <a:schemeClr val="bg1"/>
                    </a:solidFill>
                    <a:latin typeface="Calibri" panose="020F050202020403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Sheet1!$A$2:$A$7</c:f>
              <c:numCache>
                <c:formatCode>General</c:formatCode>
                <c:ptCount val="6"/>
              </c:numCache>
            </c:numRef>
          </c:cat>
          <c:val>
            <c:numRef>
              <c:f>Sheet1!$D$2:$D$7</c:f>
              <c:numCache>
                <c:formatCode>0%</c:formatCode>
                <c:ptCount val="6"/>
                <c:pt idx="0">
                  <c:v>-0.64</c:v>
                </c:pt>
                <c:pt idx="1">
                  <c:v>-0.6</c:v>
                </c:pt>
                <c:pt idx="2">
                  <c:v>-0.52</c:v>
                </c:pt>
                <c:pt idx="3">
                  <c:v>-0.53</c:v>
                </c:pt>
                <c:pt idx="4">
                  <c:v>-0.37</c:v>
                </c:pt>
                <c:pt idx="5">
                  <c:v>-0.27</c:v>
                </c:pt>
              </c:numCache>
            </c:numRef>
          </c:val>
          <c:extLst>
            <c:ext xmlns:c16="http://schemas.microsoft.com/office/drawing/2014/chart" uri="{C3380CC4-5D6E-409C-BE32-E72D297353CC}">
              <c16:uniqueId val="{00000008-03C6-47C1-A201-418649F64D59}"/>
            </c:ext>
          </c:extLst>
        </c:ser>
        <c:dLbls>
          <c:dLblPos val="ctr"/>
          <c:showLegendKey val="0"/>
          <c:showVal val="1"/>
          <c:showCatName val="0"/>
          <c:showSerName val="0"/>
          <c:showPercent val="0"/>
          <c:showBubbleSize val="0"/>
        </c:dLbls>
        <c:gapWidth val="60"/>
        <c:overlap val="100"/>
        <c:axId val="689474760"/>
        <c:axId val="689475152"/>
      </c:barChart>
      <c:catAx>
        <c:axId val="689474760"/>
        <c:scaling>
          <c:orientation val="maxMin"/>
        </c:scaling>
        <c:delete val="1"/>
        <c:axPos val="l"/>
        <c:numFmt formatCode="General" sourceLinked="0"/>
        <c:majorTickMark val="out"/>
        <c:minorTickMark val="none"/>
        <c:tickLblPos val="none"/>
        <c:crossAx val="689475152"/>
        <c:crosses val="autoZero"/>
        <c:auto val="1"/>
        <c:lblAlgn val="ctr"/>
        <c:lblOffset val="100"/>
        <c:noMultiLvlLbl val="0"/>
      </c:catAx>
      <c:valAx>
        <c:axId val="689475152"/>
        <c:scaling>
          <c:orientation val="minMax"/>
        </c:scaling>
        <c:delete val="1"/>
        <c:axPos val="t"/>
        <c:numFmt formatCode="0%" sourceLinked="1"/>
        <c:majorTickMark val="out"/>
        <c:minorTickMark val="none"/>
        <c:tickLblPos val="nextTo"/>
        <c:crossAx val="689474760"/>
        <c:crosses val="autoZero"/>
        <c:crossBetween val="between"/>
      </c:valAx>
      <c:spPr>
        <a:noFill/>
        <a:ln w="25384">
          <a:noFill/>
        </a:ln>
      </c:spPr>
    </c:plotArea>
    <c:plotVisOnly val="1"/>
    <c:dispBlanksAs val="gap"/>
    <c:showDLblsOverMax val="0"/>
  </c:chart>
  <c:spPr>
    <a:noFill/>
    <a:ln>
      <a:noFill/>
    </a:ln>
  </c:spPr>
  <c:txPr>
    <a:bodyPr/>
    <a:lstStyle/>
    <a:p>
      <a:pPr>
        <a:defRPr sz="1878" b="1" i="0" u="none" strike="noStrike" baseline="0">
          <a:solidFill>
            <a:schemeClr val="tx1"/>
          </a:solidFill>
          <a:latin typeface="Arial"/>
          <a:ea typeface="Arial"/>
          <a:cs typeface="Arial"/>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530040416672591E-2"/>
          <c:y val="0"/>
          <c:w val="0.88377396636660621"/>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0340-4344-AA4C-133564B64A29}"/>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0340-4344-AA4C-133564B64A29}"/>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0340-4344-AA4C-133564B64A29}"/>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0340-4344-AA4C-133564B64A29}"/>
              </c:ext>
            </c:extLst>
          </c:dPt>
          <c:dPt>
            <c:idx val="4"/>
            <c:invertIfNegative val="0"/>
            <c:bubble3D val="0"/>
            <c:spPr>
              <a:solidFill>
                <a:schemeClr val="tx1">
                  <a:lumMod val="50000"/>
                  <a:lumOff val="50000"/>
                </a:schemeClr>
              </a:solidFill>
              <a:ln>
                <a:noFill/>
              </a:ln>
              <a:effectLst>
                <a:softEdge rad="12700"/>
              </a:effectLst>
            </c:spPr>
            <c:extLst>
              <c:ext xmlns:c16="http://schemas.microsoft.com/office/drawing/2014/chart" uri="{C3380CC4-5D6E-409C-BE32-E72D297353CC}">
                <c16:uniqueId val="{00000009-0340-4344-AA4C-133564B64A29}"/>
              </c:ext>
            </c:extLst>
          </c:dPt>
          <c:dLbls>
            <c:dLbl>
              <c:idx val="0"/>
              <c:tx>
                <c:rich>
                  <a:bodyPr wrap="square" lIns="38100" tIns="19050" rIns="38100" bIns="19050" anchor="ctr">
                    <a:spAutoFit/>
                  </a:bodyPr>
                  <a:lstStyle/>
                  <a:p>
                    <a:pPr>
                      <a:defRPr sz="1400" b="1">
                        <a:solidFill>
                          <a:srgbClr val="003366"/>
                        </a:solidFill>
                      </a:defRPr>
                    </a:pPr>
                    <a:r>
                      <a:rPr lang="en-US">
                        <a:solidFill>
                          <a:srgbClr val="003366"/>
                        </a:solidFill>
                      </a:rPr>
                      <a:t>23%</a:t>
                    </a:r>
                    <a:endParaRPr lang="en-US" dirty="0">
                      <a:solidFill>
                        <a:srgbClr val="003366"/>
                      </a:solidFill>
                    </a:endParaRP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340-4344-AA4C-133564B64A29}"/>
                </c:ext>
              </c:extLst>
            </c:dLbl>
            <c:dLbl>
              <c:idx val="1"/>
              <c:tx>
                <c:rich>
                  <a:bodyPr wrap="square" lIns="38100" tIns="19050" rIns="38100" bIns="19050" anchor="ctr">
                    <a:spAutoFit/>
                  </a:bodyPr>
                  <a:lstStyle/>
                  <a:p>
                    <a:pPr>
                      <a:defRPr sz="1400" b="1">
                        <a:solidFill>
                          <a:srgbClr val="003366"/>
                        </a:solidFill>
                      </a:defRPr>
                    </a:pPr>
                    <a:r>
                      <a:rPr lang="en-US">
                        <a:solidFill>
                          <a:srgbClr val="003366"/>
                        </a:solidFill>
                      </a:rPr>
                      <a:t>58%</a:t>
                    </a:r>
                    <a:endParaRPr lang="en-US" dirty="0">
                      <a:solidFill>
                        <a:srgbClr val="003366"/>
                      </a:solidFill>
                    </a:endParaRP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0340-4344-AA4C-133564B64A29}"/>
                </c:ext>
              </c:extLst>
            </c:dLbl>
            <c:dLbl>
              <c:idx val="2"/>
              <c:tx>
                <c:rich>
                  <a:bodyPr wrap="square" lIns="38100" tIns="19050" rIns="38100" bIns="19050" anchor="ctr">
                    <a:spAutoFit/>
                  </a:bodyPr>
                  <a:lstStyle/>
                  <a:p>
                    <a:pPr>
                      <a:defRPr sz="1400" b="1">
                        <a:solidFill>
                          <a:srgbClr val="A50021"/>
                        </a:solidFill>
                      </a:defRPr>
                    </a:pPr>
                    <a:r>
                      <a:rPr lang="en-US">
                        <a:solidFill>
                          <a:srgbClr val="A50021"/>
                        </a:solidFill>
                      </a:rPr>
                      <a:t>10%</a:t>
                    </a:r>
                    <a:endParaRPr lang="en-US" dirty="0">
                      <a:solidFill>
                        <a:srgbClr val="A50021"/>
                      </a:solidFill>
                    </a:endParaRP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0340-4344-AA4C-133564B64A29}"/>
                </c:ext>
              </c:extLst>
            </c:dLbl>
            <c:dLbl>
              <c:idx val="3"/>
              <c:tx>
                <c:rich>
                  <a:bodyPr wrap="square" lIns="38100" tIns="19050" rIns="38100" bIns="19050" anchor="ctr">
                    <a:spAutoFit/>
                  </a:bodyPr>
                  <a:lstStyle/>
                  <a:p>
                    <a:pPr>
                      <a:defRPr sz="1400" b="1">
                        <a:solidFill>
                          <a:srgbClr val="A50021"/>
                        </a:solidFill>
                      </a:defRPr>
                    </a:pPr>
                    <a:r>
                      <a:rPr lang="en-US">
                        <a:solidFill>
                          <a:srgbClr val="A50021"/>
                        </a:solidFill>
                      </a:rPr>
                      <a:t>2%</a:t>
                    </a:r>
                    <a:endParaRPr lang="en-US" dirty="0">
                      <a:solidFill>
                        <a:srgbClr val="A50021"/>
                      </a:solidFill>
                    </a:endParaRP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0340-4344-AA4C-133564B64A29}"/>
                </c:ext>
              </c:extLst>
            </c:dLbl>
            <c:dLbl>
              <c:idx val="4"/>
              <c:tx>
                <c:rich>
                  <a:bodyPr wrap="square" lIns="38100" tIns="19050" rIns="38100" bIns="19050" anchor="ctr">
                    <a:spAutoFit/>
                  </a:bodyPr>
                  <a:lstStyle/>
                  <a:p>
                    <a:pPr>
                      <a:defRPr sz="1400" b="1">
                        <a:solidFill>
                          <a:srgbClr val="7F7F7F"/>
                        </a:solidFill>
                      </a:defRPr>
                    </a:pPr>
                    <a:r>
                      <a:rPr lang="en-US">
                        <a:solidFill>
                          <a:srgbClr val="7F7F7F"/>
                        </a:solidFill>
                      </a:rPr>
                      <a:t>7%</a:t>
                    </a:r>
                    <a:endParaRPr lang="en-US" dirty="0">
                      <a:solidFill>
                        <a:srgbClr val="7F7F7F"/>
                      </a:solidFill>
                    </a:endParaRPr>
                  </a:p>
                </c:rich>
              </c:tx>
              <c:spPr>
                <a:noFill/>
                <a:ln>
                  <a:noFill/>
                </a:ln>
                <a:effectLst/>
              </c:spPr>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0340-4344-AA4C-133564B64A29}"/>
                </c:ext>
              </c:extLst>
            </c:dLbl>
            <c:spPr>
              <a:noFill/>
              <a:ln>
                <a:noFill/>
              </a:ln>
              <a:effectLst/>
            </c:spPr>
            <c:txPr>
              <a:bodyPr wrap="square" lIns="38100" tIns="19050" rIns="38100" bIns="19050" anchor="ctr">
                <a:spAutoFit/>
              </a:bodyPr>
              <a:lstStyle/>
              <a:p>
                <a:pPr>
                  <a:defRPr sz="1400" b="1"/>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Feuil1!$A$2:$A$6</c:f>
              <c:strCache>
                <c:ptCount val="5"/>
                <c:pt idx="0">
                  <c:v>Très bonne </c:v>
                </c:pt>
                <c:pt idx="1">
                  <c:v>Assez bonne </c:v>
                </c:pt>
                <c:pt idx="2">
                  <c:v>Assez mauvaise </c:v>
                </c:pt>
                <c:pt idx="3">
                  <c:v>Très mauvaise </c:v>
                </c:pt>
                <c:pt idx="4">
                  <c:v>Vous ne savez pas </c:v>
                </c:pt>
              </c:strCache>
            </c:strRef>
          </c:cat>
          <c:val>
            <c:numRef>
              <c:f>Feuil1!$B$2:$B$6</c:f>
              <c:numCache>
                <c:formatCode>0%</c:formatCode>
                <c:ptCount val="5"/>
                <c:pt idx="0">
                  <c:v>-0.23</c:v>
                </c:pt>
                <c:pt idx="1">
                  <c:v>-0.57999999999999996</c:v>
                </c:pt>
                <c:pt idx="2">
                  <c:v>-0.1</c:v>
                </c:pt>
                <c:pt idx="3">
                  <c:v>-0.02</c:v>
                </c:pt>
                <c:pt idx="4">
                  <c:v>-7.0000000000000007E-2</c:v>
                </c:pt>
              </c:numCache>
            </c:numRef>
          </c:val>
          <c:extLst>
            <c:ext xmlns:c16="http://schemas.microsoft.com/office/drawing/2014/chart" uri="{C3380CC4-5D6E-409C-BE32-E72D297353CC}">
              <c16:uniqueId val="{0000000A-0340-4344-AA4C-133564B64A29}"/>
            </c:ext>
          </c:extLst>
        </c:ser>
        <c:dLbls>
          <c:dLblPos val="outEnd"/>
          <c:showLegendKey val="0"/>
          <c:showVal val="1"/>
          <c:showCatName val="0"/>
          <c:showSerName val="0"/>
          <c:showPercent val="0"/>
          <c:showBubbleSize val="0"/>
        </c:dLbls>
        <c:gapWidth val="55"/>
        <c:axId val="730652744"/>
        <c:axId val="730653920"/>
      </c:barChart>
      <c:valAx>
        <c:axId val="730653920"/>
        <c:scaling>
          <c:orientation val="minMax"/>
          <c:max val="0"/>
        </c:scaling>
        <c:delete val="1"/>
        <c:axPos val="t"/>
        <c:numFmt formatCode="0%" sourceLinked="1"/>
        <c:majorTickMark val="out"/>
        <c:minorTickMark val="none"/>
        <c:tickLblPos val="nextTo"/>
        <c:crossAx val="730652744"/>
        <c:crosses val="autoZero"/>
        <c:crossBetween val="between"/>
      </c:valAx>
      <c:catAx>
        <c:axId val="730652744"/>
        <c:scaling>
          <c:orientation val="maxMin"/>
        </c:scaling>
        <c:delete val="1"/>
        <c:axPos val="l"/>
        <c:numFmt formatCode="General" sourceLinked="1"/>
        <c:majorTickMark val="out"/>
        <c:minorTickMark val="none"/>
        <c:tickLblPos val="nextTo"/>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389331240417866"/>
          <c:y val="0"/>
          <c:w val="0.62341058488029799"/>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455D-49C6-BEA4-2720F55F5F0A}"/>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455D-49C6-BEA4-2720F55F5F0A}"/>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455D-49C6-BEA4-2720F55F5F0A}"/>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455D-49C6-BEA4-2720F55F5F0A}"/>
              </c:ext>
            </c:extLst>
          </c:dPt>
          <c:dLbls>
            <c:dLbl>
              <c:idx val="2"/>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5-455D-49C6-BEA4-2720F55F5F0A}"/>
                </c:ext>
              </c:extLst>
            </c:dLbl>
            <c:dLbl>
              <c:idx val="3"/>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7-455D-49C6-BEA4-2720F55F5F0A}"/>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Feuil1!$A$2:$A$5</c:f>
              <c:strCache>
                <c:ptCount val="4"/>
                <c:pt idx="0">
                  <c:v>Très bien </c:v>
                </c:pt>
                <c:pt idx="1">
                  <c:v>Plutôt bien </c:v>
                </c:pt>
                <c:pt idx="2">
                  <c:v>Plutôt mal </c:v>
                </c:pt>
                <c:pt idx="3">
                  <c:v>Très mal </c:v>
                </c:pt>
              </c:strCache>
            </c:strRef>
          </c:cat>
          <c:val>
            <c:numRef>
              <c:f>Feuil1!$B$2:$B$5</c:f>
              <c:numCache>
                <c:formatCode>0%</c:formatCode>
                <c:ptCount val="4"/>
                <c:pt idx="0">
                  <c:v>0.4</c:v>
                </c:pt>
                <c:pt idx="1">
                  <c:v>0.45</c:v>
                </c:pt>
                <c:pt idx="2">
                  <c:v>0.13</c:v>
                </c:pt>
                <c:pt idx="3">
                  <c:v>0.02</c:v>
                </c:pt>
              </c:numCache>
            </c:numRef>
          </c:val>
          <c:extLst>
            <c:ext xmlns:c16="http://schemas.microsoft.com/office/drawing/2014/chart" uri="{C3380CC4-5D6E-409C-BE32-E72D297353CC}">
              <c16:uniqueId val="{00000008-455D-49C6-BEA4-2720F55F5F0A}"/>
            </c:ext>
          </c:extLst>
        </c:ser>
        <c:dLbls>
          <c:showLegendKey val="0"/>
          <c:showVal val="0"/>
          <c:showCatName val="0"/>
          <c:showSerName val="0"/>
          <c:showPercent val="0"/>
          <c:showBubbleSize val="0"/>
        </c:dLbls>
        <c:gapWidth val="55"/>
        <c:axId val="730652744"/>
        <c:axId val="730653920"/>
      </c:barChart>
      <c:valAx>
        <c:axId val="730653920"/>
        <c:scaling>
          <c:orientation val="minMax"/>
          <c:max val="1"/>
        </c:scaling>
        <c:delete val="1"/>
        <c:axPos val="t"/>
        <c:numFmt formatCode="0%" sourceLinked="1"/>
        <c:majorTickMark val="out"/>
        <c:minorTickMark val="none"/>
        <c:tickLblPos val="nextTo"/>
        <c:crossAx val="730652744"/>
        <c:crosses val="autoZero"/>
        <c:crossBetween val="between"/>
      </c:valAx>
      <c:catAx>
        <c:axId val="730652744"/>
        <c:scaling>
          <c:orientation val="maxMin"/>
        </c:scaling>
        <c:delete val="0"/>
        <c:axPos val="l"/>
        <c:numFmt formatCode="General" sourceLinked="1"/>
        <c:majorTickMark val="out"/>
        <c:minorTickMark val="none"/>
        <c:tickLblPos val="nextTo"/>
        <c:spPr>
          <a:ln>
            <a:noFill/>
          </a:ln>
        </c:spPr>
        <c:txPr>
          <a:bodyPr/>
          <a:lstStyle/>
          <a:p>
            <a:pPr>
              <a:defRPr sz="1200">
                <a:latin typeface="Calibri" panose="020F0502020204030204" pitchFamily="34" charset="0"/>
                <a:cs typeface="Calibri" panose="020F0502020204030204" pitchFamily="34" charset="0"/>
              </a:defRPr>
            </a:pPr>
            <a:endParaRPr lang="fr-FR"/>
          </a:p>
        </c:txPr>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697507420646658"/>
          <c:y val="0"/>
          <c:w val="0.60994451094581426"/>
          <c:h val="0.87013214274260675"/>
        </c:manualLayout>
      </c:layout>
      <c:barChart>
        <c:barDir val="bar"/>
        <c:grouping val="stacked"/>
        <c:varyColors val="0"/>
        <c:ser>
          <c:idx val="0"/>
          <c:order val="0"/>
          <c:tx>
            <c:strRef>
              <c:f>Feuil1!$B$1</c:f>
              <c:strCache>
                <c:ptCount val="1"/>
                <c:pt idx="0">
                  <c:v>Un impact positif</c:v>
                </c:pt>
              </c:strCache>
            </c:strRef>
          </c:tx>
          <c:spPr>
            <a:solidFill>
              <a:srgbClr val="003366"/>
            </a:solidFill>
            <a:ln w="9525">
              <a:solidFill>
                <a:schemeClr val="bg1"/>
              </a:solidFill>
            </a:ln>
            <a:effectLst/>
          </c:spPr>
          <c:invertIfNegative val="1"/>
          <c:dPt>
            <c:idx val="0"/>
            <c:invertIfNegative val="1"/>
            <c:bubble3D val="0"/>
            <c:extLst>
              <c:ext xmlns:c16="http://schemas.microsoft.com/office/drawing/2014/chart" uri="{C3380CC4-5D6E-409C-BE32-E72D297353CC}">
                <c16:uniqueId val="{00000000-FDAA-452B-8C56-49FB2D519FF2}"/>
              </c:ext>
            </c:extLst>
          </c:dPt>
          <c:dPt>
            <c:idx val="1"/>
            <c:invertIfNegative val="1"/>
            <c:bubble3D val="0"/>
            <c:extLst>
              <c:ext xmlns:c16="http://schemas.microsoft.com/office/drawing/2014/chart" uri="{C3380CC4-5D6E-409C-BE32-E72D297353CC}">
                <c16:uniqueId val="{00000001-FDAA-452B-8C56-49FB2D519FF2}"/>
              </c:ext>
            </c:extLst>
          </c:dPt>
          <c:dLbls>
            <c:spPr>
              <a:noFill/>
              <a:ln w="28044">
                <a:noFill/>
              </a:ln>
            </c:spPr>
            <c:txPr>
              <a:bodyPr/>
              <a:lstStyle/>
              <a:p>
                <a:pPr>
                  <a:defRPr sz="1800" b="1">
                    <a:solidFill>
                      <a:schemeClr val="bg1"/>
                    </a:solidFill>
                    <a:latin typeface="Calibri" pitchFamily="34" charset="0"/>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Feuil1!$A$2:$A$5</c:f>
              <c:strCache>
                <c:ptCount val="4"/>
                <c:pt idx="0">
                  <c:v>La performance des salarié(e)s </c:v>
                </c:pt>
                <c:pt idx="1">
                  <c:v>La perception de la performance des salarié(e)s par la Direction </c:v>
                </c:pt>
                <c:pt idx="2">
                  <c:v>Les conditions de travail et les risques psycho-sociaux </c:v>
                </c:pt>
                <c:pt idx="3">
                  <c:v>Le lien social </c:v>
                </c:pt>
              </c:strCache>
            </c:strRef>
          </c:cat>
          <c:val>
            <c:numRef>
              <c:f>Feuil1!$B$2:$B$5</c:f>
              <c:numCache>
                <c:formatCode>0%</c:formatCode>
                <c:ptCount val="4"/>
                <c:pt idx="0">
                  <c:v>0.53</c:v>
                </c:pt>
                <c:pt idx="1">
                  <c:v>0.31</c:v>
                </c:pt>
                <c:pt idx="2">
                  <c:v>0.22</c:v>
                </c:pt>
                <c:pt idx="3">
                  <c:v>0.05</c:v>
                </c:pt>
              </c:numCache>
            </c:numRef>
          </c:val>
          <c:extLst>
            <c:ext xmlns:c14="http://schemas.microsoft.com/office/drawing/2007/8/2/chart" uri="{6F2FDCE9-48DA-4B69-8628-5D25D57E5C99}">
              <c14:invertSolidFillFmt>
                <c14:spPr xmlns:c14="http://schemas.microsoft.com/office/drawing/2007/8/2/chart">
                  <a:solidFill>
                    <a:srgbClr val="FFFFFF"/>
                  </a:solidFill>
                  <a:ln w="9525">
                    <a:solidFill>
                      <a:schemeClr val="bg1"/>
                    </a:solidFill>
                  </a:ln>
                  <a:effectLst/>
                </c14:spPr>
              </c14:invertSolidFillFmt>
            </c:ext>
            <c:ext xmlns:c16="http://schemas.microsoft.com/office/drawing/2014/chart" uri="{C3380CC4-5D6E-409C-BE32-E72D297353CC}">
              <c16:uniqueId val="{00000002-FDAA-452B-8C56-49FB2D519FF2}"/>
            </c:ext>
          </c:extLst>
        </c:ser>
        <c:ser>
          <c:idx val="1"/>
          <c:order val="1"/>
          <c:tx>
            <c:strRef>
              <c:f>Feuil1!$C$1</c:f>
              <c:strCache>
                <c:ptCount val="1"/>
                <c:pt idx="0">
                  <c:v>Un impact négatif</c:v>
                </c:pt>
              </c:strCache>
            </c:strRef>
          </c:tx>
          <c:spPr>
            <a:solidFill>
              <a:srgbClr val="A50021"/>
            </a:solidFill>
            <a:ln>
              <a:solidFill>
                <a:schemeClr val="bg1"/>
              </a:solidFill>
            </a:ln>
            <a:effectLst/>
          </c:spPr>
          <c:invertIfNegative val="0"/>
          <c:dLbls>
            <c:dLbl>
              <c:idx val="0"/>
              <c:layout>
                <c:manualLayout>
                  <c:x val="5.225885828796688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DAA-452B-8C56-49FB2D519FF2}"/>
                </c:ext>
              </c:extLst>
            </c:dLbl>
            <c:spPr>
              <a:noFill/>
              <a:ln>
                <a:noFill/>
              </a:ln>
              <a:effectLst/>
            </c:spPr>
            <c:txPr>
              <a:bodyPr/>
              <a:lstStyle/>
              <a:p>
                <a:pPr algn="ctr">
                  <a:defRPr lang="fr-FR" sz="1800" b="1" i="0" u="none" strike="noStrike" kern="1200" baseline="0">
                    <a:solidFill>
                      <a:schemeClr val="bg1"/>
                    </a:solidFill>
                    <a:latin typeface="Calibri" pitchFamily="34" charset="0"/>
                    <a:ea typeface="+mn-ea"/>
                    <a:cs typeface="Calibri"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Feuil1!$A$2:$A$5</c:f>
              <c:strCache>
                <c:ptCount val="4"/>
                <c:pt idx="0">
                  <c:v>La performance des salarié(e)s </c:v>
                </c:pt>
                <c:pt idx="1">
                  <c:v>La perception de la performance des salarié(e)s par la Direction </c:v>
                </c:pt>
                <c:pt idx="2">
                  <c:v>Les conditions de travail et les risques psycho-sociaux </c:v>
                </c:pt>
                <c:pt idx="3">
                  <c:v>Le lien social </c:v>
                </c:pt>
              </c:strCache>
            </c:strRef>
          </c:cat>
          <c:val>
            <c:numRef>
              <c:f>Feuil1!$C$2:$C$5</c:f>
              <c:numCache>
                <c:formatCode>0%</c:formatCode>
                <c:ptCount val="4"/>
                <c:pt idx="0">
                  <c:v>0.1</c:v>
                </c:pt>
                <c:pt idx="1">
                  <c:v>0.3</c:v>
                </c:pt>
                <c:pt idx="2">
                  <c:v>0.53</c:v>
                </c:pt>
                <c:pt idx="3">
                  <c:v>0.75</c:v>
                </c:pt>
              </c:numCache>
            </c:numRef>
          </c:val>
          <c:extLst>
            <c:ext xmlns:c16="http://schemas.microsoft.com/office/drawing/2014/chart" uri="{C3380CC4-5D6E-409C-BE32-E72D297353CC}">
              <c16:uniqueId val="{00000004-FDAA-452B-8C56-49FB2D519FF2}"/>
            </c:ext>
          </c:extLst>
        </c:ser>
        <c:ser>
          <c:idx val="2"/>
          <c:order val="2"/>
          <c:tx>
            <c:strRef>
              <c:f>Feuil1!$D$1</c:f>
              <c:strCache>
                <c:ptCount val="1"/>
                <c:pt idx="0">
                  <c:v>Pas d’impact particulier</c:v>
                </c:pt>
              </c:strCache>
            </c:strRef>
          </c:tx>
          <c:spPr>
            <a:solidFill>
              <a:schemeClr val="accent4">
                <a:lumMod val="75000"/>
              </a:schemeClr>
            </a:solidFill>
            <a:ln>
              <a:solidFill>
                <a:schemeClr val="bg1"/>
              </a:solidFill>
            </a:ln>
          </c:spPr>
          <c:invertIfNegative val="0"/>
          <c:dLbls>
            <c:spPr>
              <a:noFill/>
              <a:ln>
                <a:noFill/>
              </a:ln>
              <a:effectLst/>
            </c:spPr>
            <c:txPr>
              <a:bodyPr wrap="square" lIns="38100" tIns="19050" rIns="38100" bIns="19050" anchor="ctr" anchorCtr="0">
                <a:spAutoFit/>
              </a:bodyPr>
              <a:lstStyle/>
              <a:p>
                <a:pPr algn="ctr">
                  <a:defRPr lang="fr-FR" sz="1800" b="1" i="0" u="none" strike="noStrike" kern="1200" baseline="0">
                    <a:solidFill>
                      <a:schemeClr val="bg1"/>
                    </a:solidFill>
                    <a:latin typeface="Calibri" pitchFamily="34" charset="0"/>
                    <a:ea typeface="+mn-ea"/>
                    <a:cs typeface="Calibri"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Feuil1!$A$2:$A$5</c:f>
              <c:strCache>
                <c:ptCount val="4"/>
                <c:pt idx="0">
                  <c:v>La performance des salarié(e)s </c:v>
                </c:pt>
                <c:pt idx="1">
                  <c:v>La perception de la performance des salarié(e)s par la Direction </c:v>
                </c:pt>
                <c:pt idx="2">
                  <c:v>Les conditions de travail et les risques psycho-sociaux </c:v>
                </c:pt>
                <c:pt idx="3">
                  <c:v>Le lien social </c:v>
                </c:pt>
              </c:strCache>
            </c:strRef>
          </c:cat>
          <c:val>
            <c:numRef>
              <c:f>Feuil1!$D$2:$D$5</c:f>
              <c:numCache>
                <c:formatCode>0%</c:formatCode>
                <c:ptCount val="4"/>
                <c:pt idx="0">
                  <c:v>0.37</c:v>
                </c:pt>
                <c:pt idx="1">
                  <c:v>0.39</c:v>
                </c:pt>
                <c:pt idx="2">
                  <c:v>0.25</c:v>
                </c:pt>
                <c:pt idx="3">
                  <c:v>0.2</c:v>
                </c:pt>
              </c:numCache>
            </c:numRef>
          </c:val>
          <c:extLst>
            <c:ext xmlns:c16="http://schemas.microsoft.com/office/drawing/2014/chart" uri="{C3380CC4-5D6E-409C-BE32-E72D297353CC}">
              <c16:uniqueId val="{00000005-FDAA-452B-8C56-49FB2D519FF2}"/>
            </c:ext>
          </c:extLst>
        </c:ser>
        <c:dLbls>
          <c:showLegendKey val="0"/>
          <c:showVal val="0"/>
          <c:showCatName val="0"/>
          <c:showSerName val="0"/>
          <c:showPercent val="0"/>
          <c:showBubbleSize val="0"/>
        </c:dLbls>
        <c:gapWidth val="60"/>
        <c:overlap val="100"/>
        <c:axId val="405800200"/>
        <c:axId val="405800592"/>
      </c:barChart>
      <c:catAx>
        <c:axId val="405800200"/>
        <c:scaling>
          <c:orientation val="maxMin"/>
        </c:scaling>
        <c:delete val="0"/>
        <c:axPos val="l"/>
        <c:numFmt formatCode="General" sourceLinked="1"/>
        <c:majorTickMark val="out"/>
        <c:minorTickMark val="none"/>
        <c:tickLblPos val="nextTo"/>
        <c:spPr>
          <a:ln>
            <a:noFill/>
          </a:ln>
        </c:spPr>
        <c:txPr>
          <a:bodyPr/>
          <a:lstStyle/>
          <a:p>
            <a:pPr>
              <a:defRPr sz="1400">
                <a:latin typeface="Calibri" panose="020F0502020204030204" pitchFamily="34" charset="0"/>
                <a:cs typeface="Calibri" panose="020F0502020204030204" pitchFamily="34" charset="0"/>
              </a:defRPr>
            </a:pPr>
            <a:endParaRPr lang="fr-FR"/>
          </a:p>
        </c:txPr>
        <c:crossAx val="405800592"/>
        <c:crosses val="autoZero"/>
        <c:auto val="1"/>
        <c:lblAlgn val="ctr"/>
        <c:lblOffset val="100"/>
        <c:noMultiLvlLbl val="0"/>
      </c:catAx>
      <c:valAx>
        <c:axId val="405800592"/>
        <c:scaling>
          <c:orientation val="minMax"/>
          <c:max val="1.05"/>
          <c:min val="0"/>
        </c:scaling>
        <c:delete val="1"/>
        <c:axPos val="t"/>
        <c:numFmt formatCode="0%" sourceLinked="1"/>
        <c:majorTickMark val="out"/>
        <c:minorTickMark val="none"/>
        <c:tickLblPos val="nextTo"/>
        <c:crossAx val="405800200"/>
        <c:crosses val="autoZero"/>
        <c:crossBetween val="between"/>
      </c:valAx>
    </c:plotArea>
    <c:legend>
      <c:legendPos val="b"/>
      <c:legendEntry>
        <c:idx val="0"/>
        <c:txPr>
          <a:bodyPr/>
          <a:lstStyle/>
          <a:p>
            <a:pPr>
              <a:defRPr sz="1200" b="1">
                <a:solidFill>
                  <a:srgbClr val="003366"/>
                </a:solidFill>
                <a:latin typeface="Calibri" pitchFamily="34" charset="0"/>
                <a:cs typeface="Calibri" pitchFamily="34" charset="0"/>
              </a:defRPr>
            </a:pPr>
            <a:endParaRPr lang="fr-FR"/>
          </a:p>
        </c:txPr>
      </c:legendEntry>
      <c:legendEntry>
        <c:idx val="1"/>
        <c:txPr>
          <a:bodyPr/>
          <a:lstStyle/>
          <a:p>
            <a:pPr>
              <a:defRPr sz="1200" b="1">
                <a:solidFill>
                  <a:srgbClr val="CC0000"/>
                </a:solidFill>
                <a:latin typeface="Calibri" pitchFamily="34" charset="0"/>
                <a:cs typeface="Calibri" pitchFamily="34" charset="0"/>
              </a:defRPr>
            </a:pPr>
            <a:endParaRPr lang="fr-FR"/>
          </a:p>
        </c:txPr>
      </c:legendEntry>
      <c:legendEntry>
        <c:idx val="2"/>
        <c:txPr>
          <a:bodyPr/>
          <a:lstStyle/>
          <a:p>
            <a:pPr>
              <a:defRPr sz="1200" b="1">
                <a:solidFill>
                  <a:schemeClr val="accent4">
                    <a:lumMod val="75000"/>
                  </a:schemeClr>
                </a:solidFill>
                <a:latin typeface="Calibri" pitchFamily="34" charset="0"/>
                <a:cs typeface="Calibri" pitchFamily="34" charset="0"/>
              </a:defRPr>
            </a:pPr>
            <a:endParaRPr lang="fr-FR"/>
          </a:p>
        </c:txPr>
      </c:legendEntry>
      <c:layout>
        <c:manualLayout>
          <c:xMode val="edge"/>
          <c:yMode val="edge"/>
          <c:x val="0.36096101390377505"/>
          <c:y val="0.91194085902310762"/>
          <c:w val="0.63903898609622511"/>
          <c:h val="5.6948823097162628E-2"/>
        </c:manualLayout>
      </c:layout>
      <c:overlay val="0"/>
      <c:txPr>
        <a:bodyPr/>
        <a:lstStyle/>
        <a:p>
          <a:pPr>
            <a:defRPr sz="1200" b="1">
              <a:solidFill>
                <a:srgbClr val="CC0000"/>
              </a:solidFill>
              <a:latin typeface="Calibri" pitchFamily="34" charset="0"/>
              <a:cs typeface="Calibri" pitchFamily="34" charset="0"/>
            </a:defRPr>
          </a:pPr>
          <a:endParaRPr lang="fr-FR"/>
        </a:p>
      </c:txPr>
    </c:legend>
    <c:plotVisOnly val="1"/>
    <c:dispBlanksAs val="gap"/>
    <c:showDLblsOverMax val="0"/>
  </c:chart>
  <c:spPr>
    <a:noFill/>
    <a:ln>
      <a:noFill/>
    </a:ln>
  </c:spPr>
  <c:txPr>
    <a:bodyPr/>
    <a:lstStyle/>
    <a:p>
      <a:pPr>
        <a:defRPr sz="1802"/>
      </a:pPr>
      <a:endParaRPr lang="fr-FR"/>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0286843487978377E-2"/>
          <c:y val="8.2116911736022632E-2"/>
          <c:w val="0.91971315651202157"/>
          <c:h val="0.87351646730809496"/>
        </c:manualLayout>
      </c:layout>
      <c:barChart>
        <c:barDir val="bar"/>
        <c:grouping val="stacked"/>
        <c:varyColors val="0"/>
        <c:ser>
          <c:idx val="3"/>
          <c:order val="0"/>
          <c:tx>
            <c:strRef>
              <c:f>Sheet1!$C$1</c:f>
              <c:strCache>
                <c:ptCount val="1"/>
                <c:pt idx="0">
                  <c:v>Très</c:v>
                </c:pt>
              </c:strCache>
            </c:strRef>
          </c:tx>
          <c:spPr>
            <a:solidFill>
              <a:srgbClr val="003366"/>
            </a:solidFill>
            <a:ln w="9525">
              <a:noFill/>
            </a:ln>
            <a:effectLst/>
          </c:spPr>
          <c:invertIfNegative val="0"/>
          <c:dLbls>
            <c:numFmt formatCode="#,##0%;[White]#,##0%" sourceLinked="0"/>
            <c:spPr>
              <a:noFill/>
              <a:ln>
                <a:noFill/>
              </a:ln>
              <a:effectLst/>
            </c:spPr>
            <c:txPr>
              <a:bodyPr/>
              <a:lstStyle/>
              <a:p>
                <a:pPr>
                  <a:defRPr sz="1200">
                    <a:solidFill>
                      <a:schemeClr val="bg1"/>
                    </a:solidFill>
                    <a:latin typeface="Calibri" pitchFamily="34" charset="0"/>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Les conditions de travail </c:v>
                </c:pt>
                <c:pt idx="1">
                  <c:v>La santé et les risques psychosociaux </c:v>
                </c:pt>
                <c:pt idx="2">
                  <c:v>La sécurité au travail </c:v>
                </c:pt>
                <c:pt idx="3">
                  <c:v>Le pouvoir d’achat et les rémunérations </c:v>
                </c:pt>
                <c:pt idx="4">
                  <c:v>Les choix stratégiques de l’entreprise </c:v>
                </c:pt>
                <c:pt idx="5">
                  <c:v>La gestion des compétences et de l’emploi </c:v>
                </c:pt>
                <c:pt idx="6">
                  <c:v>Les réclamations individuelles des salariés </c:v>
                </c:pt>
                <c:pt idx="7">
                  <c:v>Les enjeux économiques et financiers </c:v>
                </c:pt>
                <c:pt idx="8">
                  <c:v>La transition écologique </c:v>
                </c:pt>
              </c:strCache>
            </c:strRef>
          </c:cat>
          <c:val>
            <c:numRef>
              <c:f>Sheet1!$C$2:$C$10</c:f>
              <c:numCache>
                <c:formatCode>0%</c:formatCode>
                <c:ptCount val="9"/>
                <c:pt idx="0">
                  <c:v>0.92</c:v>
                </c:pt>
                <c:pt idx="1">
                  <c:v>0.91</c:v>
                </c:pt>
                <c:pt idx="2">
                  <c:v>0.84</c:v>
                </c:pt>
                <c:pt idx="3">
                  <c:v>0.75</c:v>
                </c:pt>
                <c:pt idx="4">
                  <c:v>0.65</c:v>
                </c:pt>
                <c:pt idx="5">
                  <c:v>0.6</c:v>
                </c:pt>
                <c:pt idx="6">
                  <c:v>0.54</c:v>
                </c:pt>
                <c:pt idx="7">
                  <c:v>0.6</c:v>
                </c:pt>
                <c:pt idx="8">
                  <c:v>0.21</c:v>
                </c:pt>
              </c:numCache>
            </c:numRef>
          </c:val>
          <c:extLst>
            <c:ext xmlns:c16="http://schemas.microsoft.com/office/drawing/2014/chart" uri="{C3380CC4-5D6E-409C-BE32-E72D297353CC}">
              <c16:uniqueId val="{00000001-8E31-4ECE-8253-96A8C25AC6BD}"/>
            </c:ext>
          </c:extLst>
        </c:ser>
        <c:ser>
          <c:idx val="2"/>
          <c:order val="1"/>
          <c:tx>
            <c:strRef>
              <c:f>Sheet1!$B$1</c:f>
              <c:strCache>
                <c:ptCount val="1"/>
                <c:pt idx="0">
                  <c:v>Plutôt </c:v>
                </c:pt>
              </c:strCache>
            </c:strRef>
          </c:tx>
          <c:spPr>
            <a:solidFill>
              <a:srgbClr val="7F99B2"/>
            </a:solidFill>
            <a:ln>
              <a:noFill/>
            </a:ln>
          </c:spPr>
          <c:invertIfNegative val="0"/>
          <c:dLbls>
            <c:spPr>
              <a:noFill/>
              <a:ln>
                <a:noFill/>
              </a:ln>
              <a:effectLst/>
            </c:spPr>
            <c:txPr>
              <a:bodyPr wrap="square" lIns="38100" tIns="19050" rIns="38100" bIns="19050" anchor="ctr" anchorCtr="0">
                <a:spAutoFit/>
              </a:bodyPr>
              <a:lstStyle/>
              <a:p>
                <a:pPr algn="ctr">
                  <a:defRPr lang="fr-FR" sz="1200" b="1" i="0" u="none" strike="noStrike" kern="1200" baseline="0">
                    <a:solidFill>
                      <a:schemeClr val="bg1"/>
                    </a:solidFill>
                    <a:latin typeface="Calibri" pitchFamily="34" charset="0"/>
                    <a:ea typeface="Trebuchet MS"/>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Les conditions de travail </c:v>
                </c:pt>
                <c:pt idx="1">
                  <c:v>La santé et les risques psychosociaux </c:v>
                </c:pt>
                <c:pt idx="2">
                  <c:v>La sécurité au travail </c:v>
                </c:pt>
                <c:pt idx="3">
                  <c:v>Le pouvoir d’achat et les rémunérations </c:v>
                </c:pt>
                <c:pt idx="4">
                  <c:v>Les choix stratégiques de l’entreprise </c:v>
                </c:pt>
                <c:pt idx="5">
                  <c:v>La gestion des compétences et de l’emploi </c:v>
                </c:pt>
                <c:pt idx="6">
                  <c:v>Les réclamations individuelles des salariés </c:v>
                </c:pt>
                <c:pt idx="7">
                  <c:v>Les enjeux économiques et financiers </c:v>
                </c:pt>
                <c:pt idx="8">
                  <c:v>La transition écologique </c:v>
                </c:pt>
              </c:strCache>
            </c:strRef>
          </c:cat>
          <c:val>
            <c:numRef>
              <c:f>Sheet1!$B$2:$B$10</c:f>
              <c:numCache>
                <c:formatCode>0%</c:formatCode>
                <c:ptCount val="9"/>
                <c:pt idx="0">
                  <c:v>7.0000000000000007E-2</c:v>
                </c:pt>
                <c:pt idx="1">
                  <c:v>0.08</c:v>
                </c:pt>
                <c:pt idx="2">
                  <c:v>0.14000000000000001</c:v>
                </c:pt>
                <c:pt idx="3">
                  <c:v>0.22</c:v>
                </c:pt>
                <c:pt idx="4">
                  <c:v>0.31</c:v>
                </c:pt>
                <c:pt idx="5">
                  <c:v>0.36</c:v>
                </c:pt>
                <c:pt idx="6">
                  <c:v>0.41</c:v>
                </c:pt>
                <c:pt idx="7">
                  <c:v>0.34</c:v>
                </c:pt>
                <c:pt idx="8">
                  <c:v>0.56000000000000005</c:v>
                </c:pt>
              </c:numCache>
            </c:numRef>
          </c:val>
          <c:extLst>
            <c:ext xmlns:c16="http://schemas.microsoft.com/office/drawing/2014/chart" uri="{C3380CC4-5D6E-409C-BE32-E72D297353CC}">
              <c16:uniqueId val="{00000000-8E31-4ECE-8253-96A8C25AC6BD}"/>
            </c:ext>
          </c:extLst>
        </c:ser>
        <c:dLbls>
          <c:dLblPos val="ctr"/>
          <c:showLegendKey val="0"/>
          <c:showVal val="1"/>
          <c:showCatName val="0"/>
          <c:showSerName val="0"/>
          <c:showPercent val="0"/>
          <c:showBubbleSize val="0"/>
        </c:dLbls>
        <c:gapWidth val="50"/>
        <c:overlap val="100"/>
        <c:axId val="689478288"/>
        <c:axId val="689478680"/>
      </c:barChart>
      <c:catAx>
        <c:axId val="689478288"/>
        <c:scaling>
          <c:orientation val="maxMin"/>
        </c:scaling>
        <c:delete val="1"/>
        <c:axPos val="l"/>
        <c:numFmt formatCode="General" sourceLinked="0"/>
        <c:majorTickMark val="out"/>
        <c:minorTickMark val="none"/>
        <c:tickLblPos val="none"/>
        <c:crossAx val="689478680"/>
        <c:crosses val="autoZero"/>
        <c:auto val="1"/>
        <c:lblAlgn val="ctr"/>
        <c:lblOffset val="100"/>
        <c:noMultiLvlLbl val="0"/>
      </c:catAx>
      <c:valAx>
        <c:axId val="689478680"/>
        <c:scaling>
          <c:orientation val="minMax"/>
        </c:scaling>
        <c:delete val="1"/>
        <c:axPos val="t"/>
        <c:numFmt formatCode="0%" sourceLinked="1"/>
        <c:majorTickMark val="out"/>
        <c:minorTickMark val="none"/>
        <c:tickLblPos val="nextTo"/>
        <c:crossAx val="689478288"/>
        <c:crosses val="autoZero"/>
        <c:crossBetween val="between"/>
        <c:majorUnit val="0.2"/>
      </c:valAx>
      <c:spPr>
        <a:noFill/>
        <a:ln w="25384">
          <a:noFill/>
        </a:ln>
      </c:spPr>
    </c:plotArea>
    <c:plotVisOnly val="1"/>
    <c:dispBlanksAs val="gap"/>
    <c:showDLblsOverMax val="0"/>
  </c:chart>
  <c:spPr>
    <a:noFill/>
    <a:ln>
      <a:noFill/>
    </a:ln>
  </c:spPr>
  <c:txPr>
    <a:bodyPr/>
    <a:lstStyle/>
    <a:p>
      <a:pPr>
        <a:defRPr sz="1878" b="1" i="0" u="none" strike="noStrike" baseline="0">
          <a:solidFill>
            <a:schemeClr val="tx1"/>
          </a:solidFill>
          <a:latin typeface="Arial"/>
          <a:ea typeface="Arial"/>
          <a:cs typeface="Arial"/>
        </a:defRPr>
      </a:pPr>
      <a:endParaRPr lang="fr-FR"/>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0286843487978377E-2"/>
          <c:y val="8.2116911736022632E-2"/>
          <c:w val="0.91971315651202157"/>
          <c:h val="0.87351646730809496"/>
        </c:manualLayout>
      </c:layout>
      <c:barChart>
        <c:barDir val="bar"/>
        <c:grouping val="stacked"/>
        <c:varyColors val="0"/>
        <c:ser>
          <c:idx val="3"/>
          <c:order val="0"/>
          <c:tx>
            <c:strRef>
              <c:f>Sheet1!$C$1</c:f>
              <c:strCache>
                <c:ptCount val="1"/>
                <c:pt idx="0">
                  <c:v>Très</c:v>
                </c:pt>
              </c:strCache>
            </c:strRef>
          </c:tx>
          <c:spPr>
            <a:solidFill>
              <a:srgbClr val="003366"/>
            </a:solidFill>
            <a:ln w="9525">
              <a:noFill/>
            </a:ln>
            <a:effectLst/>
          </c:spPr>
          <c:invertIfNegative val="0"/>
          <c:dLbls>
            <c:numFmt formatCode="#,##0%;[White]#,##0%" sourceLinked="0"/>
            <c:spPr>
              <a:noFill/>
              <a:ln>
                <a:noFill/>
              </a:ln>
              <a:effectLst/>
            </c:spPr>
            <c:txPr>
              <a:bodyPr/>
              <a:lstStyle/>
              <a:p>
                <a:pPr>
                  <a:defRPr sz="1200">
                    <a:solidFill>
                      <a:schemeClr val="bg1"/>
                    </a:solidFill>
                    <a:latin typeface="Calibri" pitchFamily="34" charset="0"/>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Les conditions de travail </c:v>
                </c:pt>
                <c:pt idx="1">
                  <c:v>La santé et les risques psychosociaux </c:v>
                </c:pt>
                <c:pt idx="2">
                  <c:v>La sécurité au travail </c:v>
                </c:pt>
                <c:pt idx="3">
                  <c:v>Le pouvoir d’achat et les rémunérations </c:v>
                </c:pt>
                <c:pt idx="4">
                  <c:v>Les choix stratégiques de l’entreprise </c:v>
                </c:pt>
                <c:pt idx="5">
                  <c:v>La gestion des compétences et de l’emploi </c:v>
                </c:pt>
                <c:pt idx="6">
                  <c:v>Les réclamations individuelles des salariés </c:v>
                </c:pt>
                <c:pt idx="7">
                  <c:v>Les enjeux économiques et financiers </c:v>
                </c:pt>
                <c:pt idx="8">
                  <c:v>La transition écologique </c:v>
                </c:pt>
              </c:strCache>
            </c:strRef>
          </c:cat>
          <c:val>
            <c:numRef>
              <c:f>Sheet1!$C$2:$C$10</c:f>
              <c:numCache>
                <c:formatCode>0%</c:formatCode>
                <c:ptCount val="9"/>
                <c:pt idx="0">
                  <c:v>0.85</c:v>
                </c:pt>
                <c:pt idx="1">
                  <c:v>0.69</c:v>
                </c:pt>
                <c:pt idx="2">
                  <c:v>0.77</c:v>
                </c:pt>
                <c:pt idx="3">
                  <c:v>0.74</c:v>
                </c:pt>
                <c:pt idx="4">
                  <c:v>0.36</c:v>
                </c:pt>
                <c:pt idx="5">
                  <c:v>0.45</c:v>
                </c:pt>
                <c:pt idx="6">
                  <c:v>0.46</c:v>
                </c:pt>
                <c:pt idx="7">
                  <c:v>0.41</c:v>
                </c:pt>
                <c:pt idx="8">
                  <c:v>0.25</c:v>
                </c:pt>
              </c:numCache>
            </c:numRef>
          </c:val>
          <c:extLst>
            <c:ext xmlns:c16="http://schemas.microsoft.com/office/drawing/2014/chart" uri="{C3380CC4-5D6E-409C-BE32-E72D297353CC}">
              <c16:uniqueId val="{00000001-FFB3-4378-88CA-651C8FCC6FEB}"/>
            </c:ext>
          </c:extLst>
        </c:ser>
        <c:ser>
          <c:idx val="2"/>
          <c:order val="1"/>
          <c:tx>
            <c:strRef>
              <c:f>Sheet1!$B$1</c:f>
              <c:strCache>
                <c:ptCount val="1"/>
                <c:pt idx="0">
                  <c:v>Plutôt </c:v>
                </c:pt>
              </c:strCache>
            </c:strRef>
          </c:tx>
          <c:spPr>
            <a:solidFill>
              <a:srgbClr val="7F99B2"/>
            </a:solidFill>
            <a:ln>
              <a:noFill/>
            </a:ln>
          </c:spPr>
          <c:invertIfNegative val="0"/>
          <c:dLbls>
            <c:spPr>
              <a:noFill/>
              <a:ln>
                <a:noFill/>
              </a:ln>
              <a:effectLst/>
            </c:spPr>
            <c:txPr>
              <a:bodyPr wrap="square" lIns="38100" tIns="19050" rIns="38100" bIns="19050" anchor="ctr" anchorCtr="0">
                <a:spAutoFit/>
              </a:bodyPr>
              <a:lstStyle/>
              <a:p>
                <a:pPr algn="ctr">
                  <a:defRPr lang="fr-FR" sz="1200" b="1" i="0" u="none" strike="noStrike" kern="1200" baseline="0">
                    <a:solidFill>
                      <a:schemeClr val="bg1"/>
                    </a:solidFill>
                    <a:latin typeface="Calibri" pitchFamily="34" charset="0"/>
                    <a:ea typeface="Trebuchet MS"/>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Les conditions de travail </c:v>
                </c:pt>
                <c:pt idx="1">
                  <c:v>La santé et les risques psychosociaux </c:v>
                </c:pt>
                <c:pt idx="2">
                  <c:v>La sécurité au travail </c:v>
                </c:pt>
                <c:pt idx="3">
                  <c:v>Le pouvoir d’achat et les rémunérations </c:v>
                </c:pt>
                <c:pt idx="4">
                  <c:v>Les choix stratégiques de l’entreprise </c:v>
                </c:pt>
                <c:pt idx="5">
                  <c:v>La gestion des compétences et de l’emploi </c:v>
                </c:pt>
                <c:pt idx="6">
                  <c:v>Les réclamations individuelles des salariés </c:v>
                </c:pt>
                <c:pt idx="7">
                  <c:v>Les enjeux économiques et financiers </c:v>
                </c:pt>
                <c:pt idx="8">
                  <c:v>La transition écologique </c:v>
                </c:pt>
              </c:strCache>
            </c:strRef>
          </c:cat>
          <c:val>
            <c:numRef>
              <c:f>Sheet1!$B$2:$B$10</c:f>
              <c:numCache>
                <c:formatCode>0%</c:formatCode>
                <c:ptCount val="9"/>
                <c:pt idx="0">
                  <c:v>0.13</c:v>
                </c:pt>
                <c:pt idx="1">
                  <c:v>0.28000000000000003</c:v>
                </c:pt>
                <c:pt idx="2">
                  <c:v>0.2</c:v>
                </c:pt>
                <c:pt idx="3">
                  <c:v>0.22</c:v>
                </c:pt>
                <c:pt idx="4">
                  <c:v>0.5</c:v>
                </c:pt>
                <c:pt idx="5">
                  <c:v>0.46</c:v>
                </c:pt>
                <c:pt idx="6">
                  <c:v>0.42</c:v>
                </c:pt>
                <c:pt idx="7">
                  <c:v>0.49</c:v>
                </c:pt>
                <c:pt idx="8">
                  <c:v>0.52</c:v>
                </c:pt>
              </c:numCache>
            </c:numRef>
          </c:val>
          <c:extLst>
            <c:ext xmlns:c16="http://schemas.microsoft.com/office/drawing/2014/chart" uri="{C3380CC4-5D6E-409C-BE32-E72D297353CC}">
              <c16:uniqueId val="{00000000-FFB3-4378-88CA-651C8FCC6FEB}"/>
            </c:ext>
          </c:extLst>
        </c:ser>
        <c:dLbls>
          <c:dLblPos val="ctr"/>
          <c:showLegendKey val="0"/>
          <c:showVal val="1"/>
          <c:showCatName val="0"/>
          <c:showSerName val="0"/>
          <c:showPercent val="0"/>
          <c:showBubbleSize val="0"/>
        </c:dLbls>
        <c:gapWidth val="50"/>
        <c:overlap val="100"/>
        <c:axId val="689478288"/>
        <c:axId val="689478680"/>
      </c:barChart>
      <c:catAx>
        <c:axId val="689478288"/>
        <c:scaling>
          <c:orientation val="maxMin"/>
        </c:scaling>
        <c:delete val="1"/>
        <c:axPos val="r"/>
        <c:numFmt formatCode="General" sourceLinked="0"/>
        <c:majorTickMark val="out"/>
        <c:minorTickMark val="none"/>
        <c:tickLblPos val="none"/>
        <c:crossAx val="689478680"/>
        <c:crosses val="autoZero"/>
        <c:auto val="1"/>
        <c:lblAlgn val="ctr"/>
        <c:lblOffset val="100"/>
        <c:noMultiLvlLbl val="0"/>
      </c:catAx>
      <c:valAx>
        <c:axId val="689478680"/>
        <c:scaling>
          <c:orientation val="maxMin"/>
        </c:scaling>
        <c:delete val="1"/>
        <c:axPos val="t"/>
        <c:numFmt formatCode="0%" sourceLinked="1"/>
        <c:majorTickMark val="out"/>
        <c:minorTickMark val="none"/>
        <c:tickLblPos val="nextTo"/>
        <c:crossAx val="689478288"/>
        <c:crosses val="autoZero"/>
        <c:crossBetween val="between"/>
        <c:majorUnit val="0.2"/>
      </c:valAx>
      <c:spPr>
        <a:noFill/>
        <a:ln w="25384">
          <a:noFill/>
        </a:ln>
      </c:spPr>
    </c:plotArea>
    <c:plotVisOnly val="1"/>
    <c:dispBlanksAs val="gap"/>
    <c:showDLblsOverMax val="0"/>
  </c:chart>
  <c:spPr>
    <a:noFill/>
    <a:ln>
      <a:noFill/>
    </a:ln>
  </c:spPr>
  <c:txPr>
    <a:bodyPr/>
    <a:lstStyle/>
    <a:p>
      <a:pPr>
        <a:defRPr sz="1878" b="1" i="0" u="none" strike="noStrike" baseline="0">
          <a:solidFill>
            <a:schemeClr val="tx1"/>
          </a:solidFill>
          <a:latin typeface="Arial"/>
          <a:ea typeface="Arial"/>
          <a:cs typeface="Arial"/>
        </a:defRPr>
      </a:pPr>
      <a:endParaRPr lang="fr-FR"/>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
          <c:y val="8.2116911736022632E-2"/>
          <c:w val="1"/>
          <c:h val="0.8588591631579543"/>
        </c:manualLayout>
      </c:layout>
      <c:barChart>
        <c:barDir val="bar"/>
        <c:grouping val="stacked"/>
        <c:varyColors val="0"/>
        <c:ser>
          <c:idx val="0"/>
          <c:order val="0"/>
          <c:tx>
            <c:strRef>
              <c:f>Sheet1!$B$1</c:f>
              <c:strCache>
                <c:ptCount val="1"/>
                <c:pt idx="0">
                  <c:v>Plutôt pas d’accord</c:v>
                </c:pt>
              </c:strCache>
            </c:strRef>
          </c:tx>
          <c:spPr>
            <a:solidFill>
              <a:srgbClr val="CC0000"/>
            </a:solidFill>
            <a:ln w="9525">
              <a:solidFill>
                <a:schemeClr val="bg1"/>
              </a:solidFill>
            </a:ln>
            <a:effectLst/>
          </c:spPr>
          <c:invertIfNegative val="0"/>
          <c:dLbls>
            <c:dLbl>
              <c:idx val="0"/>
              <c:layout>
                <c:manualLayout>
                  <c:x val="3.16969867895944E-2"/>
                  <c:y val="-2.3461515724757412E-3"/>
                </c:manualLayout>
              </c:layout>
              <c:spPr>
                <a:noFill/>
                <a:ln>
                  <a:noFill/>
                </a:ln>
                <a:effectLst/>
              </c:spPr>
              <c:txPr>
                <a:bodyPr wrap="square" lIns="38100" tIns="19050" rIns="38100" bIns="19050" anchor="ctr" anchorCtr="0">
                  <a:spAutoFit/>
                </a:bodyPr>
                <a:lstStyle/>
                <a:p>
                  <a:pPr algn="ctr">
                    <a:defRPr lang="fr-FR" sz="1400" b="1" i="0" u="none" strike="noStrike" kern="1200" baseline="0">
                      <a:solidFill>
                        <a:srgbClr val="C00000"/>
                      </a:solidFill>
                      <a:latin typeface="Calibri" pitchFamily="34" charset="0"/>
                      <a:ea typeface="Arial"/>
                      <a:cs typeface="Calibri" pitchFamily="34" charset="0"/>
                    </a:defRPr>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2CD-40B5-8F26-A53C715C2F64}"/>
                </c:ext>
              </c:extLst>
            </c:dLbl>
            <c:dLbl>
              <c:idx val="1"/>
              <c:layout>
                <c:manualLayout>
                  <c:x val="3.5923251694873655E-2"/>
                  <c:y val="2.3461515724757624E-3"/>
                </c:manualLayout>
              </c:layout>
              <c:spPr>
                <a:noFill/>
                <a:ln>
                  <a:noFill/>
                </a:ln>
                <a:effectLst/>
              </c:spPr>
              <c:txPr>
                <a:bodyPr wrap="square" lIns="38100" tIns="19050" rIns="38100" bIns="19050" anchor="ctr" anchorCtr="0">
                  <a:spAutoFit/>
                </a:bodyPr>
                <a:lstStyle/>
                <a:p>
                  <a:pPr algn="ctr">
                    <a:defRPr lang="fr-FR" sz="1400" b="1" i="0" u="none" strike="noStrike" kern="1200" baseline="0">
                      <a:solidFill>
                        <a:srgbClr val="C00000"/>
                      </a:solidFill>
                      <a:latin typeface="Calibri" pitchFamily="34" charset="0"/>
                      <a:ea typeface="Arial"/>
                      <a:cs typeface="Calibri" pitchFamily="34" charset="0"/>
                    </a:defRPr>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2CD-40B5-8F26-A53C715C2F64}"/>
                </c:ext>
              </c:extLst>
            </c:dLbl>
            <c:spPr>
              <a:noFill/>
              <a:ln>
                <a:noFill/>
              </a:ln>
              <a:effectLst/>
            </c:spPr>
            <c:txPr>
              <a:bodyPr wrap="square" lIns="38100" tIns="19050" rIns="38100" bIns="19050" anchor="ctr" anchorCtr="0">
                <a:spAutoFit/>
              </a:bodyPr>
              <a:lstStyle/>
              <a:p>
                <a:pPr algn="ctr">
                  <a:defRPr lang="fr-FR" sz="1400" b="1" i="0" u="none" strike="noStrike" kern="1200" baseline="0">
                    <a:solidFill>
                      <a:schemeClr val="bg1"/>
                    </a:solidFill>
                    <a:latin typeface="Calibri" pitchFamily="34" charset="0"/>
                    <a:ea typeface="Arial"/>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Sheet1!$A$2:$A$9</c:f>
              <c:numCache>
                <c:formatCode>General</c:formatCode>
                <c:ptCount val="8"/>
              </c:numCache>
            </c:numRef>
          </c:cat>
          <c:val>
            <c:numRef>
              <c:f>Sheet1!$B$2:$B$9</c:f>
              <c:numCache>
                <c:formatCode>0%</c:formatCode>
                <c:ptCount val="8"/>
                <c:pt idx="0">
                  <c:v>0.02</c:v>
                </c:pt>
                <c:pt idx="1">
                  <c:v>0.05</c:v>
                </c:pt>
                <c:pt idx="2">
                  <c:v>0.06</c:v>
                </c:pt>
                <c:pt idx="3">
                  <c:v>7.0000000000000007E-2</c:v>
                </c:pt>
                <c:pt idx="4">
                  <c:v>7.0000000000000007E-2</c:v>
                </c:pt>
                <c:pt idx="5">
                  <c:v>0.12</c:v>
                </c:pt>
                <c:pt idx="6">
                  <c:v>0.13</c:v>
                </c:pt>
                <c:pt idx="7">
                  <c:v>0.16</c:v>
                </c:pt>
              </c:numCache>
            </c:numRef>
          </c:val>
          <c:extLst>
            <c:ext xmlns:c16="http://schemas.microsoft.com/office/drawing/2014/chart" uri="{C3380CC4-5D6E-409C-BE32-E72D297353CC}">
              <c16:uniqueId val="{00000000-37DE-4D22-AA38-016FB3C478FD}"/>
            </c:ext>
          </c:extLst>
        </c:ser>
        <c:ser>
          <c:idx val="2"/>
          <c:order val="1"/>
          <c:tx>
            <c:strRef>
              <c:f>Sheet1!$C$1</c:f>
              <c:strCache>
                <c:ptCount val="1"/>
              </c:strCache>
            </c:strRef>
          </c:tx>
          <c:spPr>
            <a:solidFill>
              <a:srgbClr val="003366">
                <a:alpha val="75000"/>
              </a:srgbClr>
            </a:solidFill>
            <a:ln>
              <a:solidFill>
                <a:schemeClr val="bg1"/>
              </a:solidFill>
            </a:ln>
          </c:spPr>
          <c:invertIfNegative val="0"/>
          <c:dLbls>
            <c:dLbl>
              <c:idx val="2"/>
              <c:layout>
                <c:manualLayout>
                  <c:x val="6.3393973579188804E-3"/>
                  <c:y val="-4.5857167745987414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DE-4D22-AA38-016FB3C478FD}"/>
                </c:ext>
              </c:extLst>
            </c:dLbl>
            <c:numFmt formatCode="#,##0%;[White]#,##0%" sourceLinked="0"/>
            <c:spPr>
              <a:noFill/>
              <a:ln>
                <a:noFill/>
              </a:ln>
              <a:effectLst/>
            </c:spPr>
            <c:txPr>
              <a:bodyPr wrap="square" lIns="38100" tIns="19050" rIns="38100" bIns="19050" anchor="ctr" anchorCtr="0">
                <a:spAutoFit/>
              </a:bodyPr>
              <a:lstStyle/>
              <a:p>
                <a:pPr algn="ctr">
                  <a:defRPr lang="fr-FR" sz="1200" b="1" i="0" u="none" strike="noStrike" kern="1200" baseline="0">
                    <a:solidFill>
                      <a:schemeClr val="bg1"/>
                    </a:solidFill>
                    <a:latin typeface="Calibri" pitchFamily="34" charset="0"/>
                    <a:ea typeface="Trebuchet MS"/>
                    <a:cs typeface="Calibri"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Sheet1!$A$2:$A$9</c:f>
              <c:numCache>
                <c:formatCode>General</c:formatCode>
                <c:ptCount val="8"/>
              </c:numCache>
            </c:numRef>
          </c:cat>
          <c:val>
            <c:numRef>
              <c:f>Sheet1!$C$2:$C$9</c:f>
              <c:numCache>
                <c:formatCode>0%</c:formatCode>
                <c:ptCount val="8"/>
                <c:pt idx="0">
                  <c:v>-0.15</c:v>
                </c:pt>
                <c:pt idx="1">
                  <c:v>-0.32</c:v>
                </c:pt>
                <c:pt idx="2">
                  <c:v>-0.31</c:v>
                </c:pt>
                <c:pt idx="3">
                  <c:v>-0.3</c:v>
                </c:pt>
                <c:pt idx="4">
                  <c:v>-0.3</c:v>
                </c:pt>
                <c:pt idx="5">
                  <c:v>-0.31</c:v>
                </c:pt>
                <c:pt idx="6">
                  <c:v>-0.32</c:v>
                </c:pt>
                <c:pt idx="7">
                  <c:v>-0.52</c:v>
                </c:pt>
              </c:numCache>
            </c:numRef>
          </c:val>
          <c:extLst>
            <c:ext xmlns:c16="http://schemas.microsoft.com/office/drawing/2014/chart" uri="{C3380CC4-5D6E-409C-BE32-E72D297353CC}">
              <c16:uniqueId val="{00000002-37DE-4D22-AA38-016FB3C478FD}"/>
            </c:ext>
          </c:extLst>
        </c:ser>
        <c:ser>
          <c:idx val="3"/>
          <c:order val="2"/>
          <c:tx>
            <c:strRef>
              <c:f>Sheet1!$D$1</c:f>
              <c:strCache>
                <c:ptCount val="1"/>
                <c:pt idx="0">
                  <c:v>Tout à fait d’accord</c:v>
                </c:pt>
              </c:strCache>
            </c:strRef>
          </c:tx>
          <c:spPr>
            <a:solidFill>
              <a:srgbClr val="003366"/>
            </a:solidFill>
            <a:ln w="9525">
              <a:solidFill>
                <a:schemeClr val="bg1"/>
              </a:solidFill>
            </a:ln>
            <a:effectLst/>
          </c:spPr>
          <c:invertIfNegative val="0"/>
          <c:dLbls>
            <c:dLbl>
              <c:idx val="2"/>
              <c:layout>
                <c:manualLayout>
                  <c:x val="4.2262649052792539E-3"/>
                  <c:y val="-5.002657908207575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7DE-4D22-AA38-016FB3C478FD}"/>
                </c:ext>
              </c:extLst>
            </c:dLbl>
            <c:numFmt formatCode="0;0%" sourceLinked="0"/>
            <c:spPr>
              <a:noFill/>
              <a:ln>
                <a:noFill/>
              </a:ln>
              <a:effectLst/>
            </c:spPr>
            <c:txPr>
              <a:bodyPr wrap="square" lIns="38100" tIns="19050" rIns="38100" bIns="19050" anchor="ctr">
                <a:spAutoFit/>
              </a:bodyPr>
              <a:lstStyle/>
              <a:p>
                <a:pPr>
                  <a:defRPr sz="1200">
                    <a:solidFill>
                      <a:schemeClr val="bg1"/>
                    </a:solidFill>
                    <a:latin typeface="Calibri" panose="020F050202020403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Sheet1!$A$2:$A$9</c:f>
              <c:numCache>
                <c:formatCode>General</c:formatCode>
                <c:ptCount val="8"/>
              </c:numCache>
            </c:numRef>
          </c:cat>
          <c:val>
            <c:numRef>
              <c:f>Sheet1!$D$2:$D$9</c:f>
              <c:numCache>
                <c:formatCode>0%</c:formatCode>
                <c:ptCount val="8"/>
                <c:pt idx="0">
                  <c:v>-0.83</c:v>
                </c:pt>
                <c:pt idx="1">
                  <c:v>-0.63</c:v>
                </c:pt>
                <c:pt idx="2">
                  <c:v>-0.63</c:v>
                </c:pt>
                <c:pt idx="3">
                  <c:v>-0.63</c:v>
                </c:pt>
                <c:pt idx="4">
                  <c:v>-0.63</c:v>
                </c:pt>
                <c:pt idx="5">
                  <c:v>-0.56999999999999995</c:v>
                </c:pt>
                <c:pt idx="6">
                  <c:v>-0.55000000000000004</c:v>
                </c:pt>
                <c:pt idx="7">
                  <c:v>-0.32</c:v>
                </c:pt>
              </c:numCache>
            </c:numRef>
          </c:val>
          <c:extLst>
            <c:ext xmlns:c16="http://schemas.microsoft.com/office/drawing/2014/chart" uri="{C3380CC4-5D6E-409C-BE32-E72D297353CC}">
              <c16:uniqueId val="{00000004-37DE-4D22-AA38-016FB3C478FD}"/>
            </c:ext>
          </c:extLst>
        </c:ser>
        <c:dLbls>
          <c:dLblPos val="ctr"/>
          <c:showLegendKey val="0"/>
          <c:showVal val="1"/>
          <c:showCatName val="0"/>
          <c:showSerName val="0"/>
          <c:showPercent val="0"/>
          <c:showBubbleSize val="0"/>
        </c:dLbls>
        <c:gapWidth val="60"/>
        <c:overlap val="100"/>
        <c:axId val="689474760"/>
        <c:axId val="689475152"/>
      </c:barChart>
      <c:catAx>
        <c:axId val="689474760"/>
        <c:scaling>
          <c:orientation val="maxMin"/>
        </c:scaling>
        <c:delete val="1"/>
        <c:axPos val="l"/>
        <c:numFmt formatCode="General" sourceLinked="0"/>
        <c:majorTickMark val="out"/>
        <c:minorTickMark val="none"/>
        <c:tickLblPos val="none"/>
        <c:crossAx val="689475152"/>
        <c:crosses val="autoZero"/>
        <c:auto val="1"/>
        <c:lblAlgn val="ctr"/>
        <c:lblOffset val="100"/>
        <c:noMultiLvlLbl val="0"/>
      </c:catAx>
      <c:valAx>
        <c:axId val="689475152"/>
        <c:scaling>
          <c:orientation val="minMax"/>
        </c:scaling>
        <c:delete val="1"/>
        <c:axPos val="t"/>
        <c:numFmt formatCode="0%" sourceLinked="1"/>
        <c:majorTickMark val="out"/>
        <c:minorTickMark val="none"/>
        <c:tickLblPos val="nextTo"/>
        <c:crossAx val="689474760"/>
        <c:crosses val="autoZero"/>
        <c:crossBetween val="between"/>
      </c:valAx>
      <c:spPr>
        <a:noFill/>
        <a:ln w="25384">
          <a:noFill/>
        </a:ln>
      </c:spPr>
    </c:plotArea>
    <c:plotVisOnly val="1"/>
    <c:dispBlanksAs val="gap"/>
    <c:showDLblsOverMax val="0"/>
  </c:chart>
  <c:spPr>
    <a:noFill/>
    <a:ln>
      <a:noFill/>
    </a:ln>
  </c:spPr>
  <c:txPr>
    <a:bodyPr/>
    <a:lstStyle/>
    <a:p>
      <a:pPr>
        <a:defRPr sz="1878" b="1" i="0" u="none" strike="noStrike" baseline="0">
          <a:solidFill>
            <a:schemeClr val="tx1"/>
          </a:solidFill>
          <a:latin typeface="Arial"/>
          <a:ea typeface="Arial"/>
          <a:cs typeface="Arial"/>
        </a:defRPr>
      </a:pPr>
      <a:endParaRPr lang="fr-FR"/>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389331240417866"/>
          <c:y val="0"/>
          <c:w val="0.62341058488029799"/>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2CCE-4D7D-937F-44811D260B07}"/>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2CCE-4D7D-937F-44811D260B07}"/>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2CCE-4D7D-937F-44811D260B07}"/>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2CCE-4D7D-937F-44811D260B07}"/>
              </c:ext>
            </c:extLst>
          </c:dPt>
          <c:dLbls>
            <c:dLbl>
              <c:idx val="2"/>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5-2CCE-4D7D-937F-44811D260B07}"/>
                </c:ext>
              </c:extLst>
            </c:dLbl>
            <c:dLbl>
              <c:idx val="3"/>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7-2CCE-4D7D-937F-44811D260B07}"/>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Feuil1!$A$2:$A$5</c:f>
              <c:strCache>
                <c:ptCount val="4"/>
                <c:pt idx="0">
                  <c:v>Bien plus favorables </c:v>
                </c:pt>
                <c:pt idx="1">
                  <c:v>Un peu plus favorables </c:v>
                </c:pt>
                <c:pt idx="2">
                  <c:v>Un peu moins favorables </c:v>
                </c:pt>
                <c:pt idx="3">
                  <c:v>Bien moins favorables </c:v>
                </c:pt>
              </c:strCache>
            </c:strRef>
          </c:cat>
          <c:val>
            <c:numRef>
              <c:f>Feuil1!$B$2:$B$5</c:f>
              <c:numCache>
                <c:formatCode>0%</c:formatCode>
                <c:ptCount val="4"/>
                <c:pt idx="0">
                  <c:v>0.05</c:v>
                </c:pt>
                <c:pt idx="1">
                  <c:v>0.37</c:v>
                </c:pt>
                <c:pt idx="2">
                  <c:v>0.28999999999999998</c:v>
                </c:pt>
                <c:pt idx="3">
                  <c:v>0.28999999999999998</c:v>
                </c:pt>
              </c:numCache>
            </c:numRef>
          </c:val>
          <c:extLst>
            <c:ext xmlns:c16="http://schemas.microsoft.com/office/drawing/2014/chart" uri="{C3380CC4-5D6E-409C-BE32-E72D297353CC}">
              <c16:uniqueId val="{00000008-2CCE-4D7D-937F-44811D260B07}"/>
            </c:ext>
          </c:extLst>
        </c:ser>
        <c:dLbls>
          <c:showLegendKey val="0"/>
          <c:showVal val="0"/>
          <c:showCatName val="0"/>
          <c:showSerName val="0"/>
          <c:showPercent val="0"/>
          <c:showBubbleSize val="0"/>
        </c:dLbls>
        <c:gapWidth val="55"/>
        <c:axId val="730652744"/>
        <c:axId val="730653920"/>
      </c:barChart>
      <c:valAx>
        <c:axId val="730653920"/>
        <c:scaling>
          <c:orientation val="minMax"/>
          <c:max val="1"/>
        </c:scaling>
        <c:delete val="1"/>
        <c:axPos val="t"/>
        <c:numFmt formatCode="0%" sourceLinked="1"/>
        <c:majorTickMark val="out"/>
        <c:minorTickMark val="none"/>
        <c:tickLblPos val="nextTo"/>
        <c:crossAx val="730652744"/>
        <c:crosses val="autoZero"/>
        <c:crossBetween val="between"/>
      </c:valAx>
      <c:catAx>
        <c:axId val="730652744"/>
        <c:scaling>
          <c:orientation val="maxMin"/>
        </c:scaling>
        <c:delete val="0"/>
        <c:axPos val="l"/>
        <c:numFmt formatCode="General" sourceLinked="1"/>
        <c:majorTickMark val="out"/>
        <c:minorTickMark val="none"/>
        <c:tickLblPos val="nextTo"/>
        <c:spPr>
          <a:ln>
            <a:noFill/>
          </a:ln>
        </c:spPr>
        <c:txPr>
          <a:bodyPr/>
          <a:lstStyle/>
          <a:p>
            <a:pPr>
              <a:defRPr sz="1200">
                <a:latin typeface="Calibri" panose="020F0502020204030204" pitchFamily="34" charset="0"/>
                <a:cs typeface="Calibri" panose="020F0502020204030204" pitchFamily="34" charset="0"/>
              </a:defRPr>
            </a:pPr>
            <a:endParaRPr lang="fr-FR"/>
          </a:p>
        </c:txPr>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161252775579828"/>
          <c:y val="2.4859733358806403E-2"/>
          <c:w val="0.84427107945416124"/>
          <c:h val="0.97399828487414419"/>
        </c:manualLayout>
      </c:layout>
      <c:barChart>
        <c:barDir val="bar"/>
        <c:grouping val="clustered"/>
        <c:varyColors val="0"/>
        <c:ser>
          <c:idx val="0"/>
          <c:order val="0"/>
          <c:tx>
            <c:strRef>
              <c:f>Feuil1!$B$1</c:f>
              <c:strCache>
                <c:ptCount val="1"/>
                <c:pt idx="0">
                  <c:v>En premier </c:v>
                </c:pt>
              </c:strCache>
            </c:strRef>
          </c:tx>
          <c:spPr>
            <a:solidFill>
              <a:srgbClr val="003366">
                <a:alpha val="50000"/>
              </a:srgbClr>
            </a:solidFill>
            <a:ln w="9525">
              <a:noFill/>
            </a:ln>
            <a:effectLst/>
          </c:spPr>
          <c:invertIfNegative val="0"/>
          <c:dPt>
            <c:idx val="0"/>
            <c:invertIfNegative val="0"/>
            <c:bubble3D val="0"/>
            <c:extLst>
              <c:ext xmlns:c16="http://schemas.microsoft.com/office/drawing/2014/chart" uri="{C3380CC4-5D6E-409C-BE32-E72D297353CC}">
                <c16:uniqueId val="{00000000-C2A0-431B-89E1-795B78F39E2E}"/>
              </c:ext>
            </c:extLst>
          </c:dPt>
          <c:dPt>
            <c:idx val="1"/>
            <c:invertIfNegative val="0"/>
            <c:bubble3D val="0"/>
            <c:extLst>
              <c:ext xmlns:c16="http://schemas.microsoft.com/office/drawing/2014/chart" uri="{C3380CC4-5D6E-409C-BE32-E72D297353CC}">
                <c16:uniqueId val="{00000001-C2A0-431B-89E1-795B78F39E2E}"/>
              </c:ext>
            </c:extLst>
          </c:dPt>
          <c:dPt>
            <c:idx val="2"/>
            <c:invertIfNegative val="0"/>
            <c:bubble3D val="0"/>
            <c:extLst>
              <c:ext xmlns:c16="http://schemas.microsoft.com/office/drawing/2014/chart" uri="{C3380CC4-5D6E-409C-BE32-E72D297353CC}">
                <c16:uniqueId val="{00000002-C2A0-431B-89E1-795B78F39E2E}"/>
              </c:ext>
            </c:extLst>
          </c:dPt>
          <c:dPt>
            <c:idx val="3"/>
            <c:invertIfNegative val="0"/>
            <c:bubble3D val="0"/>
            <c:extLst>
              <c:ext xmlns:c16="http://schemas.microsoft.com/office/drawing/2014/chart" uri="{C3380CC4-5D6E-409C-BE32-E72D297353CC}">
                <c16:uniqueId val="{00000003-C2A0-431B-89E1-795B78F39E2E}"/>
              </c:ext>
            </c:extLst>
          </c:dPt>
          <c:dPt>
            <c:idx val="4"/>
            <c:invertIfNegative val="0"/>
            <c:bubble3D val="0"/>
            <c:extLst>
              <c:ext xmlns:c16="http://schemas.microsoft.com/office/drawing/2014/chart" uri="{C3380CC4-5D6E-409C-BE32-E72D297353CC}">
                <c16:uniqueId val="{00000004-C2A0-431B-89E1-795B78F39E2E}"/>
              </c:ext>
            </c:extLst>
          </c:dPt>
          <c:dLbls>
            <c:dLbl>
              <c:idx val="4"/>
              <c:spPr>
                <a:noFill/>
                <a:ln>
                  <a:noFill/>
                </a:ln>
                <a:effectLst/>
              </c:spPr>
              <c:txPr>
                <a:bodyPr wrap="square" lIns="38100" tIns="19050" rIns="38100" bIns="19050" anchor="ctr" anchorCtr="0">
                  <a:spAutoFit/>
                </a:bodyPr>
                <a:lstStyle/>
                <a:p>
                  <a:pPr algn="ctr" rtl="0">
                    <a:defRPr lang="en-US" sz="1600" b="1" i="0" u="none" strike="noStrike" kern="1200" baseline="0">
                      <a:solidFill>
                        <a:srgbClr val="003366">
                          <a:alpha val="70000"/>
                        </a:srgbClr>
                      </a:solidFill>
                      <a:latin typeface="+mn-lt"/>
                      <a:ea typeface="+mn-ea"/>
                      <a:cs typeface="+mn-cs"/>
                    </a:defRPr>
                  </a:pPr>
                  <a:endParaRPr lang="fr-FR"/>
                </a:p>
              </c:txPr>
              <c:dLblPos val="outEnd"/>
              <c:showLegendKey val="0"/>
              <c:showVal val="1"/>
              <c:showCatName val="0"/>
              <c:showSerName val="0"/>
              <c:showPercent val="0"/>
              <c:showBubbleSize val="0"/>
              <c:extLst>
                <c:ext xmlns:c16="http://schemas.microsoft.com/office/drawing/2014/chart" uri="{C3380CC4-5D6E-409C-BE32-E72D297353CC}">
                  <c16:uniqueId val="{00000004-C2A0-431B-89E1-795B78F39E2E}"/>
                </c:ext>
              </c:extLst>
            </c:dLbl>
            <c:dLbl>
              <c:idx val="5"/>
              <c:spPr>
                <a:noFill/>
                <a:ln>
                  <a:noFill/>
                </a:ln>
                <a:effectLst/>
              </c:spPr>
              <c:txPr>
                <a:bodyPr wrap="square" lIns="38100" tIns="19050" rIns="38100" bIns="19050" anchor="ctr" anchorCtr="0">
                  <a:spAutoFit/>
                </a:bodyPr>
                <a:lstStyle/>
                <a:p>
                  <a:pPr algn="ctr" rtl="0">
                    <a:defRPr lang="en-US" sz="1600" b="1" i="0" u="none" strike="noStrike" kern="1200" baseline="0">
                      <a:solidFill>
                        <a:srgbClr val="003366">
                          <a:alpha val="70000"/>
                        </a:srgbClr>
                      </a:solidFill>
                      <a:latin typeface="+mn-lt"/>
                      <a:ea typeface="+mn-ea"/>
                      <a:cs typeface="+mn-cs"/>
                    </a:defRPr>
                  </a:pPr>
                  <a:endParaRPr lang="fr-FR"/>
                </a:p>
              </c:txPr>
              <c:dLblPos val="outEnd"/>
              <c:showLegendKey val="0"/>
              <c:showVal val="1"/>
              <c:showCatName val="0"/>
              <c:showSerName val="0"/>
              <c:showPercent val="0"/>
              <c:showBubbleSize val="0"/>
              <c:extLst>
                <c:ext xmlns:c16="http://schemas.microsoft.com/office/drawing/2014/chart" uri="{C3380CC4-5D6E-409C-BE32-E72D297353CC}">
                  <c16:uniqueId val="{00000005-C2A0-431B-89E1-795B78F39E2E}"/>
                </c:ext>
              </c:extLst>
            </c:dLbl>
            <c:spPr>
              <a:noFill/>
              <a:ln>
                <a:noFill/>
              </a:ln>
              <a:effectLst/>
            </c:spPr>
            <c:txPr>
              <a:bodyPr wrap="square" lIns="38100" tIns="19050" rIns="38100" bIns="19050" anchor="ctr">
                <a:spAutoFit/>
              </a:bodyPr>
              <a:lstStyle/>
              <a:p>
                <a:pPr>
                  <a:defRPr sz="1600" b="1">
                    <a:solidFill>
                      <a:srgbClr val="003366">
                        <a:alpha val="70000"/>
                      </a:srgbClr>
                    </a:solidFill>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Feuil1!$A$2:$A$11</c:f>
              <c:strCache>
                <c:ptCount val="10"/>
                <c:pt idx="0">
                  <c:v>TOTAL Négatifs </c:v>
                </c:pt>
                <c:pt idx="1">
                  <c:v>Fatigué </c:v>
                </c:pt>
                <c:pt idx="2">
                  <c:v>Inquiet </c:v>
                </c:pt>
                <c:pt idx="3">
                  <c:v>Déçu </c:v>
                </c:pt>
                <c:pt idx="4">
                  <c:v>En colère </c:v>
                </c:pt>
                <c:pt idx="5">
                  <c:v>TOTAL Positifs </c:v>
                </c:pt>
                <c:pt idx="6">
                  <c:v>Déterminé </c:v>
                </c:pt>
                <c:pt idx="7">
                  <c:v>Motivé </c:v>
                </c:pt>
                <c:pt idx="8">
                  <c:v>Optimiste </c:v>
                </c:pt>
                <c:pt idx="9">
                  <c:v>Attentiste </c:v>
                </c:pt>
              </c:strCache>
            </c:strRef>
          </c:cat>
          <c:val>
            <c:numRef>
              <c:f>Feuil1!$B$2:$B$11</c:f>
              <c:numCache>
                <c:formatCode>0%</c:formatCode>
                <c:ptCount val="10"/>
                <c:pt idx="0">
                  <c:v>0.73</c:v>
                </c:pt>
                <c:pt idx="1">
                  <c:v>0.28999999999999998</c:v>
                </c:pt>
                <c:pt idx="2">
                  <c:v>0.21</c:v>
                </c:pt>
                <c:pt idx="3">
                  <c:v>0.12</c:v>
                </c:pt>
                <c:pt idx="4">
                  <c:v>0.11</c:v>
                </c:pt>
                <c:pt idx="5">
                  <c:v>0.2</c:v>
                </c:pt>
                <c:pt idx="6">
                  <c:v>0.09</c:v>
                </c:pt>
                <c:pt idx="7">
                  <c:v>0.05</c:v>
                </c:pt>
                <c:pt idx="8">
                  <c:v>0.05</c:v>
                </c:pt>
                <c:pt idx="9">
                  <c:v>7.0000000000000007E-2</c:v>
                </c:pt>
              </c:numCache>
            </c:numRef>
          </c:val>
          <c:extLst>
            <c:ext xmlns:c16="http://schemas.microsoft.com/office/drawing/2014/chart" uri="{C3380CC4-5D6E-409C-BE32-E72D297353CC}">
              <c16:uniqueId val="{00000006-C2A0-431B-89E1-795B78F39E2E}"/>
            </c:ext>
          </c:extLst>
        </c:ser>
        <c:ser>
          <c:idx val="1"/>
          <c:order val="1"/>
          <c:tx>
            <c:strRef>
              <c:f>Feuil1!$C$1</c:f>
              <c:strCache>
                <c:ptCount val="1"/>
                <c:pt idx="0">
                  <c:v>Total des citations* </c:v>
                </c:pt>
              </c:strCache>
            </c:strRef>
          </c:tx>
          <c:spPr>
            <a:solidFill>
              <a:srgbClr val="003366"/>
            </a:solidFill>
            <a:ln w="9525">
              <a:noFill/>
            </a:ln>
            <a:effectLst/>
          </c:spPr>
          <c:invertIfNegative val="0"/>
          <c:dLbls>
            <c:spPr>
              <a:noFill/>
              <a:ln>
                <a:noFill/>
              </a:ln>
              <a:effectLst/>
            </c:spPr>
            <c:txPr>
              <a:bodyPr wrap="square" lIns="38100" tIns="19050" rIns="38100" bIns="19050" anchor="ctr" anchorCtr="0">
                <a:spAutoFit/>
              </a:bodyPr>
              <a:lstStyle/>
              <a:p>
                <a:pPr algn="ctr">
                  <a:defRPr lang="fr-FR" sz="1600" b="1" i="0" u="none" strike="noStrike" kern="1200" baseline="0">
                    <a:solidFill>
                      <a:srgbClr val="003366"/>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Feuil1!$A$2:$A$11</c:f>
              <c:strCache>
                <c:ptCount val="10"/>
                <c:pt idx="0">
                  <c:v>TOTAL Négatifs </c:v>
                </c:pt>
                <c:pt idx="1">
                  <c:v>Fatigué </c:v>
                </c:pt>
                <c:pt idx="2">
                  <c:v>Inquiet </c:v>
                </c:pt>
                <c:pt idx="3">
                  <c:v>Déçu </c:v>
                </c:pt>
                <c:pt idx="4">
                  <c:v>En colère </c:v>
                </c:pt>
                <c:pt idx="5">
                  <c:v>TOTAL Positifs </c:v>
                </c:pt>
                <c:pt idx="6">
                  <c:v>Déterminé </c:v>
                </c:pt>
                <c:pt idx="7">
                  <c:v>Motivé </c:v>
                </c:pt>
                <c:pt idx="8">
                  <c:v>Optimiste </c:v>
                </c:pt>
                <c:pt idx="9">
                  <c:v>Attentiste </c:v>
                </c:pt>
              </c:strCache>
            </c:strRef>
          </c:cat>
          <c:val>
            <c:numRef>
              <c:f>Feuil1!$C$2:$C$11</c:f>
              <c:numCache>
                <c:formatCode>0%</c:formatCode>
                <c:ptCount val="10"/>
                <c:pt idx="0">
                  <c:v>0.91</c:v>
                </c:pt>
                <c:pt idx="1">
                  <c:v>0.65</c:v>
                </c:pt>
                <c:pt idx="2">
                  <c:v>0.51</c:v>
                </c:pt>
                <c:pt idx="3">
                  <c:v>0.41</c:v>
                </c:pt>
                <c:pt idx="4">
                  <c:v>0.34</c:v>
                </c:pt>
                <c:pt idx="5">
                  <c:v>0.53</c:v>
                </c:pt>
                <c:pt idx="6">
                  <c:v>0.39</c:v>
                </c:pt>
                <c:pt idx="7">
                  <c:v>0.16</c:v>
                </c:pt>
                <c:pt idx="8">
                  <c:v>0.25</c:v>
                </c:pt>
                <c:pt idx="9">
                  <c:v>0.27</c:v>
                </c:pt>
              </c:numCache>
            </c:numRef>
          </c:val>
          <c:extLst>
            <c:ext xmlns:c16="http://schemas.microsoft.com/office/drawing/2014/chart" uri="{C3380CC4-5D6E-409C-BE32-E72D297353CC}">
              <c16:uniqueId val="{00000007-C2A0-431B-89E1-795B78F39E2E}"/>
            </c:ext>
          </c:extLst>
        </c:ser>
        <c:dLbls>
          <c:showLegendKey val="0"/>
          <c:showVal val="0"/>
          <c:showCatName val="0"/>
          <c:showSerName val="0"/>
          <c:showPercent val="0"/>
          <c:showBubbleSize val="0"/>
        </c:dLbls>
        <c:gapWidth val="30"/>
        <c:axId val="697757208"/>
        <c:axId val="697756816"/>
      </c:barChart>
      <c:valAx>
        <c:axId val="697756816"/>
        <c:scaling>
          <c:orientation val="minMax"/>
        </c:scaling>
        <c:delete val="1"/>
        <c:axPos val="t"/>
        <c:numFmt formatCode="0%" sourceLinked="1"/>
        <c:majorTickMark val="out"/>
        <c:minorTickMark val="none"/>
        <c:tickLblPos val="nextTo"/>
        <c:crossAx val="697757208"/>
        <c:crosses val="autoZero"/>
        <c:crossBetween val="between"/>
      </c:valAx>
      <c:catAx>
        <c:axId val="697757208"/>
        <c:scaling>
          <c:orientation val="maxMin"/>
        </c:scaling>
        <c:delete val="1"/>
        <c:axPos val="l"/>
        <c:numFmt formatCode="General" sourceLinked="1"/>
        <c:majorTickMark val="out"/>
        <c:minorTickMark val="none"/>
        <c:tickLblPos val="nextTo"/>
        <c:crossAx val="697756816"/>
        <c:crosses val="autoZero"/>
        <c:auto val="1"/>
        <c:lblAlgn val="ctr"/>
        <c:lblOffset val="100"/>
        <c:noMultiLvlLbl val="0"/>
      </c:catAx>
      <c:spPr>
        <a:noFill/>
        <a:ln w="25389">
          <a:noFill/>
        </a:ln>
      </c:spPr>
    </c:plotArea>
    <c:legend>
      <c:legendPos val="r"/>
      <c:legendEntry>
        <c:idx val="0"/>
        <c:txPr>
          <a:bodyPr/>
          <a:lstStyle/>
          <a:p>
            <a:pPr>
              <a:defRPr sz="1200" b="1">
                <a:solidFill>
                  <a:srgbClr val="003366">
                    <a:alpha val="50000"/>
                  </a:srgbClr>
                </a:solidFill>
                <a:latin typeface="Calibri" panose="020F0502020204030204" pitchFamily="34" charset="0"/>
                <a:cs typeface="Calibri" panose="020F0502020204030204" pitchFamily="34" charset="0"/>
              </a:defRPr>
            </a:pPr>
            <a:endParaRPr lang="fr-FR"/>
          </a:p>
        </c:txPr>
      </c:legendEntry>
      <c:legendEntry>
        <c:idx val="1"/>
        <c:txPr>
          <a:bodyPr/>
          <a:lstStyle/>
          <a:p>
            <a:pPr>
              <a:defRPr sz="1200" b="1">
                <a:solidFill>
                  <a:srgbClr val="003366"/>
                </a:solidFill>
                <a:latin typeface="Calibri" panose="020F0502020204030204" pitchFamily="34" charset="0"/>
                <a:cs typeface="Calibri" panose="020F0502020204030204" pitchFamily="34" charset="0"/>
              </a:defRPr>
            </a:pPr>
            <a:endParaRPr lang="fr-FR"/>
          </a:p>
        </c:txPr>
      </c:legendEntry>
      <c:layout>
        <c:manualLayout>
          <c:xMode val="edge"/>
          <c:yMode val="edge"/>
          <c:x val="0.73408165585432106"/>
          <c:y val="0.83642706516362486"/>
          <c:w val="0.24532473209275579"/>
          <c:h val="0.13546797918438333"/>
        </c:manualLayout>
      </c:layout>
      <c:overlay val="0"/>
      <c:txPr>
        <a:bodyPr/>
        <a:lstStyle/>
        <a:p>
          <a:pPr>
            <a:defRPr sz="1200" b="1">
              <a:latin typeface="Calibri" panose="020F0502020204030204" pitchFamily="34" charset="0"/>
              <a:cs typeface="Calibri" panose="020F0502020204030204" pitchFamily="34" charset="0"/>
            </a:defRPr>
          </a:pPr>
          <a:endParaRPr lang="fr-FR"/>
        </a:p>
      </c:txPr>
    </c:legend>
    <c:plotVisOnly val="1"/>
    <c:dispBlanksAs val="zero"/>
    <c:showDLblsOverMax val="0"/>
  </c:chart>
  <c:txPr>
    <a:bodyPr/>
    <a:lstStyle/>
    <a:p>
      <a:pPr>
        <a:defRPr sz="1798"/>
      </a:pPr>
      <a:endParaRPr lang="fr-F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74038437665992"/>
          <c:y val="1.7214062792635685E-2"/>
          <c:w val="0.69020912677326196"/>
          <c:h val="0.92816295136897131"/>
        </c:manualLayout>
      </c:layout>
      <c:pieChart>
        <c:varyColors val="1"/>
        <c:ser>
          <c:idx val="0"/>
          <c:order val="0"/>
          <c:tx>
            <c:strRef>
              <c:f>Feuil1!$B$1</c:f>
              <c:strCache>
                <c:ptCount val="1"/>
                <c:pt idx="0">
                  <c:v>Ensemble</c:v>
                </c:pt>
              </c:strCache>
            </c:strRef>
          </c:tx>
          <c:spPr>
            <a:solidFill>
              <a:srgbClr val="92D050"/>
            </a:solidFill>
            <a:ln w="3175">
              <a:solidFill>
                <a:schemeClr val="tx1">
                  <a:lumMod val="50000"/>
                  <a:lumOff val="50000"/>
                </a:schemeClr>
              </a:solidFill>
            </a:ln>
            <a:effectLst>
              <a:softEdge rad="12700"/>
            </a:effectLst>
          </c:spPr>
          <c:dPt>
            <c:idx val="0"/>
            <c:bubble3D val="0"/>
            <c:spPr>
              <a:solidFill>
                <a:srgbClr val="A50021"/>
              </a:solidFill>
              <a:ln w="3175">
                <a:solidFill>
                  <a:schemeClr val="bg1"/>
                </a:solidFill>
              </a:ln>
              <a:effectLst>
                <a:softEdge rad="12700"/>
              </a:effectLst>
            </c:spPr>
            <c:extLst>
              <c:ext xmlns:c16="http://schemas.microsoft.com/office/drawing/2014/chart" uri="{C3380CC4-5D6E-409C-BE32-E72D297353CC}">
                <c16:uniqueId val="{00000001-2C3C-41A3-82B2-C7A35DCB6D6B}"/>
              </c:ext>
            </c:extLst>
          </c:dPt>
          <c:dPt>
            <c:idx val="1"/>
            <c:bubble3D val="0"/>
            <c:spPr>
              <a:solidFill>
                <a:srgbClr val="003366">
                  <a:alpha val="75000"/>
                </a:srgbClr>
              </a:solidFill>
              <a:ln w="3175">
                <a:solidFill>
                  <a:schemeClr val="bg1"/>
                </a:solidFill>
              </a:ln>
              <a:effectLst>
                <a:softEdge rad="12700"/>
              </a:effectLst>
            </c:spPr>
            <c:extLst>
              <c:ext xmlns:c16="http://schemas.microsoft.com/office/drawing/2014/chart" uri="{C3380CC4-5D6E-409C-BE32-E72D297353CC}">
                <c16:uniqueId val="{00000003-2C3C-41A3-82B2-C7A35DCB6D6B}"/>
              </c:ext>
            </c:extLst>
          </c:dPt>
          <c:dPt>
            <c:idx val="2"/>
            <c:bubble3D val="0"/>
            <c:spPr>
              <a:solidFill>
                <a:srgbClr val="003366"/>
              </a:solidFill>
              <a:ln w="3175">
                <a:solidFill>
                  <a:schemeClr val="bg1"/>
                </a:solidFill>
              </a:ln>
              <a:effectLst>
                <a:softEdge rad="12700"/>
              </a:effectLst>
            </c:spPr>
            <c:extLst>
              <c:ext xmlns:c16="http://schemas.microsoft.com/office/drawing/2014/chart" uri="{C3380CC4-5D6E-409C-BE32-E72D297353CC}">
                <c16:uniqueId val="{00000005-2C3C-41A3-82B2-C7A35DCB6D6B}"/>
              </c:ext>
            </c:extLst>
          </c:dPt>
          <c:dPt>
            <c:idx val="3"/>
            <c:bubble3D val="0"/>
            <c:spPr>
              <a:solidFill>
                <a:schemeClr val="tx1">
                  <a:lumMod val="50000"/>
                  <a:lumOff val="50000"/>
                </a:schemeClr>
              </a:solidFill>
              <a:ln w="3175">
                <a:noFill/>
              </a:ln>
              <a:effectLst>
                <a:softEdge rad="12700"/>
              </a:effectLst>
            </c:spPr>
            <c:extLst>
              <c:ext xmlns:c16="http://schemas.microsoft.com/office/drawing/2014/chart" uri="{C3380CC4-5D6E-409C-BE32-E72D297353CC}">
                <c16:uniqueId val="{00000007-2C3C-41A3-82B2-C7A35DCB6D6B}"/>
              </c:ext>
            </c:extLst>
          </c:dPt>
          <c:dPt>
            <c:idx val="4"/>
            <c:bubble3D val="0"/>
            <c:spPr>
              <a:noFill/>
              <a:ln w="3175">
                <a:noFill/>
              </a:ln>
              <a:effectLst>
                <a:softEdge rad="12700"/>
              </a:effectLst>
            </c:spPr>
            <c:extLst>
              <c:ext xmlns:c16="http://schemas.microsoft.com/office/drawing/2014/chart" uri="{C3380CC4-5D6E-409C-BE32-E72D297353CC}">
                <c16:uniqueId val="{00000009-2C3C-41A3-82B2-C7A35DCB6D6B}"/>
              </c:ext>
            </c:extLst>
          </c:dPt>
          <c:dPt>
            <c:idx val="6"/>
            <c:bubble3D val="0"/>
            <c:spPr>
              <a:noFill/>
              <a:ln w="3175">
                <a:noFill/>
              </a:ln>
              <a:effectLst>
                <a:softEdge rad="12700"/>
              </a:effectLst>
            </c:spPr>
            <c:extLst>
              <c:ext xmlns:c16="http://schemas.microsoft.com/office/drawing/2014/chart" uri="{C3380CC4-5D6E-409C-BE32-E72D297353CC}">
                <c16:uniqueId val="{0000000B-2C3C-41A3-82B2-C7A35DCB6D6B}"/>
              </c:ext>
            </c:extLst>
          </c:dPt>
          <c:dLbls>
            <c:dLbl>
              <c:idx val="0"/>
              <c:layout>
                <c:manualLayout>
                  <c:x val="2.5034051513819825E-2"/>
                  <c:y val="0.27565843218859598"/>
                </c:manualLayout>
              </c:layout>
              <c:dLblPos val="bestFi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2C3C-41A3-82B2-C7A35DCB6D6B}"/>
                </c:ext>
              </c:extLst>
            </c:dLbl>
            <c:dLbl>
              <c:idx val="2"/>
              <c:layout>
                <c:manualLayout>
                  <c:x val="-6.8630062100263983E-2"/>
                  <c:y val="0.17831570993022525"/>
                </c:manualLayout>
              </c:layout>
              <c:dLblPos val="bestFi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2C3C-41A3-82B2-C7A35DCB6D6B}"/>
                </c:ext>
              </c:extLst>
            </c:dLbl>
            <c:dLbl>
              <c:idx val="3"/>
              <c:delete val="1"/>
              <c:extLst>
                <c:ext xmlns:c15="http://schemas.microsoft.com/office/drawing/2012/chart" uri="{CE6537A1-D6FC-4f65-9D91-7224C49458BB}"/>
                <c:ext xmlns:c16="http://schemas.microsoft.com/office/drawing/2014/chart" uri="{C3380CC4-5D6E-409C-BE32-E72D297353CC}">
                  <c16:uniqueId val="{00000007-2C3C-41A3-82B2-C7A35DCB6D6B}"/>
                </c:ext>
              </c:extLst>
            </c:dLbl>
            <c:dLbl>
              <c:idx val="4"/>
              <c:delete val="1"/>
              <c:extLst>
                <c:ext xmlns:c15="http://schemas.microsoft.com/office/drawing/2012/chart" uri="{CE6537A1-D6FC-4f65-9D91-7224C49458BB}"/>
                <c:ext xmlns:c16="http://schemas.microsoft.com/office/drawing/2014/chart" uri="{C3380CC4-5D6E-409C-BE32-E72D297353CC}">
                  <c16:uniqueId val="{00000009-2C3C-41A3-82B2-C7A35DCB6D6B}"/>
                </c:ext>
              </c:extLst>
            </c:dLbl>
            <c:spPr>
              <a:noFill/>
              <a:ln>
                <a:noFill/>
              </a:ln>
              <a:effectLst/>
            </c:spPr>
            <c:txPr>
              <a:bodyPr wrap="square" lIns="38100" tIns="19050" rIns="38100" bIns="19050" anchor="ctr">
                <a:spAutoFit/>
              </a:bodyPr>
              <a:lstStyle/>
              <a:p>
                <a:pPr>
                  <a:defRPr sz="1600" b="1">
                    <a:solidFill>
                      <a:schemeClr val="bg1"/>
                    </a:solidFill>
                    <a:latin typeface="Calibri" panose="020F0502020204030204" pitchFamily="34" charset="0"/>
                  </a:defRPr>
                </a:pPr>
                <a:endParaRPr lang="fr-FR"/>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Feuil1!$A$2:$A$6</c:f>
              <c:strCache>
                <c:ptCount val="4"/>
                <c:pt idx="0">
                  <c:v>Mauvaise note (0 à 5) </c:v>
                </c:pt>
                <c:pt idx="1">
                  <c:v>Notes moyennes (6 à 7) </c:v>
                </c:pt>
                <c:pt idx="2">
                  <c:v>Bonnes notes (8 à10) </c:v>
                </c:pt>
                <c:pt idx="3">
                  <c:v>Pas d’opinion  </c:v>
                </c:pt>
              </c:strCache>
            </c:strRef>
          </c:cat>
          <c:val>
            <c:numRef>
              <c:f>Feuil1!$B$2:$B$6</c:f>
              <c:numCache>
                <c:formatCode>0%</c:formatCode>
                <c:ptCount val="5"/>
                <c:pt idx="0">
                  <c:v>0.42</c:v>
                </c:pt>
                <c:pt idx="1">
                  <c:v>0.26</c:v>
                </c:pt>
                <c:pt idx="2">
                  <c:v>0.32</c:v>
                </c:pt>
                <c:pt idx="4">
                  <c:v>1</c:v>
                </c:pt>
              </c:numCache>
            </c:numRef>
          </c:val>
          <c:extLst>
            <c:ext xmlns:c16="http://schemas.microsoft.com/office/drawing/2014/chart" uri="{C3380CC4-5D6E-409C-BE32-E72D297353CC}">
              <c16:uniqueId val="{0000000C-2C3C-41A3-82B2-C7A35DCB6D6B}"/>
            </c:ext>
          </c:extLst>
        </c:ser>
        <c:dLbls>
          <c:showLegendKey val="0"/>
          <c:showVal val="0"/>
          <c:showCatName val="0"/>
          <c:showSerName val="0"/>
          <c:showPercent val="0"/>
          <c:showBubbleSize val="0"/>
          <c:showLeaderLines val="0"/>
        </c:dLbls>
        <c:firstSliceAng val="270"/>
      </c:pieChart>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913328234025725"/>
          <c:y val="0"/>
          <c:w val="0.64817065047365718"/>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5360-4C97-8A2C-7BD4F7BCB5CD}"/>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5360-4C97-8A2C-7BD4F7BCB5CD}"/>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5360-4C97-8A2C-7BD4F7BCB5CD}"/>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5360-4C97-8A2C-7BD4F7BCB5CD}"/>
              </c:ext>
            </c:extLst>
          </c:dPt>
          <c:dPt>
            <c:idx val="4"/>
            <c:invertIfNegative val="0"/>
            <c:bubble3D val="0"/>
            <c:spPr>
              <a:solidFill>
                <a:schemeClr val="tx1">
                  <a:lumMod val="50000"/>
                  <a:lumOff val="50000"/>
                </a:schemeClr>
              </a:solidFill>
              <a:ln>
                <a:noFill/>
              </a:ln>
              <a:effectLst>
                <a:softEdge rad="12700"/>
              </a:effectLst>
            </c:spPr>
            <c:extLst>
              <c:ext xmlns:c16="http://schemas.microsoft.com/office/drawing/2014/chart" uri="{C3380CC4-5D6E-409C-BE32-E72D297353CC}">
                <c16:uniqueId val="{00000009-5360-4C97-8A2C-7BD4F7BCB5CD}"/>
              </c:ext>
            </c:extLst>
          </c:dPt>
          <c:dLbls>
            <c:dLbl>
              <c:idx val="2"/>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5-5360-4C97-8A2C-7BD4F7BCB5CD}"/>
                </c:ext>
              </c:extLst>
            </c:dLbl>
            <c:dLbl>
              <c:idx val="3"/>
              <c:spPr>
                <a:noFill/>
                <a:ln>
                  <a:noFill/>
                </a:ln>
                <a:effectLst/>
              </c:spPr>
              <c:txPr>
                <a:bodyPr wrap="square" lIns="38100" tIns="19050" rIns="38100" bIns="19050" anchor="ctr">
                  <a:spAutoFit/>
                </a:bodyPr>
                <a:lstStyle/>
                <a:p>
                  <a:pPr>
                    <a:defRPr sz="1400" b="1">
                      <a:solidFill>
                        <a:srgbClr val="800000"/>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7-5360-4C97-8A2C-7BD4F7BCB5CD}"/>
                </c:ext>
              </c:extLst>
            </c:dLbl>
            <c:dLbl>
              <c:idx val="4"/>
              <c:spPr>
                <a:noFill/>
                <a:ln>
                  <a:noFill/>
                </a:ln>
                <a:effectLst/>
              </c:spPr>
              <c:txPr>
                <a:bodyPr wrap="square" lIns="38100" tIns="19050" rIns="38100" bIns="19050" anchor="ctr">
                  <a:spAutoFit/>
                </a:bodyPr>
                <a:lstStyle/>
                <a:p>
                  <a:pPr>
                    <a:defRPr sz="1400" b="1">
                      <a:solidFill>
                        <a:schemeClr val="tx1">
                          <a:lumMod val="65000"/>
                          <a:lumOff val="35000"/>
                        </a:schemeClr>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extLst>
                <c:ext xmlns:c16="http://schemas.microsoft.com/office/drawing/2014/chart" uri="{C3380CC4-5D6E-409C-BE32-E72D297353CC}">
                  <c16:uniqueId val="{00000009-5360-4C97-8A2C-7BD4F7BCB5CD}"/>
                </c:ext>
              </c:extLst>
            </c:dLbl>
            <c:spPr>
              <a:noFill/>
              <a:ln>
                <a:noFill/>
              </a:ln>
              <a:effectLst/>
            </c:spPr>
            <c:txPr>
              <a:bodyPr wrap="square" lIns="38100" tIns="19050" rIns="38100" bIns="19050" anchor="ctr">
                <a:spAutoFit/>
              </a:bodyPr>
              <a:lstStyle/>
              <a:p>
                <a:pPr>
                  <a:defRPr sz="1400" b="1">
                    <a:solidFill>
                      <a:srgbClr val="003366"/>
                    </a:solidFill>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Feuil1!$A$2:$A$6</c:f>
              <c:strCache>
                <c:ptCount val="5"/>
                <c:pt idx="0">
                  <c:v>Très bonne image </c:v>
                </c:pt>
                <c:pt idx="1">
                  <c:v>Plutôt bonne image </c:v>
                </c:pt>
                <c:pt idx="2">
                  <c:v>Plutôt mauvaise image </c:v>
                </c:pt>
                <c:pt idx="3">
                  <c:v>Très mauvaise image </c:v>
                </c:pt>
                <c:pt idx="4">
                  <c:v>Vous ne savez pas </c:v>
                </c:pt>
              </c:strCache>
            </c:strRef>
          </c:cat>
          <c:val>
            <c:numRef>
              <c:f>Feuil1!$B$2:$B$6</c:f>
              <c:numCache>
                <c:formatCode>0%</c:formatCode>
                <c:ptCount val="5"/>
                <c:pt idx="0">
                  <c:v>0.09</c:v>
                </c:pt>
                <c:pt idx="1">
                  <c:v>0.59</c:v>
                </c:pt>
                <c:pt idx="2">
                  <c:v>0.16</c:v>
                </c:pt>
                <c:pt idx="3">
                  <c:v>0.03</c:v>
                </c:pt>
                <c:pt idx="4">
                  <c:v>0.13</c:v>
                </c:pt>
              </c:numCache>
            </c:numRef>
          </c:val>
          <c:extLst>
            <c:ext xmlns:c16="http://schemas.microsoft.com/office/drawing/2014/chart" uri="{C3380CC4-5D6E-409C-BE32-E72D297353CC}">
              <c16:uniqueId val="{0000000A-5360-4C97-8A2C-7BD4F7BCB5CD}"/>
            </c:ext>
          </c:extLst>
        </c:ser>
        <c:dLbls>
          <c:showLegendKey val="0"/>
          <c:showVal val="0"/>
          <c:showCatName val="0"/>
          <c:showSerName val="0"/>
          <c:showPercent val="0"/>
          <c:showBubbleSize val="0"/>
        </c:dLbls>
        <c:gapWidth val="55"/>
        <c:axId val="730652744"/>
        <c:axId val="730653920"/>
      </c:barChart>
      <c:valAx>
        <c:axId val="730653920"/>
        <c:scaling>
          <c:orientation val="minMax"/>
          <c:max val="1"/>
        </c:scaling>
        <c:delete val="1"/>
        <c:axPos val="t"/>
        <c:numFmt formatCode="0%" sourceLinked="1"/>
        <c:majorTickMark val="out"/>
        <c:minorTickMark val="none"/>
        <c:tickLblPos val="nextTo"/>
        <c:crossAx val="730652744"/>
        <c:crosses val="autoZero"/>
        <c:crossBetween val="between"/>
      </c:valAx>
      <c:catAx>
        <c:axId val="730652744"/>
        <c:scaling>
          <c:orientation val="maxMin"/>
        </c:scaling>
        <c:delete val="0"/>
        <c:axPos val="l"/>
        <c:numFmt formatCode="General" sourceLinked="1"/>
        <c:majorTickMark val="out"/>
        <c:minorTickMark val="none"/>
        <c:tickLblPos val="nextTo"/>
        <c:spPr>
          <a:ln>
            <a:noFill/>
          </a:ln>
        </c:spPr>
        <c:txPr>
          <a:bodyPr/>
          <a:lstStyle/>
          <a:p>
            <a:pPr>
              <a:defRPr sz="1200">
                <a:latin typeface="Calibri" panose="020F0502020204030204" pitchFamily="34" charset="0"/>
                <a:cs typeface="Calibri" panose="020F0502020204030204" pitchFamily="34" charset="0"/>
              </a:defRPr>
            </a:pPr>
            <a:endParaRPr lang="fr-FR"/>
          </a:p>
        </c:txPr>
        <c:crossAx val="730653920"/>
        <c:crosses val="autoZero"/>
        <c:auto val="1"/>
        <c:lblAlgn val="ctr"/>
        <c:lblOffset val="100"/>
        <c:noMultiLvlLbl val="0"/>
      </c:catAx>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255099044466147"/>
          <c:y val="0"/>
          <c:w val="0.45766594442050079"/>
          <c:h val="0.99885800357366095"/>
        </c:manualLayout>
      </c:layout>
      <c:barChart>
        <c:barDir val="bar"/>
        <c:grouping val="clustered"/>
        <c:varyColors val="0"/>
        <c:ser>
          <c:idx val="0"/>
          <c:order val="0"/>
          <c:tx>
            <c:strRef>
              <c:f>Feuil1!$B$1</c:f>
              <c:strCache>
                <c:ptCount val="1"/>
                <c:pt idx="0">
                  <c:v>Ensemble</c:v>
                </c:pt>
              </c:strCache>
            </c:strRef>
          </c:tx>
          <c:spPr>
            <a:solidFill>
              <a:srgbClr val="92D050"/>
            </a:solidFill>
            <a:ln>
              <a:noFill/>
            </a:ln>
            <a:effectLst>
              <a:softEdge rad="12700"/>
            </a:effectLst>
          </c:spPr>
          <c:invertIfNegative val="0"/>
          <c:dPt>
            <c:idx val="0"/>
            <c:invertIfNegative val="0"/>
            <c:bubble3D val="0"/>
            <c:spPr>
              <a:solidFill>
                <a:srgbClr val="003366"/>
              </a:solidFill>
              <a:ln>
                <a:noFill/>
              </a:ln>
              <a:effectLst>
                <a:softEdge rad="12700"/>
              </a:effectLst>
            </c:spPr>
            <c:extLst>
              <c:ext xmlns:c16="http://schemas.microsoft.com/office/drawing/2014/chart" uri="{C3380CC4-5D6E-409C-BE32-E72D297353CC}">
                <c16:uniqueId val="{00000001-550B-4C9B-B5C6-3B6A99BAE0F2}"/>
              </c:ext>
            </c:extLst>
          </c:dPt>
          <c:dPt>
            <c:idx val="1"/>
            <c:invertIfNegative val="0"/>
            <c:bubble3D val="0"/>
            <c:spPr>
              <a:solidFill>
                <a:srgbClr val="003366"/>
              </a:solidFill>
              <a:ln>
                <a:noFill/>
              </a:ln>
              <a:effectLst>
                <a:softEdge rad="12700"/>
              </a:effectLst>
            </c:spPr>
            <c:extLst>
              <c:ext xmlns:c16="http://schemas.microsoft.com/office/drawing/2014/chart" uri="{C3380CC4-5D6E-409C-BE32-E72D297353CC}">
                <c16:uniqueId val="{00000003-550B-4C9B-B5C6-3B6A99BAE0F2}"/>
              </c:ext>
            </c:extLst>
          </c:dPt>
          <c:dPt>
            <c:idx val="2"/>
            <c:invertIfNegative val="0"/>
            <c:bubble3D val="0"/>
            <c:spPr>
              <a:solidFill>
                <a:srgbClr val="800000"/>
              </a:solidFill>
              <a:ln>
                <a:noFill/>
              </a:ln>
              <a:effectLst>
                <a:softEdge rad="12700"/>
              </a:effectLst>
            </c:spPr>
            <c:extLst>
              <c:ext xmlns:c16="http://schemas.microsoft.com/office/drawing/2014/chart" uri="{C3380CC4-5D6E-409C-BE32-E72D297353CC}">
                <c16:uniqueId val="{00000005-550B-4C9B-B5C6-3B6A99BAE0F2}"/>
              </c:ext>
            </c:extLst>
          </c:dPt>
          <c:dPt>
            <c:idx val="3"/>
            <c:invertIfNegative val="0"/>
            <c:bubble3D val="0"/>
            <c:spPr>
              <a:solidFill>
                <a:srgbClr val="800000"/>
              </a:solidFill>
              <a:ln>
                <a:noFill/>
              </a:ln>
              <a:effectLst>
                <a:softEdge rad="12700"/>
              </a:effectLst>
            </c:spPr>
            <c:extLst>
              <c:ext xmlns:c16="http://schemas.microsoft.com/office/drawing/2014/chart" uri="{C3380CC4-5D6E-409C-BE32-E72D297353CC}">
                <c16:uniqueId val="{00000007-550B-4C9B-B5C6-3B6A99BAE0F2}"/>
              </c:ext>
            </c:extLst>
          </c:dPt>
          <c:dPt>
            <c:idx val="4"/>
            <c:invertIfNegative val="0"/>
            <c:bubble3D val="0"/>
            <c:spPr>
              <a:solidFill>
                <a:schemeClr val="bg1">
                  <a:lumMod val="50000"/>
                </a:schemeClr>
              </a:solidFill>
              <a:ln>
                <a:noFill/>
              </a:ln>
              <a:effectLst>
                <a:softEdge rad="12700"/>
              </a:effectLst>
            </c:spPr>
            <c:extLst>
              <c:ext xmlns:c16="http://schemas.microsoft.com/office/drawing/2014/chart" uri="{C3380CC4-5D6E-409C-BE32-E72D297353CC}">
                <c16:uniqueId val="{00000009-550B-4C9B-B5C6-3B6A99BAE0F2}"/>
              </c:ext>
            </c:extLst>
          </c:dPt>
          <c:dLbls>
            <c:spPr>
              <a:noFill/>
              <a:ln>
                <a:noFill/>
              </a:ln>
              <a:effectLst/>
            </c:spPr>
            <c:txPr>
              <a:bodyPr wrap="square" lIns="38100" tIns="19050" rIns="38100" bIns="19050" anchor="ctr">
                <a:spAutoFit/>
              </a:bodyPr>
              <a:lstStyle/>
              <a:p>
                <a:pPr>
                  <a:defRPr sz="1000">
                    <a:latin typeface="Calibri" panose="020F0502020204030204" pitchFamily="34" charset="0"/>
                    <a:cs typeface="Calibri" panose="020F050202020403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Feuil1!$A$2:$A$6</c:f>
              <c:strCache>
                <c:ptCount val="5"/>
                <c:pt idx="0">
                  <c:v>Très bonne image </c:v>
                </c:pt>
                <c:pt idx="1">
                  <c:v>Plutôt bonne image </c:v>
                </c:pt>
                <c:pt idx="2">
                  <c:v>Plutôt mauvaise image </c:v>
                </c:pt>
                <c:pt idx="3">
                  <c:v>Très mauvaise image </c:v>
                </c:pt>
                <c:pt idx="4">
                  <c:v>Nsp</c:v>
                </c:pt>
              </c:strCache>
            </c:strRef>
          </c:cat>
          <c:val>
            <c:numRef>
              <c:f>Feuil1!$B$2:$B$6</c:f>
              <c:numCache>
                <c:formatCode>0%</c:formatCode>
                <c:ptCount val="5"/>
                <c:pt idx="0">
                  <c:v>0.08</c:v>
                </c:pt>
                <c:pt idx="1">
                  <c:v>0.57999999999999996</c:v>
                </c:pt>
                <c:pt idx="2">
                  <c:v>0.18</c:v>
                </c:pt>
                <c:pt idx="3">
                  <c:v>0.03</c:v>
                </c:pt>
                <c:pt idx="4">
                  <c:v>0.13</c:v>
                </c:pt>
              </c:numCache>
            </c:numRef>
          </c:val>
          <c:extLst>
            <c:ext xmlns:c16="http://schemas.microsoft.com/office/drawing/2014/chart" uri="{C3380CC4-5D6E-409C-BE32-E72D297353CC}">
              <c16:uniqueId val="{0000000A-550B-4C9B-B5C6-3B6A99BAE0F2}"/>
            </c:ext>
          </c:extLst>
        </c:ser>
        <c:dLbls>
          <c:showLegendKey val="0"/>
          <c:showVal val="0"/>
          <c:showCatName val="0"/>
          <c:showSerName val="0"/>
          <c:showPercent val="0"/>
          <c:showBubbleSize val="0"/>
        </c:dLbls>
        <c:gapWidth val="55"/>
        <c:axId val="799481040"/>
        <c:axId val="799481432"/>
      </c:barChart>
      <c:valAx>
        <c:axId val="799481432"/>
        <c:scaling>
          <c:orientation val="minMax"/>
          <c:max val="1"/>
        </c:scaling>
        <c:delete val="1"/>
        <c:axPos val="t"/>
        <c:numFmt formatCode="0%" sourceLinked="1"/>
        <c:majorTickMark val="out"/>
        <c:minorTickMark val="none"/>
        <c:tickLblPos val="nextTo"/>
        <c:crossAx val="799481040"/>
        <c:crosses val="autoZero"/>
        <c:crossBetween val="between"/>
      </c:valAx>
      <c:catAx>
        <c:axId val="799481040"/>
        <c:scaling>
          <c:orientation val="maxMin"/>
        </c:scaling>
        <c:delete val="0"/>
        <c:axPos val="l"/>
        <c:numFmt formatCode="General" sourceLinked="1"/>
        <c:majorTickMark val="out"/>
        <c:minorTickMark val="none"/>
        <c:tickLblPos val="nextTo"/>
        <c:spPr>
          <a:ln>
            <a:noFill/>
          </a:ln>
        </c:spPr>
        <c:txPr>
          <a:bodyPr/>
          <a:lstStyle/>
          <a:p>
            <a:pPr>
              <a:defRPr sz="900">
                <a:latin typeface="Calibri" panose="020F0502020204030204" pitchFamily="34" charset="0"/>
                <a:cs typeface="Calibri" panose="020F0502020204030204" pitchFamily="34" charset="0"/>
              </a:defRPr>
            </a:pPr>
            <a:endParaRPr lang="fr-FR"/>
          </a:p>
        </c:txPr>
        <c:crossAx val="799481432"/>
        <c:crosses val="autoZero"/>
        <c:auto val="1"/>
        <c:lblAlgn val="ctr"/>
        <c:lblOffset val="100"/>
        <c:noMultiLvlLbl val="0"/>
      </c:catAx>
      <c:spPr>
        <a:noFill/>
        <a:ln w="25389">
          <a:noFill/>
        </a:ln>
      </c:spPr>
    </c:plotArea>
    <c:plotVisOnly val="1"/>
    <c:dispBlanksAs val="zero"/>
    <c:showDLblsOverMax val="0"/>
  </c:chart>
  <c:spPr>
    <a:ln>
      <a:solidFill>
        <a:schemeClr val="bg1">
          <a:lumMod val="75000"/>
        </a:schemeClr>
      </a:solidFill>
    </a:ln>
  </c:spPr>
  <c:txPr>
    <a:bodyPr/>
    <a:lstStyle/>
    <a:p>
      <a:pPr>
        <a:defRPr sz="1798"/>
      </a:pPr>
      <a:endParaRPr lang="fr-F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74038437665992"/>
          <c:y val="1.7214062792635685E-2"/>
          <c:w val="0.69020912677326196"/>
          <c:h val="0.92816295136897131"/>
        </c:manualLayout>
      </c:layout>
      <c:pieChart>
        <c:varyColors val="1"/>
        <c:ser>
          <c:idx val="0"/>
          <c:order val="0"/>
          <c:tx>
            <c:strRef>
              <c:f>Feuil1!$B$1</c:f>
              <c:strCache>
                <c:ptCount val="1"/>
                <c:pt idx="0">
                  <c:v>Ensemble</c:v>
                </c:pt>
              </c:strCache>
            </c:strRef>
          </c:tx>
          <c:spPr>
            <a:solidFill>
              <a:srgbClr val="92D050"/>
            </a:solidFill>
            <a:ln w="3175">
              <a:solidFill>
                <a:schemeClr val="tx1">
                  <a:lumMod val="50000"/>
                  <a:lumOff val="50000"/>
                </a:schemeClr>
              </a:solidFill>
            </a:ln>
            <a:effectLst>
              <a:softEdge rad="12700"/>
            </a:effectLst>
          </c:spPr>
          <c:dPt>
            <c:idx val="0"/>
            <c:bubble3D val="0"/>
            <c:spPr>
              <a:solidFill>
                <a:srgbClr val="A50021"/>
              </a:solidFill>
              <a:ln w="3175">
                <a:solidFill>
                  <a:schemeClr val="bg1"/>
                </a:solidFill>
              </a:ln>
              <a:effectLst>
                <a:softEdge rad="12700"/>
              </a:effectLst>
            </c:spPr>
            <c:extLst>
              <c:ext xmlns:c16="http://schemas.microsoft.com/office/drawing/2014/chart" uri="{C3380CC4-5D6E-409C-BE32-E72D297353CC}">
                <c16:uniqueId val="{00000001-F32D-455E-92E1-FAA12B678D1A}"/>
              </c:ext>
            </c:extLst>
          </c:dPt>
          <c:dPt>
            <c:idx val="1"/>
            <c:bubble3D val="0"/>
            <c:spPr>
              <a:solidFill>
                <a:srgbClr val="003366">
                  <a:alpha val="75000"/>
                </a:srgbClr>
              </a:solidFill>
              <a:ln w="3175">
                <a:solidFill>
                  <a:schemeClr val="bg1"/>
                </a:solidFill>
              </a:ln>
              <a:effectLst>
                <a:softEdge rad="12700"/>
              </a:effectLst>
            </c:spPr>
            <c:extLst>
              <c:ext xmlns:c16="http://schemas.microsoft.com/office/drawing/2014/chart" uri="{C3380CC4-5D6E-409C-BE32-E72D297353CC}">
                <c16:uniqueId val="{00000003-F32D-455E-92E1-FAA12B678D1A}"/>
              </c:ext>
            </c:extLst>
          </c:dPt>
          <c:dPt>
            <c:idx val="2"/>
            <c:bubble3D val="0"/>
            <c:spPr>
              <a:solidFill>
                <a:srgbClr val="003366"/>
              </a:solidFill>
              <a:ln w="3175">
                <a:solidFill>
                  <a:schemeClr val="bg1"/>
                </a:solidFill>
              </a:ln>
              <a:effectLst>
                <a:softEdge rad="12700"/>
              </a:effectLst>
            </c:spPr>
            <c:extLst>
              <c:ext xmlns:c16="http://schemas.microsoft.com/office/drawing/2014/chart" uri="{C3380CC4-5D6E-409C-BE32-E72D297353CC}">
                <c16:uniqueId val="{00000005-F32D-455E-92E1-FAA12B678D1A}"/>
              </c:ext>
            </c:extLst>
          </c:dPt>
          <c:dPt>
            <c:idx val="3"/>
            <c:bubble3D val="0"/>
            <c:spPr>
              <a:solidFill>
                <a:schemeClr val="tx1">
                  <a:lumMod val="50000"/>
                  <a:lumOff val="50000"/>
                </a:schemeClr>
              </a:solidFill>
              <a:ln w="3175">
                <a:noFill/>
              </a:ln>
              <a:effectLst>
                <a:softEdge rad="12700"/>
              </a:effectLst>
            </c:spPr>
            <c:extLst>
              <c:ext xmlns:c16="http://schemas.microsoft.com/office/drawing/2014/chart" uri="{C3380CC4-5D6E-409C-BE32-E72D297353CC}">
                <c16:uniqueId val="{00000007-F32D-455E-92E1-FAA12B678D1A}"/>
              </c:ext>
            </c:extLst>
          </c:dPt>
          <c:dPt>
            <c:idx val="4"/>
            <c:bubble3D val="0"/>
            <c:spPr>
              <a:noFill/>
              <a:ln w="3175">
                <a:noFill/>
              </a:ln>
              <a:effectLst>
                <a:softEdge rad="12700"/>
              </a:effectLst>
            </c:spPr>
            <c:extLst>
              <c:ext xmlns:c16="http://schemas.microsoft.com/office/drawing/2014/chart" uri="{C3380CC4-5D6E-409C-BE32-E72D297353CC}">
                <c16:uniqueId val="{00000009-F32D-455E-92E1-FAA12B678D1A}"/>
              </c:ext>
            </c:extLst>
          </c:dPt>
          <c:dPt>
            <c:idx val="6"/>
            <c:bubble3D val="0"/>
            <c:spPr>
              <a:noFill/>
              <a:ln w="3175">
                <a:noFill/>
              </a:ln>
              <a:effectLst>
                <a:softEdge rad="12700"/>
              </a:effectLst>
            </c:spPr>
            <c:extLst>
              <c:ext xmlns:c16="http://schemas.microsoft.com/office/drawing/2014/chart" uri="{C3380CC4-5D6E-409C-BE32-E72D297353CC}">
                <c16:uniqueId val="{0000000D-F32D-455E-92E1-FAA12B678D1A}"/>
              </c:ext>
            </c:extLst>
          </c:dPt>
          <c:dLbls>
            <c:dLbl>
              <c:idx val="0"/>
              <c:layout>
                <c:manualLayout>
                  <c:x val="2.5034051513819825E-2"/>
                  <c:y val="0.27565843218859598"/>
                </c:manualLayout>
              </c:layout>
              <c:dLblPos val="bestFi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F32D-455E-92E1-FAA12B678D1A}"/>
                </c:ext>
              </c:extLst>
            </c:dLbl>
            <c:dLbl>
              <c:idx val="2"/>
              <c:layout>
                <c:manualLayout>
                  <c:x val="-8.814416603412295E-2"/>
                  <c:y val="0.12914524236440025"/>
                </c:manualLayout>
              </c:layout>
              <c:dLblPos val="bestFi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F32D-455E-92E1-FAA12B678D1A}"/>
                </c:ext>
              </c:extLst>
            </c:dLbl>
            <c:dLbl>
              <c:idx val="3"/>
              <c:delete val="1"/>
              <c:extLst>
                <c:ext xmlns:c15="http://schemas.microsoft.com/office/drawing/2012/chart" uri="{CE6537A1-D6FC-4f65-9D91-7224C49458BB}"/>
                <c:ext xmlns:c16="http://schemas.microsoft.com/office/drawing/2014/chart" uri="{C3380CC4-5D6E-409C-BE32-E72D297353CC}">
                  <c16:uniqueId val="{00000007-F32D-455E-92E1-FAA12B678D1A}"/>
                </c:ext>
              </c:extLst>
            </c:dLbl>
            <c:dLbl>
              <c:idx val="4"/>
              <c:delete val="1"/>
              <c:extLst>
                <c:ext xmlns:c15="http://schemas.microsoft.com/office/drawing/2012/chart" uri="{CE6537A1-D6FC-4f65-9D91-7224C49458BB}"/>
                <c:ext xmlns:c16="http://schemas.microsoft.com/office/drawing/2014/chart" uri="{C3380CC4-5D6E-409C-BE32-E72D297353CC}">
                  <c16:uniqueId val="{00000009-F32D-455E-92E1-FAA12B678D1A}"/>
                </c:ext>
              </c:extLst>
            </c:dLbl>
            <c:spPr>
              <a:noFill/>
              <a:ln>
                <a:noFill/>
              </a:ln>
              <a:effectLst/>
            </c:spPr>
            <c:txPr>
              <a:bodyPr wrap="square" lIns="38100" tIns="19050" rIns="38100" bIns="19050" anchor="ctr">
                <a:spAutoFit/>
              </a:bodyPr>
              <a:lstStyle/>
              <a:p>
                <a:pPr>
                  <a:defRPr sz="1600" b="1">
                    <a:solidFill>
                      <a:schemeClr val="bg1"/>
                    </a:solidFill>
                    <a:latin typeface="Calibri" panose="020F0502020204030204" pitchFamily="34" charset="0"/>
                  </a:defRPr>
                </a:pPr>
                <a:endParaRPr lang="fr-FR"/>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Feuil1!$A$2:$A$6</c:f>
              <c:strCache>
                <c:ptCount val="4"/>
                <c:pt idx="0">
                  <c:v>Mauvaise note (0 à 5) </c:v>
                </c:pt>
                <c:pt idx="1">
                  <c:v>Notes moyennes (6 à 7) </c:v>
                </c:pt>
                <c:pt idx="2">
                  <c:v>Bonnes notes (8 à10) </c:v>
                </c:pt>
                <c:pt idx="3">
                  <c:v>Pas d’opinion  </c:v>
                </c:pt>
              </c:strCache>
            </c:strRef>
          </c:cat>
          <c:val>
            <c:numRef>
              <c:f>Feuil1!$B$2:$B$6</c:f>
              <c:numCache>
                <c:formatCode>0%</c:formatCode>
                <c:ptCount val="5"/>
                <c:pt idx="0">
                  <c:v>0.4</c:v>
                </c:pt>
                <c:pt idx="1">
                  <c:v>0.33</c:v>
                </c:pt>
                <c:pt idx="2">
                  <c:v>0.27</c:v>
                </c:pt>
                <c:pt idx="4">
                  <c:v>1</c:v>
                </c:pt>
              </c:numCache>
            </c:numRef>
          </c:val>
          <c:extLst>
            <c:ext xmlns:c16="http://schemas.microsoft.com/office/drawing/2014/chart" uri="{C3380CC4-5D6E-409C-BE32-E72D297353CC}">
              <c16:uniqueId val="{0000000E-F32D-455E-92E1-FAA12B678D1A}"/>
            </c:ext>
          </c:extLst>
        </c:ser>
        <c:dLbls>
          <c:showLegendKey val="0"/>
          <c:showVal val="0"/>
          <c:showCatName val="0"/>
          <c:showSerName val="0"/>
          <c:showPercent val="0"/>
          <c:showBubbleSize val="0"/>
          <c:showLeaderLines val="0"/>
        </c:dLbls>
        <c:firstSliceAng val="270"/>
      </c:pieChart>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74038437665992"/>
          <c:y val="1.7214062792635685E-2"/>
          <c:w val="0.69020912677326196"/>
          <c:h val="0.92816295136897131"/>
        </c:manualLayout>
      </c:layout>
      <c:pieChart>
        <c:varyColors val="1"/>
        <c:ser>
          <c:idx val="0"/>
          <c:order val="0"/>
          <c:tx>
            <c:strRef>
              <c:f>Feuil1!$B$1</c:f>
              <c:strCache>
                <c:ptCount val="1"/>
                <c:pt idx="0">
                  <c:v>Ensemble</c:v>
                </c:pt>
              </c:strCache>
            </c:strRef>
          </c:tx>
          <c:spPr>
            <a:solidFill>
              <a:srgbClr val="92D050"/>
            </a:solidFill>
            <a:ln w="3175">
              <a:solidFill>
                <a:schemeClr val="tx1">
                  <a:lumMod val="50000"/>
                  <a:lumOff val="50000"/>
                </a:schemeClr>
              </a:solidFill>
            </a:ln>
            <a:effectLst>
              <a:softEdge rad="12700"/>
            </a:effectLst>
          </c:spPr>
          <c:dPt>
            <c:idx val="0"/>
            <c:bubble3D val="0"/>
            <c:spPr>
              <a:solidFill>
                <a:srgbClr val="A50021"/>
              </a:solidFill>
              <a:ln w="3175">
                <a:solidFill>
                  <a:schemeClr val="bg1"/>
                </a:solidFill>
              </a:ln>
              <a:effectLst>
                <a:softEdge rad="12700"/>
              </a:effectLst>
            </c:spPr>
            <c:extLst>
              <c:ext xmlns:c16="http://schemas.microsoft.com/office/drawing/2014/chart" uri="{C3380CC4-5D6E-409C-BE32-E72D297353CC}">
                <c16:uniqueId val="{00000001-FA07-42C7-AE79-118CEC2D5826}"/>
              </c:ext>
            </c:extLst>
          </c:dPt>
          <c:dPt>
            <c:idx val="1"/>
            <c:bubble3D val="0"/>
            <c:spPr>
              <a:solidFill>
                <a:srgbClr val="003366">
                  <a:alpha val="75000"/>
                </a:srgbClr>
              </a:solidFill>
              <a:ln w="3175">
                <a:solidFill>
                  <a:schemeClr val="bg1"/>
                </a:solidFill>
              </a:ln>
              <a:effectLst>
                <a:softEdge rad="12700"/>
              </a:effectLst>
            </c:spPr>
            <c:extLst>
              <c:ext xmlns:c16="http://schemas.microsoft.com/office/drawing/2014/chart" uri="{C3380CC4-5D6E-409C-BE32-E72D297353CC}">
                <c16:uniqueId val="{00000003-FA07-42C7-AE79-118CEC2D5826}"/>
              </c:ext>
            </c:extLst>
          </c:dPt>
          <c:dPt>
            <c:idx val="2"/>
            <c:bubble3D val="0"/>
            <c:spPr>
              <a:solidFill>
                <a:srgbClr val="003366"/>
              </a:solidFill>
              <a:ln w="3175">
                <a:solidFill>
                  <a:schemeClr val="bg1"/>
                </a:solidFill>
              </a:ln>
              <a:effectLst>
                <a:softEdge rad="12700"/>
              </a:effectLst>
            </c:spPr>
            <c:extLst>
              <c:ext xmlns:c16="http://schemas.microsoft.com/office/drawing/2014/chart" uri="{C3380CC4-5D6E-409C-BE32-E72D297353CC}">
                <c16:uniqueId val="{00000005-FA07-42C7-AE79-118CEC2D5826}"/>
              </c:ext>
            </c:extLst>
          </c:dPt>
          <c:dPt>
            <c:idx val="3"/>
            <c:bubble3D val="0"/>
            <c:spPr>
              <a:solidFill>
                <a:schemeClr val="tx1">
                  <a:lumMod val="50000"/>
                  <a:lumOff val="50000"/>
                </a:schemeClr>
              </a:solidFill>
              <a:ln w="3175">
                <a:noFill/>
              </a:ln>
              <a:effectLst>
                <a:softEdge rad="12700"/>
              </a:effectLst>
            </c:spPr>
            <c:extLst>
              <c:ext xmlns:c16="http://schemas.microsoft.com/office/drawing/2014/chart" uri="{C3380CC4-5D6E-409C-BE32-E72D297353CC}">
                <c16:uniqueId val="{00000007-FA07-42C7-AE79-118CEC2D5826}"/>
              </c:ext>
            </c:extLst>
          </c:dPt>
          <c:dPt>
            <c:idx val="4"/>
            <c:bubble3D val="0"/>
            <c:spPr>
              <a:noFill/>
              <a:ln w="3175">
                <a:noFill/>
              </a:ln>
              <a:effectLst>
                <a:softEdge rad="12700"/>
              </a:effectLst>
            </c:spPr>
            <c:extLst>
              <c:ext xmlns:c16="http://schemas.microsoft.com/office/drawing/2014/chart" uri="{C3380CC4-5D6E-409C-BE32-E72D297353CC}">
                <c16:uniqueId val="{00000009-FA07-42C7-AE79-118CEC2D5826}"/>
              </c:ext>
            </c:extLst>
          </c:dPt>
          <c:dPt>
            <c:idx val="6"/>
            <c:bubble3D val="0"/>
            <c:spPr>
              <a:noFill/>
              <a:ln w="3175">
                <a:noFill/>
              </a:ln>
              <a:effectLst>
                <a:softEdge rad="12700"/>
              </a:effectLst>
            </c:spPr>
            <c:extLst>
              <c:ext xmlns:c16="http://schemas.microsoft.com/office/drawing/2014/chart" uri="{C3380CC4-5D6E-409C-BE32-E72D297353CC}">
                <c16:uniqueId val="{0000000B-FA07-42C7-AE79-118CEC2D5826}"/>
              </c:ext>
            </c:extLst>
          </c:dPt>
          <c:dLbls>
            <c:dLbl>
              <c:idx val="0"/>
              <c:layout>
                <c:manualLayout>
                  <c:x val="-5.369127287614673E-2"/>
                  <c:y val="0.37474182088330565"/>
                </c:manualLayout>
              </c:layout>
              <c:dLblPos val="bestFi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FA07-42C7-AE79-118CEC2D5826}"/>
                </c:ext>
              </c:extLst>
            </c:dLbl>
            <c:dLbl>
              <c:idx val="2"/>
              <c:layout>
                <c:manualLayout>
                  <c:x val="-0.10765826996798185"/>
                  <c:y val="3.9481448567895899E-2"/>
                </c:manualLayout>
              </c:layout>
              <c:dLblPos val="bestFi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FA07-42C7-AE79-118CEC2D5826}"/>
                </c:ext>
              </c:extLst>
            </c:dLbl>
            <c:dLbl>
              <c:idx val="3"/>
              <c:delete val="1"/>
              <c:extLst>
                <c:ext xmlns:c15="http://schemas.microsoft.com/office/drawing/2012/chart" uri="{CE6537A1-D6FC-4f65-9D91-7224C49458BB}"/>
                <c:ext xmlns:c16="http://schemas.microsoft.com/office/drawing/2014/chart" uri="{C3380CC4-5D6E-409C-BE32-E72D297353CC}">
                  <c16:uniqueId val="{00000007-FA07-42C7-AE79-118CEC2D5826}"/>
                </c:ext>
              </c:extLst>
            </c:dLbl>
            <c:dLbl>
              <c:idx val="4"/>
              <c:delete val="1"/>
              <c:extLst>
                <c:ext xmlns:c15="http://schemas.microsoft.com/office/drawing/2012/chart" uri="{CE6537A1-D6FC-4f65-9D91-7224C49458BB}"/>
                <c:ext xmlns:c16="http://schemas.microsoft.com/office/drawing/2014/chart" uri="{C3380CC4-5D6E-409C-BE32-E72D297353CC}">
                  <c16:uniqueId val="{00000009-FA07-42C7-AE79-118CEC2D5826}"/>
                </c:ext>
              </c:extLst>
            </c:dLbl>
            <c:spPr>
              <a:noFill/>
              <a:ln>
                <a:noFill/>
              </a:ln>
              <a:effectLst/>
            </c:spPr>
            <c:txPr>
              <a:bodyPr wrap="square" lIns="38100" tIns="19050" rIns="38100" bIns="19050" anchor="ctr">
                <a:spAutoFit/>
              </a:bodyPr>
              <a:lstStyle/>
              <a:p>
                <a:pPr>
                  <a:defRPr sz="1600" b="1">
                    <a:solidFill>
                      <a:schemeClr val="bg1"/>
                    </a:solidFill>
                    <a:latin typeface="Calibri" panose="020F0502020204030204" pitchFamily="34" charset="0"/>
                  </a:defRPr>
                </a:pPr>
                <a:endParaRPr lang="fr-FR"/>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extLst>
          </c:dLbls>
          <c:cat>
            <c:strRef>
              <c:f>Feuil1!$A$2:$A$6</c:f>
              <c:strCache>
                <c:ptCount val="4"/>
                <c:pt idx="0">
                  <c:v>Mauvaises notes (Notes de 1 à 5)  </c:v>
                </c:pt>
                <c:pt idx="1">
                  <c:v>Notes moyennes (Notes de 6 à 7)  </c:v>
                </c:pt>
                <c:pt idx="2">
                  <c:v>Bonnes notes (Notes de 8 à 10)  </c:v>
                </c:pt>
                <c:pt idx="3">
                  <c:v>Pas d’opinion  </c:v>
                </c:pt>
              </c:strCache>
            </c:strRef>
          </c:cat>
          <c:val>
            <c:numRef>
              <c:f>Feuil1!$B$2:$B$6</c:f>
              <c:numCache>
                <c:formatCode>0%</c:formatCode>
                <c:ptCount val="5"/>
                <c:pt idx="0">
                  <c:v>0.61</c:v>
                </c:pt>
                <c:pt idx="1">
                  <c:v>0.28000000000000003</c:v>
                </c:pt>
                <c:pt idx="2">
                  <c:v>0.11</c:v>
                </c:pt>
                <c:pt idx="4">
                  <c:v>1</c:v>
                </c:pt>
              </c:numCache>
            </c:numRef>
          </c:val>
          <c:extLst>
            <c:ext xmlns:c16="http://schemas.microsoft.com/office/drawing/2014/chart" uri="{C3380CC4-5D6E-409C-BE32-E72D297353CC}">
              <c16:uniqueId val="{0000000C-FA07-42C7-AE79-118CEC2D5826}"/>
            </c:ext>
          </c:extLst>
        </c:ser>
        <c:dLbls>
          <c:showLegendKey val="0"/>
          <c:showVal val="0"/>
          <c:showCatName val="0"/>
          <c:showSerName val="0"/>
          <c:showPercent val="0"/>
          <c:showBubbleSize val="0"/>
          <c:showLeaderLines val="0"/>
        </c:dLbls>
        <c:firstSliceAng val="270"/>
      </c:pieChart>
      <c:spPr>
        <a:noFill/>
        <a:ln w="25389">
          <a:noFill/>
        </a:ln>
      </c:spPr>
    </c:plotArea>
    <c:plotVisOnly val="1"/>
    <c:dispBlanksAs val="zero"/>
    <c:showDLblsOverMax val="0"/>
  </c:chart>
  <c:txPr>
    <a:bodyPr/>
    <a:lstStyle/>
    <a:p>
      <a:pPr>
        <a:defRPr sz="1798"/>
      </a:pPr>
      <a:endParaRPr lang="fr-FR"/>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67071677321876988"/>
          <c:y val="3.2447647366548968E-2"/>
          <c:w val="0.48070122329798903"/>
          <c:h val="0.9568234465683777"/>
        </c:manualLayout>
      </c:layout>
      <c:barChart>
        <c:barDir val="bar"/>
        <c:grouping val="clustered"/>
        <c:varyColors val="0"/>
        <c:ser>
          <c:idx val="0"/>
          <c:order val="0"/>
          <c:tx>
            <c:strRef>
              <c:f>Feuil1!$B$1</c:f>
              <c:strCache>
                <c:ptCount val="1"/>
                <c:pt idx="0">
                  <c:v>En premier </c:v>
                </c:pt>
              </c:strCache>
            </c:strRef>
          </c:tx>
          <c:spPr>
            <a:solidFill>
              <a:srgbClr val="003366">
                <a:alpha val="50000"/>
              </a:srgbClr>
            </a:solidFill>
            <a:ln w="9525">
              <a:noFill/>
            </a:ln>
            <a:effectLst/>
          </c:spPr>
          <c:invertIfNegative val="0"/>
          <c:dPt>
            <c:idx val="0"/>
            <c:invertIfNegative val="0"/>
            <c:bubble3D val="0"/>
            <c:extLst>
              <c:ext xmlns:c16="http://schemas.microsoft.com/office/drawing/2014/chart" uri="{C3380CC4-5D6E-409C-BE32-E72D297353CC}">
                <c16:uniqueId val="{00000000-EB0F-421C-9C0A-B8D2BA73609D}"/>
              </c:ext>
            </c:extLst>
          </c:dPt>
          <c:dPt>
            <c:idx val="1"/>
            <c:invertIfNegative val="0"/>
            <c:bubble3D val="0"/>
            <c:extLst>
              <c:ext xmlns:c16="http://schemas.microsoft.com/office/drawing/2014/chart" uri="{C3380CC4-5D6E-409C-BE32-E72D297353CC}">
                <c16:uniqueId val="{00000001-EB0F-421C-9C0A-B8D2BA73609D}"/>
              </c:ext>
            </c:extLst>
          </c:dPt>
          <c:dPt>
            <c:idx val="2"/>
            <c:invertIfNegative val="0"/>
            <c:bubble3D val="0"/>
            <c:extLst>
              <c:ext xmlns:c16="http://schemas.microsoft.com/office/drawing/2014/chart" uri="{C3380CC4-5D6E-409C-BE32-E72D297353CC}">
                <c16:uniqueId val="{00000002-EB0F-421C-9C0A-B8D2BA73609D}"/>
              </c:ext>
            </c:extLst>
          </c:dPt>
          <c:dPt>
            <c:idx val="3"/>
            <c:invertIfNegative val="0"/>
            <c:bubble3D val="0"/>
            <c:extLst>
              <c:ext xmlns:c16="http://schemas.microsoft.com/office/drawing/2014/chart" uri="{C3380CC4-5D6E-409C-BE32-E72D297353CC}">
                <c16:uniqueId val="{00000003-EB0F-421C-9C0A-B8D2BA73609D}"/>
              </c:ext>
            </c:extLst>
          </c:dPt>
          <c:dPt>
            <c:idx val="4"/>
            <c:invertIfNegative val="0"/>
            <c:bubble3D val="0"/>
            <c:extLst>
              <c:ext xmlns:c16="http://schemas.microsoft.com/office/drawing/2014/chart" uri="{C3380CC4-5D6E-409C-BE32-E72D297353CC}">
                <c16:uniqueId val="{00000004-EB0F-421C-9C0A-B8D2BA73609D}"/>
              </c:ext>
            </c:extLst>
          </c:dPt>
          <c:dLbls>
            <c:dLbl>
              <c:idx val="4"/>
              <c:spPr>
                <a:noFill/>
                <a:ln>
                  <a:noFill/>
                </a:ln>
                <a:effectLst/>
              </c:spPr>
              <c:txPr>
                <a:bodyPr wrap="square" lIns="38100" tIns="19050" rIns="38100" bIns="19050" anchor="ctr" anchorCtr="0">
                  <a:spAutoFit/>
                </a:bodyPr>
                <a:lstStyle/>
                <a:p>
                  <a:pPr algn="ctr" rtl="0">
                    <a:defRPr lang="en-US" sz="1500" b="1" i="0" u="none" strike="noStrike" kern="1200" baseline="0">
                      <a:solidFill>
                        <a:srgbClr val="003366">
                          <a:alpha val="70000"/>
                        </a:srgbClr>
                      </a:solidFill>
                      <a:latin typeface="+mn-lt"/>
                      <a:ea typeface="+mn-ea"/>
                      <a:cs typeface="+mn-cs"/>
                    </a:defRPr>
                  </a:pPr>
                  <a:endParaRPr lang="fr-FR"/>
                </a:p>
              </c:txPr>
              <c:dLblPos val="outEnd"/>
              <c:showLegendKey val="0"/>
              <c:showVal val="1"/>
              <c:showCatName val="0"/>
              <c:showSerName val="0"/>
              <c:showPercent val="0"/>
              <c:showBubbleSize val="0"/>
              <c:extLst>
                <c:ext xmlns:c16="http://schemas.microsoft.com/office/drawing/2014/chart" uri="{C3380CC4-5D6E-409C-BE32-E72D297353CC}">
                  <c16:uniqueId val="{00000004-EB0F-421C-9C0A-B8D2BA73609D}"/>
                </c:ext>
              </c:extLst>
            </c:dLbl>
            <c:dLbl>
              <c:idx val="5"/>
              <c:spPr>
                <a:noFill/>
                <a:ln>
                  <a:noFill/>
                </a:ln>
                <a:effectLst/>
              </c:spPr>
              <c:txPr>
                <a:bodyPr wrap="square" lIns="38100" tIns="19050" rIns="38100" bIns="19050" anchor="ctr" anchorCtr="0">
                  <a:spAutoFit/>
                </a:bodyPr>
                <a:lstStyle/>
                <a:p>
                  <a:pPr algn="ctr" rtl="0">
                    <a:defRPr lang="en-US" sz="1500" b="1" i="0" u="none" strike="noStrike" kern="1200" baseline="0">
                      <a:solidFill>
                        <a:srgbClr val="003366">
                          <a:alpha val="70000"/>
                        </a:srgbClr>
                      </a:solidFill>
                      <a:latin typeface="+mn-lt"/>
                      <a:ea typeface="+mn-ea"/>
                      <a:cs typeface="+mn-cs"/>
                    </a:defRPr>
                  </a:pPr>
                  <a:endParaRPr lang="fr-FR"/>
                </a:p>
              </c:txPr>
              <c:dLblPos val="outEnd"/>
              <c:showLegendKey val="0"/>
              <c:showVal val="1"/>
              <c:showCatName val="0"/>
              <c:showSerName val="0"/>
              <c:showPercent val="0"/>
              <c:showBubbleSize val="0"/>
              <c:extLst>
                <c:ext xmlns:c16="http://schemas.microsoft.com/office/drawing/2014/chart" uri="{C3380CC4-5D6E-409C-BE32-E72D297353CC}">
                  <c16:uniqueId val="{00000005-EB0F-421C-9C0A-B8D2BA73609D}"/>
                </c:ext>
              </c:extLst>
            </c:dLbl>
            <c:spPr>
              <a:noFill/>
              <a:ln>
                <a:noFill/>
              </a:ln>
              <a:effectLst/>
            </c:spPr>
            <c:txPr>
              <a:bodyPr wrap="square" lIns="38100" tIns="19050" rIns="38100" bIns="19050" anchor="ctr">
                <a:spAutoFit/>
              </a:bodyPr>
              <a:lstStyle/>
              <a:p>
                <a:pPr>
                  <a:defRPr sz="1500" b="1">
                    <a:solidFill>
                      <a:srgbClr val="003366">
                        <a:alpha val="70000"/>
                      </a:srgbClr>
                    </a:solidFill>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Feuil1!$A$2:$A$13</c:f>
              <c:strCache>
                <c:ptCount val="12"/>
                <c:pt idx="0">
                  <c:v>Un ordre du jour des réunions trop chargé où les sujets ne sont pas traités au fond </c:v>
                </c:pt>
                <c:pt idx="1">
                  <c:v>Un affaiblissement du poids des représentant(e)s du personnel face à celui de la direction dans la nouvelle structure </c:v>
                </c:pt>
                <c:pt idx="2">
                  <c:v>Un accroissement de l’investissement temps nécessaire pour les élu(e)s </c:v>
                </c:pt>
                <c:pt idx="3">
                  <c:v>Une moins bonne prise en compte des enjeux de santé au travail </c:v>
                </c:pt>
                <c:pt idx="4">
                  <c:v>Une moins bonne prise en compte des réclamations individuelles et collectives, prérogatives des DP avant le CSE </c:v>
                </c:pt>
                <c:pt idx="5">
                  <c:v>Un manque d’attractivité de la fonction d’élus du fait de la fusion des sujets (économiques, conditions de travail et réclamations individuelles) </c:v>
                </c:pt>
                <c:pt idx="6">
                  <c:v>Une perte de proximité des élu(e)s par rapport aux salarié(e)s </c:v>
                </c:pt>
                <c:pt idx="7">
                  <c:v>Un déficit d’expertise des représentant(e)s du personnel </c:v>
                </c:pt>
                <c:pt idx="8">
                  <c:v>Une diminution des moyens alloués aux représentants du personnel </c:v>
                </c:pt>
                <c:pt idx="9">
                  <c:v>Une diminution du temps disponible pour accompagner les salarié(e)s et répondre à leurs questions </c:v>
                </c:pt>
                <c:pt idx="10">
                  <c:v>Autre </c:v>
                </c:pt>
                <c:pt idx="11">
                  <c:v>Aucune inquiétude </c:v>
                </c:pt>
              </c:strCache>
            </c:strRef>
          </c:cat>
          <c:val>
            <c:numRef>
              <c:f>Feuil1!$B$2:$B$13</c:f>
              <c:numCache>
                <c:formatCode>0%</c:formatCode>
                <c:ptCount val="12"/>
                <c:pt idx="0">
                  <c:v>0.17</c:v>
                </c:pt>
                <c:pt idx="1">
                  <c:v>0.16</c:v>
                </c:pt>
                <c:pt idx="2">
                  <c:v>0.12</c:v>
                </c:pt>
                <c:pt idx="3">
                  <c:v>0.1</c:v>
                </c:pt>
                <c:pt idx="4">
                  <c:v>0.08</c:v>
                </c:pt>
                <c:pt idx="5">
                  <c:v>7.0000000000000007E-2</c:v>
                </c:pt>
                <c:pt idx="6">
                  <c:v>0.08</c:v>
                </c:pt>
                <c:pt idx="7">
                  <c:v>7.0000000000000007E-2</c:v>
                </c:pt>
                <c:pt idx="8">
                  <c:v>0.06</c:v>
                </c:pt>
                <c:pt idx="9">
                  <c:v>0.05</c:v>
                </c:pt>
                <c:pt idx="10">
                  <c:v>0.02</c:v>
                </c:pt>
                <c:pt idx="11">
                  <c:v>0.02</c:v>
                </c:pt>
              </c:numCache>
            </c:numRef>
          </c:val>
          <c:extLst>
            <c:ext xmlns:c16="http://schemas.microsoft.com/office/drawing/2014/chart" uri="{C3380CC4-5D6E-409C-BE32-E72D297353CC}">
              <c16:uniqueId val="{00000006-EB0F-421C-9C0A-B8D2BA73609D}"/>
            </c:ext>
          </c:extLst>
        </c:ser>
        <c:ser>
          <c:idx val="1"/>
          <c:order val="1"/>
          <c:tx>
            <c:strRef>
              <c:f>Feuil1!$C$1</c:f>
              <c:strCache>
                <c:ptCount val="1"/>
                <c:pt idx="0">
                  <c:v>Total des citations* </c:v>
                </c:pt>
              </c:strCache>
            </c:strRef>
          </c:tx>
          <c:spPr>
            <a:solidFill>
              <a:srgbClr val="003366"/>
            </a:solidFill>
            <a:ln w="9525">
              <a:noFill/>
            </a:ln>
            <a:effectLst/>
          </c:spPr>
          <c:invertIfNegative val="0"/>
          <c:dLbls>
            <c:spPr>
              <a:noFill/>
              <a:ln>
                <a:noFill/>
              </a:ln>
              <a:effectLst/>
            </c:spPr>
            <c:txPr>
              <a:bodyPr wrap="square" lIns="38100" tIns="19050" rIns="38100" bIns="19050" anchor="ctr" anchorCtr="0">
                <a:spAutoFit/>
              </a:bodyPr>
              <a:lstStyle/>
              <a:p>
                <a:pPr algn="ctr">
                  <a:defRPr lang="fr-FR" sz="1500" b="1" i="0" u="none" strike="noStrike" kern="1200" baseline="0">
                    <a:solidFill>
                      <a:srgbClr val="003366"/>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Feuil1!$A$2:$A$13</c:f>
              <c:strCache>
                <c:ptCount val="12"/>
                <c:pt idx="0">
                  <c:v>Un ordre du jour des réunions trop chargé où les sujets ne sont pas traités au fond </c:v>
                </c:pt>
                <c:pt idx="1">
                  <c:v>Un affaiblissement du poids des représentant(e)s du personnel face à celui de la direction dans la nouvelle structure </c:v>
                </c:pt>
                <c:pt idx="2">
                  <c:v>Un accroissement de l’investissement temps nécessaire pour les élu(e)s </c:v>
                </c:pt>
                <c:pt idx="3">
                  <c:v>Une moins bonne prise en compte des enjeux de santé au travail </c:v>
                </c:pt>
                <c:pt idx="4">
                  <c:v>Une moins bonne prise en compte des réclamations individuelles et collectives, prérogatives des DP avant le CSE </c:v>
                </c:pt>
                <c:pt idx="5">
                  <c:v>Un manque d’attractivité de la fonction d’élus du fait de la fusion des sujets (économiques, conditions de travail et réclamations individuelles) </c:v>
                </c:pt>
                <c:pt idx="6">
                  <c:v>Une perte de proximité des élu(e)s par rapport aux salarié(e)s </c:v>
                </c:pt>
                <c:pt idx="7">
                  <c:v>Un déficit d’expertise des représentant(e)s du personnel </c:v>
                </c:pt>
                <c:pt idx="8">
                  <c:v>Une diminution des moyens alloués aux représentants du personnel </c:v>
                </c:pt>
                <c:pt idx="9">
                  <c:v>Une diminution du temps disponible pour accompagner les salarié(e)s et répondre à leurs questions </c:v>
                </c:pt>
                <c:pt idx="10">
                  <c:v>Autre </c:v>
                </c:pt>
                <c:pt idx="11">
                  <c:v>Aucune inquiétude </c:v>
                </c:pt>
              </c:strCache>
            </c:strRef>
          </c:cat>
          <c:val>
            <c:numRef>
              <c:f>Feuil1!$C$2:$C$13</c:f>
              <c:numCache>
                <c:formatCode>0%</c:formatCode>
                <c:ptCount val="12"/>
                <c:pt idx="0">
                  <c:v>0.42</c:v>
                </c:pt>
                <c:pt idx="1">
                  <c:v>0.33</c:v>
                </c:pt>
                <c:pt idx="2">
                  <c:v>0.32</c:v>
                </c:pt>
                <c:pt idx="3">
                  <c:v>0.3</c:v>
                </c:pt>
                <c:pt idx="4">
                  <c:v>0.28999999999999998</c:v>
                </c:pt>
                <c:pt idx="5">
                  <c:v>0.27</c:v>
                </c:pt>
                <c:pt idx="6">
                  <c:v>0.24</c:v>
                </c:pt>
                <c:pt idx="7">
                  <c:v>0.24</c:v>
                </c:pt>
                <c:pt idx="8">
                  <c:v>0.23</c:v>
                </c:pt>
                <c:pt idx="9">
                  <c:v>0.21</c:v>
                </c:pt>
                <c:pt idx="10">
                  <c:v>0.02</c:v>
                </c:pt>
                <c:pt idx="11">
                  <c:v>0.02</c:v>
                </c:pt>
              </c:numCache>
            </c:numRef>
          </c:val>
          <c:extLst>
            <c:ext xmlns:c16="http://schemas.microsoft.com/office/drawing/2014/chart" uri="{C3380CC4-5D6E-409C-BE32-E72D297353CC}">
              <c16:uniqueId val="{00000007-EB0F-421C-9C0A-B8D2BA73609D}"/>
            </c:ext>
          </c:extLst>
        </c:ser>
        <c:dLbls>
          <c:showLegendKey val="0"/>
          <c:showVal val="0"/>
          <c:showCatName val="0"/>
          <c:showSerName val="0"/>
          <c:showPercent val="0"/>
          <c:showBubbleSize val="0"/>
        </c:dLbls>
        <c:gapWidth val="30"/>
        <c:axId val="697757208"/>
        <c:axId val="697756816"/>
      </c:barChart>
      <c:valAx>
        <c:axId val="697756816"/>
        <c:scaling>
          <c:orientation val="minMax"/>
        </c:scaling>
        <c:delete val="1"/>
        <c:axPos val="t"/>
        <c:numFmt formatCode="0%" sourceLinked="1"/>
        <c:majorTickMark val="out"/>
        <c:minorTickMark val="none"/>
        <c:tickLblPos val="nextTo"/>
        <c:crossAx val="697757208"/>
        <c:crosses val="autoZero"/>
        <c:crossBetween val="between"/>
      </c:valAx>
      <c:catAx>
        <c:axId val="697757208"/>
        <c:scaling>
          <c:orientation val="maxMin"/>
        </c:scaling>
        <c:delete val="0"/>
        <c:axPos val="l"/>
        <c:numFmt formatCode="General" sourceLinked="1"/>
        <c:majorTickMark val="out"/>
        <c:minorTickMark val="none"/>
        <c:tickLblPos val="nextTo"/>
        <c:spPr>
          <a:ln>
            <a:noFill/>
          </a:ln>
        </c:spPr>
        <c:txPr>
          <a:bodyPr/>
          <a:lstStyle/>
          <a:p>
            <a:pPr>
              <a:defRPr sz="1200"/>
            </a:pPr>
            <a:endParaRPr lang="fr-FR"/>
          </a:p>
        </c:txPr>
        <c:crossAx val="697756816"/>
        <c:crosses val="autoZero"/>
        <c:auto val="1"/>
        <c:lblAlgn val="ctr"/>
        <c:lblOffset val="100"/>
        <c:noMultiLvlLbl val="0"/>
      </c:catAx>
      <c:spPr>
        <a:noFill/>
        <a:ln w="25389">
          <a:noFill/>
        </a:ln>
      </c:spPr>
    </c:plotArea>
    <c:legend>
      <c:legendPos val="r"/>
      <c:legendEntry>
        <c:idx val="0"/>
        <c:txPr>
          <a:bodyPr/>
          <a:lstStyle/>
          <a:p>
            <a:pPr>
              <a:defRPr sz="1200" b="1">
                <a:solidFill>
                  <a:srgbClr val="003366">
                    <a:alpha val="50000"/>
                  </a:srgbClr>
                </a:solidFill>
                <a:latin typeface="Calibri" panose="020F0502020204030204" pitchFamily="34" charset="0"/>
                <a:cs typeface="Calibri" panose="020F0502020204030204" pitchFamily="34" charset="0"/>
              </a:defRPr>
            </a:pPr>
            <a:endParaRPr lang="fr-FR"/>
          </a:p>
        </c:txPr>
      </c:legendEntry>
      <c:legendEntry>
        <c:idx val="1"/>
        <c:txPr>
          <a:bodyPr/>
          <a:lstStyle/>
          <a:p>
            <a:pPr>
              <a:defRPr sz="1200" b="1">
                <a:solidFill>
                  <a:srgbClr val="003366"/>
                </a:solidFill>
                <a:latin typeface="Calibri" panose="020F0502020204030204" pitchFamily="34" charset="0"/>
                <a:cs typeface="Calibri" panose="020F0502020204030204" pitchFamily="34" charset="0"/>
              </a:defRPr>
            </a:pPr>
            <a:endParaRPr lang="fr-FR"/>
          </a:p>
        </c:txPr>
      </c:legendEntry>
      <c:layout>
        <c:manualLayout>
          <c:xMode val="edge"/>
          <c:yMode val="edge"/>
          <c:x val="0.75145370996320549"/>
          <c:y val="0.8588007335542418"/>
          <c:w val="0.1874177955965709"/>
          <c:h val="0.13546797918438333"/>
        </c:manualLayout>
      </c:layout>
      <c:overlay val="0"/>
      <c:txPr>
        <a:bodyPr/>
        <a:lstStyle/>
        <a:p>
          <a:pPr>
            <a:defRPr sz="1200" b="1">
              <a:latin typeface="Calibri" panose="020F0502020204030204" pitchFamily="34" charset="0"/>
              <a:cs typeface="Calibri" panose="020F0502020204030204" pitchFamily="34" charset="0"/>
            </a:defRPr>
          </a:pPr>
          <a:endParaRPr lang="fr-FR"/>
        </a:p>
      </c:txPr>
    </c:legend>
    <c:plotVisOnly val="1"/>
    <c:dispBlanksAs val="zero"/>
    <c:showDLblsOverMax val="0"/>
  </c:chart>
  <c:txPr>
    <a:bodyPr/>
    <a:lstStyle/>
    <a:p>
      <a:pPr>
        <a:defRPr sz="1798"/>
      </a:pPr>
      <a:endParaRPr lang="fr-F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C3960808-9575-44E8-BC75-342BFA114DD1}" type="datetimeFigureOut">
              <a:rPr lang="fr-FR" smtClean="0"/>
              <a:t>08/03/2022</a:t>
            </a:fld>
            <a:endParaRPr lang="fr-FR" dirty="0"/>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E5525D33-3E80-4259-93C9-9AE7460C1B6A}" type="slidenum">
              <a:rPr lang="fr-FR" smtClean="0"/>
              <a:t>‹N°›</a:t>
            </a:fld>
            <a:endParaRPr lang="fr-FR" dirty="0"/>
          </a:p>
        </p:txBody>
      </p:sp>
    </p:spTree>
    <p:extLst>
      <p:ext uri="{BB962C8B-B14F-4D97-AF65-F5344CB8AC3E}">
        <p14:creationId xmlns:p14="http://schemas.microsoft.com/office/powerpoint/2010/main" val="808119791"/>
      </p:ext>
    </p:extLst>
  </p:cSld>
  <p:clrMap bg1="lt1" tx1="dk1" bg2="lt2" tx2="dk2" accent1="accent1" accent2="accent2" accent3="accent3" accent4="accent4" accent5="accent5" accent6="accent6" hlink="hlink" folHlink="folHlink"/>
  <p:notesStyle>
    <a:lvl1pPr marL="0" algn="l" defTabSz="1000902" rtl="0" eaLnBrk="1" latinLnBrk="0" hangingPunct="1">
      <a:defRPr sz="1314" kern="1200">
        <a:solidFill>
          <a:schemeClr val="tx1"/>
        </a:solidFill>
        <a:latin typeface="+mn-lt"/>
        <a:ea typeface="+mn-ea"/>
        <a:cs typeface="+mn-cs"/>
      </a:defRPr>
    </a:lvl1pPr>
    <a:lvl2pPr marL="500451" algn="l" defTabSz="1000902" rtl="0" eaLnBrk="1" latinLnBrk="0" hangingPunct="1">
      <a:defRPr sz="1314" kern="1200">
        <a:solidFill>
          <a:schemeClr val="tx1"/>
        </a:solidFill>
        <a:latin typeface="+mn-lt"/>
        <a:ea typeface="+mn-ea"/>
        <a:cs typeface="+mn-cs"/>
      </a:defRPr>
    </a:lvl2pPr>
    <a:lvl3pPr marL="1000902" algn="l" defTabSz="1000902" rtl="0" eaLnBrk="1" latinLnBrk="0" hangingPunct="1">
      <a:defRPr sz="1314" kern="1200">
        <a:solidFill>
          <a:schemeClr val="tx1"/>
        </a:solidFill>
        <a:latin typeface="+mn-lt"/>
        <a:ea typeface="+mn-ea"/>
        <a:cs typeface="+mn-cs"/>
      </a:defRPr>
    </a:lvl3pPr>
    <a:lvl4pPr marL="1501353" algn="l" defTabSz="1000902" rtl="0" eaLnBrk="1" latinLnBrk="0" hangingPunct="1">
      <a:defRPr sz="1314" kern="1200">
        <a:solidFill>
          <a:schemeClr val="tx1"/>
        </a:solidFill>
        <a:latin typeface="+mn-lt"/>
        <a:ea typeface="+mn-ea"/>
        <a:cs typeface="+mn-cs"/>
      </a:defRPr>
    </a:lvl4pPr>
    <a:lvl5pPr marL="2001804" algn="l" defTabSz="1000902" rtl="0" eaLnBrk="1" latinLnBrk="0" hangingPunct="1">
      <a:defRPr sz="1314" kern="1200">
        <a:solidFill>
          <a:schemeClr val="tx1"/>
        </a:solidFill>
        <a:latin typeface="+mn-lt"/>
        <a:ea typeface="+mn-ea"/>
        <a:cs typeface="+mn-cs"/>
      </a:defRPr>
    </a:lvl5pPr>
    <a:lvl6pPr marL="2502256" algn="l" defTabSz="1000902" rtl="0" eaLnBrk="1" latinLnBrk="0" hangingPunct="1">
      <a:defRPr sz="1314" kern="1200">
        <a:solidFill>
          <a:schemeClr val="tx1"/>
        </a:solidFill>
        <a:latin typeface="+mn-lt"/>
        <a:ea typeface="+mn-ea"/>
        <a:cs typeface="+mn-cs"/>
      </a:defRPr>
    </a:lvl6pPr>
    <a:lvl7pPr marL="3002707" algn="l" defTabSz="1000902" rtl="0" eaLnBrk="1" latinLnBrk="0" hangingPunct="1">
      <a:defRPr sz="1314" kern="1200">
        <a:solidFill>
          <a:schemeClr val="tx1"/>
        </a:solidFill>
        <a:latin typeface="+mn-lt"/>
        <a:ea typeface="+mn-ea"/>
        <a:cs typeface="+mn-cs"/>
      </a:defRPr>
    </a:lvl7pPr>
    <a:lvl8pPr marL="3503158" algn="l" defTabSz="1000902" rtl="0" eaLnBrk="1" latinLnBrk="0" hangingPunct="1">
      <a:defRPr sz="1314" kern="1200">
        <a:solidFill>
          <a:schemeClr val="tx1"/>
        </a:solidFill>
        <a:latin typeface="+mn-lt"/>
        <a:ea typeface="+mn-ea"/>
        <a:cs typeface="+mn-cs"/>
      </a:defRPr>
    </a:lvl8pPr>
    <a:lvl9pPr marL="4003609" algn="l" defTabSz="1000902" rtl="0" eaLnBrk="1" latinLnBrk="0" hangingPunct="1">
      <a:defRPr sz="131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Page_de_Garde_2">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000746" y="2150557"/>
            <a:ext cx="10730224" cy="1736634"/>
          </a:xfrm>
        </p:spPr>
        <p:txBody>
          <a:bodyPr anchor="ctr">
            <a:normAutofit/>
          </a:bodyPr>
          <a:lstStyle>
            <a:lvl1pPr marL="0" indent="0" algn="ctr">
              <a:buNone/>
              <a:defRPr sz="4400" b="1" i="1" cap="none" baseline="0">
                <a:solidFill>
                  <a:srgbClr val="A50021"/>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titres du masque</a:t>
            </a:r>
            <a:endParaRPr lang="en-US" dirty="0"/>
          </a:p>
        </p:txBody>
      </p:sp>
      <p:sp>
        <p:nvSpPr>
          <p:cNvPr id="8" name="Rectangle 7"/>
          <p:cNvSpPr/>
          <p:nvPr userDrawn="1"/>
        </p:nvSpPr>
        <p:spPr>
          <a:xfrm>
            <a:off x="1" y="319690"/>
            <a:ext cx="12787313" cy="109805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970" dirty="0"/>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4691" y="179673"/>
            <a:ext cx="2133642" cy="1347375"/>
          </a:xfrm>
          <a:prstGeom prst="rect">
            <a:avLst/>
          </a:prstGeom>
        </p:spPr>
      </p:pic>
    </p:spTree>
    <p:extLst>
      <p:ext uri="{BB962C8B-B14F-4D97-AF65-F5344CB8AC3E}">
        <p14:creationId xmlns:p14="http://schemas.microsoft.com/office/powerpoint/2010/main" val="935137027"/>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Méthodologie">
    <p:spTree>
      <p:nvGrpSpPr>
        <p:cNvPr id="1" name=""/>
        <p:cNvGrpSpPr/>
        <p:nvPr/>
      </p:nvGrpSpPr>
      <p:grpSpPr>
        <a:xfrm>
          <a:off x="0" y="0"/>
          <a:ext cx="0" cy="0"/>
          <a:chOff x="0" y="0"/>
          <a:chExt cx="0" cy="0"/>
        </a:xfrm>
      </p:grpSpPr>
      <p:sp>
        <p:nvSpPr>
          <p:cNvPr id="7" name="Rectangle 6"/>
          <p:cNvSpPr/>
          <p:nvPr userDrawn="1"/>
        </p:nvSpPr>
        <p:spPr>
          <a:xfrm>
            <a:off x="1" y="266621"/>
            <a:ext cx="12787313" cy="65735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970" dirty="0"/>
          </a:p>
        </p:txBody>
      </p:sp>
      <p:sp>
        <p:nvSpPr>
          <p:cNvPr id="25" name="Espace réservé du texte 24"/>
          <p:cNvSpPr>
            <a:spLocks noGrp="1"/>
          </p:cNvSpPr>
          <p:nvPr>
            <p:ph type="body" sz="quarter" idx="10"/>
          </p:nvPr>
        </p:nvSpPr>
        <p:spPr>
          <a:xfrm>
            <a:off x="1660769" y="239589"/>
            <a:ext cx="9794898" cy="657689"/>
          </a:xfrm>
        </p:spPr>
        <p:txBody>
          <a:bodyPr anchor="ctr">
            <a:noAutofit/>
          </a:bodyPr>
          <a:lstStyle>
            <a:lvl1pPr marL="0" indent="0">
              <a:lnSpc>
                <a:spcPct val="100000"/>
              </a:lnSpc>
              <a:spcBef>
                <a:spcPts val="0"/>
              </a:spcBef>
              <a:buNone/>
              <a:defRPr sz="2000" b="1">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fr-FR" dirty="0"/>
              <a:t>Modifiez les styles du texte du masque</a:t>
            </a:r>
          </a:p>
        </p:txBody>
      </p:sp>
      <p:pic>
        <p:nvPicPr>
          <p:cNvPr id="10" name="Imag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0965" y="217500"/>
            <a:ext cx="1186763" cy="749430"/>
          </a:xfrm>
          <a:prstGeom prst="rect">
            <a:avLst/>
          </a:prstGeom>
        </p:spPr>
      </p:pic>
      <p:sp>
        <p:nvSpPr>
          <p:cNvPr id="12" name="ZoneTexte 11"/>
          <p:cNvSpPr txBox="1"/>
          <p:nvPr userDrawn="1"/>
        </p:nvSpPr>
        <p:spPr>
          <a:xfrm>
            <a:off x="12114302" y="6855411"/>
            <a:ext cx="673012" cy="276999"/>
          </a:xfrm>
          <a:prstGeom prst="rect">
            <a:avLst/>
          </a:prstGeom>
          <a:noFill/>
        </p:spPr>
        <p:txBody>
          <a:bodyPr wrap="square" rtlCol="0">
            <a:spAutoFit/>
          </a:bodyPr>
          <a:lstStyle/>
          <a:p>
            <a:pPr algn="ctr"/>
            <a:fld id="{EB4F3BBD-0DB5-40C1-BCD4-0C1429F62FEA}" type="slidenum">
              <a:rPr lang="fr-FR" sz="1200" smtClean="0">
                <a:solidFill>
                  <a:srgbClr val="A50021"/>
                </a:solidFill>
              </a:rPr>
              <a:pPr algn="ctr"/>
              <a:t>‹N°›</a:t>
            </a:fld>
            <a:endParaRPr lang="fr-FR" sz="1200" dirty="0">
              <a:solidFill>
                <a:srgbClr val="A50021"/>
              </a:solidFill>
            </a:endParaRPr>
          </a:p>
        </p:txBody>
      </p:sp>
      <p:pic>
        <p:nvPicPr>
          <p:cNvPr id="2" name="Image 1">
            <a:extLst>
              <a:ext uri="{FF2B5EF4-FFF2-40B4-BE49-F238E27FC236}">
                <a16:creationId xmlns:a16="http://schemas.microsoft.com/office/drawing/2014/main" id="{2E7B8816-05BB-4296-8941-09B425416A53}"/>
              </a:ext>
            </a:extLst>
          </p:cNvPr>
          <p:cNvPicPr>
            <a:picLocks noChangeAspect="1"/>
          </p:cNvPicPr>
          <p:nvPr userDrawn="1"/>
        </p:nvPicPr>
        <p:blipFill>
          <a:blip r:embed="rId3"/>
          <a:stretch>
            <a:fillRect/>
          </a:stretch>
        </p:blipFill>
        <p:spPr>
          <a:xfrm>
            <a:off x="11687577" y="250472"/>
            <a:ext cx="853450" cy="743326"/>
          </a:xfrm>
          <a:prstGeom prst="rect">
            <a:avLst/>
          </a:prstGeom>
        </p:spPr>
      </p:pic>
    </p:spTree>
    <p:extLst>
      <p:ext uri="{BB962C8B-B14F-4D97-AF65-F5344CB8AC3E}">
        <p14:creationId xmlns:p14="http://schemas.microsoft.com/office/powerpoint/2010/main" val="795694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u_1">
    <p:spTree>
      <p:nvGrpSpPr>
        <p:cNvPr id="1" name=""/>
        <p:cNvGrpSpPr/>
        <p:nvPr/>
      </p:nvGrpSpPr>
      <p:grpSpPr>
        <a:xfrm>
          <a:off x="0" y="0"/>
          <a:ext cx="0" cy="0"/>
          <a:chOff x="0" y="0"/>
          <a:chExt cx="0" cy="0"/>
        </a:xfrm>
      </p:grpSpPr>
      <p:sp>
        <p:nvSpPr>
          <p:cNvPr id="7" name="Rectangle 6"/>
          <p:cNvSpPr/>
          <p:nvPr userDrawn="1"/>
        </p:nvSpPr>
        <p:spPr>
          <a:xfrm>
            <a:off x="1" y="204413"/>
            <a:ext cx="12787313" cy="65735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970" dirty="0"/>
          </a:p>
        </p:txBody>
      </p:sp>
      <p:sp>
        <p:nvSpPr>
          <p:cNvPr id="25" name="Espace réservé du texte 24"/>
          <p:cNvSpPr>
            <a:spLocks noGrp="1"/>
          </p:cNvSpPr>
          <p:nvPr>
            <p:ph type="body" sz="quarter" idx="10"/>
          </p:nvPr>
        </p:nvSpPr>
        <p:spPr>
          <a:xfrm>
            <a:off x="1853441" y="204801"/>
            <a:ext cx="9650517" cy="657689"/>
          </a:xfrm>
        </p:spPr>
        <p:txBody>
          <a:bodyPr anchor="ctr">
            <a:noAutofit/>
          </a:bodyPr>
          <a:lstStyle>
            <a:lvl1pPr marL="0" indent="0">
              <a:lnSpc>
                <a:spcPct val="100000"/>
              </a:lnSpc>
              <a:spcBef>
                <a:spcPts val="0"/>
              </a:spcBef>
              <a:buNone/>
              <a:defRPr sz="2000" b="1">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fr-FR" dirty="0"/>
              <a:t>Modifiez les styles du texte du masque</a:t>
            </a:r>
          </a:p>
        </p:txBody>
      </p:sp>
      <p:sp>
        <p:nvSpPr>
          <p:cNvPr id="11" name="ZoneTexte 10"/>
          <p:cNvSpPr txBox="1"/>
          <p:nvPr userDrawn="1"/>
        </p:nvSpPr>
        <p:spPr>
          <a:xfrm>
            <a:off x="12114302" y="6855411"/>
            <a:ext cx="673012" cy="276999"/>
          </a:xfrm>
          <a:prstGeom prst="rect">
            <a:avLst/>
          </a:prstGeom>
          <a:noFill/>
        </p:spPr>
        <p:txBody>
          <a:bodyPr wrap="square" rtlCol="0">
            <a:spAutoFit/>
          </a:bodyPr>
          <a:lstStyle/>
          <a:p>
            <a:pPr algn="ctr"/>
            <a:fld id="{EB4F3BBD-0DB5-40C1-BCD4-0C1429F62FEA}" type="slidenum">
              <a:rPr lang="fr-FR" sz="1200" smtClean="0">
                <a:solidFill>
                  <a:srgbClr val="A50021"/>
                </a:solidFill>
              </a:rPr>
              <a:pPr algn="ctr"/>
              <a:t>‹N°›</a:t>
            </a:fld>
            <a:endParaRPr lang="fr-FR" sz="1200" dirty="0">
              <a:solidFill>
                <a:srgbClr val="A50021"/>
              </a:solidFill>
            </a:endParaRPr>
          </a:p>
        </p:txBody>
      </p:sp>
      <p:pic>
        <p:nvPicPr>
          <p:cNvPr id="10" name="Imag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0965" y="150825"/>
            <a:ext cx="1186763" cy="749430"/>
          </a:xfrm>
          <a:prstGeom prst="rect">
            <a:avLst/>
          </a:prstGeom>
        </p:spPr>
      </p:pic>
      <p:pic>
        <p:nvPicPr>
          <p:cNvPr id="9" name="Image 8">
            <a:extLst>
              <a:ext uri="{FF2B5EF4-FFF2-40B4-BE49-F238E27FC236}">
                <a16:creationId xmlns:a16="http://schemas.microsoft.com/office/drawing/2014/main" id="{26D0F513-ADF0-4010-B765-5FE4D1FD6BED}"/>
              </a:ext>
            </a:extLst>
          </p:cNvPr>
          <p:cNvPicPr>
            <a:picLocks noChangeAspect="1"/>
          </p:cNvPicPr>
          <p:nvPr userDrawn="1"/>
        </p:nvPicPr>
        <p:blipFill>
          <a:blip r:embed="rId3"/>
          <a:stretch>
            <a:fillRect/>
          </a:stretch>
        </p:blipFill>
        <p:spPr>
          <a:xfrm>
            <a:off x="11687577" y="190512"/>
            <a:ext cx="853450" cy="743326"/>
          </a:xfrm>
          <a:prstGeom prst="rect">
            <a:avLst/>
          </a:prstGeom>
        </p:spPr>
      </p:pic>
    </p:spTree>
    <p:extLst>
      <p:ext uri="{BB962C8B-B14F-4D97-AF65-F5344CB8AC3E}">
        <p14:creationId xmlns:p14="http://schemas.microsoft.com/office/powerpoint/2010/main" val="3080618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_2">
    <p:spTree>
      <p:nvGrpSpPr>
        <p:cNvPr id="1" name=""/>
        <p:cNvGrpSpPr/>
        <p:nvPr/>
      </p:nvGrpSpPr>
      <p:grpSpPr>
        <a:xfrm>
          <a:off x="0" y="0"/>
          <a:ext cx="0" cy="0"/>
          <a:chOff x="0" y="0"/>
          <a:chExt cx="0" cy="0"/>
        </a:xfrm>
      </p:grpSpPr>
      <p:sp>
        <p:nvSpPr>
          <p:cNvPr id="14" name="Rectangle 13"/>
          <p:cNvSpPr/>
          <p:nvPr userDrawn="1"/>
        </p:nvSpPr>
        <p:spPr>
          <a:xfrm>
            <a:off x="1" y="319690"/>
            <a:ext cx="12787313" cy="109805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970" dirty="0"/>
          </a:p>
        </p:txBody>
      </p:sp>
      <p:sp>
        <p:nvSpPr>
          <p:cNvPr id="16" name="Espace réservé du texte 24"/>
          <p:cNvSpPr>
            <a:spLocks noGrp="1"/>
          </p:cNvSpPr>
          <p:nvPr>
            <p:ph type="body" sz="quarter" idx="10"/>
          </p:nvPr>
        </p:nvSpPr>
        <p:spPr>
          <a:xfrm>
            <a:off x="2945393" y="319689"/>
            <a:ext cx="9640772" cy="1098055"/>
          </a:xfrm>
        </p:spPr>
        <p:txBody>
          <a:bodyPr anchor="ctr">
            <a:noAutofit/>
          </a:bodyPr>
          <a:lstStyle>
            <a:lvl1pPr marL="0" indent="0">
              <a:lnSpc>
                <a:spcPct val="100000"/>
              </a:lnSpc>
              <a:spcBef>
                <a:spcPts val="0"/>
              </a:spcBef>
              <a:buNone/>
              <a:defRPr sz="2000" b="1">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fr-FR" dirty="0"/>
              <a:t>Modifiez les styles du texte du masque</a:t>
            </a:r>
          </a:p>
        </p:txBody>
      </p:sp>
      <p:sp>
        <p:nvSpPr>
          <p:cNvPr id="10" name="ZoneTexte 9"/>
          <p:cNvSpPr txBox="1"/>
          <p:nvPr userDrawn="1"/>
        </p:nvSpPr>
        <p:spPr>
          <a:xfrm>
            <a:off x="10782655" y="6855411"/>
            <a:ext cx="673012" cy="276999"/>
          </a:xfrm>
          <a:prstGeom prst="rect">
            <a:avLst/>
          </a:prstGeom>
          <a:noFill/>
        </p:spPr>
        <p:txBody>
          <a:bodyPr wrap="square" rtlCol="0">
            <a:spAutoFit/>
          </a:bodyPr>
          <a:lstStyle/>
          <a:p>
            <a:pPr algn="ctr"/>
            <a:fld id="{EB4F3BBD-0DB5-40C1-BCD4-0C1429F62FEA}" type="slidenum">
              <a:rPr lang="fr-FR" sz="1200" smtClean="0">
                <a:solidFill>
                  <a:srgbClr val="A50021"/>
                </a:solidFill>
              </a:rPr>
              <a:pPr algn="ctr"/>
              <a:t>‹N°›</a:t>
            </a:fld>
            <a:endParaRPr lang="fr-FR" sz="1200" dirty="0">
              <a:solidFill>
                <a:srgbClr val="A50021"/>
              </a:solidFill>
            </a:endParaRPr>
          </a:p>
        </p:txBody>
      </p:sp>
      <p:pic>
        <p:nvPicPr>
          <p:cNvPr id="11" name="Imag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0965" y="195028"/>
            <a:ext cx="2133642" cy="1347375"/>
          </a:xfrm>
          <a:prstGeom prst="rect">
            <a:avLst/>
          </a:prstGeom>
        </p:spPr>
      </p:pic>
      <p:pic>
        <p:nvPicPr>
          <p:cNvPr id="7" name="Image 6"/>
          <p:cNvPicPr/>
          <p:nvPr userDrawn="1"/>
        </p:nvPicPr>
        <p:blipFill>
          <a:blip r:embed="rId3"/>
          <a:stretch>
            <a:fillRect/>
          </a:stretch>
        </p:blipFill>
        <p:spPr>
          <a:xfrm>
            <a:off x="11654811" y="6443573"/>
            <a:ext cx="981650" cy="688836"/>
          </a:xfrm>
          <a:prstGeom prst="rect">
            <a:avLst/>
          </a:prstGeom>
        </p:spPr>
      </p:pic>
    </p:spTree>
    <p:extLst>
      <p:ext uri="{BB962C8B-B14F-4D97-AF65-F5344CB8AC3E}">
        <p14:creationId xmlns:p14="http://schemas.microsoft.com/office/powerpoint/2010/main" val="1099361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98414" y="1177182"/>
            <a:ext cx="9590485" cy="2504217"/>
          </a:xfrm>
        </p:spPr>
        <p:txBody>
          <a:bodyPr anchor="b"/>
          <a:lstStyle>
            <a:lvl1pPr algn="ctr">
              <a:defRPr sz="6293"/>
            </a:lvl1pPr>
          </a:lstStyle>
          <a:p>
            <a:r>
              <a:rPr lang="fr-FR"/>
              <a:t>Modifiez le style du titre</a:t>
            </a:r>
            <a:endParaRPr lang="en-US"/>
          </a:p>
        </p:txBody>
      </p:sp>
      <p:sp>
        <p:nvSpPr>
          <p:cNvPr id="3" name="Subtitle 2"/>
          <p:cNvSpPr>
            <a:spLocks noGrp="1"/>
          </p:cNvSpPr>
          <p:nvPr>
            <p:ph type="subTitle" idx="1"/>
          </p:nvPr>
        </p:nvSpPr>
        <p:spPr>
          <a:xfrm>
            <a:off x="1598414" y="3777971"/>
            <a:ext cx="9590485" cy="1736634"/>
          </a:xfrm>
        </p:spPr>
        <p:txBody>
          <a:bodyPr/>
          <a:lstStyle>
            <a:lvl1pPr marL="0" indent="0" algn="ctr">
              <a:buNone/>
              <a:defRPr sz="2517"/>
            </a:lvl1pPr>
            <a:lvl2pPr marL="479511" indent="0" algn="ctr">
              <a:buNone/>
              <a:defRPr sz="2098"/>
            </a:lvl2pPr>
            <a:lvl3pPr marL="959023" indent="0" algn="ctr">
              <a:buNone/>
              <a:defRPr sz="1888"/>
            </a:lvl3pPr>
            <a:lvl4pPr marL="1438534" indent="0" algn="ctr">
              <a:buNone/>
              <a:defRPr sz="1678"/>
            </a:lvl4pPr>
            <a:lvl5pPr marL="1918045" indent="0" algn="ctr">
              <a:buNone/>
              <a:defRPr sz="1678"/>
            </a:lvl5pPr>
            <a:lvl6pPr marL="2397557" indent="0" algn="ctr">
              <a:buNone/>
              <a:defRPr sz="1678"/>
            </a:lvl6pPr>
            <a:lvl7pPr marL="2877068" indent="0" algn="ctr">
              <a:buNone/>
              <a:defRPr sz="1678"/>
            </a:lvl7pPr>
            <a:lvl8pPr marL="3356580" indent="0" algn="ctr">
              <a:buNone/>
              <a:defRPr sz="1678"/>
            </a:lvl8pPr>
            <a:lvl9pPr marL="3836091" indent="0" algn="ctr">
              <a:buNone/>
              <a:defRPr sz="1678"/>
            </a:lvl9pPr>
          </a:lstStyle>
          <a:p>
            <a:r>
              <a:rPr lang="fr-FR"/>
              <a:t>Modifier le style des sous-titres du masque</a:t>
            </a:r>
            <a:endParaRPr lang="en-US"/>
          </a:p>
        </p:txBody>
      </p:sp>
      <p:sp>
        <p:nvSpPr>
          <p:cNvPr id="4" name="Date Placeholder 3"/>
          <p:cNvSpPr>
            <a:spLocks noGrp="1"/>
          </p:cNvSpPr>
          <p:nvPr>
            <p:ph type="dt" sz="half" idx="10"/>
          </p:nvPr>
        </p:nvSpPr>
        <p:spPr/>
        <p:txBody>
          <a:bodyPr/>
          <a:lstStyle/>
          <a:p>
            <a:fld id="{16F49127-B741-4BB8-8545-0D8993A7A2C6}" type="datetimeFigureOut">
              <a:rPr lang="fr-FR" smtClean="0"/>
              <a:t>08/03/2022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7CC08EA-83EE-4DF7-9CA3-86293610649A}" type="slidenum">
              <a:rPr lang="fr-FR" smtClean="0"/>
              <a:t>‹N°›</a:t>
            </a:fld>
            <a:endParaRPr lang="fr-FR"/>
          </a:p>
        </p:txBody>
      </p:sp>
    </p:spTree>
    <p:extLst>
      <p:ext uri="{BB962C8B-B14F-4D97-AF65-F5344CB8AC3E}">
        <p14:creationId xmlns:p14="http://schemas.microsoft.com/office/powerpoint/2010/main" val="34449060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79128" y="382961"/>
            <a:ext cx="11029058" cy="139030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79128" y="1914794"/>
            <a:ext cx="11029058" cy="4563869"/>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79128" y="6666813"/>
            <a:ext cx="2877145" cy="382959"/>
          </a:xfrm>
          <a:prstGeom prst="rect">
            <a:avLst/>
          </a:prstGeom>
        </p:spPr>
        <p:txBody>
          <a:bodyPr vert="horz" lIns="91440" tIns="45720" rIns="91440" bIns="45720" rtlCol="0" anchor="ctr"/>
          <a:lstStyle>
            <a:lvl1pPr algn="l">
              <a:defRPr sz="1259">
                <a:solidFill>
                  <a:schemeClr val="tx1">
                    <a:tint val="75000"/>
                  </a:schemeClr>
                </a:solidFill>
              </a:defRPr>
            </a:lvl1pPr>
          </a:lstStyle>
          <a:p>
            <a:fld id="{16F49127-B741-4BB8-8545-0D8993A7A2C6}" type="datetimeFigureOut">
              <a:rPr lang="fr-FR" smtClean="0"/>
              <a:t>08/03/2022</a:t>
            </a:fld>
            <a:endParaRPr lang="fr-FR" dirty="0"/>
          </a:p>
        </p:txBody>
      </p:sp>
      <p:sp>
        <p:nvSpPr>
          <p:cNvPr id="5" name="Footer Placeholder 4"/>
          <p:cNvSpPr>
            <a:spLocks noGrp="1"/>
          </p:cNvSpPr>
          <p:nvPr>
            <p:ph type="ftr" sz="quarter" idx="3"/>
          </p:nvPr>
        </p:nvSpPr>
        <p:spPr>
          <a:xfrm>
            <a:off x="4235798" y="6666813"/>
            <a:ext cx="4315719" cy="382959"/>
          </a:xfrm>
          <a:prstGeom prst="rect">
            <a:avLst/>
          </a:prstGeom>
        </p:spPr>
        <p:txBody>
          <a:bodyPr vert="horz" lIns="91440" tIns="45720" rIns="91440" bIns="45720" rtlCol="0" anchor="ctr"/>
          <a:lstStyle>
            <a:lvl1pPr algn="ctr">
              <a:defRPr sz="1259">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9031040" y="6666813"/>
            <a:ext cx="2877145" cy="382959"/>
          </a:xfrm>
          <a:prstGeom prst="rect">
            <a:avLst/>
          </a:prstGeom>
        </p:spPr>
        <p:txBody>
          <a:bodyPr vert="horz" lIns="91440" tIns="45720" rIns="91440" bIns="45720" rtlCol="0" anchor="ctr"/>
          <a:lstStyle>
            <a:lvl1pPr algn="r">
              <a:defRPr sz="1259">
                <a:solidFill>
                  <a:schemeClr val="tx1">
                    <a:tint val="75000"/>
                  </a:schemeClr>
                </a:solidFill>
              </a:defRPr>
            </a:lvl1pPr>
          </a:lstStyle>
          <a:p>
            <a:fld id="{17CC08EA-83EE-4DF7-9CA3-86293610649A}" type="slidenum">
              <a:rPr lang="fr-FR" smtClean="0"/>
              <a:t>‹N°›</a:t>
            </a:fld>
            <a:endParaRPr lang="fr-FR" dirty="0"/>
          </a:p>
        </p:txBody>
      </p:sp>
    </p:spTree>
    <p:extLst>
      <p:ext uri="{BB962C8B-B14F-4D97-AF65-F5344CB8AC3E}">
        <p14:creationId xmlns:p14="http://schemas.microsoft.com/office/powerpoint/2010/main" val="8633077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75" r:id="rId4"/>
    <p:sldLayoutId id="2147483694" r:id="rId5"/>
  </p:sldLayoutIdLst>
  <p:txStyles>
    <p:titleStyle>
      <a:lvl1pPr algn="l" defTabSz="959023" rtl="0" eaLnBrk="1" latinLnBrk="0" hangingPunct="1">
        <a:lnSpc>
          <a:spcPct val="90000"/>
        </a:lnSpc>
        <a:spcBef>
          <a:spcPct val="0"/>
        </a:spcBef>
        <a:buNone/>
        <a:defRPr sz="4615" kern="1200">
          <a:solidFill>
            <a:schemeClr val="tx1"/>
          </a:solidFill>
          <a:latin typeface="+mj-lt"/>
          <a:ea typeface="+mj-ea"/>
          <a:cs typeface="+mj-cs"/>
        </a:defRPr>
      </a:lvl1pPr>
    </p:titleStyle>
    <p:bodyStyle>
      <a:lvl1pPr marL="239756" indent="-239756" algn="l" defTabSz="959023" rtl="0" eaLnBrk="1" latinLnBrk="0" hangingPunct="1">
        <a:lnSpc>
          <a:spcPct val="90000"/>
        </a:lnSpc>
        <a:spcBef>
          <a:spcPts val="1049"/>
        </a:spcBef>
        <a:buFont typeface="Arial" panose="020B0604020202020204" pitchFamily="34" charset="0"/>
        <a:buChar char="•"/>
        <a:defRPr sz="2937" kern="1200">
          <a:solidFill>
            <a:schemeClr val="tx1"/>
          </a:solidFill>
          <a:latin typeface="+mn-lt"/>
          <a:ea typeface="+mn-ea"/>
          <a:cs typeface="+mn-cs"/>
        </a:defRPr>
      </a:lvl1pPr>
      <a:lvl2pPr marL="719267" indent="-239756" algn="l" defTabSz="959023" rtl="0" eaLnBrk="1" latinLnBrk="0" hangingPunct="1">
        <a:lnSpc>
          <a:spcPct val="90000"/>
        </a:lnSpc>
        <a:spcBef>
          <a:spcPts val="524"/>
        </a:spcBef>
        <a:buFont typeface="Arial" panose="020B0604020202020204" pitchFamily="34" charset="0"/>
        <a:buChar char="•"/>
        <a:defRPr sz="2517" kern="1200">
          <a:solidFill>
            <a:schemeClr val="tx1"/>
          </a:solidFill>
          <a:latin typeface="+mn-lt"/>
          <a:ea typeface="+mn-ea"/>
          <a:cs typeface="+mn-cs"/>
        </a:defRPr>
      </a:lvl2pPr>
      <a:lvl3pPr marL="1198778" indent="-239756" algn="l" defTabSz="959023" rtl="0" eaLnBrk="1" latinLnBrk="0" hangingPunct="1">
        <a:lnSpc>
          <a:spcPct val="90000"/>
        </a:lnSpc>
        <a:spcBef>
          <a:spcPts val="524"/>
        </a:spcBef>
        <a:buFont typeface="Arial" panose="020B0604020202020204" pitchFamily="34" charset="0"/>
        <a:buChar char="•"/>
        <a:defRPr sz="2098" kern="1200">
          <a:solidFill>
            <a:schemeClr val="tx1"/>
          </a:solidFill>
          <a:latin typeface="+mn-lt"/>
          <a:ea typeface="+mn-ea"/>
          <a:cs typeface="+mn-cs"/>
        </a:defRPr>
      </a:lvl3pPr>
      <a:lvl4pPr marL="1678290" indent="-239756" algn="l" defTabSz="959023" rtl="0" eaLnBrk="1" latinLnBrk="0" hangingPunct="1">
        <a:lnSpc>
          <a:spcPct val="90000"/>
        </a:lnSpc>
        <a:spcBef>
          <a:spcPts val="524"/>
        </a:spcBef>
        <a:buFont typeface="Arial" panose="020B0604020202020204" pitchFamily="34" charset="0"/>
        <a:buChar char="•"/>
        <a:defRPr sz="1888" kern="1200">
          <a:solidFill>
            <a:schemeClr val="tx1"/>
          </a:solidFill>
          <a:latin typeface="+mn-lt"/>
          <a:ea typeface="+mn-ea"/>
          <a:cs typeface="+mn-cs"/>
        </a:defRPr>
      </a:lvl4pPr>
      <a:lvl5pPr marL="2157801" indent="-239756" algn="l" defTabSz="959023" rtl="0" eaLnBrk="1" latinLnBrk="0" hangingPunct="1">
        <a:lnSpc>
          <a:spcPct val="90000"/>
        </a:lnSpc>
        <a:spcBef>
          <a:spcPts val="524"/>
        </a:spcBef>
        <a:buFont typeface="Arial" panose="020B0604020202020204" pitchFamily="34" charset="0"/>
        <a:buChar char="•"/>
        <a:defRPr sz="1888" kern="1200">
          <a:solidFill>
            <a:schemeClr val="tx1"/>
          </a:solidFill>
          <a:latin typeface="+mn-lt"/>
          <a:ea typeface="+mn-ea"/>
          <a:cs typeface="+mn-cs"/>
        </a:defRPr>
      </a:lvl5pPr>
      <a:lvl6pPr marL="2637312" indent="-239756" algn="l" defTabSz="959023" rtl="0" eaLnBrk="1" latinLnBrk="0" hangingPunct="1">
        <a:lnSpc>
          <a:spcPct val="90000"/>
        </a:lnSpc>
        <a:spcBef>
          <a:spcPts val="524"/>
        </a:spcBef>
        <a:buFont typeface="Arial" panose="020B0604020202020204" pitchFamily="34" charset="0"/>
        <a:buChar char="•"/>
        <a:defRPr sz="1888" kern="1200">
          <a:solidFill>
            <a:schemeClr val="tx1"/>
          </a:solidFill>
          <a:latin typeface="+mn-lt"/>
          <a:ea typeface="+mn-ea"/>
          <a:cs typeface="+mn-cs"/>
        </a:defRPr>
      </a:lvl6pPr>
      <a:lvl7pPr marL="3116824" indent="-239756" algn="l" defTabSz="959023" rtl="0" eaLnBrk="1" latinLnBrk="0" hangingPunct="1">
        <a:lnSpc>
          <a:spcPct val="90000"/>
        </a:lnSpc>
        <a:spcBef>
          <a:spcPts val="524"/>
        </a:spcBef>
        <a:buFont typeface="Arial" panose="020B0604020202020204" pitchFamily="34" charset="0"/>
        <a:buChar char="•"/>
        <a:defRPr sz="1888" kern="1200">
          <a:solidFill>
            <a:schemeClr val="tx1"/>
          </a:solidFill>
          <a:latin typeface="+mn-lt"/>
          <a:ea typeface="+mn-ea"/>
          <a:cs typeface="+mn-cs"/>
        </a:defRPr>
      </a:lvl7pPr>
      <a:lvl8pPr marL="3596335" indent="-239756" algn="l" defTabSz="959023" rtl="0" eaLnBrk="1" latinLnBrk="0" hangingPunct="1">
        <a:lnSpc>
          <a:spcPct val="90000"/>
        </a:lnSpc>
        <a:spcBef>
          <a:spcPts val="524"/>
        </a:spcBef>
        <a:buFont typeface="Arial" panose="020B0604020202020204" pitchFamily="34" charset="0"/>
        <a:buChar char="•"/>
        <a:defRPr sz="1888" kern="1200">
          <a:solidFill>
            <a:schemeClr val="tx1"/>
          </a:solidFill>
          <a:latin typeface="+mn-lt"/>
          <a:ea typeface="+mn-ea"/>
          <a:cs typeface="+mn-cs"/>
        </a:defRPr>
      </a:lvl8pPr>
      <a:lvl9pPr marL="4075847" indent="-239756" algn="l" defTabSz="959023" rtl="0" eaLnBrk="1" latinLnBrk="0" hangingPunct="1">
        <a:lnSpc>
          <a:spcPct val="90000"/>
        </a:lnSpc>
        <a:spcBef>
          <a:spcPts val="524"/>
        </a:spcBef>
        <a:buFont typeface="Arial" panose="020B0604020202020204" pitchFamily="34" charset="0"/>
        <a:buChar char="•"/>
        <a:defRPr sz="1888" kern="1200">
          <a:solidFill>
            <a:schemeClr val="tx1"/>
          </a:solidFill>
          <a:latin typeface="+mn-lt"/>
          <a:ea typeface="+mn-ea"/>
          <a:cs typeface="+mn-cs"/>
        </a:defRPr>
      </a:lvl9pPr>
    </p:bodyStyle>
    <p:otherStyle>
      <a:defPPr>
        <a:defRPr lang="en-US"/>
      </a:defPPr>
      <a:lvl1pPr marL="0" algn="l" defTabSz="959023" rtl="0" eaLnBrk="1" latinLnBrk="0" hangingPunct="1">
        <a:defRPr sz="1888" kern="1200">
          <a:solidFill>
            <a:schemeClr val="tx1"/>
          </a:solidFill>
          <a:latin typeface="+mn-lt"/>
          <a:ea typeface="+mn-ea"/>
          <a:cs typeface="+mn-cs"/>
        </a:defRPr>
      </a:lvl1pPr>
      <a:lvl2pPr marL="479511" algn="l" defTabSz="959023" rtl="0" eaLnBrk="1" latinLnBrk="0" hangingPunct="1">
        <a:defRPr sz="1888" kern="1200">
          <a:solidFill>
            <a:schemeClr val="tx1"/>
          </a:solidFill>
          <a:latin typeface="+mn-lt"/>
          <a:ea typeface="+mn-ea"/>
          <a:cs typeface="+mn-cs"/>
        </a:defRPr>
      </a:lvl2pPr>
      <a:lvl3pPr marL="959023" algn="l" defTabSz="959023" rtl="0" eaLnBrk="1" latinLnBrk="0" hangingPunct="1">
        <a:defRPr sz="1888" kern="1200">
          <a:solidFill>
            <a:schemeClr val="tx1"/>
          </a:solidFill>
          <a:latin typeface="+mn-lt"/>
          <a:ea typeface="+mn-ea"/>
          <a:cs typeface="+mn-cs"/>
        </a:defRPr>
      </a:lvl3pPr>
      <a:lvl4pPr marL="1438534" algn="l" defTabSz="959023" rtl="0" eaLnBrk="1" latinLnBrk="0" hangingPunct="1">
        <a:defRPr sz="1888" kern="1200">
          <a:solidFill>
            <a:schemeClr val="tx1"/>
          </a:solidFill>
          <a:latin typeface="+mn-lt"/>
          <a:ea typeface="+mn-ea"/>
          <a:cs typeface="+mn-cs"/>
        </a:defRPr>
      </a:lvl4pPr>
      <a:lvl5pPr marL="1918045" algn="l" defTabSz="959023" rtl="0" eaLnBrk="1" latinLnBrk="0" hangingPunct="1">
        <a:defRPr sz="1888" kern="1200">
          <a:solidFill>
            <a:schemeClr val="tx1"/>
          </a:solidFill>
          <a:latin typeface="+mn-lt"/>
          <a:ea typeface="+mn-ea"/>
          <a:cs typeface="+mn-cs"/>
        </a:defRPr>
      </a:lvl5pPr>
      <a:lvl6pPr marL="2397557" algn="l" defTabSz="959023" rtl="0" eaLnBrk="1" latinLnBrk="0" hangingPunct="1">
        <a:defRPr sz="1888" kern="1200">
          <a:solidFill>
            <a:schemeClr val="tx1"/>
          </a:solidFill>
          <a:latin typeface="+mn-lt"/>
          <a:ea typeface="+mn-ea"/>
          <a:cs typeface="+mn-cs"/>
        </a:defRPr>
      </a:lvl6pPr>
      <a:lvl7pPr marL="2877068" algn="l" defTabSz="959023" rtl="0" eaLnBrk="1" latinLnBrk="0" hangingPunct="1">
        <a:defRPr sz="1888" kern="1200">
          <a:solidFill>
            <a:schemeClr val="tx1"/>
          </a:solidFill>
          <a:latin typeface="+mn-lt"/>
          <a:ea typeface="+mn-ea"/>
          <a:cs typeface="+mn-cs"/>
        </a:defRPr>
      </a:lvl7pPr>
      <a:lvl8pPr marL="3356580" algn="l" defTabSz="959023" rtl="0" eaLnBrk="1" latinLnBrk="0" hangingPunct="1">
        <a:defRPr sz="1888" kern="1200">
          <a:solidFill>
            <a:schemeClr val="tx1"/>
          </a:solidFill>
          <a:latin typeface="+mn-lt"/>
          <a:ea typeface="+mn-ea"/>
          <a:cs typeface="+mn-cs"/>
        </a:defRPr>
      </a:lvl8pPr>
      <a:lvl9pPr marL="3836091" algn="l" defTabSz="959023" rtl="0" eaLnBrk="1" latinLnBrk="0" hangingPunct="1">
        <a:defRPr sz="18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1732645" y="1405055"/>
            <a:ext cx="9349306" cy="2271821"/>
          </a:xfrm>
        </p:spPr>
        <p:txBody>
          <a:bodyPr>
            <a:normAutofit/>
          </a:bodyPr>
          <a:lstStyle/>
          <a:p>
            <a:r>
              <a:rPr lang="fr-FR" i="0" dirty="0">
                <a:solidFill>
                  <a:schemeClr val="tx1">
                    <a:lumMod val="65000"/>
                    <a:lumOff val="35000"/>
                  </a:schemeClr>
                </a:solidFill>
                <a:latin typeface="Century Gothic" panose="020B0502020202020204" pitchFamily="34" charset="0"/>
              </a:rPr>
              <a:t>Etude sur l’état des relations sociales en entreprises – Vague 4</a:t>
            </a:r>
          </a:p>
        </p:txBody>
      </p:sp>
      <p:sp>
        <p:nvSpPr>
          <p:cNvPr id="3" name="ZoneTexte 2"/>
          <p:cNvSpPr txBox="1"/>
          <p:nvPr/>
        </p:nvSpPr>
        <p:spPr>
          <a:xfrm>
            <a:off x="4373161" y="6154936"/>
            <a:ext cx="4001232" cy="338554"/>
          </a:xfrm>
          <a:prstGeom prst="rect">
            <a:avLst/>
          </a:prstGeom>
          <a:noFill/>
        </p:spPr>
        <p:txBody>
          <a:bodyPr wrap="square" rtlCol="0">
            <a:spAutoFit/>
          </a:bodyPr>
          <a:lstStyle/>
          <a:p>
            <a:pPr algn="ctr"/>
            <a:r>
              <a:rPr lang="fr-FR" sz="1600" dirty="0">
                <a:solidFill>
                  <a:schemeClr val="tx1">
                    <a:lumMod val="50000"/>
                    <a:lumOff val="50000"/>
                  </a:schemeClr>
                </a:solidFill>
                <a:latin typeface="Calibri" panose="020F0502020204030204" pitchFamily="34" charset="0"/>
                <a:cs typeface="Calibri" panose="020F0502020204030204" pitchFamily="34" charset="0"/>
              </a:rPr>
              <a:t>Mars 2022</a:t>
            </a:r>
          </a:p>
        </p:txBody>
      </p:sp>
      <p:sp>
        <p:nvSpPr>
          <p:cNvPr id="7" name="Subtitle 2"/>
          <p:cNvSpPr txBox="1">
            <a:spLocks/>
          </p:cNvSpPr>
          <p:nvPr/>
        </p:nvSpPr>
        <p:spPr>
          <a:xfrm>
            <a:off x="2034221" y="3488066"/>
            <a:ext cx="8702837" cy="1218758"/>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4400" b="1" i="1" kern="1200" cap="none" baseline="0">
                <a:solidFill>
                  <a:srgbClr val="A50021"/>
                </a:solidFill>
                <a:latin typeface="Georgia" panose="02040502050405020303" pitchFamily="18"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800" b="0" i="0" dirty="0">
                <a:latin typeface="Century Gothic" panose="020B0502020202020204" pitchFamily="34" charset="0"/>
              </a:rPr>
              <a:t>Sondage Ifop pour Syndex</a:t>
            </a:r>
            <a:endParaRPr lang="en-US" sz="2800" b="0" i="0" dirty="0">
              <a:latin typeface="Century Gothic" panose="020B0502020202020204" pitchFamily="34" charset="0"/>
            </a:endParaRPr>
          </a:p>
        </p:txBody>
      </p:sp>
      <p:cxnSp>
        <p:nvCxnSpPr>
          <p:cNvPr id="8" name="Connecteur droit 7"/>
          <p:cNvCxnSpPr/>
          <p:nvPr/>
        </p:nvCxnSpPr>
        <p:spPr>
          <a:xfrm>
            <a:off x="1791970" y="3574710"/>
            <a:ext cx="9144000" cy="0"/>
          </a:xfrm>
          <a:prstGeom prst="line">
            <a:avLst/>
          </a:prstGeom>
          <a:ln>
            <a:solidFill>
              <a:schemeClr val="tx1">
                <a:lumMod val="65000"/>
                <a:lumOff val="35000"/>
              </a:schemeClr>
            </a:solidFill>
          </a:ln>
        </p:spPr>
        <p:style>
          <a:lnRef idx="3">
            <a:schemeClr val="dk1"/>
          </a:lnRef>
          <a:fillRef idx="0">
            <a:schemeClr val="dk1"/>
          </a:fillRef>
          <a:effectRef idx="2">
            <a:schemeClr val="dk1"/>
          </a:effectRef>
          <a:fontRef idx="minor">
            <a:schemeClr val="tx1"/>
          </a:fontRef>
        </p:style>
      </p:cxnSp>
      <p:pic>
        <p:nvPicPr>
          <p:cNvPr id="10" name="Image 9"/>
          <p:cNvPicPr/>
          <p:nvPr/>
        </p:nvPicPr>
        <p:blipFill>
          <a:blip r:embed="rId2"/>
          <a:stretch>
            <a:fillRect/>
          </a:stretch>
        </p:blipFill>
        <p:spPr>
          <a:xfrm>
            <a:off x="9421496" y="5527955"/>
            <a:ext cx="1514475" cy="1316355"/>
          </a:xfrm>
          <a:prstGeom prst="rect">
            <a:avLst/>
          </a:prstGeom>
        </p:spPr>
      </p:pic>
      <p:sp>
        <p:nvSpPr>
          <p:cNvPr id="11" name="Rectangle 10">
            <a:extLst>
              <a:ext uri="{FF2B5EF4-FFF2-40B4-BE49-F238E27FC236}">
                <a16:creationId xmlns:a16="http://schemas.microsoft.com/office/drawing/2014/main" id="{B9B5C017-D32F-4223-821E-260457E9D004}"/>
              </a:ext>
            </a:extLst>
          </p:cNvPr>
          <p:cNvSpPr/>
          <p:nvPr/>
        </p:nvSpPr>
        <p:spPr>
          <a:xfrm>
            <a:off x="1334993" y="5587072"/>
            <a:ext cx="3620236" cy="1196610"/>
          </a:xfrm>
          <a:prstGeom prst="rect">
            <a:avLst/>
          </a:prstGeom>
          <a:ln>
            <a:noFill/>
            <a:prstDash val="solid"/>
          </a:ln>
        </p:spPr>
        <p:txBody>
          <a:bodyPr wrap="square" anchor="b">
            <a:spAutoFit/>
          </a:bodyPr>
          <a:lstStyle/>
          <a:p>
            <a:pPr>
              <a:lnSpc>
                <a:spcPct val="120000"/>
              </a:lnSpc>
              <a:tabLst>
                <a:tab pos="-503555" algn="l"/>
                <a:tab pos="-324485" algn="l"/>
                <a:tab pos="142875" algn="l"/>
                <a:tab pos="359410" algn="l"/>
                <a:tab pos="1079500" algn="l"/>
                <a:tab pos="1799590" algn="l"/>
                <a:tab pos="2519680" algn="l"/>
                <a:tab pos="2879090" algn="l"/>
                <a:tab pos="3239770" algn="l"/>
                <a:tab pos="3599180" algn="l"/>
                <a:tab pos="3959860" algn="l"/>
                <a:tab pos="4319270" algn="l"/>
                <a:tab pos="4679950" algn="l"/>
                <a:tab pos="5039360" algn="l"/>
                <a:tab pos="5400040" algn="l"/>
              </a:tabLst>
            </a:pPr>
            <a:r>
              <a:rPr lang="fr-FR" sz="800" dirty="0">
                <a:solidFill>
                  <a:srgbClr val="A50021"/>
                </a:solidFill>
                <a:latin typeface="Calibri" panose="020F0502020204030204" pitchFamily="34" charset="0"/>
                <a:ea typeface="Calibri" panose="020F0502020204030204" pitchFamily="34" charset="0"/>
              </a:rPr>
              <a:t>N° 118616</a:t>
            </a:r>
          </a:p>
          <a:p>
            <a:pPr>
              <a:lnSpc>
                <a:spcPct val="120000"/>
              </a:lnSpc>
              <a:tabLst>
                <a:tab pos="-503555" algn="l"/>
                <a:tab pos="-324485" algn="l"/>
                <a:tab pos="142875" algn="l"/>
                <a:tab pos="359410" algn="l"/>
                <a:tab pos="1079500" algn="l"/>
                <a:tab pos="1799590" algn="l"/>
                <a:tab pos="2519680" algn="l"/>
                <a:tab pos="2879090" algn="l"/>
                <a:tab pos="3239770" algn="l"/>
                <a:tab pos="3599180" algn="l"/>
                <a:tab pos="3959860" algn="l"/>
                <a:tab pos="4319270" algn="l"/>
                <a:tab pos="4679950" algn="l"/>
                <a:tab pos="5039360" algn="l"/>
                <a:tab pos="5400040" algn="l"/>
              </a:tabLst>
            </a:pPr>
            <a:r>
              <a:rPr lang="fr-FR" sz="1050" u="sng" dirty="0">
                <a:solidFill>
                  <a:srgbClr val="A50021"/>
                </a:solidFill>
                <a:latin typeface="Calibri" panose="020F0502020204030204" pitchFamily="34" charset="0"/>
                <a:ea typeface="Calibri" panose="020F0502020204030204" pitchFamily="34" charset="0"/>
              </a:rPr>
              <a:t>Contacts Ifop</a:t>
            </a:r>
            <a:r>
              <a:rPr lang="fr-FR" sz="1050" dirty="0">
                <a:solidFill>
                  <a:srgbClr val="A50021"/>
                </a:solidFill>
                <a:latin typeface="Calibri" panose="020F0502020204030204" pitchFamily="34" charset="0"/>
                <a:ea typeface="Calibri" panose="020F0502020204030204" pitchFamily="34" charset="0"/>
              </a:rPr>
              <a:t> : </a:t>
            </a:r>
          </a:p>
          <a:p>
            <a:pPr>
              <a:lnSpc>
                <a:spcPct val="120000"/>
              </a:lnSpc>
              <a:tabLst>
                <a:tab pos="-503555" algn="l"/>
                <a:tab pos="-324485" algn="l"/>
                <a:tab pos="142875" algn="l"/>
                <a:tab pos="359410" algn="l"/>
                <a:tab pos="1079500" algn="l"/>
                <a:tab pos="1799590" algn="l"/>
                <a:tab pos="2519680" algn="l"/>
                <a:tab pos="2879090" algn="l"/>
                <a:tab pos="3239770" algn="l"/>
                <a:tab pos="3599180" algn="l"/>
                <a:tab pos="3959860" algn="l"/>
                <a:tab pos="4319270" algn="l"/>
                <a:tab pos="4679950" algn="l"/>
                <a:tab pos="5039360" algn="l"/>
                <a:tab pos="5400040" algn="l"/>
              </a:tabLst>
            </a:pPr>
            <a:r>
              <a:rPr lang="fr-FR" sz="1050" dirty="0">
                <a:solidFill>
                  <a:srgbClr val="A50021"/>
                </a:solidFill>
                <a:latin typeface="Calibri" panose="020F0502020204030204" pitchFamily="34" charset="0"/>
                <a:ea typeface="Calibri" panose="020F0502020204030204" pitchFamily="34" charset="0"/>
              </a:rPr>
              <a:t>Flora Baumlin / Marie Fevrat</a:t>
            </a:r>
          </a:p>
          <a:p>
            <a:pPr>
              <a:lnSpc>
                <a:spcPct val="120000"/>
              </a:lnSpc>
              <a:tabLst>
                <a:tab pos="-503555" algn="l"/>
                <a:tab pos="-324485" algn="l"/>
                <a:tab pos="142875" algn="l"/>
                <a:tab pos="359410" algn="l"/>
                <a:tab pos="1079500" algn="l"/>
                <a:tab pos="1799590" algn="l"/>
                <a:tab pos="2519680" algn="l"/>
                <a:tab pos="2879090" algn="l"/>
                <a:tab pos="3239770" algn="l"/>
                <a:tab pos="3599180" algn="l"/>
                <a:tab pos="3959860" algn="l"/>
                <a:tab pos="4319270" algn="l"/>
                <a:tab pos="4679950" algn="l"/>
                <a:tab pos="5039360" algn="l"/>
                <a:tab pos="5400040" algn="l"/>
              </a:tabLst>
            </a:pPr>
            <a:r>
              <a:rPr lang="fr-FR" sz="1050" dirty="0">
                <a:solidFill>
                  <a:srgbClr val="A50021"/>
                </a:solidFill>
                <a:latin typeface="Calibri" panose="020F0502020204030204" pitchFamily="34" charset="0"/>
                <a:ea typeface="Calibri" panose="020F0502020204030204" pitchFamily="34" charset="0"/>
              </a:rPr>
              <a:t>Département Opinion et Stratégies d’Entreprise</a:t>
            </a:r>
            <a:endParaRPr lang="fr-FR" sz="1050" dirty="0">
              <a:latin typeface="Calibri" panose="020F0502020204030204" pitchFamily="34" charset="0"/>
              <a:ea typeface="Calibri" panose="020F0502020204030204" pitchFamily="34" charset="0"/>
            </a:endParaRPr>
          </a:p>
          <a:p>
            <a:pPr>
              <a:lnSpc>
                <a:spcPct val="120000"/>
              </a:lnSpc>
              <a:tabLst>
                <a:tab pos="-503555" algn="l"/>
                <a:tab pos="-324485" algn="l"/>
                <a:tab pos="142875" algn="l"/>
                <a:tab pos="359410" algn="l"/>
                <a:tab pos="1079500" algn="l"/>
                <a:tab pos="1799590" algn="l"/>
                <a:tab pos="2519680" algn="l"/>
                <a:tab pos="2879090" algn="l"/>
                <a:tab pos="3239770" algn="l"/>
                <a:tab pos="3599180" algn="l"/>
                <a:tab pos="3959860" algn="l"/>
                <a:tab pos="4319270" algn="l"/>
                <a:tab pos="4679950" algn="l"/>
                <a:tab pos="5039360" algn="l"/>
                <a:tab pos="5400040" algn="l"/>
              </a:tabLst>
            </a:pPr>
            <a:r>
              <a:rPr lang="fr-FR" sz="1050" dirty="0">
                <a:solidFill>
                  <a:srgbClr val="A50021"/>
                </a:solidFill>
                <a:latin typeface="Calibri" panose="020F0502020204030204" pitchFamily="34" charset="0"/>
                <a:ea typeface="Calibri" panose="020F0502020204030204" pitchFamily="34" charset="0"/>
              </a:rPr>
              <a:t>01 45 84 14 44</a:t>
            </a:r>
          </a:p>
          <a:p>
            <a:pPr>
              <a:lnSpc>
                <a:spcPct val="120000"/>
              </a:lnSpc>
              <a:tabLst>
                <a:tab pos="-503555" algn="l"/>
                <a:tab pos="-324485" algn="l"/>
                <a:tab pos="142875" algn="l"/>
                <a:tab pos="359410" algn="l"/>
                <a:tab pos="1079500" algn="l"/>
                <a:tab pos="1799590" algn="l"/>
                <a:tab pos="2519680" algn="l"/>
                <a:tab pos="2879090" algn="l"/>
                <a:tab pos="3239770" algn="l"/>
                <a:tab pos="3599180" algn="l"/>
                <a:tab pos="3959860" algn="l"/>
                <a:tab pos="4319270" algn="l"/>
                <a:tab pos="4679950" algn="l"/>
                <a:tab pos="5039360" algn="l"/>
                <a:tab pos="5400040" algn="l"/>
              </a:tabLst>
            </a:pPr>
            <a:r>
              <a:rPr lang="fr-FR" sz="1050" u="sng" dirty="0">
                <a:solidFill>
                  <a:srgbClr val="A50021"/>
                </a:solidFill>
                <a:latin typeface="Calibri" panose="020F0502020204030204" pitchFamily="34" charset="0"/>
                <a:ea typeface="Calibri" panose="020F0502020204030204" pitchFamily="34" charset="0"/>
              </a:rPr>
              <a:t>prenom.nom@ifop.com</a:t>
            </a:r>
            <a:endParaRPr lang="fr-FR" sz="105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51145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1917700" y="2628900"/>
            <a:ext cx="9201150" cy="1952102"/>
            <a:chOff x="422" y="2906"/>
            <a:chExt cx="5944" cy="1041"/>
          </a:xfrm>
        </p:grpSpPr>
        <p:sp>
          <p:nvSpPr>
            <p:cNvPr id="8" name="Rectangle 7"/>
            <p:cNvSpPr>
              <a:spLocks noChangeArrowheads="1"/>
            </p:cNvSpPr>
            <p:nvPr/>
          </p:nvSpPr>
          <p:spPr bwMode="auto">
            <a:xfrm>
              <a:off x="1506" y="3110"/>
              <a:ext cx="4860" cy="632"/>
            </a:xfrm>
            <a:prstGeom prst="rect">
              <a:avLst/>
            </a:prstGeom>
            <a:noFill/>
            <a:ln w="9525">
              <a:noFill/>
              <a:miter lim="800000"/>
              <a:headEnd/>
              <a:tailEnd/>
            </a:ln>
          </p:spPr>
          <p:txBody>
            <a:bodyPr anchor="ctr"/>
            <a:lstStyle/>
            <a:p>
              <a:r>
                <a:rPr lang="fr-FR" sz="4000" b="1" dirty="0">
                  <a:solidFill>
                    <a:srgbClr val="A50021"/>
                  </a:solidFill>
                  <a:latin typeface="Century Gothic" panose="020B0502020202020204" pitchFamily="34" charset="0"/>
                </a:rPr>
                <a:t>Connaissance et image</a:t>
              </a:r>
            </a:p>
            <a:p>
              <a:r>
                <a:rPr lang="fr-FR" sz="4000" b="1" dirty="0">
                  <a:solidFill>
                    <a:srgbClr val="A50021"/>
                  </a:solidFill>
                  <a:latin typeface="Century Gothic" panose="020B0502020202020204" pitchFamily="34" charset="0"/>
                </a:rPr>
                <a:t>du CSE de manière générale</a:t>
              </a:r>
            </a:p>
          </p:txBody>
        </p:sp>
        <p:sp>
          <p:nvSpPr>
            <p:cNvPr id="9" name="Rectangle 8"/>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8000" b="1" dirty="0">
                  <a:solidFill>
                    <a:srgbClr val="A50021"/>
                  </a:solidFill>
                  <a:latin typeface="Century Gothic" panose="020B0502020202020204" pitchFamily="34" charset="0"/>
                  <a:cs typeface="Times New Roman" pitchFamily="18" charset="0"/>
                </a:rPr>
                <a:t>B</a:t>
              </a:r>
            </a:p>
          </p:txBody>
        </p:sp>
        <p:sp>
          <p:nvSpPr>
            <p:cNvPr id="10"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4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2917706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a:xfrm>
            <a:off x="1872699" y="204801"/>
            <a:ext cx="8808001" cy="657689"/>
          </a:xfrm>
        </p:spPr>
        <p:txBody>
          <a:bodyPr/>
          <a:lstStyle/>
          <a:p>
            <a:r>
              <a:rPr lang="fr-FR" dirty="0"/>
              <a:t>Les salariés français s’attribuent la note de 5,7/10 quant à leur connaissance du CSE, soit une légère progression par rapport à 2021</a:t>
            </a:r>
          </a:p>
        </p:txBody>
      </p:sp>
      <p:sp>
        <p:nvSpPr>
          <p:cNvPr id="4" name="Text Box 10"/>
          <p:cNvSpPr txBox="1">
            <a:spLocks noChangeArrowheads="1"/>
          </p:cNvSpPr>
          <p:nvPr/>
        </p:nvSpPr>
        <p:spPr bwMode="auto">
          <a:xfrm>
            <a:off x="1574943" y="926695"/>
            <a:ext cx="9760929" cy="442035"/>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Il existe en entreprise une instance nommée CSE, Comité Social et Economique. </a:t>
            </a:r>
          </a:p>
          <a:p>
            <a:pPr marL="900000" indent="-900000" algn="just"/>
            <a:r>
              <a:rPr lang="fr-FR" sz="1200" b="1" dirty="0"/>
              <a:t>	Sur une échelle de 0 à 10, comment qualifieriez-vous votre niveau de connaissance de cette instance ?</a:t>
            </a:r>
          </a:p>
        </p:txBody>
      </p:sp>
      <p:sp>
        <p:nvSpPr>
          <p:cNvPr id="16" name="Rectangle 15"/>
          <p:cNvSpPr/>
          <p:nvPr/>
        </p:nvSpPr>
        <p:spPr>
          <a:xfrm>
            <a:off x="10038289" y="1079112"/>
            <a:ext cx="1326985" cy="312517"/>
          </a:xfrm>
          <a:prstGeom prst="rect">
            <a:avLst/>
          </a:prstGeom>
          <a:solidFill>
            <a:srgbClr val="7C3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Salariés</a:t>
            </a:r>
          </a:p>
        </p:txBody>
      </p:sp>
      <p:graphicFrame>
        <p:nvGraphicFramePr>
          <p:cNvPr id="28" name="Graphique 27">
            <a:extLst>
              <a:ext uri="{FF2B5EF4-FFF2-40B4-BE49-F238E27FC236}">
                <a16:creationId xmlns:a16="http://schemas.microsoft.com/office/drawing/2014/main" id="{272F6398-599F-4EAF-A96C-56C80BB63B46}"/>
              </a:ext>
            </a:extLst>
          </p:cNvPr>
          <p:cNvGraphicFramePr>
            <a:graphicFrameLocks/>
          </p:cNvGraphicFramePr>
          <p:nvPr>
            <p:extLst>
              <p:ext uri="{D42A27DB-BD31-4B8C-83A1-F6EECF244321}">
                <p14:modId xmlns:p14="http://schemas.microsoft.com/office/powerpoint/2010/main" val="1275652839"/>
              </p:ext>
            </p:extLst>
          </p:nvPr>
        </p:nvGraphicFramePr>
        <p:xfrm>
          <a:off x="3699831" y="2893293"/>
          <a:ext cx="5857302" cy="4390847"/>
        </p:xfrm>
        <a:graphic>
          <a:graphicData uri="http://schemas.openxmlformats.org/drawingml/2006/chart">
            <c:chart xmlns:c="http://schemas.openxmlformats.org/drawingml/2006/chart" xmlns:r="http://schemas.openxmlformats.org/officeDocument/2006/relationships" r:id="rId2"/>
          </a:graphicData>
        </a:graphic>
      </p:graphicFrame>
      <p:sp>
        <p:nvSpPr>
          <p:cNvPr id="29" name="Rectangle 28">
            <a:extLst>
              <a:ext uri="{FF2B5EF4-FFF2-40B4-BE49-F238E27FC236}">
                <a16:creationId xmlns:a16="http://schemas.microsoft.com/office/drawing/2014/main" id="{C8B48DED-2CF7-4BEA-81E7-5CDBC5E16440}"/>
              </a:ext>
            </a:extLst>
          </p:cNvPr>
          <p:cNvSpPr/>
          <p:nvPr/>
        </p:nvSpPr>
        <p:spPr>
          <a:xfrm>
            <a:off x="1521567" y="1990267"/>
            <a:ext cx="1436796" cy="470642"/>
          </a:xfrm>
          <a:prstGeom prst="rect">
            <a:avLst/>
          </a:prstGeom>
        </p:spPr>
        <p:txBody>
          <a:bodyPr wrap="square">
            <a:spAutoFit/>
          </a:bodyPr>
          <a:lstStyle/>
          <a:p>
            <a:pPr algn="ctr"/>
            <a:r>
              <a:rPr lang="fr-FR" sz="1229" dirty="0">
                <a:solidFill>
                  <a:srgbClr val="990000"/>
                </a:solidFill>
                <a:latin typeface="Calibri" panose="020F0502020204030204" pitchFamily="34" charset="0"/>
                <a:ea typeface="Calibri" panose="020F0502020204030204" pitchFamily="34" charset="0"/>
                <a:cs typeface="Times New Roman" panose="02020603050405020304" pitchFamily="18" charset="0"/>
              </a:rPr>
              <a:t>Ne connait pas bien</a:t>
            </a:r>
            <a:endParaRPr lang="fr-FR" sz="1229" dirty="0">
              <a:solidFill>
                <a:srgbClr val="990000"/>
              </a:solidFill>
            </a:endParaRPr>
          </a:p>
        </p:txBody>
      </p:sp>
      <p:sp>
        <p:nvSpPr>
          <p:cNvPr id="30" name="Rectangle 29">
            <a:extLst>
              <a:ext uri="{FF2B5EF4-FFF2-40B4-BE49-F238E27FC236}">
                <a16:creationId xmlns:a16="http://schemas.microsoft.com/office/drawing/2014/main" id="{64E782D8-70B2-46F9-ADCE-C6C76289AA82}"/>
              </a:ext>
            </a:extLst>
          </p:cNvPr>
          <p:cNvSpPr/>
          <p:nvPr/>
        </p:nvSpPr>
        <p:spPr>
          <a:xfrm>
            <a:off x="9655306" y="1990268"/>
            <a:ext cx="1507596" cy="281487"/>
          </a:xfrm>
          <a:prstGeom prst="rect">
            <a:avLst/>
          </a:prstGeom>
        </p:spPr>
        <p:txBody>
          <a:bodyPr wrap="square">
            <a:spAutoFit/>
          </a:bodyPr>
          <a:lstStyle/>
          <a:p>
            <a:pPr algn="ctr"/>
            <a:r>
              <a:rPr lang="fr-FR" sz="1229" dirty="0">
                <a:solidFill>
                  <a:srgbClr val="002060"/>
                </a:solidFill>
                <a:latin typeface="Calibri" panose="020F0502020204030204" pitchFamily="34" charset="0"/>
                <a:ea typeface="Calibri" panose="020F0502020204030204" pitchFamily="34" charset="0"/>
                <a:cs typeface="Times New Roman" panose="02020603050405020304" pitchFamily="18" charset="0"/>
              </a:rPr>
              <a:t>Connait bien</a:t>
            </a:r>
            <a:endParaRPr lang="fr-FR" sz="1229" dirty="0">
              <a:solidFill>
                <a:srgbClr val="002060"/>
              </a:solidFill>
            </a:endParaRPr>
          </a:p>
        </p:txBody>
      </p:sp>
      <p:sp>
        <p:nvSpPr>
          <p:cNvPr id="31" name="Double flèche horizontale 7">
            <a:extLst>
              <a:ext uri="{FF2B5EF4-FFF2-40B4-BE49-F238E27FC236}">
                <a16:creationId xmlns:a16="http://schemas.microsoft.com/office/drawing/2014/main" id="{BFA9B33D-AA82-4785-AB2D-B7C6749DD90F}"/>
              </a:ext>
            </a:extLst>
          </p:cNvPr>
          <p:cNvSpPr/>
          <p:nvPr/>
        </p:nvSpPr>
        <p:spPr bwMode="auto">
          <a:xfrm>
            <a:off x="2314500" y="1678489"/>
            <a:ext cx="7964986" cy="221204"/>
          </a:xfrm>
          <a:prstGeom prst="leftRightArrow">
            <a:avLst/>
          </a:prstGeom>
          <a:gradFill>
            <a:gsLst>
              <a:gs pos="0">
                <a:srgbClr val="C00000"/>
              </a:gs>
              <a:gs pos="61648">
                <a:srgbClr val="002060">
                  <a:alpha val="60000"/>
                </a:srgbClr>
              </a:gs>
              <a:gs pos="32000">
                <a:srgbClr val="A50021">
                  <a:alpha val="60000"/>
                </a:srgbClr>
              </a:gs>
              <a:gs pos="100000">
                <a:srgbClr val="002060"/>
              </a:gs>
            </a:gsLst>
            <a:lin ang="0" scaled="0"/>
          </a:gradFill>
          <a:ln w="9525" cap="flat" cmpd="sng" algn="ctr">
            <a:noFill/>
            <a:prstDash val="solid"/>
            <a:round/>
            <a:headEnd type="none" w="med" len="med"/>
            <a:tailEnd type="none" w="med" len="med"/>
          </a:ln>
          <a:effectLst/>
        </p:spPr>
        <p:txBody>
          <a:bodyPr vert="horz" wrap="square" lIns="93643" tIns="46822" rIns="93643" bIns="46822" numCol="1" rtlCol="0" anchor="t" anchorCtr="0" compatLnSpc="1">
            <a:prstTxWarp prst="textNoShape">
              <a:avLst/>
            </a:prstTxWarp>
          </a:bodyPr>
          <a:lstStyle/>
          <a:p>
            <a:pPr algn="r" defTabSz="936437" fontAlgn="base">
              <a:spcBef>
                <a:spcPct val="0"/>
              </a:spcBef>
              <a:spcAft>
                <a:spcPct val="0"/>
              </a:spcAft>
            </a:pPr>
            <a:endParaRPr lang="fr-FR" sz="1434">
              <a:latin typeface="Tempus Sans ITC" pitchFamily="82" charset="0"/>
            </a:endParaRPr>
          </a:p>
        </p:txBody>
      </p:sp>
      <p:sp>
        <p:nvSpPr>
          <p:cNvPr id="32" name="ZoneTexte 31">
            <a:extLst>
              <a:ext uri="{FF2B5EF4-FFF2-40B4-BE49-F238E27FC236}">
                <a16:creationId xmlns:a16="http://schemas.microsoft.com/office/drawing/2014/main" id="{9EAF1D34-C0A1-4DDA-ACDE-DAF72FDE59EC}"/>
              </a:ext>
            </a:extLst>
          </p:cNvPr>
          <p:cNvSpPr txBox="1"/>
          <p:nvPr/>
        </p:nvSpPr>
        <p:spPr>
          <a:xfrm>
            <a:off x="1995361" y="1638058"/>
            <a:ext cx="379040" cy="320576"/>
          </a:xfrm>
          <a:prstGeom prst="rect">
            <a:avLst/>
          </a:prstGeom>
          <a:noFill/>
        </p:spPr>
        <p:txBody>
          <a:bodyPr wrap="square" rtlCol="0">
            <a:spAutoFit/>
          </a:bodyPr>
          <a:lstStyle/>
          <a:p>
            <a:pPr algn="l"/>
            <a:r>
              <a:rPr lang="fr-FR" sz="1434" b="1" dirty="0">
                <a:solidFill>
                  <a:srgbClr val="A50021"/>
                </a:solidFill>
                <a:latin typeface="Trebuchet MS" pitchFamily="34" charset="0"/>
              </a:rPr>
              <a:t>0</a:t>
            </a:r>
          </a:p>
        </p:txBody>
      </p:sp>
      <p:sp>
        <p:nvSpPr>
          <p:cNvPr id="33" name="ZoneTexte 32">
            <a:extLst>
              <a:ext uri="{FF2B5EF4-FFF2-40B4-BE49-F238E27FC236}">
                <a16:creationId xmlns:a16="http://schemas.microsoft.com/office/drawing/2014/main" id="{2BA7E88A-D98F-4C37-8443-E791F31F7090}"/>
              </a:ext>
            </a:extLst>
          </p:cNvPr>
          <p:cNvSpPr txBox="1"/>
          <p:nvPr/>
        </p:nvSpPr>
        <p:spPr>
          <a:xfrm>
            <a:off x="10354020" y="1638058"/>
            <a:ext cx="434996" cy="320576"/>
          </a:xfrm>
          <a:prstGeom prst="rect">
            <a:avLst/>
          </a:prstGeom>
          <a:noFill/>
        </p:spPr>
        <p:txBody>
          <a:bodyPr wrap="square" rtlCol="0">
            <a:spAutoFit/>
          </a:bodyPr>
          <a:lstStyle/>
          <a:p>
            <a:pPr algn="l"/>
            <a:r>
              <a:rPr lang="fr-FR" sz="1434" b="1" dirty="0">
                <a:solidFill>
                  <a:srgbClr val="003366"/>
                </a:solidFill>
                <a:latin typeface="Trebuchet MS" pitchFamily="34" charset="0"/>
              </a:rPr>
              <a:t>10</a:t>
            </a:r>
          </a:p>
        </p:txBody>
      </p:sp>
      <p:sp>
        <p:nvSpPr>
          <p:cNvPr id="34" name="ZoneTexte 33">
            <a:extLst>
              <a:ext uri="{FF2B5EF4-FFF2-40B4-BE49-F238E27FC236}">
                <a16:creationId xmlns:a16="http://schemas.microsoft.com/office/drawing/2014/main" id="{B70D5B0E-434B-4E18-A056-009EC552DC53}"/>
              </a:ext>
            </a:extLst>
          </p:cNvPr>
          <p:cNvSpPr txBox="1"/>
          <p:nvPr/>
        </p:nvSpPr>
        <p:spPr>
          <a:xfrm>
            <a:off x="1872699" y="4605636"/>
            <a:ext cx="2354713" cy="313034"/>
          </a:xfrm>
          <a:prstGeom prst="rect">
            <a:avLst/>
          </a:prstGeom>
          <a:noFill/>
        </p:spPr>
        <p:txBody>
          <a:bodyPr wrap="square" rtlCol="0">
            <a:spAutoFit/>
          </a:bodyPr>
          <a:lstStyle/>
          <a:p>
            <a:pPr algn="r"/>
            <a:r>
              <a:rPr lang="fr-FR" sz="1434" b="1" dirty="0">
                <a:solidFill>
                  <a:srgbClr val="A50021"/>
                </a:solidFill>
                <a:latin typeface="Calibri" panose="020F0502020204030204" pitchFamily="34" charset="0"/>
              </a:rPr>
              <a:t>Mauvaises notes (0 à 5)</a:t>
            </a:r>
          </a:p>
        </p:txBody>
      </p:sp>
      <p:sp>
        <p:nvSpPr>
          <p:cNvPr id="35" name="ZoneTexte 34">
            <a:extLst>
              <a:ext uri="{FF2B5EF4-FFF2-40B4-BE49-F238E27FC236}">
                <a16:creationId xmlns:a16="http://schemas.microsoft.com/office/drawing/2014/main" id="{7FADF527-821A-4E3B-80DE-04115D47DF27}"/>
              </a:ext>
            </a:extLst>
          </p:cNvPr>
          <p:cNvSpPr txBox="1"/>
          <p:nvPr/>
        </p:nvSpPr>
        <p:spPr>
          <a:xfrm>
            <a:off x="5715695" y="2542573"/>
            <a:ext cx="2715514" cy="313034"/>
          </a:xfrm>
          <a:prstGeom prst="rect">
            <a:avLst/>
          </a:prstGeom>
          <a:noFill/>
        </p:spPr>
        <p:txBody>
          <a:bodyPr wrap="square" rtlCol="0">
            <a:spAutoFit/>
          </a:bodyPr>
          <a:lstStyle/>
          <a:p>
            <a:r>
              <a:rPr lang="fr-FR" sz="1434" b="1" dirty="0">
                <a:solidFill>
                  <a:srgbClr val="6679A0"/>
                </a:solidFill>
                <a:latin typeface="Calibri" panose="020F0502020204030204" pitchFamily="34" charset="0"/>
              </a:rPr>
              <a:t>Notes moyennes (6 à 7)</a:t>
            </a:r>
          </a:p>
        </p:txBody>
      </p:sp>
      <p:sp>
        <p:nvSpPr>
          <p:cNvPr id="36" name="ZoneTexte 35">
            <a:extLst>
              <a:ext uri="{FF2B5EF4-FFF2-40B4-BE49-F238E27FC236}">
                <a16:creationId xmlns:a16="http://schemas.microsoft.com/office/drawing/2014/main" id="{717B1C25-0851-4A84-B25F-D3A4DE6ED4F1}"/>
              </a:ext>
            </a:extLst>
          </p:cNvPr>
          <p:cNvSpPr txBox="1"/>
          <p:nvPr/>
        </p:nvSpPr>
        <p:spPr>
          <a:xfrm>
            <a:off x="8431210" y="4614980"/>
            <a:ext cx="2357807" cy="313034"/>
          </a:xfrm>
          <a:prstGeom prst="rect">
            <a:avLst/>
          </a:prstGeom>
          <a:noFill/>
        </p:spPr>
        <p:txBody>
          <a:bodyPr wrap="square" rtlCol="0">
            <a:spAutoFit/>
          </a:bodyPr>
          <a:lstStyle/>
          <a:p>
            <a:r>
              <a:rPr lang="fr-FR" sz="1434" b="1" dirty="0">
                <a:solidFill>
                  <a:srgbClr val="003366"/>
                </a:solidFill>
                <a:latin typeface="Calibri" panose="020F0502020204030204" pitchFamily="34" charset="0"/>
              </a:rPr>
              <a:t>Bonnes notes (8 à 10)</a:t>
            </a:r>
          </a:p>
        </p:txBody>
      </p:sp>
      <p:sp>
        <p:nvSpPr>
          <p:cNvPr id="37" name="ZoneTexte 36">
            <a:extLst>
              <a:ext uri="{FF2B5EF4-FFF2-40B4-BE49-F238E27FC236}">
                <a16:creationId xmlns:a16="http://schemas.microsoft.com/office/drawing/2014/main" id="{A5927B65-206E-4803-A166-811A897ECD9B}"/>
              </a:ext>
            </a:extLst>
          </p:cNvPr>
          <p:cNvSpPr txBox="1"/>
          <p:nvPr/>
        </p:nvSpPr>
        <p:spPr>
          <a:xfrm>
            <a:off x="4972217" y="5178197"/>
            <a:ext cx="2562915" cy="417302"/>
          </a:xfrm>
          <a:prstGeom prst="rect">
            <a:avLst/>
          </a:prstGeom>
          <a:solidFill>
            <a:schemeClr val="bg1"/>
          </a:solidFill>
          <a:effectLst/>
        </p:spPr>
        <p:txBody>
          <a:bodyPr wrap="square">
            <a:spAutoFit/>
          </a:bodyPr>
          <a:lstStyle/>
          <a:p>
            <a:pPr algn="ctr">
              <a:defRPr/>
            </a:pPr>
            <a:r>
              <a:rPr lang="fr-FR" sz="2048" b="1" i="1" dirty="0">
                <a:solidFill>
                  <a:srgbClr val="40668C"/>
                </a:solidFill>
                <a:latin typeface="Calibri" pitchFamily="34" charset="0"/>
                <a:cs typeface="Calibri" pitchFamily="34" charset="0"/>
              </a:rPr>
              <a:t>Moyenne : 5,7/10</a:t>
            </a:r>
            <a:endParaRPr lang="fr-FR" sz="1229" i="1" dirty="0">
              <a:solidFill>
                <a:srgbClr val="40668C"/>
              </a:solidFill>
              <a:latin typeface="Calibri" pitchFamily="34" charset="0"/>
              <a:cs typeface="Calibri" pitchFamily="34" charset="0"/>
            </a:endParaRPr>
          </a:p>
        </p:txBody>
      </p:sp>
      <p:sp>
        <p:nvSpPr>
          <p:cNvPr id="38" name="ZoneTexte 37">
            <a:extLst>
              <a:ext uri="{FF2B5EF4-FFF2-40B4-BE49-F238E27FC236}">
                <a16:creationId xmlns:a16="http://schemas.microsoft.com/office/drawing/2014/main" id="{5937B2C3-4A0D-498F-9F8B-2944056EED87}"/>
              </a:ext>
            </a:extLst>
          </p:cNvPr>
          <p:cNvSpPr txBox="1"/>
          <p:nvPr/>
        </p:nvSpPr>
        <p:spPr>
          <a:xfrm>
            <a:off x="4983793" y="5652794"/>
            <a:ext cx="2562915" cy="307777"/>
          </a:xfrm>
          <a:prstGeom prst="rect">
            <a:avLst/>
          </a:prstGeom>
          <a:solidFill>
            <a:schemeClr val="bg1"/>
          </a:solidFill>
          <a:effectLst/>
        </p:spPr>
        <p:txBody>
          <a:bodyPr wrap="square">
            <a:spAutoFit/>
          </a:bodyPr>
          <a:lstStyle/>
          <a:p>
            <a:pPr algn="ctr">
              <a:defRPr/>
            </a:pPr>
            <a:r>
              <a:rPr lang="fr-FR" sz="1400" i="1" dirty="0">
                <a:solidFill>
                  <a:schemeClr val="bg2">
                    <a:lumMod val="50000"/>
                  </a:schemeClr>
                </a:solidFill>
                <a:latin typeface="Calibri" pitchFamily="34" charset="0"/>
                <a:cs typeface="Calibri" pitchFamily="34" charset="0"/>
              </a:rPr>
              <a:t>Rappel Janvier 2021 : 5,5/10</a:t>
            </a:r>
            <a:endParaRPr lang="fr-FR" sz="1000" i="1" dirty="0">
              <a:solidFill>
                <a:schemeClr val="bg2">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val="3336336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dirty="0"/>
              <a:t>Comme en 2021, plus de deux salariés sur 3 ont une bonne image de leur CSE</a:t>
            </a:r>
          </a:p>
        </p:txBody>
      </p:sp>
      <p:sp>
        <p:nvSpPr>
          <p:cNvPr id="4"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De manière générale, avez-vous une bonne ou une mauvaise image du CSE de votre entreprise ?</a:t>
            </a:r>
          </a:p>
        </p:txBody>
      </p:sp>
      <p:sp>
        <p:nvSpPr>
          <p:cNvPr id="12" name="Rectangle 11"/>
          <p:cNvSpPr/>
          <p:nvPr/>
        </p:nvSpPr>
        <p:spPr>
          <a:xfrm>
            <a:off x="10038289" y="1079112"/>
            <a:ext cx="1326985" cy="312517"/>
          </a:xfrm>
          <a:prstGeom prst="rect">
            <a:avLst/>
          </a:prstGeom>
          <a:solidFill>
            <a:srgbClr val="7C3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Salariés</a:t>
            </a:r>
          </a:p>
        </p:txBody>
      </p:sp>
      <p:graphicFrame>
        <p:nvGraphicFramePr>
          <p:cNvPr id="14" name="Graphique 6">
            <a:extLst>
              <a:ext uri="{FF2B5EF4-FFF2-40B4-BE49-F238E27FC236}">
                <a16:creationId xmlns:a16="http://schemas.microsoft.com/office/drawing/2014/main" id="{F4FB3881-CEF9-4F31-9B0B-168CEADA7818}"/>
              </a:ext>
            </a:extLst>
          </p:cNvPr>
          <p:cNvGraphicFramePr>
            <a:graphicFrameLocks/>
          </p:cNvGraphicFramePr>
          <p:nvPr>
            <p:extLst>
              <p:ext uri="{D42A27DB-BD31-4B8C-83A1-F6EECF244321}">
                <p14:modId xmlns:p14="http://schemas.microsoft.com/office/powerpoint/2010/main" val="4258916273"/>
              </p:ext>
            </p:extLst>
          </p:nvPr>
        </p:nvGraphicFramePr>
        <p:xfrm>
          <a:off x="1210230" y="1427266"/>
          <a:ext cx="7693855" cy="4211534"/>
        </p:xfrm>
        <a:graphic>
          <a:graphicData uri="http://schemas.openxmlformats.org/drawingml/2006/chart">
            <c:chart xmlns:c="http://schemas.openxmlformats.org/drawingml/2006/chart" xmlns:r="http://schemas.openxmlformats.org/officeDocument/2006/relationships" r:id="rId2"/>
          </a:graphicData>
        </a:graphic>
      </p:graphicFrame>
      <p:sp>
        <p:nvSpPr>
          <p:cNvPr id="15" name="ZoneTexte 14">
            <a:extLst>
              <a:ext uri="{FF2B5EF4-FFF2-40B4-BE49-F238E27FC236}">
                <a16:creationId xmlns:a16="http://schemas.microsoft.com/office/drawing/2014/main" id="{9374F5DF-5606-471A-8BEB-810E8D192000}"/>
              </a:ext>
            </a:extLst>
          </p:cNvPr>
          <p:cNvSpPr txBox="1"/>
          <p:nvPr/>
        </p:nvSpPr>
        <p:spPr>
          <a:xfrm>
            <a:off x="8209662" y="1956405"/>
            <a:ext cx="2518965" cy="292388"/>
          </a:xfrm>
          <a:prstGeom prst="rect">
            <a:avLst/>
          </a:prstGeom>
          <a:solidFill>
            <a:srgbClr val="003366"/>
          </a:solidFill>
          <a:ln>
            <a:solidFill>
              <a:srgbClr val="003366"/>
            </a:solidFill>
          </a:ln>
          <a:effectLst>
            <a:softEdge rad="12700"/>
          </a:effectLst>
        </p:spPr>
        <p:txBody>
          <a:bodyPr wrap="square" anchor="ctr">
            <a:spAutoFit/>
          </a:bodyPr>
          <a:lstStyle/>
          <a:p>
            <a:pPr>
              <a:defRPr/>
            </a:pPr>
            <a:r>
              <a:rPr lang="fr-FR" sz="1300" b="1" dirty="0">
                <a:solidFill>
                  <a:schemeClr val="bg1"/>
                </a:solidFill>
                <a:latin typeface="Calibri" pitchFamily="34" charset="0"/>
              </a:rPr>
              <a:t>Ont une bonne image du CSE</a:t>
            </a:r>
            <a:endParaRPr lang="fr-FR" sz="1400" b="1" dirty="0">
              <a:solidFill>
                <a:schemeClr val="bg1"/>
              </a:solidFill>
              <a:latin typeface="Calibri" pitchFamily="34" charset="0"/>
            </a:endParaRPr>
          </a:p>
        </p:txBody>
      </p:sp>
      <p:cxnSp>
        <p:nvCxnSpPr>
          <p:cNvPr id="16" name="Connecteur droit 15">
            <a:extLst>
              <a:ext uri="{FF2B5EF4-FFF2-40B4-BE49-F238E27FC236}">
                <a16:creationId xmlns:a16="http://schemas.microsoft.com/office/drawing/2014/main" id="{A16C46A4-60FE-489B-8664-0DFA81CCFA82}"/>
              </a:ext>
            </a:extLst>
          </p:cNvPr>
          <p:cNvCxnSpPr/>
          <p:nvPr/>
        </p:nvCxnSpPr>
        <p:spPr>
          <a:xfrm>
            <a:off x="7048778" y="1737166"/>
            <a:ext cx="0" cy="88945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Connecteur droit 16">
            <a:extLst>
              <a:ext uri="{FF2B5EF4-FFF2-40B4-BE49-F238E27FC236}">
                <a16:creationId xmlns:a16="http://schemas.microsoft.com/office/drawing/2014/main" id="{F5222626-33DA-4A2F-AF7E-EB4F6863F02F}"/>
              </a:ext>
            </a:extLst>
          </p:cNvPr>
          <p:cNvCxnSpPr/>
          <p:nvPr/>
        </p:nvCxnSpPr>
        <p:spPr>
          <a:xfrm>
            <a:off x="5287186" y="3464009"/>
            <a:ext cx="0" cy="892753"/>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sp>
        <p:nvSpPr>
          <p:cNvPr id="18" name="ZoneTexte 17">
            <a:extLst>
              <a:ext uri="{FF2B5EF4-FFF2-40B4-BE49-F238E27FC236}">
                <a16:creationId xmlns:a16="http://schemas.microsoft.com/office/drawing/2014/main" id="{AF21E545-7A23-4728-96B6-0017C7B5CC49}"/>
              </a:ext>
            </a:extLst>
          </p:cNvPr>
          <p:cNvSpPr txBox="1"/>
          <p:nvPr/>
        </p:nvSpPr>
        <p:spPr>
          <a:xfrm>
            <a:off x="6602729" y="3653694"/>
            <a:ext cx="2481548" cy="292388"/>
          </a:xfrm>
          <a:prstGeom prst="rect">
            <a:avLst/>
          </a:prstGeom>
          <a:solidFill>
            <a:srgbClr val="800000"/>
          </a:solidFill>
          <a:effectLst>
            <a:softEdge rad="12700"/>
          </a:effectLst>
        </p:spPr>
        <p:txBody>
          <a:bodyPr wrap="square" anchor="ctr">
            <a:spAutoFit/>
          </a:bodyPr>
          <a:lstStyle/>
          <a:p>
            <a:pPr>
              <a:defRPr/>
            </a:pPr>
            <a:r>
              <a:rPr lang="fr-FR" sz="1300" b="1" dirty="0">
                <a:solidFill>
                  <a:schemeClr val="bg1"/>
                </a:solidFill>
                <a:latin typeface="Calibri" pitchFamily="34" charset="0"/>
              </a:rPr>
              <a:t>En ont une mauvaise image</a:t>
            </a:r>
          </a:p>
        </p:txBody>
      </p:sp>
      <p:sp>
        <p:nvSpPr>
          <p:cNvPr id="19" name="Larme 18">
            <a:extLst>
              <a:ext uri="{FF2B5EF4-FFF2-40B4-BE49-F238E27FC236}">
                <a16:creationId xmlns:a16="http://schemas.microsoft.com/office/drawing/2014/main" id="{6CBB5DA9-1C4F-4BEC-B216-1F0B09F40DFC}"/>
              </a:ext>
            </a:extLst>
          </p:cNvPr>
          <p:cNvSpPr/>
          <p:nvPr/>
        </p:nvSpPr>
        <p:spPr>
          <a:xfrm>
            <a:off x="5631649" y="3656189"/>
            <a:ext cx="971081" cy="545123"/>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19%</a:t>
            </a:r>
          </a:p>
        </p:txBody>
      </p:sp>
      <p:sp>
        <p:nvSpPr>
          <p:cNvPr id="20" name="Larme 19">
            <a:extLst>
              <a:ext uri="{FF2B5EF4-FFF2-40B4-BE49-F238E27FC236}">
                <a16:creationId xmlns:a16="http://schemas.microsoft.com/office/drawing/2014/main" id="{3C69A9ED-AC68-482F-B1BB-5473E845C74C}"/>
              </a:ext>
            </a:extLst>
          </p:cNvPr>
          <p:cNvSpPr/>
          <p:nvPr/>
        </p:nvSpPr>
        <p:spPr>
          <a:xfrm>
            <a:off x="7238581" y="1941796"/>
            <a:ext cx="971081" cy="545123"/>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68%</a:t>
            </a:r>
          </a:p>
        </p:txBody>
      </p:sp>
      <p:sp>
        <p:nvSpPr>
          <p:cNvPr id="21" name="ZoneTexte 20">
            <a:extLst>
              <a:ext uri="{FF2B5EF4-FFF2-40B4-BE49-F238E27FC236}">
                <a16:creationId xmlns:a16="http://schemas.microsoft.com/office/drawing/2014/main" id="{8F444C3A-6BEE-4CDB-911F-DBB6BFCC0A85}"/>
              </a:ext>
            </a:extLst>
          </p:cNvPr>
          <p:cNvSpPr txBox="1"/>
          <p:nvPr/>
        </p:nvSpPr>
        <p:spPr>
          <a:xfrm>
            <a:off x="7609079" y="4975442"/>
            <a:ext cx="3218201" cy="276999"/>
          </a:xfrm>
          <a:prstGeom prst="rect">
            <a:avLst/>
          </a:prstGeom>
          <a:solidFill>
            <a:schemeClr val="tx1">
              <a:lumMod val="50000"/>
              <a:lumOff val="50000"/>
            </a:schemeClr>
          </a:solidFill>
          <a:ln>
            <a:noFill/>
          </a:ln>
          <a:effectLst>
            <a:softEdge rad="12700"/>
          </a:effectLst>
        </p:spPr>
        <p:txBody>
          <a:bodyPr wrap="square" anchor="ctr">
            <a:spAutoFit/>
          </a:bodyPr>
          <a:lstStyle/>
          <a:p>
            <a:pPr algn="ctr">
              <a:defRPr/>
            </a:pPr>
            <a:r>
              <a:rPr lang="fr-FR" sz="1200" b="1" dirty="0">
                <a:solidFill>
                  <a:schemeClr val="bg1"/>
                </a:solidFill>
                <a:latin typeface="Calibri" pitchFamily="34" charset="0"/>
              </a:rPr>
              <a:t>Rappel – Janvier 2021</a:t>
            </a:r>
            <a:endParaRPr lang="fr-FR" sz="1000" dirty="0">
              <a:solidFill>
                <a:schemeClr val="bg1"/>
              </a:solidFill>
              <a:latin typeface="Calibri" pitchFamily="34" charset="0"/>
            </a:endParaRPr>
          </a:p>
        </p:txBody>
      </p:sp>
      <p:graphicFrame>
        <p:nvGraphicFramePr>
          <p:cNvPr id="22" name="Graphique 6">
            <a:extLst>
              <a:ext uri="{FF2B5EF4-FFF2-40B4-BE49-F238E27FC236}">
                <a16:creationId xmlns:a16="http://schemas.microsoft.com/office/drawing/2014/main" id="{F36B7A71-7524-44B8-AC1A-56524ABA6A07}"/>
              </a:ext>
            </a:extLst>
          </p:cNvPr>
          <p:cNvGraphicFramePr>
            <a:graphicFrameLocks/>
          </p:cNvGraphicFramePr>
          <p:nvPr>
            <p:extLst>
              <p:ext uri="{D42A27DB-BD31-4B8C-83A1-F6EECF244321}">
                <p14:modId xmlns:p14="http://schemas.microsoft.com/office/powerpoint/2010/main" val="1037767368"/>
              </p:ext>
            </p:extLst>
          </p:nvPr>
        </p:nvGraphicFramePr>
        <p:xfrm>
          <a:off x="7609079" y="5234511"/>
          <a:ext cx="3218201" cy="1535431"/>
        </p:xfrm>
        <a:graphic>
          <a:graphicData uri="http://schemas.openxmlformats.org/drawingml/2006/chart">
            <c:chart xmlns:c="http://schemas.openxmlformats.org/drawingml/2006/chart" xmlns:r="http://schemas.openxmlformats.org/officeDocument/2006/relationships" r:id="rId3"/>
          </a:graphicData>
        </a:graphic>
      </p:graphicFrame>
      <p:sp>
        <p:nvSpPr>
          <p:cNvPr id="23" name="Larme 22">
            <a:extLst>
              <a:ext uri="{FF2B5EF4-FFF2-40B4-BE49-F238E27FC236}">
                <a16:creationId xmlns:a16="http://schemas.microsoft.com/office/drawing/2014/main" id="{64966128-B351-4E01-9084-28EF7F8127E7}"/>
              </a:ext>
            </a:extLst>
          </p:cNvPr>
          <p:cNvSpPr/>
          <p:nvPr/>
        </p:nvSpPr>
        <p:spPr>
          <a:xfrm>
            <a:off x="9786656" y="5984465"/>
            <a:ext cx="397340" cy="311358"/>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100" b="1" dirty="0"/>
              <a:t>21%</a:t>
            </a:r>
          </a:p>
        </p:txBody>
      </p:sp>
      <p:sp>
        <p:nvSpPr>
          <p:cNvPr id="24" name="Larme 23">
            <a:extLst>
              <a:ext uri="{FF2B5EF4-FFF2-40B4-BE49-F238E27FC236}">
                <a16:creationId xmlns:a16="http://schemas.microsoft.com/office/drawing/2014/main" id="{49CE3346-6B83-43A0-BABE-2D9C53A359E7}"/>
              </a:ext>
            </a:extLst>
          </p:cNvPr>
          <p:cNvSpPr/>
          <p:nvPr/>
        </p:nvSpPr>
        <p:spPr>
          <a:xfrm>
            <a:off x="10337144" y="5365320"/>
            <a:ext cx="397340" cy="311358"/>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100" b="1" dirty="0"/>
              <a:t>66%</a:t>
            </a:r>
          </a:p>
        </p:txBody>
      </p:sp>
      <p:cxnSp>
        <p:nvCxnSpPr>
          <p:cNvPr id="25" name="Connecteur droit 24">
            <a:extLst>
              <a:ext uri="{FF2B5EF4-FFF2-40B4-BE49-F238E27FC236}">
                <a16:creationId xmlns:a16="http://schemas.microsoft.com/office/drawing/2014/main" id="{1FCD4F16-7988-4745-815F-582369BD8D82}"/>
              </a:ext>
            </a:extLst>
          </p:cNvPr>
          <p:cNvCxnSpPr/>
          <p:nvPr/>
        </p:nvCxnSpPr>
        <p:spPr>
          <a:xfrm>
            <a:off x="9620553" y="5933147"/>
            <a:ext cx="0" cy="394139"/>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cxnSp>
        <p:nvCxnSpPr>
          <p:cNvPr id="26" name="Connecteur droit 25">
            <a:extLst>
              <a:ext uri="{FF2B5EF4-FFF2-40B4-BE49-F238E27FC236}">
                <a16:creationId xmlns:a16="http://schemas.microsoft.com/office/drawing/2014/main" id="{08EE7654-31BE-4FB3-B6F3-1D4D950907EE}"/>
              </a:ext>
            </a:extLst>
          </p:cNvPr>
          <p:cNvCxnSpPr/>
          <p:nvPr/>
        </p:nvCxnSpPr>
        <p:spPr>
          <a:xfrm>
            <a:off x="10244348" y="5323931"/>
            <a:ext cx="0" cy="394139"/>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105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1917700" y="2553890"/>
            <a:ext cx="9577307" cy="2102119"/>
            <a:chOff x="422" y="2866"/>
            <a:chExt cx="6187" cy="1121"/>
          </a:xfrm>
        </p:grpSpPr>
        <p:sp>
          <p:nvSpPr>
            <p:cNvPr id="8" name="Rectangle 7"/>
            <p:cNvSpPr>
              <a:spLocks noChangeArrowheads="1"/>
            </p:cNvSpPr>
            <p:nvPr/>
          </p:nvSpPr>
          <p:spPr bwMode="auto">
            <a:xfrm>
              <a:off x="1263" y="2866"/>
              <a:ext cx="5346" cy="1121"/>
            </a:xfrm>
            <a:prstGeom prst="rect">
              <a:avLst/>
            </a:prstGeom>
            <a:noFill/>
            <a:ln w="9525">
              <a:noFill/>
              <a:miter lim="800000"/>
              <a:headEnd/>
              <a:tailEnd/>
            </a:ln>
          </p:spPr>
          <p:txBody>
            <a:bodyPr anchor="ctr"/>
            <a:lstStyle/>
            <a:p>
              <a:r>
                <a:rPr lang="fr-FR" sz="4000" b="1" dirty="0">
                  <a:solidFill>
                    <a:srgbClr val="A50021"/>
                  </a:solidFill>
                  <a:latin typeface="Century Gothic" panose="020B0502020202020204" pitchFamily="34" charset="0"/>
                </a:rPr>
                <a:t>Etat des lieux du dialogue social en 2022 et perceptions autour de l’évolution des instances</a:t>
              </a:r>
            </a:p>
          </p:txBody>
        </p:sp>
        <p:sp>
          <p:nvSpPr>
            <p:cNvPr id="9" name="Rectangle 8"/>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8000" b="1" dirty="0">
                  <a:solidFill>
                    <a:srgbClr val="A50021"/>
                  </a:solidFill>
                  <a:latin typeface="Century Gothic" panose="020B0502020202020204" pitchFamily="34" charset="0"/>
                  <a:cs typeface="Times New Roman" pitchFamily="18" charset="0"/>
                </a:rPr>
                <a:t>C</a:t>
              </a:r>
            </a:p>
          </p:txBody>
        </p:sp>
        <p:sp>
          <p:nvSpPr>
            <p:cNvPr id="10"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4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3669953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a:xfrm>
            <a:off x="1798320" y="204801"/>
            <a:ext cx="9364581" cy="657689"/>
          </a:xfrm>
        </p:spPr>
        <p:txBody>
          <a:bodyPr/>
          <a:lstStyle/>
          <a:p>
            <a:r>
              <a:rPr lang="fr-FR" dirty="0"/>
              <a:t>L’écart se creuse entre une perception du dialogue social par les salariés relativement positive et celle plus critique et dégradée des RP</a:t>
            </a:r>
          </a:p>
        </p:txBody>
      </p:sp>
      <p:sp>
        <p:nvSpPr>
          <p:cNvPr id="4" name="Text Box 10"/>
          <p:cNvSpPr txBox="1">
            <a:spLocks noChangeArrowheads="1"/>
          </p:cNvSpPr>
          <p:nvPr/>
        </p:nvSpPr>
        <p:spPr bwMode="auto">
          <a:xfrm>
            <a:off x="1574943" y="926695"/>
            <a:ext cx="9760929" cy="811367"/>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Sur une échelle de 1 à 10, de quelle manière évalueriez-vous la qualité du dialogue social au sein de votre entreprise ? 1 signifie que le dialogue social est de très mauvaise qualité, 10 qu’il est de très bonne qualité, les notes intermédiaires servant à nuancer votre jugement.</a:t>
            </a:r>
          </a:p>
          <a:p>
            <a:pPr marL="900000" indent="-900000" algn="just"/>
            <a:endParaRPr lang="fr-FR" sz="1200" b="1" dirty="0"/>
          </a:p>
        </p:txBody>
      </p:sp>
      <p:graphicFrame>
        <p:nvGraphicFramePr>
          <p:cNvPr id="5" name="Graphique 4"/>
          <p:cNvGraphicFramePr>
            <a:graphicFrameLocks/>
          </p:cNvGraphicFramePr>
          <p:nvPr>
            <p:extLst>
              <p:ext uri="{D42A27DB-BD31-4B8C-83A1-F6EECF244321}">
                <p14:modId xmlns:p14="http://schemas.microsoft.com/office/powerpoint/2010/main" val="1751945100"/>
              </p:ext>
            </p:extLst>
          </p:nvPr>
        </p:nvGraphicFramePr>
        <p:xfrm>
          <a:off x="1093373" y="2831593"/>
          <a:ext cx="5857302" cy="4390847"/>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1521567" y="1990267"/>
            <a:ext cx="1436796" cy="470642"/>
          </a:xfrm>
          <a:prstGeom prst="rect">
            <a:avLst/>
          </a:prstGeom>
        </p:spPr>
        <p:txBody>
          <a:bodyPr wrap="square">
            <a:spAutoFit/>
          </a:bodyPr>
          <a:lstStyle/>
          <a:p>
            <a:pPr algn="ctr"/>
            <a:r>
              <a:rPr lang="fr-FR" sz="1229" dirty="0">
                <a:solidFill>
                  <a:srgbClr val="990000"/>
                </a:solidFill>
                <a:latin typeface="Calibri" panose="020F0502020204030204" pitchFamily="34" charset="0"/>
                <a:ea typeface="Calibri" panose="020F0502020204030204" pitchFamily="34" charset="0"/>
                <a:cs typeface="Times New Roman" panose="02020603050405020304" pitchFamily="18" charset="0"/>
              </a:rPr>
              <a:t>Mauvaise qualité du dialogue social</a:t>
            </a:r>
            <a:endParaRPr lang="fr-FR" sz="1229" dirty="0">
              <a:solidFill>
                <a:srgbClr val="990000"/>
              </a:solidFill>
            </a:endParaRPr>
          </a:p>
        </p:txBody>
      </p:sp>
      <p:sp>
        <p:nvSpPr>
          <p:cNvPr id="7" name="Rectangle 6"/>
          <p:cNvSpPr/>
          <p:nvPr/>
        </p:nvSpPr>
        <p:spPr>
          <a:xfrm>
            <a:off x="9655306" y="1990267"/>
            <a:ext cx="1507596" cy="470642"/>
          </a:xfrm>
          <a:prstGeom prst="rect">
            <a:avLst/>
          </a:prstGeom>
        </p:spPr>
        <p:txBody>
          <a:bodyPr wrap="square">
            <a:spAutoFit/>
          </a:bodyPr>
          <a:lstStyle/>
          <a:p>
            <a:pPr algn="ctr"/>
            <a:r>
              <a:rPr lang="fr-FR" sz="1229" dirty="0">
                <a:solidFill>
                  <a:srgbClr val="002060"/>
                </a:solidFill>
                <a:latin typeface="Calibri" panose="020F0502020204030204" pitchFamily="34" charset="0"/>
                <a:ea typeface="Calibri" panose="020F0502020204030204" pitchFamily="34" charset="0"/>
                <a:cs typeface="Times New Roman" panose="02020603050405020304" pitchFamily="18" charset="0"/>
              </a:rPr>
              <a:t>Bonne qualité du dialogue social</a:t>
            </a:r>
            <a:endParaRPr lang="fr-FR" sz="1229" dirty="0">
              <a:solidFill>
                <a:srgbClr val="002060"/>
              </a:solidFill>
            </a:endParaRPr>
          </a:p>
        </p:txBody>
      </p:sp>
      <p:sp>
        <p:nvSpPr>
          <p:cNvPr id="8" name="Double flèche horizontale 7"/>
          <p:cNvSpPr/>
          <p:nvPr/>
        </p:nvSpPr>
        <p:spPr bwMode="auto">
          <a:xfrm>
            <a:off x="2314500" y="1678489"/>
            <a:ext cx="7964986" cy="221204"/>
          </a:xfrm>
          <a:prstGeom prst="leftRightArrow">
            <a:avLst/>
          </a:prstGeom>
          <a:gradFill>
            <a:gsLst>
              <a:gs pos="0">
                <a:srgbClr val="C00000"/>
              </a:gs>
              <a:gs pos="61648">
                <a:srgbClr val="002060">
                  <a:alpha val="60000"/>
                </a:srgbClr>
              </a:gs>
              <a:gs pos="32000">
                <a:srgbClr val="A50021">
                  <a:alpha val="60000"/>
                </a:srgbClr>
              </a:gs>
              <a:gs pos="100000">
                <a:srgbClr val="002060"/>
              </a:gs>
            </a:gsLst>
            <a:lin ang="0" scaled="0"/>
          </a:gradFill>
          <a:ln w="9525" cap="flat" cmpd="sng" algn="ctr">
            <a:noFill/>
            <a:prstDash val="solid"/>
            <a:round/>
            <a:headEnd type="none" w="med" len="med"/>
            <a:tailEnd type="none" w="med" len="med"/>
          </a:ln>
          <a:effectLst/>
        </p:spPr>
        <p:txBody>
          <a:bodyPr vert="horz" wrap="square" lIns="93643" tIns="46822" rIns="93643" bIns="46822" numCol="1" rtlCol="0" anchor="t" anchorCtr="0" compatLnSpc="1">
            <a:prstTxWarp prst="textNoShape">
              <a:avLst/>
            </a:prstTxWarp>
          </a:bodyPr>
          <a:lstStyle/>
          <a:p>
            <a:pPr algn="r" defTabSz="936437" fontAlgn="base">
              <a:spcBef>
                <a:spcPct val="0"/>
              </a:spcBef>
              <a:spcAft>
                <a:spcPct val="0"/>
              </a:spcAft>
            </a:pPr>
            <a:endParaRPr lang="fr-FR" sz="1434">
              <a:latin typeface="Tempus Sans ITC" pitchFamily="82" charset="0"/>
            </a:endParaRPr>
          </a:p>
        </p:txBody>
      </p:sp>
      <p:sp>
        <p:nvSpPr>
          <p:cNvPr id="9" name="ZoneTexte 8"/>
          <p:cNvSpPr txBox="1"/>
          <p:nvPr/>
        </p:nvSpPr>
        <p:spPr>
          <a:xfrm>
            <a:off x="1995361" y="1638058"/>
            <a:ext cx="379040" cy="320576"/>
          </a:xfrm>
          <a:prstGeom prst="rect">
            <a:avLst/>
          </a:prstGeom>
          <a:noFill/>
        </p:spPr>
        <p:txBody>
          <a:bodyPr wrap="square" rtlCol="0">
            <a:spAutoFit/>
          </a:bodyPr>
          <a:lstStyle/>
          <a:p>
            <a:pPr algn="l"/>
            <a:r>
              <a:rPr lang="fr-FR" sz="1434" b="1" dirty="0">
                <a:solidFill>
                  <a:srgbClr val="A50021"/>
                </a:solidFill>
                <a:latin typeface="Trebuchet MS" pitchFamily="34" charset="0"/>
              </a:rPr>
              <a:t>0</a:t>
            </a:r>
          </a:p>
        </p:txBody>
      </p:sp>
      <p:sp>
        <p:nvSpPr>
          <p:cNvPr id="10" name="ZoneTexte 9"/>
          <p:cNvSpPr txBox="1"/>
          <p:nvPr/>
        </p:nvSpPr>
        <p:spPr>
          <a:xfrm>
            <a:off x="10354020" y="1638058"/>
            <a:ext cx="434996" cy="320576"/>
          </a:xfrm>
          <a:prstGeom prst="rect">
            <a:avLst/>
          </a:prstGeom>
          <a:noFill/>
        </p:spPr>
        <p:txBody>
          <a:bodyPr wrap="square" rtlCol="0">
            <a:spAutoFit/>
          </a:bodyPr>
          <a:lstStyle/>
          <a:p>
            <a:pPr algn="l"/>
            <a:r>
              <a:rPr lang="fr-FR" sz="1434" b="1" dirty="0">
                <a:solidFill>
                  <a:srgbClr val="003366"/>
                </a:solidFill>
                <a:latin typeface="Trebuchet MS" pitchFamily="34" charset="0"/>
              </a:rPr>
              <a:t>10</a:t>
            </a:r>
          </a:p>
        </p:txBody>
      </p:sp>
      <p:sp>
        <p:nvSpPr>
          <p:cNvPr id="11" name="ZoneTexte 10"/>
          <p:cNvSpPr txBox="1"/>
          <p:nvPr/>
        </p:nvSpPr>
        <p:spPr>
          <a:xfrm>
            <a:off x="1236744" y="4989244"/>
            <a:ext cx="2354713" cy="313034"/>
          </a:xfrm>
          <a:prstGeom prst="rect">
            <a:avLst/>
          </a:prstGeom>
          <a:noFill/>
        </p:spPr>
        <p:txBody>
          <a:bodyPr wrap="square" rtlCol="0">
            <a:spAutoFit/>
          </a:bodyPr>
          <a:lstStyle/>
          <a:p>
            <a:pPr algn="r"/>
            <a:r>
              <a:rPr lang="fr-FR" sz="1434" b="1" dirty="0">
                <a:solidFill>
                  <a:srgbClr val="A50021"/>
                </a:solidFill>
                <a:latin typeface="Calibri" panose="020F0502020204030204" pitchFamily="34" charset="0"/>
              </a:rPr>
              <a:t>Mauvaises notes (0 à 5)</a:t>
            </a:r>
          </a:p>
        </p:txBody>
      </p:sp>
      <p:sp>
        <p:nvSpPr>
          <p:cNvPr id="13" name="ZoneTexte 12"/>
          <p:cNvSpPr txBox="1"/>
          <p:nvPr/>
        </p:nvSpPr>
        <p:spPr>
          <a:xfrm>
            <a:off x="3483910" y="2600804"/>
            <a:ext cx="2715514" cy="313034"/>
          </a:xfrm>
          <a:prstGeom prst="rect">
            <a:avLst/>
          </a:prstGeom>
          <a:noFill/>
        </p:spPr>
        <p:txBody>
          <a:bodyPr wrap="square" rtlCol="0">
            <a:spAutoFit/>
          </a:bodyPr>
          <a:lstStyle/>
          <a:p>
            <a:r>
              <a:rPr lang="fr-FR" sz="1434" b="1" dirty="0">
                <a:solidFill>
                  <a:srgbClr val="6679A0"/>
                </a:solidFill>
                <a:latin typeface="Calibri" panose="020F0502020204030204" pitchFamily="34" charset="0"/>
              </a:rPr>
              <a:t>Notes moyennes (6 à 7)</a:t>
            </a:r>
          </a:p>
        </p:txBody>
      </p:sp>
      <p:sp>
        <p:nvSpPr>
          <p:cNvPr id="14" name="ZoneTexte 13"/>
          <p:cNvSpPr txBox="1"/>
          <p:nvPr/>
        </p:nvSpPr>
        <p:spPr>
          <a:xfrm>
            <a:off x="3901057" y="4993883"/>
            <a:ext cx="2357807" cy="313034"/>
          </a:xfrm>
          <a:prstGeom prst="rect">
            <a:avLst/>
          </a:prstGeom>
          <a:noFill/>
        </p:spPr>
        <p:txBody>
          <a:bodyPr wrap="square" rtlCol="0">
            <a:spAutoFit/>
          </a:bodyPr>
          <a:lstStyle/>
          <a:p>
            <a:r>
              <a:rPr lang="fr-FR" sz="1434" b="1" dirty="0">
                <a:solidFill>
                  <a:srgbClr val="003366"/>
                </a:solidFill>
                <a:latin typeface="Calibri" panose="020F0502020204030204" pitchFamily="34" charset="0"/>
              </a:rPr>
              <a:t>Bonnes notes (8 à 10)</a:t>
            </a:r>
          </a:p>
        </p:txBody>
      </p:sp>
      <p:sp>
        <p:nvSpPr>
          <p:cNvPr id="16" name="Rectangle 15"/>
          <p:cNvSpPr/>
          <p:nvPr/>
        </p:nvSpPr>
        <p:spPr>
          <a:xfrm>
            <a:off x="3032583" y="2197673"/>
            <a:ext cx="1326985" cy="312517"/>
          </a:xfrm>
          <a:prstGeom prst="rect">
            <a:avLst/>
          </a:prstGeom>
          <a:solidFill>
            <a:srgbClr val="7C3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Salariés</a:t>
            </a:r>
          </a:p>
        </p:txBody>
      </p:sp>
      <p:graphicFrame>
        <p:nvGraphicFramePr>
          <p:cNvPr id="24" name="Graphique 23"/>
          <p:cNvGraphicFramePr>
            <a:graphicFrameLocks/>
          </p:cNvGraphicFramePr>
          <p:nvPr>
            <p:extLst>
              <p:ext uri="{D42A27DB-BD31-4B8C-83A1-F6EECF244321}">
                <p14:modId xmlns:p14="http://schemas.microsoft.com/office/powerpoint/2010/main" val="1584310726"/>
              </p:ext>
            </p:extLst>
          </p:nvPr>
        </p:nvGraphicFramePr>
        <p:xfrm>
          <a:off x="6289471" y="2831593"/>
          <a:ext cx="5857302" cy="4390847"/>
        </p:xfrm>
        <a:graphic>
          <a:graphicData uri="http://schemas.openxmlformats.org/drawingml/2006/chart">
            <c:chart xmlns:c="http://schemas.openxmlformats.org/drawingml/2006/chart" xmlns:r="http://schemas.openxmlformats.org/officeDocument/2006/relationships" r:id="rId3"/>
          </a:graphicData>
        </a:graphic>
      </p:graphicFrame>
      <p:sp>
        <p:nvSpPr>
          <p:cNvPr id="25" name="ZoneTexte 24"/>
          <p:cNvSpPr txBox="1"/>
          <p:nvPr/>
        </p:nvSpPr>
        <p:spPr>
          <a:xfrm>
            <a:off x="7716572" y="5229069"/>
            <a:ext cx="2562915" cy="417302"/>
          </a:xfrm>
          <a:prstGeom prst="rect">
            <a:avLst/>
          </a:prstGeom>
          <a:solidFill>
            <a:schemeClr val="bg1"/>
          </a:solidFill>
          <a:effectLst/>
        </p:spPr>
        <p:txBody>
          <a:bodyPr wrap="square">
            <a:spAutoFit/>
          </a:bodyPr>
          <a:lstStyle/>
          <a:p>
            <a:pPr algn="ctr">
              <a:defRPr/>
            </a:pPr>
            <a:r>
              <a:rPr lang="fr-FR" sz="2048" b="1" i="1" dirty="0">
                <a:solidFill>
                  <a:srgbClr val="A50021"/>
                </a:solidFill>
                <a:latin typeface="Calibri" pitchFamily="34" charset="0"/>
                <a:cs typeface="Calibri" pitchFamily="34" charset="0"/>
              </a:rPr>
              <a:t>Moyenne : 4,8/10</a:t>
            </a:r>
            <a:endParaRPr lang="fr-FR" sz="1229" i="1" dirty="0">
              <a:solidFill>
                <a:srgbClr val="A50021"/>
              </a:solidFill>
              <a:latin typeface="Calibri" pitchFamily="34" charset="0"/>
              <a:cs typeface="Calibri" pitchFamily="34" charset="0"/>
            </a:endParaRPr>
          </a:p>
        </p:txBody>
      </p:sp>
      <p:sp>
        <p:nvSpPr>
          <p:cNvPr id="26" name="ZoneTexte 25"/>
          <p:cNvSpPr txBox="1"/>
          <p:nvPr/>
        </p:nvSpPr>
        <p:spPr>
          <a:xfrm>
            <a:off x="7336497" y="5594661"/>
            <a:ext cx="3323063" cy="646331"/>
          </a:xfrm>
          <a:prstGeom prst="rect">
            <a:avLst/>
          </a:prstGeom>
          <a:noFill/>
        </p:spPr>
        <p:txBody>
          <a:bodyPr wrap="square" rtlCol="0">
            <a:spAutoFit/>
          </a:bodyPr>
          <a:lstStyle/>
          <a:p>
            <a:pPr algn="ctr"/>
            <a:r>
              <a:rPr lang="fr-FR" sz="1200" b="1" i="1" dirty="0">
                <a:solidFill>
                  <a:schemeClr val="tx1">
                    <a:lumMod val="65000"/>
                    <a:lumOff val="35000"/>
                  </a:schemeClr>
                </a:solidFill>
              </a:rPr>
              <a:t>Rappel Décembre 2018 : 5,1</a:t>
            </a:r>
          </a:p>
          <a:p>
            <a:pPr algn="ctr"/>
            <a:r>
              <a:rPr lang="fr-FR" sz="1200" b="1" i="1" dirty="0">
                <a:solidFill>
                  <a:schemeClr val="tx1">
                    <a:lumMod val="65000"/>
                    <a:lumOff val="35000"/>
                  </a:schemeClr>
                </a:solidFill>
              </a:rPr>
              <a:t>Rappel Novembre 2019 : 5,2</a:t>
            </a:r>
          </a:p>
          <a:p>
            <a:pPr algn="ctr"/>
            <a:r>
              <a:rPr lang="fr-FR" sz="1200" b="1" i="1" dirty="0">
                <a:solidFill>
                  <a:schemeClr val="tx1">
                    <a:lumMod val="65000"/>
                    <a:lumOff val="35000"/>
                  </a:schemeClr>
                </a:solidFill>
              </a:rPr>
              <a:t>Rappel Janvier 2021 : 5,0</a:t>
            </a:r>
          </a:p>
        </p:txBody>
      </p:sp>
      <p:sp>
        <p:nvSpPr>
          <p:cNvPr id="27" name="Rectangle 26"/>
          <p:cNvSpPr/>
          <p:nvPr/>
        </p:nvSpPr>
        <p:spPr>
          <a:xfrm>
            <a:off x="7711093" y="2080502"/>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28" name="ZoneTexte 27"/>
          <p:cNvSpPr txBox="1"/>
          <p:nvPr/>
        </p:nvSpPr>
        <p:spPr>
          <a:xfrm>
            <a:off x="6598777" y="4993184"/>
            <a:ext cx="2354713" cy="313034"/>
          </a:xfrm>
          <a:prstGeom prst="rect">
            <a:avLst/>
          </a:prstGeom>
          <a:noFill/>
        </p:spPr>
        <p:txBody>
          <a:bodyPr wrap="square" rtlCol="0">
            <a:spAutoFit/>
          </a:bodyPr>
          <a:lstStyle/>
          <a:p>
            <a:pPr algn="r"/>
            <a:r>
              <a:rPr lang="fr-FR" sz="1434" b="1" dirty="0">
                <a:solidFill>
                  <a:srgbClr val="A50021"/>
                </a:solidFill>
                <a:latin typeface="Calibri" panose="020F0502020204030204" pitchFamily="34" charset="0"/>
              </a:rPr>
              <a:t>Mauvaises notes (0 à 5)</a:t>
            </a:r>
          </a:p>
        </p:txBody>
      </p:sp>
      <p:sp>
        <p:nvSpPr>
          <p:cNvPr id="29" name="ZoneTexte 28"/>
          <p:cNvSpPr txBox="1"/>
          <p:nvPr/>
        </p:nvSpPr>
        <p:spPr>
          <a:xfrm>
            <a:off x="9263090" y="4997820"/>
            <a:ext cx="2357807" cy="313034"/>
          </a:xfrm>
          <a:prstGeom prst="rect">
            <a:avLst/>
          </a:prstGeom>
          <a:noFill/>
        </p:spPr>
        <p:txBody>
          <a:bodyPr wrap="square" rtlCol="0">
            <a:spAutoFit/>
          </a:bodyPr>
          <a:lstStyle/>
          <a:p>
            <a:r>
              <a:rPr lang="fr-FR" sz="1434" b="1" dirty="0">
                <a:solidFill>
                  <a:srgbClr val="003366"/>
                </a:solidFill>
                <a:latin typeface="Calibri" panose="020F0502020204030204" pitchFamily="34" charset="0"/>
              </a:rPr>
              <a:t>Bonnes notes (8 à 10)</a:t>
            </a:r>
          </a:p>
        </p:txBody>
      </p:sp>
      <p:sp>
        <p:nvSpPr>
          <p:cNvPr id="30" name="ZoneTexte 29"/>
          <p:cNvSpPr txBox="1"/>
          <p:nvPr/>
        </p:nvSpPr>
        <p:spPr>
          <a:xfrm>
            <a:off x="9688930" y="2913838"/>
            <a:ext cx="1904612" cy="533736"/>
          </a:xfrm>
          <a:prstGeom prst="rect">
            <a:avLst/>
          </a:prstGeom>
          <a:noFill/>
        </p:spPr>
        <p:txBody>
          <a:bodyPr wrap="square" rtlCol="0">
            <a:spAutoFit/>
          </a:bodyPr>
          <a:lstStyle/>
          <a:p>
            <a:pPr algn="ctr"/>
            <a:r>
              <a:rPr lang="fr-FR" sz="1434" b="1" dirty="0">
                <a:solidFill>
                  <a:srgbClr val="6679A0"/>
                </a:solidFill>
                <a:latin typeface="Calibri" panose="020F0502020204030204" pitchFamily="34" charset="0"/>
              </a:rPr>
              <a:t>Notes moyennes </a:t>
            </a:r>
          </a:p>
          <a:p>
            <a:pPr algn="ctr"/>
            <a:r>
              <a:rPr lang="fr-FR" sz="1434" b="1" dirty="0">
                <a:solidFill>
                  <a:srgbClr val="6679A0"/>
                </a:solidFill>
                <a:latin typeface="Calibri" panose="020F0502020204030204" pitchFamily="34" charset="0"/>
              </a:rPr>
              <a:t>(6 à 7)</a:t>
            </a:r>
          </a:p>
        </p:txBody>
      </p:sp>
      <p:sp>
        <p:nvSpPr>
          <p:cNvPr id="23" name="ZoneTexte 22">
            <a:extLst>
              <a:ext uri="{FF2B5EF4-FFF2-40B4-BE49-F238E27FC236}">
                <a16:creationId xmlns:a16="http://schemas.microsoft.com/office/drawing/2014/main" id="{837DF3FE-AAC1-429F-9F67-373969F062F3}"/>
              </a:ext>
            </a:extLst>
          </p:cNvPr>
          <p:cNvSpPr txBox="1"/>
          <p:nvPr/>
        </p:nvSpPr>
        <p:spPr>
          <a:xfrm>
            <a:off x="2444947" y="5435255"/>
            <a:ext cx="2562915" cy="417302"/>
          </a:xfrm>
          <a:prstGeom prst="rect">
            <a:avLst/>
          </a:prstGeom>
          <a:solidFill>
            <a:schemeClr val="bg1"/>
          </a:solidFill>
          <a:effectLst/>
        </p:spPr>
        <p:txBody>
          <a:bodyPr wrap="square">
            <a:spAutoFit/>
          </a:bodyPr>
          <a:lstStyle/>
          <a:p>
            <a:pPr algn="ctr">
              <a:defRPr/>
            </a:pPr>
            <a:r>
              <a:rPr lang="fr-FR" sz="2048" b="1" i="1" dirty="0">
                <a:solidFill>
                  <a:srgbClr val="7F99B2"/>
                </a:solidFill>
                <a:latin typeface="Calibri" pitchFamily="34" charset="0"/>
                <a:cs typeface="Calibri" pitchFamily="34" charset="0"/>
              </a:rPr>
              <a:t>Moyenne : 5,9/10</a:t>
            </a:r>
            <a:endParaRPr lang="fr-FR" sz="1229" i="1" dirty="0">
              <a:solidFill>
                <a:srgbClr val="7F99B2"/>
              </a:solidFill>
              <a:latin typeface="Calibri" pitchFamily="34" charset="0"/>
              <a:cs typeface="Calibri" pitchFamily="34" charset="0"/>
            </a:endParaRPr>
          </a:p>
        </p:txBody>
      </p:sp>
      <p:sp>
        <p:nvSpPr>
          <p:cNvPr id="31" name="ZoneTexte 30">
            <a:extLst>
              <a:ext uri="{FF2B5EF4-FFF2-40B4-BE49-F238E27FC236}">
                <a16:creationId xmlns:a16="http://schemas.microsoft.com/office/drawing/2014/main" id="{3D66B538-90AD-4CB6-BDD3-D5339A2D34A0}"/>
              </a:ext>
            </a:extLst>
          </p:cNvPr>
          <p:cNvSpPr txBox="1"/>
          <p:nvPr/>
        </p:nvSpPr>
        <p:spPr>
          <a:xfrm>
            <a:off x="2455281" y="5857197"/>
            <a:ext cx="2562915" cy="307777"/>
          </a:xfrm>
          <a:prstGeom prst="rect">
            <a:avLst/>
          </a:prstGeom>
          <a:solidFill>
            <a:schemeClr val="bg1"/>
          </a:solidFill>
          <a:effectLst/>
        </p:spPr>
        <p:txBody>
          <a:bodyPr wrap="square">
            <a:spAutoFit/>
          </a:bodyPr>
          <a:lstStyle/>
          <a:p>
            <a:pPr algn="ctr">
              <a:defRPr/>
            </a:pPr>
            <a:r>
              <a:rPr lang="fr-FR" sz="1400" b="1" i="1" dirty="0">
                <a:solidFill>
                  <a:schemeClr val="bg2">
                    <a:lumMod val="50000"/>
                  </a:schemeClr>
                </a:solidFill>
                <a:latin typeface="Calibri" pitchFamily="34" charset="0"/>
                <a:cs typeface="Calibri" pitchFamily="34" charset="0"/>
              </a:rPr>
              <a:t>Rappel Janvier 2021 : 5,7/10</a:t>
            </a:r>
            <a:endParaRPr lang="fr-FR" sz="1000" i="1" dirty="0">
              <a:solidFill>
                <a:schemeClr val="bg2">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val="2455951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a:xfrm>
            <a:off x="1574943" y="204801"/>
            <a:ext cx="9929015" cy="657689"/>
          </a:xfrm>
        </p:spPr>
        <p:txBody>
          <a:bodyPr/>
          <a:lstStyle/>
          <a:p>
            <a:r>
              <a:rPr lang="fr-FR" sz="1800" dirty="0"/>
              <a:t>Les inquiétudes des RP vis-à-vis du CSE sont encore prégnantes mais s’érodent en ce qui concerne le poids des RP vs la direction, l’attractivité de la fonction et du temps disponible pour les salariés</a:t>
            </a:r>
          </a:p>
        </p:txBody>
      </p:sp>
      <p:sp>
        <p:nvSpPr>
          <p:cNvPr id="4"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Quels sont pour vous les principaux inconvénients du CSE ? En premier ? Et ensuite ?</a:t>
            </a:r>
          </a:p>
        </p:txBody>
      </p:sp>
      <p:graphicFrame>
        <p:nvGraphicFramePr>
          <p:cNvPr id="5" name="Graphique 4"/>
          <p:cNvGraphicFramePr>
            <a:graphicFrameLocks/>
          </p:cNvGraphicFramePr>
          <p:nvPr>
            <p:extLst>
              <p:ext uri="{D42A27DB-BD31-4B8C-83A1-F6EECF244321}">
                <p14:modId xmlns:p14="http://schemas.microsoft.com/office/powerpoint/2010/main" val="1612000602"/>
              </p:ext>
            </p:extLst>
          </p:nvPr>
        </p:nvGraphicFramePr>
        <p:xfrm>
          <a:off x="1574943" y="1863524"/>
          <a:ext cx="8165958" cy="4855001"/>
        </p:xfrm>
        <a:graphic>
          <a:graphicData uri="http://schemas.openxmlformats.org/drawingml/2006/chart">
            <c:chart xmlns:c="http://schemas.openxmlformats.org/drawingml/2006/chart" xmlns:r="http://schemas.openxmlformats.org/officeDocument/2006/relationships" r:id="rId2"/>
          </a:graphicData>
        </a:graphic>
      </p:graphicFrame>
      <p:sp>
        <p:nvSpPr>
          <p:cNvPr id="6" name="ZoneTexte 5"/>
          <p:cNvSpPr txBox="1"/>
          <p:nvPr/>
        </p:nvSpPr>
        <p:spPr>
          <a:xfrm>
            <a:off x="1366522" y="6904256"/>
            <a:ext cx="6400800" cy="230832"/>
          </a:xfrm>
          <a:prstGeom prst="rect">
            <a:avLst/>
          </a:prstGeom>
          <a:noFill/>
        </p:spPr>
        <p:txBody>
          <a:bodyPr wrap="square" rtlCol="0">
            <a:spAutoFit/>
          </a:bodyPr>
          <a:lstStyle/>
          <a:p>
            <a:r>
              <a:rPr lang="fr-FR" sz="900" i="1" dirty="0">
                <a:solidFill>
                  <a:schemeClr val="tx1">
                    <a:lumMod val="50000"/>
                    <a:lumOff val="50000"/>
                  </a:schemeClr>
                </a:solidFill>
              </a:rPr>
              <a:t>(*) Total supérieur à 100, les interviewés ayant pu donner plusieurs réponses</a:t>
            </a:r>
          </a:p>
        </p:txBody>
      </p:sp>
      <p:graphicFrame>
        <p:nvGraphicFramePr>
          <p:cNvPr id="7" name="Tableau 6"/>
          <p:cNvGraphicFramePr>
            <a:graphicFrameLocks noGrp="1"/>
          </p:cNvGraphicFramePr>
          <p:nvPr>
            <p:extLst>
              <p:ext uri="{D42A27DB-BD31-4B8C-83A1-F6EECF244321}">
                <p14:modId xmlns:p14="http://schemas.microsoft.com/office/powerpoint/2010/main" val="2651195203"/>
              </p:ext>
            </p:extLst>
          </p:nvPr>
        </p:nvGraphicFramePr>
        <p:xfrm>
          <a:off x="9846511" y="1687304"/>
          <a:ext cx="1489359" cy="5051612"/>
        </p:xfrm>
        <a:graphic>
          <a:graphicData uri="http://schemas.openxmlformats.org/drawingml/2006/table">
            <a:tbl>
              <a:tblPr firstRow="1" bandRow="1">
                <a:tableStyleId>{2D5ABB26-0587-4C30-8999-92F81FD0307C}</a:tableStyleId>
              </a:tblPr>
              <a:tblGrid>
                <a:gridCol w="496453">
                  <a:extLst>
                    <a:ext uri="{9D8B030D-6E8A-4147-A177-3AD203B41FA5}">
                      <a16:colId xmlns:a16="http://schemas.microsoft.com/office/drawing/2014/main" val="20000"/>
                    </a:ext>
                  </a:extLst>
                </a:gridCol>
                <a:gridCol w="496453">
                  <a:extLst>
                    <a:ext uri="{9D8B030D-6E8A-4147-A177-3AD203B41FA5}">
                      <a16:colId xmlns:a16="http://schemas.microsoft.com/office/drawing/2014/main" val="20001"/>
                    </a:ext>
                  </a:extLst>
                </a:gridCol>
                <a:gridCol w="496453">
                  <a:extLst>
                    <a:ext uri="{9D8B030D-6E8A-4147-A177-3AD203B41FA5}">
                      <a16:colId xmlns:a16="http://schemas.microsoft.com/office/drawing/2014/main" val="327058588"/>
                    </a:ext>
                  </a:extLst>
                </a:gridCol>
              </a:tblGrid>
              <a:tr h="360458">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Déc. 2018</a:t>
                      </a:r>
                    </a:p>
                  </a:txBody>
                  <a:tcPr marL="41275" marR="41275" marT="12700" marB="12700"/>
                </a:tc>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Nov. 2019</a:t>
                      </a:r>
                    </a:p>
                  </a:txBody>
                  <a:tcPr marL="41275" marR="41275" marT="12700" marB="12700"/>
                </a:tc>
                <a:tc>
                  <a:txBody>
                    <a:bodyPr/>
                    <a:lstStyle/>
                    <a:p>
                      <a:pPr algn="ctr">
                        <a:spcBef>
                          <a:spcPts val="300"/>
                        </a:spcBef>
                        <a:spcAft>
                          <a:spcPts val="300"/>
                        </a:spcAft>
                      </a:pPr>
                      <a:r>
                        <a:rPr lang="fr-FR" sz="1100" b="1" dirty="0">
                          <a:solidFill>
                            <a:schemeClr val="tx1">
                              <a:lumMod val="65000"/>
                              <a:lumOff val="35000"/>
                            </a:schemeClr>
                          </a:solidFill>
                          <a:effectLst/>
                          <a:latin typeface="Calibri" panose="020F0502020204030204" pitchFamily="34" charset="0"/>
                          <a:ea typeface="Calibri" panose="020F0502020204030204" pitchFamily="34" charset="0"/>
                          <a:cs typeface="Calibri" panose="020F0502020204030204" pitchFamily="34" charset="0"/>
                        </a:rPr>
                        <a:t>Janv. 2021</a:t>
                      </a:r>
                      <a:endPar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41275" marR="41275" marT="12700" marB="12700"/>
                </a:tc>
                <a:extLst>
                  <a:ext uri="{0D108BD9-81ED-4DB2-BD59-A6C34878D82A}">
                    <a16:rowId xmlns:a16="http://schemas.microsoft.com/office/drawing/2014/main" val="10000"/>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Non </a:t>
                      </a:r>
                    </a:p>
                    <a:p>
                      <a:pPr algn="ctr" fontAlgn="ctr"/>
                      <a:r>
                        <a:rPr lang="fr-FR" sz="1000" b="0" i="1" u="none" strike="noStrike" dirty="0">
                          <a:solidFill>
                            <a:schemeClr val="tx1">
                              <a:lumMod val="65000"/>
                              <a:lumOff val="35000"/>
                            </a:schemeClr>
                          </a:solidFill>
                          <a:effectLst/>
                          <a:latin typeface="Calibri" panose="020F0502020204030204" pitchFamily="34" charset="0"/>
                        </a:rPr>
                        <a:t>posé</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Non </a:t>
                      </a:r>
                    </a:p>
                    <a:p>
                      <a:pPr algn="ctr" fontAlgn="ctr"/>
                      <a:r>
                        <a:rPr lang="fr-FR" sz="1000" b="0" i="1" u="none" strike="noStrike" dirty="0">
                          <a:solidFill>
                            <a:schemeClr val="tx1">
                              <a:lumMod val="65000"/>
                              <a:lumOff val="35000"/>
                            </a:schemeClr>
                          </a:solidFill>
                          <a:effectLst/>
                          <a:latin typeface="Calibri" panose="020F0502020204030204" pitchFamily="34" charset="0"/>
                        </a:rPr>
                        <a:t>posé</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Non </a:t>
                      </a:r>
                    </a:p>
                    <a:p>
                      <a:pPr algn="ctr" fontAlgn="ctr"/>
                      <a:r>
                        <a:rPr lang="fr-FR" sz="1000" b="0" i="1" u="none" strike="noStrike" dirty="0">
                          <a:solidFill>
                            <a:schemeClr val="tx1">
                              <a:lumMod val="65000"/>
                              <a:lumOff val="35000"/>
                            </a:schemeClr>
                          </a:solidFill>
                          <a:effectLst/>
                          <a:latin typeface="Calibri" panose="020F0502020204030204" pitchFamily="34" charset="0"/>
                        </a:rPr>
                        <a:t>posé</a:t>
                      </a:r>
                    </a:p>
                  </a:txBody>
                  <a:tcPr marL="6350" marR="6350" marT="6350" marB="0" anchor="ctr"/>
                </a:tc>
                <a:extLst>
                  <a:ext uri="{0D108BD9-81ED-4DB2-BD59-A6C34878D82A}">
                    <a16:rowId xmlns:a16="http://schemas.microsoft.com/office/drawing/2014/main" val="10001"/>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41%</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39%</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40%</a:t>
                      </a:r>
                    </a:p>
                  </a:txBody>
                  <a:tcPr marL="6350" marR="6350" marT="6350" marB="0" anchor="ctr"/>
                </a:tc>
                <a:extLst>
                  <a:ext uri="{0D108BD9-81ED-4DB2-BD59-A6C34878D82A}">
                    <a16:rowId xmlns:a16="http://schemas.microsoft.com/office/drawing/2014/main" val="3276465457"/>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35%</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39%</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35%</a:t>
                      </a:r>
                    </a:p>
                  </a:txBody>
                  <a:tcPr marL="6350" marR="6350" marT="6350" marB="0" anchor="ctr"/>
                </a:tc>
                <a:extLst>
                  <a:ext uri="{0D108BD9-81ED-4DB2-BD59-A6C34878D82A}">
                    <a16:rowId xmlns:a16="http://schemas.microsoft.com/office/drawing/2014/main" val="1524954210"/>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33%</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39%</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34%</a:t>
                      </a:r>
                    </a:p>
                  </a:txBody>
                  <a:tcPr marL="6350" marR="6350" marT="6350" marB="0" anchor="ctr"/>
                </a:tc>
                <a:extLst>
                  <a:ext uri="{0D108BD9-81ED-4DB2-BD59-A6C34878D82A}">
                    <a16:rowId xmlns:a16="http://schemas.microsoft.com/office/drawing/2014/main" val="2009594942"/>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Non </a:t>
                      </a:r>
                    </a:p>
                    <a:p>
                      <a:pPr algn="ctr" fontAlgn="ctr"/>
                      <a:r>
                        <a:rPr lang="fr-FR" sz="1000" b="0" i="1" u="none" strike="noStrike" dirty="0">
                          <a:solidFill>
                            <a:schemeClr val="tx1">
                              <a:lumMod val="65000"/>
                              <a:lumOff val="35000"/>
                            </a:schemeClr>
                          </a:solidFill>
                          <a:effectLst/>
                          <a:latin typeface="Calibri" panose="020F0502020204030204" pitchFamily="34" charset="0"/>
                        </a:rPr>
                        <a:t>posé</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Non </a:t>
                      </a:r>
                    </a:p>
                    <a:p>
                      <a:pPr algn="ctr" fontAlgn="ctr"/>
                      <a:r>
                        <a:rPr lang="fr-FR" sz="1000" b="0" i="1" u="none" strike="noStrike" dirty="0">
                          <a:solidFill>
                            <a:schemeClr val="tx1">
                              <a:lumMod val="65000"/>
                              <a:lumOff val="35000"/>
                            </a:schemeClr>
                          </a:solidFill>
                          <a:effectLst/>
                          <a:latin typeface="Calibri" panose="020F0502020204030204" pitchFamily="34" charset="0"/>
                        </a:rPr>
                        <a:t>posé</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Non </a:t>
                      </a:r>
                    </a:p>
                    <a:p>
                      <a:pPr algn="ctr" fontAlgn="ctr"/>
                      <a:r>
                        <a:rPr lang="fr-FR" sz="1000" b="0" i="1" u="none" strike="noStrike" dirty="0">
                          <a:solidFill>
                            <a:schemeClr val="tx1">
                              <a:lumMod val="65000"/>
                              <a:lumOff val="35000"/>
                            </a:schemeClr>
                          </a:solidFill>
                          <a:effectLst/>
                          <a:latin typeface="Calibri" panose="020F0502020204030204" pitchFamily="34" charset="0"/>
                        </a:rPr>
                        <a:t>posé</a:t>
                      </a:r>
                    </a:p>
                  </a:txBody>
                  <a:tcPr marL="6350" marR="6350" marT="6350" marB="0" anchor="ctr"/>
                </a:tc>
                <a:extLst>
                  <a:ext uri="{0D108BD9-81ED-4DB2-BD59-A6C34878D82A}">
                    <a16:rowId xmlns:a16="http://schemas.microsoft.com/office/drawing/2014/main" val="2312967930"/>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31%</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32%</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33%</a:t>
                      </a:r>
                    </a:p>
                  </a:txBody>
                  <a:tcPr marL="6350" marR="6350" marT="6350" marB="0" anchor="ctr"/>
                </a:tc>
                <a:extLst>
                  <a:ext uri="{0D108BD9-81ED-4DB2-BD59-A6C34878D82A}">
                    <a16:rowId xmlns:a16="http://schemas.microsoft.com/office/drawing/2014/main" val="2115173489"/>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28%</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24%</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25%</a:t>
                      </a:r>
                    </a:p>
                  </a:txBody>
                  <a:tcPr marL="6350" marR="6350" marT="6350" marB="0" anchor="ctr"/>
                </a:tc>
                <a:extLst>
                  <a:ext uri="{0D108BD9-81ED-4DB2-BD59-A6C34878D82A}">
                    <a16:rowId xmlns:a16="http://schemas.microsoft.com/office/drawing/2014/main" val="3474693201"/>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22%</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23%</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27%</a:t>
                      </a:r>
                    </a:p>
                  </a:txBody>
                  <a:tcPr marL="6350" marR="6350" marT="6350" marB="0" anchor="ctr"/>
                </a:tc>
                <a:extLst>
                  <a:ext uri="{0D108BD9-81ED-4DB2-BD59-A6C34878D82A}">
                    <a16:rowId xmlns:a16="http://schemas.microsoft.com/office/drawing/2014/main" val="1219511725"/>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41%</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36%</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25%</a:t>
                      </a:r>
                    </a:p>
                  </a:txBody>
                  <a:tcPr marL="6350" marR="6350" marT="6350" marB="0" anchor="ctr"/>
                </a:tc>
                <a:extLst>
                  <a:ext uri="{0D108BD9-81ED-4DB2-BD59-A6C34878D82A}">
                    <a16:rowId xmlns:a16="http://schemas.microsoft.com/office/drawing/2014/main" val="10002"/>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39%</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35%</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28%</a:t>
                      </a:r>
                    </a:p>
                  </a:txBody>
                  <a:tcPr marL="6350" marR="6350" marT="6350" marB="0" anchor="ctr"/>
                </a:tc>
                <a:extLst>
                  <a:ext uri="{0D108BD9-81ED-4DB2-BD59-A6C34878D82A}">
                    <a16:rowId xmlns:a16="http://schemas.microsoft.com/office/drawing/2014/main" val="10003"/>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4%</a:t>
                      </a:r>
                    </a:p>
                  </a:txBody>
                  <a:tcPr marL="6350" marR="6350" marT="6350" marB="0" anchor="ctr"/>
                </a:tc>
                <a:extLst>
                  <a:ext uri="{0D108BD9-81ED-4DB2-BD59-A6C34878D82A}">
                    <a16:rowId xmlns:a16="http://schemas.microsoft.com/office/drawing/2014/main" val="10004"/>
                  </a:ext>
                </a:extLst>
              </a:tr>
              <a:tr h="390911">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5%</a:t>
                      </a:r>
                    </a:p>
                  </a:txBody>
                  <a:tcPr marL="6350" marR="6350" marT="6350" marB="0" anchor="ctr"/>
                </a:tc>
                <a:tc>
                  <a:txBody>
                    <a:bodyPr/>
                    <a:lstStyle/>
                    <a:p>
                      <a:pPr algn="ctr" fontAlgn="ctr"/>
                      <a:r>
                        <a:rPr lang="fr-FR" sz="1000" b="0" i="1" u="none" strike="noStrike" dirty="0">
                          <a:solidFill>
                            <a:schemeClr val="tx1">
                              <a:lumMod val="65000"/>
                              <a:lumOff val="35000"/>
                            </a:schemeClr>
                          </a:solidFill>
                          <a:effectLst/>
                          <a:latin typeface="Calibri" panose="020F0502020204030204" pitchFamily="34" charset="0"/>
                        </a:rPr>
                        <a:t>2%</a:t>
                      </a:r>
                    </a:p>
                  </a:txBody>
                  <a:tcPr marL="6350" marR="6350" marT="6350" marB="0" anchor="ctr"/>
                </a:tc>
                <a:extLst>
                  <a:ext uri="{0D108BD9-81ED-4DB2-BD59-A6C34878D82A}">
                    <a16:rowId xmlns:a16="http://schemas.microsoft.com/office/drawing/2014/main" val="10005"/>
                  </a:ext>
                </a:extLst>
              </a:tr>
            </a:tbl>
          </a:graphicData>
        </a:graphic>
      </p:graphicFrame>
      <p:sp>
        <p:nvSpPr>
          <p:cNvPr id="8" name="Rectangle 7"/>
          <p:cNvSpPr/>
          <p:nvPr/>
        </p:nvSpPr>
        <p:spPr bwMode="auto">
          <a:xfrm>
            <a:off x="9846512" y="1624424"/>
            <a:ext cx="1489359" cy="5017676"/>
          </a:xfrm>
          <a:prstGeom prst="rect">
            <a:avLst/>
          </a:prstGeom>
          <a:no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1042988"/>
            <a:r>
              <a:rPr lang="fr-FR" sz="1000" b="1" dirty="0">
                <a:solidFill>
                  <a:srgbClr val="B80000"/>
                </a:solidFill>
                <a:latin typeface="Trebuchet MS" pitchFamily="34" charset="0"/>
                <a:cs typeface="Calibri" pitchFamily="34" charset="0"/>
              </a:rPr>
              <a:t> </a:t>
            </a:r>
          </a:p>
        </p:txBody>
      </p:sp>
      <p:sp>
        <p:nvSpPr>
          <p:cNvPr id="9" name="Rectangle 8"/>
          <p:cNvSpPr/>
          <p:nvPr/>
        </p:nvSpPr>
        <p:spPr>
          <a:xfrm>
            <a:off x="9846512" y="1263651"/>
            <a:ext cx="1489359" cy="3607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i="1" dirty="0">
                <a:solidFill>
                  <a:schemeClr val="bg1"/>
                </a:solidFill>
                <a:latin typeface="Calibri" pitchFamily="34" charset="0"/>
                <a:cs typeface="Calibri" pitchFamily="34" charset="0"/>
              </a:rPr>
              <a:t>Rappels</a:t>
            </a:r>
            <a:br>
              <a:rPr lang="fr-FR" sz="1100" b="1" i="1" dirty="0">
                <a:solidFill>
                  <a:schemeClr val="bg1"/>
                </a:solidFill>
                <a:latin typeface="Calibri" pitchFamily="34" charset="0"/>
                <a:cs typeface="Calibri" pitchFamily="34" charset="0"/>
              </a:rPr>
            </a:br>
            <a:r>
              <a:rPr lang="fr-FR" sz="1100" b="1" i="1" dirty="0">
                <a:solidFill>
                  <a:schemeClr val="bg1"/>
                </a:solidFill>
                <a:latin typeface="Calibri" pitchFamily="34" charset="0"/>
                <a:cs typeface="Calibri" pitchFamily="34" charset="0"/>
              </a:rPr>
              <a:t>« Total des citations »</a:t>
            </a:r>
          </a:p>
        </p:txBody>
      </p:sp>
      <p:sp>
        <p:nvSpPr>
          <p:cNvPr id="10" name="Rectangle 9"/>
          <p:cNvSpPr/>
          <p:nvPr/>
        </p:nvSpPr>
        <p:spPr>
          <a:xfrm>
            <a:off x="8165179" y="1236415"/>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grpSp>
        <p:nvGrpSpPr>
          <p:cNvPr id="18" name="Groupe 17">
            <a:extLst>
              <a:ext uri="{FF2B5EF4-FFF2-40B4-BE49-F238E27FC236}">
                <a16:creationId xmlns:a16="http://schemas.microsoft.com/office/drawing/2014/main" id="{33D1E8A7-79DF-4C78-8A0A-779853A1E1D3}"/>
              </a:ext>
            </a:extLst>
          </p:cNvPr>
          <p:cNvGrpSpPr/>
          <p:nvPr/>
        </p:nvGrpSpPr>
        <p:grpSpPr>
          <a:xfrm>
            <a:off x="8165179" y="2505972"/>
            <a:ext cx="1209867" cy="374813"/>
            <a:chOff x="6799809" y="3348933"/>
            <a:chExt cx="1209867" cy="374813"/>
          </a:xfrm>
        </p:grpSpPr>
        <p:sp>
          <p:nvSpPr>
            <p:cNvPr id="22" name="ZoneTexte 21">
              <a:extLst>
                <a:ext uri="{FF2B5EF4-FFF2-40B4-BE49-F238E27FC236}">
                  <a16:creationId xmlns:a16="http://schemas.microsoft.com/office/drawing/2014/main" id="{62EED95E-62F8-49D5-B266-0923F3A3EC17}"/>
                </a:ext>
              </a:extLst>
            </p:cNvPr>
            <p:cNvSpPr txBox="1"/>
            <p:nvPr/>
          </p:nvSpPr>
          <p:spPr>
            <a:xfrm>
              <a:off x="6799809" y="3477525"/>
              <a:ext cx="1209867" cy="246221"/>
            </a:xfrm>
            <a:prstGeom prst="rect">
              <a:avLst/>
            </a:prstGeom>
            <a:noFill/>
          </p:spPr>
          <p:txBody>
            <a:bodyPr wrap="square" rtlCol="0">
              <a:spAutoFit/>
            </a:bodyPr>
            <a:lstStyle/>
            <a:p>
              <a:pPr algn="ctr"/>
              <a:r>
                <a:rPr lang="fr-FR" sz="1000" b="1" dirty="0">
                  <a:solidFill>
                    <a:srgbClr val="92D050"/>
                  </a:solidFill>
                </a:rPr>
                <a:t>-7 points</a:t>
              </a:r>
            </a:p>
          </p:txBody>
        </p:sp>
        <p:cxnSp>
          <p:nvCxnSpPr>
            <p:cNvPr id="23" name="Connecteur droit avec flèche 22">
              <a:extLst>
                <a:ext uri="{FF2B5EF4-FFF2-40B4-BE49-F238E27FC236}">
                  <a16:creationId xmlns:a16="http://schemas.microsoft.com/office/drawing/2014/main" id="{80A3AE36-0370-4198-BBF4-B3921550E256}"/>
                </a:ext>
              </a:extLst>
            </p:cNvPr>
            <p:cNvCxnSpPr>
              <a:cxnSpLocks/>
            </p:cNvCxnSpPr>
            <p:nvPr/>
          </p:nvCxnSpPr>
          <p:spPr>
            <a:xfrm>
              <a:off x="7166558" y="3348933"/>
              <a:ext cx="421112" cy="123110"/>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4" name="Groupe 23">
            <a:extLst>
              <a:ext uri="{FF2B5EF4-FFF2-40B4-BE49-F238E27FC236}">
                <a16:creationId xmlns:a16="http://schemas.microsoft.com/office/drawing/2014/main" id="{D2D52B4F-6063-4BF2-9732-2DCC70820E99}"/>
              </a:ext>
            </a:extLst>
          </p:cNvPr>
          <p:cNvGrpSpPr/>
          <p:nvPr/>
        </p:nvGrpSpPr>
        <p:grpSpPr>
          <a:xfrm>
            <a:off x="7715257" y="4036814"/>
            <a:ext cx="1209867" cy="374813"/>
            <a:chOff x="6799809" y="3348933"/>
            <a:chExt cx="1209867" cy="374813"/>
          </a:xfrm>
        </p:grpSpPr>
        <p:sp>
          <p:nvSpPr>
            <p:cNvPr id="25" name="ZoneTexte 24">
              <a:extLst>
                <a:ext uri="{FF2B5EF4-FFF2-40B4-BE49-F238E27FC236}">
                  <a16:creationId xmlns:a16="http://schemas.microsoft.com/office/drawing/2014/main" id="{6DC56852-39C6-4884-B1E3-C5392706B3F6}"/>
                </a:ext>
              </a:extLst>
            </p:cNvPr>
            <p:cNvSpPr txBox="1"/>
            <p:nvPr/>
          </p:nvSpPr>
          <p:spPr>
            <a:xfrm>
              <a:off x="6799809" y="3477525"/>
              <a:ext cx="1209867" cy="246221"/>
            </a:xfrm>
            <a:prstGeom prst="rect">
              <a:avLst/>
            </a:prstGeom>
            <a:noFill/>
          </p:spPr>
          <p:txBody>
            <a:bodyPr wrap="square" rtlCol="0">
              <a:spAutoFit/>
            </a:bodyPr>
            <a:lstStyle/>
            <a:p>
              <a:pPr algn="ctr"/>
              <a:r>
                <a:rPr lang="fr-FR" sz="1000" b="1" dirty="0">
                  <a:solidFill>
                    <a:srgbClr val="92D050"/>
                  </a:solidFill>
                </a:rPr>
                <a:t>-6 points</a:t>
              </a:r>
            </a:p>
          </p:txBody>
        </p:sp>
        <p:cxnSp>
          <p:nvCxnSpPr>
            <p:cNvPr id="26" name="Connecteur droit avec flèche 25">
              <a:extLst>
                <a:ext uri="{FF2B5EF4-FFF2-40B4-BE49-F238E27FC236}">
                  <a16:creationId xmlns:a16="http://schemas.microsoft.com/office/drawing/2014/main" id="{F4E7EE54-B17E-49D2-9F90-CAC9BB5AF464}"/>
                </a:ext>
              </a:extLst>
            </p:cNvPr>
            <p:cNvCxnSpPr>
              <a:cxnSpLocks/>
            </p:cNvCxnSpPr>
            <p:nvPr/>
          </p:nvCxnSpPr>
          <p:spPr>
            <a:xfrm>
              <a:off x="7166558" y="3348933"/>
              <a:ext cx="421112" cy="123110"/>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7" name="Groupe 26">
            <a:extLst>
              <a:ext uri="{FF2B5EF4-FFF2-40B4-BE49-F238E27FC236}">
                <a16:creationId xmlns:a16="http://schemas.microsoft.com/office/drawing/2014/main" id="{5B5C7C83-E97E-4278-B1AE-E6CF4A7B2CEF}"/>
              </a:ext>
            </a:extLst>
          </p:cNvPr>
          <p:cNvGrpSpPr/>
          <p:nvPr/>
        </p:nvGrpSpPr>
        <p:grpSpPr>
          <a:xfrm>
            <a:off x="7374598" y="5587320"/>
            <a:ext cx="1209867" cy="374813"/>
            <a:chOff x="6799809" y="3348933"/>
            <a:chExt cx="1209867" cy="374813"/>
          </a:xfrm>
        </p:grpSpPr>
        <p:sp>
          <p:nvSpPr>
            <p:cNvPr id="28" name="ZoneTexte 27">
              <a:extLst>
                <a:ext uri="{FF2B5EF4-FFF2-40B4-BE49-F238E27FC236}">
                  <a16:creationId xmlns:a16="http://schemas.microsoft.com/office/drawing/2014/main" id="{64F1C2E2-84DF-4BEF-BC2A-A3869E0CF44F}"/>
                </a:ext>
              </a:extLst>
            </p:cNvPr>
            <p:cNvSpPr txBox="1"/>
            <p:nvPr/>
          </p:nvSpPr>
          <p:spPr>
            <a:xfrm>
              <a:off x="6799809" y="3477525"/>
              <a:ext cx="1209867" cy="246221"/>
            </a:xfrm>
            <a:prstGeom prst="rect">
              <a:avLst/>
            </a:prstGeom>
            <a:noFill/>
          </p:spPr>
          <p:txBody>
            <a:bodyPr wrap="square" rtlCol="0">
              <a:spAutoFit/>
            </a:bodyPr>
            <a:lstStyle/>
            <a:p>
              <a:pPr algn="ctr"/>
              <a:r>
                <a:rPr lang="fr-FR" sz="1000" b="1" dirty="0">
                  <a:solidFill>
                    <a:srgbClr val="92D050"/>
                  </a:solidFill>
                </a:rPr>
                <a:t>-7 points</a:t>
              </a:r>
            </a:p>
          </p:txBody>
        </p:sp>
        <p:cxnSp>
          <p:nvCxnSpPr>
            <p:cNvPr id="29" name="Connecteur droit avec flèche 28">
              <a:extLst>
                <a:ext uri="{FF2B5EF4-FFF2-40B4-BE49-F238E27FC236}">
                  <a16:creationId xmlns:a16="http://schemas.microsoft.com/office/drawing/2014/main" id="{DC8AB99E-F670-48A1-B75E-8B3B992E0FF2}"/>
                </a:ext>
              </a:extLst>
            </p:cNvPr>
            <p:cNvCxnSpPr>
              <a:cxnSpLocks/>
            </p:cNvCxnSpPr>
            <p:nvPr/>
          </p:nvCxnSpPr>
          <p:spPr>
            <a:xfrm>
              <a:off x="7166558" y="3348933"/>
              <a:ext cx="421112" cy="123110"/>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79080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aphique 2"/>
          <p:cNvGraphicFramePr/>
          <p:nvPr>
            <p:extLst>
              <p:ext uri="{D42A27DB-BD31-4B8C-83A1-F6EECF244321}">
                <p14:modId xmlns:p14="http://schemas.microsoft.com/office/powerpoint/2010/main" val="2066489084"/>
              </p:ext>
            </p:extLst>
          </p:nvPr>
        </p:nvGraphicFramePr>
        <p:xfrm>
          <a:off x="4128787" y="1876918"/>
          <a:ext cx="5073686" cy="4244572"/>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texte 1"/>
          <p:cNvSpPr>
            <a:spLocks noGrp="1"/>
          </p:cNvSpPr>
          <p:nvPr>
            <p:ph type="body" sz="quarter" idx="10"/>
          </p:nvPr>
        </p:nvSpPr>
        <p:spPr>
          <a:xfrm>
            <a:off x="1922620" y="204801"/>
            <a:ext cx="8557453" cy="657689"/>
          </a:xfrm>
        </p:spPr>
        <p:txBody>
          <a:bodyPr/>
          <a:lstStyle/>
          <a:p>
            <a:r>
              <a:rPr lang="fr-FR" dirty="0"/>
              <a:t>Les RP font de plus en plus le constat d’un temps passé plus grand à exercer leurs fonctions, alors même qu’ils disposent de moins d’heures de délégation. </a:t>
            </a:r>
          </a:p>
        </p:txBody>
      </p:sp>
      <p:sp>
        <p:nvSpPr>
          <p:cNvPr id="5"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Qu’est-ce que le passage en CSE a changé pour vous personnellement ? </a:t>
            </a:r>
            <a:r>
              <a:rPr lang="fr-FR" sz="1200" b="1" baseline="30000" dirty="0"/>
              <a:t>(1)</a:t>
            </a:r>
          </a:p>
        </p:txBody>
      </p:sp>
      <p:sp>
        <p:nvSpPr>
          <p:cNvPr id="7" name="Rectangle 6"/>
          <p:cNvSpPr/>
          <p:nvPr/>
        </p:nvSpPr>
        <p:spPr>
          <a:xfrm>
            <a:off x="1306459" y="6936662"/>
            <a:ext cx="8755778" cy="215444"/>
          </a:xfrm>
          <a:prstGeom prst="rect">
            <a:avLst/>
          </a:prstGeom>
        </p:spPr>
        <p:txBody>
          <a:bodyPr wrap="square">
            <a:spAutoFit/>
          </a:bodyPr>
          <a:lstStyle/>
          <a:p>
            <a:pPr algn="just"/>
            <a:r>
              <a:rPr lang="fr-FR" sz="800" dirty="0">
                <a:latin typeface="Calibri" panose="020F0502020204030204" pitchFamily="34" charset="0"/>
                <a:ea typeface="Calibri" panose="020F0502020204030204" pitchFamily="34" charset="0"/>
              </a:rPr>
              <a:t>(1) Avant janvier 2021, l’intitulé de la question était : « Qu’est-ce que le passage en CSE a changé ou pourrait changer, pour vous personnellement ? »</a:t>
            </a:r>
          </a:p>
        </p:txBody>
      </p:sp>
      <p:graphicFrame>
        <p:nvGraphicFramePr>
          <p:cNvPr id="8" name="Tableau 7"/>
          <p:cNvGraphicFramePr>
            <a:graphicFrameLocks noGrp="1"/>
          </p:cNvGraphicFramePr>
          <p:nvPr>
            <p:extLst>
              <p:ext uri="{D42A27DB-BD31-4B8C-83A1-F6EECF244321}">
                <p14:modId xmlns:p14="http://schemas.microsoft.com/office/powerpoint/2010/main" val="352985976"/>
              </p:ext>
            </p:extLst>
          </p:nvPr>
        </p:nvGraphicFramePr>
        <p:xfrm>
          <a:off x="9846511" y="1666912"/>
          <a:ext cx="1489359" cy="4454580"/>
        </p:xfrm>
        <a:graphic>
          <a:graphicData uri="http://schemas.openxmlformats.org/drawingml/2006/table">
            <a:tbl>
              <a:tblPr firstRow="1" bandRow="1">
                <a:tableStyleId>{2D5ABB26-0587-4C30-8999-92F81FD0307C}</a:tableStyleId>
              </a:tblPr>
              <a:tblGrid>
                <a:gridCol w="496453">
                  <a:extLst>
                    <a:ext uri="{9D8B030D-6E8A-4147-A177-3AD203B41FA5}">
                      <a16:colId xmlns:a16="http://schemas.microsoft.com/office/drawing/2014/main" val="20000"/>
                    </a:ext>
                  </a:extLst>
                </a:gridCol>
                <a:gridCol w="496453">
                  <a:extLst>
                    <a:ext uri="{9D8B030D-6E8A-4147-A177-3AD203B41FA5}">
                      <a16:colId xmlns:a16="http://schemas.microsoft.com/office/drawing/2014/main" val="20001"/>
                    </a:ext>
                  </a:extLst>
                </a:gridCol>
                <a:gridCol w="496453">
                  <a:extLst>
                    <a:ext uri="{9D8B030D-6E8A-4147-A177-3AD203B41FA5}">
                      <a16:colId xmlns:a16="http://schemas.microsoft.com/office/drawing/2014/main" val="1862799687"/>
                    </a:ext>
                  </a:extLst>
                </a:gridCol>
              </a:tblGrid>
              <a:tr h="369204">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Déc. 2018</a:t>
                      </a:r>
                    </a:p>
                  </a:txBody>
                  <a:tcPr marL="41275" marR="41275" marT="12700" marB="12700"/>
                </a:tc>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Nov. 2019</a:t>
                      </a:r>
                    </a:p>
                  </a:txBody>
                  <a:tcPr marL="41275" marR="41275" marT="12700" marB="12700"/>
                </a:tc>
                <a:tc>
                  <a:txBody>
                    <a:bodyPr/>
                    <a:lstStyle/>
                    <a:p>
                      <a:pPr algn="ctr">
                        <a:spcBef>
                          <a:spcPts val="300"/>
                        </a:spcBef>
                        <a:spcAft>
                          <a:spcPts val="300"/>
                        </a:spcAft>
                      </a:pPr>
                      <a:r>
                        <a:rPr lang="fr-FR" sz="1100" b="1" dirty="0">
                          <a:solidFill>
                            <a:schemeClr val="tx1">
                              <a:lumMod val="65000"/>
                              <a:lumOff val="35000"/>
                            </a:schemeClr>
                          </a:solidFill>
                          <a:effectLst/>
                          <a:latin typeface="Calibri" panose="020F0502020204030204" pitchFamily="34" charset="0"/>
                          <a:ea typeface="Calibri" panose="020F0502020204030204" pitchFamily="34" charset="0"/>
                          <a:cs typeface="Calibri" panose="020F0502020204030204" pitchFamily="34" charset="0"/>
                        </a:rPr>
                        <a:t>Janv. 2021</a:t>
                      </a:r>
                      <a:endPar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41275" marR="41275" marT="12700" marB="12700"/>
                </a:tc>
                <a:extLst>
                  <a:ext uri="{0D108BD9-81ED-4DB2-BD59-A6C34878D82A}">
                    <a16:rowId xmlns:a16="http://schemas.microsoft.com/office/drawing/2014/main" val="10000"/>
                  </a:ext>
                </a:extLst>
              </a:tr>
              <a:tr h="680896">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37%</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52%</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50%</a:t>
                      </a:r>
                    </a:p>
                  </a:txBody>
                  <a:tcPr marL="6350" marR="6350" marT="6350" marB="0" anchor="ctr"/>
                </a:tc>
                <a:extLst>
                  <a:ext uri="{0D108BD9-81ED-4DB2-BD59-A6C34878D82A}">
                    <a16:rowId xmlns:a16="http://schemas.microsoft.com/office/drawing/2014/main" val="10001"/>
                  </a:ext>
                </a:extLst>
              </a:tr>
              <a:tr h="680896">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44%</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57%</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51%</a:t>
                      </a:r>
                    </a:p>
                  </a:txBody>
                  <a:tcPr marL="6350" marR="6350" marT="6350" marB="0" anchor="ctr"/>
                </a:tc>
                <a:extLst>
                  <a:ext uri="{0D108BD9-81ED-4DB2-BD59-A6C34878D82A}">
                    <a16:rowId xmlns:a16="http://schemas.microsoft.com/office/drawing/2014/main" val="10002"/>
                  </a:ext>
                </a:extLst>
              </a:tr>
              <a:tr h="680896">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24%</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42%</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33%</a:t>
                      </a:r>
                    </a:p>
                  </a:txBody>
                  <a:tcPr marL="6350" marR="6350" marT="6350" marB="0" anchor="ctr"/>
                </a:tc>
                <a:extLst>
                  <a:ext uri="{0D108BD9-81ED-4DB2-BD59-A6C34878D82A}">
                    <a16:rowId xmlns:a16="http://schemas.microsoft.com/office/drawing/2014/main" val="10003"/>
                  </a:ext>
                </a:extLst>
              </a:tr>
              <a:tr h="680896">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25%</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11%</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11%</a:t>
                      </a:r>
                    </a:p>
                  </a:txBody>
                  <a:tcPr marL="6350" marR="6350" marT="6350" marB="0" anchor="ctr"/>
                </a:tc>
                <a:extLst>
                  <a:ext uri="{0D108BD9-81ED-4DB2-BD59-A6C34878D82A}">
                    <a16:rowId xmlns:a16="http://schemas.microsoft.com/office/drawing/2014/main" val="10004"/>
                  </a:ext>
                </a:extLst>
              </a:tr>
              <a:tr h="680896">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10%</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25%</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30%</a:t>
                      </a:r>
                    </a:p>
                  </a:txBody>
                  <a:tcPr marL="6350" marR="6350" marT="6350" marB="0" anchor="ctr"/>
                </a:tc>
                <a:extLst>
                  <a:ext uri="{0D108BD9-81ED-4DB2-BD59-A6C34878D82A}">
                    <a16:rowId xmlns:a16="http://schemas.microsoft.com/office/drawing/2014/main" val="10005"/>
                  </a:ext>
                </a:extLst>
              </a:tr>
              <a:tr h="680896">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2%</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1%</a:t>
                      </a:r>
                    </a:p>
                  </a:txBody>
                  <a:tcPr marL="6350" marR="6350" marT="6350" marB="0" anchor="ctr"/>
                </a:tc>
                <a:tc>
                  <a:txBody>
                    <a:bodyPr/>
                    <a:lstStyle/>
                    <a:p>
                      <a:pPr algn="ctr" fontAlgn="ctr"/>
                      <a:r>
                        <a:rPr lang="fr-FR" sz="1100" b="0" i="1" u="none" strike="noStrike" dirty="0">
                          <a:solidFill>
                            <a:schemeClr val="tx1">
                              <a:lumMod val="65000"/>
                              <a:lumOff val="35000"/>
                            </a:schemeClr>
                          </a:solidFill>
                          <a:effectLst/>
                          <a:latin typeface="Calibri" panose="020F0502020204030204" pitchFamily="34" charset="0"/>
                        </a:rPr>
                        <a:t>2%</a:t>
                      </a:r>
                    </a:p>
                  </a:txBody>
                  <a:tcPr marL="6350" marR="6350" marT="6350" marB="0" anchor="ctr"/>
                </a:tc>
                <a:extLst>
                  <a:ext uri="{0D108BD9-81ED-4DB2-BD59-A6C34878D82A}">
                    <a16:rowId xmlns:a16="http://schemas.microsoft.com/office/drawing/2014/main" val="10006"/>
                  </a:ext>
                </a:extLst>
              </a:tr>
            </a:tbl>
          </a:graphicData>
        </a:graphic>
      </p:graphicFrame>
      <p:sp>
        <p:nvSpPr>
          <p:cNvPr id="13" name="Rectangle 12"/>
          <p:cNvSpPr/>
          <p:nvPr/>
        </p:nvSpPr>
        <p:spPr bwMode="auto">
          <a:xfrm>
            <a:off x="9846512" y="1624424"/>
            <a:ext cx="1489359" cy="4404466"/>
          </a:xfrm>
          <a:prstGeom prst="rect">
            <a:avLst/>
          </a:prstGeom>
          <a:no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1042988"/>
            <a:r>
              <a:rPr lang="fr-FR" sz="1000" b="1" dirty="0">
                <a:solidFill>
                  <a:srgbClr val="B80000"/>
                </a:solidFill>
                <a:latin typeface="Trebuchet MS" pitchFamily="34" charset="0"/>
                <a:cs typeface="Calibri" pitchFamily="34" charset="0"/>
              </a:rPr>
              <a:t> </a:t>
            </a:r>
          </a:p>
        </p:txBody>
      </p:sp>
      <p:sp>
        <p:nvSpPr>
          <p:cNvPr id="14" name="Rectangle 13"/>
          <p:cNvSpPr/>
          <p:nvPr/>
        </p:nvSpPr>
        <p:spPr>
          <a:xfrm>
            <a:off x="9846512" y="1347225"/>
            <a:ext cx="1489359" cy="2772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i="1" dirty="0">
                <a:solidFill>
                  <a:schemeClr val="bg1"/>
                </a:solidFill>
                <a:latin typeface="Calibri" pitchFamily="34" charset="0"/>
                <a:cs typeface="Calibri" pitchFamily="34" charset="0"/>
              </a:rPr>
              <a:t>Rappels</a:t>
            </a:r>
          </a:p>
        </p:txBody>
      </p:sp>
      <p:sp>
        <p:nvSpPr>
          <p:cNvPr id="21" name="Text Box 10"/>
          <p:cNvSpPr txBox="1">
            <a:spLocks noChangeArrowheads="1"/>
          </p:cNvSpPr>
          <p:nvPr/>
        </p:nvSpPr>
        <p:spPr bwMode="auto">
          <a:xfrm>
            <a:off x="1922620" y="1264536"/>
            <a:ext cx="7934326" cy="169277"/>
          </a:xfrm>
          <a:prstGeom prst="rect">
            <a:avLst/>
          </a:prstGeom>
          <a:noFill/>
          <a:ln w="9525" algn="ctr">
            <a:noFill/>
            <a:miter lim="800000"/>
            <a:headEnd/>
            <a:tailEnd/>
          </a:ln>
        </p:spPr>
        <p:txBody>
          <a:bodyPr wrap="square" lIns="0" tIns="0" rIns="0" bIns="0" anchor="t">
            <a:spAutoFit/>
          </a:bodyPr>
          <a:lstStyle/>
          <a:p>
            <a:pPr algn="just"/>
            <a:r>
              <a:rPr lang="fr-FR" sz="1100" i="1" dirty="0">
                <a:solidFill>
                  <a:schemeClr val="tx1">
                    <a:lumMod val="65000"/>
                    <a:lumOff val="35000"/>
                  </a:schemeClr>
                </a:solidFill>
              </a:rPr>
              <a:t>Base : Question posée uniquement à ceux pour qui le CSE a modifié la situation personnelle, soit 62% de l’échantillon</a:t>
            </a:r>
          </a:p>
        </p:txBody>
      </p:sp>
      <p:sp>
        <p:nvSpPr>
          <p:cNvPr id="10" name="Rectangle 9"/>
          <p:cNvSpPr/>
          <p:nvPr/>
        </p:nvSpPr>
        <p:spPr>
          <a:xfrm>
            <a:off x="9760148" y="942961"/>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graphicFrame>
        <p:nvGraphicFramePr>
          <p:cNvPr id="16" name="Tableau 15">
            <a:extLst>
              <a:ext uri="{FF2B5EF4-FFF2-40B4-BE49-F238E27FC236}">
                <a16:creationId xmlns:a16="http://schemas.microsoft.com/office/drawing/2014/main" id="{38065D3C-AC4A-4333-83B0-A299B01F967D}"/>
              </a:ext>
            </a:extLst>
          </p:cNvPr>
          <p:cNvGraphicFramePr>
            <a:graphicFrameLocks noGrp="1"/>
          </p:cNvGraphicFramePr>
          <p:nvPr>
            <p:extLst>
              <p:ext uri="{D42A27DB-BD31-4B8C-83A1-F6EECF244321}">
                <p14:modId xmlns:p14="http://schemas.microsoft.com/office/powerpoint/2010/main" val="985216181"/>
              </p:ext>
            </p:extLst>
          </p:nvPr>
        </p:nvGraphicFramePr>
        <p:xfrm>
          <a:off x="1741188" y="1984900"/>
          <a:ext cx="2387599" cy="4036134"/>
        </p:xfrm>
        <a:graphic>
          <a:graphicData uri="http://schemas.openxmlformats.org/drawingml/2006/table">
            <a:tbl>
              <a:tblPr/>
              <a:tblGrid>
                <a:gridCol w="2387599">
                  <a:extLst>
                    <a:ext uri="{9D8B030D-6E8A-4147-A177-3AD203B41FA5}">
                      <a16:colId xmlns:a16="http://schemas.microsoft.com/office/drawing/2014/main" val="20000"/>
                    </a:ext>
                  </a:extLst>
                </a:gridCol>
              </a:tblGrid>
              <a:tr h="672689">
                <a:tc>
                  <a:txBody>
                    <a:bodyPr/>
                    <a:lstStyle/>
                    <a:p>
                      <a:pPr algn="r">
                        <a:spcBef>
                          <a:spcPts val="300"/>
                        </a:spcBef>
                        <a:spcAft>
                          <a:spcPts val="300"/>
                        </a:spcAft>
                        <a:tabLst>
                          <a:tab pos="140970" algn="l"/>
                          <a:tab pos="4461510" algn="r"/>
                        </a:tabLst>
                      </a:pPr>
                      <a:r>
                        <a:rPr lang="fr-FR" sz="1100" dirty="0">
                          <a:effectLst/>
                          <a:latin typeface="Calibri" panose="020F0502020204030204" pitchFamily="34" charset="0"/>
                          <a:ea typeface="Calibri" panose="020F0502020204030204" pitchFamily="34" charset="0"/>
                        </a:rPr>
                        <a:t>Le temps passé à exercer vos fonctions d’élu(e)s a augmenté</a:t>
                      </a: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72689">
                <a:tc>
                  <a:txBody>
                    <a:bodyPr/>
                    <a:lstStyle/>
                    <a:p>
                      <a:pPr algn="r">
                        <a:spcBef>
                          <a:spcPts val="300"/>
                        </a:spcBef>
                        <a:spcAft>
                          <a:spcPts val="300"/>
                        </a:spcAft>
                        <a:tabLst>
                          <a:tab pos="140970" algn="l"/>
                          <a:tab pos="4461510" algn="r"/>
                        </a:tabLst>
                      </a:pPr>
                      <a:r>
                        <a:rPr lang="fr-FR" sz="1100" dirty="0">
                          <a:effectLst/>
                          <a:latin typeface="Calibri" panose="020F0502020204030204" pitchFamily="34" charset="0"/>
                          <a:ea typeface="Calibri" panose="020F0502020204030204" pitchFamily="34" charset="0"/>
                        </a:rPr>
                        <a:t>Vous disposez de moins d’heures de délégation</a:t>
                      </a: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5482340"/>
                  </a:ext>
                </a:extLst>
              </a:tr>
              <a:tr h="672689">
                <a:tc>
                  <a:txBody>
                    <a:bodyPr/>
                    <a:lstStyle/>
                    <a:p>
                      <a:pPr algn="r">
                        <a:spcBef>
                          <a:spcPts val="300"/>
                        </a:spcBef>
                        <a:spcAft>
                          <a:spcPts val="300"/>
                        </a:spcAft>
                        <a:tabLst>
                          <a:tab pos="140970" algn="l"/>
                          <a:tab pos="4461510" algn="r"/>
                        </a:tabLst>
                      </a:pPr>
                      <a:r>
                        <a:rPr lang="fr-FR" sz="1100" dirty="0">
                          <a:effectLst/>
                          <a:latin typeface="Calibri" panose="020F0502020204030204" pitchFamily="34" charset="0"/>
                          <a:ea typeface="Calibri" panose="020F0502020204030204" pitchFamily="34" charset="0"/>
                        </a:rPr>
                        <a:t>Vous avez effectué des formations pour renforcer votre expertise sur certains sujets</a:t>
                      </a: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1004133"/>
                  </a:ext>
                </a:extLst>
              </a:tr>
              <a:tr h="672689">
                <a:tc>
                  <a:txBody>
                    <a:bodyPr/>
                    <a:lstStyle/>
                    <a:p>
                      <a:pPr algn="r">
                        <a:spcBef>
                          <a:spcPts val="300"/>
                        </a:spcBef>
                        <a:spcAft>
                          <a:spcPts val="300"/>
                        </a:spcAft>
                        <a:tabLst>
                          <a:tab pos="140970" algn="l"/>
                          <a:tab pos="4461510" algn="r"/>
                        </a:tabLst>
                      </a:pPr>
                      <a:r>
                        <a:rPr lang="fr-FR" sz="1100" dirty="0">
                          <a:effectLst/>
                          <a:latin typeface="Calibri" panose="020F0502020204030204" pitchFamily="34" charset="0"/>
                          <a:ea typeface="Calibri" panose="020F0502020204030204" pitchFamily="34" charset="0"/>
                        </a:rPr>
                        <a:t>Vous n’êtes plus élu(e) au sein de la nouvelle instance</a:t>
                      </a: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39624909"/>
                  </a:ext>
                </a:extLst>
              </a:tr>
              <a:tr h="672689">
                <a:tc>
                  <a:txBody>
                    <a:bodyPr/>
                    <a:lstStyle/>
                    <a:p>
                      <a:pPr algn="r">
                        <a:spcBef>
                          <a:spcPts val="300"/>
                        </a:spcBef>
                        <a:spcAft>
                          <a:spcPts val="300"/>
                        </a:spcAft>
                        <a:tabLst>
                          <a:tab pos="140970" algn="l"/>
                          <a:tab pos="4461510" algn="r"/>
                        </a:tabLst>
                      </a:pPr>
                      <a:r>
                        <a:rPr lang="fr-FR" sz="1100" dirty="0">
                          <a:effectLst/>
                          <a:latin typeface="Calibri" panose="020F0502020204030204" pitchFamily="34" charset="0"/>
                          <a:ea typeface="Calibri" panose="020F0502020204030204" pitchFamily="34" charset="0"/>
                        </a:rPr>
                        <a:t>Une autre conséquence</a:t>
                      </a: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72689">
                <a:tc>
                  <a:txBody>
                    <a:bodyPr/>
                    <a:lstStyle/>
                    <a:p>
                      <a:pPr algn="r">
                        <a:spcBef>
                          <a:spcPts val="300"/>
                        </a:spcBef>
                        <a:spcAft>
                          <a:spcPts val="300"/>
                        </a:spcAft>
                        <a:tabLst>
                          <a:tab pos="140970" algn="l"/>
                          <a:tab pos="410845" algn="l"/>
                          <a:tab pos="4461510" algn="r"/>
                        </a:tabLst>
                      </a:pPr>
                      <a:r>
                        <a:rPr lang="fr-FR" sz="1100" dirty="0">
                          <a:effectLst/>
                          <a:latin typeface="Calibri" panose="020F0502020204030204" pitchFamily="34" charset="0"/>
                          <a:ea typeface="Calibri" panose="020F0502020204030204" pitchFamily="34" charset="0"/>
                        </a:rPr>
                        <a:t>Ne se prononcent pas</a:t>
                      </a: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17" name="ZoneTexte 16">
            <a:extLst>
              <a:ext uri="{FF2B5EF4-FFF2-40B4-BE49-F238E27FC236}">
                <a16:creationId xmlns:a16="http://schemas.microsoft.com/office/drawing/2014/main" id="{C72A49DD-068D-4C88-AD43-7719F6AB9BC3}"/>
              </a:ext>
            </a:extLst>
          </p:cNvPr>
          <p:cNvSpPr txBox="1"/>
          <p:nvPr/>
        </p:nvSpPr>
        <p:spPr>
          <a:xfrm>
            <a:off x="1315245" y="6684338"/>
            <a:ext cx="6400800" cy="230832"/>
          </a:xfrm>
          <a:prstGeom prst="rect">
            <a:avLst/>
          </a:prstGeom>
          <a:noFill/>
        </p:spPr>
        <p:txBody>
          <a:bodyPr wrap="square" rtlCol="0">
            <a:spAutoFit/>
          </a:bodyPr>
          <a:lstStyle/>
          <a:p>
            <a:r>
              <a:rPr lang="fr-FR" sz="900" i="1" dirty="0">
                <a:solidFill>
                  <a:schemeClr val="tx1">
                    <a:lumMod val="50000"/>
                    <a:lumOff val="50000"/>
                  </a:schemeClr>
                </a:solidFill>
              </a:rPr>
              <a:t>(*) Total supérieur à 100, les interviewés ayant pu donner plusieurs réponses</a:t>
            </a:r>
          </a:p>
        </p:txBody>
      </p:sp>
      <p:sp>
        <p:nvSpPr>
          <p:cNvPr id="18" name="Rectangle à coins arrondis 11">
            <a:extLst>
              <a:ext uri="{FF2B5EF4-FFF2-40B4-BE49-F238E27FC236}">
                <a16:creationId xmlns:a16="http://schemas.microsoft.com/office/drawing/2014/main" id="{85348239-5FE4-445F-8313-7240451F70DC}"/>
              </a:ext>
            </a:extLst>
          </p:cNvPr>
          <p:cNvSpPr/>
          <p:nvPr/>
        </p:nvSpPr>
        <p:spPr>
          <a:xfrm>
            <a:off x="1618915" y="2021231"/>
            <a:ext cx="9716955" cy="559922"/>
          </a:xfrm>
          <a:prstGeom prst="round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e 22">
            <a:extLst>
              <a:ext uri="{FF2B5EF4-FFF2-40B4-BE49-F238E27FC236}">
                <a16:creationId xmlns:a16="http://schemas.microsoft.com/office/drawing/2014/main" id="{0CAB2C44-AA4B-4F51-840E-23DC6F789DBD}"/>
              </a:ext>
            </a:extLst>
          </p:cNvPr>
          <p:cNvGrpSpPr/>
          <p:nvPr/>
        </p:nvGrpSpPr>
        <p:grpSpPr>
          <a:xfrm>
            <a:off x="8717513" y="2071679"/>
            <a:ext cx="1209867" cy="437621"/>
            <a:chOff x="6799809" y="3286125"/>
            <a:chExt cx="1209867" cy="437621"/>
          </a:xfrm>
        </p:grpSpPr>
        <p:sp>
          <p:nvSpPr>
            <p:cNvPr id="24" name="ZoneTexte 23">
              <a:extLst>
                <a:ext uri="{FF2B5EF4-FFF2-40B4-BE49-F238E27FC236}">
                  <a16:creationId xmlns:a16="http://schemas.microsoft.com/office/drawing/2014/main" id="{E16DB634-FCEB-4D8B-BEC1-05B58B471C30}"/>
                </a:ext>
              </a:extLst>
            </p:cNvPr>
            <p:cNvSpPr txBox="1"/>
            <p:nvPr/>
          </p:nvSpPr>
          <p:spPr>
            <a:xfrm>
              <a:off x="6799809" y="3477525"/>
              <a:ext cx="1209867" cy="246221"/>
            </a:xfrm>
            <a:prstGeom prst="rect">
              <a:avLst/>
            </a:prstGeom>
            <a:noFill/>
          </p:spPr>
          <p:txBody>
            <a:bodyPr wrap="square" rtlCol="0">
              <a:spAutoFit/>
            </a:bodyPr>
            <a:lstStyle/>
            <a:p>
              <a:pPr algn="ctr"/>
              <a:r>
                <a:rPr lang="fr-FR" sz="1000" b="1" dirty="0">
                  <a:solidFill>
                    <a:srgbClr val="C00000"/>
                  </a:solidFill>
                </a:rPr>
                <a:t>+9 points</a:t>
              </a:r>
            </a:p>
          </p:txBody>
        </p:sp>
        <p:cxnSp>
          <p:nvCxnSpPr>
            <p:cNvPr id="25" name="Connecteur droit avec flèche 24">
              <a:extLst>
                <a:ext uri="{FF2B5EF4-FFF2-40B4-BE49-F238E27FC236}">
                  <a16:creationId xmlns:a16="http://schemas.microsoft.com/office/drawing/2014/main" id="{8DAE89E4-0A30-46B8-A517-B7D57E9E7841}"/>
                </a:ext>
              </a:extLst>
            </p:cNvPr>
            <p:cNvCxnSpPr/>
            <p:nvPr/>
          </p:nvCxnSpPr>
          <p:spPr>
            <a:xfrm flipV="1">
              <a:off x="7166558" y="3286125"/>
              <a:ext cx="420105" cy="1914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80068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1">
            <a:extLst>
              <a:ext uri="{FF2B5EF4-FFF2-40B4-BE49-F238E27FC236}">
                <a16:creationId xmlns:a16="http://schemas.microsoft.com/office/drawing/2014/main" id="{79605E5B-7BF0-4F8C-8264-48B4033205DD}"/>
              </a:ext>
            </a:extLst>
          </p:cNvPr>
          <p:cNvSpPr>
            <a:spLocks noGrp="1"/>
          </p:cNvSpPr>
          <p:nvPr>
            <p:ph type="body" sz="quarter" idx="10"/>
          </p:nvPr>
        </p:nvSpPr>
        <p:spPr>
          <a:xfrm>
            <a:off x="1817475" y="204801"/>
            <a:ext cx="8701855" cy="657689"/>
          </a:xfrm>
        </p:spPr>
        <p:txBody>
          <a:bodyPr/>
          <a:lstStyle/>
          <a:p>
            <a:r>
              <a:rPr lang="fr-FR" dirty="0"/>
              <a:t>La part de RP se sentant bien informés quant à la nouvelle prérogative environnementale du CSE est pour le moment très marginale</a:t>
            </a:r>
          </a:p>
        </p:txBody>
      </p:sp>
      <p:graphicFrame>
        <p:nvGraphicFramePr>
          <p:cNvPr id="4" name="Graphique 6">
            <a:extLst>
              <a:ext uri="{FF2B5EF4-FFF2-40B4-BE49-F238E27FC236}">
                <a16:creationId xmlns:a16="http://schemas.microsoft.com/office/drawing/2014/main" id="{2FF2391C-6190-48C9-B066-8E763FC362DB}"/>
              </a:ext>
            </a:extLst>
          </p:cNvPr>
          <p:cNvGraphicFramePr>
            <a:graphicFrameLocks/>
          </p:cNvGraphicFramePr>
          <p:nvPr>
            <p:extLst>
              <p:ext uri="{D42A27DB-BD31-4B8C-83A1-F6EECF244321}">
                <p14:modId xmlns:p14="http://schemas.microsoft.com/office/powerpoint/2010/main" val="17945429"/>
              </p:ext>
            </p:extLst>
          </p:nvPr>
        </p:nvGraphicFramePr>
        <p:xfrm>
          <a:off x="1817475" y="1986066"/>
          <a:ext cx="7693855" cy="4211534"/>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a:extLst>
              <a:ext uri="{FF2B5EF4-FFF2-40B4-BE49-F238E27FC236}">
                <a16:creationId xmlns:a16="http://schemas.microsoft.com/office/drawing/2014/main" id="{E8767B13-C6D1-4A09-822B-10F40009F07E}"/>
              </a:ext>
            </a:extLst>
          </p:cNvPr>
          <p:cNvSpPr txBox="1"/>
          <p:nvPr/>
        </p:nvSpPr>
        <p:spPr>
          <a:xfrm>
            <a:off x="6749833" y="2760559"/>
            <a:ext cx="2518965" cy="292388"/>
          </a:xfrm>
          <a:prstGeom prst="rect">
            <a:avLst/>
          </a:prstGeom>
          <a:solidFill>
            <a:srgbClr val="003366"/>
          </a:solidFill>
          <a:ln>
            <a:solidFill>
              <a:srgbClr val="003366"/>
            </a:solidFill>
          </a:ln>
          <a:effectLst>
            <a:softEdge rad="12700"/>
          </a:effectLst>
        </p:spPr>
        <p:txBody>
          <a:bodyPr wrap="square" anchor="ctr">
            <a:spAutoFit/>
          </a:bodyPr>
          <a:lstStyle/>
          <a:p>
            <a:pPr>
              <a:defRPr/>
            </a:pPr>
            <a:r>
              <a:rPr lang="fr-FR" sz="1300" b="1" dirty="0">
                <a:solidFill>
                  <a:schemeClr val="bg1"/>
                </a:solidFill>
                <a:latin typeface="Calibri" pitchFamily="34" charset="0"/>
              </a:rPr>
              <a:t>Sont bien informé(e)</a:t>
            </a:r>
            <a:endParaRPr lang="fr-FR" sz="1400" b="1" dirty="0">
              <a:solidFill>
                <a:schemeClr val="bg1"/>
              </a:solidFill>
              <a:latin typeface="Calibri" pitchFamily="34" charset="0"/>
            </a:endParaRPr>
          </a:p>
        </p:txBody>
      </p:sp>
      <p:cxnSp>
        <p:nvCxnSpPr>
          <p:cNvPr id="6" name="Connecteur droit 5">
            <a:extLst>
              <a:ext uri="{FF2B5EF4-FFF2-40B4-BE49-F238E27FC236}">
                <a16:creationId xmlns:a16="http://schemas.microsoft.com/office/drawing/2014/main" id="{74CB6C44-1DF8-4A5E-B593-59C5FDCC9881}"/>
              </a:ext>
            </a:extLst>
          </p:cNvPr>
          <p:cNvCxnSpPr/>
          <p:nvPr/>
        </p:nvCxnSpPr>
        <p:spPr>
          <a:xfrm>
            <a:off x="5588949" y="2564470"/>
            <a:ext cx="0" cy="88945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3EA7CF7F-A2BE-4461-B4B6-1E27C1D094EE}"/>
              </a:ext>
            </a:extLst>
          </p:cNvPr>
          <p:cNvCxnSpPr/>
          <p:nvPr/>
        </p:nvCxnSpPr>
        <p:spPr>
          <a:xfrm>
            <a:off x="7446194" y="4717689"/>
            <a:ext cx="0" cy="892753"/>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sp>
        <p:nvSpPr>
          <p:cNvPr id="8" name="ZoneTexte 7">
            <a:extLst>
              <a:ext uri="{FF2B5EF4-FFF2-40B4-BE49-F238E27FC236}">
                <a16:creationId xmlns:a16="http://schemas.microsoft.com/office/drawing/2014/main" id="{E3A2A958-AA32-4C08-BDCE-EA8204D21E38}"/>
              </a:ext>
            </a:extLst>
          </p:cNvPr>
          <p:cNvSpPr txBox="1"/>
          <p:nvPr/>
        </p:nvSpPr>
        <p:spPr>
          <a:xfrm>
            <a:off x="8761737" y="4907374"/>
            <a:ext cx="2481548" cy="292388"/>
          </a:xfrm>
          <a:prstGeom prst="rect">
            <a:avLst/>
          </a:prstGeom>
          <a:solidFill>
            <a:srgbClr val="800000"/>
          </a:solidFill>
          <a:effectLst>
            <a:softEdge rad="12700"/>
          </a:effectLst>
        </p:spPr>
        <p:txBody>
          <a:bodyPr wrap="square" anchor="ctr">
            <a:spAutoFit/>
          </a:bodyPr>
          <a:lstStyle/>
          <a:p>
            <a:pPr>
              <a:defRPr/>
            </a:pPr>
            <a:r>
              <a:rPr lang="fr-FR" sz="1300" b="1" dirty="0">
                <a:solidFill>
                  <a:schemeClr val="bg1"/>
                </a:solidFill>
                <a:latin typeface="Calibri" pitchFamily="34" charset="0"/>
              </a:rPr>
              <a:t>Sont mal informé(e)</a:t>
            </a:r>
          </a:p>
        </p:txBody>
      </p:sp>
      <p:sp>
        <p:nvSpPr>
          <p:cNvPr id="9" name="Larme 8">
            <a:extLst>
              <a:ext uri="{FF2B5EF4-FFF2-40B4-BE49-F238E27FC236}">
                <a16:creationId xmlns:a16="http://schemas.microsoft.com/office/drawing/2014/main" id="{B19CCDC2-66EE-490B-A6E2-2C9A1A1D1EB5}"/>
              </a:ext>
            </a:extLst>
          </p:cNvPr>
          <p:cNvSpPr/>
          <p:nvPr/>
        </p:nvSpPr>
        <p:spPr>
          <a:xfrm>
            <a:off x="7790657" y="4909869"/>
            <a:ext cx="971081" cy="545123"/>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84%</a:t>
            </a:r>
          </a:p>
        </p:txBody>
      </p:sp>
      <p:sp>
        <p:nvSpPr>
          <p:cNvPr id="10" name="Larme 9">
            <a:extLst>
              <a:ext uri="{FF2B5EF4-FFF2-40B4-BE49-F238E27FC236}">
                <a16:creationId xmlns:a16="http://schemas.microsoft.com/office/drawing/2014/main" id="{BB8DAFF6-703F-4700-8472-36459885B34B}"/>
              </a:ext>
            </a:extLst>
          </p:cNvPr>
          <p:cNvSpPr/>
          <p:nvPr/>
        </p:nvSpPr>
        <p:spPr>
          <a:xfrm>
            <a:off x="5778752" y="2769100"/>
            <a:ext cx="971081" cy="545123"/>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16%</a:t>
            </a:r>
          </a:p>
        </p:txBody>
      </p:sp>
      <p:sp>
        <p:nvSpPr>
          <p:cNvPr id="11" name="Text Box 10">
            <a:extLst>
              <a:ext uri="{FF2B5EF4-FFF2-40B4-BE49-F238E27FC236}">
                <a16:creationId xmlns:a16="http://schemas.microsoft.com/office/drawing/2014/main" id="{F2537120-AC66-4889-8DE2-317974D56040}"/>
              </a:ext>
            </a:extLst>
          </p:cNvPr>
          <p:cNvSpPr txBox="1">
            <a:spLocks noChangeArrowheads="1"/>
          </p:cNvSpPr>
          <p:nvPr/>
        </p:nvSpPr>
        <p:spPr bwMode="auto">
          <a:xfrm>
            <a:off x="1574942" y="926695"/>
            <a:ext cx="8060178" cy="626701"/>
          </a:xfrm>
          <a:prstGeom prst="rect">
            <a:avLst/>
          </a:prstGeom>
          <a:noFill/>
          <a:ln w="9525" algn="ctr">
            <a:noFill/>
            <a:miter lim="800000"/>
            <a:headEnd/>
            <a:tailEnd/>
          </a:ln>
        </p:spPr>
        <p:txBody>
          <a:bodyPr wrap="square" lIns="83831" tIns="36000" rIns="330041" bIns="36000" anchor="t">
            <a:spAutoFit/>
          </a:bodyPr>
          <a:lstStyle/>
          <a:p>
            <a:pPr algn="just"/>
            <a:r>
              <a:rPr lang="fr-FR" sz="1200" b="1" u="sng" dirty="0">
                <a:cs typeface="Times New Roman" pitchFamily="18" charset="0"/>
              </a:rPr>
              <a:t>QUESTION</a:t>
            </a:r>
            <a:r>
              <a:rPr lang="fr-FR" sz="1200" b="1" dirty="0">
                <a:cs typeface="Times New Roman" pitchFamily="18" charset="0"/>
              </a:rPr>
              <a:t> :	</a:t>
            </a:r>
            <a:r>
              <a:rPr lang="fr-FR" sz="1200" b="1" dirty="0"/>
              <a:t>Depuis juillet 2021, les CSE ont une prérogative nouvelle, celle de prendre position sur les conséquences environnementales des activités de l'entreprise. Vous sentez-vous bien ou mal informé(e) concernant cette nouvelle prérogative ?</a:t>
            </a:r>
            <a:endParaRPr lang="fr-FR" sz="1200" dirty="0"/>
          </a:p>
        </p:txBody>
      </p:sp>
      <p:sp>
        <p:nvSpPr>
          <p:cNvPr id="12" name="Rectangle 11">
            <a:extLst>
              <a:ext uri="{FF2B5EF4-FFF2-40B4-BE49-F238E27FC236}">
                <a16:creationId xmlns:a16="http://schemas.microsoft.com/office/drawing/2014/main" id="{F3AC0A7D-7BA6-40E8-80D9-83EE5DD6A7EF}"/>
              </a:ext>
            </a:extLst>
          </p:cNvPr>
          <p:cNvSpPr/>
          <p:nvPr/>
        </p:nvSpPr>
        <p:spPr>
          <a:xfrm>
            <a:off x="9808548" y="936819"/>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Tree>
    <p:extLst>
      <p:ext uri="{BB962C8B-B14F-4D97-AF65-F5344CB8AC3E}">
        <p14:creationId xmlns:p14="http://schemas.microsoft.com/office/powerpoint/2010/main" val="2174290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a:extLst>
              <a:ext uri="{FF2B5EF4-FFF2-40B4-BE49-F238E27FC236}">
                <a16:creationId xmlns:a16="http://schemas.microsoft.com/office/drawing/2014/main" id="{866789AA-20F2-420D-BB37-057585035CC5}"/>
              </a:ext>
            </a:extLst>
          </p:cNvPr>
          <p:cNvGrpSpPr>
            <a:grpSpLocks/>
          </p:cNvGrpSpPr>
          <p:nvPr/>
        </p:nvGrpSpPr>
        <p:grpSpPr bwMode="auto">
          <a:xfrm>
            <a:off x="1917700" y="2553890"/>
            <a:ext cx="9577307" cy="2102119"/>
            <a:chOff x="422" y="2866"/>
            <a:chExt cx="6187" cy="1121"/>
          </a:xfrm>
        </p:grpSpPr>
        <p:sp>
          <p:nvSpPr>
            <p:cNvPr id="8" name="Rectangle 7">
              <a:extLst>
                <a:ext uri="{FF2B5EF4-FFF2-40B4-BE49-F238E27FC236}">
                  <a16:creationId xmlns:a16="http://schemas.microsoft.com/office/drawing/2014/main" id="{6AE0048F-3161-4605-9941-44CB0BC266F8}"/>
                </a:ext>
              </a:extLst>
            </p:cNvPr>
            <p:cNvSpPr>
              <a:spLocks noChangeArrowheads="1"/>
            </p:cNvSpPr>
            <p:nvPr/>
          </p:nvSpPr>
          <p:spPr bwMode="auto">
            <a:xfrm>
              <a:off x="1263" y="2866"/>
              <a:ext cx="5346" cy="1121"/>
            </a:xfrm>
            <a:prstGeom prst="rect">
              <a:avLst/>
            </a:prstGeom>
            <a:noFill/>
            <a:ln w="9525">
              <a:noFill/>
              <a:miter lim="800000"/>
              <a:headEnd/>
              <a:tailEnd/>
            </a:ln>
          </p:spPr>
          <p:txBody>
            <a:bodyPr anchor="ctr"/>
            <a:lstStyle/>
            <a:p>
              <a:r>
                <a:rPr lang="fr-FR" sz="4000" b="1" dirty="0">
                  <a:solidFill>
                    <a:srgbClr val="A50021"/>
                  </a:solidFill>
                  <a:latin typeface="Century Gothic" panose="020B0502020202020204" pitchFamily="34" charset="0"/>
                </a:rPr>
                <a:t>Bilan du passage en CSE</a:t>
              </a:r>
            </a:p>
          </p:txBody>
        </p:sp>
        <p:sp>
          <p:nvSpPr>
            <p:cNvPr id="9" name="Rectangle 8">
              <a:extLst>
                <a:ext uri="{FF2B5EF4-FFF2-40B4-BE49-F238E27FC236}">
                  <a16:creationId xmlns:a16="http://schemas.microsoft.com/office/drawing/2014/main" id="{C27E5BFC-FE29-4272-A257-93E32A35133F}"/>
                </a:ext>
              </a:extLst>
            </p:cNvPr>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8000" b="1" dirty="0">
                  <a:solidFill>
                    <a:srgbClr val="A50021"/>
                  </a:solidFill>
                  <a:latin typeface="Century Gothic" panose="020B0502020202020204" pitchFamily="34" charset="0"/>
                  <a:cs typeface="Times New Roman" pitchFamily="18" charset="0"/>
                </a:rPr>
                <a:t>D</a:t>
              </a:r>
            </a:p>
          </p:txBody>
        </p:sp>
        <p:sp>
          <p:nvSpPr>
            <p:cNvPr id="10" name="Line 5">
              <a:extLst>
                <a:ext uri="{FF2B5EF4-FFF2-40B4-BE49-F238E27FC236}">
                  <a16:creationId xmlns:a16="http://schemas.microsoft.com/office/drawing/2014/main" id="{FA41524A-0733-4D97-A828-44F154225D03}"/>
                </a:ext>
              </a:extLst>
            </p:cNvPr>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4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1235397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a:xfrm>
            <a:off x="1957388" y="204801"/>
            <a:ext cx="8638431" cy="657689"/>
          </a:xfrm>
        </p:spPr>
        <p:txBody>
          <a:bodyPr/>
          <a:lstStyle/>
          <a:p>
            <a:r>
              <a:rPr lang="fr-FR" dirty="0"/>
              <a:t>La direction demeure quant à elle l’acteur qui y gagne le plus, de manière quasi-unanime</a:t>
            </a:r>
          </a:p>
        </p:txBody>
      </p:sp>
      <p:graphicFrame>
        <p:nvGraphicFramePr>
          <p:cNvPr id="5" name="Graphique 4"/>
          <p:cNvGraphicFramePr/>
          <p:nvPr/>
        </p:nvGraphicFramePr>
        <p:xfrm>
          <a:off x="1574942" y="1943100"/>
          <a:ext cx="7708138" cy="41529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r>
              <a:rPr lang="fr-FR" sz="1200" b="1" u="sng" dirty="0">
                <a:cs typeface="Times New Roman" pitchFamily="18" charset="0"/>
              </a:rPr>
              <a:t>QUESTION</a:t>
            </a:r>
            <a:r>
              <a:rPr lang="fr-FR" sz="1200" b="1" dirty="0">
                <a:cs typeface="Times New Roman" pitchFamily="18" charset="0"/>
              </a:rPr>
              <a:t> :	</a:t>
            </a:r>
            <a:r>
              <a:rPr lang="fr-FR" sz="1200" b="1" dirty="0"/>
              <a:t>Selon vous, quels acteurs </a:t>
            </a:r>
            <a:r>
              <a:rPr lang="fr-FR" sz="1200" b="1" u="sng" dirty="0"/>
              <a:t>ont le plus gagné </a:t>
            </a:r>
            <a:r>
              <a:rPr lang="fr-FR" sz="1200" b="1" dirty="0"/>
              <a:t>dans le passage en CSE ?</a:t>
            </a:r>
            <a:r>
              <a:rPr lang="fr-FR" sz="1200" b="1" baseline="300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 (1)</a:t>
            </a:r>
            <a:endParaRPr lang="fr-FR" sz="1200" dirty="0"/>
          </a:p>
        </p:txBody>
      </p:sp>
      <p:graphicFrame>
        <p:nvGraphicFramePr>
          <p:cNvPr id="8" name="Tableau 7"/>
          <p:cNvGraphicFramePr>
            <a:graphicFrameLocks noGrp="1"/>
          </p:cNvGraphicFramePr>
          <p:nvPr/>
        </p:nvGraphicFramePr>
        <p:xfrm>
          <a:off x="9846511" y="1666913"/>
          <a:ext cx="1489359" cy="4540496"/>
        </p:xfrm>
        <a:graphic>
          <a:graphicData uri="http://schemas.openxmlformats.org/drawingml/2006/table">
            <a:tbl>
              <a:tblPr firstRow="1" bandRow="1">
                <a:tableStyleId>{2D5ABB26-0587-4C30-8999-92F81FD0307C}</a:tableStyleId>
              </a:tblPr>
              <a:tblGrid>
                <a:gridCol w="496453">
                  <a:extLst>
                    <a:ext uri="{9D8B030D-6E8A-4147-A177-3AD203B41FA5}">
                      <a16:colId xmlns:a16="http://schemas.microsoft.com/office/drawing/2014/main" val="20000"/>
                    </a:ext>
                  </a:extLst>
                </a:gridCol>
                <a:gridCol w="496453">
                  <a:extLst>
                    <a:ext uri="{9D8B030D-6E8A-4147-A177-3AD203B41FA5}">
                      <a16:colId xmlns:a16="http://schemas.microsoft.com/office/drawing/2014/main" val="20001"/>
                    </a:ext>
                  </a:extLst>
                </a:gridCol>
                <a:gridCol w="496453">
                  <a:extLst>
                    <a:ext uri="{9D8B030D-6E8A-4147-A177-3AD203B41FA5}">
                      <a16:colId xmlns:a16="http://schemas.microsoft.com/office/drawing/2014/main" val="2292853706"/>
                    </a:ext>
                  </a:extLst>
                </a:gridCol>
              </a:tblGrid>
              <a:tr h="249269">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Déc.</a:t>
                      </a:r>
                      <a:b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b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2018</a:t>
                      </a:r>
                      <a:endParaRPr lang="fr-FR" sz="1100" b="1" baseline="3000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41275" marR="41275" marT="12700" marB="12700"/>
                </a:tc>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Nov.</a:t>
                      </a:r>
                      <a:b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b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2019</a:t>
                      </a:r>
                    </a:p>
                  </a:txBody>
                  <a:tcPr marL="41275" marR="41275" marT="12700" marB="12700"/>
                </a:tc>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Janv. 2021</a:t>
                      </a:r>
                    </a:p>
                  </a:txBody>
                  <a:tcPr marL="41275" marR="41275" marT="12700" marB="12700"/>
                </a:tc>
                <a:extLst>
                  <a:ext uri="{0D108BD9-81ED-4DB2-BD59-A6C34878D82A}">
                    <a16:rowId xmlns:a16="http://schemas.microsoft.com/office/drawing/2014/main" val="10000"/>
                  </a:ext>
                </a:extLst>
              </a:tr>
              <a:tr h="696636">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78%</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78%</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79%</a:t>
                      </a:r>
                    </a:p>
                  </a:txBody>
                  <a:tcPr marL="6350" marR="6350" marT="6350" marB="0" anchor="ctr"/>
                </a:tc>
                <a:extLst>
                  <a:ext uri="{0D108BD9-81ED-4DB2-BD59-A6C34878D82A}">
                    <a16:rowId xmlns:a16="http://schemas.microsoft.com/office/drawing/2014/main" val="10001"/>
                  </a:ext>
                </a:extLst>
              </a:tr>
              <a:tr h="696636">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3%</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6%</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5%</a:t>
                      </a:r>
                    </a:p>
                  </a:txBody>
                  <a:tcPr marL="6350" marR="6350" marT="6350" marB="0" anchor="ctr"/>
                </a:tc>
                <a:extLst>
                  <a:ext uri="{0D108BD9-81ED-4DB2-BD59-A6C34878D82A}">
                    <a16:rowId xmlns:a16="http://schemas.microsoft.com/office/drawing/2014/main" val="260121274"/>
                  </a:ext>
                </a:extLst>
              </a:tr>
              <a:tr h="696636">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3%</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4%</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5%</a:t>
                      </a:r>
                    </a:p>
                  </a:txBody>
                  <a:tcPr marL="6350" marR="6350" marT="6350" marB="0" anchor="ctr"/>
                </a:tc>
                <a:extLst>
                  <a:ext uri="{0D108BD9-81ED-4DB2-BD59-A6C34878D82A}">
                    <a16:rowId xmlns:a16="http://schemas.microsoft.com/office/drawing/2014/main" val="3321850190"/>
                  </a:ext>
                </a:extLst>
              </a:tr>
              <a:tr h="696636">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4%</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6%</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5%</a:t>
                      </a:r>
                    </a:p>
                  </a:txBody>
                  <a:tcPr marL="6350" marR="6350" marT="6350" marB="0" anchor="ctr"/>
                </a:tc>
                <a:extLst>
                  <a:ext uri="{0D108BD9-81ED-4DB2-BD59-A6C34878D82A}">
                    <a16:rowId xmlns:a16="http://schemas.microsoft.com/office/drawing/2014/main" val="10002"/>
                  </a:ext>
                </a:extLst>
              </a:tr>
              <a:tr h="696636">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7%</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6%</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4%</a:t>
                      </a:r>
                    </a:p>
                  </a:txBody>
                  <a:tcPr marL="6350" marR="6350" marT="6350" marB="0" anchor="ctr"/>
                </a:tc>
                <a:extLst>
                  <a:ext uri="{0D108BD9-81ED-4DB2-BD59-A6C34878D82A}">
                    <a16:rowId xmlns:a16="http://schemas.microsoft.com/office/drawing/2014/main" val="10003"/>
                  </a:ext>
                </a:extLst>
              </a:tr>
              <a:tr h="696636">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8%</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5%</a:t>
                      </a:r>
                    </a:p>
                  </a:txBody>
                  <a:tcPr marL="6350" marR="6350" marT="6350" marB="0" anchor="ctr"/>
                </a:tc>
                <a:tc>
                  <a:txBody>
                    <a:bodyPr/>
                    <a:lstStyle/>
                    <a:p>
                      <a:pPr algn="ctr" fontAlgn="ctr"/>
                      <a:r>
                        <a:rPr lang="fr-FR" sz="1200" b="0" i="1" u="none" strike="noStrike" kern="1200" dirty="0">
                          <a:solidFill>
                            <a:schemeClr val="tx1">
                              <a:lumMod val="65000"/>
                              <a:lumOff val="35000"/>
                            </a:schemeClr>
                          </a:solidFill>
                          <a:effectLst/>
                          <a:latin typeface="Calibri" panose="020F0502020204030204" pitchFamily="34" charset="0"/>
                          <a:ea typeface="+mn-ea"/>
                          <a:cs typeface="+mn-cs"/>
                        </a:rPr>
                        <a:t>6%</a:t>
                      </a:r>
                    </a:p>
                  </a:txBody>
                  <a:tcPr marL="6350" marR="6350" marT="6350" marB="0" anchor="ctr"/>
                </a:tc>
                <a:extLst>
                  <a:ext uri="{0D108BD9-81ED-4DB2-BD59-A6C34878D82A}">
                    <a16:rowId xmlns:a16="http://schemas.microsoft.com/office/drawing/2014/main" val="10004"/>
                  </a:ext>
                </a:extLst>
              </a:tr>
            </a:tbl>
          </a:graphicData>
        </a:graphic>
      </p:graphicFrame>
      <p:sp>
        <p:nvSpPr>
          <p:cNvPr id="9" name="Rectangle 8"/>
          <p:cNvSpPr/>
          <p:nvPr/>
        </p:nvSpPr>
        <p:spPr bwMode="auto">
          <a:xfrm>
            <a:off x="9846512" y="1624424"/>
            <a:ext cx="1489359" cy="4471576"/>
          </a:xfrm>
          <a:prstGeom prst="rect">
            <a:avLst/>
          </a:prstGeom>
          <a:no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1042988"/>
            <a:r>
              <a:rPr lang="fr-FR" sz="1000" b="1" dirty="0">
                <a:solidFill>
                  <a:srgbClr val="B80000"/>
                </a:solidFill>
                <a:latin typeface="Trebuchet MS" pitchFamily="34" charset="0"/>
                <a:cs typeface="Calibri" pitchFamily="34" charset="0"/>
              </a:rPr>
              <a:t> </a:t>
            </a:r>
          </a:p>
        </p:txBody>
      </p:sp>
      <p:sp>
        <p:nvSpPr>
          <p:cNvPr id="10" name="Rectangle 9"/>
          <p:cNvSpPr/>
          <p:nvPr/>
        </p:nvSpPr>
        <p:spPr>
          <a:xfrm>
            <a:off x="9846512" y="1347225"/>
            <a:ext cx="1489359" cy="2772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i="1" dirty="0">
                <a:solidFill>
                  <a:schemeClr val="bg1"/>
                </a:solidFill>
                <a:latin typeface="Calibri" pitchFamily="34" charset="0"/>
                <a:cs typeface="Calibri" pitchFamily="34" charset="0"/>
              </a:rPr>
              <a:t>Rappels</a:t>
            </a:r>
          </a:p>
        </p:txBody>
      </p:sp>
      <p:sp>
        <p:nvSpPr>
          <p:cNvPr id="12" name="Rectangle 11"/>
          <p:cNvSpPr/>
          <p:nvPr/>
        </p:nvSpPr>
        <p:spPr>
          <a:xfrm>
            <a:off x="1296031" y="6924233"/>
            <a:ext cx="9918069" cy="215444"/>
          </a:xfrm>
          <a:prstGeom prst="rect">
            <a:avLst/>
          </a:prstGeom>
        </p:spPr>
        <p:txBody>
          <a:bodyPr wrap="square">
            <a:spAutoFit/>
          </a:bodyPr>
          <a:lstStyle/>
          <a:p>
            <a:pPr algn="just"/>
            <a:r>
              <a:rPr lang="fr-FR" sz="800" dirty="0">
                <a:latin typeface="Calibri" panose="020F0502020204030204" pitchFamily="34" charset="0"/>
                <a:ea typeface="Calibri" panose="020F0502020204030204" pitchFamily="34" charset="0"/>
              </a:rPr>
              <a:t>(1) Avant janvier 2022, l’intitulé de la question était : « Selon vous, quels acteurs y gagnent le plus dans le passage en CSE? »</a:t>
            </a:r>
          </a:p>
        </p:txBody>
      </p:sp>
      <p:sp>
        <p:nvSpPr>
          <p:cNvPr id="11" name="Rectangle 10"/>
          <p:cNvSpPr/>
          <p:nvPr/>
        </p:nvSpPr>
        <p:spPr>
          <a:xfrm>
            <a:off x="8178980" y="1296752"/>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14" name="Rectangle à coins arrondis 11">
            <a:extLst>
              <a:ext uri="{FF2B5EF4-FFF2-40B4-BE49-F238E27FC236}">
                <a16:creationId xmlns:a16="http://schemas.microsoft.com/office/drawing/2014/main" id="{C75F4162-D3EC-4A79-9F80-FD102BB85071}"/>
              </a:ext>
            </a:extLst>
          </p:cNvPr>
          <p:cNvSpPr/>
          <p:nvPr/>
        </p:nvSpPr>
        <p:spPr>
          <a:xfrm>
            <a:off x="1451445" y="2021231"/>
            <a:ext cx="7952183" cy="710395"/>
          </a:xfrm>
          <a:prstGeom prst="roundRect">
            <a:avLst/>
          </a:prstGeom>
          <a:noFill/>
          <a:ln>
            <a:solidFill>
              <a:srgbClr val="00336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890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1"/>
          <p:cNvSpPr txBox="1">
            <a:spLocks/>
          </p:cNvSpPr>
          <p:nvPr/>
        </p:nvSpPr>
        <p:spPr>
          <a:xfrm>
            <a:off x="2459810" y="1343141"/>
            <a:ext cx="7938481" cy="5035356"/>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44500" indent="-444500">
              <a:spcBef>
                <a:spcPct val="0"/>
              </a:spcBef>
              <a:buNone/>
            </a:pPr>
            <a:r>
              <a:rPr lang="fr-FR" sz="2000" b="1" dirty="0">
                <a:solidFill>
                  <a:srgbClr val="A50021"/>
                </a:solidFill>
                <a:latin typeface="Century Gothic" panose="020B0502020202020204" pitchFamily="34" charset="0"/>
                <a:ea typeface="+mj-ea"/>
                <a:cs typeface="+mj-cs"/>
              </a:rPr>
              <a:t>1 -	La méthodologie</a:t>
            </a:r>
          </a:p>
          <a:p>
            <a:pPr marL="444500" indent="-444500">
              <a:spcBef>
                <a:spcPct val="0"/>
              </a:spcBef>
              <a:buNone/>
            </a:pPr>
            <a:endParaRPr lang="fr-FR" sz="2000" b="1" dirty="0">
              <a:solidFill>
                <a:srgbClr val="A50021"/>
              </a:solidFill>
              <a:latin typeface="Century Gothic" panose="020B0502020202020204" pitchFamily="34" charset="0"/>
              <a:ea typeface="+mj-ea"/>
              <a:cs typeface="+mj-cs"/>
            </a:endParaRPr>
          </a:p>
          <a:p>
            <a:pPr marL="444500" indent="-444500">
              <a:spcBef>
                <a:spcPct val="0"/>
              </a:spcBef>
              <a:buNone/>
            </a:pPr>
            <a:r>
              <a:rPr lang="fr-FR" sz="2000" b="1" dirty="0">
                <a:solidFill>
                  <a:srgbClr val="A50021"/>
                </a:solidFill>
                <a:latin typeface="Century Gothic" panose="020B0502020202020204" pitchFamily="34" charset="0"/>
                <a:ea typeface="+mj-ea"/>
                <a:cs typeface="+mj-cs"/>
              </a:rPr>
              <a:t>2 -	Les résultats de l’étude</a:t>
            </a:r>
          </a:p>
          <a:p>
            <a:pPr marL="444500" indent="-444500">
              <a:spcBef>
                <a:spcPct val="0"/>
              </a:spcBef>
              <a:buNone/>
            </a:pPr>
            <a:endParaRPr lang="fr-FR" sz="2000" b="1" dirty="0">
              <a:solidFill>
                <a:srgbClr val="A50021"/>
              </a:solidFill>
              <a:latin typeface="Century Gothic" panose="020B0502020202020204" pitchFamily="34" charset="0"/>
              <a:ea typeface="+mj-ea"/>
              <a:cs typeface="+mj-cs"/>
            </a:endParaRPr>
          </a:p>
          <a:p>
            <a:pPr marL="444500" indent="-444500">
              <a:spcBef>
                <a:spcPct val="0"/>
              </a:spcBef>
              <a:buNone/>
            </a:pPr>
            <a:r>
              <a:rPr lang="fr-FR" sz="100" dirty="0">
                <a:latin typeface="Century Gothic" panose="020B0502020202020204" pitchFamily="34" charset="0"/>
              </a:rPr>
              <a:t>	</a:t>
            </a:r>
          </a:p>
          <a:p>
            <a:pPr marL="1168400" indent="-449263" algn="just">
              <a:lnSpc>
                <a:spcPct val="120000"/>
              </a:lnSpc>
              <a:spcBef>
                <a:spcPts val="600"/>
              </a:spcBef>
              <a:buFont typeface="+mj-lt"/>
              <a:buAutoNum type="alphaUcPeriod"/>
              <a:tabLst>
                <a:tab pos="896938" algn="l"/>
              </a:tabLst>
            </a:pPr>
            <a:r>
              <a:rPr lang="fr-FR" sz="1400" dirty="0">
                <a:latin typeface="Century Gothic" panose="020B0502020202020204" pitchFamily="34" charset="0"/>
              </a:rPr>
              <a:t>Contexte et climat social</a:t>
            </a:r>
          </a:p>
          <a:p>
            <a:pPr marL="1168400" indent="-449263" algn="just">
              <a:lnSpc>
                <a:spcPct val="120000"/>
              </a:lnSpc>
              <a:spcBef>
                <a:spcPts val="600"/>
              </a:spcBef>
              <a:buFont typeface="+mj-lt"/>
              <a:buAutoNum type="alphaUcPeriod"/>
              <a:tabLst>
                <a:tab pos="896938" algn="l"/>
              </a:tabLst>
            </a:pPr>
            <a:r>
              <a:rPr lang="fr-FR" sz="1400" dirty="0">
                <a:latin typeface="Century Gothic" panose="020B0502020202020204" pitchFamily="34" charset="0"/>
              </a:rPr>
              <a:t>Connaissance et image du CSE de manière générale</a:t>
            </a:r>
          </a:p>
          <a:p>
            <a:pPr marL="1168400" indent="-449263" algn="just">
              <a:lnSpc>
                <a:spcPct val="120000"/>
              </a:lnSpc>
              <a:spcBef>
                <a:spcPts val="600"/>
              </a:spcBef>
              <a:buFont typeface="+mj-lt"/>
              <a:buAutoNum type="alphaUcPeriod"/>
              <a:tabLst>
                <a:tab pos="896938" algn="l"/>
              </a:tabLst>
            </a:pPr>
            <a:r>
              <a:rPr lang="fr-FR" sz="1400" dirty="0">
                <a:latin typeface="Century Gothic" panose="020B0502020202020204" pitchFamily="34" charset="0"/>
              </a:rPr>
              <a:t>Etat des lieux du dialogue social en 2021</a:t>
            </a:r>
          </a:p>
          <a:p>
            <a:pPr marL="1168400" indent="-449263" algn="just">
              <a:lnSpc>
                <a:spcPct val="120000"/>
              </a:lnSpc>
              <a:spcBef>
                <a:spcPts val="600"/>
              </a:spcBef>
              <a:buFont typeface="+mj-lt"/>
              <a:buAutoNum type="alphaUcPeriod"/>
              <a:tabLst>
                <a:tab pos="896938" algn="l"/>
              </a:tabLst>
            </a:pPr>
            <a:r>
              <a:rPr lang="fr-FR" sz="1400" dirty="0">
                <a:latin typeface="Century Gothic" panose="020B0502020202020204" pitchFamily="34" charset="0"/>
              </a:rPr>
              <a:t>Perception autour du passage en CSE</a:t>
            </a:r>
            <a:endParaRPr lang="fr-FR" sz="300" dirty="0">
              <a:latin typeface="Century Gothic" panose="020B0502020202020204" pitchFamily="34" charset="0"/>
            </a:endParaRPr>
          </a:p>
          <a:p>
            <a:pPr marL="1168400" indent="-449263" algn="just">
              <a:lnSpc>
                <a:spcPct val="120000"/>
              </a:lnSpc>
              <a:spcBef>
                <a:spcPts val="600"/>
              </a:spcBef>
              <a:buFont typeface="+mj-lt"/>
              <a:buAutoNum type="alphaUcPeriod"/>
              <a:tabLst>
                <a:tab pos="896938" algn="l"/>
              </a:tabLst>
            </a:pPr>
            <a:r>
              <a:rPr lang="fr-FR" sz="1400" dirty="0">
                <a:latin typeface="Century Gothic" panose="020B0502020202020204" pitchFamily="34" charset="0"/>
              </a:rPr>
              <a:t>Effet de la crise sanitaire</a:t>
            </a:r>
          </a:p>
          <a:p>
            <a:pPr marL="1168400" indent="-449263" algn="just">
              <a:lnSpc>
                <a:spcPct val="120000"/>
              </a:lnSpc>
              <a:spcBef>
                <a:spcPts val="600"/>
              </a:spcBef>
              <a:buFont typeface="+mj-lt"/>
              <a:buAutoNum type="alphaUcPeriod"/>
              <a:tabLst>
                <a:tab pos="896938" algn="l"/>
              </a:tabLst>
            </a:pPr>
            <a:r>
              <a:rPr lang="fr-FR" sz="1400" dirty="0">
                <a:latin typeface="Century Gothic" panose="020B0502020202020204" pitchFamily="34" charset="0"/>
              </a:rPr>
              <a:t>Nouvelles questions</a:t>
            </a:r>
          </a:p>
          <a:p>
            <a:pPr marL="1168400" indent="-449263" algn="just">
              <a:lnSpc>
                <a:spcPct val="120000"/>
              </a:lnSpc>
              <a:spcBef>
                <a:spcPts val="600"/>
              </a:spcBef>
              <a:buFont typeface="+mj-lt"/>
              <a:buAutoNum type="alphaUcPeriod"/>
              <a:tabLst>
                <a:tab pos="896938" algn="l"/>
              </a:tabLst>
            </a:pPr>
            <a:endParaRPr lang="fr-FR" sz="1400" dirty="0">
              <a:latin typeface="Century Gothic" panose="020B0502020202020204" pitchFamily="34" charset="0"/>
            </a:endParaRPr>
          </a:p>
          <a:p>
            <a:pPr marL="719137" indent="0" algn="just">
              <a:lnSpc>
                <a:spcPct val="120000"/>
              </a:lnSpc>
              <a:spcBef>
                <a:spcPts val="600"/>
              </a:spcBef>
              <a:buNone/>
              <a:tabLst>
                <a:tab pos="896938" algn="l"/>
              </a:tabLst>
            </a:pPr>
            <a:endParaRPr lang="fr-FR" sz="1400" dirty="0">
              <a:latin typeface="Century Gothic" panose="020B0502020202020204" pitchFamily="34" charset="0"/>
            </a:endParaRPr>
          </a:p>
        </p:txBody>
      </p:sp>
      <p:sp>
        <p:nvSpPr>
          <p:cNvPr id="5" name="Titre 3"/>
          <p:cNvSpPr txBox="1">
            <a:spLocks/>
          </p:cNvSpPr>
          <p:nvPr/>
        </p:nvSpPr>
        <p:spPr>
          <a:xfrm>
            <a:off x="2791419" y="193757"/>
            <a:ext cx="8078628" cy="795645"/>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800" i="1" dirty="0">
                <a:solidFill>
                  <a:schemeClr val="bg1"/>
                </a:solidFill>
                <a:latin typeface="Century Gothic" panose="020B0502020202020204" pitchFamily="34" charset="0"/>
              </a:rPr>
              <a:t>Sommaire</a:t>
            </a:r>
          </a:p>
        </p:txBody>
      </p:sp>
    </p:spTree>
    <p:extLst>
      <p:ext uri="{BB962C8B-B14F-4D97-AF65-F5344CB8AC3E}">
        <p14:creationId xmlns:p14="http://schemas.microsoft.com/office/powerpoint/2010/main" val="1234319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sz="1800" dirty="0"/>
              <a:t>Les RP identifient toujours les salariés comme les plus grands perdants du passage en CSE, mais ils se considèrent également de plus en plus lésés, de même que les organisations syndicales</a:t>
            </a:r>
          </a:p>
        </p:txBody>
      </p:sp>
      <p:graphicFrame>
        <p:nvGraphicFramePr>
          <p:cNvPr id="5" name="Graphique 4"/>
          <p:cNvGraphicFramePr/>
          <p:nvPr/>
        </p:nvGraphicFramePr>
        <p:xfrm>
          <a:off x="1574942" y="1943100"/>
          <a:ext cx="7708138" cy="41529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r>
              <a:rPr lang="fr-FR" sz="1200" b="1" u="sng" dirty="0">
                <a:cs typeface="Times New Roman" pitchFamily="18" charset="0"/>
              </a:rPr>
              <a:t>QUESTION</a:t>
            </a:r>
            <a:r>
              <a:rPr lang="fr-FR" sz="1200" b="1" dirty="0">
                <a:cs typeface="Times New Roman" pitchFamily="18" charset="0"/>
              </a:rPr>
              <a:t> :	</a:t>
            </a:r>
            <a:r>
              <a:rPr lang="fr-FR" sz="1200" b="1" dirty="0"/>
              <a:t>Selon vous, quels acteurs </a:t>
            </a:r>
            <a:r>
              <a:rPr lang="fr-FR" sz="1200" b="1" u="sng" dirty="0"/>
              <a:t>ont le plus perdu</a:t>
            </a:r>
            <a:r>
              <a:rPr lang="fr-FR" sz="1200" b="1" dirty="0"/>
              <a:t> dans le passage à l’instance unique du CSE au sein de votre entreprise ?</a:t>
            </a:r>
            <a:r>
              <a:rPr lang="fr-FR" sz="1200" b="1" baseline="30000" dirty="0"/>
              <a:t>(1)</a:t>
            </a:r>
            <a:endParaRPr lang="fr-FR" sz="1200" baseline="30000" dirty="0"/>
          </a:p>
        </p:txBody>
      </p:sp>
      <p:graphicFrame>
        <p:nvGraphicFramePr>
          <p:cNvPr id="8" name="Tableau 7"/>
          <p:cNvGraphicFramePr>
            <a:graphicFrameLocks noGrp="1"/>
          </p:cNvGraphicFramePr>
          <p:nvPr/>
        </p:nvGraphicFramePr>
        <p:xfrm>
          <a:off x="9846511" y="1666913"/>
          <a:ext cx="1489359" cy="4540496"/>
        </p:xfrm>
        <a:graphic>
          <a:graphicData uri="http://schemas.openxmlformats.org/drawingml/2006/table">
            <a:tbl>
              <a:tblPr firstRow="1" bandRow="1">
                <a:tableStyleId>{2D5ABB26-0587-4C30-8999-92F81FD0307C}</a:tableStyleId>
              </a:tblPr>
              <a:tblGrid>
                <a:gridCol w="496453">
                  <a:extLst>
                    <a:ext uri="{9D8B030D-6E8A-4147-A177-3AD203B41FA5}">
                      <a16:colId xmlns:a16="http://schemas.microsoft.com/office/drawing/2014/main" val="20000"/>
                    </a:ext>
                  </a:extLst>
                </a:gridCol>
                <a:gridCol w="496453">
                  <a:extLst>
                    <a:ext uri="{9D8B030D-6E8A-4147-A177-3AD203B41FA5}">
                      <a16:colId xmlns:a16="http://schemas.microsoft.com/office/drawing/2014/main" val="20001"/>
                    </a:ext>
                  </a:extLst>
                </a:gridCol>
                <a:gridCol w="496453">
                  <a:extLst>
                    <a:ext uri="{9D8B030D-6E8A-4147-A177-3AD203B41FA5}">
                      <a16:colId xmlns:a16="http://schemas.microsoft.com/office/drawing/2014/main" val="3090997296"/>
                    </a:ext>
                  </a:extLst>
                </a:gridCol>
              </a:tblGrid>
              <a:tr h="249269">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Déc.</a:t>
                      </a:r>
                      <a:b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b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2018</a:t>
                      </a:r>
                      <a:endParaRPr lang="fr-FR" sz="1100" b="1" baseline="3000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endParaRPr>
                    </a:p>
                  </a:txBody>
                  <a:tcPr marL="41275" marR="41275" marT="12700" marB="12700"/>
                </a:tc>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Nov.</a:t>
                      </a:r>
                      <a:b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b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2019</a:t>
                      </a:r>
                    </a:p>
                  </a:txBody>
                  <a:tcPr marL="41275" marR="41275" marT="12700" marB="12700"/>
                </a:tc>
                <a:tc>
                  <a:txBody>
                    <a:bodyPr/>
                    <a:lstStyle/>
                    <a:p>
                      <a:pPr algn="ctr">
                        <a:spcBef>
                          <a:spcPts val="300"/>
                        </a:spcBef>
                        <a:spcAft>
                          <a:spcPts val="300"/>
                        </a:spcAft>
                      </a:pPr>
                      <a:r>
                        <a:rPr lang="fr-FR" sz="1100" b="1"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Janv. 2021</a:t>
                      </a:r>
                    </a:p>
                  </a:txBody>
                  <a:tcPr marL="41275" marR="41275" marT="12700" marB="12700"/>
                </a:tc>
                <a:extLst>
                  <a:ext uri="{0D108BD9-81ED-4DB2-BD59-A6C34878D82A}">
                    <a16:rowId xmlns:a16="http://schemas.microsoft.com/office/drawing/2014/main" val="10000"/>
                  </a:ext>
                </a:extLst>
              </a:tr>
              <a:tr h="696636">
                <a:tc>
                  <a:txBody>
                    <a:bodyPr/>
                    <a:lstStyle/>
                    <a:p>
                      <a:pPr algn="ctr" fontAlgn="ctr"/>
                      <a:r>
                        <a:rPr lang="fr-FR" sz="1200" b="0" i="1" u="none" strike="noStrike" dirty="0">
                          <a:solidFill>
                            <a:srgbClr val="000000"/>
                          </a:solidFill>
                          <a:effectLst/>
                          <a:latin typeface="Calibri" panose="020F0502020204030204" pitchFamily="34" charset="0"/>
                        </a:rPr>
                        <a:t>61%</a:t>
                      </a:r>
                    </a:p>
                  </a:txBody>
                  <a:tcPr marL="6350" marR="6350" marT="6350" marB="0" anchor="ctr"/>
                </a:tc>
                <a:tc>
                  <a:txBody>
                    <a:bodyPr/>
                    <a:lstStyle/>
                    <a:p>
                      <a:pPr algn="ctr" fontAlgn="ctr"/>
                      <a:r>
                        <a:rPr lang="fr-FR" sz="1200" b="0" i="1" u="none" strike="noStrike" dirty="0">
                          <a:solidFill>
                            <a:srgbClr val="000000"/>
                          </a:solidFill>
                          <a:effectLst/>
                          <a:latin typeface="Calibri" panose="020F0502020204030204" pitchFamily="34" charset="0"/>
                        </a:rPr>
                        <a:t>57%</a:t>
                      </a:r>
                    </a:p>
                  </a:txBody>
                  <a:tcPr marL="6350" marR="6350" marT="6350" marB="0" anchor="ctr"/>
                </a:tc>
                <a:tc>
                  <a:txBody>
                    <a:bodyPr/>
                    <a:lstStyle/>
                    <a:p>
                      <a:pPr algn="ctr">
                        <a:spcBef>
                          <a:spcPts val="300"/>
                        </a:spcBef>
                        <a:spcAft>
                          <a:spcPts val="300"/>
                        </a:spcAft>
                      </a:pPr>
                      <a:r>
                        <a:rPr lang="fr-FR" sz="1200" b="0" i="1" u="none" strike="noStrike" kern="1200" dirty="0">
                          <a:solidFill>
                            <a:srgbClr val="000000"/>
                          </a:solidFill>
                          <a:effectLst/>
                          <a:latin typeface="Calibri" panose="020F0502020204030204" pitchFamily="34" charset="0"/>
                          <a:ea typeface="+mn-ea"/>
                          <a:cs typeface="+mn-cs"/>
                        </a:rPr>
                        <a:t>57%</a:t>
                      </a:r>
                    </a:p>
                  </a:txBody>
                  <a:tcPr marL="39370" marR="39370" marT="0" marB="0" anchor="ctr"/>
                </a:tc>
                <a:extLst>
                  <a:ext uri="{0D108BD9-81ED-4DB2-BD59-A6C34878D82A}">
                    <a16:rowId xmlns:a16="http://schemas.microsoft.com/office/drawing/2014/main" val="10001"/>
                  </a:ext>
                </a:extLst>
              </a:tr>
              <a:tr h="696636">
                <a:tc>
                  <a:txBody>
                    <a:bodyPr/>
                    <a:lstStyle/>
                    <a:p>
                      <a:pPr algn="ctr" fontAlgn="ctr"/>
                      <a:r>
                        <a:rPr lang="fr-FR" sz="1200" b="0" i="1" u="none" strike="noStrike" dirty="0">
                          <a:solidFill>
                            <a:srgbClr val="000000"/>
                          </a:solidFill>
                          <a:effectLst/>
                          <a:latin typeface="Calibri" panose="020F0502020204030204" pitchFamily="34" charset="0"/>
                        </a:rPr>
                        <a:t>33%</a:t>
                      </a:r>
                    </a:p>
                  </a:txBody>
                  <a:tcPr marL="6350" marR="6350" marT="6350" marB="0" anchor="ctr"/>
                </a:tc>
                <a:tc>
                  <a:txBody>
                    <a:bodyPr/>
                    <a:lstStyle/>
                    <a:p>
                      <a:pPr algn="ctr" fontAlgn="ctr"/>
                      <a:r>
                        <a:rPr lang="fr-FR" sz="1200" b="0" i="1" u="none" strike="noStrike" dirty="0">
                          <a:solidFill>
                            <a:srgbClr val="000000"/>
                          </a:solidFill>
                          <a:effectLst/>
                          <a:latin typeface="Calibri" panose="020F0502020204030204" pitchFamily="34" charset="0"/>
                        </a:rPr>
                        <a:t>40%</a:t>
                      </a:r>
                    </a:p>
                  </a:txBody>
                  <a:tcPr marL="6350" marR="6350" marT="6350" marB="0" anchor="ctr"/>
                </a:tc>
                <a:tc>
                  <a:txBody>
                    <a:bodyPr/>
                    <a:lstStyle/>
                    <a:p>
                      <a:pPr algn="ctr">
                        <a:spcBef>
                          <a:spcPts val="300"/>
                        </a:spcBef>
                        <a:spcAft>
                          <a:spcPts val="300"/>
                        </a:spcAft>
                      </a:pPr>
                      <a:r>
                        <a:rPr lang="fr-FR" sz="1200" b="0" i="1" u="none" strike="noStrike" kern="1200" dirty="0">
                          <a:solidFill>
                            <a:srgbClr val="000000"/>
                          </a:solidFill>
                          <a:effectLst/>
                          <a:latin typeface="Calibri" panose="020F0502020204030204" pitchFamily="34" charset="0"/>
                          <a:ea typeface="+mn-ea"/>
                          <a:cs typeface="+mn-cs"/>
                        </a:rPr>
                        <a:t>40%</a:t>
                      </a:r>
                    </a:p>
                  </a:txBody>
                  <a:tcPr marL="39370" marR="39370" marT="0" marB="0" anchor="ctr"/>
                </a:tc>
                <a:extLst>
                  <a:ext uri="{0D108BD9-81ED-4DB2-BD59-A6C34878D82A}">
                    <a16:rowId xmlns:a16="http://schemas.microsoft.com/office/drawing/2014/main" val="260121274"/>
                  </a:ext>
                </a:extLst>
              </a:tr>
              <a:tr h="696636">
                <a:tc>
                  <a:txBody>
                    <a:bodyPr/>
                    <a:lstStyle/>
                    <a:p>
                      <a:pPr algn="ctr" fontAlgn="ctr"/>
                      <a:r>
                        <a:rPr lang="fr-FR" sz="1200" b="0" i="1" u="none" strike="noStrike" dirty="0">
                          <a:solidFill>
                            <a:srgbClr val="000000"/>
                          </a:solidFill>
                          <a:effectLst/>
                          <a:latin typeface="Calibri" panose="020F0502020204030204" pitchFamily="34" charset="0"/>
                        </a:rPr>
                        <a:t>44%</a:t>
                      </a:r>
                    </a:p>
                  </a:txBody>
                  <a:tcPr marL="6350" marR="6350" marT="6350" marB="0" anchor="ctr"/>
                </a:tc>
                <a:tc>
                  <a:txBody>
                    <a:bodyPr/>
                    <a:lstStyle/>
                    <a:p>
                      <a:pPr algn="ctr" fontAlgn="ctr"/>
                      <a:r>
                        <a:rPr lang="fr-FR" sz="1200" b="0" i="1" u="none" strike="noStrike" dirty="0">
                          <a:solidFill>
                            <a:srgbClr val="000000"/>
                          </a:solidFill>
                          <a:effectLst/>
                          <a:latin typeface="Calibri" panose="020F0502020204030204" pitchFamily="34" charset="0"/>
                        </a:rPr>
                        <a:t>44%</a:t>
                      </a:r>
                    </a:p>
                  </a:txBody>
                  <a:tcPr marL="6350" marR="6350" marT="6350" marB="0" anchor="ctr"/>
                </a:tc>
                <a:tc>
                  <a:txBody>
                    <a:bodyPr/>
                    <a:lstStyle/>
                    <a:p>
                      <a:pPr algn="ctr">
                        <a:spcBef>
                          <a:spcPts val="300"/>
                        </a:spcBef>
                        <a:spcAft>
                          <a:spcPts val="300"/>
                        </a:spcAft>
                      </a:pPr>
                      <a:r>
                        <a:rPr lang="fr-FR" sz="1200" b="0" i="1" u="none" strike="noStrike" kern="1200" dirty="0">
                          <a:solidFill>
                            <a:srgbClr val="000000"/>
                          </a:solidFill>
                          <a:effectLst/>
                          <a:latin typeface="Calibri" panose="020F0502020204030204" pitchFamily="34" charset="0"/>
                          <a:ea typeface="+mn-ea"/>
                          <a:cs typeface="+mn-cs"/>
                        </a:rPr>
                        <a:t>33%</a:t>
                      </a:r>
                    </a:p>
                  </a:txBody>
                  <a:tcPr marL="39370" marR="39370" marT="0" marB="0" anchor="ctr"/>
                </a:tc>
                <a:extLst>
                  <a:ext uri="{0D108BD9-81ED-4DB2-BD59-A6C34878D82A}">
                    <a16:rowId xmlns:a16="http://schemas.microsoft.com/office/drawing/2014/main" val="3321850190"/>
                  </a:ext>
                </a:extLst>
              </a:tr>
              <a:tr h="696636">
                <a:tc>
                  <a:txBody>
                    <a:bodyPr/>
                    <a:lstStyle/>
                    <a:p>
                      <a:pPr algn="ctr" fontAlgn="ctr"/>
                      <a:r>
                        <a:rPr lang="fr-FR" sz="1200" b="0" i="1" u="none" strike="noStrike" dirty="0">
                          <a:solidFill>
                            <a:srgbClr val="000000"/>
                          </a:solidFill>
                          <a:effectLst/>
                          <a:latin typeface="Calibri" panose="020F0502020204030204" pitchFamily="34" charset="0"/>
                        </a:rPr>
                        <a:t>6%</a:t>
                      </a:r>
                    </a:p>
                  </a:txBody>
                  <a:tcPr marL="6350" marR="6350" marT="6350" marB="0" anchor="ctr"/>
                </a:tc>
                <a:tc>
                  <a:txBody>
                    <a:bodyPr/>
                    <a:lstStyle/>
                    <a:p>
                      <a:pPr algn="ctr" fontAlgn="ctr"/>
                      <a:r>
                        <a:rPr lang="fr-FR" sz="1200" b="0" i="1" u="none" strike="noStrike" dirty="0">
                          <a:solidFill>
                            <a:srgbClr val="000000"/>
                          </a:solidFill>
                          <a:effectLst/>
                          <a:latin typeface="Calibri" panose="020F0502020204030204" pitchFamily="34" charset="0"/>
                        </a:rPr>
                        <a:t>5%</a:t>
                      </a:r>
                    </a:p>
                  </a:txBody>
                  <a:tcPr marL="6350" marR="6350" marT="6350" marB="0" anchor="ctr"/>
                </a:tc>
                <a:tc>
                  <a:txBody>
                    <a:bodyPr/>
                    <a:lstStyle/>
                    <a:p>
                      <a:pPr algn="ctr">
                        <a:spcBef>
                          <a:spcPts val="300"/>
                        </a:spcBef>
                        <a:spcAft>
                          <a:spcPts val="300"/>
                        </a:spcAft>
                      </a:pPr>
                      <a:r>
                        <a:rPr lang="fr-FR" sz="1200" b="0" i="1" u="none" strike="noStrike" kern="1200" dirty="0">
                          <a:solidFill>
                            <a:srgbClr val="000000"/>
                          </a:solidFill>
                          <a:effectLst/>
                          <a:latin typeface="Calibri" panose="020F0502020204030204" pitchFamily="34" charset="0"/>
                          <a:ea typeface="+mn-ea"/>
                          <a:cs typeface="+mn-cs"/>
                        </a:rPr>
                        <a:t>4%</a:t>
                      </a:r>
                    </a:p>
                  </a:txBody>
                  <a:tcPr marL="39370" marR="39370" marT="0" marB="0" anchor="ctr"/>
                </a:tc>
                <a:extLst>
                  <a:ext uri="{0D108BD9-81ED-4DB2-BD59-A6C34878D82A}">
                    <a16:rowId xmlns:a16="http://schemas.microsoft.com/office/drawing/2014/main" val="10002"/>
                  </a:ext>
                </a:extLst>
              </a:tr>
              <a:tr h="696636">
                <a:tc>
                  <a:txBody>
                    <a:bodyPr/>
                    <a:lstStyle/>
                    <a:p>
                      <a:pPr algn="ctr" fontAlgn="ctr"/>
                      <a:r>
                        <a:rPr lang="fr-FR" sz="1200" b="0" i="1" u="none" strike="noStrike" dirty="0">
                          <a:solidFill>
                            <a:srgbClr val="000000"/>
                          </a:solidFill>
                          <a:effectLst/>
                          <a:latin typeface="Calibri" panose="020F0502020204030204" pitchFamily="34" charset="0"/>
                        </a:rPr>
                        <a:t>4%</a:t>
                      </a:r>
                    </a:p>
                  </a:txBody>
                  <a:tcPr marL="6350" marR="6350" marT="6350" marB="0" anchor="ctr"/>
                </a:tc>
                <a:tc>
                  <a:txBody>
                    <a:bodyPr/>
                    <a:lstStyle/>
                    <a:p>
                      <a:pPr algn="ctr" fontAlgn="ctr"/>
                      <a:r>
                        <a:rPr lang="fr-FR" sz="1200" b="0" i="1" u="none" strike="noStrike" dirty="0">
                          <a:solidFill>
                            <a:srgbClr val="000000"/>
                          </a:solidFill>
                          <a:effectLst/>
                          <a:latin typeface="Calibri" panose="020F0502020204030204" pitchFamily="34" charset="0"/>
                        </a:rPr>
                        <a:t>6%</a:t>
                      </a:r>
                    </a:p>
                  </a:txBody>
                  <a:tcPr marL="6350" marR="6350" marT="6350" marB="0" anchor="ctr"/>
                </a:tc>
                <a:tc>
                  <a:txBody>
                    <a:bodyPr/>
                    <a:lstStyle/>
                    <a:p>
                      <a:pPr algn="ctr">
                        <a:spcBef>
                          <a:spcPts val="300"/>
                        </a:spcBef>
                        <a:spcAft>
                          <a:spcPts val="300"/>
                        </a:spcAft>
                      </a:pPr>
                      <a:r>
                        <a:rPr lang="fr-FR" sz="1200" b="0" i="1" u="none" strike="noStrike" kern="1200" dirty="0">
                          <a:solidFill>
                            <a:srgbClr val="000000"/>
                          </a:solidFill>
                          <a:effectLst/>
                          <a:latin typeface="Calibri" panose="020F0502020204030204" pitchFamily="34" charset="0"/>
                          <a:ea typeface="+mn-ea"/>
                          <a:cs typeface="+mn-cs"/>
                        </a:rPr>
                        <a:t>6%</a:t>
                      </a:r>
                    </a:p>
                  </a:txBody>
                  <a:tcPr marL="39370" marR="39370" marT="0" marB="0" anchor="ctr"/>
                </a:tc>
                <a:extLst>
                  <a:ext uri="{0D108BD9-81ED-4DB2-BD59-A6C34878D82A}">
                    <a16:rowId xmlns:a16="http://schemas.microsoft.com/office/drawing/2014/main" val="10003"/>
                  </a:ext>
                </a:extLst>
              </a:tr>
              <a:tr h="696636">
                <a:tc>
                  <a:txBody>
                    <a:bodyPr/>
                    <a:lstStyle/>
                    <a:p>
                      <a:pPr algn="ctr" fontAlgn="ctr"/>
                      <a:r>
                        <a:rPr lang="fr-FR" sz="1200" b="0" i="1" u="none" strike="noStrike" dirty="0">
                          <a:solidFill>
                            <a:srgbClr val="000000"/>
                          </a:solidFill>
                          <a:effectLst/>
                          <a:latin typeface="Calibri" panose="020F0502020204030204" pitchFamily="34" charset="0"/>
                        </a:rPr>
                        <a:t>8%</a:t>
                      </a:r>
                    </a:p>
                  </a:txBody>
                  <a:tcPr marL="6350" marR="6350" marT="6350" marB="0" anchor="ctr"/>
                </a:tc>
                <a:tc>
                  <a:txBody>
                    <a:bodyPr/>
                    <a:lstStyle/>
                    <a:p>
                      <a:pPr algn="ctr" fontAlgn="ctr"/>
                      <a:r>
                        <a:rPr lang="fr-FR" sz="1200" b="0" i="1" u="none" strike="noStrike" dirty="0">
                          <a:solidFill>
                            <a:srgbClr val="000000"/>
                          </a:solidFill>
                          <a:effectLst/>
                          <a:latin typeface="Calibri" panose="020F0502020204030204" pitchFamily="34" charset="0"/>
                        </a:rPr>
                        <a:t>7%</a:t>
                      </a:r>
                    </a:p>
                  </a:txBody>
                  <a:tcPr marL="6350" marR="6350" marT="6350" marB="0" anchor="ctr"/>
                </a:tc>
                <a:tc>
                  <a:txBody>
                    <a:bodyPr/>
                    <a:lstStyle/>
                    <a:p>
                      <a:pPr algn="ctr">
                        <a:spcBef>
                          <a:spcPts val="300"/>
                        </a:spcBef>
                        <a:spcAft>
                          <a:spcPts val="300"/>
                        </a:spcAft>
                      </a:pPr>
                      <a:r>
                        <a:rPr lang="fr-FR" sz="1200" b="0" i="1" u="none" strike="noStrike" kern="1200" dirty="0">
                          <a:solidFill>
                            <a:srgbClr val="000000"/>
                          </a:solidFill>
                          <a:effectLst/>
                          <a:latin typeface="Calibri" panose="020F0502020204030204" pitchFamily="34" charset="0"/>
                          <a:ea typeface="+mn-ea"/>
                          <a:cs typeface="+mn-cs"/>
                        </a:rPr>
                        <a:t>8%</a:t>
                      </a:r>
                    </a:p>
                  </a:txBody>
                  <a:tcPr marL="39370" marR="39370" marT="0" marB="0" anchor="ctr"/>
                </a:tc>
                <a:extLst>
                  <a:ext uri="{0D108BD9-81ED-4DB2-BD59-A6C34878D82A}">
                    <a16:rowId xmlns:a16="http://schemas.microsoft.com/office/drawing/2014/main" val="10004"/>
                  </a:ext>
                </a:extLst>
              </a:tr>
            </a:tbl>
          </a:graphicData>
        </a:graphic>
      </p:graphicFrame>
      <p:sp>
        <p:nvSpPr>
          <p:cNvPr id="9" name="Rectangle 8"/>
          <p:cNvSpPr/>
          <p:nvPr/>
        </p:nvSpPr>
        <p:spPr bwMode="auto">
          <a:xfrm>
            <a:off x="9846512" y="1624424"/>
            <a:ext cx="1489359" cy="4471576"/>
          </a:xfrm>
          <a:prstGeom prst="rect">
            <a:avLst/>
          </a:prstGeom>
          <a:no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1042988"/>
            <a:r>
              <a:rPr lang="fr-FR" sz="1000" b="1" dirty="0">
                <a:solidFill>
                  <a:srgbClr val="B80000"/>
                </a:solidFill>
                <a:latin typeface="Trebuchet MS" pitchFamily="34" charset="0"/>
                <a:cs typeface="Calibri" pitchFamily="34" charset="0"/>
              </a:rPr>
              <a:t> </a:t>
            </a:r>
          </a:p>
        </p:txBody>
      </p:sp>
      <p:sp>
        <p:nvSpPr>
          <p:cNvPr id="10" name="Rectangle 9"/>
          <p:cNvSpPr/>
          <p:nvPr/>
        </p:nvSpPr>
        <p:spPr>
          <a:xfrm>
            <a:off x="9846512" y="1347225"/>
            <a:ext cx="1489359" cy="2772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i="1" dirty="0">
                <a:solidFill>
                  <a:schemeClr val="bg1"/>
                </a:solidFill>
                <a:latin typeface="Calibri" pitchFamily="34" charset="0"/>
                <a:cs typeface="Calibri" pitchFamily="34" charset="0"/>
              </a:rPr>
              <a:t>Rappels</a:t>
            </a:r>
          </a:p>
        </p:txBody>
      </p:sp>
      <p:sp>
        <p:nvSpPr>
          <p:cNvPr id="12" name="Rectangle 11"/>
          <p:cNvSpPr/>
          <p:nvPr/>
        </p:nvSpPr>
        <p:spPr>
          <a:xfrm>
            <a:off x="1296031" y="6935808"/>
            <a:ext cx="9918069" cy="215444"/>
          </a:xfrm>
          <a:prstGeom prst="rect">
            <a:avLst/>
          </a:prstGeom>
        </p:spPr>
        <p:txBody>
          <a:bodyPr wrap="square">
            <a:spAutoFit/>
          </a:bodyPr>
          <a:lstStyle/>
          <a:p>
            <a:pPr algn="just"/>
            <a:r>
              <a:rPr lang="fr-FR" sz="800" dirty="0">
                <a:latin typeface="Calibri" panose="020F0502020204030204" pitchFamily="34" charset="0"/>
                <a:ea typeface="Calibri" panose="020F0502020204030204" pitchFamily="34" charset="0"/>
              </a:rPr>
              <a:t>(1) Avant janvier 2022, l’intitulé de la question était : « Selon vous, quels acteurs y perdent le plus dans le passage à l’instance unique du CSE au sein de votre entreprise ? »</a:t>
            </a:r>
          </a:p>
        </p:txBody>
      </p:sp>
      <p:sp>
        <p:nvSpPr>
          <p:cNvPr id="11" name="Rectangle 10"/>
          <p:cNvSpPr/>
          <p:nvPr/>
        </p:nvSpPr>
        <p:spPr>
          <a:xfrm>
            <a:off x="8155831" y="1296752"/>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13" name="Rectangle à coins arrondis 11">
            <a:extLst>
              <a:ext uri="{FF2B5EF4-FFF2-40B4-BE49-F238E27FC236}">
                <a16:creationId xmlns:a16="http://schemas.microsoft.com/office/drawing/2014/main" id="{0CD6C4A7-C0B7-4842-8564-7DD723E58653}"/>
              </a:ext>
            </a:extLst>
          </p:cNvPr>
          <p:cNvSpPr/>
          <p:nvPr/>
        </p:nvSpPr>
        <p:spPr>
          <a:xfrm>
            <a:off x="1451445" y="2021231"/>
            <a:ext cx="7952183" cy="2041483"/>
          </a:xfrm>
          <a:prstGeom prst="roundRect">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e 13">
            <a:extLst>
              <a:ext uri="{FF2B5EF4-FFF2-40B4-BE49-F238E27FC236}">
                <a16:creationId xmlns:a16="http://schemas.microsoft.com/office/drawing/2014/main" id="{B01E1B83-5AD9-4DA7-A3D0-F4959C2C2AA0}"/>
              </a:ext>
            </a:extLst>
          </p:cNvPr>
          <p:cNvGrpSpPr/>
          <p:nvPr/>
        </p:nvGrpSpPr>
        <p:grpSpPr>
          <a:xfrm>
            <a:off x="8254034" y="3567904"/>
            <a:ext cx="1209867" cy="431965"/>
            <a:chOff x="6799809" y="3291781"/>
            <a:chExt cx="1209867" cy="431965"/>
          </a:xfrm>
        </p:grpSpPr>
        <p:sp>
          <p:nvSpPr>
            <p:cNvPr id="15" name="ZoneTexte 14">
              <a:extLst>
                <a:ext uri="{FF2B5EF4-FFF2-40B4-BE49-F238E27FC236}">
                  <a16:creationId xmlns:a16="http://schemas.microsoft.com/office/drawing/2014/main" id="{FB301BC3-1009-4B78-B303-493BA7B40D65}"/>
                </a:ext>
              </a:extLst>
            </p:cNvPr>
            <p:cNvSpPr txBox="1"/>
            <p:nvPr/>
          </p:nvSpPr>
          <p:spPr>
            <a:xfrm>
              <a:off x="6799809" y="3477525"/>
              <a:ext cx="1209867" cy="246221"/>
            </a:xfrm>
            <a:prstGeom prst="rect">
              <a:avLst/>
            </a:prstGeom>
            <a:noFill/>
          </p:spPr>
          <p:txBody>
            <a:bodyPr wrap="square" rtlCol="0">
              <a:spAutoFit/>
            </a:bodyPr>
            <a:lstStyle/>
            <a:p>
              <a:pPr algn="ctr"/>
              <a:r>
                <a:rPr lang="fr-FR" sz="1000" b="1" dirty="0">
                  <a:solidFill>
                    <a:srgbClr val="C00000"/>
                  </a:solidFill>
                </a:rPr>
                <a:t>+12 points</a:t>
              </a:r>
            </a:p>
          </p:txBody>
        </p:sp>
        <p:cxnSp>
          <p:nvCxnSpPr>
            <p:cNvPr id="16" name="Connecteur droit avec flèche 15">
              <a:extLst>
                <a:ext uri="{FF2B5EF4-FFF2-40B4-BE49-F238E27FC236}">
                  <a16:creationId xmlns:a16="http://schemas.microsoft.com/office/drawing/2014/main" id="{58BD9483-C404-4A47-9341-34D9D3728562}"/>
                </a:ext>
              </a:extLst>
            </p:cNvPr>
            <p:cNvCxnSpPr>
              <a:cxnSpLocks/>
            </p:cNvCxnSpPr>
            <p:nvPr/>
          </p:nvCxnSpPr>
          <p:spPr>
            <a:xfrm flipV="1">
              <a:off x="7223710" y="3291781"/>
              <a:ext cx="408782" cy="171454"/>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26146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dirty="0"/>
              <a:t>Une majorité de RP dresse le constat que le passage en CSE a dégradé le dialogue social au sein de leur entreprise</a:t>
            </a:r>
          </a:p>
        </p:txBody>
      </p:sp>
      <p:sp>
        <p:nvSpPr>
          <p:cNvPr id="4"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Au final, diriez-vous que le passage en CSE a modifié le dialogue social au sein de votre entreprise ?</a:t>
            </a:r>
            <a:r>
              <a:rPr lang="fr-FR" sz="1200" b="1" baseline="30000" dirty="0"/>
              <a:t>(1)</a:t>
            </a:r>
          </a:p>
        </p:txBody>
      </p:sp>
      <p:graphicFrame>
        <p:nvGraphicFramePr>
          <p:cNvPr id="5" name="Graphique 6"/>
          <p:cNvGraphicFramePr>
            <a:graphicFrameLocks/>
          </p:cNvGraphicFramePr>
          <p:nvPr/>
        </p:nvGraphicFramePr>
        <p:xfrm>
          <a:off x="1504463" y="2240066"/>
          <a:ext cx="6585438" cy="3658098"/>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Connecteur droit 8"/>
          <p:cNvCxnSpPr/>
          <p:nvPr/>
        </p:nvCxnSpPr>
        <p:spPr>
          <a:xfrm>
            <a:off x="6826781" y="2844578"/>
            <a:ext cx="0" cy="1041055"/>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0" name="Rectangle à coins arrondis 9">
            <a:extLst>
              <a:ext uri="{FF2B5EF4-FFF2-40B4-BE49-F238E27FC236}">
                <a16:creationId xmlns:a16="http://schemas.microsoft.com/office/drawing/2014/main" id="{97471B1F-2330-4EE4-857E-51A9C59874F5}"/>
              </a:ext>
            </a:extLst>
          </p:cNvPr>
          <p:cNvSpPr/>
          <p:nvPr/>
        </p:nvSpPr>
        <p:spPr>
          <a:xfrm>
            <a:off x="8657597" y="4989043"/>
            <a:ext cx="855183" cy="62196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34%</a:t>
            </a:r>
          </a:p>
        </p:txBody>
      </p:sp>
      <p:sp>
        <p:nvSpPr>
          <p:cNvPr id="11" name="Rectangle à coins arrondis 10">
            <a:extLst>
              <a:ext uri="{FF2B5EF4-FFF2-40B4-BE49-F238E27FC236}">
                <a16:creationId xmlns:a16="http://schemas.microsoft.com/office/drawing/2014/main" id="{3B3807FC-52CC-4BE1-91A9-E7F089C5F6D3}"/>
              </a:ext>
            </a:extLst>
          </p:cNvPr>
          <p:cNvSpPr/>
          <p:nvPr/>
        </p:nvSpPr>
        <p:spPr>
          <a:xfrm>
            <a:off x="8696236" y="2531652"/>
            <a:ext cx="855192" cy="558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6%</a:t>
            </a:r>
          </a:p>
        </p:txBody>
      </p:sp>
      <p:sp>
        <p:nvSpPr>
          <p:cNvPr id="12" name="Rectangle 11">
            <a:extLst>
              <a:ext uri="{FF2B5EF4-FFF2-40B4-BE49-F238E27FC236}">
                <a16:creationId xmlns:a16="http://schemas.microsoft.com/office/drawing/2014/main" id="{981D19D3-8EB5-465F-9742-A59DF257AEE5}"/>
              </a:ext>
            </a:extLst>
          </p:cNvPr>
          <p:cNvSpPr>
            <a:spLocks noChangeArrowheads="1"/>
          </p:cNvSpPr>
          <p:nvPr/>
        </p:nvSpPr>
        <p:spPr bwMode="auto">
          <a:xfrm>
            <a:off x="8602167" y="1678619"/>
            <a:ext cx="910620" cy="614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1127" b="1" i="1" dirty="0">
                <a:solidFill>
                  <a:schemeClr val="bg2">
                    <a:lumMod val="50000"/>
                  </a:schemeClr>
                </a:solidFill>
                <a:latin typeface="Calibri" panose="020F0502020204030204" pitchFamily="34" charset="0"/>
                <a:cs typeface="Calibri" panose="020F0502020204030204" pitchFamily="34" charset="0"/>
              </a:rPr>
              <a:t>Rappel</a:t>
            </a:r>
          </a:p>
          <a:p>
            <a:pPr marL="87791" indent="-87791" algn="ctr" defTabSz="936437" eaLnBrk="0" fontAlgn="base" hangingPunct="0">
              <a:spcBef>
                <a:spcPct val="0"/>
              </a:spcBef>
              <a:spcAft>
                <a:spcPct val="0"/>
              </a:spcAft>
            </a:pPr>
            <a:r>
              <a:rPr lang="fr-FR" altLang="fr-FR" sz="1127" b="1" i="1" dirty="0">
                <a:solidFill>
                  <a:schemeClr val="bg2">
                    <a:lumMod val="50000"/>
                  </a:schemeClr>
                </a:solidFill>
                <a:latin typeface="Calibri" panose="020F0502020204030204" pitchFamily="34" charset="0"/>
                <a:cs typeface="Calibri" panose="020F0502020204030204" pitchFamily="34" charset="0"/>
              </a:rPr>
              <a:t>Décembre 2018</a:t>
            </a:r>
            <a:endParaRPr lang="fr-FR" altLang="fr-FR" sz="2867" b="1" i="1" baseline="30000" dirty="0">
              <a:solidFill>
                <a:schemeClr val="bg2">
                  <a:lumMod val="50000"/>
                </a:schemeClr>
              </a:solidFill>
              <a:latin typeface="Calibri" panose="020F0502020204030204" pitchFamily="34" charset="0"/>
              <a:cs typeface="Calibri" panose="020F0502020204030204" pitchFamily="34" charset="0"/>
            </a:endParaRPr>
          </a:p>
        </p:txBody>
      </p:sp>
      <p:sp>
        <p:nvSpPr>
          <p:cNvPr id="13" name="Rectangle à coins arrondis 12">
            <a:extLst>
              <a:ext uri="{FF2B5EF4-FFF2-40B4-BE49-F238E27FC236}">
                <a16:creationId xmlns:a16="http://schemas.microsoft.com/office/drawing/2014/main" id="{97471B1F-2330-4EE4-857E-51A9C59874F5}"/>
              </a:ext>
            </a:extLst>
          </p:cNvPr>
          <p:cNvSpPr/>
          <p:nvPr/>
        </p:nvSpPr>
        <p:spPr>
          <a:xfrm>
            <a:off x="9635077" y="4989043"/>
            <a:ext cx="855183" cy="62196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38%</a:t>
            </a:r>
          </a:p>
        </p:txBody>
      </p:sp>
      <p:sp>
        <p:nvSpPr>
          <p:cNvPr id="14" name="Rectangle à coins arrondis 13">
            <a:extLst>
              <a:ext uri="{FF2B5EF4-FFF2-40B4-BE49-F238E27FC236}">
                <a16:creationId xmlns:a16="http://schemas.microsoft.com/office/drawing/2014/main" id="{3B3807FC-52CC-4BE1-91A9-E7F089C5F6D3}"/>
              </a:ext>
            </a:extLst>
          </p:cNvPr>
          <p:cNvSpPr/>
          <p:nvPr/>
        </p:nvSpPr>
        <p:spPr>
          <a:xfrm>
            <a:off x="9673717" y="2531652"/>
            <a:ext cx="855192" cy="558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7%</a:t>
            </a:r>
          </a:p>
        </p:txBody>
      </p:sp>
      <p:sp>
        <p:nvSpPr>
          <p:cNvPr id="15" name="Rectangle 14">
            <a:extLst>
              <a:ext uri="{FF2B5EF4-FFF2-40B4-BE49-F238E27FC236}">
                <a16:creationId xmlns:a16="http://schemas.microsoft.com/office/drawing/2014/main" id="{981D19D3-8EB5-465F-9742-A59DF257AEE5}"/>
              </a:ext>
            </a:extLst>
          </p:cNvPr>
          <p:cNvSpPr>
            <a:spLocks noChangeArrowheads="1"/>
          </p:cNvSpPr>
          <p:nvPr/>
        </p:nvSpPr>
        <p:spPr bwMode="auto">
          <a:xfrm>
            <a:off x="9579639" y="1678619"/>
            <a:ext cx="910620" cy="614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1127" b="1" i="1" dirty="0">
                <a:solidFill>
                  <a:schemeClr val="bg2">
                    <a:lumMod val="50000"/>
                  </a:schemeClr>
                </a:solidFill>
                <a:latin typeface="Calibri" panose="020F0502020204030204" pitchFamily="34" charset="0"/>
                <a:cs typeface="Calibri" panose="020F0502020204030204" pitchFamily="34" charset="0"/>
              </a:rPr>
              <a:t>Rappel</a:t>
            </a:r>
          </a:p>
          <a:p>
            <a:pPr marL="87791" indent="-87791" algn="ctr" defTabSz="936437" eaLnBrk="0" fontAlgn="base" hangingPunct="0">
              <a:spcBef>
                <a:spcPct val="0"/>
              </a:spcBef>
              <a:spcAft>
                <a:spcPct val="0"/>
              </a:spcAft>
            </a:pPr>
            <a:r>
              <a:rPr lang="fr-FR" altLang="fr-FR" sz="1127" b="1" i="1" dirty="0">
                <a:solidFill>
                  <a:schemeClr val="bg2">
                    <a:lumMod val="50000"/>
                  </a:schemeClr>
                </a:solidFill>
                <a:latin typeface="Calibri" panose="020F0502020204030204" pitchFamily="34" charset="0"/>
                <a:cs typeface="Calibri" panose="020F0502020204030204" pitchFamily="34" charset="0"/>
              </a:rPr>
              <a:t>Novembre 2019</a:t>
            </a:r>
            <a:endParaRPr lang="fr-FR" altLang="fr-FR" sz="2867" b="1" i="1" baseline="30000" dirty="0">
              <a:solidFill>
                <a:schemeClr val="bg2">
                  <a:lumMod val="50000"/>
                </a:schemeClr>
              </a:solidFill>
              <a:latin typeface="Calibri" panose="020F0502020204030204" pitchFamily="34" charset="0"/>
              <a:cs typeface="Calibri" panose="020F0502020204030204" pitchFamily="34" charset="0"/>
            </a:endParaRPr>
          </a:p>
        </p:txBody>
      </p:sp>
      <p:sp>
        <p:nvSpPr>
          <p:cNvPr id="17" name="ZoneTexte 16"/>
          <p:cNvSpPr txBox="1"/>
          <p:nvPr/>
        </p:nvSpPr>
        <p:spPr>
          <a:xfrm>
            <a:off x="6958930" y="2964995"/>
            <a:ext cx="1397636" cy="800219"/>
          </a:xfrm>
          <a:prstGeom prst="rect">
            <a:avLst/>
          </a:prstGeom>
          <a:solidFill>
            <a:srgbClr val="003366"/>
          </a:solidFill>
          <a:ln>
            <a:solidFill>
              <a:srgbClr val="003366"/>
            </a:solidFill>
          </a:ln>
          <a:effectLst>
            <a:softEdge rad="12700"/>
          </a:effectLst>
        </p:spPr>
        <p:txBody>
          <a:bodyPr wrap="square" anchor="ctr">
            <a:spAutoFit/>
          </a:bodyPr>
          <a:lstStyle/>
          <a:p>
            <a:pPr>
              <a:defRPr/>
            </a:pPr>
            <a:r>
              <a:rPr lang="fr-FR" sz="1300" b="1" dirty="0">
                <a:solidFill>
                  <a:schemeClr val="bg1"/>
                </a:solidFill>
                <a:latin typeface="Calibri" pitchFamily="34" charset="0"/>
              </a:rPr>
              <a:t>Le dialogue social a été modifié</a:t>
            </a:r>
          </a:p>
          <a:p>
            <a:pPr>
              <a:defRPr/>
            </a:pPr>
            <a:r>
              <a:rPr lang="fr-FR" sz="2000" b="1" dirty="0">
                <a:solidFill>
                  <a:schemeClr val="bg1"/>
                </a:solidFill>
                <a:latin typeface="Calibri" pitchFamily="34" charset="0"/>
              </a:rPr>
              <a:t>66%</a:t>
            </a:r>
            <a:endParaRPr lang="fr-FR" sz="2400" b="1" dirty="0">
              <a:solidFill>
                <a:schemeClr val="bg1"/>
              </a:solidFill>
              <a:latin typeface="Calibri" pitchFamily="34" charset="0"/>
            </a:endParaRPr>
          </a:p>
        </p:txBody>
      </p:sp>
      <p:sp>
        <p:nvSpPr>
          <p:cNvPr id="16" name="Rectangle 15"/>
          <p:cNvSpPr/>
          <p:nvPr/>
        </p:nvSpPr>
        <p:spPr>
          <a:xfrm>
            <a:off x="9637390" y="1017845"/>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19" name="Rectangle à coins arrondis 18">
            <a:extLst>
              <a:ext uri="{FF2B5EF4-FFF2-40B4-BE49-F238E27FC236}">
                <a16:creationId xmlns:a16="http://schemas.microsoft.com/office/drawing/2014/main" id="{3B3807FC-52CC-4BE1-91A9-E7F089C5F6D3}"/>
              </a:ext>
            </a:extLst>
          </p:cNvPr>
          <p:cNvSpPr/>
          <p:nvPr/>
        </p:nvSpPr>
        <p:spPr>
          <a:xfrm>
            <a:off x="8657586" y="3749135"/>
            <a:ext cx="855192" cy="5465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60%</a:t>
            </a:r>
          </a:p>
        </p:txBody>
      </p:sp>
      <p:sp>
        <p:nvSpPr>
          <p:cNvPr id="20" name="Rectangle à coins arrondis 19">
            <a:extLst>
              <a:ext uri="{FF2B5EF4-FFF2-40B4-BE49-F238E27FC236}">
                <a16:creationId xmlns:a16="http://schemas.microsoft.com/office/drawing/2014/main" id="{3B3807FC-52CC-4BE1-91A9-E7F089C5F6D3}"/>
              </a:ext>
            </a:extLst>
          </p:cNvPr>
          <p:cNvSpPr/>
          <p:nvPr/>
        </p:nvSpPr>
        <p:spPr>
          <a:xfrm>
            <a:off x="9635067" y="3749135"/>
            <a:ext cx="855192" cy="5465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55%</a:t>
            </a:r>
          </a:p>
        </p:txBody>
      </p:sp>
      <p:sp>
        <p:nvSpPr>
          <p:cNvPr id="18" name="Rectangle à coins arrondis 12">
            <a:extLst>
              <a:ext uri="{FF2B5EF4-FFF2-40B4-BE49-F238E27FC236}">
                <a16:creationId xmlns:a16="http://schemas.microsoft.com/office/drawing/2014/main" id="{C59C3C0F-2118-408C-A58E-CD317C85207C}"/>
              </a:ext>
            </a:extLst>
          </p:cNvPr>
          <p:cNvSpPr/>
          <p:nvPr/>
        </p:nvSpPr>
        <p:spPr>
          <a:xfrm>
            <a:off x="10612122" y="4989043"/>
            <a:ext cx="855183" cy="62196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40%</a:t>
            </a:r>
          </a:p>
        </p:txBody>
      </p:sp>
      <p:sp>
        <p:nvSpPr>
          <p:cNvPr id="21" name="Rectangle à coins arrondis 13">
            <a:extLst>
              <a:ext uri="{FF2B5EF4-FFF2-40B4-BE49-F238E27FC236}">
                <a16:creationId xmlns:a16="http://schemas.microsoft.com/office/drawing/2014/main" id="{3EDC0818-4C2E-418E-BDB2-2EC62366A684}"/>
              </a:ext>
            </a:extLst>
          </p:cNvPr>
          <p:cNvSpPr/>
          <p:nvPr/>
        </p:nvSpPr>
        <p:spPr>
          <a:xfrm>
            <a:off x="10650762" y="2531652"/>
            <a:ext cx="855192" cy="558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5%</a:t>
            </a:r>
          </a:p>
        </p:txBody>
      </p:sp>
      <p:sp>
        <p:nvSpPr>
          <p:cNvPr id="22" name="Rectangle 21">
            <a:extLst>
              <a:ext uri="{FF2B5EF4-FFF2-40B4-BE49-F238E27FC236}">
                <a16:creationId xmlns:a16="http://schemas.microsoft.com/office/drawing/2014/main" id="{2DE38DFB-CFFA-47D9-9D7B-59DBBD414BFC}"/>
              </a:ext>
            </a:extLst>
          </p:cNvPr>
          <p:cNvSpPr>
            <a:spLocks noChangeArrowheads="1"/>
          </p:cNvSpPr>
          <p:nvPr/>
        </p:nvSpPr>
        <p:spPr bwMode="auto">
          <a:xfrm>
            <a:off x="10556684" y="1678619"/>
            <a:ext cx="910620" cy="614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1127" b="1" i="1" dirty="0">
                <a:solidFill>
                  <a:schemeClr val="bg2">
                    <a:lumMod val="50000"/>
                  </a:schemeClr>
                </a:solidFill>
                <a:latin typeface="Calibri" panose="020F0502020204030204" pitchFamily="34" charset="0"/>
                <a:cs typeface="Calibri" panose="020F0502020204030204" pitchFamily="34" charset="0"/>
              </a:rPr>
              <a:t>Rappel</a:t>
            </a:r>
          </a:p>
          <a:p>
            <a:pPr marL="87791" indent="-87791" algn="ctr" defTabSz="936437" eaLnBrk="0" fontAlgn="base" hangingPunct="0">
              <a:spcBef>
                <a:spcPct val="0"/>
              </a:spcBef>
              <a:spcAft>
                <a:spcPct val="0"/>
              </a:spcAft>
            </a:pPr>
            <a:r>
              <a:rPr lang="fr-FR" altLang="fr-FR" sz="1127" b="1" i="1" dirty="0">
                <a:solidFill>
                  <a:schemeClr val="bg2">
                    <a:lumMod val="50000"/>
                  </a:schemeClr>
                </a:solidFill>
                <a:latin typeface="Calibri" panose="020F0502020204030204" pitchFamily="34" charset="0"/>
                <a:cs typeface="Calibri" panose="020F0502020204030204" pitchFamily="34" charset="0"/>
              </a:rPr>
              <a:t>Janvier</a:t>
            </a:r>
          </a:p>
          <a:p>
            <a:pPr marL="87791" indent="-87791" algn="ctr" defTabSz="936437" eaLnBrk="0" fontAlgn="base" hangingPunct="0">
              <a:spcBef>
                <a:spcPct val="0"/>
              </a:spcBef>
              <a:spcAft>
                <a:spcPct val="0"/>
              </a:spcAft>
            </a:pPr>
            <a:r>
              <a:rPr lang="fr-FR" altLang="fr-FR" sz="1127" b="1" i="1" dirty="0">
                <a:solidFill>
                  <a:schemeClr val="bg2">
                    <a:lumMod val="50000"/>
                  </a:schemeClr>
                </a:solidFill>
                <a:latin typeface="Calibri" panose="020F0502020204030204" pitchFamily="34" charset="0"/>
                <a:cs typeface="Calibri" panose="020F0502020204030204" pitchFamily="34" charset="0"/>
              </a:rPr>
              <a:t> 2021</a:t>
            </a:r>
            <a:endParaRPr lang="fr-FR" altLang="fr-FR" sz="2867" b="1" i="1" baseline="30000" dirty="0">
              <a:solidFill>
                <a:schemeClr val="bg2">
                  <a:lumMod val="50000"/>
                </a:schemeClr>
              </a:solidFill>
              <a:latin typeface="Calibri" panose="020F0502020204030204" pitchFamily="34" charset="0"/>
              <a:cs typeface="Calibri" panose="020F0502020204030204" pitchFamily="34" charset="0"/>
            </a:endParaRPr>
          </a:p>
        </p:txBody>
      </p:sp>
      <p:sp>
        <p:nvSpPr>
          <p:cNvPr id="23" name="Rectangle à coins arrondis 19">
            <a:extLst>
              <a:ext uri="{FF2B5EF4-FFF2-40B4-BE49-F238E27FC236}">
                <a16:creationId xmlns:a16="http://schemas.microsoft.com/office/drawing/2014/main" id="{B3B161A0-23CD-4849-9EBB-3DF62F00DD4E}"/>
              </a:ext>
            </a:extLst>
          </p:cNvPr>
          <p:cNvSpPr/>
          <p:nvPr/>
        </p:nvSpPr>
        <p:spPr>
          <a:xfrm>
            <a:off x="10612112" y="3749135"/>
            <a:ext cx="855192" cy="5465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1000902" rtl="0" eaLnBrk="1" latinLnBrk="0" hangingPunct="1">
              <a:defRPr sz="1970" kern="1200">
                <a:solidFill>
                  <a:schemeClr val="lt1"/>
                </a:solidFill>
                <a:latin typeface="+mn-lt"/>
                <a:ea typeface="+mn-ea"/>
                <a:cs typeface="+mn-cs"/>
              </a:defRPr>
            </a:lvl1pPr>
            <a:lvl2pPr marL="500451" algn="l" defTabSz="1000902" rtl="0" eaLnBrk="1" latinLnBrk="0" hangingPunct="1">
              <a:defRPr sz="1970" kern="1200">
                <a:solidFill>
                  <a:schemeClr val="lt1"/>
                </a:solidFill>
                <a:latin typeface="+mn-lt"/>
                <a:ea typeface="+mn-ea"/>
                <a:cs typeface="+mn-cs"/>
              </a:defRPr>
            </a:lvl2pPr>
            <a:lvl3pPr marL="1000902" algn="l" defTabSz="1000902" rtl="0" eaLnBrk="1" latinLnBrk="0" hangingPunct="1">
              <a:defRPr sz="1970" kern="1200">
                <a:solidFill>
                  <a:schemeClr val="lt1"/>
                </a:solidFill>
                <a:latin typeface="+mn-lt"/>
                <a:ea typeface="+mn-ea"/>
                <a:cs typeface="+mn-cs"/>
              </a:defRPr>
            </a:lvl3pPr>
            <a:lvl4pPr marL="1501353" algn="l" defTabSz="1000902" rtl="0" eaLnBrk="1" latinLnBrk="0" hangingPunct="1">
              <a:defRPr sz="1970" kern="1200">
                <a:solidFill>
                  <a:schemeClr val="lt1"/>
                </a:solidFill>
                <a:latin typeface="+mn-lt"/>
                <a:ea typeface="+mn-ea"/>
                <a:cs typeface="+mn-cs"/>
              </a:defRPr>
            </a:lvl4pPr>
            <a:lvl5pPr marL="2001804" algn="l" defTabSz="1000902" rtl="0" eaLnBrk="1" latinLnBrk="0" hangingPunct="1">
              <a:defRPr sz="1970" kern="1200">
                <a:solidFill>
                  <a:schemeClr val="lt1"/>
                </a:solidFill>
                <a:latin typeface="+mn-lt"/>
                <a:ea typeface="+mn-ea"/>
                <a:cs typeface="+mn-cs"/>
              </a:defRPr>
            </a:lvl5pPr>
            <a:lvl6pPr marL="2502256" algn="l" defTabSz="1000902" rtl="0" eaLnBrk="1" latinLnBrk="0" hangingPunct="1">
              <a:defRPr sz="1970" kern="1200">
                <a:solidFill>
                  <a:schemeClr val="lt1"/>
                </a:solidFill>
                <a:latin typeface="+mn-lt"/>
                <a:ea typeface="+mn-ea"/>
                <a:cs typeface="+mn-cs"/>
              </a:defRPr>
            </a:lvl6pPr>
            <a:lvl7pPr marL="3002707" algn="l" defTabSz="1000902" rtl="0" eaLnBrk="1" latinLnBrk="0" hangingPunct="1">
              <a:defRPr sz="1970" kern="1200">
                <a:solidFill>
                  <a:schemeClr val="lt1"/>
                </a:solidFill>
                <a:latin typeface="+mn-lt"/>
                <a:ea typeface="+mn-ea"/>
                <a:cs typeface="+mn-cs"/>
              </a:defRPr>
            </a:lvl7pPr>
            <a:lvl8pPr marL="3503158" algn="l" defTabSz="1000902" rtl="0" eaLnBrk="1" latinLnBrk="0" hangingPunct="1">
              <a:defRPr sz="1970" kern="1200">
                <a:solidFill>
                  <a:schemeClr val="lt1"/>
                </a:solidFill>
                <a:latin typeface="+mn-lt"/>
                <a:ea typeface="+mn-ea"/>
                <a:cs typeface="+mn-cs"/>
              </a:defRPr>
            </a:lvl8pPr>
            <a:lvl9pPr marL="4003609" algn="l" defTabSz="1000902" rtl="0" eaLnBrk="1" latinLnBrk="0" hangingPunct="1">
              <a:defRPr sz="1970" kern="1200">
                <a:solidFill>
                  <a:schemeClr val="lt1"/>
                </a:solidFill>
                <a:latin typeface="+mn-lt"/>
                <a:ea typeface="+mn-ea"/>
                <a:cs typeface="+mn-cs"/>
              </a:defRPr>
            </a:lvl9pPr>
          </a:lstStyle>
          <a:p>
            <a:pPr algn="ctr"/>
            <a:r>
              <a:rPr lang="fr-FR" sz="1400" b="1" i="1" dirty="0">
                <a:solidFill>
                  <a:schemeClr val="bg2">
                    <a:lumMod val="50000"/>
                  </a:schemeClr>
                </a:solidFill>
                <a:latin typeface="Calibri" panose="020F0502020204030204" pitchFamily="34" charset="0"/>
              </a:rPr>
              <a:t>55%</a:t>
            </a:r>
          </a:p>
        </p:txBody>
      </p:sp>
      <p:sp>
        <p:nvSpPr>
          <p:cNvPr id="24" name="Rectangle 23">
            <a:extLst>
              <a:ext uri="{FF2B5EF4-FFF2-40B4-BE49-F238E27FC236}">
                <a16:creationId xmlns:a16="http://schemas.microsoft.com/office/drawing/2014/main" id="{F7878210-328D-4DA1-ADD8-20E1EA2A46B7}"/>
              </a:ext>
            </a:extLst>
          </p:cNvPr>
          <p:cNvSpPr/>
          <p:nvPr/>
        </p:nvSpPr>
        <p:spPr>
          <a:xfrm>
            <a:off x="1296031" y="6808486"/>
            <a:ext cx="9918069" cy="338554"/>
          </a:xfrm>
          <a:prstGeom prst="rect">
            <a:avLst/>
          </a:prstGeom>
        </p:spPr>
        <p:txBody>
          <a:bodyPr wrap="square">
            <a:spAutoFit/>
          </a:bodyPr>
          <a:lstStyle/>
          <a:p>
            <a:pPr algn="just"/>
            <a:r>
              <a:rPr lang="fr-FR" sz="800" dirty="0">
                <a:ea typeface="Calibri" panose="020F0502020204030204" pitchFamily="34" charset="0"/>
              </a:rPr>
              <a:t>(1) </a:t>
            </a:r>
            <a:r>
              <a:rPr lang="fr-FR" sz="800" dirty="0">
                <a:solidFill>
                  <a:srgbClr val="242424"/>
                </a:solidFill>
              </a:rPr>
              <a:t>Avant janvier 2022, l’intitulé de la question était : « Au final, diriez-vous que le passage en CSE va modifier le dialogue social au sein de votre entreprise ?». L’échelle de réponse était : Oui, cela va l’améliorer / Oui, cela va le détériorer / Non, cela ne va rien changer.</a:t>
            </a:r>
            <a:endParaRPr lang="fr-FR" sz="800" dirty="0">
              <a:ea typeface="Calibri" panose="020F0502020204030204" pitchFamily="34" charset="0"/>
            </a:endParaRPr>
          </a:p>
        </p:txBody>
      </p:sp>
    </p:spTree>
    <p:extLst>
      <p:ext uri="{BB962C8B-B14F-4D97-AF65-F5344CB8AC3E}">
        <p14:creationId xmlns:p14="http://schemas.microsoft.com/office/powerpoint/2010/main" val="3006293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1917700" y="2628900"/>
            <a:ext cx="9201150" cy="1952102"/>
            <a:chOff x="422" y="2906"/>
            <a:chExt cx="5944" cy="1041"/>
          </a:xfrm>
        </p:grpSpPr>
        <p:sp>
          <p:nvSpPr>
            <p:cNvPr id="8" name="Rectangle 7"/>
            <p:cNvSpPr>
              <a:spLocks noChangeArrowheads="1"/>
            </p:cNvSpPr>
            <p:nvPr/>
          </p:nvSpPr>
          <p:spPr bwMode="auto">
            <a:xfrm>
              <a:off x="1506" y="3110"/>
              <a:ext cx="4860" cy="632"/>
            </a:xfrm>
            <a:prstGeom prst="rect">
              <a:avLst/>
            </a:prstGeom>
            <a:noFill/>
            <a:ln w="9525">
              <a:noFill/>
              <a:miter lim="800000"/>
              <a:headEnd/>
              <a:tailEnd/>
            </a:ln>
          </p:spPr>
          <p:txBody>
            <a:bodyPr anchor="ctr"/>
            <a:lstStyle/>
            <a:p>
              <a:r>
                <a:rPr lang="fr-FR" sz="4000" b="1" dirty="0">
                  <a:solidFill>
                    <a:srgbClr val="A50021"/>
                  </a:solidFill>
                  <a:latin typeface="Century Gothic" panose="020B0502020202020204" pitchFamily="34" charset="0"/>
                </a:rPr>
                <a:t>Effets de la crise sanitaire</a:t>
              </a:r>
            </a:p>
          </p:txBody>
        </p:sp>
        <p:sp>
          <p:nvSpPr>
            <p:cNvPr id="9" name="Rectangle 8"/>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8000" b="1" dirty="0">
                  <a:solidFill>
                    <a:srgbClr val="A50021"/>
                  </a:solidFill>
                  <a:latin typeface="Century Gothic" panose="020B0502020202020204" pitchFamily="34" charset="0"/>
                  <a:cs typeface="Times New Roman" pitchFamily="18" charset="0"/>
                </a:rPr>
                <a:t>E</a:t>
              </a:r>
            </a:p>
          </p:txBody>
        </p:sp>
        <p:sp>
          <p:nvSpPr>
            <p:cNvPr id="10"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4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2346989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dirty="0"/>
              <a:t>La majorité des salariés continue d’être satisfaite de l’accompagnement par le CSE depuis le début de la crise sanitaire</a:t>
            </a:r>
          </a:p>
        </p:txBody>
      </p:sp>
      <p:sp>
        <p:nvSpPr>
          <p:cNvPr id="4" name="Text Box 10"/>
          <p:cNvSpPr txBox="1">
            <a:spLocks noChangeArrowheads="1"/>
          </p:cNvSpPr>
          <p:nvPr/>
        </p:nvSpPr>
        <p:spPr bwMode="auto">
          <a:xfrm>
            <a:off x="1574943" y="926695"/>
            <a:ext cx="9760929" cy="442035"/>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Etes-vous satisfait(e) ou pas satisfait(e) de l’accompagnement des salariés de votre entreprise par le CSE depuis le début de la crise du Covid-19 ?</a:t>
            </a:r>
          </a:p>
        </p:txBody>
      </p:sp>
      <p:sp>
        <p:nvSpPr>
          <p:cNvPr id="12" name="Rectangle 11"/>
          <p:cNvSpPr/>
          <p:nvPr/>
        </p:nvSpPr>
        <p:spPr>
          <a:xfrm>
            <a:off x="10008887" y="1368730"/>
            <a:ext cx="1326985" cy="312517"/>
          </a:xfrm>
          <a:prstGeom prst="rect">
            <a:avLst/>
          </a:prstGeom>
          <a:solidFill>
            <a:srgbClr val="7C3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Salariés</a:t>
            </a:r>
          </a:p>
        </p:txBody>
      </p:sp>
      <p:graphicFrame>
        <p:nvGraphicFramePr>
          <p:cNvPr id="15" name="Graphique 6">
            <a:extLst>
              <a:ext uri="{FF2B5EF4-FFF2-40B4-BE49-F238E27FC236}">
                <a16:creationId xmlns:a16="http://schemas.microsoft.com/office/drawing/2014/main" id="{AB4FDC22-8C8C-49FF-BEB6-CD53C18BAAB4}"/>
              </a:ext>
            </a:extLst>
          </p:cNvPr>
          <p:cNvGraphicFramePr>
            <a:graphicFrameLocks/>
          </p:cNvGraphicFramePr>
          <p:nvPr>
            <p:extLst>
              <p:ext uri="{D42A27DB-BD31-4B8C-83A1-F6EECF244321}">
                <p14:modId xmlns:p14="http://schemas.microsoft.com/office/powerpoint/2010/main" val="4175951088"/>
              </p:ext>
            </p:extLst>
          </p:nvPr>
        </p:nvGraphicFramePr>
        <p:xfrm>
          <a:off x="1210230" y="1427266"/>
          <a:ext cx="7693855" cy="4211534"/>
        </p:xfrm>
        <a:graphic>
          <a:graphicData uri="http://schemas.openxmlformats.org/drawingml/2006/chart">
            <c:chart xmlns:c="http://schemas.openxmlformats.org/drawingml/2006/chart" xmlns:r="http://schemas.openxmlformats.org/officeDocument/2006/relationships" r:id="rId2"/>
          </a:graphicData>
        </a:graphic>
      </p:graphicFrame>
      <p:sp>
        <p:nvSpPr>
          <p:cNvPr id="16" name="ZoneTexte 15">
            <a:extLst>
              <a:ext uri="{FF2B5EF4-FFF2-40B4-BE49-F238E27FC236}">
                <a16:creationId xmlns:a16="http://schemas.microsoft.com/office/drawing/2014/main" id="{0723FCB8-9F65-4918-A1F4-9E463237772E}"/>
              </a:ext>
            </a:extLst>
          </p:cNvPr>
          <p:cNvSpPr txBox="1"/>
          <p:nvPr/>
        </p:nvSpPr>
        <p:spPr>
          <a:xfrm>
            <a:off x="8209662" y="1948711"/>
            <a:ext cx="2034687" cy="292388"/>
          </a:xfrm>
          <a:prstGeom prst="rect">
            <a:avLst/>
          </a:prstGeom>
          <a:solidFill>
            <a:srgbClr val="003366"/>
          </a:solidFill>
          <a:ln>
            <a:solidFill>
              <a:srgbClr val="003366"/>
            </a:solidFill>
          </a:ln>
          <a:effectLst>
            <a:softEdge rad="12700"/>
          </a:effectLst>
        </p:spPr>
        <p:txBody>
          <a:bodyPr wrap="square" anchor="ctr">
            <a:spAutoFit/>
          </a:bodyPr>
          <a:lstStyle/>
          <a:p>
            <a:pPr>
              <a:defRPr/>
            </a:pPr>
            <a:r>
              <a:rPr lang="fr-FR" sz="1300" b="1" dirty="0">
                <a:solidFill>
                  <a:schemeClr val="bg1"/>
                </a:solidFill>
                <a:latin typeface="Calibri" pitchFamily="34" charset="0"/>
              </a:rPr>
              <a:t>Sont satisfait(e) </a:t>
            </a:r>
            <a:endParaRPr lang="fr-FR" sz="1400" b="1" dirty="0">
              <a:solidFill>
                <a:schemeClr val="bg1"/>
              </a:solidFill>
              <a:latin typeface="Calibri" pitchFamily="34" charset="0"/>
            </a:endParaRPr>
          </a:p>
        </p:txBody>
      </p:sp>
      <p:cxnSp>
        <p:nvCxnSpPr>
          <p:cNvPr id="17" name="Connecteur droit 16">
            <a:extLst>
              <a:ext uri="{FF2B5EF4-FFF2-40B4-BE49-F238E27FC236}">
                <a16:creationId xmlns:a16="http://schemas.microsoft.com/office/drawing/2014/main" id="{B4C59412-0B5F-4C83-A966-A35AFED1D00D}"/>
              </a:ext>
            </a:extLst>
          </p:cNvPr>
          <p:cNvCxnSpPr/>
          <p:nvPr/>
        </p:nvCxnSpPr>
        <p:spPr>
          <a:xfrm>
            <a:off x="7048778" y="1737166"/>
            <a:ext cx="0" cy="88945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20D50B82-CADF-4306-9C4C-703C7C919D8B}"/>
              </a:ext>
            </a:extLst>
          </p:cNvPr>
          <p:cNvCxnSpPr/>
          <p:nvPr/>
        </p:nvCxnSpPr>
        <p:spPr>
          <a:xfrm>
            <a:off x="5287186" y="3464009"/>
            <a:ext cx="0" cy="892753"/>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51A93378-9988-4DA8-9E4C-694142A4E288}"/>
              </a:ext>
            </a:extLst>
          </p:cNvPr>
          <p:cNvSpPr txBox="1"/>
          <p:nvPr/>
        </p:nvSpPr>
        <p:spPr>
          <a:xfrm>
            <a:off x="6602729" y="3646000"/>
            <a:ext cx="2004464" cy="292388"/>
          </a:xfrm>
          <a:prstGeom prst="rect">
            <a:avLst/>
          </a:prstGeom>
          <a:solidFill>
            <a:srgbClr val="800000"/>
          </a:solidFill>
          <a:effectLst>
            <a:softEdge rad="12700"/>
          </a:effectLst>
        </p:spPr>
        <p:txBody>
          <a:bodyPr wrap="square" anchor="ctr">
            <a:spAutoFit/>
          </a:bodyPr>
          <a:lstStyle/>
          <a:p>
            <a:pPr>
              <a:defRPr/>
            </a:pPr>
            <a:r>
              <a:rPr lang="fr-FR" sz="1300" b="1" dirty="0">
                <a:solidFill>
                  <a:schemeClr val="bg1"/>
                </a:solidFill>
                <a:latin typeface="Calibri" pitchFamily="34" charset="0"/>
              </a:rPr>
              <a:t>Ne sont pas satisfait(e)</a:t>
            </a:r>
          </a:p>
        </p:txBody>
      </p:sp>
      <p:sp>
        <p:nvSpPr>
          <p:cNvPr id="20" name="Larme 19">
            <a:extLst>
              <a:ext uri="{FF2B5EF4-FFF2-40B4-BE49-F238E27FC236}">
                <a16:creationId xmlns:a16="http://schemas.microsoft.com/office/drawing/2014/main" id="{5AA0FC1D-98BE-4F9E-A3D1-6124A366DAE3}"/>
              </a:ext>
            </a:extLst>
          </p:cNvPr>
          <p:cNvSpPr/>
          <p:nvPr/>
        </p:nvSpPr>
        <p:spPr>
          <a:xfrm>
            <a:off x="5631649" y="3656189"/>
            <a:ext cx="971081" cy="545123"/>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27%</a:t>
            </a:r>
          </a:p>
        </p:txBody>
      </p:sp>
      <p:sp>
        <p:nvSpPr>
          <p:cNvPr id="21" name="Larme 20">
            <a:extLst>
              <a:ext uri="{FF2B5EF4-FFF2-40B4-BE49-F238E27FC236}">
                <a16:creationId xmlns:a16="http://schemas.microsoft.com/office/drawing/2014/main" id="{96B62331-9030-4C92-9576-0BC66847A8E8}"/>
              </a:ext>
            </a:extLst>
          </p:cNvPr>
          <p:cNvSpPr/>
          <p:nvPr/>
        </p:nvSpPr>
        <p:spPr>
          <a:xfrm>
            <a:off x="7238581" y="1941796"/>
            <a:ext cx="971081" cy="545123"/>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61%</a:t>
            </a:r>
          </a:p>
        </p:txBody>
      </p:sp>
      <p:sp>
        <p:nvSpPr>
          <p:cNvPr id="22" name="ZoneTexte 21">
            <a:extLst>
              <a:ext uri="{FF2B5EF4-FFF2-40B4-BE49-F238E27FC236}">
                <a16:creationId xmlns:a16="http://schemas.microsoft.com/office/drawing/2014/main" id="{FC8A1E50-79E5-4DA9-A91F-85B99683C14D}"/>
              </a:ext>
            </a:extLst>
          </p:cNvPr>
          <p:cNvSpPr txBox="1"/>
          <p:nvPr/>
        </p:nvSpPr>
        <p:spPr>
          <a:xfrm>
            <a:off x="7609079" y="4975442"/>
            <a:ext cx="3218201" cy="276999"/>
          </a:xfrm>
          <a:prstGeom prst="rect">
            <a:avLst/>
          </a:prstGeom>
          <a:solidFill>
            <a:schemeClr val="tx1">
              <a:lumMod val="50000"/>
              <a:lumOff val="50000"/>
            </a:schemeClr>
          </a:solidFill>
          <a:ln>
            <a:noFill/>
          </a:ln>
          <a:effectLst>
            <a:softEdge rad="12700"/>
          </a:effectLst>
        </p:spPr>
        <p:txBody>
          <a:bodyPr wrap="square" anchor="ctr">
            <a:spAutoFit/>
          </a:bodyPr>
          <a:lstStyle/>
          <a:p>
            <a:pPr algn="ctr">
              <a:defRPr/>
            </a:pPr>
            <a:r>
              <a:rPr lang="fr-FR" sz="1200" b="1" dirty="0">
                <a:solidFill>
                  <a:schemeClr val="bg1"/>
                </a:solidFill>
                <a:latin typeface="Calibri" pitchFamily="34" charset="0"/>
              </a:rPr>
              <a:t>Rappel – Janvier 2021</a:t>
            </a:r>
            <a:endParaRPr lang="fr-FR" sz="1000" dirty="0">
              <a:solidFill>
                <a:schemeClr val="bg1"/>
              </a:solidFill>
              <a:latin typeface="Calibri" pitchFamily="34" charset="0"/>
            </a:endParaRPr>
          </a:p>
        </p:txBody>
      </p:sp>
      <p:graphicFrame>
        <p:nvGraphicFramePr>
          <p:cNvPr id="23" name="Graphique 6">
            <a:extLst>
              <a:ext uri="{FF2B5EF4-FFF2-40B4-BE49-F238E27FC236}">
                <a16:creationId xmlns:a16="http://schemas.microsoft.com/office/drawing/2014/main" id="{09F039B1-3EF1-42C3-B830-22D9E8857C55}"/>
              </a:ext>
            </a:extLst>
          </p:cNvPr>
          <p:cNvGraphicFramePr>
            <a:graphicFrameLocks/>
          </p:cNvGraphicFramePr>
          <p:nvPr>
            <p:extLst>
              <p:ext uri="{D42A27DB-BD31-4B8C-83A1-F6EECF244321}">
                <p14:modId xmlns:p14="http://schemas.microsoft.com/office/powerpoint/2010/main" val="2883511467"/>
              </p:ext>
            </p:extLst>
          </p:nvPr>
        </p:nvGraphicFramePr>
        <p:xfrm>
          <a:off x="7609079" y="5234511"/>
          <a:ext cx="3218201" cy="1535431"/>
        </p:xfrm>
        <a:graphic>
          <a:graphicData uri="http://schemas.openxmlformats.org/drawingml/2006/chart">
            <c:chart xmlns:c="http://schemas.openxmlformats.org/drawingml/2006/chart" xmlns:r="http://schemas.openxmlformats.org/officeDocument/2006/relationships" r:id="rId3"/>
          </a:graphicData>
        </a:graphic>
      </p:graphicFrame>
      <p:sp>
        <p:nvSpPr>
          <p:cNvPr id="24" name="Larme 23">
            <a:extLst>
              <a:ext uri="{FF2B5EF4-FFF2-40B4-BE49-F238E27FC236}">
                <a16:creationId xmlns:a16="http://schemas.microsoft.com/office/drawing/2014/main" id="{905456A4-3F4E-4AF7-BA91-00C3DBBCF2BC}"/>
              </a:ext>
            </a:extLst>
          </p:cNvPr>
          <p:cNvSpPr/>
          <p:nvPr/>
        </p:nvSpPr>
        <p:spPr>
          <a:xfrm>
            <a:off x="9786656" y="5984465"/>
            <a:ext cx="397340" cy="311358"/>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100" b="1" dirty="0"/>
              <a:t>27%</a:t>
            </a:r>
          </a:p>
        </p:txBody>
      </p:sp>
      <p:sp>
        <p:nvSpPr>
          <p:cNvPr id="25" name="Larme 24">
            <a:extLst>
              <a:ext uri="{FF2B5EF4-FFF2-40B4-BE49-F238E27FC236}">
                <a16:creationId xmlns:a16="http://schemas.microsoft.com/office/drawing/2014/main" id="{FC11F222-AB3F-4E47-B922-DD2125D7A14B}"/>
              </a:ext>
            </a:extLst>
          </p:cNvPr>
          <p:cNvSpPr/>
          <p:nvPr/>
        </p:nvSpPr>
        <p:spPr>
          <a:xfrm>
            <a:off x="10337144" y="5365320"/>
            <a:ext cx="397340" cy="311358"/>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100" b="1" dirty="0"/>
              <a:t>60%</a:t>
            </a:r>
          </a:p>
        </p:txBody>
      </p:sp>
      <p:cxnSp>
        <p:nvCxnSpPr>
          <p:cNvPr id="26" name="Connecteur droit 25">
            <a:extLst>
              <a:ext uri="{FF2B5EF4-FFF2-40B4-BE49-F238E27FC236}">
                <a16:creationId xmlns:a16="http://schemas.microsoft.com/office/drawing/2014/main" id="{943D6B6B-3F66-4D7C-8535-0C6D26B1A811}"/>
              </a:ext>
            </a:extLst>
          </p:cNvPr>
          <p:cNvCxnSpPr/>
          <p:nvPr/>
        </p:nvCxnSpPr>
        <p:spPr>
          <a:xfrm>
            <a:off x="9620553" y="5933147"/>
            <a:ext cx="0" cy="394139"/>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1FFB0991-75DC-4972-80B3-D269990593AB}"/>
              </a:ext>
            </a:extLst>
          </p:cNvPr>
          <p:cNvCxnSpPr/>
          <p:nvPr/>
        </p:nvCxnSpPr>
        <p:spPr>
          <a:xfrm>
            <a:off x="10244348" y="5323931"/>
            <a:ext cx="0" cy="394139"/>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0624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dirty="0"/>
              <a:t>Et toujours près de deux tiers des RP soulignent le bon positionnement de la Direction vis-à-vis du CSE depuis le début de la crise sanitaire</a:t>
            </a:r>
          </a:p>
        </p:txBody>
      </p:sp>
      <p:sp>
        <p:nvSpPr>
          <p:cNvPr id="4" name="Text Box 10"/>
          <p:cNvSpPr txBox="1">
            <a:spLocks noChangeArrowheads="1"/>
          </p:cNvSpPr>
          <p:nvPr/>
        </p:nvSpPr>
        <p:spPr bwMode="auto">
          <a:xfrm>
            <a:off x="1574942" y="926695"/>
            <a:ext cx="9867758"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Depuis le début de la crise du covid-19, comment évaluez-vous le positionnement de la Direction de votre entreprise vis-à-vis du CSE ?</a:t>
            </a:r>
          </a:p>
        </p:txBody>
      </p:sp>
      <p:graphicFrame>
        <p:nvGraphicFramePr>
          <p:cNvPr id="5" name="Graphique 6"/>
          <p:cNvGraphicFramePr>
            <a:graphicFrameLocks/>
          </p:cNvGraphicFramePr>
          <p:nvPr>
            <p:extLst>
              <p:ext uri="{D42A27DB-BD31-4B8C-83A1-F6EECF244321}">
                <p14:modId xmlns:p14="http://schemas.microsoft.com/office/powerpoint/2010/main" val="1011015123"/>
              </p:ext>
            </p:extLst>
          </p:nvPr>
        </p:nvGraphicFramePr>
        <p:xfrm>
          <a:off x="1296775" y="1249466"/>
          <a:ext cx="7693855" cy="4211534"/>
        </p:xfrm>
        <a:graphic>
          <a:graphicData uri="http://schemas.openxmlformats.org/drawingml/2006/chart">
            <c:chart xmlns:c="http://schemas.openxmlformats.org/drawingml/2006/chart" xmlns:r="http://schemas.openxmlformats.org/officeDocument/2006/relationships" r:id="rId2"/>
          </a:graphicData>
        </a:graphic>
      </p:graphicFrame>
      <p:sp>
        <p:nvSpPr>
          <p:cNvPr id="6" name="ZoneTexte 5"/>
          <p:cNvSpPr txBox="1"/>
          <p:nvPr/>
        </p:nvSpPr>
        <p:spPr>
          <a:xfrm>
            <a:off x="8296207" y="2025627"/>
            <a:ext cx="1938135" cy="292388"/>
          </a:xfrm>
          <a:prstGeom prst="rect">
            <a:avLst/>
          </a:prstGeom>
          <a:solidFill>
            <a:srgbClr val="003366"/>
          </a:solidFill>
          <a:ln>
            <a:solidFill>
              <a:srgbClr val="003366"/>
            </a:solidFill>
          </a:ln>
          <a:effectLst>
            <a:softEdge rad="12700"/>
          </a:effectLst>
        </p:spPr>
        <p:txBody>
          <a:bodyPr wrap="square" anchor="ctr">
            <a:spAutoFit/>
          </a:bodyPr>
          <a:lstStyle/>
          <a:p>
            <a:pPr>
              <a:defRPr/>
            </a:pPr>
            <a:r>
              <a:rPr lang="fr-FR" sz="1300" b="1" dirty="0">
                <a:solidFill>
                  <a:schemeClr val="bg1"/>
                </a:solidFill>
                <a:latin typeface="Calibri" pitchFamily="34" charset="0"/>
              </a:rPr>
              <a:t>Il est bon</a:t>
            </a:r>
            <a:endParaRPr lang="fr-FR" sz="1400" b="1" dirty="0">
              <a:solidFill>
                <a:schemeClr val="bg1"/>
              </a:solidFill>
              <a:latin typeface="Calibri" pitchFamily="34" charset="0"/>
            </a:endParaRPr>
          </a:p>
        </p:txBody>
      </p:sp>
      <p:cxnSp>
        <p:nvCxnSpPr>
          <p:cNvPr id="7" name="Connecteur droit 6"/>
          <p:cNvCxnSpPr/>
          <p:nvPr/>
        </p:nvCxnSpPr>
        <p:spPr>
          <a:xfrm>
            <a:off x="7135323" y="1827870"/>
            <a:ext cx="0" cy="88945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5819780" y="3981089"/>
            <a:ext cx="0" cy="892753"/>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7135323" y="4172442"/>
            <a:ext cx="1909346" cy="292388"/>
          </a:xfrm>
          <a:prstGeom prst="rect">
            <a:avLst/>
          </a:prstGeom>
          <a:solidFill>
            <a:srgbClr val="800000"/>
          </a:solidFill>
          <a:effectLst>
            <a:softEdge rad="12700"/>
          </a:effectLst>
        </p:spPr>
        <p:txBody>
          <a:bodyPr wrap="square" anchor="ctr">
            <a:spAutoFit/>
          </a:bodyPr>
          <a:lstStyle/>
          <a:p>
            <a:pPr>
              <a:defRPr/>
            </a:pPr>
            <a:r>
              <a:rPr lang="fr-FR" sz="1300" b="1" dirty="0">
                <a:solidFill>
                  <a:schemeClr val="bg1"/>
                </a:solidFill>
                <a:latin typeface="Calibri" pitchFamily="34" charset="0"/>
              </a:rPr>
              <a:t>Il est mauvais</a:t>
            </a:r>
          </a:p>
        </p:txBody>
      </p:sp>
      <p:sp>
        <p:nvSpPr>
          <p:cNvPr id="10" name="Larme 9"/>
          <p:cNvSpPr/>
          <p:nvPr/>
        </p:nvSpPr>
        <p:spPr>
          <a:xfrm>
            <a:off x="6164243" y="4173269"/>
            <a:ext cx="971081" cy="545123"/>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37%</a:t>
            </a:r>
          </a:p>
        </p:txBody>
      </p:sp>
      <p:sp>
        <p:nvSpPr>
          <p:cNvPr id="11" name="Larme 10"/>
          <p:cNvSpPr/>
          <p:nvPr/>
        </p:nvSpPr>
        <p:spPr>
          <a:xfrm>
            <a:off x="7325126" y="2032500"/>
            <a:ext cx="971081" cy="545123"/>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63%</a:t>
            </a:r>
          </a:p>
        </p:txBody>
      </p:sp>
      <p:sp>
        <p:nvSpPr>
          <p:cNvPr id="12" name="Rectangle 11"/>
          <p:cNvSpPr/>
          <p:nvPr/>
        </p:nvSpPr>
        <p:spPr>
          <a:xfrm>
            <a:off x="9631995" y="1210908"/>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13" name="ZoneTexte 12">
            <a:extLst>
              <a:ext uri="{FF2B5EF4-FFF2-40B4-BE49-F238E27FC236}">
                <a16:creationId xmlns:a16="http://schemas.microsoft.com/office/drawing/2014/main" id="{029171B5-9DD5-4C9E-8FF8-3DB53EBE4EC4}"/>
              </a:ext>
            </a:extLst>
          </p:cNvPr>
          <p:cNvSpPr txBox="1"/>
          <p:nvPr/>
        </p:nvSpPr>
        <p:spPr>
          <a:xfrm>
            <a:off x="147168" y="5261184"/>
            <a:ext cx="3218201" cy="276999"/>
          </a:xfrm>
          <a:prstGeom prst="rect">
            <a:avLst/>
          </a:prstGeom>
          <a:solidFill>
            <a:schemeClr val="tx1">
              <a:lumMod val="50000"/>
              <a:lumOff val="50000"/>
            </a:schemeClr>
          </a:solidFill>
          <a:ln>
            <a:noFill/>
          </a:ln>
          <a:effectLst>
            <a:softEdge rad="12700"/>
          </a:effectLst>
        </p:spPr>
        <p:txBody>
          <a:bodyPr wrap="square" anchor="ctr">
            <a:spAutoFit/>
          </a:bodyPr>
          <a:lstStyle/>
          <a:p>
            <a:pPr algn="ctr">
              <a:defRPr/>
            </a:pPr>
            <a:r>
              <a:rPr lang="fr-FR" sz="1200" b="1" dirty="0">
                <a:solidFill>
                  <a:schemeClr val="bg1"/>
                </a:solidFill>
                <a:latin typeface="Calibri" pitchFamily="34" charset="0"/>
              </a:rPr>
              <a:t>Rappel – Janvier 2021</a:t>
            </a:r>
            <a:endParaRPr lang="fr-FR" sz="1000" dirty="0">
              <a:solidFill>
                <a:schemeClr val="bg1"/>
              </a:solidFill>
              <a:latin typeface="Calibri" pitchFamily="34" charset="0"/>
            </a:endParaRPr>
          </a:p>
        </p:txBody>
      </p:sp>
      <p:graphicFrame>
        <p:nvGraphicFramePr>
          <p:cNvPr id="14" name="Graphique 6">
            <a:extLst>
              <a:ext uri="{FF2B5EF4-FFF2-40B4-BE49-F238E27FC236}">
                <a16:creationId xmlns:a16="http://schemas.microsoft.com/office/drawing/2014/main" id="{35659CA3-F954-4DE6-9C11-E74F518B54DC}"/>
              </a:ext>
            </a:extLst>
          </p:cNvPr>
          <p:cNvGraphicFramePr>
            <a:graphicFrameLocks/>
          </p:cNvGraphicFramePr>
          <p:nvPr>
            <p:extLst>
              <p:ext uri="{D42A27DB-BD31-4B8C-83A1-F6EECF244321}">
                <p14:modId xmlns:p14="http://schemas.microsoft.com/office/powerpoint/2010/main" val="1992919951"/>
              </p:ext>
            </p:extLst>
          </p:nvPr>
        </p:nvGraphicFramePr>
        <p:xfrm>
          <a:off x="147168" y="5520253"/>
          <a:ext cx="3218201" cy="1535431"/>
        </p:xfrm>
        <a:graphic>
          <a:graphicData uri="http://schemas.openxmlformats.org/drawingml/2006/chart">
            <c:chart xmlns:c="http://schemas.openxmlformats.org/drawingml/2006/chart" xmlns:r="http://schemas.openxmlformats.org/officeDocument/2006/relationships" r:id="rId3"/>
          </a:graphicData>
        </a:graphic>
      </p:graphicFrame>
      <p:sp>
        <p:nvSpPr>
          <p:cNvPr id="15" name="Larme 14">
            <a:extLst>
              <a:ext uri="{FF2B5EF4-FFF2-40B4-BE49-F238E27FC236}">
                <a16:creationId xmlns:a16="http://schemas.microsoft.com/office/drawing/2014/main" id="{7A82BFA1-75BD-40DF-B847-70B276A51BCF}"/>
              </a:ext>
            </a:extLst>
          </p:cNvPr>
          <p:cNvSpPr/>
          <p:nvPr/>
        </p:nvSpPr>
        <p:spPr>
          <a:xfrm>
            <a:off x="2535683" y="6564847"/>
            <a:ext cx="397340" cy="311358"/>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100" b="1" dirty="0"/>
              <a:t>35%</a:t>
            </a:r>
          </a:p>
        </p:txBody>
      </p:sp>
      <p:sp>
        <p:nvSpPr>
          <p:cNvPr id="16" name="Larme 15">
            <a:extLst>
              <a:ext uri="{FF2B5EF4-FFF2-40B4-BE49-F238E27FC236}">
                <a16:creationId xmlns:a16="http://schemas.microsoft.com/office/drawing/2014/main" id="{7B36BECF-9FBF-40E4-BD6E-DCAD5D576094}"/>
              </a:ext>
            </a:extLst>
          </p:cNvPr>
          <p:cNvSpPr/>
          <p:nvPr/>
        </p:nvSpPr>
        <p:spPr>
          <a:xfrm>
            <a:off x="2875233" y="5740156"/>
            <a:ext cx="397340" cy="311358"/>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1100" b="1" dirty="0"/>
              <a:t>65%</a:t>
            </a:r>
          </a:p>
        </p:txBody>
      </p:sp>
      <p:cxnSp>
        <p:nvCxnSpPr>
          <p:cNvPr id="17" name="Connecteur droit 16">
            <a:extLst>
              <a:ext uri="{FF2B5EF4-FFF2-40B4-BE49-F238E27FC236}">
                <a16:creationId xmlns:a16="http://schemas.microsoft.com/office/drawing/2014/main" id="{66117FCE-18CC-4116-8D70-7CDC571D1FC2}"/>
              </a:ext>
            </a:extLst>
          </p:cNvPr>
          <p:cNvCxnSpPr/>
          <p:nvPr/>
        </p:nvCxnSpPr>
        <p:spPr>
          <a:xfrm>
            <a:off x="2369580" y="6513529"/>
            <a:ext cx="0" cy="394139"/>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BE4E075D-E7C7-4973-A6AC-752386BCB52F}"/>
              </a:ext>
            </a:extLst>
          </p:cNvPr>
          <p:cNvCxnSpPr/>
          <p:nvPr/>
        </p:nvCxnSpPr>
        <p:spPr>
          <a:xfrm>
            <a:off x="2782437" y="5698767"/>
            <a:ext cx="0" cy="394139"/>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AED29127-0C65-42DA-AD75-9544FA8FA9D0}"/>
              </a:ext>
            </a:extLst>
          </p:cNvPr>
          <p:cNvSpPr txBox="1"/>
          <p:nvPr/>
        </p:nvSpPr>
        <p:spPr>
          <a:xfrm>
            <a:off x="8312706" y="2487118"/>
            <a:ext cx="3900945" cy="1384995"/>
          </a:xfrm>
          <a:prstGeom prst="rect">
            <a:avLst/>
          </a:prstGeom>
          <a:noFill/>
        </p:spPr>
        <p:txBody>
          <a:bodyPr wrap="square">
            <a:spAutoFit/>
          </a:bodyPr>
          <a:lstStyle/>
          <a:p>
            <a:r>
              <a:rPr lang="fr-FR" sz="1400" i="1" dirty="0">
                <a:solidFill>
                  <a:schemeClr val="bg1">
                    <a:lumMod val="50000"/>
                  </a:schemeClr>
                </a:solidFill>
                <a:latin typeface="Century Gothic" panose="020B0502020202020204" pitchFamily="34" charset="0"/>
              </a:rPr>
              <a:t>« On a eu </a:t>
            </a:r>
            <a:r>
              <a:rPr lang="fr-FR" sz="1400" i="1" u="sng" dirty="0">
                <a:solidFill>
                  <a:schemeClr val="bg1">
                    <a:lumMod val="50000"/>
                  </a:schemeClr>
                </a:solidFill>
                <a:latin typeface="Century Gothic" panose="020B0502020202020204" pitchFamily="34" charset="0"/>
              </a:rPr>
              <a:t>une direction très réactive</a:t>
            </a:r>
            <a:r>
              <a:rPr lang="fr-FR" sz="1400" i="1" dirty="0">
                <a:solidFill>
                  <a:schemeClr val="bg1">
                    <a:lumMod val="50000"/>
                  </a:schemeClr>
                </a:solidFill>
                <a:latin typeface="Century Gothic" panose="020B0502020202020204" pitchFamily="34" charset="0"/>
              </a:rPr>
              <a:t>, on a eu des téléphones portables pour tous dès le confinement. Des arrêts pour les personnes vulnérables ou pour les gardes d’enfants, et pas de perte de salaire. » RP secteur Logement social, 800 salariés</a:t>
            </a:r>
          </a:p>
        </p:txBody>
      </p:sp>
      <p:sp>
        <p:nvSpPr>
          <p:cNvPr id="21" name="ZoneTexte 20">
            <a:extLst>
              <a:ext uri="{FF2B5EF4-FFF2-40B4-BE49-F238E27FC236}">
                <a16:creationId xmlns:a16="http://schemas.microsoft.com/office/drawing/2014/main" id="{0DD1852C-8BF8-497F-86D6-C3C0DC0D2B89}"/>
              </a:ext>
            </a:extLst>
          </p:cNvPr>
          <p:cNvSpPr txBox="1"/>
          <p:nvPr/>
        </p:nvSpPr>
        <p:spPr>
          <a:xfrm>
            <a:off x="7219911" y="4633887"/>
            <a:ext cx="3987807" cy="1169551"/>
          </a:xfrm>
          <a:prstGeom prst="rect">
            <a:avLst/>
          </a:prstGeom>
          <a:noFill/>
        </p:spPr>
        <p:txBody>
          <a:bodyPr wrap="square">
            <a:spAutoFit/>
          </a:bodyPr>
          <a:lstStyle/>
          <a:p>
            <a:r>
              <a:rPr lang="fr-FR" sz="1400" i="1" dirty="0">
                <a:solidFill>
                  <a:schemeClr val="bg1">
                    <a:lumMod val="50000"/>
                  </a:schemeClr>
                </a:solidFill>
                <a:latin typeface="Century Gothic" panose="020B0502020202020204" pitchFamily="34" charset="0"/>
              </a:rPr>
              <a:t>« On a fermé 3 jours et on a rouvert </a:t>
            </a:r>
            <a:r>
              <a:rPr lang="fr-FR" sz="1400" i="1" u="sng" dirty="0">
                <a:solidFill>
                  <a:schemeClr val="bg1">
                    <a:lumMod val="50000"/>
                  </a:schemeClr>
                </a:solidFill>
                <a:latin typeface="Century Gothic" panose="020B0502020202020204" pitchFamily="34" charset="0"/>
              </a:rPr>
              <a:t>avec des protocoles minimalistes</a:t>
            </a:r>
            <a:r>
              <a:rPr lang="fr-FR" sz="1400" i="1" dirty="0">
                <a:solidFill>
                  <a:schemeClr val="bg1">
                    <a:lumMod val="50000"/>
                  </a:schemeClr>
                </a:solidFill>
                <a:latin typeface="Century Gothic" panose="020B0502020202020204" pitchFamily="34" charset="0"/>
              </a:rPr>
              <a:t>, et puis tout s’est ouvert, même avant les masques. » RP secteur Construction, &gt; 300 salariés, Auvergne-Rhône-Alpes</a:t>
            </a:r>
          </a:p>
        </p:txBody>
      </p:sp>
    </p:spTree>
    <p:extLst>
      <p:ext uri="{BB962C8B-B14F-4D97-AF65-F5344CB8AC3E}">
        <p14:creationId xmlns:p14="http://schemas.microsoft.com/office/powerpoint/2010/main" val="1363851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a:xfrm>
            <a:off x="1574943" y="204801"/>
            <a:ext cx="9831103" cy="657689"/>
          </a:xfrm>
        </p:spPr>
        <p:txBody>
          <a:bodyPr/>
          <a:lstStyle/>
          <a:p>
            <a:r>
              <a:rPr lang="fr-FR" sz="1500" dirty="0"/>
              <a:t>La plupart des mesures mises en place depuis le début de la crise du Covid-19 ont fait l’objet d’une consultation en amont du CSE selon une majorité des RP, dans les mêmes proportions que l’an dernier; les salariés sont de leur côté toujours moins au fait de ces actions</a:t>
            </a:r>
          </a:p>
        </p:txBody>
      </p:sp>
      <p:sp>
        <p:nvSpPr>
          <p:cNvPr id="4"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Depuis le début de la crise du covid-19, savez-vous si votre entreprise a mis en place des mesures concernant… ?</a:t>
            </a:r>
          </a:p>
        </p:txBody>
      </p:sp>
      <p:graphicFrame>
        <p:nvGraphicFramePr>
          <p:cNvPr id="5" name="Object 42"/>
          <p:cNvGraphicFramePr>
            <a:graphicFrameLocks noChangeAspect="1"/>
          </p:cNvGraphicFramePr>
          <p:nvPr>
            <p:extLst>
              <p:ext uri="{D42A27DB-BD31-4B8C-83A1-F6EECF244321}">
                <p14:modId xmlns:p14="http://schemas.microsoft.com/office/powerpoint/2010/main" val="2628339304"/>
              </p:ext>
            </p:extLst>
          </p:nvPr>
        </p:nvGraphicFramePr>
        <p:xfrm>
          <a:off x="6156945" y="1403433"/>
          <a:ext cx="6010035" cy="5077301"/>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Connecteur droit 5"/>
          <p:cNvCxnSpPr/>
          <p:nvPr/>
        </p:nvCxnSpPr>
        <p:spPr>
          <a:xfrm>
            <a:off x="9750331" y="1859586"/>
            <a:ext cx="0" cy="4267741"/>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5157188" y="6437824"/>
            <a:ext cx="6248858" cy="261610"/>
          </a:xfrm>
          <a:prstGeom prst="rect">
            <a:avLst/>
          </a:prstGeom>
          <a:noFill/>
        </p:spPr>
        <p:txBody>
          <a:bodyPr wrap="square" rtlCol="0">
            <a:spAutoFit/>
          </a:bodyPr>
          <a:lstStyle/>
          <a:p>
            <a:pPr algn="ctr"/>
            <a:r>
              <a:rPr lang="fr-FR" sz="1100" b="1" dirty="0">
                <a:solidFill>
                  <a:srgbClr val="003366"/>
                </a:solidFill>
                <a:sym typeface="Webdings" panose="05030102010509060703" pitchFamily="18" charset="2"/>
              </a:rPr>
              <a:t> </a:t>
            </a:r>
            <a:r>
              <a:rPr lang="fr-FR" sz="1100" b="1" dirty="0">
                <a:solidFill>
                  <a:srgbClr val="003366"/>
                </a:solidFill>
              </a:rPr>
              <a:t>Oui et le CSE a été consulté en amont  </a:t>
            </a:r>
            <a:r>
              <a:rPr lang="fr-FR" sz="1100" b="1" dirty="0">
                <a:solidFill>
                  <a:srgbClr val="003366">
                    <a:alpha val="75000"/>
                  </a:srgbClr>
                </a:solidFill>
                <a:sym typeface="Webdings" panose="05030102010509060703" pitchFamily="18" charset="2"/>
              </a:rPr>
              <a:t> </a:t>
            </a:r>
            <a:r>
              <a:rPr lang="fr-FR" sz="1100" b="1" dirty="0">
                <a:solidFill>
                  <a:srgbClr val="003366">
                    <a:alpha val="75000"/>
                  </a:srgbClr>
                </a:solidFill>
              </a:rPr>
              <a:t>Oui mais le CSE n’a pas été consulté </a:t>
            </a:r>
            <a:r>
              <a:rPr lang="fr-FR" sz="1100" b="1" dirty="0">
                <a:solidFill>
                  <a:srgbClr val="CC0000"/>
                </a:solidFill>
                <a:sym typeface="Webdings" panose="05030102010509060703" pitchFamily="18" charset="2"/>
              </a:rPr>
              <a:t> Non</a:t>
            </a:r>
            <a:endParaRPr lang="fr-FR" sz="1100" b="1" dirty="0">
              <a:solidFill>
                <a:srgbClr val="CC0000"/>
              </a:solidFill>
            </a:endParaRPr>
          </a:p>
        </p:txBody>
      </p:sp>
      <p:graphicFrame>
        <p:nvGraphicFramePr>
          <p:cNvPr id="8" name="Tableau 7"/>
          <p:cNvGraphicFramePr>
            <a:graphicFrameLocks noGrp="1"/>
          </p:cNvGraphicFramePr>
          <p:nvPr>
            <p:extLst>
              <p:ext uri="{D42A27DB-BD31-4B8C-83A1-F6EECF244321}">
                <p14:modId xmlns:p14="http://schemas.microsoft.com/office/powerpoint/2010/main" val="4006339314"/>
              </p:ext>
            </p:extLst>
          </p:nvPr>
        </p:nvGraphicFramePr>
        <p:xfrm>
          <a:off x="1320802" y="1818319"/>
          <a:ext cx="2971799" cy="4309009"/>
        </p:xfrm>
        <a:graphic>
          <a:graphicData uri="http://schemas.openxmlformats.org/drawingml/2006/table">
            <a:tbl>
              <a:tblPr/>
              <a:tblGrid>
                <a:gridCol w="2971799">
                  <a:extLst>
                    <a:ext uri="{9D8B030D-6E8A-4147-A177-3AD203B41FA5}">
                      <a16:colId xmlns:a16="http://schemas.microsoft.com/office/drawing/2014/main" val="20000"/>
                    </a:ext>
                  </a:extLst>
                </a:gridCol>
              </a:tblGrid>
              <a:tr h="834084">
                <a:tc>
                  <a:txBody>
                    <a:bodyPr/>
                    <a:lstStyle/>
                    <a:p>
                      <a:pPr algn="r" fontAlgn="ctr"/>
                      <a:r>
                        <a:rPr lang="fr-FR" sz="1400" b="0" i="0" u="none" strike="noStrike" dirty="0">
                          <a:solidFill>
                            <a:srgbClr val="000000"/>
                          </a:solidFill>
                          <a:effectLst/>
                          <a:latin typeface="Calibri" panose="020F0502020204030204" pitchFamily="34" charset="0"/>
                        </a:rPr>
                        <a:t>Le plan de prévention du risque sanitaire (mesures sanitaires sur site, procédure en cas de contamination etc..)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94985">
                <a:tc>
                  <a:txBody>
                    <a:bodyPr/>
                    <a:lstStyle/>
                    <a:p>
                      <a:pPr algn="r" fontAlgn="ctr"/>
                      <a:r>
                        <a:rPr lang="fr-FR" sz="1400" b="0" i="0" u="none" strike="noStrike">
                          <a:solidFill>
                            <a:srgbClr val="000000"/>
                          </a:solidFill>
                          <a:effectLst/>
                          <a:latin typeface="Calibri" panose="020F0502020204030204" pitchFamily="34" charset="0"/>
                        </a:rPr>
                        <a:t>La mise en place du télétravail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94985">
                <a:tc>
                  <a:txBody>
                    <a:bodyPr/>
                    <a:lstStyle/>
                    <a:p>
                      <a:pPr algn="r" fontAlgn="ctr"/>
                      <a:r>
                        <a:rPr lang="fr-FR" sz="1400" b="0" i="0" u="none" strike="noStrike">
                          <a:solidFill>
                            <a:srgbClr val="000000"/>
                          </a:solidFill>
                          <a:effectLst/>
                          <a:latin typeface="Calibri" panose="020F0502020204030204" pitchFamily="34" charset="0"/>
                        </a:rPr>
                        <a:t>La reprise d’activité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94985">
                <a:tc>
                  <a:txBody>
                    <a:bodyPr/>
                    <a:lstStyle/>
                    <a:p>
                      <a:pPr algn="r" fontAlgn="ctr"/>
                      <a:r>
                        <a:rPr lang="fr-FR" sz="1400" b="0" i="0" u="none" strike="noStrike">
                          <a:solidFill>
                            <a:srgbClr val="000000"/>
                          </a:solidFill>
                          <a:effectLst/>
                          <a:latin typeface="Calibri" panose="020F0502020204030204" pitchFamily="34" charset="0"/>
                        </a:rPr>
                        <a:t>Le recours à l’activité partielle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94985">
                <a:tc>
                  <a:txBody>
                    <a:bodyPr/>
                    <a:lstStyle/>
                    <a:p>
                      <a:pPr algn="r" fontAlgn="ctr"/>
                      <a:r>
                        <a:rPr lang="fr-FR" sz="1400" b="0" i="0" u="none" strike="noStrike">
                          <a:solidFill>
                            <a:srgbClr val="000000"/>
                          </a:solidFill>
                          <a:effectLst/>
                          <a:latin typeface="Calibri" panose="020F0502020204030204" pitchFamily="34" charset="0"/>
                        </a:rPr>
                        <a:t>Des modifications ayant trait aux congés payés, aux durées de travail ou aux jours de repos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94985">
                <a:tc>
                  <a:txBody>
                    <a:bodyPr/>
                    <a:lstStyle/>
                    <a:p>
                      <a:pPr algn="r" fontAlgn="ctr"/>
                      <a:r>
                        <a:rPr lang="fr-FR" sz="1400" b="0" i="0" u="none" strike="noStrike" dirty="0">
                          <a:solidFill>
                            <a:srgbClr val="000000"/>
                          </a:solidFill>
                          <a:effectLst/>
                          <a:latin typeface="Calibri" panose="020F0502020204030204" pitchFamily="34" charset="0"/>
                        </a:rPr>
                        <a:t>La réorganisation ou suppression d’emplois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11" name="Text Box 41"/>
          <p:cNvSpPr txBox="1">
            <a:spLocks noChangeArrowheads="1"/>
          </p:cNvSpPr>
          <p:nvPr/>
        </p:nvSpPr>
        <p:spPr bwMode="auto">
          <a:xfrm>
            <a:off x="6496611" y="3500239"/>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78%</a:t>
            </a:r>
          </a:p>
        </p:txBody>
      </p:sp>
      <p:sp>
        <p:nvSpPr>
          <p:cNvPr id="12" name="Text Box 41"/>
          <p:cNvSpPr txBox="1">
            <a:spLocks noChangeArrowheads="1"/>
          </p:cNvSpPr>
          <p:nvPr/>
        </p:nvSpPr>
        <p:spPr bwMode="auto">
          <a:xfrm>
            <a:off x="6537860" y="2746212"/>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93%</a:t>
            </a:r>
          </a:p>
        </p:txBody>
      </p:sp>
      <p:sp>
        <p:nvSpPr>
          <p:cNvPr id="13" name="Text Box 41"/>
          <p:cNvSpPr txBox="1">
            <a:spLocks noChangeArrowheads="1"/>
          </p:cNvSpPr>
          <p:nvPr/>
        </p:nvSpPr>
        <p:spPr bwMode="auto">
          <a:xfrm>
            <a:off x="6515017" y="2050830"/>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95%</a:t>
            </a:r>
          </a:p>
        </p:txBody>
      </p:sp>
      <p:sp>
        <p:nvSpPr>
          <p:cNvPr id="14" name="ZoneTexte 13"/>
          <p:cNvSpPr txBox="1"/>
          <p:nvPr/>
        </p:nvSpPr>
        <p:spPr>
          <a:xfrm>
            <a:off x="6457921" y="1355486"/>
            <a:ext cx="1374950" cy="492443"/>
          </a:xfrm>
          <a:prstGeom prst="rect">
            <a:avLst/>
          </a:prstGeom>
          <a:noFill/>
        </p:spPr>
        <p:txBody>
          <a:bodyPr wrap="square" rtlCol="0">
            <a:spAutoFit/>
          </a:bodyPr>
          <a:lstStyle/>
          <a:p>
            <a:r>
              <a:rPr lang="fr-FR" sz="1300" b="1" dirty="0">
                <a:solidFill>
                  <a:srgbClr val="003366"/>
                </a:solidFill>
                <a:latin typeface="Calibri" pitchFamily="34" charset="0"/>
                <a:cs typeface="Calibri" pitchFamily="34" charset="0"/>
              </a:rPr>
              <a:t>Total </a:t>
            </a:r>
          </a:p>
          <a:p>
            <a:r>
              <a:rPr lang="fr-FR" sz="1300" b="1" dirty="0">
                <a:solidFill>
                  <a:srgbClr val="003366"/>
                </a:solidFill>
                <a:latin typeface="Calibri" pitchFamily="34" charset="0"/>
                <a:cs typeface="Calibri" pitchFamily="34" charset="0"/>
              </a:rPr>
              <a:t>« OUI »</a:t>
            </a:r>
          </a:p>
        </p:txBody>
      </p:sp>
      <p:sp>
        <p:nvSpPr>
          <p:cNvPr id="15" name="Text Box 41"/>
          <p:cNvSpPr txBox="1">
            <a:spLocks noChangeArrowheads="1"/>
          </p:cNvSpPr>
          <p:nvPr/>
        </p:nvSpPr>
        <p:spPr bwMode="auto">
          <a:xfrm>
            <a:off x="6515017" y="4195621"/>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69%</a:t>
            </a:r>
          </a:p>
        </p:txBody>
      </p:sp>
      <p:sp>
        <p:nvSpPr>
          <p:cNvPr id="16" name="Text Box 41"/>
          <p:cNvSpPr txBox="1">
            <a:spLocks noChangeArrowheads="1"/>
          </p:cNvSpPr>
          <p:nvPr/>
        </p:nvSpPr>
        <p:spPr bwMode="auto">
          <a:xfrm>
            <a:off x="6517184" y="5628753"/>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44%</a:t>
            </a:r>
          </a:p>
        </p:txBody>
      </p:sp>
      <p:sp>
        <p:nvSpPr>
          <p:cNvPr id="17" name="Text Box 41"/>
          <p:cNvSpPr txBox="1">
            <a:spLocks noChangeArrowheads="1"/>
          </p:cNvSpPr>
          <p:nvPr/>
        </p:nvSpPr>
        <p:spPr bwMode="auto">
          <a:xfrm>
            <a:off x="6501526" y="4933371"/>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57%</a:t>
            </a:r>
          </a:p>
        </p:txBody>
      </p:sp>
      <p:sp>
        <p:nvSpPr>
          <p:cNvPr id="18" name="Rectangle 17"/>
          <p:cNvSpPr/>
          <p:nvPr/>
        </p:nvSpPr>
        <p:spPr>
          <a:xfrm>
            <a:off x="9648965" y="1262738"/>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graphicFrame>
        <p:nvGraphicFramePr>
          <p:cNvPr id="19" name="Tableau 18"/>
          <p:cNvGraphicFramePr>
            <a:graphicFrameLocks noGrp="1"/>
          </p:cNvGraphicFramePr>
          <p:nvPr>
            <p:extLst>
              <p:ext uri="{D42A27DB-BD31-4B8C-83A1-F6EECF244321}">
                <p14:modId xmlns:p14="http://schemas.microsoft.com/office/powerpoint/2010/main" val="1436278756"/>
              </p:ext>
            </p:extLst>
          </p:nvPr>
        </p:nvGraphicFramePr>
        <p:xfrm>
          <a:off x="4512725" y="1818319"/>
          <a:ext cx="645969" cy="4309009"/>
        </p:xfrm>
        <a:graphic>
          <a:graphicData uri="http://schemas.openxmlformats.org/drawingml/2006/table">
            <a:tbl>
              <a:tblPr/>
              <a:tblGrid>
                <a:gridCol w="645969">
                  <a:extLst>
                    <a:ext uri="{9D8B030D-6E8A-4147-A177-3AD203B41FA5}">
                      <a16:colId xmlns:a16="http://schemas.microsoft.com/office/drawing/2014/main" val="20000"/>
                    </a:ext>
                  </a:extLst>
                </a:gridCol>
              </a:tblGrid>
              <a:tr h="834084">
                <a:tc>
                  <a:txBody>
                    <a:bodyPr/>
                    <a:lstStyle/>
                    <a:p>
                      <a:pPr algn="ctr" fontAlgn="ctr"/>
                      <a:r>
                        <a:rPr lang="fr-FR" sz="1600" b="1" i="0" u="none" strike="noStrike" dirty="0">
                          <a:solidFill>
                            <a:srgbClr val="7C3D7C"/>
                          </a:solidFill>
                          <a:effectLst/>
                          <a:latin typeface="Calibri" panose="020F0502020204030204" pitchFamily="34" charset="0"/>
                        </a:rPr>
                        <a:t>65%</a:t>
                      </a:r>
                      <a:endParaRPr lang="fr-FR" sz="1400" b="1" i="0" u="none" strike="noStrike" dirty="0">
                        <a:solidFill>
                          <a:srgbClr val="7C3D7C"/>
                        </a:solidFill>
                        <a:effectLst/>
                        <a:latin typeface="Calibri" panose="020F0502020204030204" pitchFamily="34" charset="0"/>
                      </a:endParaRP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94985">
                <a:tc>
                  <a:txBody>
                    <a:bodyPr/>
                    <a:lstStyle/>
                    <a:p>
                      <a:pPr algn="ctr" fontAlgn="ctr"/>
                      <a:r>
                        <a:rPr lang="fr-FR" sz="1600" b="1" i="0" u="none" strike="noStrike" dirty="0">
                          <a:solidFill>
                            <a:srgbClr val="7C3D7C"/>
                          </a:solidFill>
                          <a:effectLst/>
                          <a:latin typeface="Calibri" panose="020F0502020204030204" pitchFamily="34" charset="0"/>
                        </a:rPr>
                        <a:t>62%</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94985">
                <a:tc>
                  <a:txBody>
                    <a:bodyPr/>
                    <a:lstStyle/>
                    <a:p>
                      <a:pPr algn="ctr" fontAlgn="ctr"/>
                      <a:r>
                        <a:rPr lang="fr-FR" sz="1600" b="1" i="0" u="none" strike="noStrike" dirty="0">
                          <a:solidFill>
                            <a:srgbClr val="7C3D7C"/>
                          </a:solidFill>
                          <a:effectLst/>
                          <a:latin typeface="Calibri" panose="020F0502020204030204" pitchFamily="34" charset="0"/>
                        </a:rPr>
                        <a:t>53%</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94985">
                <a:tc>
                  <a:txBody>
                    <a:bodyPr/>
                    <a:lstStyle/>
                    <a:p>
                      <a:pPr algn="ctr" fontAlgn="ctr"/>
                      <a:r>
                        <a:rPr lang="fr-FR" sz="1600" b="1" i="0" u="none" strike="noStrike" dirty="0">
                          <a:solidFill>
                            <a:srgbClr val="7C3D7C"/>
                          </a:solidFill>
                          <a:effectLst/>
                          <a:latin typeface="Calibri" panose="020F0502020204030204" pitchFamily="34" charset="0"/>
                        </a:rPr>
                        <a:t>54%</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94985">
                <a:tc>
                  <a:txBody>
                    <a:bodyPr/>
                    <a:lstStyle/>
                    <a:p>
                      <a:pPr algn="ctr" fontAlgn="ctr"/>
                      <a:r>
                        <a:rPr lang="fr-FR" sz="1600" b="1" i="0" u="none" strike="noStrike" dirty="0">
                          <a:solidFill>
                            <a:srgbClr val="7C3D7C"/>
                          </a:solidFill>
                          <a:effectLst/>
                          <a:latin typeface="Calibri" panose="020F0502020204030204" pitchFamily="34" charset="0"/>
                        </a:rPr>
                        <a:t>44%</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94985">
                <a:tc>
                  <a:txBody>
                    <a:bodyPr/>
                    <a:lstStyle/>
                    <a:p>
                      <a:pPr algn="ctr" fontAlgn="ctr"/>
                      <a:r>
                        <a:rPr lang="fr-FR" sz="1600" b="1" i="0" u="none" strike="noStrike" dirty="0">
                          <a:solidFill>
                            <a:srgbClr val="7C3D7C"/>
                          </a:solidFill>
                          <a:effectLst/>
                          <a:latin typeface="Calibri" panose="020F0502020204030204" pitchFamily="34" charset="0"/>
                        </a:rPr>
                        <a:t>39%</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20" name="ZoneTexte 19"/>
          <p:cNvSpPr txBox="1"/>
          <p:nvPr/>
        </p:nvSpPr>
        <p:spPr>
          <a:xfrm>
            <a:off x="4095965" y="1370874"/>
            <a:ext cx="1585943" cy="461665"/>
          </a:xfrm>
          <a:prstGeom prst="rect">
            <a:avLst/>
          </a:prstGeom>
          <a:noFill/>
        </p:spPr>
        <p:txBody>
          <a:bodyPr wrap="square" rtlCol="0">
            <a:spAutoFit/>
          </a:bodyPr>
          <a:lstStyle/>
          <a:p>
            <a:pPr algn="ctr"/>
            <a:r>
              <a:rPr lang="fr-FR" sz="1200" b="1" dirty="0">
                <a:solidFill>
                  <a:srgbClr val="7C3D7C"/>
                </a:solidFill>
              </a:rPr>
              <a:t>Comparatif</a:t>
            </a:r>
          </a:p>
          <a:p>
            <a:pPr algn="ctr"/>
            <a:r>
              <a:rPr lang="fr-FR" sz="1200" b="1" dirty="0">
                <a:solidFill>
                  <a:srgbClr val="7C3D7C"/>
                </a:solidFill>
              </a:rPr>
              <a:t>Salariés</a:t>
            </a:r>
            <a:endParaRPr lang="fr-FR" sz="1600" b="1" dirty="0">
              <a:solidFill>
                <a:srgbClr val="7C3D7C"/>
              </a:solidFill>
            </a:endParaRPr>
          </a:p>
        </p:txBody>
      </p:sp>
      <p:graphicFrame>
        <p:nvGraphicFramePr>
          <p:cNvPr id="21" name="Tableau 20">
            <a:extLst>
              <a:ext uri="{FF2B5EF4-FFF2-40B4-BE49-F238E27FC236}">
                <a16:creationId xmlns:a16="http://schemas.microsoft.com/office/drawing/2014/main" id="{DC4277F5-C0A5-468E-9445-5E25EEE58789}"/>
              </a:ext>
            </a:extLst>
          </p:cNvPr>
          <p:cNvGraphicFramePr>
            <a:graphicFrameLocks noGrp="1"/>
          </p:cNvGraphicFramePr>
          <p:nvPr>
            <p:extLst>
              <p:ext uri="{D42A27DB-BD31-4B8C-83A1-F6EECF244321}">
                <p14:modId xmlns:p14="http://schemas.microsoft.com/office/powerpoint/2010/main" val="4081783521"/>
              </p:ext>
            </p:extLst>
          </p:nvPr>
        </p:nvGraphicFramePr>
        <p:xfrm>
          <a:off x="5498361" y="1783701"/>
          <a:ext cx="645969" cy="4309009"/>
        </p:xfrm>
        <a:graphic>
          <a:graphicData uri="http://schemas.openxmlformats.org/drawingml/2006/table">
            <a:tbl>
              <a:tblPr/>
              <a:tblGrid>
                <a:gridCol w="645969">
                  <a:extLst>
                    <a:ext uri="{9D8B030D-6E8A-4147-A177-3AD203B41FA5}">
                      <a16:colId xmlns:a16="http://schemas.microsoft.com/office/drawing/2014/main" val="20000"/>
                    </a:ext>
                  </a:extLst>
                </a:gridCol>
              </a:tblGrid>
              <a:tr h="834084">
                <a:tc>
                  <a:txBody>
                    <a:bodyPr/>
                    <a:lstStyle/>
                    <a:p>
                      <a:pPr algn="ctr">
                        <a:spcBef>
                          <a:spcPts val="300"/>
                        </a:spcBef>
                        <a:spcAft>
                          <a:spcPts val="300"/>
                        </a:spcAft>
                      </a:pPr>
                      <a:r>
                        <a:rPr lang="fr-FR" sz="1400" b="1" i="1" dirty="0">
                          <a:solidFill>
                            <a:schemeClr val="tx1">
                              <a:lumMod val="65000"/>
                              <a:lumOff val="35000"/>
                            </a:schemeClr>
                          </a:solidFill>
                          <a:effectLst/>
                          <a:latin typeface="Calibri" panose="020F0502020204030204" pitchFamily="34" charset="0"/>
                          <a:ea typeface="Calibri" panose="020F0502020204030204" pitchFamily="34" charset="0"/>
                        </a:rPr>
                        <a:t>95%</a:t>
                      </a:r>
                      <a:endParaRPr lang="fr-FR" sz="1400" b="1" dirty="0">
                        <a:solidFill>
                          <a:schemeClr val="tx1">
                            <a:lumMod val="65000"/>
                            <a:lumOff val="35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94985">
                <a:tc>
                  <a:txBody>
                    <a:bodyPr/>
                    <a:lstStyle/>
                    <a:p>
                      <a:pPr algn="ctr">
                        <a:spcBef>
                          <a:spcPts val="300"/>
                        </a:spcBef>
                        <a:spcAft>
                          <a:spcPts val="300"/>
                        </a:spcAft>
                      </a:pPr>
                      <a:r>
                        <a:rPr lang="fr-FR" sz="1400" b="1" i="1" dirty="0">
                          <a:solidFill>
                            <a:schemeClr val="tx1">
                              <a:lumMod val="65000"/>
                              <a:lumOff val="35000"/>
                            </a:schemeClr>
                          </a:solidFill>
                          <a:effectLst/>
                          <a:latin typeface="Calibri" panose="020F0502020204030204" pitchFamily="34" charset="0"/>
                          <a:ea typeface="Calibri" panose="020F0502020204030204" pitchFamily="34" charset="0"/>
                        </a:rPr>
                        <a:t>92%</a:t>
                      </a:r>
                      <a:endParaRPr lang="fr-FR" sz="1400" b="1" dirty="0">
                        <a:solidFill>
                          <a:schemeClr val="tx1">
                            <a:lumMod val="65000"/>
                            <a:lumOff val="35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94985">
                <a:tc>
                  <a:txBody>
                    <a:bodyPr/>
                    <a:lstStyle/>
                    <a:p>
                      <a:pPr algn="ctr">
                        <a:spcBef>
                          <a:spcPts val="300"/>
                        </a:spcBef>
                        <a:spcAft>
                          <a:spcPts val="300"/>
                        </a:spcAft>
                      </a:pPr>
                      <a:r>
                        <a:rPr lang="fr-FR" sz="1400" b="1" i="1" dirty="0">
                          <a:solidFill>
                            <a:schemeClr val="tx1">
                              <a:lumMod val="65000"/>
                              <a:lumOff val="35000"/>
                            </a:schemeClr>
                          </a:solidFill>
                          <a:effectLst/>
                          <a:latin typeface="Calibri" panose="020F0502020204030204" pitchFamily="34" charset="0"/>
                          <a:ea typeface="Calibri" panose="020F0502020204030204" pitchFamily="34" charset="0"/>
                        </a:rPr>
                        <a:t>76%</a:t>
                      </a:r>
                      <a:endParaRPr lang="fr-FR" sz="1400" b="1" dirty="0">
                        <a:solidFill>
                          <a:schemeClr val="tx1">
                            <a:lumMod val="65000"/>
                            <a:lumOff val="35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94985">
                <a:tc>
                  <a:txBody>
                    <a:bodyPr/>
                    <a:lstStyle/>
                    <a:p>
                      <a:pPr algn="ctr">
                        <a:spcBef>
                          <a:spcPts val="300"/>
                        </a:spcBef>
                        <a:spcAft>
                          <a:spcPts val="300"/>
                        </a:spcAft>
                      </a:pPr>
                      <a:r>
                        <a:rPr lang="fr-FR" sz="1400" b="1" i="1" dirty="0">
                          <a:solidFill>
                            <a:schemeClr val="tx1">
                              <a:lumMod val="65000"/>
                              <a:lumOff val="35000"/>
                            </a:schemeClr>
                          </a:solidFill>
                          <a:effectLst/>
                          <a:latin typeface="Calibri" panose="020F0502020204030204" pitchFamily="34" charset="0"/>
                          <a:ea typeface="Calibri" panose="020F0502020204030204" pitchFamily="34" charset="0"/>
                        </a:rPr>
                        <a:t>69%</a:t>
                      </a:r>
                      <a:endParaRPr lang="fr-FR" sz="1400" b="1" dirty="0">
                        <a:solidFill>
                          <a:schemeClr val="tx1">
                            <a:lumMod val="65000"/>
                            <a:lumOff val="35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94985">
                <a:tc>
                  <a:txBody>
                    <a:bodyPr/>
                    <a:lstStyle/>
                    <a:p>
                      <a:pPr algn="ctr">
                        <a:spcBef>
                          <a:spcPts val="300"/>
                        </a:spcBef>
                        <a:spcAft>
                          <a:spcPts val="300"/>
                        </a:spcAft>
                      </a:pPr>
                      <a:r>
                        <a:rPr lang="fr-FR" sz="1400" b="1" i="1" dirty="0">
                          <a:solidFill>
                            <a:schemeClr val="tx1">
                              <a:lumMod val="65000"/>
                              <a:lumOff val="35000"/>
                            </a:schemeClr>
                          </a:solidFill>
                          <a:effectLst/>
                          <a:latin typeface="Calibri" panose="020F0502020204030204" pitchFamily="34" charset="0"/>
                          <a:ea typeface="Calibri" panose="020F0502020204030204" pitchFamily="34" charset="0"/>
                        </a:rPr>
                        <a:t>65%</a:t>
                      </a:r>
                      <a:endParaRPr lang="fr-FR" sz="1400" b="1" dirty="0">
                        <a:solidFill>
                          <a:schemeClr val="tx1">
                            <a:lumMod val="65000"/>
                            <a:lumOff val="35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94985">
                <a:tc>
                  <a:txBody>
                    <a:bodyPr/>
                    <a:lstStyle/>
                    <a:p>
                      <a:pPr algn="ctr">
                        <a:spcBef>
                          <a:spcPts val="300"/>
                        </a:spcBef>
                        <a:spcAft>
                          <a:spcPts val="300"/>
                        </a:spcAft>
                      </a:pPr>
                      <a:r>
                        <a:rPr lang="fr-FR" sz="1400" b="1" i="1" dirty="0">
                          <a:solidFill>
                            <a:schemeClr val="tx1">
                              <a:lumMod val="65000"/>
                              <a:lumOff val="35000"/>
                            </a:schemeClr>
                          </a:solidFill>
                          <a:effectLst/>
                          <a:latin typeface="Calibri" panose="020F0502020204030204" pitchFamily="34" charset="0"/>
                          <a:ea typeface="Calibri" panose="020F0502020204030204" pitchFamily="34" charset="0"/>
                        </a:rPr>
                        <a:t>41%</a:t>
                      </a:r>
                      <a:endParaRPr lang="fr-FR" sz="1400" b="1" dirty="0">
                        <a:solidFill>
                          <a:schemeClr val="tx1">
                            <a:lumMod val="65000"/>
                            <a:lumOff val="35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22" name="ZoneTexte 21">
            <a:extLst>
              <a:ext uri="{FF2B5EF4-FFF2-40B4-BE49-F238E27FC236}">
                <a16:creationId xmlns:a16="http://schemas.microsoft.com/office/drawing/2014/main" id="{24D423B5-A068-481D-ACDF-AA0A54AE62F4}"/>
              </a:ext>
            </a:extLst>
          </p:cNvPr>
          <p:cNvSpPr txBox="1"/>
          <p:nvPr/>
        </p:nvSpPr>
        <p:spPr>
          <a:xfrm>
            <a:off x="5081601" y="1336256"/>
            <a:ext cx="1585943" cy="461665"/>
          </a:xfrm>
          <a:prstGeom prst="rect">
            <a:avLst/>
          </a:prstGeom>
          <a:noFill/>
        </p:spPr>
        <p:txBody>
          <a:bodyPr wrap="square" rtlCol="0">
            <a:spAutoFit/>
          </a:bodyPr>
          <a:lstStyle/>
          <a:p>
            <a:pPr algn="ctr"/>
            <a:r>
              <a:rPr lang="fr-FR" sz="1200" b="1" dirty="0">
                <a:solidFill>
                  <a:schemeClr val="tx1">
                    <a:lumMod val="65000"/>
                    <a:lumOff val="35000"/>
                  </a:schemeClr>
                </a:solidFill>
              </a:rPr>
              <a:t>Rappel</a:t>
            </a:r>
          </a:p>
          <a:p>
            <a:pPr algn="ctr"/>
            <a:r>
              <a:rPr lang="fr-FR" sz="1200" b="1" dirty="0">
                <a:solidFill>
                  <a:schemeClr val="tx1">
                    <a:lumMod val="65000"/>
                    <a:lumOff val="35000"/>
                  </a:schemeClr>
                </a:solidFill>
              </a:rPr>
              <a:t>Janv. 2021</a:t>
            </a:r>
          </a:p>
        </p:txBody>
      </p:sp>
    </p:spTree>
    <p:extLst>
      <p:ext uri="{BB962C8B-B14F-4D97-AF65-F5344CB8AC3E}">
        <p14:creationId xmlns:p14="http://schemas.microsoft.com/office/powerpoint/2010/main" val="17640149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1917700" y="2628900"/>
            <a:ext cx="9201150" cy="1952102"/>
            <a:chOff x="422" y="2906"/>
            <a:chExt cx="5944" cy="1041"/>
          </a:xfrm>
        </p:grpSpPr>
        <p:sp>
          <p:nvSpPr>
            <p:cNvPr id="8" name="Rectangle 7"/>
            <p:cNvSpPr>
              <a:spLocks noChangeArrowheads="1"/>
            </p:cNvSpPr>
            <p:nvPr/>
          </p:nvSpPr>
          <p:spPr bwMode="auto">
            <a:xfrm>
              <a:off x="1506" y="3110"/>
              <a:ext cx="4860" cy="632"/>
            </a:xfrm>
            <a:prstGeom prst="rect">
              <a:avLst/>
            </a:prstGeom>
            <a:noFill/>
            <a:ln w="9525">
              <a:noFill/>
              <a:miter lim="800000"/>
              <a:headEnd/>
              <a:tailEnd/>
            </a:ln>
          </p:spPr>
          <p:txBody>
            <a:bodyPr anchor="ctr"/>
            <a:lstStyle/>
            <a:p>
              <a:r>
                <a:rPr lang="fr-FR" sz="4000" b="1" dirty="0">
                  <a:solidFill>
                    <a:srgbClr val="A50021"/>
                  </a:solidFill>
                  <a:latin typeface="Century Gothic" panose="020B0502020202020204" pitchFamily="34" charset="0"/>
                </a:rPr>
                <a:t>Perceptions sur le télétravail</a:t>
              </a:r>
            </a:p>
          </p:txBody>
        </p:sp>
        <p:sp>
          <p:nvSpPr>
            <p:cNvPr id="9" name="Rectangle 8"/>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8000" b="1" dirty="0">
                  <a:solidFill>
                    <a:srgbClr val="A50021"/>
                  </a:solidFill>
                  <a:latin typeface="Century Gothic" panose="020B0502020202020204" pitchFamily="34" charset="0"/>
                  <a:cs typeface="Times New Roman" pitchFamily="18" charset="0"/>
                </a:rPr>
                <a:t>F</a:t>
              </a:r>
            </a:p>
          </p:txBody>
        </p:sp>
        <p:sp>
          <p:nvSpPr>
            <p:cNvPr id="10"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4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1879519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2ABAAAA7-67BE-4C4E-A733-C5A9F7ACB9DB}"/>
              </a:ext>
            </a:extLst>
          </p:cNvPr>
          <p:cNvSpPr>
            <a:spLocks noGrp="1"/>
          </p:cNvSpPr>
          <p:nvPr>
            <p:ph type="body" sz="quarter" idx="10"/>
          </p:nvPr>
        </p:nvSpPr>
        <p:spPr/>
        <p:txBody>
          <a:bodyPr/>
          <a:lstStyle/>
          <a:p>
            <a:r>
              <a:rPr lang="fr-FR" dirty="0"/>
              <a:t>La grande majorité des télétravailleurs sont satisfaits de ce mode de travail</a:t>
            </a:r>
          </a:p>
        </p:txBody>
      </p:sp>
      <p:sp>
        <p:nvSpPr>
          <p:cNvPr id="3" name="Text Box 10">
            <a:extLst>
              <a:ext uri="{FF2B5EF4-FFF2-40B4-BE49-F238E27FC236}">
                <a16:creationId xmlns:a16="http://schemas.microsoft.com/office/drawing/2014/main" id="{F2400763-80A8-460A-8582-051906A09FFE}"/>
              </a:ext>
            </a:extLst>
          </p:cNvPr>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Comment vivez-vous le télétravail ?</a:t>
            </a:r>
          </a:p>
        </p:txBody>
      </p:sp>
      <p:sp>
        <p:nvSpPr>
          <p:cNvPr id="4" name="Text Box 10">
            <a:extLst>
              <a:ext uri="{FF2B5EF4-FFF2-40B4-BE49-F238E27FC236}">
                <a16:creationId xmlns:a16="http://schemas.microsoft.com/office/drawing/2014/main" id="{D20C8BDC-8A5E-4E99-939D-62A97D1E155A}"/>
              </a:ext>
            </a:extLst>
          </p:cNvPr>
          <p:cNvSpPr txBox="1">
            <a:spLocks noChangeArrowheads="1"/>
          </p:cNvSpPr>
          <p:nvPr/>
        </p:nvSpPr>
        <p:spPr bwMode="auto">
          <a:xfrm>
            <a:off x="1912995" y="1248269"/>
            <a:ext cx="7934326" cy="169277"/>
          </a:xfrm>
          <a:prstGeom prst="rect">
            <a:avLst/>
          </a:prstGeom>
          <a:noFill/>
          <a:ln w="9525" algn="ctr">
            <a:noFill/>
            <a:miter lim="800000"/>
            <a:headEnd/>
            <a:tailEnd/>
          </a:ln>
        </p:spPr>
        <p:txBody>
          <a:bodyPr wrap="square" lIns="0" tIns="0" rIns="0" bIns="0" anchor="t">
            <a:spAutoFit/>
          </a:bodyPr>
          <a:lstStyle/>
          <a:p>
            <a:pPr algn="just"/>
            <a:r>
              <a:rPr lang="fr-FR" sz="1100" i="1" dirty="0">
                <a:solidFill>
                  <a:schemeClr val="tx1">
                    <a:lumMod val="65000"/>
                    <a:lumOff val="35000"/>
                  </a:schemeClr>
                </a:solidFill>
              </a:rPr>
              <a:t>Base : A ceux qui ont eu recours au télétravail depuis le début de la crise sanitaire, soit 45% de l’échantillon</a:t>
            </a:r>
          </a:p>
        </p:txBody>
      </p:sp>
      <p:graphicFrame>
        <p:nvGraphicFramePr>
          <p:cNvPr id="5" name="Graphique 6">
            <a:extLst>
              <a:ext uri="{FF2B5EF4-FFF2-40B4-BE49-F238E27FC236}">
                <a16:creationId xmlns:a16="http://schemas.microsoft.com/office/drawing/2014/main" id="{9345347C-47A5-4383-8869-98FD6238197D}"/>
              </a:ext>
            </a:extLst>
          </p:cNvPr>
          <p:cNvGraphicFramePr>
            <a:graphicFrameLocks/>
          </p:cNvGraphicFramePr>
          <p:nvPr>
            <p:extLst>
              <p:ext uri="{D42A27DB-BD31-4B8C-83A1-F6EECF244321}">
                <p14:modId xmlns:p14="http://schemas.microsoft.com/office/powerpoint/2010/main" val="381525303"/>
              </p:ext>
            </p:extLst>
          </p:nvPr>
        </p:nvGraphicFramePr>
        <p:xfrm>
          <a:off x="801475" y="1986066"/>
          <a:ext cx="7693855" cy="4211534"/>
        </p:xfrm>
        <a:graphic>
          <a:graphicData uri="http://schemas.openxmlformats.org/drawingml/2006/chart">
            <c:chart xmlns:c="http://schemas.openxmlformats.org/drawingml/2006/chart" xmlns:r="http://schemas.openxmlformats.org/officeDocument/2006/relationships" r:id="rId2"/>
          </a:graphicData>
        </a:graphic>
      </p:graphicFrame>
      <p:sp>
        <p:nvSpPr>
          <p:cNvPr id="6" name="ZoneTexte 5">
            <a:extLst>
              <a:ext uri="{FF2B5EF4-FFF2-40B4-BE49-F238E27FC236}">
                <a16:creationId xmlns:a16="http://schemas.microsoft.com/office/drawing/2014/main" id="{957BE2A3-5EAC-4CF0-9196-00299DB77102}"/>
              </a:ext>
            </a:extLst>
          </p:cNvPr>
          <p:cNvSpPr txBox="1"/>
          <p:nvPr/>
        </p:nvSpPr>
        <p:spPr>
          <a:xfrm>
            <a:off x="7800907" y="2760559"/>
            <a:ext cx="2518965" cy="292388"/>
          </a:xfrm>
          <a:prstGeom prst="rect">
            <a:avLst/>
          </a:prstGeom>
          <a:solidFill>
            <a:srgbClr val="003366"/>
          </a:solidFill>
          <a:ln>
            <a:solidFill>
              <a:srgbClr val="003366"/>
            </a:solidFill>
          </a:ln>
          <a:effectLst>
            <a:softEdge rad="12700"/>
          </a:effectLst>
        </p:spPr>
        <p:txBody>
          <a:bodyPr wrap="square" anchor="ctr">
            <a:spAutoFit/>
          </a:bodyPr>
          <a:lstStyle/>
          <a:p>
            <a:pPr>
              <a:defRPr/>
            </a:pPr>
            <a:r>
              <a:rPr lang="fr-FR" sz="1300" b="1" dirty="0">
                <a:solidFill>
                  <a:schemeClr val="bg1"/>
                </a:solidFill>
                <a:latin typeface="Calibri" pitchFamily="34" charset="0"/>
              </a:rPr>
              <a:t>Le vivent bien</a:t>
            </a:r>
            <a:endParaRPr lang="fr-FR" sz="1400" b="1" dirty="0">
              <a:solidFill>
                <a:schemeClr val="bg1"/>
              </a:solidFill>
              <a:latin typeface="Calibri" pitchFamily="34" charset="0"/>
            </a:endParaRPr>
          </a:p>
        </p:txBody>
      </p:sp>
      <p:cxnSp>
        <p:nvCxnSpPr>
          <p:cNvPr id="7" name="Connecteur droit 6">
            <a:extLst>
              <a:ext uri="{FF2B5EF4-FFF2-40B4-BE49-F238E27FC236}">
                <a16:creationId xmlns:a16="http://schemas.microsoft.com/office/drawing/2014/main" id="{4AC38089-A879-40C3-97EA-3A0FCB06D78F}"/>
              </a:ext>
            </a:extLst>
          </p:cNvPr>
          <p:cNvCxnSpPr/>
          <p:nvPr/>
        </p:nvCxnSpPr>
        <p:spPr>
          <a:xfrm>
            <a:off x="6640023" y="2564470"/>
            <a:ext cx="0" cy="88945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B821645F-1E1B-463F-BFBA-2118D41EF12A}"/>
              </a:ext>
            </a:extLst>
          </p:cNvPr>
          <p:cNvCxnSpPr/>
          <p:nvPr/>
        </p:nvCxnSpPr>
        <p:spPr>
          <a:xfrm>
            <a:off x="4930780" y="4717689"/>
            <a:ext cx="0" cy="892753"/>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C778CB97-7317-4313-9F42-01DBBB2C9FF0}"/>
              </a:ext>
            </a:extLst>
          </p:cNvPr>
          <p:cNvSpPr txBox="1"/>
          <p:nvPr/>
        </p:nvSpPr>
        <p:spPr>
          <a:xfrm>
            <a:off x="6246323" y="4895799"/>
            <a:ext cx="2481548" cy="292388"/>
          </a:xfrm>
          <a:prstGeom prst="rect">
            <a:avLst/>
          </a:prstGeom>
          <a:solidFill>
            <a:srgbClr val="800000"/>
          </a:solidFill>
          <a:effectLst>
            <a:softEdge rad="12700"/>
          </a:effectLst>
        </p:spPr>
        <p:txBody>
          <a:bodyPr wrap="square" anchor="ctr">
            <a:spAutoFit/>
          </a:bodyPr>
          <a:lstStyle/>
          <a:p>
            <a:pPr>
              <a:defRPr/>
            </a:pPr>
            <a:r>
              <a:rPr lang="fr-FR" sz="1300" b="1">
                <a:solidFill>
                  <a:schemeClr val="bg1"/>
                </a:solidFill>
                <a:latin typeface="Calibri" pitchFamily="34" charset="0"/>
              </a:rPr>
              <a:t>Le vivent mal</a:t>
            </a:r>
            <a:endParaRPr lang="fr-FR" sz="1300" b="1" dirty="0">
              <a:solidFill>
                <a:schemeClr val="bg1"/>
              </a:solidFill>
              <a:latin typeface="Calibri" pitchFamily="34" charset="0"/>
            </a:endParaRPr>
          </a:p>
        </p:txBody>
      </p:sp>
      <p:sp>
        <p:nvSpPr>
          <p:cNvPr id="10" name="Larme 9">
            <a:extLst>
              <a:ext uri="{FF2B5EF4-FFF2-40B4-BE49-F238E27FC236}">
                <a16:creationId xmlns:a16="http://schemas.microsoft.com/office/drawing/2014/main" id="{2548BF97-C7E3-496A-AB37-EB3FA5E698BC}"/>
              </a:ext>
            </a:extLst>
          </p:cNvPr>
          <p:cNvSpPr/>
          <p:nvPr/>
        </p:nvSpPr>
        <p:spPr>
          <a:xfrm>
            <a:off x="5275243" y="4909869"/>
            <a:ext cx="971081" cy="545123"/>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15%</a:t>
            </a:r>
          </a:p>
        </p:txBody>
      </p:sp>
      <p:sp>
        <p:nvSpPr>
          <p:cNvPr id="11" name="Larme 10">
            <a:extLst>
              <a:ext uri="{FF2B5EF4-FFF2-40B4-BE49-F238E27FC236}">
                <a16:creationId xmlns:a16="http://schemas.microsoft.com/office/drawing/2014/main" id="{D28E1EE3-C2A6-45B7-81B2-ED96F80AA38F}"/>
              </a:ext>
            </a:extLst>
          </p:cNvPr>
          <p:cNvSpPr/>
          <p:nvPr/>
        </p:nvSpPr>
        <p:spPr>
          <a:xfrm>
            <a:off x="6829826" y="2769100"/>
            <a:ext cx="971081" cy="545123"/>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85%</a:t>
            </a:r>
          </a:p>
        </p:txBody>
      </p:sp>
      <p:sp>
        <p:nvSpPr>
          <p:cNvPr id="12" name="Rectangle 11">
            <a:extLst>
              <a:ext uri="{FF2B5EF4-FFF2-40B4-BE49-F238E27FC236}">
                <a16:creationId xmlns:a16="http://schemas.microsoft.com/office/drawing/2014/main" id="{F404BCCA-BF8C-4CF1-A669-D4BA9C273421}"/>
              </a:ext>
            </a:extLst>
          </p:cNvPr>
          <p:cNvSpPr/>
          <p:nvPr/>
        </p:nvSpPr>
        <p:spPr>
          <a:xfrm>
            <a:off x="10088802" y="1050083"/>
            <a:ext cx="1326985" cy="367463"/>
          </a:xfrm>
          <a:prstGeom prst="rect">
            <a:avLst/>
          </a:prstGeom>
          <a:solidFill>
            <a:srgbClr val="7C3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t>Salariés</a:t>
            </a:r>
          </a:p>
        </p:txBody>
      </p:sp>
      <p:sp>
        <p:nvSpPr>
          <p:cNvPr id="14" name="ZoneTexte 13">
            <a:extLst>
              <a:ext uri="{FF2B5EF4-FFF2-40B4-BE49-F238E27FC236}">
                <a16:creationId xmlns:a16="http://schemas.microsoft.com/office/drawing/2014/main" id="{1A4DBE2E-03DE-49DC-89A9-F93700D312A5}"/>
              </a:ext>
            </a:extLst>
          </p:cNvPr>
          <p:cNvSpPr txBox="1"/>
          <p:nvPr/>
        </p:nvSpPr>
        <p:spPr>
          <a:xfrm>
            <a:off x="6323338" y="5374131"/>
            <a:ext cx="5473496" cy="954107"/>
          </a:xfrm>
          <a:prstGeom prst="rect">
            <a:avLst/>
          </a:prstGeom>
          <a:noFill/>
        </p:spPr>
        <p:txBody>
          <a:bodyPr wrap="square">
            <a:spAutoFit/>
          </a:bodyPr>
          <a:lstStyle/>
          <a:p>
            <a:r>
              <a:rPr lang="fr-FR" sz="1400" i="1" dirty="0">
                <a:solidFill>
                  <a:schemeClr val="bg1">
                    <a:lumMod val="50000"/>
                  </a:schemeClr>
                </a:solidFill>
                <a:effectLst/>
                <a:latin typeface="Century Gothic" panose="020B0502020202020204" pitchFamily="34" charset="0"/>
                <a:ea typeface="Times New Roman" panose="02020603050405020304" pitchFamily="18" charset="0"/>
              </a:rPr>
              <a:t>« Les jeunes qui n’ont pas un grand logement, ils dorment dans leur bureau. L’entreprise est ravie, surtout qu’il n’y a pas d’accord. </a:t>
            </a:r>
            <a:r>
              <a:rPr lang="fr-FR" sz="1400" i="1" dirty="0">
                <a:solidFill>
                  <a:schemeClr val="bg1">
                    <a:lumMod val="50000"/>
                  </a:schemeClr>
                </a:solidFill>
                <a:latin typeface="Century Gothic" panose="020B0502020202020204" pitchFamily="34" charset="0"/>
              </a:rPr>
              <a:t>Donc ils ont décidé qu’on était 100% </a:t>
            </a:r>
            <a:r>
              <a:rPr lang="fr-FR" sz="1400" i="1" dirty="0" err="1">
                <a:solidFill>
                  <a:schemeClr val="bg1">
                    <a:lumMod val="50000"/>
                  </a:schemeClr>
                </a:solidFill>
                <a:latin typeface="Century Gothic" panose="020B0502020202020204" pitchFamily="34" charset="0"/>
              </a:rPr>
              <a:t>télétravaillables</a:t>
            </a:r>
            <a:r>
              <a:rPr lang="fr-FR" sz="1400" i="1" dirty="0">
                <a:solidFill>
                  <a:schemeClr val="bg1">
                    <a:lumMod val="50000"/>
                  </a:schemeClr>
                </a:solidFill>
                <a:latin typeface="Century Gothic" panose="020B0502020202020204" pitchFamily="34" charset="0"/>
              </a:rPr>
              <a:t>. » RP, secteur Informatique, 100 salariés</a:t>
            </a:r>
          </a:p>
        </p:txBody>
      </p:sp>
      <p:sp>
        <p:nvSpPr>
          <p:cNvPr id="16" name="ZoneTexte 15">
            <a:extLst>
              <a:ext uri="{FF2B5EF4-FFF2-40B4-BE49-F238E27FC236}">
                <a16:creationId xmlns:a16="http://schemas.microsoft.com/office/drawing/2014/main" id="{A5384AD0-15EE-4D91-9AF4-4FCA2EE373A5}"/>
              </a:ext>
            </a:extLst>
          </p:cNvPr>
          <p:cNvSpPr txBox="1"/>
          <p:nvPr/>
        </p:nvSpPr>
        <p:spPr>
          <a:xfrm>
            <a:off x="7764165" y="3134942"/>
            <a:ext cx="4714408" cy="1169551"/>
          </a:xfrm>
          <a:prstGeom prst="rect">
            <a:avLst/>
          </a:prstGeom>
          <a:noFill/>
        </p:spPr>
        <p:txBody>
          <a:bodyPr wrap="square">
            <a:spAutoFit/>
          </a:bodyPr>
          <a:lstStyle/>
          <a:p>
            <a:r>
              <a:rPr lang="fr-FR" sz="1400" i="1" dirty="0">
                <a:solidFill>
                  <a:schemeClr val="bg1">
                    <a:lumMod val="50000"/>
                  </a:schemeClr>
                </a:solidFill>
                <a:latin typeface="Century Gothic" panose="020B0502020202020204" pitchFamily="34" charset="0"/>
              </a:rPr>
              <a:t>« Au début, on était sceptique, mais on avait un accord de télétravail avant la crise, et on avait vu l’engouement des salariés, notamment des femmes seules avec enfants. On a plutôt accompagné. » RP, secteur Média, &gt;300 salariés</a:t>
            </a:r>
          </a:p>
        </p:txBody>
      </p:sp>
    </p:spTree>
    <p:extLst>
      <p:ext uri="{BB962C8B-B14F-4D97-AF65-F5344CB8AC3E}">
        <p14:creationId xmlns:p14="http://schemas.microsoft.com/office/powerpoint/2010/main" val="16856436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4B9757B-72F0-4EDB-B1CC-01FB34C574D1}"/>
              </a:ext>
            </a:extLst>
          </p:cNvPr>
          <p:cNvSpPr>
            <a:spLocks noGrp="1"/>
          </p:cNvSpPr>
          <p:nvPr>
            <p:ph type="body" sz="quarter" idx="10"/>
          </p:nvPr>
        </p:nvSpPr>
        <p:spPr/>
        <p:txBody>
          <a:bodyPr/>
          <a:lstStyle/>
          <a:p>
            <a:r>
              <a:rPr lang="fr-FR" sz="1500" dirty="0"/>
              <a:t>Les RP partagent le constat des salariés : télétravail rime pour eux avec performance accrue, mais s’accompagne d’une dégradation des conditions de travail et surtout du lien social et présente un risque quant à la perception de la performance des salariés</a:t>
            </a:r>
          </a:p>
        </p:txBody>
      </p:sp>
      <p:graphicFrame>
        <p:nvGraphicFramePr>
          <p:cNvPr id="3" name="Graphique 12">
            <a:extLst>
              <a:ext uri="{FF2B5EF4-FFF2-40B4-BE49-F238E27FC236}">
                <a16:creationId xmlns:a16="http://schemas.microsoft.com/office/drawing/2014/main" id="{4E3C8A61-1345-4D9D-A358-64E451B7E9DC}"/>
              </a:ext>
            </a:extLst>
          </p:cNvPr>
          <p:cNvGraphicFramePr>
            <a:graphicFrameLocks/>
          </p:cNvGraphicFramePr>
          <p:nvPr>
            <p:extLst>
              <p:ext uri="{D42A27DB-BD31-4B8C-83A1-F6EECF244321}">
                <p14:modId xmlns:p14="http://schemas.microsoft.com/office/powerpoint/2010/main" val="1920824947"/>
              </p:ext>
            </p:extLst>
          </p:nvPr>
        </p:nvGraphicFramePr>
        <p:xfrm>
          <a:off x="1574942" y="1930401"/>
          <a:ext cx="9710744" cy="492034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Box 10">
            <a:extLst>
              <a:ext uri="{FF2B5EF4-FFF2-40B4-BE49-F238E27FC236}">
                <a16:creationId xmlns:a16="http://schemas.microsoft.com/office/drawing/2014/main" id="{86900F7D-DE14-48D0-91A3-FF987B5CC3E2}"/>
              </a:ext>
            </a:extLst>
          </p:cNvPr>
          <p:cNvSpPr txBox="1">
            <a:spLocks noChangeArrowheads="1"/>
          </p:cNvSpPr>
          <p:nvPr/>
        </p:nvSpPr>
        <p:spPr bwMode="auto">
          <a:xfrm>
            <a:off x="1574943" y="926695"/>
            <a:ext cx="9760929" cy="442035"/>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Concernant la mise en place du télétravail dans votre entreprise, diriez-vous que celui-ci a eu un impact positif, négatif ou neutre sur les éléments suivants ? </a:t>
            </a:r>
          </a:p>
        </p:txBody>
      </p:sp>
      <p:sp>
        <p:nvSpPr>
          <p:cNvPr id="5" name="Rectangle 4">
            <a:extLst>
              <a:ext uri="{FF2B5EF4-FFF2-40B4-BE49-F238E27FC236}">
                <a16:creationId xmlns:a16="http://schemas.microsoft.com/office/drawing/2014/main" id="{CC226755-1791-4DF6-BBB0-DEFE4DDFBFA7}"/>
              </a:ext>
            </a:extLst>
          </p:cNvPr>
          <p:cNvSpPr/>
          <p:nvPr/>
        </p:nvSpPr>
        <p:spPr>
          <a:xfrm>
            <a:off x="9648965" y="1262738"/>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6" name="Text Box 10">
            <a:extLst>
              <a:ext uri="{FF2B5EF4-FFF2-40B4-BE49-F238E27FC236}">
                <a16:creationId xmlns:a16="http://schemas.microsoft.com/office/drawing/2014/main" id="{75E130EB-F51F-45CB-B7FD-820BEB64AD05}"/>
              </a:ext>
            </a:extLst>
          </p:cNvPr>
          <p:cNvSpPr txBox="1">
            <a:spLocks noChangeArrowheads="1"/>
          </p:cNvSpPr>
          <p:nvPr/>
        </p:nvSpPr>
        <p:spPr bwMode="auto">
          <a:xfrm>
            <a:off x="1922620" y="1420169"/>
            <a:ext cx="7934326" cy="169277"/>
          </a:xfrm>
          <a:prstGeom prst="rect">
            <a:avLst/>
          </a:prstGeom>
          <a:noFill/>
          <a:ln w="9525" algn="ctr">
            <a:noFill/>
            <a:miter lim="800000"/>
            <a:headEnd/>
            <a:tailEnd/>
          </a:ln>
        </p:spPr>
        <p:txBody>
          <a:bodyPr wrap="square" lIns="0" tIns="0" rIns="0" bIns="0" anchor="t">
            <a:spAutoFit/>
          </a:bodyPr>
          <a:lstStyle/>
          <a:p>
            <a:pPr algn="just"/>
            <a:r>
              <a:rPr lang="fr-FR" sz="1100" i="1" dirty="0">
                <a:solidFill>
                  <a:schemeClr val="tx1">
                    <a:lumMod val="65000"/>
                    <a:lumOff val="35000"/>
                  </a:schemeClr>
                </a:solidFill>
              </a:rPr>
              <a:t>Base : A ceux dont l’entreprise a mis en place du télétravail avant la crise sanitaire, soit 48% de l’échantillon</a:t>
            </a:r>
          </a:p>
        </p:txBody>
      </p:sp>
      <p:graphicFrame>
        <p:nvGraphicFramePr>
          <p:cNvPr id="7" name="Tableau 8">
            <a:extLst>
              <a:ext uri="{FF2B5EF4-FFF2-40B4-BE49-F238E27FC236}">
                <a16:creationId xmlns:a16="http://schemas.microsoft.com/office/drawing/2014/main" id="{68BE74C4-4617-4894-AAB3-F50E09031F24}"/>
              </a:ext>
            </a:extLst>
          </p:cNvPr>
          <p:cNvGraphicFramePr>
            <a:graphicFrameLocks noGrp="1"/>
          </p:cNvGraphicFramePr>
          <p:nvPr>
            <p:extLst>
              <p:ext uri="{D42A27DB-BD31-4B8C-83A1-F6EECF244321}">
                <p14:modId xmlns:p14="http://schemas.microsoft.com/office/powerpoint/2010/main" val="70290613"/>
              </p:ext>
            </p:extLst>
          </p:nvPr>
        </p:nvGraphicFramePr>
        <p:xfrm>
          <a:off x="10641231" y="1658247"/>
          <a:ext cx="1725454" cy="4384271"/>
        </p:xfrm>
        <a:graphic>
          <a:graphicData uri="http://schemas.openxmlformats.org/drawingml/2006/table">
            <a:tbl>
              <a:tblPr firstRow="1" bandRow="1">
                <a:tableStyleId>{5C22544A-7EE6-4342-B048-85BDC9FD1C3A}</a:tableStyleId>
              </a:tblPr>
              <a:tblGrid>
                <a:gridCol w="1725454">
                  <a:extLst>
                    <a:ext uri="{9D8B030D-6E8A-4147-A177-3AD203B41FA5}">
                      <a16:colId xmlns:a16="http://schemas.microsoft.com/office/drawing/2014/main" val="145477497"/>
                    </a:ext>
                  </a:extLst>
                </a:gridCol>
              </a:tblGrid>
              <a:tr h="371579">
                <a:tc>
                  <a:txBody>
                    <a:bodyPr/>
                    <a:lstStyle/>
                    <a:p>
                      <a:pPr algn="ctr"/>
                      <a:r>
                        <a:rPr lang="fr-FR" sz="1200" b="0" i="1" dirty="0">
                          <a:solidFill>
                            <a:schemeClr val="tx1"/>
                          </a:solidFill>
                        </a:rPr>
                        <a:t>Delta Positif - Négatif</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02641710"/>
                  </a:ext>
                </a:extLst>
              </a:tr>
              <a:tr h="1003173">
                <a:tc>
                  <a:txBody>
                    <a:bodyPr/>
                    <a:lstStyle/>
                    <a:p>
                      <a:pPr algn="ctr"/>
                      <a:r>
                        <a:rPr lang="fr-FR" b="0" i="1" dirty="0">
                          <a:solidFill>
                            <a:srgbClr val="00B050"/>
                          </a:solidFill>
                        </a:rPr>
                        <a:t>+43pts</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26224649"/>
                  </a:ext>
                </a:extLst>
              </a:tr>
              <a:tr h="1003173">
                <a:tc>
                  <a:txBody>
                    <a:bodyPr/>
                    <a:lstStyle/>
                    <a:p>
                      <a:pPr algn="ctr"/>
                      <a:r>
                        <a:rPr lang="fr-FR" b="0" i="1" dirty="0">
                          <a:solidFill>
                            <a:schemeClr val="tx1"/>
                          </a:solidFill>
                        </a:rPr>
                        <a:t>+1pts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82990414"/>
                  </a:ext>
                </a:extLst>
              </a:tr>
              <a:tr h="1003173">
                <a:tc>
                  <a:txBody>
                    <a:bodyPr/>
                    <a:lstStyle/>
                    <a:p>
                      <a:pPr algn="ctr"/>
                      <a:r>
                        <a:rPr lang="fr-FR" b="0" i="1" dirty="0">
                          <a:solidFill>
                            <a:srgbClr val="FF0000"/>
                          </a:solidFill>
                        </a:rPr>
                        <a:t>-31pts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02392139"/>
                  </a:ext>
                </a:extLst>
              </a:tr>
              <a:tr h="1003173">
                <a:tc>
                  <a:txBody>
                    <a:bodyPr/>
                    <a:lstStyle/>
                    <a:p>
                      <a:pPr algn="ctr"/>
                      <a:r>
                        <a:rPr lang="fr-FR" b="0" i="1" dirty="0">
                          <a:solidFill>
                            <a:srgbClr val="FF0000"/>
                          </a:solidFill>
                        </a:rPr>
                        <a:t>-70pts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59072063"/>
                  </a:ext>
                </a:extLst>
              </a:tr>
            </a:tbl>
          </a:graphicData>
        </a:graphic>
      </p:graphicFrame>
    </p:spTree>
    <p:extLst>
      <p:ext uri="{BB962C8B-B14F-4D97-AF65-F5344CB8AC3E}">
        <p14:creationId xmlns:p14="http://schemas.microsoft.com/office/powerpoint/2010/main" val="2669875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1917700" y="2628900"/>
            <a:ext cx="9347200" cy="1952102"/>
            <a:chOff x="422" y="2906"/>
            <a:chExt cx="5944" cy="1041"/>
          </a:xfrm>
        </p:grpSpPr>
        <p:sp>
          <p:nvSpPr>
            <p:cNvPr id="8" name="Rectangle 7"/>
            <p:cNvSpPr>
              <a:spLocks noChangeArrowheads="1"/>
            </p:cNvSpPr>
            <p:nvPr/>
          </p:nvSpPr>
          <p:spPr bwMode="auto">
            <a:xfrm>
              <a:off x="1506" y="3110"/>
              <a:ext cx="4860" cy="632"/>
            </a:xfrm>
            <a:prstGeom prst="rect">
              <a:avLst/>
            </a:prstGeom>
            <a:noFill/>
            <a:ln w="9525">
              <a:noFill/>
              <a:miter lim="800000"/>
              <a:headEnd/>
              <a:tailEnd/>
            </a:ln>
          </p:spPr>
          <p:txBody>
            <a:bodyPr anchor="ctr"/>
            <a:lstStyle/>
            <a:p>
              <a:r>
                <a:rPr lang="fr-FR" sz="4000" b="1" dirty="0">
                  <a:solidFill>
                    <a:srgbClr val="A50021"/>
                  </a:solidFill>
                  <a:latin typeface="Century Gothic" panose="020B0502020202020204" pitchFamily="34" charset="0"/>
                </a:rPr>
                <a:t>Quelles perspectives pour l’avenir ?</a:t>
              </a:r>
            </a:p>
          </p:txBody>
        </p:sp>
        <p:sp>
          <p:nvSpPr>
            <p:cNvPr id="9" name="Rectangle 8"/>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8000" b="1" dirty="0">
                  <a:solidFill>
                    <a:srgbClr val="A50021"/>
                  </a:solidFill>
                  <a:latin typeface="Century Gothic" panose="020B0502020202020204" pitchFamily="34" charset="0"/>
                  <a:cs typeface="Times New Roman" pitchFamily="18" charset="0"/>
                </a:rPr>
                <a:t>G</a:t>
              </a:r>
            </a:p>
          </p:txBody>
        </p:sp>
        <p:sp>
          <p:nvSpPr>
            <p:cNvPr id="10"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4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3175079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2773985" y="3085936"/>
            <a:ext cx="7510749" cy="1495066"/>
            <a:chOff x="422" y="2906"/>
            <a:chExt cx="5944" cy="1041"/>
          </a:xfrm>
        </p:grpSpPr>
        <p:sp>
          <p:nvSpPr>
            <p:cNvPr id="4" name="Rectangle 3"/>
            <p:cNvSpPr>
              <a:spLocks noChangeArrowheads="1"/>
            </p:cNvSpPr>
            <p:nvPr/>
          </p:nvSpPr>
          <p:spPr bwMode="auto">
            <a:xfrm>
              <a:off x="1506" y="3110"/>
              <a:ext cx="4860" cy="632"/>
            </a:xfrm>
            <a:prstGeom prst="rect">
              <a:avLst/>
            </a:prstGeom>
            <a:noFill/>
            <a:ln w="9525">
              <a:noFill/>
              <a:miter lim="800000"/>
              <a:headEnd/>
              <a:tailEnd/>
            </a:ln>
          </p:spPr>
          <p:txBody>
            <a:bodyPr anchor="ctr"/>
            <a:lstStyle/>
            <a:p>
              <a:r>
                <a:rPr lang="fr-FR" sz="3200" b="1" dirty="0">
                  <a:solidFill>
                    <a:srgbClr val="A50021"/>
                  </a:solidFill>
                  <a:latin typeface="Century Gothic" panose="020B0502020202020204" pitchFamily="34" charset="0"/>
                </a:rPr>
                <a:t>La méthodologie</a:t>
              </a:r>
            </a:p>
          </p:txBody>
        </p:sp>
        <p:sp>
          <p:nvSpPr>
            <p:cNvPr id="5" name="Rectangle 4"/>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7200" b="1" dirty="0">
                  <a:solidFill>
                    <a:srgbClr val="A50021"/>
                  </a:solidFill>
                  <a:latin typeface="Century Gothic" panose="020B0502020202020204" pitchFamily="34" charset="0"/>
                  <a:cs typeface="Times New Roman" pitchFamily="18" charset="0"/>
                </a:rPr>
                <a:t>1</a:t>
              </a:r>
            </a:p>
          </p:txBody>
        </p:sp>
        <p:sp>
          <p:nvSpPr>
            <p:cNvPr id="6"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0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429583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sz="1600" dirty="0"/>
              <a:t>Les RP priorisent encore plus fortement que les salariés les sujets liés aux conditions de travail, à la santé et à la sécurité mais les rejoignent sur du pouvoir d’achat; la transition écologique n’est pas perçue comme prioritaire</a:t>
            </a:r>
          </a:p>
        </p:txBody>
      </p:sp>
      <p:sp>
        <p:nvSpPr>
          <p:cNvPr id="4"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Enfin, quels sont, pour vous personnellement, les sujets prioritaires à traiter par le CSE ?</a:t>
            </a:r>
          </a:p>
        </p:txBody>
      </p:sp>
      <p:sp>
        <p:nvSpPr>
          <p:cNvPr id="10" name="Rectangle 9"/>
          <p:cNvSpPr/>
          <p:nvPr/>
        </p:nvSpPr>
        <p:spPr>
          <a:xfrm>
            <a:off x="8425099" y="1291793"/>
            <a:ext cx="1582683" cy="61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i="1" dirty="0"/>
              <a:t>Représentants </a:t>
            </a:r>
          </a:p>
          <a:p>
            <a:pPr algn="ctr"/>
            <a:r>
              <a:rPr lang="fr-FR" sz="1600" i="1" dirty="0"/>
              <a:t>du personnel </a:t>
            </a:r>
          </a:p>
        </p:txBody>
      </p:sp>
      <p:sp>
        <p:nvSpPr>
          <p:cNvPr id="11" name="Rectangle 10"/>
          <p:cNvSpPr/>
          <p:nvPr/>
        </p:nvSpPr>
        <p:spPr>
          <a:xfrm>
            <a:off x="3035232" y="1291793"/>
            <a:ext cx="1326985" cy="613938"/>
          </a:xfrm>
          <a:prstGeom prst="rect">
            <a:avLst/>
          </a:prstGeom>
          <a:solidFill>
            <a:srgbClr val="7C3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t>Salariés</a:t>
            </a:r>
          </a:p>
        </p:txBody>
      </p:sp>
      <p:graphicFrame>
        <p:nvGraphicFramePr>
          <p:cNvPr id="21" name="Object 42">
            <a:extLst>
              <a:ext uri="{FF2B5EF4-FFF2-40B4-BE49-F238E27FC236}">
                <a16:creationId xmlns:a16="http://schemas.microsoft.com/office/drawing/2014/main" id="{B9F51C7D-1D29-41E5-938B-DCFABFF3D7A3}"/>
              </a:ext>
            </a:extLst>
          </p:cNvPr>
          <p:cNvGraphicFramePr>
            <a:graphicFrameLocks noChangeAspect="1"/>
          </p:cNvGraphicFramePr>
          <p:nvPr>
            <p:extLst>
              <p:ext uri="{D42A27DB-BD31-4B8C-83A1-F6EECF244321}">
                <p14:modId xmlns:p14="http://schemas.microsoft.com/office/powerpoint/2010/main" val="1860206374"/>
              </p:ext>
            </p:extLst>
          </p:nvPr>
        </p:nvGraphicFramePr>
        <p:xfrm>
          <a:off x="7557493" y="1837784"/>
          <a:ext cx="3778379" cy="51931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2" name="Tableau 21">
            <a:extLst>
              <a:ext uri="{FF2B5EF4-FFF2-40B4-BE49-F238E27FC236}">
                <a16:creationId xmlns:a16="http://schemas.microsoft.com/office/drawing/2014/main" id="{DD68445F-EA1A-4572-96C2-35EF9B1394F6}"/>
              </a:ext>
            </a:extLst>
          </p:cNvPr>
          <p:cNvGraphicFramePr>
            <a:graphicFrameLocks noGrp="1"/>
          </p:cNvGraphicFramePr>
          <p:nvPr>
            <p:extLst>
              <p:ext uri="{D42A27DB-BD31-4B8C-83A1-F6EECF244321}">
                <p14:modId xmlns:p14="http://schemas.microsoft.com/office/powerpoint/2010/main" val="3749883555"/>
              </p:ext>
            </p:extLst>
          </p:nvPr>
        </p:nvGraphicFramePr>
        <p:xfrm>
          <a:off x="5290381" y="2233088"/>
          <a:ext cx="2443919" cy="4593033"/>
        </p:xfrm>
        <a:graphic>
          <a:graphicData uri="http://schemas.openxmlformats.org/drawingml/2006/table">
            <a:tbl>
              <a:tblPr/>
              <a:tblGrid>
                <a:gridCol w="2443919">
                  <a:extLst>
                    <a:ext uri="{9D8B030D-6E8A-4147-A177-3AD203B41FA5}">
                      <a16:colId xmlns:a16="http://schemas.microsoft.com/office/drawing/2014/main" val="20000"/>
                    </a:ext>
                  </a:extLst>
                </a:gridCol>
              </a:tblGrid>
              <a:tr h="510337">
                <a:tc>
                  <a:txBody>
                    <a:bodyPr/>
                    <a:lstStyle/>
                    <a:p>
                      <a:pPr algn="ctr" fontAlgn="ctr"/>
                      <a:r>
                        <a:rPr lang="fr-FR" sz="1200" b="1" i="0" u="none" strike="noStrike" dirty="0">
                          <a:solidFill>
                            <a:srgbClr val="000000"/>
                          </a:solidFill>
                          <a:effectLst/>
                          <a:latin typeface="Calibri" panose="020F0502020204030204" pitchFamily="34" charset="0"/>
                        </a:rPr>
                        <a:t>Les conditions de travail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10337">
                <a:tc>
                  <a:txBody>
                    <a:bodyPr/>
                    <a:lstStyle/>
                    <a:p>
                      <a:pPr algn="ctr" fontAlgn="ctr"/>
                      <a:r>
                        <a:rPr lang="fr-FR" sz="1200" b="1" i="0" u="none" strike="noStrike" dirty="0">
                          <a:solidFill>
                            <a:srgbClr val="000000"/>
                          </a:solidFill>
                          <a:effectLst/>
                          <a:latin typeface="Calibri" panose="020F0502020204030204" pitchFamily="34" charset="0"/>
                        </a:rPr>
                        <a:t>La santé et les risques psychosociaux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1872966"/>
                  </a:ext>
                </a:extLst>
              </a:tr>
              <a:tr h="510337">
                <a:tc>
                  <a:txBody>
                    <a:bodyPr/>
                    <a:lstStyle/>
                    <a:p>
                      <a:pPr algn="ctr" fontAlgn="ctr"/>
                      <a:r>
                        <a:rPr lang="fr-FR" sz="1200" b="1" i="0" u="none" strike="noStrike">
                          <a:solidFill>
                            <a:srgbClr val="000000"/>
                          </a:solidFill>
                          <a:effectLst/>
                          <a:latin typeface="Calibri" panose="020F0502020204030204" pitchFamily="34" charset="0"/>
                        </a:rPr>
                        <a:t>La sécurité au travail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0258885"/>
                  </a:ext>
                </a:extLst>
              </a:tr>
              <a:tr h="510337">
                <a:tc>
                  <a:txBody>
                    <a:bodyPr/>
                    <a:lstStyle/>
                    <a:p>
                      <a:pPr algn="ctr" fontAlgn="ctr"/>
                      <a:r>
                        <a:rPr lang="fr-FR" sz="1200" b="1" i="0" u="none" strike="noStrike" dirty="0">
                          <a:solidFill>
                            <a:srgbClr val="000000"/>
                          </a:solidFill>
                          <a:effectLst/>
                          <a:latin typeface="Calibri" panose="020F0502020204030204" pitchFamily="34" charset="0"/>
                        </a:rPr>
                        <a:t>Le pouvoir d’achat et les rémunérations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7523950"/>
                  </a:ext>
                </a:extLst>
              </a:tr>
              <a:tr h="510337">
                <a:tc>
                  <a:txBody>
                    <a:bodyPr/>
                    <a:lstStyle/>
                    <a:p>
                      <a:pPr algn="ctr" fontAlgn="ctr"/>
                      <a:r>
                        <a:rPr lang="fr-FR" sz="1200" b="1" i="0" u="none" strike="noStrike">
                          <a:solidFill>
                            <a:srgbClr val="000000"/>
                          </a:solidFill>
                          <a:effectLst/>
                          <a:latin typeface="Calibri" panose="020F0502020204030204" pitchFamily="34" charset="0"/>
                        </a:rPr>
                        <a:t>Les choix stratégiques de l’entreprise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2762237"/>
                  </a:ext>
                </a:extLst>
              </a:tr>
              <a:tr h="510337">
                <a:tc>
                  <a:txBody>
                    <a:bodyPr/>
                    <a:lstStyle/>
                    <a:p>
                      <a:pPr algn="ctr" fontAlgn="ctr"/>
                      <a:r>
                        <a:rPr lang="fr-FR" sz="1200" b="1" i="0" u="none" strike="noStrike">
                          <a:solidFill>
                            <a:srgbClr val="000000"/>
                          </a:solidFill>
                          <a:effectLst/>
                          <a:latin typeface="Calibri" panose="020F0502020204030204" pitchFamily="34" charset="0"/>
                        </a:rPr>
                        <a:t>La gestion des compétences et de l’emploi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0607057"/>
                  </a:ext>
                </a:extLst>
              </a:tr>
              <a:tr h="510337">
                <a:tc>
                  <a:txBody>
                    <a:bodyPr/>
                    <a:lstStyle/>
                    <a:p>
                      <a:pPr algn="ctr" fontAlgn="ctr"/>
                      <a:r>
                        <a:rPr lang="fr-FR" sz="1200" b="1" i="0" u="none" strike="noStrike" dirty="0">
                          <a:solidFill>
                            <a:srgbClr val="000000"/>
                          </a:solidFill>
                          <a:effectLst/>
                          <a:latin typeface="Calibri" panose="020F0502020204030204" pitchFamily="34" charset="0"/>
                        </a:rPr>
                        <a:t>Les réclamations individuelles </a:t>
                      </a:r>
                    </a:p>
                    <a:p>
                      <a:pPr algn="ctr" fontAlgn="ctr"/>
                      <a:r>
                        <a:rPr lang="fr-FR" sz="1200" b="1" i="0" u="none" strike="noStrike" dirty="0">
                          <a:solidFill>
                            <a:srgbClr val="000000"/>
                          </a:solidFill>
                          <a:effectLst/>
                          <a:latin typeface="Calibri" panose="020F0502020204030204" pitchFamily="34" charset="0"/>
                        </a:rPr>
                        <a:t>des salariés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10337">
                <a:tc>
                  <a:txBody>
                    <a:bodyPr/>
                    <a:lstStyle/>
                    <a:p>
                      <a:pPr algn="ctr" fontAlgn="ctr"/>
                      <a:r>
                        <a:rPr lang="fr-FR" sz="1200" b="1" i="0" u="none" strike="noStrike" dirty="0">
                          <a:solidFill>
                            <a:srgbClr val="000000"/>
                          </a:solidFill>
                          <a:effectLst/>
                          <a:latin typeface="Calibri" panose="020F0502020204030204" pitchFamily="34" charset="0"/>
                        </a:rPr>
                        <a:t>Les enjeux économiques et financiers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10337">
                <a:tc>
                  <a:txBody>
                    <a:bodyPr/>
                    <a:lstStyle/>
                    <a:p>
                      <a:pPr algn="ctr" fontAlgn="ctr"/>
                      <a:r>
                        <a:rPr lang="fr-FR" sz="1200" b="1" i="0" u="none" strike="noStrike" dirty="0">
                          <a:solidFill>
                            <a:srgbClr val="000000"/>
                          </a:solidFill>
                          <a:effectLst/>
                          <a:latin typeface="Calibri" panose="020F0502020204030204" pitchFamily="34" charset="0"/>
                        </a:rPr>
                        <a:t>La transition écologique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graphicFrame>
        <p:nvGraphicFramePr>
          <p:cNvPr id="24" name="Tableau 23">
            <a:extLst>
              <a:ext uri="{FF2B5EF4-FFF2-40B4-BE49-F238E27FC236}">
                <a16:creationId xmlns:a16="http://schemas.microsoft.com/office/drawing/2014/main" id="{00A6F24D-779B-4116-9D84-9B03A151ED46}"/>
              </a:ext>
            </a:extLst>
          </p:cNvPr>
          <p:cNvGraphicFramePr>
            <a:graphicFrameLocks noGrp="1"/>
          </p:cNvGraphicFramePr>
          <p:nvPr>
            <p:extLst>
              <p:ext uri="{D42A27DB-BD31-4B8C-83A1-F6EECF244321}">
                <p14:modId xmlns:p14="http://schemas.microsoft.com/office/powerpoint/2010/main" val="3973617435"/>
              </p:ext>
            </p:extLst>
          </p:nvPr>
        </p:nvGraphicFramePr>
        <p:xfrm>
          <a:off x="10831513" y="2233089"/>
          <a:ext cx="723900" cy="4593033"/>
        </p:xfrm>
        <a:graphic>
          <a:graphicData uri="http://schemas.openxmlformats.org/drawingml/2006/table">
            <a:tbl>
              <a:tblPr/>
              <a:tblGrid>
                <a:gridCol w="723900">
                  <a:extLst>
                    <a:ext uri="{9D8B030D-6E8A-4147-A177-3AD203B41FA5}">
                      <a16:colId xmlns:a16="http://schemas.microsoft.com/office/drawing/2014/main" val="20000"/>
                    </a:ext>
                  </a:extLst>
                </a:gridCol>
              </a:tblGrid>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99%</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99%</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1872966"/>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98%</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0258885"/>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97%</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7523950"/>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96%</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2762237"/>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96%</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0607057"/>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95%</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94%</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10337">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77%</a:t>
                      </a: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25" name="ZoneTexte 24">
            <a:extLst>
              <a:ext uri="{FF2B5EF4-FFF2-40B4-BE49-F238E27FC236}">
                <a16:creationId xmlns:a16="http://schemas.microsoft.com/office/drawing/2014/main" id="{0A9DBCA2-E1F7-44B2-B261-9646CF991C65}"/>
              </a:ext>
            </a:extLst>
          </p:cNvPr>
          <p:cNvSpPr txBox="1"/>
          <p:nvPr/>
        </p:nvSpPr>
        <p:spPr>
          <a:xfrm>
            <a:off x="10098558" y="1709867"/>
            <a:ext cx="1456856" cy="523220"/>
          </a:xfrm>
          <a:prstGeom prst="rect">
            <a:avLst/>
          </a:prstGeom>
          <a:noFill/>
        </p:spPr>
        <p:txBody>
          <a:bodyPr wrap="square">
            <a:spAutoFit/>
          </a:bodyPr>
          <a:lstStyle/>
          <a:p>
            <a:pPr algn="r"/>
            <a:r>
              <a:rPr lang="fr-FR" sz="1400" b="1" dirty="0">
                <a:solidFill>
                  <a:srgbClr val="003366"/>
                </a:solidFill>
                <a:latin typeface="Calibri" panose="020F0502020204030204" pitchFamily="34" charset="0"/>
                <a:ea typeface="Calibri" panose="020F0502020204030204" pitchFamily="34" charset="0"/>
              </a:rPr>
              <a:t>ST Prioritaire ou important</a:t>
            </a:r>
            <a:endParaRPr lang="fr-FR" sz="1400" dirty="0">
              <a:solidFill>
                <a:srgbClr val="003366"/>
              </a:solidFill>
            </a:endParaRPr>
          </a:p>
        </p:txBody>
      </p:sp>
      <p:graphicFrame>
        <p:nvGraphicFramePr>
          <p:cNvPr id="26" name="Tableau 25">
            <a:extLst>
              <a:ext uri="{FF2B5EF4-FFF2-40B4-BE49-F238E27FC236}">
                <a16:creationId xmlns:a16="http://schemas.microsoft.com/office/drawing/2014/main" id="{DD98EB07-8A16-4D9B-BC56-3A1F1EEA2BD0}"/>
              </a:ext>
            </a:extLst>
          </p:cNvPr>
          <p:cNvGraphicFramePr>
            <a:graphicFrameLocks noGrp="1"/>
          </p:cNvGraphicFramePr>
          <p:nvPr>
            <p:extLst>
              <p:ext uri="{D42A27DB-BD31-4B8C-83A1-F6EECF244321}">
                <p14:modId xmlns:p14="http://schemas.microsoft.com/office/powerpoint/2010/main" val="169127768"/>
              </p:ext>
            </p:extLst>
          </p:nvPr>
        </p:nvGraphicFramePr>
        <p:xfrm>
          <a:off x="1322153" y="2260135"/>
          <a:ext cx="723900" cy="4488264"/>
        </p:xfrm>
        <a:graphic>
          <a:graphicData uri="http://schemas.openxmlformats.org/drawingml/2006/table">
            <a:tbl>
              <a:tblPr/>
              <a:tblGrid>
                <a:gridCol w="723900">
                  <a:extLst>
                    <a:ext uri="{9D8B030D-6E8A-4147-A177-3AD203B41FA5}">
                      <a16:colId xmlns:a16="http://schemas.microsoft.com/office/drawing/2014/main" val="20000"/>
                    </a:ext>
                  </a:extLst>
                </a:gridCol>
              </a:tblGrid>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98%</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97%</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1872966"/>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97%</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0258885"/>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96%</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7523950"/>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86%</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2762237"/>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91%</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0607057"/>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88%</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90%</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8696">
                <a:tc>
                  <a:txBody>
                    <a:bodyPr/>
                    <a:lstStyle/>
                    <a:p>
                      <a:pPr algn="ctr"/>
                      <a:r>
                        <a:rPr lang="fr-FR" sz="1600" b="1" dirty="0">
                          <a:solidFill>
                            <a:srgbClr val="003366"/>
                          </a:solidFill>
                          <a:effectLst/>
                          <a:latin typeface="Calibri" panose="020F0502020204030204" pitchFamily="34" charset="0"/>
                          <a:ea typeface="Calibri" panose="020F0502020204030204" pitchFamily="34" charset="0"/>
                        </a:rPr>
                        <a:t>77%</a:t>
                      </a:r>
                      <a:endParaRPr lang="fr-FR" sz="1600" dirty="0">
                        <a:solidFill>
                          <a:srgbClr val="003366"/>
                        </a:solidFill>
                        <a:effectLst/>
                        <a:latin typeface="Calibri" panose="020F0502020204030204" pitchFamily="34" charset="0"/>
                        <a:ea typeface="Calibri" panose="020F0502020204030204" pitchFamily="34" charset="0"/>
                      </a:endParaRPr>
                    </a:p>
                  </a:txBody>
                  <a:tcPr marL="41275" marR="41275" marT="12700" marB="1270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27" name="ZoneTexte 26">
            <a:extLst>
              <a:ext uri="{FF2B5EF4-FFF2-40B4-BE49-F238E27FC236}">
                <a16:creationId xmlns:a16="http://schemas.microsoft.com/office/drawing/2014/main" id="{FA81C149-3926-45AE-AB33-8C4081A1303B}"/>
              </a:ext>
            </a:extLst>
          </p:cNvPr>
          <p:cNvSpPr txBox="1"/>
          <p:nvPr/>
        </p:nvSpPr>
        <p:spPr>
          <a:xfrm>
            <a:off x="1292459" y="1736914"/>
            <a:ext cx="1456856" cy="523220"/>
          </a:xfrm>
          <a:prstGeom prst="rect">
            <a:avLst/>
          </a:prstGeom>
          <a:noFill/>
        </p:spPr>
        <p:txBody>
          <a:bodyPr wrap="square">
            <a:spAutoFit/>
          </a:bodyPr>
          <a:lstStyle/>
          <a:p>
            <a:r>
              <a:rPr lang="fr-FR" sz="1400" b="1" dirty="0">
                <a:solidFill>
                  <a:srgbClr val="003366"/>
                </a:solidFill>
                <a:latin typeface="Calibri" panose="020F0502020204030204" pitchFamily="34" charset="0"/>
                <a:ea typeface="Calibri" panose="020F0502020204030204" pitchFamily="34" charset="0"/>
              </a:rPr>
              <a:t>ST Prioritaire ou important</a:t>
            </a:r>
            <a:endParaRPr lang="fr-FR" sz="1400" dirty="0">
              <a:solidFill>
                <a:srgbClr val="003366"/>
              </a:solidFill>
            </a:endParaRPr>
          </a:p>
        </p:txBody>
      </p:sp>
      <p:graphicFrame>
        <p:nvGraphicFramePr>
          <p:cNvPr id="28" name="Object 42">
            <a:extLst>
              <a:ext uri="{FF2B5EF4-FFF2-40B4-BE49-F238E27FC236}">
                <a16:creationId xmlns:a16="http://schemas.microsoft.com/office/drawing/2014/main" id="{0C849955-66D1-4FF4-A06E-C984333DCAFE}"/>
              </a:ext>
            </a:extLst>
          </p:cNvPr>
          <p:cNvGraphicFramePr>
            <a:graphicFrameLocks noChangeAspect="1"/>
          </p:cNvGraphicFramePr>
          <p:nvPr>
            <p:extLst>
              <p:ext uri="{D42A27DB-BD31-4B8C-83A1-F6EECF244321}">
                <p14:modId xmlns:p14="http://schemas.microsoft.com/office/powerpoint/2010/main" val="911997028"/>
              </p:ext>
            </p:extLst>
          </p:nvPr>
        </p:nvGraphicFramePr>
        <p:xfrm>
          <a:off x="1481695" y="1837784"/>
          <a:ext cx="3778379" cy="5193133"/>
        </p:xfrm>
        <a:graphic>
          <a:graphicData uri="http://schemas.openxmlformats.org/drawingml/2006/chart">
            <c:chart xmlns:c="http://schemas.openxmlformats.org/drawingml/2006/chart" xmlns:r="http://schemas.openxmlformats.org/officeDocument/2006/relationships" r:id="rId3"/>
          </a:graphicData>
        </a:graphic>
      </p:graphicFrame>
      <p:sp>
        <p:nvSpPr>
          <p:cNvPr id="13" name="ZoneTexte 12">
            <a:extLst>
              <a:ext uri="{FF2B5EF4-FFF2-40B4-BE49-F238E27FC236}">
                <a16:creationId xmlns:a16="http://schemas.microsoft.com/office/drawing/2014/main" id="{07707B33-A118-4CFA-A699-BA0258B02D1A}"/>
              </a:ext>
            </a:extLst>
          </p:cNvPr>
          <p:cNvSpPr txBox="1"/>
          <p:nvPr/>
        </p:nvSpPr>
        <p:spPr>
          <a:xfrm>
            <a:off x="4797009" y="6867162"/>
            <a:ext cx="3193295" cy="261610"/>
          </a:xfrm>
          <a:prstGeom prst="rect">
            <a:avLst/>
          </a:prstGeom>
          <a:noFill/>
        </p:spPr>
        <p:txBody>
          <a:bodyPr wrap="square" rtlCol="0">
            <a:spAutoFit/>
          </a:bodyPr>
          <a:lstStyle/>
          <a:p>
            <a:pPr algn="ctr"/>
            <a:r>
              <a:rPr lang="fr-FR" sz="1100" b="1" dirty="0">
                <a:solidFill>
                  <a:srgbClr val="003366"/>
                </a:solidFill>
                <a:sym typeface="Webdings" panose="05030102010509060703" pitchFamily="18" charset="2"/>
              </a:rPr>
              <a:t> </a:t>
            </a:r>
            <a:r>
              <a:rPr lang="fr-FR" sz="1100" b="1" dirty="0">
                <a:solidFill>
                  <a:srgbClr val="003366"/>
                </a:solidFill>
              </a:rPr>
              <a:t>Prioritaire </a:t>
            </a:r>
            <a:r>
              <a:rPr lang="fr-FR" sz="1100" b="1" dirty="0">
                <a:solidFill>
                  <a:srgbClr val="003366">
                    <a:alpha val="75000"/>
                  </a:srgbClr>
                </a:solidFill>
                <a:sym typeface="Webdings" panose="05030102010509060703" pitchFamily="18" charset="2"/>
              </a:rPr>
              <a:t> </a:t>
            </a:r>
            <a:r>
              <a:rPr lang="fr-FR" sz="1100" b="1" dirty="0">
                <a:solidFill>
                  <a:srgbClr val="003366">
                    <a:alpha val="75000"/>
                  </a:srgbClr>
                </a:solidFill>
              </a:rPr>
              <a:t>Important mais pas prioritaire</a:t>
            </a:r>
            <a:endParaRPr lang="fr-FR" sz="1100" b="1" dirty="0">
              <a:solidFill>
                <a:srgbClr val="CC0000"/>
              </a:solidFill>
            </a:endParaRPr>
          </a:p>
        </p:txBody>
      </p:sp>
    </p:spTree>
    <p:extLst>
      <p:ext uri="{BB962C8B-B14F-4D97-AF65-F5344CB8AC3E}">
        <p14:creationId xmlns:p14="http://schemas.microsoft.com/office/powerpoint/2010/main" val="1951428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070F0D1-C4DC-41B5-A687-9AAE01B42B1A}"/>
              </a:ext>
            </a:extLst>
          </p:cNvPr>
          <p:cNvSpPr>
            <a:spLocks noGrp="1"/>
          </p:cNvSpPr>
          <p:nvPr>
            <p:ph type="body" sz="quarter" idx="10"/>
          </p:nvPr>
        </p:nvSpPr>
        <p:spPr/>
        <p:txBody>
          <a:bodyPr/>
          <a:lstStyle/>
          <a:p>
            <a:r>
              <a:rPr lang="fr-FR" sz="1500" dirty="0"/>
              <a:t>Pour le prochain quinquennat, la majorité des RP juge prioritaires quasiment toutes les mesures relatives à l’évolution du dialogue social, à l’exception des discussions sur l’impact environnemental de l’entreprise ; le renforcement du poids des avis émis par le CSE est la priorité #1</a:t>
            </a:r>
          </a:p>
        </p:txBody>
      </p:sp>
      <p:sp>
        <p:nvSpPr>
          <p:cNvPr id="3" name="Text Box 10">
            <a:extLst>
              <a:ext uri="{FF2B5EF4-FFF2-40B4-BE49-F238E27FC236}">
                <a16:creationId xmlns:a16="http://schemas.microsoft.com/office/drawing/2014/main" id="{CCB3610F-3194-4FDE-803A-8E4B684CA086}"/>
              </a:ext>
            </a:extLst>
          </p:cNvPr>
          <p:cNvSpPr txBox="1">
            <a:spLocks noChangeArrowheads="1"/>
          </p:cNvSpPr>
          <p:nvPr/>
        </p:nvSpPr>
        <p:spPr bwMode="auto">
          <a:xfrm>
            <a:off x="1574943" y="926695"/>
            <a:ext cx="9760929" cy="442035"/>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Concernant vos attentes pour le prochain quinquennat, jugez-vous les évolutions du dialogue social suivantes comme prioritaires, importantes mais pas prioritaires ou secondaires ? </a:t>
            </a:r>
          </a:p>
        </p:txBody>
      </p:sp>
      <p:graphicFrame>
        <p:nvGraphicFramePr>
          <p:cNvPr id="4" name="Object 42">
            <a:extLst>
              <a:ext uri="{FF2B5EF4-FFF2-40B4-BE49-F238E27FC236}">
                <a16:creationId xmlns:a16="http://schemas.microsoft.com/office/drawing/2014/main" id="{4B00F945-EAD9-4E5E-B72D-4C306F506832}"/>
              </a:ext>
            </a:extLst>
          </p:cNvPr>
          <p:cNvGraphicFramePr>
            <a:graphicFrameLocks noChangeAspect="1"/>
          </p:cNvGraphicFramePr>
          <p:nvPr/>
        </p:nvGraphicFramePr>
        <p:xfrm>
          <a:off x="6156945" y="1403432"/>
          <a:ext cx="6010035" cy="5413120"/>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a:extLst>
              <a:ext uri="{FF2B5EF4-FFF2-40B4-BE49-F238E27FC236}">
                <a16:creationId xmlns:a16="http://schemas.microsoft.com/office/drawing/2014/main" id="{F0623F48-DC5E-4C07-948C-6899AA52781C}"/>
              </a:ext>
            </a:extLst>
          </p:cNvPr>
          <p:cNvSpPr txBox="1"/>
          <p:nvPr/>
        </p:nvSpPr>
        <p:spPr>
          <a:xfrm>
            <a:off x="2169999" y="6816552"/>
            <a:ext cx="9385414" cy="261610"/>
          </a:xfrm>
          <a:prstGeom prst="rect">
            <a:avLst/>
          </a:prstGeom>
          <a:noFill/>
        </p:spPr>
        <p:txBody>
          <a:bodyPr wrap="square" rtlCol="0">
            <a:spAutoFit/>
          </a:bodyPr>
          <a:lstStyle/>
          <a:p>
            <a:pPr algn="ctr"/>
            <a:r>
              <a:rPr lang="fr-FR" sz="1100" b="1" dirty="0">
                <a:solidFill>
                  <a:srgbClr val="003366"/>
                </a:solidFill>
                <a:sym typeface="Webdings" panose="05030102010509060703" pitchFamily="18" charset="2"/>
              </a:rPr>
              <a:t> </a:t>
            </a:r>
            <a:r>
              <a:rPr lang="fr-FR" sz="1100" b="1" dirty="0">
                <a:solidFill>
                  <a:srgbClr val="003366"/>
                </a:solidFill>
              </a:rPr>
              <a:t>Prioritaire</a:t>
            </a:r>
            <a:r>
              <a:rPr lang="fr-FR" sz="1100" b="1" dirty="0">
                <a:solidFill>
                  <a:srgbClr val="003366">
                    <a:alpha val="75000"/>
                  </a:srgbClr>
                </a:solidFill>
                <a:sym typeface="Webdings" panose="05030102010509060703" pitchFamily="18" charset="2"/>
              </a:rPr>
              <a:t> </a:t>
            </a:r>
            <a:r>
              <a:rPr lang="fr-FR" sz="1100" b="1" dirty="0">
                <a:solidFill>
                  <a:srgbClr val="003366">
                    <a:alpha val="75000"/>
                  </a:srgbClr>
                </a:solidFill>
              </a:rPr>
              <a:t>Importante mais pas prioritaire </a:t>
            </a:r>
            <a:r>
              <a:rPr lang="fr-FR" sz="1100" b="1" dirty="0">
                <a:solidFill>
                  <a:srgbClr val="CC0000"/>
                </a:solidFill>
                <a:sym typeface="Webdings" panose="05030102010509060703" pitchFamily="18" charset="2"/>
              </a:rPr>
              <a:t> Secondaire</a:t>
            </a:r>
            <a:endParaRPr lang="fr-FR" sz="1100" b="1" dirty="0">
              <a:solidFill>
                <a:srgbClr val="CC0000"/>
              </a:solidFill>
            </a:endParaRPr>
          </a:p>
        </p:txBody>
      </p:sp>
      <p:graphicFrame>
        <p:nvGraphicFramePr>
          <p:cNvPr id="6" name="Tableau 5">
            <a:extLst>
              <a:ext uri="{FF2B5EF4-FFF2-40B4-BE49-F238E27FC236}">
                <a16:creationId xmlns:a16="http://schemas.microsoft.com/office/drawing/2014/main" id="{34248863-4B36-432A-84ED-634B21531F3E}"/>
              </a:ext>
            </a:extLst>
          </p:cNvPr>
          <p:cNvGraphicFramePr>
            <a:graphicFrameLocks noGrp="1"/>
          </p:cNvGraphicFramePr>
          <p:nvPr/>
        </p:nvGraphicFramePr>
        <p:xfrm>
          <a:off x="1320802" y="1792585"/>
          <a:ext cx="4470399" cy="4614215"/>
        </p:xfrm>
        <a:graphic>
          <a:graphicData uri="http://schemas.openxmlformats.org/drawingml/2006/table">
            <a:tbl>
              <a:tblPr/>
              <a:tblGrid>
                <a:gridCol w="4470399">
                  <a:extLst>
                    <a:ext uri="{9D8B030D-6E8A-4147-A177-3AD203B41FA5}">
                      <a16:colId xmlns:a16="http://schemas.microsoft.com/office/drawing/2014/main" val="20000"/>
                    </a:ext>
                  </a:extLst>
                </a:gridCol>
              </a:tblGrid>
              <a:tr h="643890">
                <a:tc>
                  <a:txBody>
                    <a:bodyPr/>
                    <a:lstStyle/>
                    <a:p>
                      <a:pPr algn="r" fontAlgn="ctr"/>
                      <a:r>
                        <a:rPr lang="fr-FR" sz="1200" b="0" i="0" u="none" strike="noStrike" dirty="0">
                          <a:solidFill>
                            <a:srgbClr val="000000"/>
                          </a:solidFill>
                          <a:effectLst/>
                          <a:latin typeface="Calibri" panose="020F0502020204030204" pitchFamily="34" charset="0"/>
                        </a:rPr>
                        <a:t>Le renforcement du poids des avis émis par le CSE (ex: avis conforme)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3890">
                <a:tc>
                  <a:txBody>
                    <a:bodyPr/>
                    <a:lstStyle/>
                    <a:p>
                      <a:pPr algn="r" fontAlgn="ctr"/>
                      <a:r>
                        <a:rPr lang="fr-FR" sz="1200" b="0" i="0" u="none" strike="noStrike" dirty="0">
                          <a:solidFill>
                            <a:srgbClr val="000000"/>
                          </a:solidFill>
                          <a:effectLst/>
                          <a:latin typeface="Calibri" panose="020F0502020204030204" pitchFamily="34" charset="0"/>
                        </a:rPr>
                        <a:t>La mise en place d'un agenda social articulant consultations et négociations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9912217"/>
                  </a:ext>
                </a:extLst>
              </a:tr>
              <a:tr h="643890">
                <a:tc>
                  <a:txBody>
                    <a:bodyPr/>
                    <a:lstStyle/>
                    <a:p>
                      <a:pPr algn="r" fontAlgn="ctr"/>
                      <a:r>
                        <a:rPr lang="fr-FR" sz="1200" b="0" i="0" u="none" strike="noStrike" dirty="0">
                          <a:solidFill>
                            <a:srgbClr val="000000"/>
                          </a:solidFill>
                          <a:effectLst/>
                          <a:latin typeface="Calibri" panose="020F0502020204030204" pitchFamily="34" charset="0"/>
                        </a:rPr>
                        <a:t>Un accès renforcé à l’information (Base de Données Economiques, Sociales et Environnementales) et à l’expertise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34406397"/>
                  </a:ext>
                </a:extLst>
              </a:tr>
              <a:tr h="536509">
                <a:tc>
                  <a:txBody>
                    <a:bodyPr/>
                    <a:lstStyle/>
                    <a:p>
                      <a:pPr algn="r" fontAlgn="ctr"/>
                      <a:r>
                        <a:rPr lang="fr-FR" sz="1200" b="0" i="0" u="none" strike="noStrike" dirty="0">
                          <a:solidFill>
                            <a:srgbClr val="000000"/>
                          </a:solidFill>
                          <a:effectLst/>
                          <a:latin typeface="Calibri" panose="020F0502020204030204" pitchFamily="34" charset="0"/>
                        </a:rPr>
                        <a:t>Du temps de délégation et des moyens supplémentaires dans l'exercice du mandat de représentant(e) des salarié(e)s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36509">
                <a:tc>
                  <a:txBody>
                    <a:bodyPr/>
                    <a:lstStyle/>
                    <a:p>
                      <a:pPr algn="r" fontAlgn="ctr"/>
                      <a:r>
                        <a:rPr lang="fr-FR" sz="1200" b="0" i="0" u="none" strike="noStrike" dirty="0">
                          <a:solidFill>
                            <a:srgbClr val="000000"/>
                          </a:solidFill>
                          <a:effectLst/>
                          <a:latin typeface="Calibri" panose="020F0502020204030204" pitchFamily="34" charset="0"/>
                        </a:rPr>
                        <a:t>Des réunions de CSE recentrées sur les sujets importants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36509">
                <a:tc>
                  <a:txBody>
                    <a:bodyPr/>
                    <a:lstStyle/>
                    <a:p>
                      <a:pPr algn="r" fontAlgn="ctr"/>
                      <a:r>
                        <a:rPr lang="fr-FR" sz="1200" b="0" i="0" u="none" strike="noStrike" dirty="0">
                          <a:solidFill>
                            <a:srgbClr val="000000"/>
                          </a:solidFill>
                          <a:effectLst/>
                          <a:latin typeface="Calibri" panose="020F0502020204030204" pitchFamily="34" charset="0"/>
                        </a:rPr>
                        <a:t>L’existence d'un dialogue social au plus près du terrain avec par exemple la mise en place ou un rôle renforcé de représentant(e)s de proximité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36509">
                <a:tc>
                  <a:txBody>
                    <a:bodyPr/>
                    <a:lstStyle/>
                    <a:p>
                      <a:pPr algn="r" fontAlgn="ctr"/>
                      <a:r>
                        <a:rPr lang="fr-FR" sz="1200" b="0" i="0" u="none" strike="noStrike" dirty="0">
                          <a:solidFill>
                            <a:srgbClr val="000000"/>
                          </a:solidFill>
                          <a:effectLst/>
                          <a:latin typeface="Calibri" panose="020F0502020204030204" pitchFamily="34" charset="0"/>
                        </a:rPr>
                        <a:t>La mise en place d'une cogestion à la française, avec un rôle des représentants du personnel dans la gestion de l’entreprise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36509">
                <a:tc>
                  <a:txBody>
                    <a:bodyPr/>
                    <a:lstStyle/>
                    <a:p>
                      <a:pPr algn="r" fontAlgn="ctr"/>
                      <a:r>
                        <a:rPr lang="fr-FR" sz="1200" b="0" i="0" u="none" strike="noStrike" dirty="0">
                          <a:solidFill>
                            <a:srgbClr val="000000"/>
                          </a:solidFill>
                          <a:effectLst/>
                          <a:latin typeface="Calibri" panose="020F0502020204030204" pitchFamily="34" charset="0"/>
                        </a:rPr>
                        <a:t>Le développement du dialogue social sur la transition climatique et les conséquences environnementales de l’activité de l’entreprise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7" name="Text Box 41">
            <a:extLst>
              <a:ext uri="{FF2B5EF4-FFF2-40B4-BE49-F238E27FC236}">
                <a16:creationId xmlns:a16="http://schemas.microsoft.com/office/drawing/2014/main" id="{BA81DD46-93FD-4566-9C0B-1E0056EA12CA}"/>
              </a:ext>
            </a:extLst>
          </p:cNvPr>
          <p:cNvSpPr txBox="1">
            <a:spLocks noChangeArrowheads="1"/>
          </p:cNvSpPr>
          <p:nvPr/>
        </p:nvSpPr>
        <p:spPr bwMode="auto">
          <a:xfrm>
            <a:off x="6522011" y="3130862"/>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94%</a:t>
            </a:r>
          </a:p>
        </p:txBody>
      </p:sp>
      <p:sp>
        <p:nvSpPr>
          <p:cNvPr id="8" name="Text Box 41">
            <a:extLst>
              <a:ext uri="{FF2B5EF4-FFF2-40B4-BE49-F238E27FC236}">
                <a16:creationId xmlns:a16="http://schemas.microsoft.com/office/drawing/2014/main" id="{DAF00AAE-9A82-4470-9100-0C160FD7BA2F}"/>
              </a:ext>
            </a:extLst>
          </p:cNvPr>
          <p:cNvSpPr txBox="1">
            <a:spLocks noChangeArrowheads="1"/>
          </p:cNvSpPr>
          <p:nvPr/>
        </p:nvSpPr>
        <p:spPr bwMode="auto">
          <a:xfrm>
            <a:off x="6537860" y="2524776"/>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95%</a:t>
            </a:r>
          </a:p>
        </p:txBody>
      </p:sp>
      <p:sp>
        <p:nvSpPr>
          <p:cNvPr id="9" name="Text Box 41">
            <a:extLst>
              <a:ext uri="{FF2B5EF4-FFF2-40B4-BE49-F238E27FC236}">
                <a16:creationId xmlns:a16="http://schemas.microsoft.com/office/drawing/2014/main" id="{08D7233A-F0AD-4060-B2DD-FBE7F232A705}"/>
              </a:ext>
            </a:extLst>
          </p:cNvPr>
          <p:cNvSpPr txBox="1">
            <a:spLocks noChangeArrowheads="1"/>
          </p:cNvSpPr>
          <p:nvPr/>
        </p:nvSpPr>
        <p:spPr bwMode="auto">
          <a:xfrm>
            <a:off x="6515017" y="1952266"/>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98%</a:t>
            </a:r>
          </a:p>
        </p:txBody>
      </p:sp>
      <p:sp>
        <p:nvSpPr>
          <p:cNvPr id="11" name="Text Box 41">
            <a:extLst>
              <a:ext uri="{FF2B5EF4-FFF2-40B4-BE49-F238E27FC236}">
                <a16:creationId xmlns:a16="http://schemas.microsoft.com/office/drawing/2014/main" id="{BD5C729E-5BE0-4542-9CFC-83ECB875D7B6}"/>
              </a:ext>
            </a:extLst>
          </p:cNvPr>
          <p:cNvSpPr txBox="1">
            <a:spLocks noChangeArrowheads="1"/>
          </p:cNvSpPr>
          <p:nvPr/>
        </p:nvSpPr>
        <p:spPr bwMode="auto">
          <a:xfrm>
            <a:off x="6515017" y="3742480"/>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93%</a:t>
            </a:r>
          </a:p>
        </p:txBody>
      </p:sp>
      <p:sp>
        <p:nvSpPr>
          <p:cNvPr id="12" name="Text Box 41">
            <a:extLst>
              <a:ext uri="{FF2B5EF4-FFF2-40B4-BE49-F238E27FC236}">
                <a16:creationId xmlns:a16="http://schemas.microsoft.com/office/drawing/2014/main" id="{36FD7B1C-ECD9-4C38-9646-DBBD3D229CC1}"/>
              </a:ext>
            </a:extLst>
          </p:cNvPr>
          <p:cNvSpPr txBox="1">
            <a:spLocks noChangeArrowheads="1"/>
          </p:cNvSpPr>
          <p:nvPr/>
        </p:nvSpPr>
        <p:spPr bwMode="auto">
          <a:xfrm>
            <a:off x="6517184" y="4879314"/>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88%</a:t>
            </a:r>
          </a:p>
        </p:txBody>
      </p:sp>
      <p:sp>
        <p:nvSpPr>
          <p:cNvPr id="13" name="Text Box 41">
            <a:extLst>
              <a:ext uri="{FF2B5EF4-FFF2-40B4-BE49-F238E27FC236}">
                <a16:creationId xmlns:a16="http://schemas.microsoft.com/office/drawing/2014/main" id="{3077A9C8-849C-404D-97B9-DBD57E48297C}"/>
              </a:ext>
            </a:extLst>
          </p:cNvPr>
          <p:cNvSpPr txBox="1">
            <a:spLocks noChangeArrowheads="1"/>
          </p:cNvSpPr>
          <p:nvPr/>
        </p:nvSpPr>
        <p:spPr bwMode="auto">
          <a:xfrm>
            <a:off x="6501526" y="4309458"/>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93%</a:t>
            </a:r>
          </a:p>
        </p:txBody>
      </p:sp>
      <p:sp>
        <p:nvSpPr>
          <p:cNvPr id="14" name="Rectangle 13">
            <a:extLst>
              <a:ext uri="{FF2B5EF4-FFF2-40B4-BE49-F238E27FC236}">
                <a16:creationId xmlns:a16="http://schemas.microsoft.com/office/drawing/2014/main" id="{CE4B798F-BF10-4EC6-9B99-A3F641921B01}"/>
              </a:ext>
            </a:extLst>
          </p:cNvPr>
          <p:cNvSpPr/>
          <p:nvPr/>
        </p:nvSpPr>
        <p:spPr>
          <a:xfrm>
            <a:off x="9648965" y="1262738"/>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15" name="Text Box 41">
            <a:extLst>
              <a:ext uri="{FF2B5EF4-FFF2-40B4-BE49-F238E27FC236}">
                <a16:creationId xmlns:a16="http://schemas.microsoft.com/office/drawing/2014/main" id="{59145903-BD53-4CF5-8F80-07B5046A4E6C}"/>
              </a:ext>
            </a:extLst>
          </p:cNvPr>
          <p:cNvSpPr txBox="1">
            <a:spLocks noChangeArrowheads="1"/>
          </p:cNvSpPr>
          <p:nvPr/>
        </p:nvSpPr>
        <p:spPr bwMode="auto">
          <a:xfrm>
            <a:off x="6517184" y="6005128"/>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84%</a:t>
            </a:r>
          </a:p>
        </p:txBody>
      </p:sp>
      <p:sp>
        <p:nvSpPr>
          <p:cNvPr id="16" name="Text Box 41">
            <a:extLst>
              <a:ext uri="{FF2B5EF4-FFF2-40B4-BE49-F238E27FC236}">
                <a16:creationId xmlns:a16="http://schemas.microsoft.com/office/drawing/2014/main" id="{E1574276-BC07-4E41-8947-EA2E29AF3293}"/>
              </a:ext>
            </a:extLst>
          </p:cNvPr>
          <p:cNvSpPr txBox="1">
            <a:spLocks noChangeArrowheads="1"/>
          </p:cNvSpPr>
          <p:nvPr/>
        </p:nvSpPr>
        <p:spPr bwMode="auto">
          <a:xfrm>
            <a:off x="6501526" y="5435272"/>
            <a:ext cx="531900" cy="327152"/>
          </a:xfrm>
          <a:prstGeom prst="rect">
            <a:avLst/>
          </a:prstGeom>
          <a:solidFill>
            <a:schemeClr val="bg1"/>
          </a:solidFill>
          <a:ln w="19050">
            <a:solidFill>
              <a:srgbClr val="003366"/>
            </a:solidFill>
            <a:miter lim="800000"/>
            <a:headEnd/>
            <a:tailEnd/>
          </a:ln>
          <a:effectLst/>
        </p:spPr>
        <p:txBody>
          <a:bodyPr wrap="square" lIns="0" tIns="40074" rIns="0" bIns="40074" anchor="ctr" anchorCtr="0">
            <a:spAutoFit/>
          </a:bodyPr>
          <a:lstStyle/>
          <a:p>
            <a:pPr algn="ctr" defTabSz="952500">
              <a:defRPr/>
            </a:pPr>
            <a:r>
              <a:rPr lang="fr-FR" sz="1600" b="1" dirty="0">
                <a:solidFill>
                  <a:srgbClr val="003366"/>
                </a:solidFill>
                <a:latin typeface="Calibri" pitchFamily="34" charset="0"/>
                <a:cs typeface="Calibri" pitchFamily="34" charset="0"/>
              </a:rPr>
              <a:t>87%</a:t>
            </a:r>
          </a:p>
        </p:txBody>
      </p:sp>
      <p:sp>
        <p:nvSpPr>
          <p:cNvPr id="17" name="ZoneTexte 16">
            <a:extLst>
              <a:ext uri="{FF2B5EF4-FFF2-40B4-BE49-F238E27FC236}">
                <a16:creationId xmlns:a16="http://schemas.microsoft.com/office/drawing/2014/main" id="{7490B1BA-9284-4F73-B0CB-CE46565CA713}"/>
              </a:ext>
            </a:extLst>
          </p:cNvPr>
          <p:cNvSpPr txBox="1"/>
          <p:nvPr/>
        </p:nvSpPr>
        <p:spPr>
          <a:xfrm>
            <a:off x="6082888" y="1306367"/>
            <a:ext cx="1456856" cy="523220"/>
          </a:xfrm>
          <a:prstGeom prst="rect">
            <a:avLst/>
          </a:prstGeom>
          <a:noFill/>
        </p:spPr>
        <p:txBody>
          <a:bodyPr wrap="square">
            <a:spAutoFit/>
          </a:bodyPr>
          <a:lstStyle/>
          <a:p>
            <a:pPr algn="ctr"/>
            <a:r>
              <a:rPr lang="fr-FR" sz="1400" b="1" dirty="0">
                <a:solidFill>
                  <a:srgbClr val="003366"/>
                </a:solidFill>
                <a:latin typeface="Calibri" panose="020F0502020204030204" pitchFamily="34" charset="0"/>
                <a:ea typeface="Calibri" panose="020F0502020204030204" pitchFamily="34" charset="0"/>
              </a:rPr>
              <a:t>ST Prioritaire </a:t>
            </a:r>
          </a:p>
          <a:p>
            <a:pPr algn="ctr"/>
            <a:r>
              <a:rPr lang="fr-FR" sz="1400" b="1" dirty="0">
                <a:solidFill>
                  <a:srgbClr val="003366"/>
                </a:solidFill>
                <a:latin typeface="Calibri" panose="020F0502020204030204" pitchFamily="34" charset="0"/>
                <a:ea typeface="Calibri" panose="020F0502020204030204" pitchFamily="34" charset="0"/>
              </a:rPr>
              <a:t>ou important</a:t>
            </a:r>
            <a:endParaRPr lang="fr-FR" sz="1400" dirty="0">
              <a:solidFill>
                <a:srgbClr val="003366"/>
              </a:solidFill>
            </a:endParaRPr>
          </a:p>
        </p:txBody>
      </p:sp>
    </p:spTree>
    <p:extLst>
      <p:ext uri="{BB962C8B-B14F-4D97-AF65-F5344CB8AC3E}">
        <p14:creationId xmlns:p14="http://schemas.microsoft.com/office/powerpoint/2010/main" val="36664049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F1A6E1B9-74FA-4916-AA2E-E2A08EB2E8A3}"/>
              </a:ext>
            </a:extLst>
          </p:cNvPr>
          <p:cNvSpPr>
            <a:spLocks noGrp="1"/>
          </p:cNvSpPr>
          <p:nvPr>
            <p:ph type="body" sz="quarter" idx="10"/>
          </p:nvPr>
        </p:nvSpPr>
        <p:spPr/>
        <p:txBody>
          <a:bodyPr/>
          <a:lstStyle/>
          <a:p>
            <a:r>
              <a:rPr lang="fr-FR" dirty="0"/>
              <a:t>La majorité des RP se révèle pessimiste quant aux négociations salariales de 2022</a:t>
            </a:r>
          </a:p>
        </p:txBody>
      </p:sp>
      <p:sp>
        <p:nvSpPr>
          <p:cNvPr id="3" name="Text Box 10">
            <a:extLst>
              <a:ext uri="{FF2B5EF4-FFF2-40B4-BE49-F238E27FC236}">
                <a16:creationId xmlns:a16="http://schemas.microsoft.com/office/drawing/2014/main" id="{83C1368B-53F3-4C5F-999D-B36D6456CFAE}"/>
              </a:ext>
            </a:extLst>
          </p:cNvPr>
          <p:cNvSpPr txBox="1">
            <a:spLocks noChangeArrowheads="1"/>
          </p:cNvSpPr>
          <p:nvPr/>
        </p:nvSpPr>
        <p:spPr bwMode="auto">
          <a:xfrm>
            <a:off x="1574942" y="926695"/>
            <a:ext cx="9867758" cy="442035"/>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Enfin, concernant les négociations salariales à venir, estimez-vous qu’elles seront plus ou moins favorables aux salarié(e)s que l’an passé ?</a:t>
            </a:r>
          </a:p>
        </p:txBody>
      </p:sp>
      <p:graphicFrame>
        <p:nvGraphicFramePr>
          <p:cNvPr id="4" name="Graphique 6">
            <a:extLst>
              <a:ext uri="{FF2B5EF4-FFF2-40B4-BE49-F238E27FC236}">
                <a16:creationId xmlns:a16="http://schemas.microsoft.com/office/drawing/2014/main" id="{7C084192-1D82-4D6A-A287-5657375D5403}"/>
              </a:ext>
            </a:extLst>
          </p:cNvPr>
          <p:cNvGraphicFramePr>
            <a:graphicFrameLocks/>
          </p:cNvGraphicFramePr>
          <p:nvPr>
            <p:extLst>
              <p:ext uri="{D42A27DB-BD31-4B8C-83A1-F6EECF244321}">
                <p14:modId xmlns:p14="http://schemas.microsoft.com/office/powerpoint/2010/main" val="2009160843"/>
              </p:ext>
            </p:extLst>
          </p:nvPr>
        </p:nvGraphicFramePr>
        <p:xfrm>
          <a:off x="1347575" y="1770521"/>
          <a:ext cx="7693855" cy="4211534"/>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a:extLst>
              <a:ext uri="{FF2B5EF4-FFF2-40B4-BE49-F238E27FC236}">
                <a16:creationId xmlns:a16="http://schemas.microsoft.com/office/drawing/2014/main" id="{FE6FD812-6E47-41E6-9229-50AB76165181}"/>
              </a:ext>
            </a:extLst>
          </p:cNvPr>
          <p:cNvSpPr txBox="1"/>
          <p:nvPr/>
        </p:nvSpPr>
        <p:spPr>
          <a:xfrm>
            <a:off x="7534207" y="2546682"/>
            <a:ext cx="1938135" cy="292388"/>
          </a:xfrm>
          <a:prstGeom prst="rect">
            <a:avLst/>
          </a:prstGeom>
          <a:solidFill>
            <a:srgbClr val="003366"/>
          </a:solidFill>
          <a:ln>
            <a:solidFill>
              <a:srgbClr val="003366"/>
            </a:solidFill>
          </a:ln>
          <a:effectLst>
            <a:softEdge rad="12700"/>
          </a:effectLst>
        </p:spPr>
        <p:txBody>
          <a:bodyPr wrap="square" anchor="ctr">
            <a:spAutoFit/>
          </a:bodyPr>
          <a:lstStyle/>
          <a:p>
            <a:pPr>
              <a:defRPr/>
            </a:pPr>
            <a:r>
              <a:rPr lang="fr-FR" sz="1300" b="1" dirty="0">
                <a:solidFill>
                  <a:schemeClr val="bg1"/>
                </a:solidFill>
                <a:latin typeface="Calibri" pitchFamily="34" charset="0"/>
              </a:rPr>
              <a:t>Plus favorables</a:t>
            </a:r>
            <a:endParaRPr lang="fr-FR" sz="1400" b="1" dirty="0">
              <a:solidFill>
                <a:schemeClr val="bg1"/>
              </a:solidFill>
              <a:latin typeface="Calibri" pitchFamily="34" charset="0"/>
            </a:endParaRPr>
          </a:p>
        </p:txBody>
      </p:sp>
      <p:cxnSp>
        <p:nvCxnSpPr>
          <p:cNvPr id="6" name="Connecteur droit 5">
            <a:extLst>
              <a:ext uri="{FF2B5EF4-FFF2-40B4-BE49-F238E27FC236}">
                <a16:creationId xmlns:a16="http://schemas.microsoft.com/office/drawing/2014/main" id="{50AB9BAC-D814-4F52-AFE0-D2E51D4C7947}"/>
              </a:ext>
            </a:extLst>
          </p:cNvPr>
          <p:cNvCxnSpPr/>
          <p:nvPr/>
        </p:nvCxnSpPr>
        <p:spPr>
          <a:xfrm>
            <a:off x="6373323" y="2348925"/>
            <a:ext cx="0" cy="88945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1F93F79F-636A-4E1C-9F1B-FF7A35EAB812}"/>
              </a:ext>
            </a:extLst>
          </p:cNvPr>
          <p:cNvCxnSpPr/>
          <p:nvPr/>
        </p:nvCxnSpPr>
        <p:spPr>
          <a:xfrm>
            <a:off x="6630692" y="4502144"/>
            <a:ext cx="0" cy="892753"/>
          </a:xfrm>
          <a:prstGeom prst="line">
            <a:avLst/>
          </a:prstGeom>
          <a:ln>
            <a:solidFill>
              <a:srgbClr val="800000"/>
            </a:solidFill>
          </a:ln>
        </p:spPr>
        <p:style>
          <a:lnRef idx="1">
            <a:schemeClr val="accent1"/>
          </a:lnRef>
          <a:fillRef idx="0">
            <a:schemeClr val="accent1"/>
          </a:fillRef>
          <a:effectRef idx="0">
            <a:schemeClr val="accent1"/>
          </a:effectRef>
          <a:fontRef idx="minor">
            <a:schemeClr val="tx1"/>
          </a:fontRef>
        </p:style>
      </p:cxnSp>
      <p:sp>
        <p:nvSpPr>
          <p:cNvPr id="8" name="ZoneTexte 7">
            <a:extLst>
              <a:ext uri="{FF2B5EF4-FFF2-40B4-BE49-F238E27FC236}">
                <a16:creationId xmlns:a16="http://schemas.microsoft.com/office/drawing/2014/main" id="{1335E6BA-E3F0-4AD8-922F-4DACCE78429A}"/>
              </a:ext>
            </a:extLst>
          </p:cNvPr>
          <p:cNvSpPr txBox="1"/>
          <p:nvPr/>
        </p:nvSpPr>
        <p:spPr>
          <a:xfrm>
            <a:off x="7946235" y="4705072"/>
            <a:ext cx="1909346" cy="292388"/>
          </a:xfrm>
          <a:prstGeom prst="rect">
            <a:avLst/>
          </a:prstGeom>
          <a:solidFill>
            <a:srgbClr val="800000"/>
          </a:solidFill>
          <a:effectLst>
            <a:softEdge rad="12700"/>
          </a:effectLst>
        </p:spPr>
        <p:txBody>
          <a:bodyPr wrap="square" anchor="ctr">
            <a:spAutoFit/>
          </a:bodyPr>
          <a:lstStyle/>
          <a:p>
            <a:pPr>
              <a:defRPr/>
            </a:pPr>
            <a:r>
              <a:rPr lang="fr-FR" sz="1300" b="1" dirty="0">
                <a:solidFill>
                  <a:schemeClr val="bg1"/>
                </a:solidFill>
                <a:latin typeface="Calibri" pitchFamily="34" charset="0"/>
              </a:rPr>
              <a:t>Moins favorables</a:t>
            </a:r>
          </a:p>
        </p:txBody>
      </p:sp>
      <p:sp>
        <p:nvSpPr>
          <p:cNvPr id="9" name="Larme 8">
            <a:extLst>
              <a:ext uri="{FF2B5EF4-FFF2-40B4-BE49-F238E27FC236}">
                <a16:creationId xmlns:a16="http://schemas.microsoft.com/office/drawing/2014/main" id="{EF10B4CA-757B-4C79-A3E0-0280A02A6B70}"/>
              </a:ext>
            </a:extLst>
          </p:cNvPr>
          <p:cNvSpPr/>
          <p:nvPr/>
        </p:nvSpPr>
        <p:spPr>
          <a:xfrm>
            <a:off x="6975155" y="4694324"/>
            <a:ext cx="971081" cy="545123"/>
          </a:xfrm>
          <a:prstGeom prst="teardrop">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58%</a:t>
            </a:r>
          </a:p>
        </p:txBody>
      </p:sp>
      <p:sp>
        <p:nvSpPr>
          <p:cNvPr id="10" name="Larme 9">
            <a:extLst>
              <a:ext uri="{FF2B5EF4-FFF2-40B4-BE49-F238E27FC236}">
                <a16:creationId xmlns:a16="http://schemas.microsoft.com/office/drawing/2014/main" id="{75F866F1-6B3B-4FD1-AA59-FA655423A98E}"/>
              </a:ext>
            </a:extLst>
          </p:cNvPr>
          <p:cNvSpPr/>
          <p:nvPr/>
        </p:nvSpPr>
        <p:spPr>
          <a:xfrm>
            <a:off x="6563126" y="2553555"/>
            <a:ext cx="971081" cy="545123"/>
          </a:xfrm>
          <a:prstGeom prst="teardrop">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42%</a:t>
            </a:r>
          </a:p>
        </p:txBody>
      </p:sp>
      <p:sp>
        <p:nvSpPr>
          <p:cNvPr id="11" name="Rectangle 10">
            <a:extLst>
              <a:ext uri="{FF2B5EF4-FFF2-40B4-BE49-F238E27FC236}">
                <a16:creationId xmlns:a16="http://schemas.microsoft.com/office/drawing/2014/main" id="{0FDA758B-D746-43EC-9571-00FD95BA8E50}"/>
              </a:ext>
            </a:extLst>
          </p:cNvPr>
          <p:cNvSpPr/>
          <p:nvPr/>
        </p:nvSpPr>
        <p:spPr>
          <a:xfrm>
            <a:off x="9731468" y="1459888"/>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13" name="ZoneTexte 12">
            <a:extLst>
              <a:ext uri="{FF2B5EF4-FFF2-40B4-BE49-F238E27FC236}">
                <a16:creationId xmlns:a16="http://schemas.microsoft.com/office/drawing/2014/main" id="{CB0912E5-6ED5-4E9E-A742-94DFBF04B797}"/>
              </a:ext>
            </a:extLst>
          </p:cNvPr>
          <p:cNvSpPr txBox="1"/>
          <p:nvPr/>
        </p:nvSpPr>
        <p:spPr>
          <a:xfrm>
            <a:off x="8109966" y="5087404"/>
            <a:ext cx="3706265" cy="1101648"/>
          </a:xfrm>
          <a:prstGeom prst="rect">
            <a:avLst/>
          </a:prstGeom>
          <a:noFill/>
        </p:spPr>
        <p:txBody>
          <a:bodyPr wrap="square">
            <a:spAutoFit/>
          </a:bodyPr>
          <a:lstStyle/>
          <a:p>
            <a:pPr algn="just">
              <a:lnSpc>
                <a:spcPct val="120000"/>
              </a:lnSpc>
            </a:pPr>
            <a:r>
              <a:rPr lang="fr-FR" sz="1400" i="1" dirty="0">
                <a:solidFill>
                  <a:schemeClr val="bg1">
                    <a:lumMod val="50000"/>
                  </a:schemeClr>
                </a:solidFill>
                <a:effectLst/>
                <a:latin typeface="Century Gothic" panose="020B0502020202020204" pitchFamily="34" charset="0"/>
                <a:ea typeface="Times New Roman" panose="02020603050405020304" pitchFamily="18" charset="0"/>
              </a:rPr>
              <a:t>« Ils se servent de la crise pour baisser la </a:t>
            </a:r>
            <a:r>
              <a:rPr lang="fr-FR" sz="1400" i="1" dirty="0">
                <a:solidFill>
                  <a:schemeClr val="bg1">
                    <a:lumMod val="50000"/>
                  </a:schemeClr>
                </a:solidFill>
                <a:latin typeface="Century Gothic" panose="020B0502020202020204" pitchFamily="34" charset="0"/>
              </a:rPr>
              <a:t>masse salariale et ne pas augmenter les salaires. » RP, secteur Construction, &gt; 300 salariés</a:t>
            </a:r>
          </a:p>
        </p:txBody>
      </p:sp>
    </p:spTree>
    <p:extLst>
      <p:ext uri="{BB962C8B-B14F-4D97-AF65-F5344CB8AC3E}">
        <p14:creationId xmlns:p14="http://schemas.microsoft.com/office/powerpoint/2010/main" val="42821314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4360068" y="2143918"/>
            <a:ext cx="4067175" cy="2905125"/>
          </a:xfrm>
          <a:prstGeom prst="rect">
            <a:avLst/>
          </a:prstGeom>
        </p:spPr>
      </p:pic>
    </p:spTree>
    <p:extLst>
      <p:ext uri="{BB962C8B-B14F-4D97-AF65-F5344CB8AC3E}">
        <p14:creationId xmlns:p14="http://schemas.microsoft.com/office/powerpoint/2010/main" val="314634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5F443F3E-9741-4B54-85F5-62EF533B6945}"/>
              </a:ext>
            </a:extLst>
          </p:cNvPr>
          <p:cNvSpPr>
            <a:spLocks noGrp="1"/>
          </p:cNvSpPr>
          <p:nvPr>
            <p:ph type="body" sz="quarter" idx="10"/>
          </p:nvPr>
        </p:nvSpPr>
        <p:spPr>
          <a:xfrm>
            <a:off x="1568397" y="176226"/>
            <a:ext cx="9650517" cy="657689"/>
          </a:xfrm>
        </p:spPr>
        <p:txBody>
          <a:bodyPr/>
          <a:lstStyle/>
          <a:p>
            <a:r>
              <a:rPr lang="fr-FR" dirty="0"/>
              <a:t>La méthodologie 1/2</a:t>
            </a:r>
          </a:p>
        </p:txBody>
      </p:sp>
      <p:sp>
        <p:nvSpPr>
          <p:cNvPr id="3" name="ZoneTexte 2">
            <a:extLst>
              <a:ext uri="{FF2B5EF4-FFF2-40B4-BE49-F238E27FC236}">
                <a16:creationId xmlns:a16="http://schemas.microsoft.com/office/drawing/2014/main" id="{FD7F8FEB-26C0-4382-B19F-54D69090592E}"/>
              </a:ext>
            </a:extLst>
          </p:cNvPr>
          <p:cNvSpPr txBox="1"/>
          <p:nvPr/>
        </p:nvSpPr>
        <p:spPr>
          <a:xfrm>
            <a:off x="535899" y="3587976"/>
            <a:ext cx="2902544" cy="1323439"/>
          </a:xfrm>
          <a:prstGeom prst="rect">
            <a:avLst/>
          </a:prstGeom>
          <a:noFill/>
        </p:spPr>
        <p:txBody>
          <a:bodyPr wrap="square" rtlCol="0">
            <a:spAutoFit/>
          </a:bodyPr>
          <a:lstStyle/>
          <a:p>
            <a:pPr algn="ctr"/>
            <a:r>
              <a:rPr lang="fr-FR" sz="1600" b="1" dirty="0">
                <a:solidFill>
                  <a:srgbClr val="FF5050"/>
                </a:solidFill>
              </a:rPr>
              <a:t>20 entretiens téléphoniques (env. 45 min – 1h) auprès de représentants du personnel et de représentants de la direction,</a:t>
            </a:r>
          </a:p>
        </p:txBody>
      </p:sp>
      <p:grpSp>
        <p:nvGrpSpPr>
          <p:cNvPr id="4" name="Groupe 3">
            <a:extLst>
              <a:ext uri="{FF2B5EF4-FFF2-40B4-BE49-F238E27FC236}">
                <a16:creationId xmlns:a16="http://schemas.microsoft.com/office/drawing/2014/main" id="{E6BD4EA8-7967-41C6-A2D6-842C382C1C3E}"/>
              </a:ext>
            </a:extLst>
          </p:cNvPr>
          <p:cNvGrpSpPr/>
          <p:nvPr/>
        </p:nvGrpSpPr>
        <p:grpSpPr>
          <a:xfrm>
            <a:off x="1716156" y="2523645"/>
            <a:ext cx="655208" cy="728488"/>
            <a:chOff x="2649636" y="1600853"/>
            <a:chExt cx="655217" cy="728498"/>
          </a:xfrm>
        </p:grpSpPr>
        <p:pic>
          <p:nvPicPr>
            <p:cNvPr id="5" name="Image 4">
              <a:extLst>
                <a:ext uri="{FF2B5EF4-FFF2-40B4-BE49-F238E27FC236}">
                  <a16:creationId xmlns:a16="http://schemas.microsoft.com/office/drawing/2014/main" id="{787C85F4-26EC-43C2-90CF-5B2C29778D0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2649636" y="1965102"/>
              <a:ext cx="165101" cy="356260"/>
            </a:xfrm>
            <a:prstGeom prst="rect">
              <a:avLst/>
            </a:prstGeom>
          </p:spPr>
        </p:pic>
        <p:pic>
          <p:nvPicPr>
            <p:cNvPr id="6" name="Image 5">
              <a:extLst>
                <a:ext uri="{FF2B5EF4-FFF2-40B4-BE49-F238E27FC236}">
                  <a16:creationId xmlns:a16="http://schemas.microsoft.com/office/drawing/2014/main" id="{A9D4EE52-AD84-400D-8426-82BFCA91CA0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2814737" y="1973091"/>
              <a:ext cx="165101" cy="356260"/>
            </a:xfrm>
            <a:prstGeom prst="rect">
              <a:avLst/>
            </a:prstGeom>
          </p:spPr>
        </p:pic>
        <p:pic>
          <p:nvPicPr>
            <p:cNvPr id="7" name="Image 6">
              <a:extLst>
                <a:ext uri="{FF2B5EF4-FFF2-40B4-BE49-F238E27FC236}">
                  <a16:creationId xmlns:a16="http://schemas.microsoft.com/office/drawing/2014/main" id="{9A144CB1-E3F0-4A64-BE4C-224CDFA6FB3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2979838" y="1973091"/>
              <a:ext cx="165101" cy="356260"/>
            </a:xfrm>
            <a:prstGeom prst="rect">
              <a:avLst/>
            </a:prstGeom>
          </p:spPr>
        </p:pic>
        <p:pic>
          <p:nvPicPr>
            <p:cNvPr id="8" name="Image 7">
              <a:extLst>
                <a:ext uri="{FF2B5EF4-FFF2-40B4-BE49-F238E27FC236}">
                  <a16:creationId xmlns:a16="http://schemas.microsoft.com/office/drawing/2014/main" id="{2C8E9959-460E-474A-B2BC-98DFB7BF5D6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3139752" y="1973091"/>
              <a:ext cx="165101" cy="356260"/>
            </a:xfrm>
            <a:prstGeom prst="rect">
              <a:avLst/>
            </a:prstGeom>
          </p:spPr>
        </p:pic>
        <p:pic>
          <p:nvPicPr>
            <p:cNvPr id="9" name="Image 8">
              <a:extLst>
                <a:ext uri="{FF2B5EF4-FFF2-40B4-BE49-F238E27FC236}">
                  <a16:creationId xmlns:a16="http://schemas.microsoft.com/office/drawing/2014/main" id="{78828C0E-5BDF-411C-89F2-A25CEDF9EAB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2649636" y="1600853"/>
              <a:ext cx="165101" cy="356260"/>
            </a:xfrm>
            <a:prstGeom prst="rect">
              <a:avLst/>
            </a:prstGeom>
          </p:spPr>
        </p:pic>
        <p:pic>
          <p:nvPicPr>
            <p:cNvPr id="10" name="Image 9">
              <a:extLst>
                <a:ext uri="{FF2B5EF4-FFF2-40B4-BE49-F238E27FC236}">
                  <a16:creationId xmlns:a16="http://schemas.microsoft.com/office/drawing/2014/main" id="{6551289D-CA60-4EA7-9278-D2A2BFEE288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2814737" y="1608842"/>
              <a:ext cx="165101" cy="356260"/>
            </a:xfrm>
            <a:prstGeom prst="rect">
              <a:avLst/>
            </a:prstGeom>
          </p:spPr>
        </p:pic>
        <p:pic>
          <p:nvPicPr>
            <p:cNvPr id="11" name="Image 10">
              <a:extLst>
                <a:ext uri="{FF2B5EF4-FFF2-40B4-BE49-F238E27FC236}">
                  <a16:creationId xmlns:a16="http://schemas.microsoft.com/office/drawing/2014/main" id="{06EE0010-DC47-4823-9324-CBCF63897AE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2979838" y="1608842"/>
              <a:ext cx="165101" cy="356260"/>
            </a:xfrm>
            <a:prstGeom prst="rect">
              <a:avLst/>
            </a:prstGeom>
          </p:spPr>
        </p:pic>
        <p:pic>
          <p:nvPicPr>
            <p:cNvPr id="12" name="Image 11">
              <a:extLst>
                <a:ext uri="{FF2B5EF4-FFF2-40B4-BE49-F238E27FC236}">
                  <a16:creationId xmlns:a16="http://schemas.microsoft.com/office/drawing/2014/main" id="{2C4C073B-6007-44EC-A33D-91D418762A4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595" r="30566" b="16190"/>
            <a:stretch/>
          </p:blipFill>
          <p:spPr>
            <a:xfrm>
              <a:off x="3139752" y="1608842"/>
              <a:ext cx="165101" cy="356260"/>
            </a:xfrm>
            <a:prstGeom prst="rect">
              <a:avLst/>
            </a:prstGeom>
          </p:spPr>
        </p:pic>
      </p:grpSp>
      <p:graphicFrame>
        <p:nvGraphicFramePr>
          <p:cNvPr id="13" name="Tableau 12">
            <a:extLst>
              <a:ext uri="{FF2B5EF4-FFF2-40B4-BE49-F238E27FC236}">
                <a16:creationId xmlns:a16="http://schemas.microsoft.com/office/drawing/2014/main" id="{CAADC7B2-6E0F-483B-8C3F-74AB5D021168}"/>
              </a:ext>
            </a:extLst>
          </p:cNvPr>
          <p:cNvGraphicFramePr>
            <a:graphicFrameLocks noGrp="1"/>
          </p:cNvGraphicFramePr>
          <p:nvPr>
            <p:extLst>
              <p:ext uri="{D42A27DB-BD31-4B8C-83A1-F6EECF244321}">
                <p14:modId xmlns:p14="http://schemas.microsoft.com/office/powerpoint/2010/main" val="2923209400"/>
              </p:ext>
            </p:extLst>
          </p:nvPr>
        </p:nvGraphicFramePr>
        <p:xfrm>
          <a:off x="4579863" y="2772847"/>
          <a:ext cx="7100962" cy="2331540"/>
        </p:xfrm>
        <a:graphic>
          <a:graphicData uri="http://schemas.openxmlformats.org/drawingml/2006/table">
            <a:tbl>
              <a:tblPr firstRow="1" firstCol="1" bandRow="1">
                <a:tableStyleId>{5C22544A-7EE6-4342-B048-85BDC9FD1C3A}</a:tableStyleId>
              </a:tblPr>
              <a:tblGrid>
                <a:gridCol w="3535979">
                  <a:extLst>
                    <a:ext uri="{9D8B030D-6E8A-4147-A177-3AD203B41FA5}">
                      <a16:colId xmlns:a16="http://schemas.microsoft.com/office/drawing/2014/main" val="20000"/>
                    </a:ext>
                  </a:extLst>
                </a:gridCol>
                <a:gridCol w="3564983">
                  <a:extLst>
                    <a:ext uri="{9D8B030D-6E8A-4147-A177-3AD203B41FA5}">
                      <a16:colId xmlns:a16="http://schemas.microsoft.com/office/drawing/2014/main" val="20001"/>
                    </a:ext>
                  </a:extLst>
                </a:gridCol>
              </a:tblGrid>
              <a:tr h="968005">
                <a:tc>
                  <a:txBody>
                    <a:bodyPr/>
                    <a:lstStyle/>
                    <a:p>
                      <a:pPr algn="ctr">
                        <a:lnSpc>
                          <a:spcPct val="120000"/>
                        </a:lnSpc>
                        <a:spcAft>
                          <a:spcPts val="0"/>
                        </a:spcAft>
                      </a:pPr>
                      <a:r>
                        <a:rPr lang="fr-FR" sz="1800" dirty="0">
                          <a:effectLst/>
                        </a:rPr>
                        <a:t>10 entretiens auprès de représentants</a:t>
                      </a:r>
                      <a:r>
                        <a:rPr lang="fr-FR" sz="1800" baseline="0" dirty="0">
                          <a:effectLst/>
                        </a:rPr>
                        <a:t> du personnel</a:t>
                      </a:r>
                      <a:endParaRPr lang="fr-FR" sz="1800" b="1" kern="1200" dirty="0">
                        <a:solidFill>
                          <a:schemeClr val="lt1"/>
                        </a:solidFill>
                        <a:effectLst/>
                        <a:latin typeface="+mn-lt"/>
                        <a:ea typeface="+mn-ea"/>
                        <a:cs typeface="+mn-cs"/>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gn="ctr">
                        <a:lnSpc>
                          <a:spcPct val="120000"/>
                        </a:lnSpc>
                        <a:spcAft>
                          <a:spcPts val="0"/>
                        </a:spcAft>
                      </a:pPr>
                      <a:r>
                        <a:rPr lang="fr-FR" sz="1800" dirty="0">
                          <a:effectLst/>
                        </a:rPr>
                        <a:t>10 entretiens auprès de représentants</a:t>
                      </a:r>
                      <a:r>
                        <a:rPr lang="fr-FR" sz="1800" baseline="0" dirty="0">
                          <a:effectLst/>
                        </a:rPr>
                        <a:t> de la direction</a:t>
                      </a:r>
                      <a:endParaRPr lang="fr-FR" sz="1800" dirty="0">
                        <a:effectLst/>
                        <a:latin typeface="Times New Roman" panose="02020603050405020304" pitchFamily="18" charset="0"/>
                        <a:ea typeface="Calibri" panose="020F0502020204030204" pitchFamily="34" charset="0"/>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0"/>
                  </a:ext>
                </a:extLst>
              </a:tr>
              <a:tr h="1363535">
                <a:tc>
                  <a:txBody>
                    <a:bodyPr/>
                    <a:lstStyle/>
                    <a:p>
                      <a:pPr marL="0" marR="0" lvl="0" indent="0" algn="l" defTabSz="914400" rtl="0" eaLnBrk="1" fontAlgn="auto" latinLnBrk="0" hangingPunct="1">
                        <a:lnSpc>
                          <a:spcPct val="120000"/>
                        </a:lnSpc>
                        <a:spcBef>
                          <a:spcPts val="0"/>
                        </a:spcBef>
                        <a:spcAft>
                          <a:spcPts val="0"/>
                        </a:spcAft>
                        <a:buClrTx/>
                        <a:buSzTx/>
                        <a:buFont typeface="Wingdings" panose="05000000000000000000" pitchFamily="2" charset="2"/>
                        <a:buNone/>
                        <a:tabLst/>
                        <a:defRPr/>
                      </a:pPr>
                      <a:endParaRPr kumimoji="0" lang="fr-FR"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20000"/>
                        </a:lnSpc>
                        <a:spcBef>
                          <a:spcPts val="0"/>
                        </a:spcBef>
                        <a:spcAft>
                          <a:spcPts val="0"/>
                        </a:spcAft>
                        <a:buClrTx/>
                        <a:buSzTx/>
                        <a:buFont typeface="Wingdings" panose="05000000000000000000" pitchFamily="2" charset="2"/>
                        <a:buNone/>
                        <a:tabLst/>
                        <a:defRPr/>
                      </a:pPr>
                      <a:endParaRPr kumimoji="0" lang="fr-FR"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txBody>
                  <a:tcPr marL="68579" marR="6857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4" name="Accolade ouvrante 13">
            <a:extLst>
              <a:ext uri="{FF2B5EF4-FFF2-40B4-BE49-F238E27FC236}">
                <a16:creationId xmlns:a16="http://schemas.microsoft.com/office/drawing/2014/main" id="{B5DEF5A9-DF15-42C6-9786-0355179855F0}"/>
              </a:ext>
            </a:extLst>
          </p:cNvPr>
          <p:cNvSpPr/>
          <p:nvPr/>
        </p:nvSpPr>
        <p:spPr>
          <a:xfrm>
            <a:off x="3799409" y="2887889"/>
            <a:ext cx="381000" cy="2216498"/>
          </a:xfrm>
          <a:prstGeom prst="lef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pic>
        <p:nvPicPr>
          <p:cNvPr id="15" name="Image 14">
            <a:extLst>
              <a:ext uri="{FF2B5EF4-FFF2-40B4-BE49-F238E27FC236}">
                <a16:creationId xmlns:a16="http://schemas.microsoft.com/office/drawing/2014/main" id="{7C0D5E4C-B1AC-458A-AEB0-E5468192C0FE}"/>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val="0"/>
              </a:ext>
            </a:extLst>
          </a:blip>
          <a:srcRect l="16822" r="16822" b="22369"/>
          <a:stretch/>
        </p:blipFill>
        <p:spPr>
          <a:xfrm>
            <a:off x="6118164" y="1980778"/>
            <a:ext cx="613078" cy="717236"/>
          </a:xfrm>
          <a:prstGeom prst="rect">
            <a:avLst/>
          </a:prstGeom>
        </p:spPr>
      </p:pic>
      <p:pic>
        <p:nvPicPr>
          <p:cNvPr id="16" name="Image 15">
            <a:extLst>
              <a:ext uri="{FF2B5EF4-FFF2-40B4-BE49-F238E27FC236}">
                <a16:creationId xmlns:a16="http://schemas.microsoft.com/office/drawing/2014/main" id="{485CCF85-88BF-434C-855B-8AD852D724F2}"/>
              </a:ext>
            </a:extLst>
          </p:cNvPr>
          <p:cNvPicPr>
            <a:picLocks noChangeAspect="1"/>
          </p:cNvPicPr>
          <p:nvPr/>
        </p:nvPicPr>
        <p:blipFill rotWithShape="1">
          <a:blip r:embed="rId4">
            <a:duotone>
              <a:schemeClr val="bg2">
                <a:shade val="45000"/>
                <a:satMod val="135000"/>
              </a:schemeClr>
              <a:prstClr val="white"/>
            </a:duotone>
            <a:extLst>
              <a:ext uri="{28A0092B-C50C-407E-A947-70E740481C1C}">
                <a14:useLocalDpi xmlns:a14="http://schemas.microsoft.com/office/drawing/2010/main" val="0"/>
              </a:ext>
            </a:extLst>
          </a:blip>
          <a:srcRect l="38822" t="7060" r="38464" b="68636"/>
          <a:stretch/>
        </p:blipFill>
        <p:spPr>
          <a:xfrm>
            <a:off x="9286478" y="1992521"/>
            <a:ext cx="670322" cy="717240"/>
          </a:xfrm>
          <a:prstGeom prst="rect">
            <a:avLst/>
          </a:prstGeom>
        </p:spPr>
      </p:pic>
      <p:sp>
        <p:nvSpPr>
          <p:cNvPr id="18" name="ZoneTexte 17">
            <a:extLst>
              <a:ext uri="{FF2B5EF4-FFF2-40B4-BE49-F238E27FC236}">
                <a16:creationId xmlns:a16="http://schemas.microsoft.com/office/drawing/2014/main" id="{E8BFC0F8-1D16-4AD5-8979-C7D77B4F52E6}"/>
              </a:ext>
            </a:extLst>
          </p:cNvPr>
          <p:cNvSpPr txBox="1"/>
          <p:nvPr/>
        </p:nvSpPr>
        <p:spPr>
          <a:xfrm>
            <a:off x="4579863" y="4073073"/>
            <a:ext cx="3390900" cy="520784"/>
          </a:xfrm>
          <a:prstGeom prst="rect">
            <a:avLst/>
          </a:prstGeom>
          <a:noFill/>
        </p:spPr>
        <p:txBody>
          <a:bodyPr wrap="square">
            <a:spAutoFit/>
          </a:bodyPr>
          <a:lstStyle/>
          <a:p>
            <a:pPr marL="342900" indent="-342900" defTabSz="914400">
              <a:lnSpc>
                <a:spcPct val="120000"/>
              </a:lnSpc>
              <a:buFont typeface="Wingdings" panose="05000000000000000000" pitchFamily="2" charset="2"/>
              <a:buChar char=""/>
              <a:defRPr/>
            </a:pPr>
            <a:r>
              <a:rPr lang="fr-FR" sz="1200" dirty="0">
                <a:solidFill>
                  <a:prstClr val="black"/>
                </a:solidFill>
                <a:latin typeface="Calibri" panose="020F0502020204030204"/>
              </a:rPr>
              <a:t>5 issus d’entreprises de moins de 300 salariés,</a:t>
            </a:r>
          </a:p>
          <a:p>
            <a:pPr marL="342900" indent="-342900" defTabSz="914400">
              <a:lnSpc>
                <a:spcPct val="120000"/>
              </a:lnSpc>
              <a:buFont typeface="Wingdings" panose="05000000000000000000" pitchFamily="2" charset="2"/>
              <a:buChar char=""/>
              <a:defRPr/>
            </a:pPr>
            <a:r>
              <a:rPr lang="fr-FR" sz="1200" dirty="0">
                <a:solidFill>
                  <a:prstClr val="black"/>
                </a:solidFill>
                <a:latin typeface="Calibri" panose="020F0502020204030204"/>
              </a:rPr>
              <a:t>5 issus d’entreprises de plus de 300 salariés.</a:t>
            </a:r>
          </a:p>
        </p:txBody>
      </p:sp>
      <p:sp>
        <p:nvSpPr>
          <p:cNvPr id="20" name="ZoneTexte 19">
            <a:extLst>
              <a:ext uri="{FF2B5EF4-FFF2-40B4-BE49-F238E27FC236}">
                <a16:creationId xmlns:a16="http://schemas.microsoft.com/office/drawing/2014/main" id="{F78318E9-8B08-4612-8867-A1580FC16405}"/>
              </a:ext>
            </a:extLst>
          </p:cNvPr>
          <p:cNvSpPr txBox="1"/>
          <p:nvPr/>
        </p:nvSpPr>
        <p:spPr>
          <a:xfrm>
            <a:off x="8204340" y="4040640"/>
            <a:ext cx="3476485" cy="520784"/>
          </a:xfrm>
          <a:prstGeom prst="rect">
            <a:avLst/>
          </a:prstGeom>
          <a:noFill/>
        </p:spPr>
        <p:txBody>
          <a:bodyPr wrap="square">
            <a:spAutoFit/>
          </a:bodyPr>
          <a:lstStyle/>
          <a:p>
            <a:pPr marL="342900" indent="-342900" defTabSz="914400">
              <a:lnSpc>
                <a:spcPct val="120000"/>
              </a:lnSpc>
              <a:buFont typeface="Wingdings" panose="05000000000000000000" pitchFamily="2" charset="2"/>
              <a:buChar char=""/>
              <a:defRPr/>
            </a:pPr>
            <a:r>
              <a:rPr lang="fr-FR" sz="1200" dirty="0">
                <a:solidFill>
                  <a:prstClr val="black"/>
                </a:solidFill>
                <a:latin typeface="Calibri" panose="020F0502020204030204"/>
              </a:rPr>
              <a:t>5 issus d’entreprises de moins de 300 salariés,</a:t>
            </a:r>
          </a:p>
          <a:p>
            <a:pPr marL="342900" indent="-342900" defTabSz="914400">
              <a:lnSpc>
                <a:spcPct val="120000"/>
              </a:lnSpc>
              <a:buFont typeface="Wingdings" panose="05000000000000000000" pitchFamily="2" charset="2"/>
              <a:buChar char=""/>
              <a:defRPr/>
            </a:pPr>
            <a:r>
              <a:rPr lang="fr-FR" sz="1200" dirty="0">
                <a:solidFill>
                  <a:prstClr val="black"/>
                </a:solidFill>
                <a:latin typeface="Calibri" panose="020F0502020204030204"/>
              </a:rPr>
              <a:t>5 issus d’entreprises de plus de 300 salariés.</a:t>
            </a:r>
          </a:p>
        </p:txBody>
      </p:sp>
    </p:spTree>
    <p:extLst>
      <p:ext uri="{BB962C8B-B14F-4D97-AF65-F5344CB8AC3E}">
        <p14:creationId xmlns:p14="http://schemas.microsoft.com/office/powerpoint/2010/main" val="332402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val="3022920887"/>
              </p:ext>
            </p:extLst>
          </p:nvPr>
        </p:nvGraphicFramePr>
        <p:xfrm>
          <a:off x="1485900" y="967153"/>
          <a:ext cx="9639300" cy="5665400"/>
        </p:xfrm>
        <a:graphic>
          <a:graphicData uri="http://schemas.openxmlformats.org/drawingml/2006/table">
            <a:tbl>
              <a:tblPr firstRow="1" firstCol="1" bandRow="1">
                <a:tableStyleId>{5C22544A-7EE6-4342-B048-85BDC9FD1C3A}</a:tableStyleId>
              </a:tblPr>
              <a:tblGrid>
                <a:gridCol w="9639300">
                  <a:extLst>
                    <a:ext uri="{9D8B030D-6E8A-4147-A177-3AD203B41FA5}">
                      <a16:colId xmlns:a16="http://schemas.microsoft.com/office/drawing/2014/main" val="20000"/>
                    </a:ext>
                  </a:extLst>
                </a:gridCol>
              </a:tblGrid>
              <a:tr h="661844">
                <a:tc>
                  <a:txBody>
                    <a:bodyPr/>
                    <a:lstStyle/>
                    <a:p>
                      <a:pPr algn="l">
                        <a:spcBef>
                          <a:spcPts val="600"/>
                        </a:spcBef>
                        <a:spcAft>
                          <a:spcPts val="600"/>
                        </a:spcAft>
                      </a:pPr>
                      <a:r>
                        <a:rPr lang="fr-FR" sz="2000" dirty="0">
                          <a:solidFill>
                            <a:srgbClr val="A50021"/>
                          </a:solidFill>
                          <a:effectLst/>
                          <a:latin typeface="Calibri" panose="020F0502020204030204" pitchFamily="34" charset="0"/>
                          <a:cs typeface="Calibri" panose="020F0502020204030204" pitchFamily="34" charset="0"/>
                        </a:rPr>
                        <a:t>Etude réalisée par </a:t>
                      </a:r>
                      <a:r>
                        <a:rPr lang="fr-FR" sz="2000" dirty="0" err="1">
                          <a:solidFill>
                            <a:srgbClr val="A50021"/>
                          </a:solidFill>
                          <a:effectLst/>
                          <a:latin typeface="Calibri" panose="020F0502020204030204" pitchFamily="34" charset="0"/>
                          <a:cs typeface="Calibri" panose="020F0502020204030204" pitchFamily="34" charset="0"/>
                        </a:rPr>
                        <a:t>l'Ifop</a:t>
                      </a:r>
                      <a:r>
                        <a:rPr lang="fr-FR" sz="2000" dirty="0">
                          <a:solidFill>
                            <a:srgbClr val="A50021"/>
                          </a:solidFill>
                          <a:effectLst/>
                          <a:latin typeface="Calibri" panose="020F0502020204030204" pitchFamily="34" charset="0"/>
                          <a:cs typeface="Calibri" panose="020F0502020204030204" pitchFamily="34" charset="0"/>
                        </a:rPr>
                        <a:t> pour Syndex</a:t>
                      </a:r>
                      <a:endParaRPr lang="fr-FR" sz="1400" dirty="0">
                        <a:solidFill>
                          <a:srgbClr val="A5002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nchor="ctr">
                    <a:lnB w="381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10000"/>
                  </a:ext>
                </a:extLst>
              </a:tr>
              <a:tr h="279502">
                <a:tc>
                  <a:txBody>
                    <a:bodyPr/>
                    <a:lstStyle/>
                    <a:p>
                      <a:pPr algn="just">
                        <a:spcBef>
                          <a:spcPts val="600"/>
                        </a:spcBef>
                        <a:spcAft>
                          <a:spcPts val="600"/>
                        </a:spcAft>
                      </a:pPr>
                      <a:endParaRPr lang="fr-FR" sz="1100" dirty="0">
                        <a:solidFill>
                          <a:schemeClr val="tx1"/>
                        </a:solidFill>
                        <a:effectLst/>
                        <a:latin typeface="Calibri" panose="020F0502020204030204" pitchFamily="34" charset="0"/>
                        <a:cs typeface="Calibri" panose="020F0502020204030204" pitchFamily="34" charset="0"/>
                      </a:endParaRPr>
                    </a:p>
                  </a:txBody>
                  <a:tcPr marL="39370" marR="39370" marT="0" marB="0" anchor="ctr">
                    <a:lnT w="38100" cap="flat" cmpd="sng" algn="ctr">
                      <a:solidFill>
                        <a:schemeClr val="tx1">
                          <a:lumMod val="65000"/>
                          <a:lumOff val="35000"/>
                        </a:schemeClr>
                      </a:solidFill>
                      <a:prstDash val="solid"/>
                      <a:round/>
                      <a:headEnd type="none" w="med" len="med"/>
                      <a:tailEnd type="none" w="med" len="med"/>
                    </a:lnT>
                    <a:lnB w="381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r h="279502">
                <a:tc>
                  <a:txBody>
                    <a:bodyPr/>
                    <a:lstStyle/>
                    <a:p>
                      <a:pPr algn="ctr">
                        <a:lnSpc>
                          <a:spcPct val="130000"/>
                        </a:lnSpc>
                        <a:spcBef>
                          <a:spcPts val="600"/>
                        </a:spcBef>
                        <a:spcAft>
                          <a:spcPts val="600"/>
                        </a:spcAft>
                      </a:pPr>
                      <a:r>
                        <a:rPr lang="fr-FR"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Echantillons</a:t>
                      </a:r>
                      <a:r>
                        <a:rPr lang="fr-FR" sz="1300" b="1"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et méthodologies</a:t>
                      </a:r>
                      <a:endParaRPr lang="fr-FR" sz="13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nchor="ctr">
                    <a:lnL w="12700" cmpd="sng">
                      <a:noFill/>
                    </a:lnL>
                    <a:lnR w="12700" cmpd="sng">
                      <a:noFill/>
                    </a:lnR>
                    <a:lnT w="381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279502">
                <a:tc>
                  <a:txBody>
                    <a:bodyPr/>
                    <a:lstStyle/>
                    <a:p>
                      <a:pPr algn="ctr">
                        <a:lnSpc>
                          <a:spcPct val="130000"/>
                        </a:lnSpc>
                        <a:spcBef>
                          <a:spcPts val="600"/>
                        </a:spcBef>
                        <a:spcAft>
                          <a:spcPts val="600"/>
                        </a:spcAft>
                      </a:pPr>
                      <a:endParaRPr lang="fr-FR" sz="13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lnT w="38100" cap="flat" cmpd="sng" algn="ctr">
                      <a:noFill/>
                      <a:prstDash val="solid"/>
                      <a:round/>
                      <a:headEnd type="none" w="med" len="med"/>
                      <a:tailEnd type="none" w="med" len="med"/>
                    </a:lnT>
                    <a:lnB w="12700" cmpd="sng">
                      <a:noFill/>
                    </a:lnB>
                    <a:noFill/>
                  </a:tcPr>
                </a:tc>
                <a:extLst>
                  <a:ext uri="{0D108BD9-81ED-4DB2-BD59-A6C34878D82A}">
                    <a16:rowId xmlns:a16="http://schemas.microsoft.com/office/drawing/2014/main" val="10003"/>
                  </a:ext>
                </a:extLst>
              </a:tr>
              <a:tr h="251193">
                <a:tc>
                  <a:txBody>
                    <a:bodyPr/>
                    <a:lstStyle/>
                    <a:p>
                      <a:pPr algn="ctr">
                        <a:lnSpc>
                          <a:spcPct val="130000"/>
                        </a:lnSpc>
                        <a:spcBef>
                          <a:spcPts val="600"/>
                        </a:spcBef>
                        <a:spcAft>
                          <a:spcPts val="600"/>
                        </a:spcAft>
                      </a:pPr>
                      <a:endParaRPr lang="fr-FR" sz="13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lnT w="38100" cap="flat" cmpd="sng" algn="ctr">
                      <a:noFill/>
                      <a:prstDash val="solid"/>
                      <a:round/>
                      <a:headEnd type="none" w="med" len="med"/>
                      <a:tailEnd type="none" w="med" len="med"/>
                    </a:lnT>
                    <a:lnB w="12700" cmpd="sng">
                      <a:noFill/>
                    </a:lnB>
                    <a:noFill/>
                  </a:tcPr>
                </a:tc>
                <a:extLst>
                  <a:ext uri="{0D108BD9-81ED-4DB2-BD59-A6C34878D82A}">
                    <a16:rowId xmlns:a16="http://schemas.microsoft.com/office/drawing/2014/main" val="10004"/>
                  </a:ext>
                </a:extLst>
              </a:tr>
              <a:tr h="1617049">
                <a:tc>
                  <a:txBody>
                    <a:bodyPr/>
                    <a:lstStyle/>
                    <a:p>
                      <a:pPr marL="0" marR="0" lvl="0" indent="0" algn="just" defTabSz="959023" rtl="0" eaLnBrk="1" fontAlgn="auto" latinLnBrk="0" hangingPunct="1">
                        <a:lnSpc>
                          <a:spcPct val="130000"/>
                        </a:lnSpc>
                        <a:spcBef>
                          <a:spcPts val="600"/>
                        </a:spcBef>
                        <a:spcAft>
                          <a:spcPts val="600"/>
                        </a:spcAft>
                        <a:buClrTx/>
                        <a:buSzTx/>
                        <a:buFontTx/>
                        <a:buNone/>
                        <a:tabLst/>
                        <a:defRPr/>
                      </a:pPr>
                      <a:endParaRPr lang="fr-FR" sz="1100" b="1" u="sng" dirty="0">
                        <a:solidFill>
                          <a:srgbClr val="A50021"/>
                        </a:solidFill>
                        <a:effectLst/>
                        <a:latin typeface="Calibri" panose="020F0502020204030204" pitchFamily="34" charset="0"/>
                        <a:cs typeface="Calibri" panose="020F0502020204030204" pitchFamily="34" charset="0"/>
                      </a:endParaRPr>
                    </a:p>
                    <a:p>
                      <a:pPr marL="0" marR="0" lvl="0" indent="0" algn="just" defTabSz="959023" rtl="0" eaLnBrk="1" fontAlgn="auto" latinLnBrk="0" hangingPunct="1">
                        <a:lnSpc>
                          <a:spcPct val="130000"/>
                        </a:lnSpc>
                        <a:spcBef>
                          <a:spcPts val="600"/>
                        </a:spcBef>
                        <a:spcAft>
                          <a:spcPts val="600"/>
                        </a:spcAft>
                        <a:buClrTx/>
                        <a:buSzTx/>
                        <a:buFontTx/>
                        <a:buNone/>
                        <a:tabLst/>
                        <a:defRPr/>
                      </a:pPr>
                      <a:r>
                        <a:rPr lang="fr-FR" sz="1100" b="1" u="sng" dirty="0">
                          <a:solidFill>
                            <a:srgbClr val="7C3D7C"/>
                          </a:solidFill>
                          <a:effectLst/>
                          <a:latin typeface="Calibri" panose="020F0502020204030204" pitchFamily="34" charset="0"/>
                          <a:cs typeface="Calibri" panose="020F0502020204030204" pitchFamily="34" charset="0"/>
                        </a:rPr>
                        <a:t>Salariés</a:t>
                      </a:r>
                      <a:r>
                        <a:rPr lang="fr-FR" sz="1100" b="1" u="sng" dirty="0">
                          <a:solidFill>
                            <a:srgbClr val="A50021"/>
                          </a:solidFill>
                          <a:effectLst/>
                          <a:latin typeface="Calibri" panose="020F0502020204030204" pitchFamily="34" charset="0"/>
                          <a:cs typeface="Calibri" panose="020F0502020204030204" pitchFamily="34" charset="0"/>
                        </a:rPr>
                        <a:t> </a:t>
                      </a:r>
                      <a:r>
                        <a:rPr lang="fr-FR" sz="1100" b="0" dirty="0">
                          <a:solidFill>
                            <a:schemeClr val="tx1"/>
                          </a:solidFill>
                          <a:effectLst/>
                          <a:latin typeface="Calibri" panose="020F0502020204030204" pitchFamily="34" charset="0"/>
                          <a:cs typeface="Calibri" panose="020F0502020204030204" pitchFamily="34" charset="0"/>
                        </a:rPr>
                        <a:t>: échantillon de </a:t>
                      </a:r>
                      <a:r>
                        <a:rPr lang="fr-FR" sz="1100" b="1" dirty="0">
                          <a:solidFill>
                            <a:srgbClr val="7C3D7C"/>
                          </a:solidFill>
                          <a:effectLst/>
                        </a:rPr>
                        <a:t>1308</a:t>
                      </a:r>
                      <a:r>
                        <a:rPr lang="fr-FR" sz="1100" b="0" dirty="0">
                          <a:solidFill>
                            <a:schemeClr val="tx1"/>
                          </a:solidFill>
                          <a:effectLst/>
                        </a:rPr>
                        <a:t> salariés français travaillant dans une entreprise de plus de 50 salariés du secteur privé, échantillon représentatif de la population salariée travaillant dans une entreprise de plus de 50 salariés. La représentativité de l’échantillon a été assurée par la méthode des quotas sur les critères de sexe, d’âge, de catégorie socio-professionnelle, de secteur d’activité et de région d’habitation.</a:t>
                      </a:r>
                      <a:endParaRPr lang="fr-FR" sz="1100" b="0" dirty="0">
                        <a:solidFill>
                          <a:schemeClr val="tx1"/>
                        </a:solidFill>
                        <a:effectLst/>
                        <a:latin typeface="Calibri" panose="020F0502020204030204" pitchFamily="34" charset="0"/>
                        <a:cs typeface="Calibri" panose="020F0502020204030204" pitchFamily="34" charset="0"/>
                      </a:endParaRPr>
                    </a:p>
                    <a:p>
                      <a:pPr marL="0" indent="0" algn="just">
                        <a:lnSpc>
                          <a:spcPct val="130000"/>
                        </a:lnSpc>
                        <a:spcBef>
                          <a:spcPts val="600"/>
                        </a:spcBef>
                        <a:spcAft>
                          <a:spcPts val="600"/>
                        </a:spcAft>
                      </a:pPr>
                      <a:r>
                        <a:rPr lang="fr-FR" sz="1100" b="1" u="sng" dirty="0">
                          <a:solidFill>
                            <a:schemeClr val="accent2">
                              <a:lumMod val="75000"/>
                            </a:schemeClr>
                          </a:solidFill>
                          <a:effectLst/>
                          <a:latin typeface="Calibri" panose="020F0502020204030204" pitchFamily="34" charset="0"/>
                          <a:cs typeface="Calibri" panose="020F0502020204030204" pitchFamily="34" charset="0"/>
                        </a:rPr>
                        <a:t>Représentants</a:t>
                      </a:r>
                      <a:r>
                        <a:rPr lang="fr-FR" sz="1100" b="1" u="sng" baseline="0" dirty="0">
                          <a:solidFill>
                            <a:schemeClr val="accent2">
                              <a:lumMod val="75000"/>
                            </a:schemeClr>
                          </a:solidFill>
                          <a:effectLst/>
                          <a:latin typeface="Calibri" panose="020F0502020204030204" pitchFamily="34" charset="0"/>
                          <a:cs typeface="Calibri" panose="020F0502020204030204" pitchFamily="34" charset="0"/>
                        </a:rPr>
                        <a:t> du personnel</a:t>
                      </a:r>
                      <a:r>
                        <a:rPr lang="fr-FR" sz="1100" b="1" u="none" dirty="0">
                          <a:solidFill>
                            <a:schemeClr val="accent2">
                              <a:lumMod val="75000"/>
                            </a:schemeClr>
                          </a:solidFill>
                          <a:effectLst/>
                          <a:latin typeface="Calibri" panose="020F0502020204030204" pitchFamily="34" charset="0"/>
                          <a:cs typeface="Calibri" panose="020F0502020204030204" pitchFamily="34" charset="0"/>
                        </a:rPr>
                        <a:t> </a:t>
                      </a:r>
                      <a:r>
                        <a:rPr lang="fr-FR" sz="1100" b="0" dirty="0">
                          <a:solidFill>
                            <a:schemeClr val="tx1"/>
                          </a:solidFill>
                          <a:effectLst/>
                          <a:latin typeface="Calibri" panose="020F0502020204030204" pitchFamily="34" charset="0"/>
                          <a:cs typeface="Calibri" panose="020F0502020204030204" pitchFamily="34" charset="0"/>
                        </a:rPr>
                        <a:t>: échantillon de </a:t>
                      </a:r>
                      <a:r>
                        <a:rPr lang="fr-FR" sz="1100" b="1" dirty="0">
                          <a:solidFill>
                            <a:schemeClr val="accent2">
                              <a:lumMod val="75000"/>
                            </a:schemeClr>
                          </a:solidFill>
                          <a:effectLst/>
                        </a:rPr>
                        <a:t>1127</a:t>
                      </a:r>
                      <a:r>
                        <a:rPr lang="fr-FR" sz="1100" b="1" dirty="0">
                          <a:solidFill>
                            <a:srgbClr val="800000"/>
                          </a:solidFill>
                          <a:effectLst/>
                          <a:latin typeface="Calibri" panose="020F0502020204030204" pitchFamily="34" charset="0"/>
                          <a:cs typeface="Calibri" panose="020F0502020204030204" pitchFamily="34" charset="0"/>
                        </a:rPr>
                        <a:t> </a:t>
                      </a:r>
                      <a:r>
                        <a:rPr lang="fr-FR" sz="1100" b="0" dirty="0">
                          <a:solidFill>
                            <a:schemeClr val="tx1"/>
                          </a:solidFill>
                          <a:effectLst/>
                          <a:latin typeface="Calibri" panose="020F0502020204030204" pitchFamily="34" charset="0"/>
                          <a:cs typeface="Calibri" panose="020F0502020204030204" pitchFamily="34" charset="0"/>
                        </a:rPr>
                        <a:t>élus du personnel français, contactés sur la base d’un fichier fourni par Syndex.</a:t>
                      </a:r>
                    </a:p>
                    <a:p>
                      <a:pPr marL="711200" marR="0" lvl="0" indent="0" algn="just" defTabSz="959023" rtl="0" eaLnBrk="1" fontAlgn="auto" latinLnBrk="0" hangingPunct="1">
                        <a:lnSpc>
                          <a:spcPct val="130000"/>
                        </a:lnSpc>
                        <a:spcBef>
                          <a:spcPts val="600"/>
                        </a:spcBef>
                        <a:spcAft>
                          <a:spcPts val="600"/>
                        </a:spcAft>
                        <a:buClrTx/>
                        <a:buSzTx/>
                        <a:buFontTx/>
                        <a:buNone/>
                        <a:tabLst/>
                        <a:defRPr/>
                      </a:pPr>
                      <a:endParaRPr lang="fr-FR" sz="11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lnT w="38100" cap="flat" cmpd="sng" algn="ctr">
                      <a:noFill/>
                      <a:prstDash val="solid"/>
                      <a:round/>
                      <a:headEnd type="none" w="med" len="med"/>
                      <a:tailEnd type="none" w="med" len="med"/>
                    </a:lnT>
                    <a:lnB w="12700" cmpd="sng">
                      <a:noFill/>
                    </a:lnB>
                    <a:noFill/>
                  </a:tcPr>
                </a:tc>
                <a:extLst>
                  <a:ext uri="{0D108BD9-81ED-4DB2-BD59-A6C34878D82A}">
                    <a16:rowId xmlns:a16="http://schemas.microsoft.com/office/drawing/2014/main" val="10005"/>
                  </a:ext>
                </a:extLst>
              </a:tr>
              <a:tr h="274595">
                <a:tc>
                  <a:txBody>
                    <a:bodyPr/>
                    <a:lstStyle/>
                    <a:p>
                      <a:pPr algn="ctr">
                        <a:lnSpc>
                          <a:spcPct val="130000"/>
                        </a:lnSpc>
                        <a:spcBef>
                          <a:spcPts val="600"/>
                        </a:spcBef>
                        <a:spcAft>
                          <a:spcPts val="600"/>
                        </a:spcAft>
                      </a:pPr>
                      <a:r>
                        <a:rPr lang="fr-FR"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Echantillons</a:t>
                      </a:r>
                      <a:r>
                        <a:rPr lang="fr-FR" sz="1200" b="1"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et méthodologies</a:t>
                      </a:r>
                      <a:endParaRPr lang="fr-FR"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nchor="ctr">
                    <a:lnT w="38100" cap="flat" cmpd="sng" algn="ctr">
                      <a:noFill/>
                      <a:prstDash val="solid"/>
                      <a:round/>
                      <a:headEnd type="none" w="med" len="med"/>
                      <a:tailEnd type="none" w="med" len="med"/>
                    </a:lnT>
                    <a:lnB w="12700" cmpd="sng">
                      <a:noFill/>
                    </a:lnB>
                    <a:solidFill>
                      <a:schemeClr val="bg1">
                        <a:lumMod val="85000"/>
                      </a:schemeClr>
                    </a:solidFill>
                  </a:tcPr>
                </a:tc>
                <a:extLst>
                  <a:ext uri="{0D108BD9-81ED-4DB2-BD59-A6C34878D82A}">
                    <a16:rowId xmlns:a16="http://schemas.microsoft.com/office/drawing/2014/main" val="10006"/>
                  </a:ext>
                </a:extLst>
              </a:tr>
              <a:tr h="315275">
                <a:tc>
                  <a:txBody>
                    <a:bodyPr/>
                    <a:lstStyle/>
                    <a:p>
                      <a:pPr algn="ctr">
                        <a:lnSpc>
                          <a:spcPct val="130000"/>
                        </a:lnSpc>
                        <a:spcBef>
                          <a:spcPts val="600"/>
                        </a:spcBef>
                        <a:spcAft>
                          <a:spcPts val="600"/>
                        </a:spcAft>
                      </a:pPr>
                      <a:endParaRPr lang="fr-FR"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lnT w="38100" cap="flat" cmpd="sng" algn="ctr">
                      <a:noFill/>
                      <a:prstDash val="solid"/>
                      <a:round/>
                      <a:headEnd type="none" w="med" len="med"/>
                      <a:tailEnd type="none" w="med" len="med"/>
                    </a:lnT>
                    <a:lnB w="12700" cmpd="sng">
                      <a:noFill/>
                    </a:lnB>
                    <a:noFill/>
                  </a:tcPr>
                </a:tc>
                <a:extLst>
                  <a:ext uri="{0D108BD9-81ED-4DB2-BD59-A6C34878D82A}">
                    <a16:rowId xmlns:a16="http://schemas.microsoft.com/office/drawing/2014/main" val="10007"/>
                  </a:ext>
                </a:extLst>
              </a:tr>
              <a:tr h="1576784">
                <a:tc>
                  <a:txBody>
                    <a:bodyPr/>
                    <a:lstStyle/>
                    <a:p>
                      <a:pPr algn="just">
                        <a:lnSpc>
                          <a:spcPct val="130000"/>
                        </a:lnSpc>
                        <a:spcBef>
                          <a:spcPts val="600"/>
                        </a:spcBef>
                        <a:spcAft>
                          <a:spcPts val="600"/>
                        </a:spcAft>
                      </a:pPr>
                      <a:endParaRPr lang="fr-FR" sz="1200" b="1" u="sng" dirty="0">
                        <a:solidFill>
                          <a:srgbClr val="A50021"/>
                        </a:solidFill>
                        <a:effectLst/>
                        <a:latin typeface="Calibri" panose="020F0502020204030204" pitchFamily="34" charset="0"/>
                        <a:cs typeface="Calibri" panose="020F0502020204030204" pitchFamily="34" charset="0"/>
                      </a:endParaRPr>
                    </a:p>
                    <a:p>
                      <a:pPr marL="0" indent="0" algn="just">
                        <a:lnSpc>
                          <a:spcPct val="130000"/>
                        </a:lnSpc>
                        <a:spcBef>
                          <a:spcPts val="600"/>
                        </a:spcBef>
                        <a:spcAft>
                          <a:spcPts val="600"/>
                        </a:spcAft>
                      </a:pPr>
                      <a:endParaRPr lang="fr-FR" sz="1100" b="1" u="sng" dirty="0">
                        <a:solidFill>
                          <a:srgbClr val="A50021"/>
                        </a:solidFill>
                        <a:effectLst/>
                        <a:latin typeface="Calibri" panose="020F0502020204030204" pitchFamily="34" charset="0"/>
                        <a:cs typeface="Calibri" panose="020F0502020204030204" pitchFamily="34" charset="0"/>
                      </a:endParaRPr>
                    </a:p>
                    <a:p>
                      <a:pPr marL="0" indent="0" algn="just">
                        <a:lnSpc>
                          <a:spcPct val="130000"/>
                        </a:lnSpc>
                        <a:spcBef>
                          <a:spcPts val="600"/>
                        </a:spcBef>
                        <a:spcAft>
                          <a:spcPts val="600"/>
                        </a:spcAft>
                      </a:pPr>
                      <a:r>
                        <a:rPr lang="fr-FR" sz="1100" b="1" u="sng" dirty="0">
                          <a:solidFill>
                            <a:srgbClr val="7C3D7C"/>
                          </a:solidFill>
                          <a:effectLst/>
                          <a:latin typeface="Calibri" panose="020F0502020204030204" pitchFamily="34" charset="0"/>
                          <a:cs typeface="Calibri" panose="020F0502020204030204" pitchFamily="34" charset="0"/>
                        </a:rPr>
                        <a:t>Salariés</a:t>
                      </a:r>
                      <a:r>
                        <a:rPr lang="fr-FR" sz="1100" b="0" dirty="0">
                          <a:solidFill>
                            <a:schemeClr val="tx1"/>
                          </a:solidFill>
                          <a:effectLst/>
                          <a:latin typeface="Calibri" panose="020F0502020204030204" pitchFamily="34" charset="0"/>
                          <a:cs typeface="Calibri" panose="020F0502020204030204" pitchFamily="34" charset="0"/>
                        </a:rPr>
                        <a:t> : les interviews ont été réalisées par questionnaire auto-administré en ligne du 16 au 22 décembre 2021.</a:t>
                      </a:r>
                    </a:p>
                    <a:p>
                      <a:pPr marL="0" indent="0" algn="just">
                        <a:lnSpc>
                          <a:spcPct val="130000"/>
                        </a:lnSpc>
                        <a:spcBef>
                          <a:spcPts val="600"/>
                        </a:spcBef>
                        <a:spcAft>
                          <a:spcPts val="600"/>
                        </a:spcAft>
                      </a:pPr>
                      <a:r>
                        <a:rPr lang="fr-FR" sz="1100" b="1" u="sng" dirty="0">
                          <a:solidFill>
                            <a:schemeClr val="accent2">
                              <a:lumMod val="75000"/>
                            </a:schemeClr>
                          </a:solidFill>
                          <a:effectLst/>
                          <a:latin typeface="Calibri" panose="020F0502020204030204" pitchFamily="34" charset="0"/>
                          <a:cs typeface="Calibri" panose="020F0502020204030204" pitchFamily="34" charset="0"/>
                        </a:rPr>
                        <a:t>Représentants</a:t>
                      </a:r>
                      <a:r>
                        <a:rPr lang="fr-FR" sz="1100" b="1" u="sng" baseline="0" dirty="0">
                          <a:solidFill>
                            <a:schemeClr val="accent2">
                              <a:lumMod val="75000"/>
                            </a:schemeClr>
                          </a:solidFill>
                          <a:effectLst/>
                          <a:latin typeface="Calibri" panose="020F0502020204030204" pitchFamily="34" charset="0"/>
                          <a:cs typeface="Calibri" panose="020F0502020204030204" pitchFamily="34" charset="0"/>
                        </a:rPr>
                        <a:t> du personnel</a:t>
                      </a:r>
                      <a:r>
                        <a:rPr lang="fr-FR" sz="1100" b="1" u="none" dirty="0">
                          <a:solidFill>
                            <a:schemeClr val="accent2">
                              <a:lumMod val="75000"/>
                            </a:schemeClr>
                          </a:solidFill>
                          <a:effectLst/>
                          <a:latin typeface="Calibri" panose="020F0502020204030204" pitchFamily="34" charset="0"/>
                          <a:cs typeface="Calibri" panose="020F0502020204030204" pitchFamily="34" charset="0"/>
                        </a:rPr>
                        <a:t>  </a:t>
                      </a:r>
                      <a:r>
                        <a:rPr lang="fr-FR" sz="1100" b="0" dirty="0">
                          <a:solidFill>
                            <a:schemeClr val="tx1"/>
                          </a:solidFill>
                          <a:effectLst/>
                          <a:latin typeface="Calibri" panose="020F0502020204030204" pitchFamily="34" charset="0"/>
                          <a:cs typeface="Calibri" panose="020F0502020204030204" pitchFamily="34" charset="0"/>
                        </a:rPr>
                        <a:t>: les interviews ont été réalisées par questionnaire auto-administré en ligne du 17décembre 2021 au 19 janvier 2022.</a:t>
                      </a:r>
                      <a:endParaRPr lang="fr-FR" sz="11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9370" marR="39370" marT="0" marB="0">
                    <a:lnT w="38100" cap="flat" cmpd="sng" algn="ctr">
                      <a:noFill/>
                      <a:prstDash val="solid"/>
                      <a:round/>
                      <a:headEnd type="none" w="med" len="med"/>
                      <a:tailEnd type="none" w="med" len="med"/>
                    </a:lnT>
                    <a:noFill/>
                  </a:tcPr>
                </a:tc>
                <a:extLst>
                  <a:ext uri="{0D108BD9-81ED-4DB2-BD59-A6C34878D82A}">
                    <a16:rowId xmlns:a16="http://schemas.microsoft.com/office/drawing/2014/main" val="10008"/>
                  </a:ext>
                </a:extLst>
              </a:tr>
            </a:tbl>
          </a:graphicData>
        </a:graphic>
      </p:graphicFrame>
      <p:grpSp>
        <p:nvGrpSpPr>
          <p:cNvPr id="4" name="Groupe 3"/>
          <p:cNvGrpSpPr/>
          <p:nvPr/>
        </p:nvGrpSpPr>
        <p:grpSpPr>
          <a:xfrm>
            <a:off x="5586576" y="2501143"/>
            <a:ext cx="680549" cy="370342"/>
            <a:chOff x="1325366" y="3003406"/>
            <a:chExt cx="896650" cy="487940"/>
          </a:xfrm>
        </p:grpSpPr>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25366" y="3003406"/>
              <a:ext cx="487940" cy="487940"/>
            </a:xfrm>
            <a:prstGeom prst="rect">
              <a:avLst/>
            </a:prstGeom>
          </p:spPr>
        </p:pic>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9721" y="3003406"/>
              <a:ext cx="487940" cy="487940"/>
            </a:xfrm>
            <a:prstGeom prst="rect">
              <a:avLst/>
            </a:prstGeom>
          </p:spPr>
        </p:pic>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4076" y="3003406"/>
              <a:ext cx="487940" cy="487940"/>
            </a:xfrm>
            <a:prstGeom prst="rect">
              <a:avLst/>
            </a:prstGeom>
          </p:spPr>
        </p:pic>
      </p:gr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22227" y="2446792"/>
            <a:ext cx="488382" cy="488382"/>
          </a:xfrm>
          <a:prstGeom prst="rect">
            <a:avLst/>
          </a:prstGeom>
        </p:spPr>
      </p:pic>
      <p:grpSp>
        <p:nvGrpSpPr>
          <p:cNvPr id="9" name="Groupe 8"/>
          <p:cNvGrpSpPr/>
          <p:nvPr/>
        </p:nvGrpSpPr>
        <p:grpSpPr>
          <a:xfrm>
            <a:off x="5741680" y="5072276"/>
            <a:ext cx="1012533" cy="530248"/>
            <a:chOff x="6476293" y="2943261"/>
            <a:chExt cx="1189690" cy="623022"/>
          </a:xfrm>
        </p:grpSpPr>
        <p:pic>
          <p:nvPicPr>
            <p:cNvPr id="10" name="Imag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6476293" y="2943261"/>
              <a:ext cx="566666" cy="566666"/>
            </a:xfrm>
            <a:prstGeom prst="rect">
              <a:avLst/>
            </a:prstGeom>
          </p:spPr>
        </p:pic>
        <p:pic>
          <p:nvPicPr>
            <p:cNvPr id="11" name="Imag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7042961" y="2943261"/>
              <a:ext cx="623022" cy="623022"/>
            </a:xfrm>
            <a:prstGeom prst="rect">
              <a:avLst/>
            </a:prstGeom>
          </p:spPr>
        </p:pic>
      </p:grpSp>
      <p:sp>
        <p:nvSpPr>
          <p:cNvPr id="12" name="Espace réservé du texte 1"/>
          <p:cNvSpPr>
            <a:spLocks noGrp="1"/>
          </p:cNvSpPr>
          <p:nvPr>
            <p:ph type="body" sz="quarter" idx="10"/>
          </p:nvPr>
        </p:nvSpPr>
        <p:spPr>
          <a:xfrm>
            <a:off x="1594455" y="246001"/>
            <a:ext cx="8664792" cy="657689"/>
          </a:xfrm>
        </p:spPr>
        <p:txBody>
          <a:bodyPr/>
          <a:lstStyle/>
          <a:p>
            <a:r>
              <a:rPr lang="fr-FR" dirty="0"/>
              <a:t>La méthodologie 2/2</a:t>
            </a:r>
          </a:p>
        </p:txBody>
      </p:sp>
    </p:spTree>
    <p:extLst>
      <p:ext uri="{BB962C8B-B14F-4D97-AF65-F5344CB8AC3E}">
        <p14:creationId xmlns:p14="http://schemas.microsoft.com/office/powerpoint/2010/main" val="476094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2773985" y="3085936"/>
            <a:ext cx="7510749" cy="1495066"/>
            <a:chOff x="422" y="2906"/>
            <a:chExt cx="5944" cy="1041"/>
          </a:xfrm>
        </p:grpSpPr>
        <p:sp>
          <p:nvSpPr>
            <p:cNvPr id="4" name="Rectangle 3"/>
            <p:cNvSpPr>
              <a:spLocks noChangeArrowheads="1"/>
            </p:cNvSpPr>
            <p:nvPr/>
          </p:nvSpPr>
          <p:spPr bwMode="auto">
            <a:xfrm>
              <a:off x="1506" y="3110"/>
              <a:ext cx="4860" cy="632"/>
            </a:xfrm>
            <a:prstGeom prst="rect">
              <a:avLst/>
            </a:prstGeom>
            <a:noFill/>
            <a:ln w="9525">
              <a:noFill/>
              <a:miter lim="800000"/>
              <a:headEnd/>
              <a:tailEnd/>
            </a:ln>
          </p:spPr>
          <p:txBody>
            <a:bodyPr anchor="ctr"/>
            <a:lstStyle/>
            <a:p>
              <a:r>
                <a:rPr lang="fr-FR" sz="3200" b="1" dirty="0">
                  <a:solidFill>
                    <a:srgbClr val="A50021"/>
                  </a:solidFill>
                  <a:latin typeface="Century Gothic" panose="020B0502020202020204" pitchFamily="34" charset="0"/>
                </a:rPr>
                <a:t>Les résultats de l’étude</a:t>
              </a:r>
            </a:p>
          </p:txBody>
        </p:sp>
        <p:sp>
          <p:nvSpPr>
            <p:cNvPr id="5" name="Rectangle 4"/>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7200" b="1" dirty="0">
                  <a:solidFill>
                    <a:srgbClr val="A50021"/>
                  </a:solidFill>
                  <a:latin typeface="Century Gothic" panose="020B0502020202020204" pitchFamily="34" charset="0"/>
                  <a:cs typeface="Times New Roman" pitchFamily="18" charset="0"/>
                </a:rPr>
                <a:t>2</a:t>
              </a:r>
            </a:p>
          </p:txBody>
        </p:sp>
        <p:sp>
          <p:nvSpPr>
            <p:cNvPr id="6"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0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4107840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p:cNvGrpSpPr>
            <a:grpSpLocks/>
          </p:cNvGrpSpPr>
          <p:nvPr/>
        </p:nvGrpSpPr>
        <p:grpSpPr bwMode="auto">
          <a:xfrm>
            <a:off x="1917700" y="2628900"/>
            <a:ext cx="9201150" cy="1952102"/>
            <a:chOff x="422" y="2906"/>
            <a:chExt cx="5944" cy="1041"/>
          </a:xfrm>
        </p:grpSpPr>
        <p:sp>
          <p:nvSpPr>
            <p:cNvPr id="8" name="Rectangle 7"/>
            <p:cNvSpPr>
              <a:spLocks noChangeArrowheads="1"/>
            </p:cNvSpPr>
            <p:nvPr/>
          </p:nvSpPr>
          <p:spPr bwMode="auto">
            <a:xfrm>
              <a:off x="1506" y="3110"/>
              <a:ext cx="4860" cy="632"/>
            </a:xfrm>
            <a:prstGeom prst="rect">
              <a:avLst/>
            </a:prstGeom>
            <a:noFill/>
            <a:ln w="9525">
              <a:noFill/>
              <a:miter lim="800000"/>
              <a:headEnd/>
              <a:tailEnd/>
            </a:ln>
          </p:spPr>
          <p:txBody>
            <a:bodyPr anchor="ctr"/>
            <a:lstStyle/>
            <a:p>
              <a:r>
                <a:rPr lang="fr-FR" sz="4000" b="1" dirty="0">
                  <a:solidFill>
                    <a:srgbClr val="A50021"/>
                  </a:solidFill>
                  <a:latin typeface="Century Gothic" panose="020B0502020202020204" pitchFamily="34" charset="0"/>
                </a:rPr>
                <a:t>Contexte et climat général</a:t>
              </a:r>
            </a:p>
          </p:txBody>
        </p:sp>
        <p:sp>
          <p:nvSpPr>
            <p:cNvPr id="9" name="Rectangle 8"/>
            <p:cNvSpPr>
              <a:spLocks noChangeArrowheads="1"/>
            </p:cNvSpPr>
            <p:nvPr/>
          </p:nvSpPr>
          <p:spPr bwMode="auto">
            <a:xfrm>
              <a:off x="422" y="2906"/>
              <a:ext cx="583" cy="1041"/>
            </a:xfrm>
            <a:prstGeom prst="rect">
              <a:avLst/>
            </a:prstGeom>
            <a:noFill/>
            <a:ln w="9525">
              <a:noFill/>
              <a:miter lim="800000"/>
              <a:headEnd/>
              <a:tailEnd/>
            </a:ln>
          </p:spPr>
          <p:txBody>
            <a:bodyPr anchor="ctr"/>
            <a:lstStyle/>
            <a:p>
              <a:pPr algn="ctr"/>
              <a:r>
                <a:rPr lang="fr-FR" sz="8000" b="1" dirty="0">
                  <a:solidFill>
                    <a:srgbClr val="A50021"/>
                  </a:solidFill>
                  <a:latin typeface="Century Gothic" panose="020B0502020202020204" pitchFamily="34" charset="0"/>
                  <a:cs typeface="Times New Roman" pitchFamily="18" charset="0"/>
                </a:rPr>
                <a:t>A</a:t>
              </a:r>
            </a:p>
          </p:txBody>
        </p:sp>
        <p:sp>
          <p:nvSpPr>
            <p:cNvPr id="10" name="Line 5"/>
            <p:cNvSpPr>
              <a:spLocks noChangeShapeType="1"/>
            </p:cNvSpPr>
            <p:nvPr/>
          </p:nvSpPr>
          <p:spPr bwMode="auto">
            <a:xfrm>
              <a:off x="1244" y="3223"/>
              <a:ext cx="0" cy="408"/>
            </a:xfrm>
            <a:prstGeom prst="line">
              <a:avLst/>
            </a:prstGeom>
            <a:noFill/>
            <a:ln w="114300">
              <a:solidFill>
                <a:srgbClr val="A50021"/>
              </a:solidFill>
              <a:round/>
              <a:headEnd/>
              <a:tailEnd/>
            </a:ln>
          </p:spPr>
          <p:txBody>
            <a:bodyPr/>
            <a:lstStyle/>
            <a:p>
              <a:endParaRPr lang="fr-FR" sz="2400" dirty="0">
                <a:solidFill>
                  <a:srgbClr val="A50021"/>
                </a:solidFill>
                <a:latin typeface="Century Gothic" panose="020B0502020202020204" pitchFamily="34" charset="0"/>
              </a:endParaRPr>
            </a:p>
          </p:txBody>
        </p:sp>
      </p:grpSp>
    </p:spTree>
    <p:extLst>
      <p:ext uri="{BB962C8B-B14F-4D97-AF65-F5344CB8AC3E}">
        <p14:creationId xmlns:p14="http://schemas.microsoft.com/office/powerpoint/2010/main" val="3834601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dirty="0"/>
              <a:t>Salariés et RP partagent le constat d’une bonne situation économique de leur entreprise, meilleure qu’en 2021 </a:t>
            </a:r>
          </a:p>
        </p:txBody>
      </p:sp>
      <p:sp>
        <p:nvSpPr>
          <p:cNvPr id="4" name="Text Box 10"/>
          <p:cNvSpPr txBox="1">
            <a:spLocks noChangeArrowheads="1"/>
          </p:cNvSpPr>
          <p:nvPr/>
        </p:nvSpPr>
        <p:spPr bwMode="auto">
          <a:xfrm>
            <a:off x="1574943" y="926695"/>
            <a:ext cx="9760929" cy="257369"/>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Tout d’abord, diriez-vous que la situation économique actuelle de votre entreprise est..?</a:t>
            </a:r>
          </a:p>
        </p:txBody>
      </p:sp>
      <p:graphicFrame>
        <p:nvGraphicFramePr>
          <p:cNvPr id="5" name="Graphique 6"/>
          <p:cNvGraphicFramePr>
            <a:graphicFrameLocks/>
          </p:cNvGraphicFramePr>
          <p:nvPr>
            <p:extLst>
              <p:ext uri="{D42A27DB-BD31-4B8C-83A1-F6EECF244321}">
                <p14:modId xmlns:p14="http://schemas.microsoft.com/office/powerpoint/2010/main" val="3417588051"/>
              </p:ext>
            </p:extLst>
          </p:nvPr>
        </p:nvGraphicFramePr>
        <p:xfrm>
          <a:off x="5780512" y="2306362"/>
          <a:ext cx="3782157" cy="4211534"/>
        </p:xfrm>
        <a:graphic>
          <a:graphicData uri="http://schemas.openxmlformats.org/drawingml/2006/chart">
            <c:chart xmlns:c="http://schemas.openxmlformats.org/drawingml/2006/chart" xmlns:r="http://schemas.openxmlformats.org/officeDocument/2006/relationships" r:id="rId2"/>
          </a:graphicData>
        </a:graphic>
      </p:graphicFrame>
      <p:sp>
        <p:nvSpPr>
          <p:cNvPr id="6" name="ZoneTexte 5"/>
          <p:cNvSpPr txBox="1"/>
          <p:nvPr/>
        </p:nvSpPr>
        <p:spPr>
          <a:xfrm>
            <a:off x="9443036" y="2704512"/>
            <a:ext cx="875248" cy="661720"/>
          </a:xfrm>
          <a:prstGeom prst="rect">
            <a:avLst/>
          </a:prstGeom>
          <a:noFill/>
          <a:ln>
            <a:solidFill>
              <a:srgbClr val="003366"/>
            </a:solidFill>
          </a:ln>
          <a:effectLst>
            <a:softEdge rad="12700"/>
          </a:effectLst>
        </p:spPr>
        <p:txBody>
          <a:bodyPr wrap="square" anchor="ctr">
            <a:spAutoFit/>
          </a:bodyPr>
          <a:lstStyle/>
          <a:p>
            <a:pPr algn="ctr">
              <a:defRPr/>
            </a:pPr>
            <a:r>
              <a:rPr lang="fr-FR" sz="1300" b="1" dirty="0">
                <a:solidFill>
                  <a:srgbClr val="003366"/>
                </a:solidFill>
                <a:latin typeface="Calibri" pitchFamily="34" charset="0"/>
              </a:rPr>
              <a:t>Bonne</a:t>
            </a:r>
          </a:p>
          <a:p>
            <a:pPr algn="ctr">
              <a:defRPr/>
            </a:pPr>
            <a:r>
              <a:rPr lang="fr-FR" sz="2400" b="1" dirty="0">
                <a:solidFill>
                  <a:srgbClr val="003366"/>
                </a:solidFill>
                <a:latin typeface="Calibri" pitchFamily="34" charset="0"/>
              </a:rPr>
              <a:t>77%</a:t>
            </a:r>
          </a:p>
        </p:txBody>
      </p:sp>
      <p:sp>
        <p:nvSpPr>
          <p:cNvPr id="9" name="ZoneTexte 8"/>
          <p:cNvSpPr txBox="1"/>
          <p:nvPr/>
        </p:nvSpPr>
        <p:spPr>
          <a:xfrm>
            <a:off x="8157269" y="4495951"/>
            <a:ext cx="896498" cy="569387"/>
          </a:xfrm>
          <a:prstGeom prst="rect">
            <a:avLst/>
          </a:prstGeom>
          <a:noFill/>
          <a:effectLst>
            <a:softEdge rad="12700"/>
          </a:effectLst>
        </p:spPr>
        <p:txBody>
          <a:bodyPr wrap="square" anchor="ctr">
            <a:spAutoFit/>
          </a:bodyPr>
          <a:lstStyle/>
          <a:p>
            <a:pPr algn="ctr">
              <a:defRPr/>
            </a:pPr>
            <a:r>
              <a:rPr lang="fr-FR" sz="1300" b="1" dirty="0">
                <a:solidFill>
                  <a:srgbClr val="A50021"/>
                </a:solidFill>
                <a:latin typeface="Calibri" pitchFamily="34" charset="0"/>
              </a:rPr>
              <a:t>Mauvaise</a:t>
            </a:r>
          </a:p>
          <a:p>
            <a:pPr algn="ctr">
              <a:defRPr/>
            </a:pPr>
            <a:r>
              <a:rPr lang="fr-FR" sz="1800" b="1" dirty="0">
                <a:solidFill>
                  <a:srgbClr val="A50021"/>
                </a:solidFill>
                <a:latin typeface="Calibri" pitchFamily="34" charset="0"/>
              </a:rPr>
              <a:t>21%</a:t>
            </a:r>
          </a:p>
        </p:txBody>
      </p:sp>
      <p:sp>
        <p:nvSpPr>
          <p:cNvPr id="14" name="Rectangle 13">
            <a:extLst>
              <a:ext uri="{FF2B5EF4-FFF2-40B4-BE49-F238E27FC236}">
                <a16:creationId xmlns:a16="http://schemas.microsoft.com/office/drawing/2014/main" id="{981D19D3-8EB5-465F-9742-A59DF257AEE5}"/>
              </a:ext>
            </a:extLst>
          </p:cNvPr>
          <p:cNvSpPr>
            <a:spLocks noChangeArrowheads="1"/>
          </p:cNvSpPr>
          <p:nvPr/>
        </p:nvSpPr>
        <p:spPr bwMode="auto">
          <a:xfrm>
            <a:off x="9290049" y="3410703"/>
            <a:ext cx="910620" cy="371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Décembre 2018 : 74%</a:t>
            </a:r>
            <a:endParaRPr lang="fr-FR" altLang="fr-FR" sz="1800" b="1" i="1" baseline="30000" dirty="0">
              <a:solidFill>
                <a:schemeClr val="bg2">
                  <a:lumMod val="50000"/>
                </a:schemeClr>
              </a:solidFill>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981D19D3-8EB5-465F-9742-A59DF257AEE5}"/>
              </a:ext>
            </a:extLst>
          </p:cNvPr>
          <p:cNvSpPr>
            <a:spLocks noChangeArrowheads="1"/>
          </p:cNvSpPr>
          <p:nvPr/>
        </p:nvSpPr>
        <p:spPr bwMode="auto">
          <a:xfrm>
            <a:off x="10000604" y="3410702"/>
            <a:ext cx="910620" cy="371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Novembre 2019 : 75%</a:t>
            </a:r>
            <a:endParaRPr lang="fr-FR" altLang="fr-FR" sz="1800" b="1" i="1" baseline="30000" dirty="0">
              <a:solidFill>
                <a:schemeClr val="bg2">
                  <a:lumMod val="50000"/>
                </a:schemeClr>
              </a:solidFill>
              <a:latin typeface="Calibri" panose="020F0502020204030204" pitchFamily="34" charset="0"/>
              <a:cs typeface="Calibri" panose="020F0502020204030204" pitchFamily="34" charset="0"/>
            </a:endParaRPr>
          </a:p>
        </p:txBody>
      </p:sp>
      <p:sp>
        <p:nvSpPr>
          <p:cNvPr id="19" name="Rectangle 18"/>
          <p:cNvSpPr/>
          <p:nvPr/>
        </p:nvSpPr>
        <p:spPr>
          <a:xfrm>
            <a:off x="7183565" y="1606076"/>
            <a:ext cx="1582683" cy="61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i="1" dirty="0"/>
              <a:t>Représentants </a:t>
            </a:r>
          </a:p>
          <a:p>
            <a:pPr algn="ctr"/>
            <a:r>
              <a:rPr lang="fr-FR" sz="1600" i="1" dirty="0"/>
              <a:t>du personnel </a:t>
            </a:r>
          </a:p>
        </p:txBody>
      </p:sp>
      <p:graphicFrame>
        <p:nvGraphicFramePr>
          <p:cNvPr id="21" name="Graphique 6"/>
          <p:cNvGraphicFramePr>
            <a:graphicFrameLocks/>
          </p:cNvGraphicFramePr>
          <p:nvPr>
            <p:extLst>
              <p:ext uri="{D42A27DB-BD31-4B8C-83A1-F6EECF244321}">
                <p14:modId xmlns:p14="http://schemas.microsoft.com/office/powerpoint/2010/main" val="3750491085"/>
              </p:ext>
            </p:extLst>
          </p:nvPr>
        </p:nvGraphicFramePr>
        <p:xfrm>
          <a:off x="1824983" y="2306362"/>
          <a:ext cx="3758324" cy="42115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3215462741"/>
              </p:ext>
            </p:extLst>
          </p:nvPr>
        </p:nvGraphicFramePr>
        <p:xfrm>
          <a:off x="5188478" y="2306362"/>
          <a:ext cx="1693515" cy="4211535"/>
        </p:xfrm>
        <a:graphic>
          <a:graphicData uri="http://schemas.openxmlformats.org/drawingml/2006/table">
            <a:tbl>
              <a:tblPr firstRow="1" bandRow="1">
                <a:tableStyleId>{5C22544A-7EE6-4342-B048-85BDC9FD1C3A}</a:tableStyleId>
              </a:tblPr>
              <a:tblGrid>
                <a:gridCol w="1693515">
                  <a:extLst>
                    <a:ext uri="{9D8B030D-6E8A-4147-A177-3AD203B41FA5}">
                      <a16:colId xmlns:a16="http://schemas.microsoft.com/office/drawing/2014/main" val="2634370376"/>
                    </a:ext>
                  </a:extLst>
                </a:gridCol>
              </a:tblGrid>
              <a:tr h="842307">
                <a:tc>
                  <a:txBody>
                    <a:bodyPr/>
                    <a:lstStyle/>
                    <a:p>
                      <a:pPr algn="ctr"/>
                      <a:r>
                        <a:rPr lang="fr-FR" sz="1200" b="0" noProof="0" dirty="0">
                          <a:solidFill>
                            <a:schemeClr val="tx1"/>
                          </a:solidFill>
                        </a:rPr>
                        <a:t>Très bonne</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20491967"/>
                  </a:ext>
                </a:extLst>
              </a:tr>
              <a:tr h="842307">
                <a:tc>
                  <a:txBody>
                    <a:bodyPr/>
                    <a:lstStyle/>
                    <a:p>
                      <a:pPr algn="ctr"/>
                      <a:r>
                        <a:rPr lang="fr-FR" sz="1200" b="0" noProof="0" dirty="0">
                          <a:solidFill>
                            <a:schemeClr val="tx1"/>
                          </a:solidFill>
                        </a:rPr>
                        <a:t>Assez bonne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31894750"/>
                  </a:ext>
                </a:extLst>
              </a:tr>
              <a:tr h="842307">
                <a:tc>
                  <a:txBody>
                    <a:bodyPr/>
                    <a:lstStyle/>
                    <a:p>
                      <a:pPr algn="ctr"/>
                      <a:r>
                        <a:rPr lang="fr-FR" sz="1200" b="0" noProof="0" dirty="0">
                          <a:solidFill>
                            <a:schemeClr val="tx1"/>
                          </a:solidFill>
                        </a:rPr>
                        <a:t>Assez mauvaise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72802467"/>
                  </a:ext>
                </a:extLst>
              </a:tr>
              <a:tr h="842307">
                <a:tc>
                  <a:txBody>
                    <a:bodyPr/>
                    <a:lstStyle/>
                    <a:p>
                      <a:pPr algn="ctr"/>
                      <a:r>
                        <a:rPr lang="fr-FR" sz="1200" b="0" noProof="0" dirty="0">
                          <a:solidFill>
                            <a:schemeClr val="tx1"/>
                          </a:solidFill>
                        </a:rPr>
                        <a:t>Très mauvaise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81277277"/>
                  </a:ext>
                </a:extLst>
              </a:tr>
              <a:tr h="842307">
                <a:tc>
                  <a:txBody>
                    <a:bodyPr/>
                    <a:lstStyle/>
                    <a:p>
                      <a:pPr algn="ctr"/>
                      <a:r>
                        <a:rPr lang="fr-FR" sz="1200" b="0" noProof="0" dirty="0">
                          <a:solidFill>
                            <a:schemeClr val="tx1"/>
                          </a:solidFill>
                        </a:rPr>
                        <a:t>Ne se prononce</a:t>
                      </a:r>
                      <a:r>
                        <a:rPr lang="fr-FR" sz="1200" b="0" baseline="0" noProof="0" dirty="0">
                          <a:solidFill>
                            <a:schemeClr val="tx1"/>
                          </a:solidFill>
                        </a:rPr>
                        <a:t> pas</a:t>
                      </a:r>
                      <a:endParaRPr lang="fr-FR" sz="1200" b="0" noProof="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65471392"/>
                  </a:ext>
                </a:extLst>
              </a:tr>
            </a:tbl>
          </a:graphicData>
        </a:graphic>
      </p:graphicFrame>
      <p:sp>
        <p:nvSpPr>
          <p:cNvPr id="22" name="ZoneTexte 21"/>
          <p:cNvSpPr txBox="1"/>
          <p:nvPr/>
        </p:nvSpPr>
        <p:spPr>
          <a:xfrm>
            <a:off x="1946585" y="2674933"/>
            <a:ext cx="875248" cy="661720"/>
          </a:xfrm>
          <a:prstGeom prst="rect">
            <a:avLst/>
          </a:prstGeom>
          <a:noFill/>
          <a:ln>
            <a:solidFill>
              <a:srgbClr val="003366"/>
            </a:solidFill>
          </a:ln>
          <a:effectLst>
            <a:softEdge rad="12700"/>
          </a:effectLst>
        </p:spPr>
        <p:txBody>
          <a:bodyPr wrap="square" anchor="ctr">
            <a:spAutoFit/>
          </a:bodyPr>
          <a:lstStyle/>
          <a:p>
            <a:pPr algn="ctr">
              <a:defRPr/>
            </a:pPr>
            <a:r>
              <a:rPr lang="fr-FR" sz="1300" b="1" dirty="0">
                <a:solidFill>
                  <a:srgbClr val="003366"/>
                </a:solidFill>
                <a:latin typeface="Calibri" pitchFamily="34" charset="0"/>
              </a:rPr>
              <a:t>Bonne</a:t>
            </a:r>
          </a:p>
          <a:p>
            <a:pPr algn="ctr">
              <a:defRPr/>
            </a:pPr>
            <a:r>
              <a:rPr lang="fr-FR" sz="2400" b="1" dirty="0">
                <a:solidFill>
                  <a:srgbClr val="003366"/>
                </a:solidFill>
                <a:latin typeface="Calibri" pitchFamily="34" charset="0"/>
              </a:rPr>
              <a:t>81%</a:t>
            </a:r>
          </a:p>
        </p:txBody>
      </p:sp>
      <p:sp>
        <p:nvSpPr>
          <p:cNvPr id="23" name="ZoneTexte 22"/>
          <p:cNvSpPr txBox="1"/>
          <p:nvPr/>
        </p:nvSpPr>
        <p:spPr>
          <a:xfrm>
            <a:off x="3339809" y="4532118"/>
            <a:ext cx="896498" cy="569387"/>
          </a:xfrm>
          <a:prstGeom prst="rect">
            <a:avLst/>
          </a:prstGeom>
          <a:noFill/>
          <a:effectLst>
            <a:softEdge rad="12700"/>
          </a:effectLst>
        </p:spPr>
        <p:txBody>
          <a:bodyPr wrap="square" anchor="ctr">
            <a:spAutoFit/>
          </a:bodyPr>
          <a:lstStyle/>
          <a:p>
            <a:pPr algn="ctr">
              <a:defRPr/>
            </a:pPr>
            <a:r>
              <a:rPr lang="fr-FR" sz="1300" b="1" dirty="0">
                <a:solidFill>
                  <a:srgbClr val="A50021"/>
                </a:solidFill>
                <a:latin typeface="Calibri" pitchFamily="34" charset="0"/>
              </a:rPr>
              <a:t>Mauvaise</a:t>
            </a:r>
          </a:p>
          <a:p>
            <a:pPr algn="ctr">
              <a:defRPr/>
            </a:pPr>
            <a:r>
              <a:rPr lang="fr-FR" sz="1800" b="1" dirty="0">
                <a:solidFill>
                  <a:srgbClr val="A50021"/>
                </a:solidFill>
                <a:latin typeface="Calibri" pitchFamily="34" charset="0"/>
              </a:rPr>
              <a:t>12%</a:t>
            </a:r>
          </a:p>
        </p:txBody>
      </p:sp>
      <p:sp>
        <p:nvSpPr>
          <p:cNvPr id="24" name="Rectangle 23"/>
          <p:cNvSpPr/>
          <p:nvPr/>
        </p:nvSpPr>
        <p:spPr>
          <a:xfrm>
            <a:off x="3164738" y="1606076"/>
            <a:ext cx="1326985" cy="613938"/>
          </a:xfrm>
          <a:prstGeom prst="rect">
            <a:avLst/>
          </a:prstGeom>
          <a:solidFill>
            <a:srgbClr val="7C3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t>Salariés</a:t>
            </a:r>
          </a:p>
        </p:txBody>
      </p:sp>
      <p:sp>
        <p:nvSpPr>
          <p:cNvPr id="29" name="Rectangle 28">
            <a:extLst>
              <a:ext uri="{FF2B5EF4-FFF2-40B4-BE49-F238E27FC236}">
                <a16:creationId xmlns:a16="http://schemas.microsoft.com/office/drawing/2014/main" id="{DA5DB5ED-7B8C-4BF5-A1F4-6B6BC0B2F0DC}"/>
              </a:ext>
            </a:extLst>
          </p:cNvPr>
          <p:cNvSpPr>
            <a:spLocks noChangeArrowheads="1"/>
          </p:cNvSpPr>
          <p:nvPr/>
        </p:nvSpPr>
        <p:spPr bwMode="auto">
          <a:xfrm>
            <a:off x="1876089" y="3324832"/>
            <a:ext cx="910620" cy="371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Janvier </a:t>
            </a:r>
          </a:p>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2021 : 74%</a:t>
            </a:r>
            <a:endParaRPr lang="fr-FR" altLang="fr-FR" sz="1800" b="1" i="1" baseline="30000" dirty="0">
              <a:solidFill>
                <a:schemeClr val="bg2">
                  <a:lumMod val="50000"/>
                </a:schemeClr>
              </a:solidFill>
              <a:latin typeface="Calibri" panose="020F0502020204030204" pitchFamily="34" charset="0"/>
              <a:cs typeface="Calibri" panose="020F0502020204030204" pitchFamily="34" charset="0"/>
            </a:endParaRPr>
          </a:p>
        </p:txBody>
      </p:sp>
      <p:sp>
        <p:nvSpPr>
          <p:cNvPr id="30" name="Rectangle 29">
            <a:extLst>
              <a:ext uri="{FF2B5EF4-FFF2-40B4-BE49-F238E27FC236}">
                <a16:creationId xmlns:a16="http://schemas.microsoft.com/office/drawing/2014/main" id="{BF86B1DC-138A-466D-B46F-FFA24C397CE3}"/>
              </a:ext>
            </a:extLst>
          </p:cNvPr>
          <p:cNvSpPr>
            <a:spLocks noChangeArrowheads="1"/>
          </p:cNvSpPr>
          <p:nvPr/>
        </p:nvSpPr>
        <p:spPr bwMode="auto">
          <a:xfrm>
            <a:off x="3288793" y="5101505"/>
            <a:ext cx="910620" cy="371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Janvier </a:t>
            </a:r>
          </a:p>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2021 : 19%</a:t>
            </a:r>
            <a:endParaRPr lang="fr-FR" altLang="fr-FR" sz="1800" b="1" i="1" baseline="30000" dirty="0">
              <a:solidFill>
                <a:schemeClr val="bg2">
                  <a:lumMod val="50000"/>
                </a:schemeClr>
              </a:solidFill>
              <a:latin typeface="Calibri" panose="020F0502020204030204" pitchFamily="34" charset="0"/>
              <a:cs typeface="Calibri" panose="020F0502020204030204" pitchFamily="34" charset="0"/>
            </a:endParaRPr>
          </a:p>
        </p:txBody>
      </p:sp>
      <p:sp>
        <p:nvSpPr>
          <p:cNvPr id="33" name="Rectangle 32">
            <a:extLst>
              <a:ext uri="{FF2B5EF4-FFF2-40B4-BE49-F238E27FC236}">
                <a16:creationId xmlns:a16="http://schemas.microsoft.com/office/drawing/2014/main" id="{FBC55E8F-B6B4-4972-B5C8-F06B4B9D709C}"/>
              </a:ext>
            </a:extLst>
          </p:cNvPr>
          <p:cNvSpPr>
            <a:spLocks noChangeArrowheads="1"/>
          </p:cNvSpPr>
          <p:nvPr/>
        </p:nvSpPr>
        <p:spPr bwMode="auto">
          <a:xfrm>
            <a:off x="10701945" y="3410701"/>
            <a:ext cx="910620" cy="371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Janvier</a:t>
            </a:r>
          </a:p>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2021 : 75%</a:t>
            </a:r>
            <a:endParaRPr lang="fr-FR" altLang="fr-FR" sz="1800" b="1" i="1" baseline="30000" dirty="0">
              <a:solidFill>
                <a:schemeClr val="bg2">
                  <a:lumMod val="50000"/>
                </a:schemeClr>
              </a:solidFill>
              <a:latin typeface="Calibri" panose="020F0502020204030204" pitchFamily="34" charset="0"/>
              <a:cs typeface="Calibri" panose="020F0502020204030204" pitchFamily="34" charset="0"/>
            </a:endParaRPr>
          </a:p>
        </p:txBody>
      </p:sp>
      <p:cxnSp>
        <p:nvCxnSpPr>
          <p:cNvPr id="8" name="Connecteur droit 7">
            <a:extLst>
              <a:ext uri="{FF2B5EF4-FFF2-40B4-BE49-F238E27FC236}">
                <a16:creationId xmlns:a16="http://schemas.microsoft.com/office/drawing/2014/main" id="{8FF2B2DA-684E-4DB2-A1F8-DAA5449FD7AF}"/>
              </a:ext>
            </a:extLst>
          </p:cNvPr>
          <p:cNvCxnSpPr/>
          <p:nvPr/>
        </p:nvCxnSpPr>
        <p:spPr>
          <a:xfrm>
            <a:off x="9318625" y="2390029"/>
            <a:ext cx="0" cy="1410447"/>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33A8ED85-937E-4C99-A2F3-5BF0DC300380}"/>
              </a:ext>
            </a:extLst>
          </p:cNvPr>
          <p:cNvCxnSpPr/>
          <p:nvPr/>
        </p:nvCxnSpPr>
        <p:spPr>
          <a:xfrm>
            <a:off x="2870194" y="2499565"/>
            <a:ext cx="0" cy="1410447"/>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cxnSp>
        <p:nvCxnSpPr>
          <p:cNvPr id="26" name="Connecteur droit 25">
            <a:extLst>
              <a:ext uri="{FF2B5EF4-FFF2-40B4-BE49-F238E27FC236}">
                <a16:creationId xmlns:a16="http://schemas.microsoft.com/office/drawing/2014/main" id="{BCF4281B-4A30-44C0-8E1D-C4F2BFCCC95D}"/>
              </a:ext>
            </a:extLst>
          </p:cNvPr>
          <p:cNvCxnSpPr/>
          <p:nvPr/>
        </p:nvCxnSpPr>
        <p:spPr>
          <a:xfrm>
            <a:off x="4351342" y="4137873"/>
            <a:ext cx="0" cy="1410447"/>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2716D309-C6F7-45E8-96DC-D486BDD2163D}"/>
              </a:ext>
            </a:extLst>
          </p:cNvPr>
          <p:cNvCxnSpPr/>
          <p:nvPr/>
        </p:nvCxnSpPr>
        <p:spPr>
          <a:xfrm>
            <a:off x="8104192" y="4161682"/>
            <a:ext cx="0" cy="1410447"/>
          </a:xfrm>
          <a:prstGeom prst="line">
            <a:avLst/>
          </a:prstGeom>
          <a:ln>
            <a:solidFill>
              <a:srgbClr val="A50021"/>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00BC170B-B191-4129-96C1-BBB26A44EC8B}"/>
              </a:ext>
            </a:extLst>
          </p:cNvPr>
          <p:cNvSpPr>
            <a:spLocks noChangeArrowheads="1"/>
          </p:cNvSpPr>
          <p:nvPr/>
        </p:nvSpPr>
        <p:spPr bwMode="auto">
          <a:xfrm>
            <a:off x="8104192" y="5046934"/>
            <a:ext cx="910620" cy="371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3" tIns="46822" rIns="93643" bIns="46822" numCol="1" anchor="ctr" anchorCtr="0" compatLnSpc="1">
            <a:prstTxWarp prst="textNoShape">
              <a:avLst/>
            </a:prstTxWarp>
            <a:spAutoFit/>
          </a:bodyPr>
          <a:lstStyle/>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Janvier</a:t>
            </a:r>
          </a:p>
          <a:p>
            <a:pPr marL="87791" indent="-87791" algn="ctr" defTabSz="936437" eaLnBrk="0" fontAlgn="base" hangingPunct="0">
              <a:spcBef>
                <a:spcPct val="0"/>
              </a:spcBef>
              <a:spcAft>
                <a:spcPct val="0"/>
              </a:spcAft>
            </a:pPr>
            <a:r>
              <a:rPr lang="fr-FR" altLang="fr-FR" sz="900" b="1" i="1" dirty="0">
                <a:solidFill>
                  <a:schemeClr val="bg2">
                    <a:lumMod val="50000"/>
                  </a:schemeClr>
                </a:solidFill>
                <a:latin typeface="Calibri" panose="020F0502020204030204" pitchFamily="34" charset="0"/>
                <a:cs typeface="Calibri" panose="020F0502020204030204" pitchFamily="34" charset="0"/>
              </a:rPr>
              <a:t>2021 : 23%</a:t>
            </a:r>
            <a:endParaRPr lang="fr-FR" altLang="fr-FR" sz="1800" b="1" i="1" baseline="30000" dirty="0">
              <a:solidFill>
                <a:schemeClr val="bg2">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0442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FR" dirty="0"/>
              <a:t>Toutefois, l’état d’esprit des RP est majoritairement négatif avec une hausse du sentiment de déception et de colère</a:t>
            </a:r>
          </a:p>
        </p:txBody>
      </p:sp>
      <p:sp>
        <p:nvSpPr>
          <p:cNvPr id="4" name="Text Box 10"/>
          <p:cNvSpPr txBox="1">
            <a:spLocks noChangeArrowheads="1"/>
          </p:cNvSpPr>
          <p:nvPr/>
        </p:nvSpPr>
        <p:spPr bwMode="auto">
          <a:xfrm>
            <a:off x="1574943" y="926695"/>
            <a:ext cx="9760929" cy="442035"/>
          </a:xfrm>
          <a:prstGeom prst="rect">
            <a:avLst/>
          </a:prstGeom>
          <a:noFill/>
          <a:ln w="9525" algn="ctr">
            <a:noFill/>
            <a:miter lim="800000"/>
            <a:headEnd/>
            <a:tailEnd/>
          </a:ln>
        </p:spPr>
        <p:txBody>
          <a:bodyPr wrap="square" lIns="83831" tIns="36000" rIns="330041" bIns="36000" anchor="t">
            <a:spAutoFit/>
          </a:bodyPr>
          <a:lstStyle/>
          <a:p>
            <a:pPr marL="900000" indent="-900000" algn="just"/>
            <a:r>
              <a:rPr lang="fr-FR" sz="1200" b="1" u="sng" dirty="0">
                <a:cs typeface="Times New Roman" pitchFamily="18" charset="0"/>
              </a:rPr>
              <a:t>QUESTION</a:t>
            </a:r>
            <a:r>
              <a:rPr lang="fr-FR" sz="1200" b="1" dirty="0">
                <a:cs typeface="Times New Roman" pitchFamily="18" charset="0"/>
              </a:rPr>
              <a:t> :	</a:t>
            </a:r>
            <a:r>
              <a:rPr lang="fr-FR" sz="1200" b="1" dirty="0"/>
              <a:t>Pour vous personnellement, parmi les adjectifs suivants, quels sont ceux qui décrivent le mieux votre état d’esprit actuellement au sein de votre entreprise ? En premier ? En deuxième ? En troisième ?</a:t>
            </a:r>
          </a:p>
        </p:txBody>
      </p:sp>
      <p:graphicFrame>
        <p:nvGraphicFramePr>
          <p:cNvPr id="5" name="Graphique 4"/>
          <p:cNvGraphicFramePr>
            <a:graphicFrameLocks/>
          </p:cNvGraphicFramePr>
          <p:nvPr>
            <p:extLst>
              <p:ext uri="{D42A27DB-BD31-4B8C-83A1-F6EECF244321}">
                <p14:modId xmlns:p14="http://schemas.microsoft.com/office/powerpoint/2010/main" val="2365412777"/>
              </p:ext>
            </p:extLst>
          </p:nvPr>
        </p:nvGraphicFramePr>
        <p:xfrm>
          <a:off x="3113592" y="1553396"/>
          <a:ext cx="6579516" cy="51086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1691586678"/>
              </p:ext>
            </p:extLst>
          </p:nvPr>
        </p:nvGraphicFramePr>
        <p:xfrm>
          <a:off x="1417095" y="1672683"/>
          <a:ext cx="2200624" cy="4955920"/>
        </p:xfrm>
        <a:graphic>
          <a:graphicData uri="http://schemas.openxmlformats.org/drawingml/2006/table">
            <a:tbl>
              <a:tblPr/>
              <a:tblGrid>
                <a:gridCol w="2200624">
                  <a:extLst>
                    <a:ext uri="{9D8B030D-6E8A-4147-A177-3AD203B41FA5}">
                      <a16:colId xmlns:a16="http://schemas.microsoft.com/office/drawing/2014/main" val="20000"/>
                    </a:ext>
                  </a:extLst>
                </a:gridCol>
              </a:tblGrid>
              <a:tr h="495592">
                <a:tc>
                  <a:txBody>
                    <a:bodyPr/>
                    <a:lstStyle/>
                    <a:p>
                      <a:pPr algn="r" fontAlgn="ctr"/>
                      <a:r>
                        <a:rPr lang="fr-FR" sz="1600" b="1" i="0" u="none" strike="noStrike" dirty="0">
                          <a:solidFill>
                            <a:srgbClr val="CC0000"/>
                          </a:solidFill>
                          <a:effectLst/>
                          <a:latin typeface="Calibri" panose="020F0502020204030204" pitchFamily="34" charset="0"/>
                        </a:rPr>
                        <a:t>TOTAL Négatifs</a:t>
                      </a:r>
                      <a:r>
                        <a:rPr lang="fr-FR" sz="1600" b="0" i="0" u="none" strike="noStrike" dirty="0">
                          <a:solidFill>
                            <a:srgbClr val="CC0000"/>
                          </a:solidFill>
                          <a:effectLst/>
                          <a:latin typeface="Calibri" panose="020F0502020204030204" pitchFamily="34" charset="0"/>
                        </a:rPr>
                        <a:t> </a:t>
                      </a:r>
                      <a:endParaRPr lang="fr-FR" sz="1600" b="1" i="0" u="none" strike="noStrike" dirty="0">
                        <a:solidFill>
                          <a:srgbClr val="CC0000"/>
                        </a:solidFill>
                        <a:effectLst/>
                        <a:latin typeface="Calibri" panose="020F0502020204030204" pitchFamily="34" charset="0"/>
                      </a:endParaRP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5592">
                <a:tc>
                  <a:txBody>
                    <a:bodyPr/>
                    <a:lstStyle/>
                    <a:p>
                      <a:pPr algn="r" fontAlgn="ctr"/>
                      <a:r>
                        <a:rPr lang="fr-FR" sz="1400" b="0" i="0" u="none" strike="noStrike" dirty="0">
                          <a:solidFill>
                            <a:srgbClr val="CC0000"/>
                          </a:solidFill>
                          <a:effectLst/>
                          <a:latin typeface="Calibri" panose="020F0502020204030204" pitchFamily="34" charset="0"/>
                        </a:rPr>
                        <a:t>Fatigué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5592">
                <a:tc>
                  <a:txBody>
                    <a:bodyPr/>
                    <a:lstStyle/>
                    <a:p>
                      <a:pPr algn="r" fontAlgn="ctr"/>
                      <a:r>
                        <a:rPr lang="fr-FR" sz="1400" b="0" i="0" u="none" strike="noStrike" dirty="0">
                          <a:solidFill>
                            <a:srgbClr val="CC0000"/>
                          </a:solidFill>
                          <a:effectLst/>
                          <a:latin typeface="Calibri" panose="020F0502020204030204" pitchFamily="34" charset="0"/>
                        </a:rPr>
                        <a:t>Inquiet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5592">
                <a:tc>
                  <a:txBody>
                    <a:bodyPr/>
                    <a:lstStyle/>
                    <a:p>
                      <a:pPr algn="r" fontAlgn="ctr"/>
                      <a:r>
                        <a:rPr lang="fr-FR" sz="1400" b="0" i="0" u="none" strike="noStrike" dirty="0">
                          <a:solidFill>
                            <a:srgbClr val="CC0000"/>
                          </a:solidFill>
                          <a:effectLst/>
                          <a:latin typeface="Calibri" panose="020F0502020204030204" pitchFamily="34" charset="0"/>
                        </a:rPr>
                        <a:t>Déçu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95592">
                <a:tc>
                  <a:txBody>
                    <a:bodyPr/>
                    <a:lstStyle/>
                    <a:p>
                      <a:pPr algn="r" fontAlgn="ctr"/>
                      <a:r>
                        <a:rPr lang="fr-FR" sz="1400" b="0" i="0" u="none" strike="noStrike" dirty="0">
                          <a:solidFill>
                            <a:srgbClr val="CC0000"/>
                          </a:solidFill>
                          <a:effectLst/>
                          <a:latin typeface="Calibri" panose="020F0502020204030204" pitchFamily="34" charset="0"/>
                        </a:rPr>
                        <a:t>En colère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495592">
                <a:tc>
                  <a:txBody>
                    <a:bodyPr/>
                    <a:lstStyle/>
                    <a:p>
                      <a:pPr algn="r" fontAlgn="ctr"/>
                      <a:r>
                        <a:rPr lang="fr-FR" sz="1600" b="1" i="0" u="none" strike="noStrike" dirty="0">
                          <a:solidFill>
                            <a:schemeClr val="accent6">
                              <a:lumMod val="75000"/>
                            </a:schemeClr>
                          </a:solidFill>
                          <a:effectLst/>
                          <a:latin typeface="Calibri" panose="020F0502020204030204" pitchFamily="34" charset="0"/>
                        </a:rPr>
                        <a:t>TOTAL Positifs</a:t>
                      </a:r>
                      <a:r>
                        <a:rPr lang="fr-FR" sz="1600" b="0" i="0" u="none" strike="noStrike" dirty="0">
                          <a:solidFill>
                            <a:schemeClr val="accent6">
                              <a:lumMod val="75000"/>
                            </a:schemeClr>
                          </a:solidFill>
                          <a:effectLst/>
                          <a:latin typeface="Calibri" panose="020F0502020204030204" pitchFamily="34" charset="0"/>
                        </a:rPr>
                        <a:t> </a:t>
                      </a:r>
                      <a:endParaRPr lang="fr-FR" sz="1600" b="1" i="0" u="none" strike="noStrike" dirty="0">
                        <a:solidFill>
                          <a:schemeClr val="accent6">
                            <a:lumMod val="75000"/>
                          </a:schemeClr>
                        </a:solidFill>
                        <a:effectLst/>
                        <a:latin typeface="Calibri" panose="020F0502020204030204" pitchFamily="34" charset="0"/>
                      </a:endParaRP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495592">
                <a:tc>
                  <a:txBody>
                    <a:bodyPr/>
                    <a:lstStyle/>
                    <a:p>
                      <a:pPr algn="r" fontAlgn="ctr"/>
                      <a:r>
                        <a:rPr lang="fr-FR" sz="1400" b="0" i="0" u="none" strike="noStrike" dirty="0">
                          <a:solidFill>
                            <a:schemeClr val="accent6">
                              <a:lumMod val="75000"/>
                            </a:schemeClr>
                          </a:solidFill>
                          <a:effectLst/>
                          <a:latin typeface="Calibri" panose="020F0502020204030204" pitchFamily="34" charset="0"/>
                        </a:rPr>
                        <a:t>Déterminé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495592">
                <a:tc>
                  <a:txBody>
                    <a:bodyPr/>
                    <a:lstStyle/>
                    <a:p>
                      <a:pPr algn="r" fontAlgn="ctr"/>
                      <a:r>
                        <a:rPr lang="fr-FR" sz="1400" b="0" i="0" u="none" strike="noStrike" dirty="0">
                          <a:solidFill>
                            <a:schemeClr val="accent6">
                              <a:lumMod val="75000"/>
                            </a:schemeClr>
                          </a:solidFill>
                          <a:effectLst/>
                          <a:latin typeface="Calibri" panose="020F0502020204030204" pitchFamily="34" charset="0"/>
                        </a:rPr>
                        <a:t>Optimiste  </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495592">
                <a:tc>
                  <a:txBody>
                    <a:bodyPr/>
                    <a:lstStyle/>
                    <a:p>
                      <a:pPr algn="r" fontAlgn="ctr"/>
                      <a:r>
                        <a:rPr lang="fr-FR" sz="1400" b="0" i="0" u="none" strike="noStrike" dirty="0">
                          <a:solidFill>
                            <a:schemeClr val="accent6">
                              <a:lumMod val="75000"/>
                            </a:schemeClr>
                          </a:solidFill>
                          <a:effectLst/>
                          <a:latin typeface="Calibri" panose="020F0502020204030204" pitchFamily="34" charset="0"/>
                        </a:rPr>
                        <a:t>Motivé</a:t>
                      </a: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495592">
                <a:tc>
                  <a:txBody>
                    <a:bodyPr/>
                    <a:lstStyle/>
                    <a:p>
                      <a:pPr algn="r" fontAlgn="ctr"/>
                      <a:r>
                        <a:rPr lang="fr-FR" sz="1600" b="1" i="0" u="none" strike="noStrike" dirty="0">
                          <a:solidFill>
                            <a:schemeClr val="accent4">
                              <a:lumMod val="75000"/>
                            </a:schemeClr>
                          </a:solidFill>
                          <a:effectLst/>
                          <a:latin typeface="Calibri" panose="020F0502020204030204" pitchFamily="34" charset="0"/>
                        </a:rPr>
                        <a:t>Attentiste </a:t>
                      </a:r>
                      <a:endParaRPr lang="fr-FR" sz="1400" b="1" i="0" u="none" strike="noStrike" dirty="0">
                        <a:solidFill>
                          <a:schemeClr val="accent4">
                            <a:lumMod val="75000"/>
                          </a:schemeClr>
                        </a:solidFill>
                        <a:effectLst/>
                        <a:latin typeface="Calibri" panose="020F0502020204030204" pitchFamily="34" charset="0"/>
                      </a:endParaRPr>
                    </a:p>
                  </a:txBody>
                  <a:tcPr marL="6350" marR="6350" marT="635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bl>
          </a:graphicData>
        </a:graphic>
      </p:graphicFrame>
      <p:sp>
        <p:nvSpPr>
          <p:cNvPr id="7" name="ZoneTexte 6"/>
          <p:cNvSpPr txBox="1"/>
          <p:nvPr/>
        </p:nvSpPr>
        <p:spPr>
          <a:xfrm>
            <a:off x="1370444" y="6872893"/>
            <a:ext cx="6400800" cy="230832"/>
          </a:xfrm>
          <a:prstGeom prst="rect">
            <a:avLst/>
          </a:prstGeom>
          <a:noFill/>
        </p:spPr>
        <p:txBody>
          <a:bodyPr wrap="square" rtlCol="0">
            <a:spAutoFit/>
          </a:bodyPr>
          <a:lstStyle/>
          <a:p>
            <a:r>
              <a:rPr lang="fr-FR" sz="900" i="1" dirty="0">
                <a:solidFill>
                  <a:schemeClr val="tx1">
                    <a:lumMod val="50000"/>
                    <a:lumOff val="50000"/>
                  </a:schemeClr>
                </a:solidFill>
              </a:rPr>
              <a:t>(*) Total supérieur à 100, les interviewés ayant pu donner trois réponses</a:t>
            </a:r>
          </a:p>
        </p:txBody>
      </p:sp>
      <p:sp>
        <p:nvSpPr>
          <p:cNvPr id="8" name="Rectangle 7"/>
          <p:cNvSpPr/>
          <p:nvPr/>
        </p:nvSpPr>
        <p:spPr>
          <a:xfrm>
            <a:off x="1370445" y="1368729"/>
            <a:ext cx="1575723" cy="37814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RP</a:t>
            </a:r>
          </a:p>
        </p:txBody>
      </p:sp>
      <p:sp>
        <p:nvSpPr>
          <p:cNvPr id="9" name="Rectangle à coins arrondis 8"/>
          <p:cNvSpPr/>
          <p:nvPr/>
        </p:nvSpPr>
        <p:spPr>
          <a:xfrm>
            <a:off x="2314225" y="2208671"/>
            <a:ext cx="6235548" cy="975204"/>
          </a:xfrm>
          <a:prstGeom prst="round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au 2">
            <a:extLst>
              <a:ext uri="{FF2B5EF4-FFF2-40B4-BE49-F238E27FC236}">
                <a16:creationId xmlns:a16="http://schemas.microsoft.com/office/drawing/2014/main" id="{166EF5EB-C826-4EA5-A135-BD673B0214F3}"/>
              </a:ext>
            </a:extLst>
          </p:cNvPr>
          <p:cNvGraphicFramePr>
            <a:graphicFrameLocks noGrp="1"/>
          </p:cNvGraphicFramePr>
          <p:nvPr>
            <p:extLst>
              <p:ext uri="{D42A27DB-BD31-4B8C-83A1-F6EECF244321}">
                <p14:modId xmlns:p14="http://schemas.microsoft.com/office/powerpoint/2010/main" val="2964393746"/>
              </p:ext>
            </p:extLst>
          </p:nvPr>
        </p:nvGraphicFramePr>
        <p:xfrm>
          <a:off x="10144831" y="1767947"/>
          <a:ext cx="1260475" cy="5060080"/>
        </p:xfrm>
        <a:graphic>
          <a:graphicData uri="http://schemas.openxmlformats.org/drawingml/2006/table">
            <a:tbl>
              <a:tblPr firstRow="1" firstCol="1" bandRow="1"/>
              <a:tblGrid>
                <a:gridCol w="1260475">
                  <a:extLst>
                    <a:ext uri="{9D8B030D-6E8A-4147-A177-3AD203B41FA5}">
                      <a16:colId xmlns:a16="http://schemas.microsoft.com/office/drawing/2014/main" val="4223031816"/>
                    </a:ext>
                  </a:extLst>
                </a:gridCol>
              </a:tblGrid>
              <a:tr h="506008">
                <a:tc>
                  <a:txBody>
                    <a:bodyPr/>
                    <a:lstStyle/>
                    <a:p>
                      <a:pPr algn="ctr">
                        <a:spcBef>
                          <a:spcPts val="300"/>
                        </a:spcBef>
                        <a:spcAft>
                          <a:spcPts val="300"/>
                        </a:spcAft>
                      </a:pPr>
                      <a:r>
                        <a:rPr lang="fr-FR" sz="1400" b="1" i="1" dirty="0">
                          <a:solidFill>
                            <a:schemeClr val="bg2">
                              <a:lumMod val="50000"/>
                            </a:schemeClr>
                          </a:solidFill>
                          <a:effectLst/>
                          <a:latin typeface="Calibri" panose="020F0502020204030204" pitchFamily="34" charset="0"/>
                          <a:ea typeface="Calibri" panose="020F0502020204030204" pitchFamily="34" charset="0"/>
                        </a:rPr>
                        <a:t>88%</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1638516"/>
                  </a:ext>
                </a:extLst>
              </a:tr>
              <a:tr h="506008">
                <a:tc>
                  <a:txBody>
                    <a:bodyPr/>
                    <a:lstStyle/>
                    <a:p>
                      <a:pPr algn="ctr">
                        <a:spcBef>
                          <a:spcPts val="300"/>
                        </a:spcBef>
                        <a:spcAft>
                          <a:spcPts val="300"/>
                        </a:spcAft>
                      </a:pPr>
                      <a:r>
                        <a:rPr lang="fr-FR" sz="1400" i="1" dirty="0">
                          <a:solidFill>
                            <a:schemeClr val="bg2">
                              <a:lumMod val="50000"/>
                            </a:schemeClr>
                          </a:solidFill>
                          <a:effectLst/>
                          <a:latin typeface="Calibri" panose="020F0502020204030204" pitchFamily="34" charset="0"/>
                          <a:ea typeface="Calibri" panose="020F0502020204030204" pitchFamily="34" charset="0"/>
                        </a:rPr>
                        <a:t>62%</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0294939"/>
                  </a:ext>
                </a:extLst>
              </a:tr>
              <a:tr h="506008">
                <a:tc>
                  <a:txBody>
                    <a:bodyPr/>
                    <a:lstStyle/>
                    <a:p>
                      <a:pPr algn="ctr">
                        <a:spcBef>
                          <a:spcPts val="300"/>
                        </a:spcBef>
                        <a:spcAft>
                          <a:spcPts val="300"/>
                        </a:spcAft>
                      </a:pPr>
                      <a:r>
                        <a:rPr lang="fr-FR" sz="1400" i="1" dirty="0">
                          <a:solidFill>
                            <a:schemeClr val="bg2">
                              <a:lumMod val="50000"/>
                            </a:schemeClr>
                          </a:solidFill>
                          <a:effectLst/>
                          <a:latin typeface="Calibri" panose="020F0502020204030204" pitchFamily="34" charset="0"/>
                          <a:ea typeface="Calibri" panose="020F0502020204030204" pitchFamily="34" charset="0"/>
                        </a:rPr>
                        <a:t>53%</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9915901"/>
                  </a:ext>
                </a:extLst>
              </a:tr>
              <a:tr h="506008">
                <a:tc>
                  <a:txBody>
                    <a:bodyPr/>
                    <a:lstStyle/>
                    <a:p>
                      <a:pPr algn="ctr">
                        <a:spcBef>
                          <a:spcPts val="300"/>
                        </a:spcBef>
                        <a:spcAft>
                          <a:spcPts val="300"/>
                        </a:spcAft>
                      </a:pPr>
                      <a:r>
                        <a:rPr lang="fr-FR" sz="1400" i="1" dirty="0">
                          <a:solidFill>
                            <a:schemeClr val="bg2">
                              <a:lumMod val="50000"/>
                            </a:schemeClr>
                          </a:solidFill>
                          <a:effectLst/>
                          <a:latin typeface="Calibri" panose="020F0502020204030204" pitchFamily="34" charset="0"/>
                          <a:ea typeface="Calibri" panose="020F0502020204030204" pitchFamily="34" charset="0"/>
                        </a:rPr>
                        <a:t>36%</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6329231"/>
                  </a:ext>
                </a:extLst>
              </a:tr>
              <a:tr h="506008">
                <a:tc>
                  <a:txBody>
                    <a:bodyPr/>
                    <a:lstStyle/>
                    <a:p>
                      <a:pPr algn="ctr">
                        <a:spcBef>
                          <a:spcPts val="300"/>
                        </a:spcBef>
                        <a:spcAft>
                          <a:spcPts val="300"/>
                        </a:spcAft>
                      </a:pPr>
                      <a:r>
                        <a:rPr lang="fr-FR" sz="1400" i="1" dirty="0">
                          <a:solidFill>
                            <a:schemeClr val="bg2">
                              <a:lumMod val="50000"/>
                            </a:schemeClr>
                          </a:solidFill>
                          <a:effectLst/>
                          <a:latin typeface="Calibri" panose="020F0502020204030204" pitchFamily="34" charset="0"/>
                          <a:ea typeface="Calibri" panose="020F0502020204030204" pitchFamily="34" charset="0"/>
                        </a:rPr>
                        <a:t>29%</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03068745"/>
                  </a:ext>
                </a:extLst>
              </a:tr>
              <a:tr h="506008">
                <a:tc>
                  <a:txBody>
                    <a:bodyPr/>
                    <a:lstStyle/>
                    <a:p>
                      <a:pPr algn="ctr">
                        <a:spcBef>
                          <a:spcPts val="300"/>
                        </a:spcBef>
                        <a:spcAft>
                          <a:spcPts val="300"/>
                        </a:spcAft>
                      </a:pPr>
                      <a:r>
                        <a:rPr lang="fr-FR" sz="1400" b="1" i="1" dirty="0">
                          <a:solidFill>
                            <a:schemeClr val="bg2">
                              <a:lumMod val="50000"/>
                            </a:schemeClr>
                          </a:solidFill>
                          <a:effectLst/>
                          <a:latin typeface="Calibri" panose="020F0502020204030204" pitchFamily="34" charset="0"/>
                          <a:ea typeface="Calibri" panose="020F0502020204030204" pitchFamily="34" charset="0"/>
                        </a:rPr>
                        <a:t>58%</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34838957"/>
                  </a:ext>
                </a:extLst>
              </a:tr>
              <a:tr h="506008">
                <a:tc>
                  <a:txBody>
                    <a:bodyPr/>
                    <a:lstStyle/>
                    <a:p>
                      <a:pPr algn="ctr">
                        <a:spcBef>
                          <a:spcPts val="300"/>
                        </a:spcBef>
                        <a:spcAft>
                          <a:spcPts val="300"/>
                        </a:spcAft>
                      </a:pPr>
                      <a:r>
                        <a:rPr lang="fr-FR" sz="1400" i="1" dirty="0">
                          <a:solidFill>
                            <a:schemeClr val="bg2">
                              <a:lumMod val="50000"/>
                            </a:schemeClr>
                          </a:solidFill>
                          <a:effectLst/>
                          <a:latin typeface="Calibri" panose="020F0502020204030204" pitchFamily="34" charset="0"/>
                          <a:ea typeface="Calibri" panose="020F0502020204030204" pitchFamily="34" charset="0"/>
                        </a:rPr>
                        <a:t>43%</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8650402"/>
                  </a:ext>
                </a:extLst>
              </a:tr>
              <a:tr h="506008">
                <a:tc>
                  <a:txBody>
                    <a:bodyPr/>
                    <a:lstStyle/>
                    <a:p>
                      <a:pPr algn="ctr">
                        <a:spcBef>
                          <a:spcPts val="300"/>
                        </a:spcBef>
                        <a:spcAft>
                          <a:spcPts val="300"/>
                        </a:spcAft>
                      </a:pPr>
                      <a:r>
                        <a:rPr lang="fr-FR" sz="1400" i="1" dirty="0">
                          <a:solidFill>
                            <a:schemeClr val="bg2">
                              <a:lumMod val="50000"/>
                            </a:schemeClr>
                          </a:solidFill>
                          <a:effectLst/>
                          <a:latin typeface="Calibri" panose="020F0502020204030204" pitchFamily="34" charset="0"/>
                          <a:ea typeface="Calibri" panose="020F0502020204030204" pitchFamily="34" charset="0"/>
                        </a:rPr>
                        <a:t>20%</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46281423"/>
                  </a:ext>
                </a:extLst>
              </a:tr>
              <a:tr h="506008">
                <a:tc>
                  <a:txBody>
                    <a:bodyPr/>
                    <a:lstStyle/>
                    <a:p>
                      <a:pPr algn="ctr">
                        <a:spcBef>
                          <a:spcPts val="300"/>
                        </a:spcBef>
                        <a:spcAft>
                          <a:spcPts val="300"/>
                        </a:spcAft>
                      </a:pPr>
                      <a:r>
                        <a:rPr lang="fr-FR" sz="1400" i="1" dirty="0">
                          <a:solidFill>
                            <a:schemeClr val="bg2">
                              <a:lumMod val="50000"/>
                            </a:schemeClr>
                          </a:solidFill>
                          <a:effectLst/>
                          <a:latin typeface="Calibri" panose="020F0502020204030204" pitchFamily="34" charset="0"/>
                          <a:ea typeface="Calibri" panose="020F0502020204030204" pitchFamily="34" charset="0"/>
                        </a:rPr>
                        <a:t>29%</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92248856"/>
                  </a:ext>
                </a:extLst>
              </a:tr>
              <a:tr h="506008">
                <a:tc>
                  <a:txBody>
                    <a:bodyPr/>
                    <a:lstStyle/>
                    <a:p>
                      <a:pPr algn="ctr">
                        <a:spcBef>
                          <a:spcPts val="300"/>
                        </a:spcBef>
                        <a:spcAft>
                          <a:spcPts val="300"/>
                        </a:spcAft>
                      </a:pPr>
                      <a:r>
                        <a:rPr lang="fr-FR" sz="1400" b="1" i="1" dirty="0">
                          <a:solidFill>
                            <a:schemeClr val="bg2">
                              <a:lumMod val="50000"/>
                            </a:schemeClr>
                          </a:solidFill>
                          <a:effectLst/>
                          <a:latin typeface="Calibri" panose="020F0502020204030204" pitchFamily="34" charset="0"/>
                          <a:ea typeface="Calibri" panose="020F0502020204030204" pitchFamily="34" charset="0"/>
                        </a:rPr>
                        <a:t>29%</a:t>
                      </a:r>
                      <a:endParaRPr lang="fr-FR" sz="1400" dirty="0">
                        <a:solidFill>
                          <a:schemeClr val="bg2">
                            <a:lumMod val="50000"/>
                          </a:schemeClr>
                        </a:solidFill>
                        <a:effectLst/>
                        <a:latin typeface="Calibri" panose="020F0502020204030204" pitchFamily="34" charset="0"/>
                        <a:ea typeface="Calibri" panose="020F0502020204030204" pitchFamily="34" charset="0"/>
                      </a:endParaRPr>
                    </a:p>
                  </a:txBody>
                  <a:tcPr marL="39370" marR="39370" marT="0" marB="0" anchor="ctr">
                    <a:lnL w="19050" cap="flat" cmpd="dbl" algn="ctr">
                      <a:noFill/>
                      <a:prstDash val="solid"/>
                      <a:round/>
                      <a:headEnd type="none" w="med" len="med"/>
                      <a:tailEnd type="none" w="med" len="med"/>
                    </a:lnL>
                    <a:lnR w="19050" cap="flat" cmpd="dbl" algn="ctr">
                      <a:noFill/>
                      <a:prstDash val="solid"/>
                      <a:round/>
                      <a:headEnd type="none" w="med" len="med"/>
                      <a:tailEnd type="none" w="med" len="med"/>
                    </a:lnR>
                    <a:lnT w="19050" cap="flat" cmpd="dbl" algn="ctr">
                      <a:noFill/>
                      <a:prstDash val="solid"/>
                      <a:round/>
                      <a:headEnd type="none" w="med" len="med"/>
                      <a:tailEnd type="none" w="med" len="med"/>
                    </a:lnT>
                    <a:lnB w="19050" cap="flat" cmpd="dbl"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1485314"/>
                  </a:ext>
                </a:extLst>
              </a:tr>
            </a:tbl>
          </a:graphicData>
        </a:graphic>
      </p:graphicFrame>
      <p:sp>
        <p:nvSpPr>
          <p:cNvPr id="11" name="ZoneTexte 10">
            <a:extLst>
              <a:ext uri="{FF2B5EF4-FFF2-40B4-BE49-F238E27FC236}">
                <a16:creationId xmlns:a16="http://schemas.microsoft.com/office/drawing/2014/main" id="{630C6692-D966-4BC5-BC04-079AA7C82CF8}"/>
              </a:ext>
            </a:extLst>
          </p:cNvPr>
          <p:cNvSpPr txBox="1"/>
          <p:nvPr/>
        </p:nvSpPr>
        <p:spPr>
          <a:xfrm>
            <a:off x="10046838" y="1198561"/>
            <a:ext cx="1456458" cy="569387"/>
          </a:xfrm>
          <a:prstGeom prst="rect">
            <a:avLst/>
          </a:prstGeom>
          <a:noFill/>
        </p:spPr>
        <p:txBody>
          <a:bodyPr wrap="square" rtlCol="0">
            <a:spAutoFit/>
          </a:bodyPr>
          <a:lstStyle/>
          <a:p>
            <a:pPr algn="ctr"/>
            <a:r>
              <a:rPr lang="fr-FR" sz="1100" dirty="0">
                <a:solidFill>
                  <a:schemeClr val="bg2">
                    <a:lumMod val="50000"/>
                  </a:schemeClr>
                </a:solidFill>
              </a:rPr>
              <a:t>Rappel</a:t>
            </a:r>
          </a:p>
          <a:p>
            <a:pPr algn="ctr"/>
            <a:r>
              <a:rPr lang="fr-FR" sz="1100" dirty="0">
                <a:solidFill>
                  <a:schemeClr val="bg2">
                    <a:lumMod val="50000"/>
                  </a:schemeClr>
                </a:solidFill>
              </a:rPr>
              <a:t>Janvier 2021</a:t>
            </a:r>
            <a:endParaRPr lang="fr-FR" sz="900" dirty="0">
              <a:solidFill>
                <a:schemeClr val="bg2">
                  <a:lumMod val="50000"/>
                </a:schemeClr>
              </a:solidFill>
            </a:endParaRPr>
          </a:p>
          <a:p>
            <a:pPr algn="ctr"/>
            <a:r>
              <a:rPr lang="fr-FR" sz="900" dirty="0">
                <a:solidFill>
                  <a:schemeClr val="bg2">
                    <a:lumMod val="50000"/>
                  </a:schemeClr>
                </a:solidFill>
              </a:rPr>
              <a:t>« Total des citations »</a:t>
            </a:r>
            <a:endParaRPr lang="fr-FR" sz="1100" dirty="0">
              <a:solidFill>
                <a:schemeClr val="bg2">
                  <a:lumMod val="50000"/>
                </a:schemeClr>
              </a:solidFill>
            </a:endParaRPr>
          </a:p>
        </p:txBody>
      </p:sp>
      <p:grpSp>
        <p:nvGrpSpPr>
          <p:cNvPr id="15" name="Groupe 14">
            <a:extLst>
              <a:ext uri="{FF2B5EF4-FFF2-40B4-BE49-F238E27FC236}">
                <a16:creationId xmlns:a16="http://schemas.microsoft.com/office/drawing/2014/main" id="{0B46707D-AD97-4E6B-B509-49A0DC557A20}"/>
              </a:ext>
            </a:extLst>
          </p:cNvPr>
          <p:cNvGrpSpPr/>
          <p:nvPr/>
        </p:nvGrpSpPr>
        <p:grpSpPr>
          <a:xfrm>
            <a:off x="6602954" y="3300414"/>
            <a:ext cx="1209867" cy="437621"/>
            <a:chOff x="6799809" y="3286125"/>
            <a:chExt cx="1209867" cy="437621"/>
          </a:xfrm>
        </p:grpSpPr>
        <p:sp>
          <p:nvSpPr>
            <p:cNvPr id="16" name="ZoneTexte 15">
              <a:extLst>
                <a:ext uri="{FF2B5EF4-FFF2-40B4-BE49-F238E27FC236}">
                  <a16:creationId xmlns:a16="http://schemas.microsoft.com/office/drawing/2014/main" id="{6D8AD5F5-94E7-40C1-9D67-94B3A27797CE}"/>
                </a:ext>
              </a:extLst>
            </p:cNvPr>
            <p:cNvSpPr txBox="1"/>
            <p:nvPr/>
          </p:nvSpPr>
          <p:spPr>
            <a:xfrm>
              <a:off x="6799809" y="3477525"/>
              <a:ext cx="1209867" cy="246221"/>
            </a:xfrm>
            <a:prstGeom prst="rect">
              <a:avLst/>
            </a:prstGeom>
            <a:noFill/>
          </p:spPr>
          <p:txBody>
            <a:bodyPr wrap="square" rtlCol="0">
              <a:spAutoFit/>
            </a:bodyPr>
            <a:lstStyle/>
            <a:p>
              <a:pPr algn="ctr"/>
              <a:r>
                <a:rPr lang="fr-FR" sz="1000" b="1" dirty="0">
                  <a:solidFill>
                    <a:srgbClr val="C00000"/>
                  </a:solidFill>
                </a:rPr>
                <a:t>+5 points</a:t>
              </a:r>
            </a:p>
          </p:txBody>
        </p:sp>
        <p:cxnSp>
          <p:nvCxnSpPr>
            <p:cNvPr id="17" name="Connecteur droit avec flèche 16">
              <a:extLst>
                <a:ext uri="{FF2B5EF4-FFF2-40B4-BE49-F238E27FC236}">
                  <a16:creationId xmlns:a16="http://schemas.microsoft.com/office/drawing/2014/main" id="{45C5B90B-DFE4-4D2F-85ED-9FBA5568159F}"/>
                </a:ext>
              </a:extLst>
            </p:cNvPr>
            <p:cNvCxnSpPr/>
            <p:nvPr/>
          </p:nvCxnSpPr>
          <p:spPr>
            <a:xfrm flipV="1">
              <a:off x="7166558" y="3286125"/>
              <a:ext cx="420105" cy="1914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 name="Groupe 17">
            <a:extLst>
              <a:ext uri="{FF2B5EF4-FFF2-40B4-BE49-F238E27FC236}">
                <a16:creationId xmlns:a16="http://schemas.microsoft.com/office/drawing/2014/main" id="{72A31E8F-9842-4D49-9471-8A520CA7FFE9}"/>
              </a:ext>
            </a:extLst>
          </p:cNvPr>
          <p:cNvGrpSpPr/>
          <p:nvPr/>
        </p:nvGrpSpPr>
        <p:grpSpPr>
          <a:xfrm>
            <a:off x="6198136" y="3824294"/>
            <a:ext cx="1209867" cy="437621"/>
            <a:chOff x="6799809" y="3286125"/>
            <a:chExt cx="1209867" cy="437621"/>
          </a:xfrm>
        </p:grpSpPr>
        <p:sp>
          <p:nvSpPr>
            <p:cNvPr id="19" name="ZoneTexte 18">
              <a:extLst>
                <a:ext uri="{FF2B5EF4-FFF2-40B4-BE49-F238E27FC236}">
                  <a16:creationId xmlns:a16="http://schemas.microsoft.com/office/drawing/2014/main" id="{B11ADE5F-E8E2-4A48-9202-AA3A45B47742}"/>
                </a:ext>
              </a:extLst>
            </p:cNvPr>
            <p:cNvSpPr txBox="1"/>
            <p:nvPr/>
          </p:nvSpPr>
          <p:spPr>
            <a:xfrm>
              <a:off x="6799809" y="3477525"/>
              <a:ext cx="1209867" cy="246221"/>
            </a:xfrm>
            <a:prstGeom prst="rect">
              <a:avLst/>
            </a:prstGeom>
            <a:noFill/>
          </p:spPr>
          <p:txBody>
            <a:bodyPr wrap="square" rtlCol="0">
              <a:spAutoFit/>
            </a:bodyPr>
            <a:lstStyle/>
            <a:p>
              <a:pPr algn="ctr"/>
              <a:r>
                <a:rPr lang="fr-FR" sz="1000" b="1" dirty="0">
                  <a:solidFill>
                    <a:srgbClr val="C00000"/>
                  </a:solidFill>
                </a:rPr>
                <a:t>+5 points</a:t>
              </a:r>
            </a:p>
          </p:txBody>
        </p:sp>
        <p:cxnSp>
          <p:nvCxnSpPr>
            <p:cNvPr id="20" name="Connecteur droit avec flèche 19">
              <a:extLst>
                <a:ext uri="{FF2B5EF4-FFF2-40B4-BE49-F238E27FC236}">
                  <a16:creationId xmlns:a16="http://schemas.microsoft.com/office/drawing/2014/main" id="{6B4FF98F-6DBE-4D70-AC26-DE9DBF24792D}"/>
                </a:ext>
              </a:extLst>
            </p:cNvPr>
            <p:cNvCxnSpPr/>
            <p:nvPr/>
          </p:nvCxnSpPr>
          <p:spPr>
            <a:xfrm flipV="1">
              <a:off x="7166558" y="3286125"/>
              <a:ext cx="420105" cy="1914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8744953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ifop couleurs vives">
    <a:dk1>
      <a:srgbClr val="2A2A2C"/>
    </a:dk1>
    <a:lt1>
      <a:sysClr val="window" lastClr="FFFFFF"/>
    </a:lt1>
    <a:dk2>
      <a:srgbClr val="A1202E"/>
    </a:dk2>
    <a:lt2>
      <a:srgbClr val="C7C0B0"/>
    </a:lt2>
    <a:accent1>
      <a:srgbClr val="F5BD44"/>
    </a:accent1>
    <a:accent2>
      <a:srgbClr val="4C276F"/>
    </a:accent2>
    <a:accent3>
      <a:srgbClr val="912F78"/>
    </a:accent3>
    <a:accent4>
      <a:srgbClr val="D74725"/>
    </a:accent4>
    <a:accent5>
      <a:srgbClr val="6EB651"/>
    </a:accent5>
    <a:accent6>
      <a:srgbClr val="21509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ifop couleurs vives">
    <a:dk1>
      <a:srgbClr val="2A2A2C"/>
    </a:dk1>
    <a:lt1>
      <a:sysClr val="window" lastClr="FFFFFF"/>
    </a:lt1>
    <a:dk2>
      <a:srgbClr val="A1202E"/>
    </a:dk2>
    <a:lt2>
      <a:srgbClr val="C7C0B0"/>
    </a:lt2>
    <a:accent1>
      <a:srgbClr val="F5BD44"/>
    </a:accent1>
    <a:accent2>
      <a:srgbClr val="4C276F"/>
    </a:accent2>
    <a:accent3>
      <a:srgbClr val="912F78"/>
    </a:accent3>
    <a:accent4>
      <a:srgbClr val="D74725"/>
    </a:accent4>
    <a:accent5>
      <a:srgbClr val="6EB651"/>
    </a:accent5>
    <a:accent6>
      <a:srgbClr val="21509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ifop couleurs vives">
    <a:dk1>
      <a:srgbClr val="2A2A2C"/>
    </a:dk1>
    <a:lt1>
      <a:sysClr val="window" lastClr="FFFFFF"/>
    </a:lt1>
    <a:dk2>
      <a:srgbClr val="A1202E"/>
    </a:dk2>
    <a:lt2>
      <a:srgbClr val="C7C0B0"/>
    </a:lt2>
    <a:accent1>
      <a:srgbClr val="F5BD44"/>
    </a:accent1>
    <a:accent2>
      <a:srgbClr val="4C276F"/>
    </a:accent2>
    <a:accent3>
      <a:srgbClr val="912F78"/>
    </a:accent3>
    <a:accent4>
      <a:srgbClr val="D74725"/>
    </a:accent4>
    <a:accent5>
      <a:srgbClr val="6EB651"/>
    </a:accent5>
    <a:accent6>
      <a:srgbClr val="21509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8558</TotalTime>
  <Words>2983</Words>
  <Application>Microsoft Office PowerPoint</Application>
  <PresentationFormat>Personnalisé</PresentationFormat>
  <Paragraphs>499</Paragraphs>
  <Slides>33</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33</vt:i4>
      </vt:variant>
    </vt:vector>
  </HeadingPairs>
  <TitlesOfParts>
    <vt:vector size="43" baseType="lpstr">
      <vt:lpstr>Arial</vt:lpstr>
      <vt:lpstr>Calibri</vt:lpstr>
      <vt:lpstr>Calibri Light</vt:lpstr>
      <vt:lpstr>Century Gothic</vt:lpstr>
      <vt:lpstr>Georgia</vt:lpstr>
      <vt:lpstr>Tempus Sans ITC</vt:lpstr>
      <vt:lpstr>Times New Roman</vt:lpstr>
      <vt:lpstr>Trebuchet MS</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Esteban Pratviel</dc:creator>
  <cp:lastModifiedBy>Flora Baumlin</cp:lastModifiedBy>
  <cp:revision>798</cp:revision>
  <cp:lastPrinted>2021-03-01T13:22:18Z</cp:lastPrinted>
  <dcterms:created xsi:type="dcterms:W3CDTF">2014-03-18T15:34:54Z</dcterms:created>
  <dcterms:modified xsi:type="dcterms:W3CDTF">2022-03-08T18:25:00Z</dcterms:modified>
</cp:coreProperties>
</file>