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ppt/theme/themeOverride1.xml" ContentType="application/vnd.openxmlformats-officedocument.themeOverride+xml"/>
  <Override PartName="/ppt/charts/chart8.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7"/>
  </p:notesMasterIdLst>
  <p:sldIdLst>
    <p:sldId id="811" r:id="rId2"/>
    <p:sldId id="328" r:id="rId3"/>
    <p:sldId id="323" r:id="rId4"/>
    <p:sldId id="331" r:id="rId5"/>
    <p:sldId id="818" r:id="rId6"/>
    <p:sldId id="819" r:id="rId7"/>
    <p:sldId id="824" r:id="rId8"/>
    <p:sldId id="825" r:id="rId9"/>
    <p:sldId id="826" r:id="rId10"/>
    <p:sldId id="827" r:id="rId11"/>
    <p:sldId id="828" r:id="rId12"/>
    <p:sldId id="812" r:id="rId13"/>
    <p:sldId id="625" r:id="rId14"/>
    <p:sldId id="814" r:id="rId15"/>
    <p:sldId id="829" r:id="rId16"/>
  </p:sldIdLst>
  <p:sldSz cx="10323513" cy="7192963"/>
  <p:notesSz cx="6735763" cy="9866313"/>
  <p:defaultTextStyle>
    <a:defPPr>
      <a:defRPr lang="fr-FR"/>
    </a:defPPr>
    <a:lvl1pPr marL="0" algn="l" defTabSz="1000902" rtl="0" eaLnBrk="1" latinLnBrk="0" hangingPunct="1">
      <a:defRPr sz="1970" kern="1200">
        <a:solidFill>
          <a:schemeClr val="tx1"/>
        </a:solidFill>
        <a:latin typeface="+mn-lt"/>
        <a:ea typeface="+mn-ea"/>
        <a:cs typeface="+mn-cs"/>
      </a:defRPr>
    </a:lvl1pPr>
    <a:lvl2pPr marL="500451" algn="l" defTabSz="1000902" rtl="0" eaLnBrk="1" latinLnBrk="0" hangingPunct="1">
      <a:defRPr sz="1970" kern="1200">
        <a:solidFill>
          <a:schemeClr val="tx1"/>
        </a:solidFill>
        <a:latin typeface="+mn-lt"/>
        <a:ea typeface="+mn-ea"/>
        <a:cs typeface="+mn-cs"/>
      </a:defRPr>
    </a:lvl2pPr>
    <a:lvl3pPr marL="1000902" algn="l" defTabSz="1000902" rtl="0" eaLnBrk="1" latinLnBrk="0" hangingPunct="1">
      <a:defRPr sz="1970" kern="1200">
        <a:solidFill>
          <a:schemeClr val="tx1"/>
        </a:solidFill>
        <a:latin typeface="+mn-lt"/>
        <a:ea typeface="+mn-ea"/>
        <a:cs typeface="+mn-cs"/>
      </a:defRPr>
    </a:lvl3pPr>
    <a:lvl4pPr marL="1501353" algn="l" defTabSz="1000902" rtl="0" eaLnBrk="1" latinLnBrk="0" hangingPunct="1">
      <a:defRPr sz="1970" kern="1200">
        <a:solidFill>
          <a:schemeClr val="tx1"/>
        </a:solidFill>
        <a:latin typeface="+mn-lt"/>
        <a:ea typeface="+mn-ea"/>
        <a:cs typeface="+mn-cs"/>
      </a:defRPr>
    </a:lvl4pPr>
    <a:lvl5pPr marL="2001804" algn="l" defTabSz="1000902" rtl="0" eaLnBrk="1" latinLnBrk="0" hangingPunct="1">
      <a:defRPr sz="1970" kern="1200">
        <a:solidFill>
          <a:schemeClr val="tx1"/>
        </a:solidFill>
        <a:latin typeface="+mn-lt"/>
        <a:ea typeface="+mn-ea"/>
        <a:cs typeface="+mn-cs"/>
      </a:defRPr>
    </a:lvl5pPr>
    <a:lvl6pPr marL="2502256" algn="l" defTabSz="1000902" rtl="0" eaLnBrk="1" latinLnBrk="0" hangingPunct="1">
      <a:defRPr sz="1970" kern="1200">
        <a:solidFill>
          <a:schemeClr val="tx1"/>
        </a:solidFill>
        <a:latin typeface="+mn-lt"/>
        <a:ea typeface="+mn-ea"/>
        <a:cs typeface="+mn-cs"/>
      </a:defRPr>
    </a:lvl6pPr>
    <a:lvl7pPr marL="3002707" algn="l" defTabSz="1000902" rtl="0" eaLnBrk="1" latinLnBrk="0" hangingPunct="1">
      <a:defRPr sz="1970" kern="1200">
        <a:solidFill>
          <a:schemeClr val="tx1"/>
        </a:solidFill>
        <a:latin typeface="+mn-lt"/>
        <a:ea typeface="+mn-ea"/>
        <a:cs typeface="+mn-cs"/>
      </a:defRPr>
    </a:lvl7pPr>
    <a:lvl8pPr marL="3503158" algn="l" defTabSz="1000902" rtl="0" eaLnBrk="1" latinLnBrk="0" hangingPunct="1">
      <a:defRPr sz="1970" kern="1200">
        <a:solidFill>
          <a:schemeClr val="tx1"/>
        </a:solidFill>
        <a:latin typeface="+mn-lt"/>
        <a:ea typeface="+mn-ea"/>
        <a:cs typeface="+mn-cs"/>
      </a:defRPr>
    </a:lvl8pPr>
    <a:lvl9pPr marL="4003609" algn="l" defTabSz="1000902" rtl="0" eaLnBrk="1" latinLnBrk="0" hangingPunct="1">
      <a:defRPr sz="197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34" userDrawn="1">
          <p15:clr>
            <a:srgbClr val="A4A3A4"/>
          </p15:clr>
        </p15:guide>
        <p15:guide id="2" pos="325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BA8D"/>
    <a:srgbClr val="E25C5B"/>
    <a:srgbClr val="7F7F7D"/>
    <a:srgbClr val="07698D"/>
    <a:srgbClr val="E98584"/>
    <a:srgbClr val="458FAA"/>
    <a:srgbClr val="83B4C6"/>
    <a:srgbClr val="F2BC33"/>
    <a:srgbClr val="F7896C"/>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44" autoAdjust="0"/>
    <p:restoredTop sz="95260" autoAdjust="0"/>
  </p:normalViewPr>
  <p:slideViewPr>
    <p:cSldViewPr snapToGrid="0">
      <p:cViewPr varScale="1">
        <p:scale>
          <a:sx n="72" d="100"/>
          <a:sy n="72" d="100"/>
        </p:scale>
        <p:origin x="1584" y="72"/>
      </p:cViewPr>
      <p:guideLst>
        <p:guide orient="horz" pos="2334"/>
        <p:guide pos="3252"/>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sorterViewPr>
    <p:cViewPr>
      <p:scale>
        <a:sx n="75" d="100"/>
        <a:sy n="75" d="100"/>
      </p:scale>
      <p:origin x="0" y="-4584"/>
    </p:cViewPr>
  </p:sorterViewPr>
  <p:notesViewPr>
    <p:cSldViewPr snapToGrid="0">
      <p:cViewPr varScale="1">
        <p:scale>
          <a:sx n="63" d="100"/>
          <a:sy n="63" d="100"/>
        </p:scale>
        <p:origin x="3342"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7.xml"/><Relationship Id="rId1" Type="http://schemas.openxmlformats.org/officeDocument/2006/relationships/slide" Target="slides/slide5.xml"/><Relationship Id="rId6" Type="http://schemas.openxmlformats.org/officeDocument/2006/relationships/slide" Target="slides/slide11.xml"/><Relationship Id="rId5" Type="http://schemas.openxmlformats.org/officeDocument/2006/relationships/slide" Target="slides/slide10.xml"/><Relationship Id="rId4"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684685216446902"/>
          <c:y val="0"/>
          <c:w val="0.53045709428750198"/>
          <c:h val="0.99885800357366095"/>
        </c:manualLayout>
      </c:layout>
      <c:barChart>
        <c:barDir val="bar"/>
        <c:grouping val="clustered"/>
        <c:varyColors val="0"/>
        <c:ser>
          <c:idx val="0"/>
          <c:order val="0"/>
          <c:tx>
            <c:strRef>
              <c:f>Feuil1!$B$1</c:f>
              <c:strCache>
                <c:ptCount val="1"/>
                <c:pt idx="0">
                  <c:v>Ensemble</c:v>
                </c:pt>
              </c:strCache>
            </c:strRef>
          </c:tx>
          <c:spPr>
            <a:solidFill>
              <a:schemeClr val="accent2">
                <a:lumMod val="50000"/>
              </a:schemeClr>
            </a:solidFill>
            <a:ln>
              <a:noFill/>
            </a:ln>
            <a:effectLst>
              <a:softEdge rad="12700"/>
            </a:effectLst>
          </c:spPr>
          <c:invertIfNegative val="0"/>
          <c:dPt>
            <c:idx val="0"/>
            <c:invertIfNegative val="0"/>
            <c:bubble3D val="0"/>
            <c:spPr>
              <a:solidFill>
                <a:srgbClr val="49BA8D"/>
              </a:solidFill>
              <a:ln>
                <a:noFill/>
              </a:ln>
              <a:effectLst>
                <a:softEdge rad="12700"/>
              </a:effectLst>
            </c:spPr>
            <c:extLst>
              <c:ext xmlns:c16="http://schemas.microsoft.com/office/drawing/2014/chart" uri="{C3380CC4-5D6E-409C-BE32-E72D297353CC}">
                <c16:uniqueId val="{00000000-9B91-44E9-B95B-D902C079326A}"/>
              </c:ext>
            </c:extLst>
          </c:dPt>
          <c:dPt>
            <c:idx val="1"/>
            <c:invertIfNegative val="0"/>
            <c:bubble3D val="0"/>
            <c:spPr>
              <a:solidFill>
                <a:srgbClr val="E25C5B"/>
              </a:solidFill>
              <a:ln>
                <a:noFill/>
              </a:ln>
              <a:effectLst>
                <a:softEdge rad="12700"/>
              </a:effectLst>
            </c:spPr>
            <c:extLst>
              <c:ext xmlns:c16="http://schemas.microsoft.com/office/drawing/2014/chart" uri="{C3380CC4-5D6E-409C-BE32-E72D297353CC}">
                <c16:uniqueId val="{00000002-9B91-44E9-B95B-D902C079326A}"/>
              </c:ext>
            </c:extLst>
          </c:dPt>
          <c:dPt>
            <c:idx val="2"/>
            <c:invertIfNegative val="0"/>
            <c:bubble3D val="0"/>
            <c:spPr>
              <a:solidFill>
                <a:srgbClr val="E25C5B"/>
              </a:solidFill>
              <a:ln>
                <a:noFill/>
              </a:ln>
              <a:effectLst>
                <a:softEdge rad="12700"/>
              </a:effectLst>
            </c:spPr>
            <c:extLst>
              <c:ext xmlns:c16="http://schemas.microsoft.com/office/drawing/2014/chart" uri="{C3380CC4-5D6E-409C-BE32-E72D297353CC}">
                <c16:uniqueId val="{00000004-9B91-44E9-B95B-D902C079326A}"/>
              </c:ext>
            </c:extLst>
          </c:dPt>
          <c:dPt>
            <c:idx val="3"/>
            <c:invertIfNegative val="0"/>
            <c:bubble3D val="0"/>
            <c:extLst>
              <c:ext xmlns:c16="http://schemas.microsoft.com/office/drawing/2014/chart" uri="{C3380CC4-5D6E-409C-BE32-E72D297353CC}">
                <c16:uniqueId val="{00000005-9B91-44E9-B95B-D902C079326A}"/>
              </c:ext>
            </c:extLst>
          </c:dPt>
          <c:dLbls>
            <c:dLbl>
              <c:idx val="0"/>
              <c:tx>
                <c:rich>
                  <a:bodyPr wrap="square" lIns="38100" tIns="19050" rIns="38100" bIns="19050" anchor="ctr">
                    <a:spAutoFit/>
                  </a:bodyPr>
                  <a:lstStyle/>
                  <a:p>
                    <a:pPr>
                      <a:defRPr sz="1600" b="1">
                        <a:solidFill>
                          <a:schemeClr val="accent2">
                            <a:lumMod val="50000"/>
                          </a:schemeClr>
                        </a:solidFill>
                        <a:latin typeface="Calibri" panose="020F0502020204030204" pitchFamily="34" charset="0"/>
                        <a:cs typeface="Calibri" panose="020F0502020204030204" pitchFamily="34" charset="0"/>
                      </a:defRPr>
                    </a:pPr>
                    <a:fld id="{B57CB5D0-B0B1-490B-8046-DB1E1200F057}" type="VALUE">
                      <a:rPr lang="en-US">
                        <a:solidFill>
                          <a:srgbClr val="49BA8D"/>
                        </a:solidFill>
                      </a:rPr>
                      <a:pPr>
                        <a:defRPr sz="1600" b="1">
                          <a:solidFill>
                            <a:schemeClr val="accent2">
                              <a:lumMod val="50000"/>
                            </a:schemeClr>
                          </a:solidFill>
                          <a:latin typeface="Calibri" panose="020F0502020204030204" pitchFamily="34" charset="0"/>
                          <a:cs typeface="Calibri" panose="020F0502020204030204" pitchFamily="34" charset="0"/>
                        </a:defRPr>
                      </a:pPr>
                      <a:t>[VALEUR]</a:t>
                    </a:fld>
                    <a:endParaRPr lang="fr-FR"/>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9B91-44E9-B95B-D902C079326A}"/>
                </c:ext>
              </c:extLst>
            </c:dLbl>
            <c:dLbl>
              <c:idx val="1"/>
              <c:tx>
                <c:rich>
                  <a:bodyPr wrap="square" lIns="38100" tIns="19050" rIns="38100" bIns="19050" anchor="ctr">
                    <a:spAutoFit/>
                  </a:bodyPr>
                  <a:lstStyle/>
                  <a:p>
                    <a:pPr>
                      <a:defRPr sz="1600" b="1">
                        <a:solidFill>
                          <a:schemeClr val="accent2">
                            <a:lumMod val="75000"/>
                          </a:schemeClr>
                        </a:solidFill>
                        <a:latin typeface="Calibri" panose="020F0502020204030204" pitchFamily="34" charset="0"/>
                        <a:cs typeface="Calibri" panose="020F0502020204030204" pitchFamily="34" charset="0"/>
                      </a:defRPr>
                    </a:pPr>
                    <a:fld id="{044E4074-62A6-40A3-A31C-BEB362277C0C}" type="VALUE">
                      <a:rPr lang="en-US" dirty="0">
                        <a:solidFill>
                          <a:srgbClr val="E25C5B"/>
                        </a:solidFill>
                      </a:rPr>
                      <a:pPr>
                        <a:defRPr sz="1600" b="1">
                          <a:solidFill>
                            <a:schemeClr val="accent2">
                              <a:lumMod val="75000"/>
                            </a:schemeClr>
                          </a:solidFill>
                          <a:latin typeface="Calibri" panose="020F0502020204030204" pitchFamily="34" charset="0"/>
                          <a:cs typeface="Calibri" panose="020F0502020204030204" pitchFamily="34" charset="0"/>
                        </a:defRPr>
                      </a:pPr>
                      <a:t>[VALEUR]</a:t>
                    </a:fld>
                    <a:endParaRPr lang="fr-FR"/>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B91-44E9-B95B-D902C079326A}"/>
                </c:ext>
              </c:extLst>
            </c:dLbl>
            <c:dLbl>
              <c:idx val="2"/>
              <c:tx>
                <c:rich>
                  <a:bodyPr wrap="square" lIns="38100" tIns="19050" rIns="38100" bIns="19050" anchor="ctr">
                    <a:spAutoFit/>
                  </a:bodyPr>
                  <a:lstStyle/>
                  <a:p>
                    <a:pPr>
                      <a:defRPr sz="1600" b="1">
                        <a:solidFill>
                          <a:schemeClr val="accent2">
                            <a:lumMod val="60000"/>
                            <a:lumOff val="40000"/>
                          </a:schemeClr>
                        </a:solidFill>
                        <a:latin typeface="Calibri" panose="020F0502020204030204" pitchFamily="34" charset="0"/>
                        <a:cs typeface="Calibri" panose="020F0502020204030204" pitchFamily="34" charset="0"/>
                      </a:defRPr>
                    </a:pPr>
                    <a:fld id="{21D4E46F-2284-4B2F-9483-621CBD3C33EC}" type="VALUE">
                      <a:rPr lang="en-US">
                        <a:solidFill>
                          <a:srgbClr val="E25C5B"/>
                        </a:solidFill>
                      </a:rPr>
                      <a:pPr>
                        <a:defRPr sz="1600" b="1">
                          <a:solidFill>
                            <a:schemeClr val="accent2">
                              <a:lumMod val="60000"/>
                              <a:lumOff val="40000"/>
                            </a:schemeClr>
                          </a:solidFill>
                          <a:latin typeface="Calibri" panose="020F0502020204030204" pitchFamily="34" charset="0"/>
                          <a:cs typeface="Calibri" panose="020F0502020204030204" pitchFamily="34" charset="0"/>
                        </a:defRPr>
                      </a:pPr>
                      <a:t>[VALEUR]</a:t>
                    </a:fld>
                    <a:endParaRPr lang="fr-FR"/>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B91-44E9-B95B-D902C079326A}"/>
                </c:ext>
              </c:extLst>
            </c:dLbl>
            <c:spPr>
              <a:noFill/>
              <a:ln>
                <a:noFill/>
              </a:ln>
              <a:effectLst/>
            </c:spPr>
            <c:txPr>
              <a:bodyPr wrap="square" lIns="38100" tIns="19050" rIns="38100" bIns="19050" anchor="ctr">
                <a:spAutoFit/>
              </a:bodyPr>
              <a:lstStyle/>
              <a:p>
                <a:pPr>
                  <a:defRPr sz="1600" b="1">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Feuil1!$A$2:$A$4</c:f>
              <c:strCache>
                <c:ptCount val="3"/>
                <c:pt idx="0">
                  <c:v>Un événement auquel on peut choisir d’assister physiquement (en présentiel) ou à distance (par exemple via une visioconférence) </c:v>
                </c:pt>
                <c:pt idx="1">
                  <c:v>Un événement qui rassemble des intervenants aux profils très variés </c:v>
                </c:pt>
                <c:pt idx="2">
                  <c:v>Un événement qui est organisé au même moment à différents endroits physiques </c:v>
                </c:pt>
              </c:strCache>
            </c:strRef>
          </c:cat>
          <c:val>
            <c:numRef>
              <c:f>Feuil1!$B$2:$B$4</c:f>
              <c:numCache>
                <c:formatCode>0%</c:formatCode>
                <c:ptCount val="3"/>
                <c:pt idx="0">
                  <c:v>0.83</c:v>
                </c:pt>
                <c:pt idx="1">
                  <c:v>0.1</c:v>
                </c:pt>
                <c:pt idx="2">
                  <c:v>7.0000000000000007E-2</c:v>
                </c:pt>
              </c:numCache>
            </c:numRef>
          </c:val>
          <c:extLst>
            <c:ext xmlns:c16="http://schemas.microsoft.com/office/drawing/2014/chart" uri="{C3380CC4-5D6E-409C-BE32-E72D297353CC}">
              <c16:uniqueId val="{00000006-9B91-44E9-B95B-D902C079326A}"/>
            </c:ext>
          </c:extLst>
        </c:ser>
        <c:dLbls>
          <c:showLegendKey val="0"/>
          <c:showVal val="0"/>
          <c:showCatName val="0"/>
          <c:showSerName val="0"/>
          <c:showPercent val="0"/>
          <c:showBubbleSize val="0"/>
        </c:dLbls>
        <c:gapWidth val="55"/>
        <c:axId val="795926832"/>
        <c:axId val="795925264"/>
      </c:barChart>
      <c:valAx>
        <c:axId val="795925264"/>
        <c:scaling>
          <c:orientation val="minMax"/>
          <c:max val="1"/>
        </c:scaling>
        <c:delete val="1"/>
        <c:axPos val="t"/>
        <c:numFmt formatCode="0%" sourceLinked="1"/>
        <c:majorTickMark val="out"/>
        <c:minorTickMark val="none"/>
        <c:tickLblPos val="nextTo"/>
        <c:crossAx val="795926832"/>
        <c:crosses val="autoZero"/>
        <c:crossBetween val="between"/>
      </c:valAx>
      <c:catAx>
        <c:axId val="795926832"/>
        <c:scaling>
          <c:orientation val="maxMin"/>
        </c:scaling>
        <c:delete val="0"/>
        <c:axPos val="l"/>
        <c:numFmt formatCode="General" sourceLinked="1"/>
        <c:majorTickMark val="out"/>
        <c:minorTickMark val="none"/>
        <c:tickLblPos val="nextTo"/>
        <c:spPr>
          <a:ln>
            <a:noFill/>
          </a:ln>
        </c:spPr>
        <c:txPr>
          <a:bodyPr/>
          <a:lstStyle/>
          <a:p>
            <a:pPr>
              <a:defRPr sz="1200">
                <a:latin typeface="Calibri" panose="020F0502020204030204" pitchFamily="34" charset="0"/>
                <a:cs typeface="Calibri" panose="020F0502020204030204" pitchFamily="34" charset="0"/>
              </a:defRPr>
            </a:pPr>
            <a:endParaRPr lang="fr-FR"/>
          </a:p>
        </c:txPr>
        <c:crossAx val="795925264"/>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9.578317298895616E-3"/>
          <c:w val="1"/>
          <c:h val="0.97642152789444625"/>
        </c:manualLayout>
      </c:layout>
      <c:barChart>
        <c:barDir val="bar"/>
        <c:grouping val="stacked"/>
        <c:varyColors val="0"/>
        <c:ser>
          <c:idx val="0"/>
          <c:order val="0"/>
          <c:tx>
            <c:strRef>
              <c:f>Sheet1!$B$1</c:f>
              <c:strCache>
                <c:ptCount val="1"/>
                <c:pt idx="0">
                  <c:v>Plutôt pas d’accord</c:v>
                </c:pt>
              </c:strCache>
            </c:strRef>
          </c:tx>
          <c:spPr>
            <a:solidFill>
              <a:srgbClr val="E25C5B"/>
            </a:solidFill>
            <a:ln w="9525">
              <a:solidFill>
                <a:schemeClr val="bg1"/>
              </a:solidFill>
            </a:ln>
            <a:effectLst/>
          </c:spPr>
          <c:invertIfNegative val="0"/>
          <c:dLbls>
            <c:spPr>
              <a:noFill/>
              <a:ln>
                <a:noFill/>
              </a:ln>
              <a:effectLst/>
            </c:spPr>
            <c:txPr>
              <a:bodyPr wrap="square" lIns="38100" tIns="19050" rIns="38100" bIns="19050" anchor="ctr" anchorCtr="0">
                <a:spAutoFit/>
              </a:bodyPr>
              <a:lstStyle/>
              <a:p>
                <a:pPr algn="ctr">
                  <a:defRPr lang="fr-FR" sz="1400" b="1" i="0" u="none" strike="noStrike" kern="1200" baseline="0">
                    <a:solidFill>
                      <a:schemeClr val="bg1"/>
                    </a:solidFill>
                    <a:latin typeface="Calibri" pitchFamily="34" charset="0"/>
                    <a:ea typeface="Arial"/>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Sheet1!$A$2:$A$4</c:f>
              <c:numCache>
                <c:formatCode>General</c:formatCode>
                <c:ptCount val="3"/>
              </c:numCache>
            </c:numRef>
          </c:cat>
          <c:val>
            <c:numRef>
              <c:f>Sheet1!$B$2:$B$4</c:f>
              <c:numCache>
                <c:formatCode>0%</c:formatCode>
                <c:ptCount val="3"/>
                <c:pt idx="0">
                  <c:v>0.27</c:v>
                </c:pt>
                <c:pt idx="1">
                  <c:v>0.38</c:v>
                </c:pt>
                <c:pt idx="2">
                  <c:v>0.56999999999999995</c:v>
                </c:pt>
              </c:numCache>
            </c:numRef>
          </c:val>
          <c:extLst>
            <c:ext xmlns:c16="http://schemas.microsoft.com/office/drawing/2014/chart" uri="{C3380CC4-5D6E-409C-BE32-E72D297353CC}">
              <c16:uniqueId val="{00000000-13E7-4A24-AEE8-1555058F9260}"/>
            </c:ext>
          </c:extLst>
        </c:ser>
        <c:ser>
          <c:idx val="1"/>
          <c:order val="1"/>
          <c:tx>
            <c:strRef>
              <c:f>Sheet1!$C$1</c:f>
              <c:strCache>
                <c:ptCount val="1"/>
                <c:pt idx="0">
                  <c:v>Plutôt d’accord</c:v>
                </c:pt>
              </c:strCache>
            </c:strRef>
          </c:tx>
          <c:spPr>
            <a:solidFill>
              <a:srgbClr val="07698D">
                <a:alpha val="50000"/>
              </a:srgbClr>
            </a:solidFill>
            <a:ln w="9525">
              <a:solidFill>
                <a:schemeClr val="bg1"/>
              </a:solidFill>
            </a:ln>
            <a:effectLst/>
          </c:spPr>
          <c:invertIfNegative val="0"/>
          <c:dLbls>
            <c:dLbl>
              <c:idx val="0"/>
              <c:tx>
                <c:rich>
                  <a:bodyPr/>
                  <a:lstStyle/>
                  <a:p>
                    <a:fld id="{2875322F-D108-48FB-BB30-87F203C93338}" type="VALUE">
                      <a:rPr lang="en-US">
                        <a:solidFill>
                          <a:schemeClr val="bg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3E7-4A24-AEE8-1555058F9260}"/>
                </c:ext>
              </c:extLst>
            </c:dLbl>
            <c:dLbl>
              <c:idx val="1"/>
              <c:tx>
                <c:rich>
                  <a:bodyPr/>
                  <a:lstStyle/>
                  <a:p>
                    <a:fld id="{99F1EF5A-2BC5-4523-9214-809A199E4757}" type="VALUE">
                      <a:rPr lang="en-US">
                        <a:solidFill>
                          <a:schemeClr val="bg1"/>
                        </a:solidFill>
                      </a:rPr>
                      <a:pPr/>
                      <a:t>[VALEUR]</a:t>
                    </a:fld>
                    <a:endParaRPr lang="fr-FR"/>
                  </a:p>
                </c:rich>
              </c:tx>
              <c:dLblPos val="ct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3E7-4A24-AEE8-1555058F9260}"/>
                </c:ext>
              </c:extLst>
            </c:dLbl>
            <c:numFmt formatCode="#,##0%;[White]#,##0%" sourceLinked="0"/>
            <c:spPr>
              <a:noFill/>
              <a:ln>
                <a:noFill/>
              </a:ln>
              <a:effectLst/>
            </c:spPr>
            <c:txPr>
              <a:bodyPr wrap="square" lIns="38100" tIns="19050" rIns="38100" bIns="19050" anchor="ctr" anchorCtr="0">
                <a:spAutoFit/>
              </a:bodyPr>
              <a:lstStyle/>
              <a:p>
                <a:pPr algn="ctr">
                  <a:defRPr lang="fr-FR" sz="1200" b="1" i="0" u="none" strike="noStrike" kern="1200" baseline="0">
                    <a:solidFill>
                      <a:schemeClr val="bg1"/>
                    </a:solidFill>
                    <a:latin typeface="Calibri" pitchFamily="34" charset="0"/>
                    <a:ea typeface="Trebuchet MS"/>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Sheet1!$A$2:$A$4</c:f>
              <c:numCache>
                <c:formatCode>General</c:formatCode>
                <c:ptCount val="3"/>
              </c:numCache>
            </c:numRef>
          </c:cat>
          <c:val>
            <c:numRef>
              <c:f>Sheet1!$C$2:$C$4</c:f>
              <c:numCache>
                <c:formatCode>0%</c:formatCode>
                <c:ptCount val="3"/>
                <c:pt idx="0">
                  <c:v>-0.1</c:v>
                </c:pt>
                <c:pt idx="1">
                  <c:v>-0.13</c:v>
                </c:pt>
                <c:pt idx="2">
                  <c:v>-0.1</c:v>
                </c:pt>
              </c:numCache>
            </c:numRef>
          </c:val>
          <c:extLst>
            <c:ext xmlns:c16="http://schemas.microsoft.com/office/drawing/2014/chart" uri="{C3380CC4-5D6E-409C-BE32-E72D297353CC}">
              <c16:uniqueId val="{00000003-13E7-4A24-AEE8-1555058F9260}"/>
            </c:ext>
          </c:extLst>
        </c:ser>
        <c:ser>
          <c:idx val="2"/>
          <c:order val="2"/>
          <c:tx>
            <c:strRef>
              <c:f>Sheet1!$D$1</c:f>
              <c:strCache>
                <c:ptCount val="1"/>
              </c:strCache>
            </c:strRef>
          </c:tx>
          <c:spPr>
            <a:solidFill>
              <a:srgbClr val="07698D">
                <a:alpha val="75000"/>
              </a:srgbClr>
            </a:solidFill>
            <a:ln>
              <a:solidFill>
                <a:schemeClr val="bg1"/>
              </a:solidFill>
            </a:ln>
          </c:spPr>
          <c:invertIfNegative val="0"/>
          <c:dLbls>
            <c:dLbl>
              <c:idx val="2"/>
              <c:layout>
                <c:manualLayout>
                  <c:x val="6.3393973579188804E-3"/>
                  <c:y val="-4.5857167745987414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3E7-4A24-AEE8-1555058F9260}"/>
                </c:ext>
              </c:extLst>
            </c:dLbl>
            <c:numFmt formatCode="#,##0%;[White]#,##0%" sourceLinked="0"/>
            <c:spPr>
              <a:noFill/>
              <a:ln>
                <a:noFill/>
              </a:ln>
              <a:effectLst/>
            </c:spPr>
            <c:txPr>
              <a:bodyPr wrap="square" lIns="38100" tIns="19050" rIns="38100" bIns="19050" anchor="ctr" anchorCtr="0">
                <a:spAutoFit/>
              </a:bodyPr>
              <a:lstStyle/>
              <a:p>
                <a:pPr algn="ctr">
                  <a:defRPr lang="fr-FR" sz="1200" b="1" i="0" u="none" strike="noStrike" kern="1200" baseline="0">
                    <a:solidFill>
                      <a:schemeClr val="bg1"/>
                    </a:solidFill>
                    <a:latin typeface="Calibri" pitchFamily="34" charset="0"/>
                    <a:ea typeface="Trebuchet MS"/>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Sheet1!$A$2:$A$4</c:f>
              <c:numCache>
                <c:formatCode>General</c:formatCode>
                <c:ptCount val="3"/>
              </c:numCache>
            </c:numRef>
          </c:cat>
          <c:val>
            <c:numRef>
              <c:f>Sheet1!$D$2:$D$4</c:f>
              <c:numCache>
                <c:formatCode>0%</c:formatCode>
                <c:ptCount val="3"/>
                <c:pt idx="0">
                  <c:v>-0.21</c:v>
                </c:pt>
                <c:pt idx="1">
                  <c:v>-0.22</c:v>
                </c:pt>
                <c:pt idx="2">
                  <c:v>-0.13</c:v>
                </c:pt>
              </c:numCache>
            </c:numRef>
          </c:val>
          <c:extLst>
            <c:ext xmlns:c16="http://schemas.microsoft.com/office/drawing/2014/chart" uri="{C3380CC4-5D6E-409C-BE32-E72D297353CC}">
              <c16:uniqueId val="{00000005-13E7-4A24-AEE8-1555058F9260}"/>
            </c:ext>
          </c:extLst>
        </c:ser>
        <c:ser>
          <c:idx val="3"/>
          <c:order val="3"/>
          <c:tx>
            <c:strRef>
              <c:f>Sheet1!$E$1</c:f>
              <c:strCache>
                <c:ptCount val="1"/>
                <c:pt idx="0">
                  <c:v>Tout à fait d’accord</c:v>
                </c:pt>
              </c:strCache>
            </c:strRef>
          </c:tx>
          <c:spPr>
            <a:solidFill>
              <a:srgbClr val="07698D"/>
            </a:solidFill>
            <a:ln w="9525">
              <a:solidFill>
                <a:schemeClr val="bg1"/>
              </a:solidFill>
            </a:ln>
            <a:effectLst/>
          </c:spPr>
          <c:invertIfNegative val="0"/>
          <c:dLbls>
            <c:dLbl>
              <c:idx val="2"/>
              <c:layout>
                <c:manualLayout>
                  <c:x val="4.2262649052792539E-3"/>
                  <c:y val="-5.002657908207575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3E7-4A24-AEE8-1555058F9260}"/>
                </c:ext>
              </c:extLst>
            </c:dLbl>
            <c:numFmt formatCode="0;0%" sourceLinked="0"/>
            <c:spPr>
              <a:noFill/>
              <a:ln>
                <a:noFill/>
              </a:ln>
              <a:effectLst/>
            </c:spPr>
            <c:txPr>
              <a:bodyPr wrap="square" lIns="38100" tIns="19050" rIns="38100" bIns="19050" anchor="ctr">
                <a:spAutoFit/>
              </a:bodyPr>
              <a:lstStyle/>
              <a:p>
                <a:pPr>
                  <a:defRPr sz="1200">
                    <a:solidFill>
                      <a:schemeClr val="bg1"/>
                    </a:solidFill>
                    <a:latin typeface="Calibri" panose="020F0502020204030204"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Sheet1!$A$2:$A$4</c:f>
              <c:numCache>
                <c:formatCode>General</c:formatCode>
                <c:ptCount val="3"/>
              </c:numCache>
            </c:numRef>
          </c:cat>
          <c:val>
            <c:numRef>
              <c:f>Sheet1!$E$2:$E$4</c:f>
              <c:numCache>
                <c:formatCode>0%</c:formatCode>
                <c:ptCount val="3"/>
                <c:pt idx="0">
                  <c:v>-0.42</c:v>
                </c:pt>
                <c:pt idx="1">
                  <c:v>-0.27</c:v>
                </c:pt>
                <c:pt idx="2">
                  <c:v>-0.2</c:v>
                </c:pt>
              </c:numCache>
            </c:numRef>
          </c:val>
          <c:extLst>
            <c:ext xmlns:c16="http://schemas.microsoft.com/office/drawing/2014/chart" uri="{C3380CC4-5D6E-409C-BE32-E72D297353CC}">
              <c16:uniqueId val="{00000007-13E7-4A24-AEE8-1555058F9260}"/>
            </c:ext>
          </c:extLst>
        </c:ser>
        <c:dLbls>
          <c:dLblPos val="ctr"/>
          <c:showLegendKey val="0"/>
          <c:showVal val="1"/>
          <c:showCatName val="0"/>
          <c:showSerName val="0"/>
          <c:showPercent val="0"/>
          <c:showBubbleSize val="0"/>
        </c:dLbls>
        <c:gapWidth val="60"/>
        <c:overlap val="100"/>
        <c:axId val="689474760"/>
        <c:axId val="689475152"/>
      </c:barChart>
      <c:catAx>
        <c:axId val="689474760"/>
        <c:scaling>
          <c:orientation val="maxMin"/>
        </c:scaling>
        <c:delete val="1"/>
        <c:axPos val="l"/>
        <c:numFmt formatCode="General" sourceLinked="0"/>
        <c:majorTickMark val="out"/>
        <c:minorTickMark val="none"/>
        <c:tickLblPos val="none"/>
        <c:crossAx val="689475152"/>
        <c:crosses val="autoZero"/>
        <c:auto val="1"/>
        <c:lblAlgn val="ctr"/>
        <c:lblOffset val="100"/>
        <c:noMultiLvlLbl val="0"/>
      </c:catAx>
      <c:valAx>
        <c:axId val="689475152"/>
        <c:scaling>
          <c:orientation val="minMax"/>
        </c:scaling>
        <c:delete val="1"/>
        <c:axPos val="t"/>
        <c:numFmt formatCode="0%" sourceLinked="1"/>
        <c:majorTickMark val="out"/>
        <c:minorTickMark val="none"/>
        <c:tickLblPos val="nextTo"/>
        <c:crossAx val="689474760"/>
        <c:crosses val="autoZero"/>
        <c:crossBetween val="between"/>
      </c:valAx>
      <c:spPr>
        <a:noFill/>
        <a:ln w="25384">
          <a:noFill/>
        </a:ln>
      </c:spPr>
    </c:plotArea>
    <c:plotVisOnly val="1"/>
    <c:dispBlanksAs val="gap"/>
    <c:showDLblsOverMax val="0"/>
  </c:chart>
  <c:spPr>
    <a:noFill/>
    <a:ln>
      <a:noFill/>
    </a:ln>
  </c:spPr>
  <c:txPr>
    <a:bodyPr/>
    <a:lstStyle/>
    <a:p>
      <a:pPr>
        <a:defRPr sz="1878" b="1" i="0" u="none" strike="noStrike" baseline="0">
          <a:solidFill>
            <a:schemeClr val="tx1"/>
          </a:solidFill>
          <a:latin typeface="Arial"/>
          <a:ea typeface="Arial"/>
          <a:cs typeface="Arial"/>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684685216446902"/>
          <c:y val="0"/>
          <c:w val="0.53045709428750198"/>
          <c:h val="0.99885800357366095"/>
        </c:manualLayout>
      </c:layout>
      <c:barChart>
        <c:barDir val="bar"/>
        <c:grouping val="clustered"/>
        <c:varyColors val="0"/>
        <c:ser>
          <c:idx val="0"/>
          <c:order val="0"/>
          <c:tx>
            <c:strRef>
              <c:f>Feuil1!$B$1</c:f>
              <c:strCache>
                <c:ptCount val="1"/>
                <c:pt idx="0">
                  <c:v>Ensemble</c:v>
                </c:pt>
              </c:strCache>
            </c:strRef>
          </c:tx>
          <c:spPr>
            <a:solidFill>
              <a:schemeClr val="accent2">
                <a:lumMod val="50000"/>
              </a:schemeClr>
            </a:solidFill>
            <a:ln>
              <a:noFill/>
            </a:ln>
            <a:effectLst>
              <a:softEdge rad="12700"/>
            </a:effectLst>
          </c:spPr>
          <c:invertIfNegative val="0"/>
          <c:dPt>
            <c:idx val="0"/>
            <c:invertIfNegative val="0"/>
            <c:bubble3D val="0"/>
            <c:spPr>
              <a:solidFill>
                <a:srgbClr val="07698D"/>
              </a:solidFill>
              <a:ln>
                <a:noFill/>
              </a:ln>
              <a:effectLst>
                <a:softEdge rad="12700"/>
              </a:effectLst>
            </c:spPr>
            <c:extLst>
              <c:ext xmlns:c16="http://schemas.microsoft.com/office/drawing/2014/chart" uri="{C3380CC4-5D6E-409C-BE32-E72D297353CC}">
                <c16:uniqueId val="{00000000-7890-4037-93E9-806CE51D9876}"/>
              </c:ext>
            </c:extLst>
          </c:dPt>
          <c:dPt>
            <c:idx val="1"/>
            <c:invertIfNegative val="0"/>
            <c:bubble3D val="0"/>
            <c:spPr>
              <a:solidFill>
                <a:srgbClr val="07698D">
                  <a:alpha val="75000"/>
                </a:srgbClr>
              </a:solidFill>
              <a:ln>
                <a:noFill/>
              </a:ln>
              <a:effectLst>
                <a:softEdge rad="12700"/>
              </a:effectLst>
            </c:spPr>
            <c:extLst>
              <c:ext xmlns:c16="http://schemas.microsoft.com/office/drawing/2014/chart" uri="{C3380CC4-5D6E-409C-BE32-E72D297353CC}">
                <c16:uniqueId val="{00000002-7890-4037-93E9-806CE51D9876}"/>
              </c:ext>
            </c:extLst>
          </c:dPt>
          <c:dPt>
            <c:idx val="2"/>
            <c:invertIfNegative val="0"/>
            <c:bubble3D val="0"/>
            <c:spPr>
              <a:solidFill>
                <a:srgbClr val="07698D">
                  <a:alpha val="50000"/>
                </a:srgbClr>
              </a:solidFill>
              <a:ln>
                <a:noFill/>
              </a:ln>
              <a:effectLst>
                <a:softEdge rad="12700"/>
              </a:effectLst>
            </c:spPr>
            <c:extLst>
              <c:ext xmlns:c16="http://schemas.microsoft.com/office/drawing/2014/chart" uri="{C3380CC4-5D6E-409C-BE32-E72D297353CC}">
                <c16:uniqueId val="{00000004-7890-4037-93E9-806CE51D9876}"/>
              </c:ext>
            </c:extLst>
          </c:dPt>
          <c:dPt>
            <c:idx val="3"/>
            <c:invertIfNegative val="0"/>
            <c:bubble3D val="0"/>
            <c:extLst>
              <c:ext xmlns:c16="http://schemas.microsoft.com/office/drawing/2014/chart" uri="{C3380CC4-5D6E-409C-BE32-E72D297353CC}">
                <c16:uniqueId val="{00000005-7890-4037-93E9-806CE51D9876}"/>
              </c:ext>
            </c:extLst>
          </c:dPt>
          <c:dLbls>
            <c:dLbl>
              <c:idx val="0"/>
              <c:tx>
                <c:rich>
                  <a:bodyPr wrap="square" lIns="38100" tIns="19050" rIns="38100" bIns="19050" anchor="ctr">
                    <a:spAutoFit/>
                  </a:bodyPr>
                  <a:lstStyle/>
                  <a:p>
                    <a:pPr>
                      <a:defRPr sz="1600" b="1">
                        <a:solidFill>
                          <a:schemeClr val="accent2">
                            <a:lumMod val="50000"/>
                          </a:schemeClr>
                        </a:solidFill>
                        <a:latin typeface="Calibri" panose="020F0502020204030204" pitchFamily="34" charset="0"/>
                        <a:cs typeface="Calibri" panose="020F0502020204030204" pitchFamily="34" charset="0"/>
                      </a:defRPr>
                    </a:pPr>
                    <a:fld id="{7E7ADCDC-C334-4722-AB5C-07F9474FF19C}" type="VALUE">
                      <a:rPr lang="en-US">
                        <a:solidFill>
                          <a:srgbClr val="07698D"/>
                        </a:solidFill>
                      </a:rPr>
                      <a:pPr>
                        <a:defRPr sz="1600" b="1">
                          <a:solidFill>
                            <a:schemeClr val="accent2">
                              <a:lumMod val="50000"/>
                            </a:schemeClr>
                          </a:solidFill>
                          <a:latin typeface="Calibri" panose="020F0502020204030204" pitchFamily="34" charset="0"/>
                          <a:cs typeface="Calibri" panose="020F0502020204030204" pitchFamily="34" charset="0"/>
                        </a:defRPr>
                      </a:pPr>
                      <a:t>[VALEUR]</a:t>
                    </a:fld>
                    <a:endParaRPr lang="fr-FR"/>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7890-4037-93E9-806CE51D9876}"/>
                </c:ext>
              </c:extLst>
            </c:dLbl>
            <c:dLbl>
              <c:idx val="1"/>
              <c:tx>
                <c:rich>
                  <a:bodyPr wrap="square" lIns="38100" tIns="19050" rIns="38100" bIns="19050" anchor="ctr">
                    <a:spAutoFit/>
                  </a:bodyPr>
                  <a:lstStyle/>
                  <a:p>
                    <a:pPr>
                      <a:defRPr sz="1600" b="1">
                        <a:solidFill>
                          <a:schemeClr val="accent2">
                            <a:lumMod val="75000"/>
                          </a:schemeClr>
                        </a:solidFill>
                        <a:latin typeface="Calibri" panose="020F0502020204030204" pitchFamily="34" charset="0"/>
                        <a:cs typeface="Calibri" panose="020F0502020204030204" pitchFamily="34" charset="0"/>
                      </a:defRPr>
                    </a:pPr>
                    <a:fld id="{D69A22D3-71A5-4742-9115-255DC155ED5E}" type="VALUE">
                      <a:rPr lang="en-US">
                        <a:solidFill>
                          <a:srgbClr val="458FAA"/>
                        </a:solidFill>
                      </a:rPr>
                      <a:pPr>
                        <a:defRPr sz="1600" b="1">
                          <a:solidFill>
                            <a:schemeClr val="accent2">
                              <a:lumMod val="75000"/>
                            </a:schemeClr>
                          </a:solidFill>
                          <a:latin typeface="Calibri" panose="020F0502020204030204" pitchFamily="34" charset="0"/>
                          <a:cs typeface="Calibri" panose="020F0502020204030204" pitchFamily="34" charset="0"/>
                        </a:defRPr>
                      </a:pPr>
                      <a:t>[VALEUR]</a:t>
                    </a:fld>
                    <a:endParaRPr lang="fr-FR"/>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890-4037-93E9-806CE51D9876}"/>
                </c:ext>
              </c:extLst>
            </c:dLbl>
            <c:dLbl>
              <c:idx val="2"/>
              <c:tx>
                <c:rich>
                  <a:bodyPr wrap="square" lIns="38100" tIns="19050" rIns="38100" bIns="19050" anchor="ctr">
                    <a:spAutoFit/>
                  </a:bodyPr>
                  <a:lstStyle/>
                  <a:p>
                    <a:pPr>
                      <a:defRPr sz="1600" b="1">
                        <a:solidFill>
                          <a:schemeClr val="accent2">
                            <a:lumMod val="60000"/>
                            <a:lumOff val="40000"/>
                          </a:schemeClr>
                        </a:solidFill>
                        <a:latin typeface="Calibri" panose="020F0502020204030204" pitchFamily="34" charset="0"/>
                        <a:cs typeface="Calibri" panose="020F0502020204030204" pitchFamily="34" charset="0"/>
                      </a:defRPr>
                    </a:pPr>
                    <a:fld id="{B7CCAF74-D21D-420A-8297-9C486148B9BD}" type="VALUE">
                      <a:rPr lang="en-US">
                        <a:solidFill>
                          <a:srgbClr val="83B4C6"/>
                        </a:solidFill>
                      </a:rPr>
                      <a:pPr>
                        <a:defRPr sz="1600" b="1">
                          <a:solidFill>
                            <a:schemeClr val="accent2">
                              <a:lumMod val="60000"/>
                              <a:lumOff val="40000"/>
                            </a:schemeClr>
                          </a:solidFill>
                          <a:latin typeface="Calibri" panose="020F0502020204030204" pitchFamily="34" charset="0"/>
                          <a:cs typeface="Calibri" panose="020F0502020204030204" pitchFamily="34" charset="0"/>
                        </a:defRPr>
                      </a:pPr>
                      <a:t>[VALEUR]</a:t>
                    </a:fld>
                    <a:endParaRPr lang="fr-FR"/>
                  </a:p>
                </c:rich>
              </c:tx>
              <c:spPr>
                <a:noFill/>
                <a:ln>
                  <a:noFill/>
                </a:ln>
                <a:effectLst/>
              </c:spP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7890-4037-93E9-806CE51D9876}"/>
                </c:ext>
              </c:extLst>
            </c:dLbl>
            <c:spPr>
              <a:noFill/>
              <a:ln>
                <a:noFill/>
              </a:ln>
              <a:effectLst/>
            </c:spPr>
            <c:txPr>
              <a:bodyPr wrap="square" lIns="38100" tIns="19050" rIns="38100" bIns="19050" anchor="ctr">
                <a:spAutoFit/>
              </a:bodyPr>
              <a:lstStyle/>
              <a:p>
                <a:pPr>
                  <a:defRPr sz="1600" b="1">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Feuil1!$A$2:$A$4</c:f>
              <c:strCache>
                <c:ptCount val="3"/>
                <c:pt idx="0">
                  <c:v>Lorsque l’on est présent physiquement </c:v>
                </c:pt>
                <c:pt idx="1">
                  <c:v>Lorsque l’on y assiste à distance (par exemple en visioconférence) </c:v>
                </c:pt>
                <c:pt idx="2">
                  <c:v>Le niveau d’attention est identique dans les deux situations </c:v>
                </c:pt>
              </c:strCache>
            </c:strRef>
          </c:cat>
          <c:val>
            <c:numRef>
              <c:f>Feuil1!$B$2:$B$4</c:f>
              <c:numCache>
                <c:formatCode>0%</c:formatCode>
                <c:ptCount val="3"/>
                <c:pt idx="0">
                  <c:v>0.73</c:v>
                </c:pt>
                <c:pt idx="1">
                  <c:v>7.0000000000000007E-2</c:v>
                </c:pt>
                <c:pt idx="2">
                  <c:v>0.2</c:v>
                </c:pt>
              </c:numCache>
            </c:numRef>
          </c:val>
          <c:extLst>
            <c:ext xmlns:c16="http://schemas.microsoft.com/office/drawing/2014/chart" uri="{C3380CC4-5D6E-409C-BE32-E72D297353CC}">
              <c16:uniqueId val="{00000006-7890-4037-93E9-806CE51D9876}"/>
            </c:ext>
          </c:extLst>
        </c:ser>
        <c:dLbls>
          <c:showLegendKey val="0"/>
          <c:showVal val="0"/>
          <c:showCatName val="0"/>
          <c:showSerName val="0"/>
          <c:showPercent val="0"/>
          <c:showBubbleSize val="0"/>
        </c:dLbls>
        <c:gapWidth val="55"/>
        <c:axId val="795926832"/>
        <c:axId val="795925264"/>
      </c:barChart>
      <c:valAx>
        <c:axId val="795925264"/>
        <c:scaling>
          <c:orientation val="minMax"/>
          <c:max val="1"/>
        </c:scaling>
        <c:delete val="1"/>
        <c:axPos val="t"/>
        <c:numFmt formatCode="0%" sourceLinked="1"/>
        <c:majorTickMark val="out"/>
        <c:minorTickMark val="none"/>
        <c:tickLblPos val="nextTo"/>
        <c:crossAx val="795926832"/>
        <c:crosses val="autoZero"/>
        <c:crossBetween val="between"/>
      </c:valAx>
      <c:catAx>
        <c:axId val="795926832"/>
        <c:scaling>
          <c:orientation val="maxMin"/>
        </c:scaling>
        <c:delete val="0"/>
        <c:axPos val="l"/>
        <c:numFmt formatCode="General" sourceLinked="1"/>
        <c:majorTickMark val="out"/>
        <c:minorTickMark val="none"/>
        <c:tickLblPos val="nextTo"/>
        <c:spPr>
          <a:ln>
            <a:noFill/>
          </a:ln>
        </c:spPr>
        <c:txPr>
          <a:bodyPr/>
          <a:lstStyle/>
          <a:p>
            <a:pPr>
              <a:defRPr sz="1200">
                <a:latin typeface="Calibri" panose="020F0502020204030204" pitchFamily="34" charset="0"/>
                <a:cs typeface="Calibri" panose="020F0502020204030204" pitchFamily="34" charset="0"/>
              </a:defRPr>
            </a:pPr>
            <a:endParaRPr lang="fr-FR"/>
          </a:p>
        </c:txPr>
        <c:crossAx val="795925264"/>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0286843487978377E-2"/>
          <c:y val="8.2116911736022632E-2"/>
          <c:w val="0.91971315651202157"/>
          <c:h val="0.87351646730809496"/>
        </c:manualLayout>
      </c:layout>
      <c:barChart>
        <c:barDir val="bar"/>
        <c:grouping val="stacked"/>
        <c:varyColors val="0"/>
        <c:ser>
          <c:idx val="0"/>
          <c:order val="0"/>
          <c:tx>
            <c:strRef>
              <c:f>Sheet1!$B$1</c:f>
              <c:strCache>
                <c:ptCount val="1"/>
                <c:pt idx="0">
                  <c:v>Plutôt pas </c:v>
                </c:pt>
              </c:strCache>
            </c:strRef>
          </c:tx>
          <c:spPr>
            <a:solidFill>
              <a:srgbClr val="E25C5B">
                <a:alpha val="75000"/>
              </a:srgbClr>
            </a:solidFill>
            <a:ln w="9525">
              <a:solidFill>
                <a:schemeClr val="bg1"/>
              </a:solidFill>
            </a:ln>
            <a:effectLst/>
          </c:spPr>
          <c:invertIfNegative val="0"/>
          <c:dLbls>
            <c:spPr>
              <a:noFill/>
              <a:ln>
                <a:noFill/>
              </a:ln>
              <a:effectLst/>
            </c:spPr>
            <c:txPr>
              <a:bodyPr wrap="square" lIns="38100" tIns="19050" rIns="38100" bIns="19050" anchor="ctr" anchorCtr="0">
                <a:spAutoFit/>
              </a:bodyPr>
              <a:lstStyle/>
              <a:p>
                <a:pPr algn="ctr">
                  <a:defRPr lang="fr-FR" sz="1200" b="1" i="0" u="none" strike="noStrike" kern="1200" baseline="0">
                    <a:solidFill>
                      <a:schemeClr val="bg1"/>
                    </a:solidFill>
                    <a:latin typeface="Calibri" pitchFamily="34" charset="0"/>
                    <a:ea typeface="Arial"/>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Sheet1!$A$2:$A$6</c:f>
              <c:numCache>
                <c:formatCode>General</c:formatCode>
                <c:ptCount val="5"/>
              </c:numCache>
            </c:numRef>
          </c:cat>
          <c:val>
            <c:numRef>
              <c:f>Sheet1!$B$2:$B$6</c:f>
              <c:numCache>
                <c:formatCode>0%</c:formatCode>
                <c:ptCount val="5"/>
                <c:pt idx="0">
                  <c:v>0.08</c:v>
                </c:pt>
                <c:pt idx="1">
                  <c:v>0.1</c:v>
                </c:pt>
                <c:pt idx="2">
                  <c:v>0.13</c:v>
                </c:pt>
                <c:pt idx="3">
                  <c:v>0.15</c:v>
                </c:pt>
                <c:pt idx="4">
                  <c:v>0.21</c:v>
                </c:pt>
              </c:numCache>
            </c:numRef>
          </c:val>
          <c:extLst>
            <c:ext xmlns:c16="http://schemas.microsoft.com/office/drawing/2014/chart" uri="{C3380CC4-5D6E-409C-BE32-E72D297353CC}">
              <c16:uniqueId val="{00000000-05ED-422F-B437-EE157498524F}"/>
            </c:ext>
          </c:extLst>
        </c:ser>
        <c:ser>
          <c:idx val="1"/>
          <c:order val="1"/>
          <c:tx>
            <c:strRef>
              <c:f>Sheet1!$C$1</c:f>
              <c:strCache>
                <c:ptCount val="1"/>
                <c:pt idx="0">
                  <c:v>Pas du tout</c:v>
                </c:pt>
              </c:strCache>
            </c:strRef>
          </c:tx>
          <c:spPr>
            <a:solidFill>
              <a:srgbClr val="E25C5B"/>
            </a:solidFill>
            <a:ln w="9525">
              <a:solidFill>
                <a:schemeClr val="bg1"/>
              </a:solidFill>
            </a:ln>
            <a:effectLst/>
          </c:spPr>
          <c:invertIfNegative val="0"/>
          <c:dLbls>
            <c:dLbl>
              <c:idx val="4"/>
              <c:layout>
                <c:manualLayout>
                  <c:x val="2.8457486535923442E-2"/>
                  <c:y val="2.3082368729630415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ED-422F-B437-EE157498524F}"/>
                </c:ext>
              </c:extLst>
            </c:dLbl>
            <c:spPr>
              <a:noFill/>
              <a:ln>
                <a:noFill/>
              </a:ln>
              <a:effectLst/>
            </c:spPr>
            <c:txPr>
              <a:bodyPr wrap="square" lIns="38100" tIns="19050" rIns="38100" bIns="19050" anchor="ctr" anchorCtr="0">
                <a:spAutoFit/>
              </a:bodyPr>
              <a:lstStyle/>
              <a:p>
                <a:pPr algn="ctr">
                  <a:defRPr lang="fr-FR" sz="1200" b="1" i="0" u="none" strike="noStrike" kern="1200" baseline="0">
                    <a:solidFill>
                      <a:srgbClr val="E25C5B"/>
                    </a:solidFill>
                    <a:latin typeface="Calibri" pitchFamily="34" charset="0"/>
                    <a:ea typeface="Trebuchet MS"/>
                    <a:cs typeface="Calibri" pitchFamily="34" charset="0"/>
                  </a:defRPr>
                </a:pPr>
                <a:endParaRPr lang="fr-FR"/>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Sheet1!$A$2:$A$6</c:f>
              <c:numCache>
                <c:formatCode>General</c:formatCode>
                <c:ptCount val="5"/>
              </c:numCache>
            </c:numRef>
          </c:cat>
          <c:val>
            <c:numRef>
              <c:f>Sheet1!$C$2:$C$6</c:f>
              <c:numCache>
                <c:formatCode>0%</c:formatCode>
                <c:ptCount val="5"/>
                <c:pt idx="0">
                  <c:v>0.01</c:v>
                </c:pt>
                <c:pt idx="1">
                  <c:v>0.02</c:v>
                </c:pt>
                <c:pt idx="2">
                  <c:v>0.01</c:v>
                </c:pt>
                <c:pt idx="3">
                  <c:v>0.01</c:v>
                </c:pt>
                <c:pt idx="4">
                  <c:v>0.03</c:v>
                </c:pt>
              </c:numCache>
            </c:numRef>
          </c:val>
          <c:extLst>
            <c:ext xmlns:c16="http://schemas.microsoft.com/office/drawing/2014/chart" uri="{C3380CC4-5D6E-409C-BE32-E72D297353CC}">
              <c16:uniqueId val="{00000002-05ED-422F-B437-EE157498524F}"/>
            </c:ext>
          </c:extLst>
        </c:ser>
        <c:ser>
          <c:idx val="2"/>
          <c:order val="2"/>
          <c:tx>
            <c:strRef>
              <c:f>Sheet1!$D$1</c:f>
              <c:strCache>
                <c:ptCount val="1"/>
                <c:pt idx="0">
                  <c:v>Plutôt </c:v>
                </c:pt>
              </c:strCache>
            </c:strRef>
          </c:tx>
          <c:spPr>
            <a:solidFill>
              <a:srgbClr val="07698D">
                <a:alpha val="50000"/>
              </a:srgbClr>
            </a:solidFill>
            <a:ln w="9525">
              <a:solidFill>
                <a:schemeClr val="bg1"/>
              </a:solidFill>
            </a:ln>
            <a:effectLst/>
          </c:spPr>
          <c:invertIfNegative val="0"/>
          <c:dLbls>
            <c:numFmt formatCode="0;0%" sourceLinked="0"/>
            <c:spPr>
              <a:noFill/>
              <a:ln>
                <a:noFill/>
              </a:ln>
              <a:effectLst/>
            </c:spPr>
            <c:txPr>
              <a:bodyPr wrap="square" lIns="38100" tIns="19050" rIns="38100" bIns="19050" anchor="ctr" anchorCtr="0">
                <a:spAutoFit/>
              </a:bodyPr>
              <a:lstStyle/>
              <a:p>
                <a:pPr algn="ctr">
                  <a:defRPr lang="fr-FR" sz="1200" b="1" i="0" u="none" strike="noStrike" kern="1200" baseline="0">
                    <a:solidFill>
                      <a:schemeClr val="bg1"/>
                    </a:solidFill>
                    <a:latin typeface="Calibri" pitchFamily="34" charset="0"/>
                    <a:ea typeface="Arial"/>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Sheet1!$A$2:$A$6</c:f>
              <c:numCache>
                <c:formatCode>General</c:formatCode>
                <c:ptCount val="5"/>
              </c:numCache>
            </c:numRef>
          </c:cat>
          <c:val>
            <c:numRef>
              <c:f>Sheet1!$D$2:$D$6</c:f>
              <c:numCache>
                <c:formatCode>0%</c:formatCode>
                <c:ptCount val="5"/>
                <c:pt idx="0">
                  <c:v>-0.67</c:v>
                </c:pt>
                <c:pt idx="1">
                  <c:v>-0.65</c:v>
                </c:pt>
                <c:pt idx="2">
                  <c:v>-0.67</c:v>
                </c:pt>
                <c:pt idx="3">
                  <c:v>-0.68</c:v>
                </c:pt>
                <c:pt idx="4">
                  <c:v>-0.62</c:v>
                </c:pt>
              </c:numCache>
            </c:numRef>
          </c:val>
          <c:extLst>
            <c:ext xmlns:c16="http://schemas.microsoft.com/office/drawing/2014/chart" uri="{C3380CC4-5D6E-409C-BE32-E72D297353CC}">
              <c16:uniqueId val="{00000003-05ED-422F-B437-EE157498524F}"/>
            </c:ext>
          </c:extLst>
        </c:ser>
        <c:ser>
          <c:idx val="3"/>
          <c:order val="3"/>
          <c:tx>
            <c:strRef>
              <c:f>Sheet1!$E$1</c:f>
              <c:strCache>
                <c:ptCount val="1"/>
                <c:pt idx="0">
                  <c:v>Très</c:v>
                </c:pt>
              </c:strCache>
            </c:strRef>
          </c:tx>
          <c:spPr>
            <a:solidFill>
              <a:srgbClr val="07698D"/>
            </a:solidFill>
            <a:ln w="9525">
              <a:solidFill>
                <a:schemeClr val="bg1"/>
              </a:solidFill>
            </a:ln>
            <a:effectLst/>
          </c:spPr>
          <c:invertIfNegative val="0"/>
          <c:dLbls>
            <c:numFmt formatCode="#,##0%;[White]#,##0%" sourceLinked="0"/>
            <c:spPr>
              <a:noFill/>
              <a:ln>
                <a:noFill/>
              </a:ln>
              <a:effectLst/>
            </c:spPr>
            <c:txPr>
              <a:bodyPr/>
              <a:lstStyle/>
              <a:p>
                <a:pPr>
                  <a:defRPr sz="1200">
                    <a:solidFill>
                      <a:schemeClr val="bg1"/>
                    </a:solidFill>
                    <a:latin typeface="Calibri" pitchFamily="34" charset="0"/>
                    <a:cs typeface="Calibri" pitchFamily="34" charset="0"/>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numCache>
            </c:numRef>
          </c:cat>
          <c:val>
            <c:numRef>
              <c:f>Sheet1!$E$2:$E$6</c:f>
              <c:numCache>
                <c:formatCode>0%</c:formatCode>
                <c:ptCount val="5"/>
                <c:pt idx="0">
                  <c:v>-0.24</c:v>
                </c:pt>
                <c:pt idx="1">
                  <c:v>-0.23</c:v>
                </c:pt>
                <c:pt idx="2">
                  <c:v>-0.19</c:v>
                </c:pt>
                <c:pt idx="3">
                  <c:v>-0.16</c:v>
                </c:pt>
                <c:pt idx="4">
                  <c:v>-0.14000000000000001</c:v>
                </c:pt>
              </c:numCache>
            </c:numRef>
          </c:val>
          <c:extLst>
            <c:ext xmlns:c16="http://schemas.microsoft.com/office/drawing/2014/chart" uri="{C3380CC4-5D6E-409C-BE32-E72D297353CC}">
              <c16:uniqueId val="{00000004-05ED-422F-B437-EE157498524F}"/>
            </c:ext>
          </c:extLst>
        </c:ser>
        <c:dLbls>
          <c:dLblPos val="ctr"/>
          <c:showLegendKey val="0"/>
          <c:showVal val="1"/>
          <c:showCatName val="0"/>
          <c:showSerName val="0"/>
          <c:showPercent val="0"/>
          <c:showBubbleSize val="0"/>
        </c:dLbls>
        <c:gapWidth val="50"/>
        <c:overlap val="100"/>
        <c:axId val="689478288"/>
        <c:axId val="689478680"/>
      </c:barChart>
      <c:catAx>
        <c:axId val="689478288"/>
        <c:scaling>
          <c:orientation val="maxMin"/>
        </c:scaling>
        <c:delete val="1"/>
        <c:axPos val="l"/>
        <c:numFmt formatCode="General" sourceLinked="0"/>
        <c:majorTickMark val="out"/>
        <c:minorTickMark val="none"/>
        <c:tickLblPos val="none"/>
        <c:crossAx val="689478680"/>
        <c:crosses val="autoZero"/>
        <c:auto val="1"/>
        <c:lblAlgn val="ctr"/>
        <c:lblOffset val="100"/>
        <c:noMultiLvlLbl val="0"/>
      </c:catAx>
      <c:valAx>
        <c:axId val="689478680"/>
        <c:scaling>
          <c:orientation val="minMax"/>
        </c:scaling>
        <c:delete val="1"/>
        <c:axPos val="t"/>
        <c:numFmt formatCode="0%" sourceLinked="1"/>
        <c:majorTickMark val="out"/>
        <c:minorTickMark val="none"/>
        <c:tickLblPos val="nextTo"/>
        <c:crossAx val="689478288"/>
        <c:crosses val="autoZero"/>
        <c:crossBetween val="between"/>
      </c:valAx>
      <c:spPr>
        <a:noFill/>
        <a:ln w="25384">
          <a:noFill/>
        </a:ln>
      </c:spPr>
    </c:plotArea>
    <c:plotVisOnly val="1"/>
    <c:dispBlanksAs val="gap"/>
    <c:showDLblsOverMax val="0"/>
  </c:chart>
  <c:spPr>
    <a:noFill/>
    <a:ln>
      <a:noFill/>
    </a:ln>
  </c:spPr>
  <c:txPr>
    <a:bodyPr/>
    <a:lstStyle/>
    <a:p>
      <a:pPr>
        <a:defRPr sz="1878" b="1" i="0" u="none" strike="noStrike" baseline="0">
          <a:solidFill>
            <a:schemeClr val="tx1"/>
          </a:solidFill>
          <a:latin typeface="Arial"/>
          <a:ea typeface="Arial"/>
          <a:cs typeface="Arial"/>
        </a:defRPr>
      </a:pPr>
      <a:endParaRPr lang="fr-F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3402694988135"/>
          <c:y val="0"/>
          <c:w val="0.67096365249590284"/>
          <c:h val="0.99885800357366095"/>
        </c:manualLayout>
      </c:layout>
      <c:barChart>
        <c:barDir val="bar"/>
        <c:grouping val="clustered"/>
        <c:varyColors val="0"/>
        <c:ser>
          <c:idx val="0"/>
          <c:order val="0"/>
          <c:tx>
            <c:strRef>
              <c:f>Feuil1!$B$1</c:f>
              <c:strCache>
                <c:ptCount val="1"/>
                <c:pt idx="0">
                  <c:v>Ensemble</c:v>
                </c:pt>
              </c:strCache>
            </c:strRef>
          </c:tx>
          <c:spPr>
            <a:solidFill>
              <a:srgbClr val="07698D"/>
            </a:solidFill>
            <a:ln>
              <a:noFill/>
            </a:ln>
            <a:effectLst>
              <a:softEdge rad="12700"/>
            </a:effectLst>
          </c:spPr>
          <c:invertIfNegative val="0"/>
          <c:dPt>
            <c:idx val="0"/>
            <c:invertIfNegative val="0"/>
            <c:bubble3D val="0"/>
            <c:extLst>
              <c:ext xmlns:c16="http://schemas.microsoft.com/office/drawing/2014/chart" uri="{C3380CC4-5D6E-409C-BE32-E72D297353CC}">
                <c16:uniqueId val="{00000001-4FC6-474C-9EA3-FA71FFE6DD87}"/>
              </c:ext>
            </c:extLst>
          </c:dPt>
          <c:dPt>
            <c:idx val="1"/>
            <c:invertIfNegative val="0"/>
            <c:bubble3D val="0"/>
            <c:spPr>
              <a:solidFill>
                <a:srgbClr val="07698D">
                  <a:alpha val="50000"/>
                </a:srgbClr>
              </a:solidFill>
              <a:ln>
                <a:noFill/>
              </a:ln>
              <a:effectLst>
                <a:softEdge rad="12700"/>
              </a:effectLst>
            </c:spPr>
            <c:extLst>
              <c:ext xmlns:c16="http://schemas.microsoft.com/office/drawing/2014/chart" uri="{C3380CC4-5D6E-409C-BE32-E72D297353CC}">
                <c16:uniqueId val="{00000003-4FC6-474C-9EA3-FA71FFE6DD87}"/>
              </c:ext>
            </c:extLst>
          </c:dPt>
          <c:dPt>
            <c:idx val="2"/>
            <c:invertIfNegative val="0"/>
            <c:bubble3D val="0"/>
            <c:spPr>
              <a:solidFill>
                <a:srgbClr val="E25C5B">
                  <a:alpha val="50000"/>
                </a:srgbClr>
              </a:solidFill>
              <a:ln>
                <a:noFill/>
              </a:ln>
              <a:effectLst>
                <a:softEdge rad="12700"/>
              </a:effectLst>
            </c:spPr>
            <c:extLst>
              <c:ext xmlns:c16="http://schemas.microsoft.com/office/drawing/2014/chart" uri="{C3380CC4-5D6E-409C-BE32-E72D297353CC}">
                <c16:uniqueId val="{00000005-4FC6-474C-9EA3-FA71FFE6DD87}"/>
              </c:ext>
            </c:extLst>
          </c:dPt>
          <c:dPt>
            <c:idx val="3"/>
            <c:invertIfNegative val="0"/>
            <c:bubble3D val="0"/>
            <c:spPr>
              <a:solidFill>
                <a:srgbClr val="E25C5B"/>
              </a:solidFill>
              <a:ln>
                <a:noFill/>
              </a:ln>
              <a:effectLst>
                <a:softEdge rad="12700"/>
              </a:effectLst>
            </c:spPr>
            <c:extLst>
              <c:ext xmlns:c16="http://schemas.microsoft.com/office/drawing/2014/chart" uri="{C3380CC4-5D6E-409C-BE32-E72D297353CC}">
                <c16:uniqueId val="{00000007-4FC6-474C-9EA3-FA71FFE6DD87}"/>
              </c:ext>
            </c:extLst>
          </c:dPt>
          <c:dLbls>
            <c:dLbl>
              <c:idx val="1"/>
              <c:spPr>
                <a:noFill/>
                <a:ln>
                  <a:noFill/>
                </a:ln>
                <a:effectLst/>
              </c:spPr>
              <c:txPr>
                <a:bodyPr wrap="square" lIns="38100" tIns="19050" rIns="38100" bIns="19050" anchor="ctr">
                  <a:spAutoFit/>
                </a:bodyPr>
                <a:lstStyle/>
                <a:p>
                  <a:pPr>
                    <a:defRPr sz="1600" b="1">
                      <a:solidFill>
                        <a:srgbClr val="458FAA"/>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3-4FC6-474C-9EA3-FA71FFE6DD87}"/>
                </c:ext>
              </c:extLst>
            </c:dLbl>
            <c:dLbl>
              <c:idx val="2"/>
              <c:tx>
                <c:rich>
                  <a:bodyPr/>
                  <a:lstStyle/>
                  <a:p>
                    <a:fld id="{4B1D2878-0C8C-4B52-828D-E08CA70A13F9}" type="VALUE">
                      <a:rPr lang="en-US">
                        <a:solidFill>
                          <a:srgbClr val="E98584"/>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FC6-474C-9EA3-FA71FFE6DD87}"/>
                </c:ext>
              </c:extLst>
            </c:dLbl>
            <c:dLbl>
              <c:idx val="3"/>
              <c:tx>
                <c:rich>
                  <a:bodyPr/>
                  <a:lstStyle/>
                  <a:p>
                    <a:fld id="{07A09C27-A0AF-4F39-9EAB-404F966A09BB}" type="VALUE">
                      <a:rPr lang="en-US">
                        <a:solidFill>
                          <a:srgbClr val="E25C5B"/>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FC6-474C-9EA3-FA71FFE6DD87}"/>
                </c:ext>
              </c:extLst>
            </c:dLbl>
            <c:spPr>
              <a:noFill/>
              <a:ln>
                <a:noFill/>
              </a:ln>
              <a:effectLst/>
            </c:spPr>
            <c:txPr>
              <a:bodyPr wrap="square" lIns="38100" tIns="19050" rIns="38100" bIns="19050" anchor="ctr">
                <a:spAutoFit/>
              </a:bodyPr>
              <a:lstStyle/>
              <a:p>
                <a:pPr>
                  <a:defRPr sz="1600" b="1">
                    <a:solidFill>
                      <a:srgbClr val="07698D"/>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Feuil1!$A$2:$A$5</c:f>
              <c:strCache>
                <c:ptCount val="4"/>
                <c:pt idx="0">
                  <c:v>Oui, beaucoup </c:v>
                </c:pt>
                <c:pt idx="1">
                  <c:v>Oui, un peu </c:v>
                </c:pt>
                <c:pt idx="2">
                  <c:v>Non, pas particulièrement </c:v>
                </c:pt>
                <c:pt idx="3">
                  <c:v>Non, pas du tout </c:v>
                </c:pt>
              </c:strCache>
            </c:strRef>
          </c:cat>
          <c:val>
            <c:numRef>
              <c:f>Feuil1!$B$2:$B$5</c:f>
              <c:numCache>
                <c:formatCode>0%</c:formatCode>
                <c:ptCount val="4"/>
                <c:pt idx="0">
                  <c:v>0.3</c:v>
                </c:pt>
                <c:pt idx="1">
                  <c:v>0.35</c:v>
                </c:pt>
                <c:pt idx="2">
                  <c:v>0.23</c:v>
                </c:pt>
                <c:pt idx="3">
                  <c:v>0.12</c:v>
                </c:pt>
              </c:numCache>
            </c:numRef>
          </c:val>
          <c:extLst>
            <c:ext xmlns:c16="http://schemas.microsoft.com/office/drawing/2014/chart" uri="{C3380CC4-5D6E-409C-BE32-E72D297353CC}">
              <c16:uniqueId val="{00000008-4FC6-474C-9EA3-FA71FFE6DD87}"/>
            </c:ext>
          </c:extLst>
        </c:ser>
        <c:dLbls>
          <c:showLegendKey val="0"/>
          <c:showVal val="0"/>
          <c:showCatName val="0"/>
          <c:showSerName val="0"/>
          <c:showPercent val="0"/>
          <c:showBubbleSize val="0"/>
        </c:dLbls>
        <c:gapWidth val="55"/>
        <c:axId val="730652744"/>
        <c:axId val="730653920"/>
      </c:barChart>
      <c:valAx>
        <c:axId val="730653920"/>
        <c:scaling>
          <c:orientation val="minMax"/>
          <c:max val="0.5"/>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12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txPr>
    <a:bodyPr/>
    <a:lstStyle/>
    <a:p>
      <a:pPr>
        <a:defRPr sz="1798"/>
      </a:pPr>
      <a:endParaRPr lang="fr-FR"/>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47343865989489"/>
          <c:y val="0"/>
          <c:w val="0.67096365249590284"/>
          <c:h val="0.99885800357366095"/>
        </c:manualLayout>
      </c:layout>
      <c:barChart>
        <c:barDir val="bar"/>
        <c:grouping val="clustered"/>
        <c:varyColors val="0"/>
        <c:ser>
          <c:idx val="0"/>
          <c:order val="0"/>
          <c:tx>
            <c:strRef>
              <c:f>Feuil1!$B$1</c:f>
              <c:strCache>
                <c:ptCount val="1"/>
                <c:pt idx="0">
                  <c:v>Ensemble</c:v>
                </c:pt>
              </c:strCache>
            </c:strRef>
          </c:tx>
          <c:spPr>
            <a:solidFill>
              <a:srgbClr val="07698D"/>
            </a:solidFill>
            <a:ln>
              <a:noFill/>
            </a:ln>
            <a:effectLst>
              <a:softEdge rad="12700"/>
            </a:effectLst>
          </c:spPr>
          <c:invertIfNegative val="0"/>
          <c:dPt>
            <c:idx val="0"/>
            <c:invertIfNegative val="0"/>
            <c:bubble3D val="0"/>
            <c:extLst>
              <c:ext xmlns:c16="http://schemas.microsoft.com/office/drawing/2014/chart" uri="{C3380CC4-5D6E-409C-BE32-E72D297353CC}">
                <c16:uniqueId val="{00000000-8274-4E14-BE24-45D85C8CB3BE}"/>
              </c:ext>
            </c:extLst>
          </c:dPt>
          <c:dPt>
            <c:idx val="1"/>
            <c:invertIfNegative val="0"/>
            <c:bubble3D val="0"/>
            <c:spPr>
              <a:solidFill>
                <a:srgbClr val="07698D">
                  <a:alpha val="50000"/>
                </a:srgbClr>
              </a:solidFill>
              <a:ln>
                <a:noFill/>
              </a:ln>
              <a:effectLst>
                <a:softEdge rad="12700"/>
              </a:effectLst>
            </c:spPr>
            <c:extLst>
              <c:ext xmlns:c16="http://schemas.microsoft.com/office/drawing/2014/chart" uri="{C3380CC4-5D6E-409C-BE32-E72D297353CC}">
                <c16:uniqueId val="{00000002-8274-4E14-BE24-45D85C8CB3BE}"/>
              </c:ext>
            </c:extLst>
          </c:dPt>
          <c:dPt>
            <c:idx val="2"/>
            <c:invertIfNegative val="0"/>
            <c:bubble3D val="0"/>
            <c:spPr>
              <a:solidFill>
                <a:srgbClr val="E25C5B">
                  <a:alpha val="50000"/>
                </a:srgbClr>
              </a:solidFill>
              <a:ln>
                <a:noFill/>
              </a:ln>
              <a:effectLst>
                <a:softEdge rad="12700"/>
              </a:effectLst>
            </c:spPr>
            <c:extLst>
              <c:ext xmlns:c16="http://schemas.microsoft.com/office/drawing/2014/chart" uri="{C3380CC4-5D6E-409C-BE32-E72D297353CC}">
                <c16:uniqueId val="{00000004-8274-4E14-BE24-45D85C8CB3BE}"/>
              </c:ext>
            </c:extLst>
          </c:dPt>
          <c:dPt>
            <c:idx val="3"/>
            <c:invertIfNegative val="0"/>
            <c:bubble3D val="0"/>
            <c:spPr>
              <a:solidFill>
                <a:srgbClr val="E25C5B"/>
              </a:solidFill>
              <a:ln>
                <a:noFill/>
              </a:ln>
              <a:effectLst>
                <a:softEdge rad="12700"/>
              </a:effectLst>
            </c:spPr>
            <c:extLst>
              <c:ext xmlns:c16="http://schemas.microsoft.com/office/drawing/2014/chart" uri="{C3380CC4-5D6E-409C-BE32-E72D297353CC}">
                <c16:uniqueId val="{00000006-8274-4E14-BE24-45D85C8CB3BE}"/>
              </c:ext>
            </c:extLst>
          </c:dPt>
          <c:dLbls>
            <c:dLbl>
              <c:idx val="1"/>
              <c:spPr>
                <a:noFill/>
                <a:ln>
                  <a:noFill/>
                </a:ln>
                <a:effectLst/>
              </c:spPr>
              <c:txPr>
                <a:bodyPr wrap="square" lIns="38100" tIns="19050" rIns="38100" bIns="19050" anchor="ctr">
                  <a:spAutoFit/>
                </a:bodyPr>
                <a:lstStyle/>
                <a:p>
                  <a:pPr>
                    <a:defRPr sz="1600" b="1">
                      <a:solidFill>
                        <a:srgbClr val="458FAA"/>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extLst>
                <c:ext xmlns:c16="http://schemas.microsoft.com/office/drawing/2014/chart" uri="{C3380CC4-5D6E-409C-BE32-E72D297353CC}">
                  <c16:uniqueId val="{00000002-8274-4E14-BE24-45D85C8CB3BE}"/>
                </c:ext>
              </c:extLst>
            </c:dLbl>
            <c:dLbl>
              <c:idx val="2"/>
              <c:tx>
                <c:rich>
                  <a:bodyPr/>
                  <a:lstStyle/>
                  <a:p>
                    <a:fld id="{4B1D2878-0C8C-4B52-828D-E08CA70A13F9}" type="VALUE">
                      <a:rPr lang="en-US">
                        <a:solidFill>
                          <a:srgbClr val="E98584"/>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8274-4E14-BE24-45D85C8CB3BE}"/>
                </c:ext>
              </c:extLst>
            </c:dLbl>
            <c:dLbl>
              <c:idx val="3"/>
              <c:tx>
                <c:rich>
                  <a:bodyPr/>
                  <a:lstStyle/>
                  <a:p>
                    <a:fld id="{07A09C27-A0AF-4F39-9EAB-404F966A09BB}" type="VALUE">
                      <a:rPr lang="en-US">
                        <a:solidFill>
                          <a:srgbClr val="E25C5B"/>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8274-4E14-BE24-45D85C8CB3BE}"/>
                </c:ext>
              </c:extLst>
            </c:dLbl>
            <c:spPr>
              <a:noFill/>
              <a:ln>
                <a:noFill/>
              </a:ln>
              <a:effectLst/>
            </c:spPr>
            <c:txPr>
              <a:bodyPr wrap="square" lIns="38100" tIns="19050" rIns="38100" bIns="19050" anchor="ctr">
                <a:spAutoFit/>
              </a:bodyPr>
              <a:lstStyle/>
              <a:p>
                <a:pPr>
                  <a:defRPr sz="1600" b="1">
                    <a:solidFill>
                      <a:srgbClr val="07698D"/>
                    </a:solidFill>
                    <a:latin typeface="Calibri" panose="020F0502020204030204" pitchFamily="34" charset="0"/>
                    <a:cs typeface="Calibri" panose="020F0502020204030204" pitchFamily="34" charset="0"/>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Feuil1!$A$2:$A$5</c:f>
              <c:strCache>
                <c:ptCount val="4"/>
                <c:pt idx="0">
                  <c:v>Oui, beaucoup </c:v>
                </c:pt>
                <c:pt idx="1">
                  <c:v>Oui, un peu </c:v>
                </c:pt>
                <c:pt idx="2">
                  <c:v>Non, pas particulièrement </c:v>
                </c:pt>
                <c:pt idx="3">
                  <c:v>Non, pas du tout </c:v>
                </c:pt>
              </c:strCache>
            </c:strRef>
          </c:cat>
          <c:val>
            <c:numRef>
              <c:f>Feuil1!$B$2:$B$5</c:f>
              <c:numCache>
                <c:formatCode>0%</c:formatCode>
                <c:ptCount val="4"/>
                <c:pt idx="0">
                  <c:v>0.37</c:v>
                </c:pt>
                <c:pt idx="1">
                  <c:v>0.37</c:v>
                </c:pt>
                <c:pt idx="2">
                  <c:v>0.2</c:v>
                </c:pt>
                <c:pt idx="3">
                  <c:v>0.06</c:v>
                </c:pt>
              </c:numCache>
            </c:numRef>
          </c:val>
          <c:extLst>
            <c:ext xmlns:c16="http://schemas.microsoft.com/office/drawing/2014/chart" uri="{C3380CC4-5D6E-409C-BE32-E72D297353CC}">
              <c16:uniqueId val="{00000007-8274-4E14-BE24-45D85C8CB3BE}"/>
            </c:ext>
          </c:extLst>
        </c:ser>
        <c:dLbls>
          <c:showLegendKey val="0"/>
          <c:showVal val="0"/>
          <c:showCatName val="0"/>
          <c:showSerName val="0"/>
          <c:showPercent val="0"/>
          <c:showBubbleSize val="0"/>
        </c:dLbls>
        <c:gapWidth val="55"/>
        <c:axId val="730652744"/>
        <c:axId val="730653920"/>
      </c:barChart>
      <c:valAx>
        <c:axId val="730653920"/>
        <c:scaling>
          <c:orientation val="minMax"/>
          <c:max val="0.5"/>
        </c:scaling>
        <c:delete val="1"/>
        <c:axPos val="t"/>
        <c:numFmt formatCode="0%" sourceLinked="1"/>
        <c:majorTickMark val="out"/>
        <c:minorTickMark val="none"/>
        <c:tickLblPos val="nextTo"/>
        <c:crossAx val="730652744"/>
        <c:crosses val="autoZero"/>
        <c:crossBetween val="between"/>
      </c:valAx>
      <c:catAx>
        <c:axId val="730652744"/>
        <c:scaling>
          <c:orientation val="maxMin"/>
        </c:scaling>
        <c:delete val="0"/>
        <c:axPos val="l"/>
        <c:numFmt formatCode="General" sourceLinked="1"/>
        <c:majorTickMark val="out"/>
        <c:minorTickMark val="none"/>
        <c:tickLblPos val="nextTo"/>
        <c:spPr>
          <a:ln>
            <a:noFill/>
          </a:ln>
        </c:spPr>
        <c:txPr>
          <a:bodyPr/>
          <a:lstStyle/>
          <a:p>
            <a:pPr>
              <a:defRPr sz="800">
                <a:latin typeface="Calibri" panose="020F0502020204030204" pitchFamily="34" charset="0"/>
                <a:cs typeface="Calibri" panose="020F0502020204030204" pitchFamily="34" charset="0"/>
              </a:defRPr>
            </a:pPr>
            <a:endParaRPr lang="fr-FR"/>
          </a:p>
        </c:txPr>
        <c:crossAx val="730653920"/>
        <c:crosses val="autoZero"/>
        <c:auto val="1"/>
        <c:lblAlgn val="ctr"/>
        <c:lblOffset val="100"/>
        <c:noMultiLvlLbl val="0"/>
      </c:catAx>
      <c:spPr>
        <a:noFill/>
        <a:ln w="25389">
          <a:noFill/>
        </a:ln>
      </c:spPr>
    </c:plotArea>
    <c:plotVisOnly val="1"/>
    <c:dispBlanksAs val="zero"/>
    <c:showDLblsOverMax val="0"/>
  </c:chart>
  <c:spPr>
    <a:ln>
      <a:noFill/>
    </a:ln>
  </c:spPr>
  <c:txPr>
    <a:bodyPr/>
    <a:lstStyle/>
    <a:p>
      <a:pPr>
        <a:defRPr sz="1798"/>
      </a:pPr>
      <a:endParaRPr lang="fr-FR"/>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535261877947487"/>
          <c:y val="1.9651001107500097E-2"/>
          <c:w val="0.53464742926245601"/>
          <c:h val="0.97898600479057929"/>
        </c:manualLayout>
      </c:layout>
      <c:barChart>
        <c:barDir val="bar"/>
        <c:grouping val="clustered"/>
        <c:varyColors val="0"/>
        <c:ser>
          <c:idx val="0"/>
          <c:order val="0"/>
          <c:tx>
            <c:strRef>
              <c:f>Feuil1!$B$1</c:f>
              <c:strCache>
                <c:ptCount val="1"/>
                <c:pt idx="0">
                  <c:v>Colonne2</c:v>
                </c:pt>
              </c:strCache>
            </c:strRef>
          </c:tx>
          <c:spPr>
            <a:solidFill>
              <a:srgbClr val="07698D"/>
            </a:solidFill>
            <a:ln>
              <a:solidFill>
                <a:sysClr val="window" lastClr="FFFFFF"/>
              </a:solidFill>
            </a:ln>
            <a:effectLst/>
          </c:spPr>
          <c:invertIfNegative val="0"/>
          <c:dPt>
            <c:idx val="0"/>
            <c:invertIfNegative val="0"/>
            <c:bubble3D val="0"/>
            <c:extLst>
              <c:ext xmlns:c16="http://schemas.microsoft.com/office/drawing/2014/chart" uri="{C3380CC4-5D6E-409C-BE32-E72D297353CC}">
                <c16:uniqueId val="{00000000-2FE1-44EA-B9D5-D228E7C0CAA5}"/>
              </c:ext>
            </c:extLst>
          </c:dPt>
          <c:dPt>
            <c:idx val="5"/>
            <c:invertIfNegative val="0"/>
            <c:bubble3D val="0"/>
            <c:spPr>
              <a:solidFill>
                <a:srgbClr val="7F7F7D"/>
              </a:solidFill>
              <a:ln>
                <a:solidFill>
                  <a:sysClr val="window" lastClr="FFFFFF"/>
                </a:solidFill>
              </a:ln>
              <a:effectLst/>
            </c:spPr>
            <c:extLst>
              <c:ext xmlns:c16="http://schemas.microsoft.com/office/drawing/2014/chart" uri="{C3380CC4-5D6E-409C-BE32-E72D297353CC}">
                <c16:uniqueId val="{00000002-2FE1-44EA-B9D5-D228E7C0CAA5}"/>
              </c:ext>
            </c:extLst>
          </c:dPt>
          <c:dLbls>
            <c:dLbl>
              <c:idx val="5"/>
              <c:spPr>
                <a:noFill/>
                <a:ln>
                  <a:noFill/>
                </a:ln>
                <a:effectLst/>
              </c:spPr>
              <c:txPr>
                <a:bodyPr anchorCtr="0"/>
                <a:lstStyle/>
                <a:p>
                  <a:pPr algn="ctr">
                    <a:defRPr lang="fr-FR" sz="1800" b="1" i="0" u="none" strike="noStrike" kern="1200" baseline="0">
                      <a:solidFill>
                        <a:srgbClr val="7F7F7D"/>
                      </a:solidFill>
                      <a:latin typeface="+mn-lt"/>
                      <a:ea typeface="+mn-ea"/>
                      <a:cs typeface="+mn-cs"/>
                    </a:defRPr>
                  </a:pPr>
                  <a:endParaRPr lang="fr-FR"/>
                </a:p>
              </c:txPr>
              <c:dLblPos val="outEnd"/>
              <c:showLegendKey val="0"/>
              <c:showVal val="1"/>
              <c:showCatName val="0"/>
              <c:showSerName val="0"/>
              <c:showPercent val="0"/>
              <c:showBubbleSize val="0"/>
              <c:extLst>
                <c:ext xmlns:c16="http://schemas.microsoft.com/office/drawing/2014/chart" uri="{C3380CC4-5D6E-409C-BE32-E72D297353CC}">
                  <c16:uniqueId val="{00000002-2FE1-44EA-B9D5-D228E7C0CAA5}"/>
                </c:ext>
              </c:extLst>
            </c:dLbl>
            <c:spPr>
              <a:noFill/>
              <a:ln>
                <a:noFill/>
              </a:ln>
              <a:effectLst/>
            </c:spPr>
            <c:txPr>
              <a:bodyPr anchorCtr="0"/>
              <a:lstStyle/>
              <a:p>
                <a:pPr algn="ctr">
                  <a:defRPr lang="fr-FR" sz="1800" b="1" i="0" u="none" strike="noStrike" kern="1200" baseline="0">
                    <a:solidFill>
                      <a:srgbClr val="07698D"/>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Feuil1!$A$2:$A$7</c:f>
              <c:strCache>
                <c:ptCount val="6"/>
                <c:pt idx="0">
                  <c:v>Vous pouvez participer à l’événement à distance, sans avoir à vous déplacer </c:v>
                </c:pt>
                <c:pt idx="1">
                  <c:v>Vous pouvez choisir plus facilement le programme qui vous convient et optimiser ainsi votre temps </c:v>
                </c:pt>
                <c:pt idx="2">
                  <c:v>Vous pouvez échanger avec davantage de personnes malgré la distance </c:v>
                </c:pt>
                <c:pt idx="3">
                  <c:v>Vous trouvez ce format plus écologique </c:v>
                </c:pt>
                <c:pt idx="4">
                  <c:v>Vous pouvez poser toutes vos questions et interagir avec les intervenants </c:v>
                </c:pt>
                <c:pt idx="5">
                  <c:v>Aucune de ces affirmations </c:v>
                </c:pt>
              </c:strCache>
            </c:strRef>
          </c:cat>
          <c:val>
            <c:numRef>
              <c:f>Feuil1!$B$2:$B$7</c:f>
              <c:numCache>
                <c:formatCode>0%</c:formatCode>
                <c:ptCount val="6"/>
                <c:pt idx="0">
                  <c:v>0.48</c:v>
                </c:pt>
                <c:pt idx="1">
                  <c:v>0.15</c:v>
                </c:pt>
                <c:pt idx="2">
                  <c:v>0.1</c:v>
                </c:pt>
                <c:pt idx="3">
                  <c:v>0.1</c:v>
                </c:pt>
                <c:pt idx="4">
                  <c:v>0.06</c:v>
                </c:pt>
                <c:pt idx="5">
                  <c:v>0.11</c:v>
                </c:pt>
              </c:numCache>
            </c:numRef>
          </c:val>
          <c:extLst>
            <c:ext xmlns:c16="http://schemas.microsoft.com/office/drawing/2014/chart" uri="{C3380CC4-5D6E-409C-BE32-E72D297353CC}">
              <c16:uniqueId val="{00000003-2FE1-44EA-B9D5-D228E7C0CAA5}"/>
            </c:ext>
          </c:extLst>
        </c:ser>
        <c:dLbls>
          <c:showLegendKey val="0"/>
          <c:showVal val="0"/>
          <c:showCatName val="0"/>
          <c:showSerName val="0"/>
          <c:showPercent val="0"/>
          <c:showBubbleSize val="0"/>
        </c:dLbls>
        <c:gapWidth val="40"/>
        <c:axId val="697757992"/>
        <c:axId val="697758384"/>
      </c:barChart>
      <c:catAx>
        <c:axId val="697757992"/>
        <c:scaling>
          <c:orientation val="maxMin"/>
        </c:scaling>
        <c:delete val="0"/>
        <c:axPos val="l"/>
        <c:numFmt formatCode="General" sourceLinked="0"/>
        <c:majorTickMark val="out"/>
        <c:minorTickMark val="none"/>
        <c:tickLblPos val="nextTo"/>
        <c:spPr>
          <a:ln>
            <a:noFill/>
          </a:ln>
        </c:spPr>
        <c:txPr>
          <a:bodyPr/>
          <a:lstStyle/>
          <a:p>
            <a:pPr>
              <a:defRPr sz="1200" b="0">
                <a:latin typeface="Calibri" pitchFamily="34" charset="0"/>
                <a:cs typeface="Calibri" pitchFamily="34" charset="0"/>
              </a:defRPr>
            </a:pPr>
            <a:endParaRPr lang="fr-FR"/>
          </a:p>
        </c:txPr>
        <c:crossAx val="697758384"/>
        <c:crosses val="autoZero"/>
        <c:auto val="1"/>
        <c:lblAlgn val="ctr"/>
        <c:lblOffset val="100"/>
        <c:noMultiLvlLbl val="0"/>
      </c:catAx>
      <c:valAx>
        <c:axId val="697758384"/>
        <c:scaling>
          <c:orientation val="minMax"/>
        </c:scaling>
        <c:delete val="1"/>
        <c:axPos val="t"/>
        <c:numFmt formatCode="0%" sourceLinked="1"/>
        <c:majorTickMark val="out"/>
        <c:minorTickMark val="none"/>
        <c:tickLblPos val="nextTo"/>
        <c:crossAx val="697757992"/>
        <c:crosses val="autoZero"/>
        <c:crossBetween val="between"/>
      </c:valAx>
      <c:spPr>
        <a:noFill/>
        <a:ln w="25400">
          <a:noFill/>
        </a:ln>
      </c:spPr>
    </c:plotArea>
    <c:plotVisOnly val="1"/>
    <c:dispBlanksAs val="gap"/>
    <c:showDLblsOverMax val="0"/>
  </c:chart>
  <c:txPr>
    <a:bodyPr/>
    <a:lstStyle/>
    <a:p>
      <a:pPr>
        <a:defRPr sz="1400">
          <a:latin typeface="+mj-lt"/>
        </a:defRPr>
      </a:pPr>
      <a:endParaRPr lang="fr-F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6535256658715646"/>
          <c:y val="2.1014098283964531E-2"/>
          <c:w val="0.53464742926245601"/>
          <c:h val="0.97898600479057929"/>
        </c:manualLayout>
      </c:layout>
      <c:barChart>
        <c:barDir val="bar"/>
        <c:grouping val="clustered"/>
        <c:varyColors val="0"/>
        <c:ser>
          <c:idx val="0"/>
          <c:order val="0"/>
          <c:tx>
            <c:strRef>
              <c:f>Feuil1!$B$1</c:f>
              <c:strCache>
                <c:ptCount val="1"/>
                <c:pt idx="0">
                  <c:v>Colonne2</c:v>
                </c:pt>
              </c:strCache>
            </c:strRef>
          </c:tx>
          <c:spPr>
            <a:solidFill>
              <a:srgbClr val="07698D"/>
            </a:solidFill>
            <a:ln>
              <a:solidFill>
                <a:sysClr val="window" lastClr="FFFFFF"/>
              </a:solidFill>
            </a:ln>
            <a:effectLst/>
          </c:spPr>
          <c:invertIfNegative val="0"/>
          <c:dPt>
            <c:idx val="0"/>
            <c:invertIfNegative val="0"/>
            <c:bubble3D val="0"/>
            <c:extLst>
              <c:ext xmlns:c16="http://schemas.microsoft.com/office/drawing/2014/chart" uri="{C3380CC4-5D6E-409C-BE32-E72D297353CC}">
                <c16:uniqueId val="{00000000-7CFD-4742-A69F-0EAA77962FB7}"/>
              </c:ext>
            </c:extLst>
          </c:dPt>
          <c:dPt>
            <c:idx val="5"/>
            <c:invertIfNegative val="0"/>
            <c:bubble3D val="0"/>
            <c:spPr>
              <a:solidFill>
                <a:srgbClr val="7F7F7D"/>
              </a:solidFill>
              <a:ln>
                <a:solidFill>
                  <a:sysClr val="window" lastClr="FFFFFF"/>
                </a:solidFill>
              </a:ln>
              <a:effectLst/>
            </c:spPr>
            <c:extLst>
              <c:ext xmlns:c16="http://schemas.microsoft.com/office/drawing/2014/chart" uri="{C3380CC4-5D6E-409C-BE32-E72D297353CC}">
                <c16:uniqueId val="{00000002-7CFD-4742-A69F-0EAA77962FB7}"/>
              </c:ext>
            </c:extLst>
          </c:dPt>
          <c:dLbls>
            <c:dLbl>
              <c:idx val="5"/>
              <c:tx>
                <c:rich>
                  <a:bodyPr/>
                  <a:lstStyle/>
                  <a:p>
                    <a:fld id="{4BAE4FAC-4509-49AF-B5B7-1789D94716C8}" type="VALUE">
                      <a:rPr lang="en-US">
                        <a:solidFill>
                          <a:srgbClr val="7F7F7D"/>
                        </a:solidFill>
                      </a:rPr>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CFD-4742-A69F-0EAA77962FB7}"/>
                </c:ext>
              </c:extLst>
            </c:dLbl>
            <c:spPr>
              <a:noFill/>
              <a:ln>
                <a:noFill/>
              </a:ln>
              <a:effectLst/>
            </c:spPr>
            <c:txPr>
              <a:bodyPr anchorCtr="0"/>
              <a:lstStyle/>
              <a:p>
                <a:pPr algn="ctr">
                  <a:defRPr lang="fr-FR" sz="1800" b="1" i="0" u="none" strike="noStrike" kern="1200" baseline="0">
                    <a:solidFill>
                      <a:srgbClr val="07698D"/>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Feuil1!$A$2:$A$7</c:f>
              <c:strCache>
                <c:ptCount val="6"/>
                <c:pt idx="0">
                  <c:v>Plus d’interactivité avec les autres personnes qui participent à l’événement </c:v>
                </c:pt>
                <c:pt idx="1">
                  <c:v>De meilleures conditions techniques pour suivre cet événement </c:v>
                </c:pt>
                <c:pt idx="2">
                  <c:v>Plus d’interactivité avec les autres organisateurs / animateurs de l’événement </c:v>
                </c:pt>
                <c:pt idx="3">
                  <c:v>Une meilleure communication en amont </c:v>
                </c:pt>
                <c:pt idx="4">
                  <c:v>Une autre piste d’amélioration </c:v>
                </c:pt>
                <c:pt idx="5">
                  <c:v>Aucune piste d’amélioration </c:v>
                </c:pt>
              </c:strCache>
            </c:strRef>
          </c:cat>
          <c:val>
            <c:numRef>
              <c:f>Feuil1!$B$2:$B$7</c:f>
              <c:numCache>
                <c:formatCode>0%</c:formatCode>
                <c:ptCount val="6"/>
                <c:pt idx="0">
                  <c:v>0.26</c:v>
                </c:pt>
                <c:pt idx="1">
                  <c:v>0.22</c:v>
                </c:pt>
                <c:pt idx="2">
                  <c:v>0.19</c:v>
                </c:pt>
                <c:pt idx="3">
                  <c:v>0.09</c:v>
                </c:pt>
                <c:pt idx="4">
                  <c:v>0.03</c:v>
                </c:pt>
                <c:pt idx="5">
                  <c:v>0.21</c:v>
                </c:pt>
              </c:numCache>
            </c:numRef>
          </c:val>
          <c:extLst>
            <c:ext xmlns:c16="http://schemas.microsoft.com/office/drawing/2014/chart" uri="{C3380CC4-5D6E-409C-BE32-E72D297353CC}">
              <c16:uniqueId val="{00000003-7CFD-4742-A69F-0EAA77962FB7}"/>
            </c:ext>
          </c:extLst>
        </c:ser>
        <c:dLbls>
          <c:showLegendKey val="0"/>
          <c:showVal val="0"/>
          <c:showCatName val="0"/>
          <c:showSerName val="0"/>
          <c:showPercent val="0"/>
          <c:showBubbleSize val="0"/>
        </c:dLbls>
        <c:gapWidth val="40"/>
        <c:axId val="697757992"/>
        <c:axId val="697758384"/>
      </c:barChart>
      <c:catAx>
        <c:axId val="697757992"/>
        <c:scaling>
          <c:orientation val="maxMin"/>
        </c:scaling>
        <c:delete val="0"/>
        <c:axPos val="l"/>
        <c:numFmt formatCode="General" sourceLinked="0"/>
        <c:majorTickMark val="out"/>
        <c:minorTickMark val="none"/>
        <c:tickLblPos val="nextTo"/>
        <c:spPr>
          <a:ln>
            <a:noFill/>
          </a:ln>
        </c:spPr>
        <c:txPr>
          <a:bodyPr/>
          <a:lstStyle/>
          <a:p>
            <a:pPr>
              <a:defRPr sz="1200" b="0">
                <a:latin typeface="Calibri" pitchFamily="34" charset="0"/>
                <a:cs typeface="Calibri" pitchFamily="34" charset="0"/>
              </a:defRPr>
            </a:pPr>
            <a:endParaRPr lang="fr-FR"/>
          </a:p>
        </c:txPr>
        <c:crossAx val="697758384"/>
        <c:crosses val="autoZero"/>
        <c:auto val="1"/>
        <c:lblAlgn val="ctr"/>
        <c:lblOffset val="100"/>
        <c:noMultiLvlLbl val="0"/>
      </c:catAx>
      <c:valAx>
        <c:axId val="697758384"/>
        <c:scaling>
          <c:orientation val="minMax"/>
        </c:scaling>
        <c:delete val="1"/>
        <c:axPos val="t"/>
        <c:numFmt formatCode="0%" sourceLinked="1"/>
        <c:majorTickMark val="out"/>
        <c:minorTickMark val="none"/>
        <c:tickLblPos val="nextTo"/>
        <c:crossAx val="697757992"/>
        <c:crosses val="autoZero"/>
        <c:crossBetween val="between"/>
      </c:valAx>
      <c:spPr>
        <a:noFill/>
        <a:ln w="25400">
          <a:noFill/>
        </a:ln>
      </c:spPr>
    </c:plotArea>
    <c:plotVisOnly val="1"/>
    <c:dispBlanksAs val="gap"/>
    <c:showDLblsOverMax val="0"/>
  </c:chart>
  <c:txPr>
    <a:bodyPr/>
    <a:lstStyle/>
    <a:p>
      <a:pPr>
        <a:defRPr sz="1400">
          <a:latin typeface="+mj-lt"/>
        </a:defRPr>
      </a:pPr>
      <a:endParaRPr lang="fr-FR"/>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1</cdr:x>
      <cdr:y>0.50236</cdr:y>
    </cdr:from>
    <cdr:to>
      <cdr:x>1</cdr:x>
      <cdr:y>0.80086</cdr:y>
    </cdr:to>
    <cdr:cxnSp macro="">
      <cdr:nvCxnSpPr>
        <cdr:cNvPr id="2" name="Connecteur droit 1">
          <a:extLst xmlns:a="http://schemas.openxmlformats.org/drawingml/2006/main">
            <a:ext uri="{FF2B5EF4-FFF2-40B4-BE49-F238E27FC236}">
              <a16:creationId xmlns:a16="http://schemas.microsoft.com/office/drawing/2014/main" id="{374A8FE5-8EFD-424B-9A6A-D923E4FBB60A}"/>
            </a:ext>
          </a:extLst>
        </cdr:cNvPr>
        <cdr:cNvCxnSpPr>
          <a:cxnSpLocks xmlns:a="http://schemas.openxmlformats.org/drawingml/2006/main"/>
        </cdr:cNvCxnSpPr>
      </cdr:nvCxnSpPr>
      <cdr:spPr>
        <a:xfrm xmlns:a="http://schemas.openxmlformats.org/drawingml/2006/main">
          <a:off x="5769229" y="2213848"/>
          <a:ext cx="0" cy="1315469"/>
        </a:xfrm>
        <a:prstGeom xmlns:a="http://schemas.openxmlformats.org/drawingml/2006/main" prst="line">
          <a:avLst/>
        </a:prstGeom>
        <a:ln xmlns:a="http://schemas.openxmlformats.org/drawingml/2006/main">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1</cdr:x>
      <cdr:y>0.50236</cdr:y>
    </cdr:from>
    <cdr:to>
      <cdr:x>1</cdr:x>
      <cdr:y>0.80086</cdr:y>
    </cdr:to>
    <cdr:cxnSp macro="">
      <cdr:nvCxnSpPr>
        <cdr:cNvPr id="2" name="Connecteur droit 1">
          <a:extLst xmlns:a="http://schemas.openxmlformats.org/drawingml/2006/main">
            <a:ext uri="{FF2B5EF4-FFF2-40B4-BE49-F238E27FC236}">
              <a16:creationId xmlns:a16="http://schemas.microsoft.com/office/drawing/2014/main" id="{374A8FE5-8EFD-424B-9A6A-D923E4FBB60A}"/>
            </a:ext>
          </a:extLst>
        </cdr:cNvPr>
        <cdr:cNvCxnSpPr>
          <a:cxnSpLocks xmlns:a="http://schemas.openxmlformats.org/drawingml/2006/main"/>
        </cdr:cNvCxnSpPr>
      </cdr:nvCxnSpPr>
      <cdr:spPr>
        <a:xfrm xmlns:a="http://schemas.openxmlformats.org/drawingml/2006/main">
          <a:off x="5769229" y="2213848"/>
          <a:ext cx="0" cy="1315469"/>
        </a:xfrm>
        <a:prstGeom xmlns:a="http://schemas.openxmlformats.org/drawingml/2006/main" prst="line">
          <a:avLst/>
        </a:prstGeom>
        <a:ln xmlns:a="http://schemas.openxmlformats.org/drawingml/2006/main">
          <a:no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C3960808-9575-44E8-BC75-342BFA114DD1}" type="datetimeFigureOut">
              <a:rPr lang="fr-FR" smtClean="0"/>
              <a:t>30/03/2022</a:t>
            </a:fld>
            <a:endParaRPr lang="fr-FR"/>
          </a:p>
        </p:txBody>
      </p:sp>
      <p:sp>
        <p:nvSpPr>
          <p:cNvPr id="4" name="Espace réservé de l'image des diapositives 3"/>
          <p:cNvSpPr>
            <a:spLocks noGrp="1" noRot="1" noChangeAspect="1"/>
          </p:cNvSpPr>
          <p:nvPr>
            <p:ph type="sldImg" idx="2"/>
          </p:nvPr>
        </p:nvSpPr>
        <p:spPr>
          <a:xfrm>
            <a:off x="979488" y="1233488"/>
            <a:ext cx="4776787"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5525D33-3E80-4259-93C9-9AE7460C1B6A}" type="slidenum">
              <a:rPr lang="fr-FR" smtClean="0"/>
              <a:t>‹N°›</a:t>
            </a:fld>
            <a:endParaRPr lang="fr-FR"/>
          </a:p>
        </p:txBody>
      </p:sp>
    </p:spTree>
    <p:extLst>
      <p:ext uri="{BB962C8B-B14F-4D97-AF65-F5344CB8AC3E}">
        <p14:creationId xmlns:p14="http://schemas.microsoft.com/office/powerpoint/2010/main" val="808119791"/>
      </p:ext>
    </p:extLst>
  </p:cSld>
  <p:clrMap bg1="lt1" tx1="dk1" bg2="lt2" tx2="dk2" accent1="accent1" accent2="accent2" accent3="accent3" accent4="accent4" accent5="accent5" accent6="accent6" hlink="hlink" folHlink="folHlink"/>
  <p:notesStyle>
    <a:lvl1pPr marL="0" algn="l" defTabSz="1000902" rtl="0" eaLnBrk="1" latinLnBrk="0" hangingPunct="1">
      <a:defRPr sz="1314" kern="1200">
        <a:solidFill>
          <a:schemeClr val="tx1"/>
        </a:solidFill>
        <a:latin typeface="+mn-lt"/>
        <a:ea typeface="+mn-ea"/>
        <a:cs typeface="+mn-cs"/>
      </a:defRPr>
    </a:lvl1pPr>
    <a:lvl2pPr marL="500451" algn="l" defTabSz="1000902" rtl="0" eaLnBrk="1" latinLnBrk="0" hangingPunct="1">
      <a:defRPr sz="1314" kern="1200">
        <a:solidFill>
          <a:schemeClr val="tx1"/>
        </a:solidFill>
        <a:latin typeface="+mn-lt"/>
        <a:ea typeface="+mn-ea"/>
        <a:cs typeface="+mn-cs"/>
      </a:defRPr>
    </a:lvl2pPr>
    <a:lvl3pPr marL="1000902" algn="l" defTabSz="1000902" rtl="0" eaLnBrk="1" latinLnBrk="0" hangingPunct="1">
      <a:defRPr sz="1314" kern="1200">
        <a:solidFill>
          <a:schemeClr val="tx1"/>
        </a:solidFill>
        <a:latin typeface="+mn-lt"/>
        <a:ea typeface="+mn-ea"/>
        <a:cs typeface="+mn-cs"/>
      </a:defRPr>
    </a:lvl3pPr>
    <a:lvl4pPr marL="1501353" algn="l" defTabSz="1000902" rtl="0" eaLnBrk="1" latinLnBrk="0" hangingPunct="1">
      <a:defRPr sz="1314" kern="1200">
        <a:solidFill>
          <a:schemeClr val="tx1"/>
        </a:solidFill>
        <a:latin typeface="+mn-lt"/>
        <a:ea typeface="+mn-ea"/>
        <a:cs typeface="+mn-cs"/>
      </a:defRPr>
    </a:lvl4pPr>
    <a:lvl5pPr marL="2001804" algn="l" defTabSz="1000902" rtl="0" eaLnBrk="1" latinLnBrk="0" hangingPunct="1">
      <a:defRPr sz="1314" kern="1200">
        <a:solidFill>
          <a:schemeClr val="tx1"/>
        </a:solidFill>
        <a:latin typeface="+mn-lt"/>
        <a:ea typeface="+mn-ea"/>
        <a:cs typeface="+mn-cs"/>
      </a:defRPr>
    </a:lvl5pPr>
    <a:lvl6pPr marL="2502256" algn="l" defTabSz="1000902" rtl="0" eaLnBrk="1" latinLnBrk="0" hangingPunct="1">
      <a:defRPr sz="1314" kern="1200">
        <a:solidFill>
          <a:schemeClr val="tx1"/>
        </a:solidFill>
        <a:latin typeface="+mn-lt"/>
        <a:ea typeface="+mn-ea"/>
        <a:cs typeface="+mn-cs"/>
      </a:defRPr>
    </a:lvl6pPr>
    <a:lvl7pPr marL="3002707" algn="l" defTabSz="1000902" rtl="0" eaLnBrk="1" latinLnBrk="0" hangingPunct="1">
      <a:defRPr sz="1314" kern="1200">
        <a:solidFill>
          <a:schemeClr val="tx1"/>
        </a:solidFill>
        <a:latin typeface="+mn-lt"/>
        <a:ea typeface="+mn-ea"/>
        <a:cs typeface="+mn-cs"/>
      </a:defRPr>
    </a:lvl7pPr>
    <a:lvl8pPr marL="3503158" algn="l" defTabSz="1000902" rtl="0" eaLnBrk="1" latinLnBrk="0" hangingPunct="1">
      <a:defRPr sz="1314" kern="1200">
        <a:solidFill>
          <a:schemeClr val="tx1"/>
        </a:solidFill>
        <a:latin typeface="+mn-lt"/>
        <a:ea typeface="+mn-ea"/>
        <a:cs typeface="+mn-cs"/>
      </a:defRPr>
    </a:lvl8pPr>
    <a:lvl9pPr marL="4003609" algn="l" defTabSz="1000902" rtl="0" eaLnBrk="1" latinLnBrk="0" hangingPunct="1">
      <a:defRPr sz="131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714375" y="739775"/>
            <a:ext cx="5310188" cy="3700463"/>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FF7049A3-4893-4453-BB27-AFEF394F3F28}" type="slidenum">
              <a:rPr lang="fr-FR" smtClean="0"/>
              <a:pPr>
                <a:defRPr/>
              </a:pPr>
              <a:t>1</a:t>
            </a:fld>
            <a:endParaRPr lang="fr-FR" dirty="0"/>
          </a:p>
        </p:txBody>
      </p:sp>
    </p:spTree>
    <p:extLst>
      <p:ext uri="{BB962C8B-B14F-4D97-AF65-F5344CB8AC3E}">
        <p14:creationId xmlns:p14="http://schemas.microsoft.com/office/powerpoint/2010/main" val="1184315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5525D33-3E80-4259-93C9-9AE7460C1B6A}" type="slidenum">
              <a:rPr lang="fr-FR" smtClean="0"/>
              <a:t>8</a:t>
            </a:fld>
            <a:endParaRPr lang="fr-FR"/>
          </a:p>
        </p:txBody>
      </p:sp>
    </p:spTree>
    <p:extLst>
      <p:ext uri="{BB962C8B-B14F-4D97-AF65-F5344CB8AC3E}">
        <p14:creationId xmlns:p14="http://schemas.microsoft.com/office/powerpoint/2010/main" val="874246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Page_de_Garde_2">
    <p:spTree>
      <p:nvGrpSpPr>
        <p:cNvPr id="1" name=""/>
        <p:cNvGrpSpPr/>
        <p:nvPr/>
      </p:nvGrpSpPr>
      <p:grpSpPr>
        <a:xfrm>
          <a:off x="0" y="0"/>
          <a:ext cx="0" cy="0"/>
          <a:chOff x="0" y="0"/>
          <a:chExt cx="0" cy="0"/>
        </a:xfrm>
      </p:grpSpPr>
    </p:spTree>
    <p:extLst>
      <p:ext uri="{BB962C8B-B14F-4D97-AF65-F5344CB8AC3E}">
        <p14:creationId xmlns:p14="http://schemas.microsoft.com/office/powerpoint/2010/main" val="935137027"/>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Méthodologie">
    <p:spTree>
      <p:nvGrpSpPr>
        <p:cNvPr id="1" name=""/>
        <p:cNvGrpSpPr/>
        <p:nvPr/>
      </p:nvGrpSpPr>
      <p:grpSpPr>
        <a:xfrm>
          <a:off x="0" y="0"/>
          <a:ext cx="0" cy="0"/>
          <a:chOff x="0" y="0"/>
          <a:chExt cx="0" cy="0"/>
        </a:xfrm>
      </p:grpSpPr>
      <p:sp>
        <p:nvSpPr>
          <p:cNvPr id="13" name="ZoneTexte 12">
            <a:extLst>
              <a:ext uri="{FF2B5EF4-FFF2-40B4-BE49-F238E27FC236}">
                <a16:creationId xmlns:a16="http://schemas.microsoft.com/office/drawing/2014/main" id="{F8284760-3483-4950-AA0F-95270EFFF170}"/>
              </a:ext>
            </a:extLst>
          </p:cNvPr>
          <p:cNvSpPr txBox="1"/>
          <p:nvPr userDrawn="1"/>
        </p:nvSpPr>
        <p:spPr>
          <a:xfrm>
            <a:off x="9666921" y="6855410"/>
            <a:ext cx="543339"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cxnSp>
        <p:nvCxnSpPr>
          <p:cNvPr id="9" name="Connecteur droit 8">
            <a:extLst>
              <a:ext uri="{FF2B5EF4-FFF2-40B4-BE49-F238E27FC236}">
                <a16:creationId xmlns:a16="http://schemas.microsoft.com/office/drawing/2014/main" id="{574C9A90-15F7-402F-9306-AC1F83DB270D}"/>
              </a:ext>
            </a:extLst>
          </p:cNvPr>
          <p:cNvCxnSpPr>
            <a:cxnSpLocks/>
          </p:cNvCxnSpPr>
          <p:nvPr userDrawn="1"/>
        </p:nvCxnSpPr>
        <p:spPr>
          <a:xfrm>
            <a:off x="0" y="749139"/>
            <a:ext cx="4181707" cy="0"/>
          </a:xfrm>
          <a:prstGeom prst="line">
            <a:avLst/>
          </a:prstGeom>
          <a:ln>
            <a:solidFill>
              <a:srgbClr val="F2BC33"/>
            </a:solidFill>
          </a:ln>
          <a:effectLst/>
        </p:spPr>
        <p:style>
          <a:lnRef idx="3">
            <a:schemeClr val="dk1"/>
          </a:lnRef>
          <a:fillRef idx="0">
            <a:schemeClr val="dk1"/>
          </a:fillRef>
          <a:effectRef idx="2">
            <a:schemeClr val="dk1"/>
          </a:effectRef>
          <a:fontRef idx="minor">
            <a:schemeClr val="tx1"/>
          </a:fontRef>
        </p:style>
      </p:cxnSp>
      <p:pic>
        <p:nvPicPr>
          <p:cNvPr id="10" name="Image 9">
            <a:extLst>
              <a:ext uri="{FF2B5EF4-FFF2-40B4-BE49-F238E27FC236}">
                <a16:creationId xmlns:a16="http://schemas.microsoft.com/office/drawing/2014/main" id="{235C96CB-5BD8-4E2F-B7CD-574BC1DB16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906" y="6637006"/>
            <a:ext cx="558433" cy="436807"/>
          </a:xfrm>
          <a:prstGeom prst="rect">
            <a:avLst/>
          </a:prstGeom>
        </p:spPr>
      </p:pic>
      <p:pic>
        <p:nvPicPr>
          <p:cNvPr id="6" name="Image 5" descr="Une image contenant texte, clipart&#10;&#10;Description générée automatiquement">
            <a:extLst>
              <a:ext uri="{FF2B5EF4-FFF2-40B4-BE49-F238E27FC236}">
                <a16:creationId xmlns:a16="http://schemas.microsoft.com/office/drawing/2014/main" id="{1DB73F51-692A-4BCE-B586-4BC63B4A65F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2706" y="6675409"/>
            <a:ext cx="961015" cy="360000"/>
          </a:xfrm>
          <a:prstGeom prst="rect">
            <a:avLst/>
          </a:prstGeom>
        </p:spPr>
      </p:pic>
    </p:spTree>
    <p:extLst>
      <p:ext uri="{BB962C8B-B14F-4D97-AF65-F5344CB8AC3E}">
        <p14:creationId xmlns:p14="http://schemas.microsoft.com/office/powerpoint/2010/main" val="795694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ontenu_1">
    <p:spTree>
      <p:nvGrpSpPr>
        <p:cNvPr id="1" name=""/>
        <p:cNvGrpSpPr/>
        <p:nvPr/>
      </p:nvGrpSpPr>
      <p:grpSpPr>
        <a:xfrm>
          <a:off x="0" y="0"/>
          <a:ext cx="0" cy="0"/>
          <a:chOff x="0" y="0"/>
          <a:chExt cx="0" cy="0"/>
        </a:xfrm>
      </p:grpSpPr>
      <p:sp>
        <p:nvSpPr>
          <p:cNvPr id="11" name="ZoneTexte 10"/>
          <p:cNvSpPr txBox="1"/>
          <p:nvPr userDrawn="1"/>
        </p:nvSpPr>
        <p:spPr>
          <a:xfrm>
            <a:off x="9666921" y="6855410"/>
            <a:ext cx="543339"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cxnSp>
        <p:nvCxnSpPr>
          <p:cNvPr id="9" name="Connecteur droit 8">
            <a:extLst>
              <a:ext uri="{FF2B5EF4-FFF2-40B4-BE49-F238E27FC236}">
                <a16:creationId xmlns:a16="http://schemas.microsoft.com/office/drawing/2014/main" id="{7F6321EC-8EA8-4254-AC83-4D5547B0050F}"/>
              </a:ext>
            </a:extLst>
          </p:cNvPr>
          <p:cNvCxnSpPr>
            <a:cxnSpLocks/>
          </p:cNvCxnSpPr>
          <p:nvPr userDrawn="1"/>
        </p:nvCxnSpPr>
        <p:spPr>
          <a:xfrm>
            <a:off x="0" y="749139"/>
            <a:ext cx="4181707" cy="0"/>
          </a:xfrm>
          <a:prstGeom prst="line">
            <a:avLst/>
          </a:prstGeom>
          <a:ln>
            <a:solidFill>
              <a:srgbClr val="F2BC33"/>
            </a:solidFill>
          </a:ln>
          <a:effectLst/>
        </p:spPr>
        <p:style>
          <a:lnRef idx="3">
            <a:schemeClr val="dk1"/>
          </a:lnRef>
          <a:fillRef idx="0">
            <a:schemeClr val="dk1"/>
          </a:fillRef>
          <a:effectRef idx="2">
            <a:schemeClr val="dk1"/>
          </a:effectRef>
          <a:fontRef idx="minor">
            <a:schemeClr val="tx1"/>
          </a:fontRef>
        </p:style>
      </p:cxnSp>
      <p:pic>
        <p:nvPicPr>
          <p:cNvPr id="6" name="Image 5">
            <a:extLst>
              <a:ext uri="{FF2B5EF4-FFF2-40B4-BE49-F238E27FC236}">
                <a16:creationId xmlns:a16="http://schemas.microsoft.com/office/drawing/2014/main" id="{5AC26BAC-CE0D-4C49-8883-C124D659CBC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906" y="6637006"/>
            <a:ext cx="558433" cy="436807"/>
          </a:xfrm>
          <a:prstGeom prst="rect">
            <a:avLst/>
          </a:prstGeom>
        </p:spPr>
      </p:pic>
      <p:pic>
        <p:nvPicPr>
          <p:cNvPr id="3" name="Image 2" descr="Une image contenant texte, clipart&#10;&#10;Description générée automatiquement">
            <a:extLst>
              <a:ext uri="{FF2B5EF4-FFF2-40B4-BE49-F238E27FC236}">
                <a16:creationId xmlns:a16="http://schemas.microsoft.com/office/drawing/2014/main" id="{8D026406-5B7B-443B-967E-D05AE70330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2706" y="6675409"/>
            <a:ext cx="961015" cy="360000"/>
          </a:xfrm>
          <a:prstGeom prst="rect">
            <a:avLst/>
          </a:prstGeom>
        </p:spPr>
      </p:pic>
    </p:spTree>
    <p:extLst>
      <p:ext uri="{BB962C8B-B14F-4D97-AF65-F5344CB8AC3E}">
        <p14:creationId xmlns:p14="http://schemas.microsoft.com/office/powerpoint/2010/main" val="308061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_2">
    <p:spTree>
      <p:nvGrpSpPr>
        <p:cNvPr id="1" name=""/>
        <p:cNvGrpSpPr/>
        <p:nvPr/>
      </p:nvGrpSpPr>
      <p:grpSpPr>
        <a:xfrm>
          <a:off x="0" y="0"/>
          <a:ext cx="0" cy="0"/>
          <a:chOff x="0" y="0"/>
          <a:chExt cx="0" cy="0"/>
        </a:xfrm>
      </p:grpSpPr>
      <p:sp>
        <p:nvSpPr>
          <p:cNvPr id="10" name="ZoneTexte 9"/>
          <p:cNvSpPr txBox="1"/>
          <p:nvPr userDrawn="1"/>
        </p:nvSpPr>
        <p:spPr>
          <a:xfrm>
            <a:off x="8705103" y="6855410"/>
            <a:ext cx="543339" cy="276999"/>
          </a:xfrm>
          <a:prstGeom prst="rect">
            <a:avLst/>
          </a:prstGeom>
          <a:noFill/>
        </p:spPr>
        <p:txBody>
          <a:bodyPr wrap="square" rtlCol="0">
            <a:spAutoFit/>
          </a:bodyPr>
          <a:lstStyle/>
          <a:p>
            <a:pPr algn="ctr"/>
            <a:fld id="{EB4F3BBD-0DB5-40C1-BCD4-0C1429F62FEA}" type="slidenum">
              <a:rPr lang="fr-FR" sz="1200" smtClean="0">
                <a:solidFill>
                  <a:srgbClr val="A50021"/>
                </a:solidFill>
              </a:rPr>
              <a:pPr algn="ctr"/>
              <a:t>‹N°›</a:t>
            </a:fld>
            <a:endParaRPr lang="fr-FR" sz="1200" dirty="0">
              <a:solidFill>
                <a:srgbClr val="A50021"/>
              </a:solidFill>
            </a:endParaRPr>
          </a:p>
        </p:txBody>
      </p:sp>
      <p:cxnSp>
        <p:nvCxnSpPr>
          <p:cNvPr id="7" name="Connecteur droit 6">
            <a:extLst>
              <a:ext uri="{FF2B5EF4-FFF2-40B4-BE49-F238E27FC236}">
                <a16:creationId xmlns:a16="http://schemas.microsoft.com/office/drawing/2014/main" id="{4EBEB837-78AE-4E1C-954E-2714BBE08E09}"/>
              </a:ext>
            </a:extLst>
          </p:cNvPr>
          <p:cNvCxnSpPr>
            <a:cxnSpLocks/>
          </p:cNvCxnSpPr>
          <p:nvPr userDrawn="1"/>
        </p:nvCxnSpPr>
        <p:spPr>
          <a:xfrm>
            <a:off x="0" y="749139"/>
            <a:ext cx="4181707" cy="0"/>
          </a:xfrm>
          <a:prstGeom prst="line">
            <a:avLst/>
          </a:prstGeom>
          <a:ln>
            <a:solidFill>
              <a:srgbClr val="F2BC33"/>
            </a:solidFill>
          </a:ln>
          <a:effectLst/>
        </p:spPr>
        <p:style>
          <a:lnRef idx="3">
            <a:schemeClr val="dk1"/>
          </a:lnRef>
          <a:fillRef idx="0">
            <a:schemeClr val="dk1"/>
          </a:fillRef>
          <a:effectRef idx="2">
            <a:schemeClr val="dk1"/>
          </a:effectRef>
          <a:fontRef idx="minor">
            <a:schemeClr val="tx1"/>
          </a:fontRef>
        </p:style>
      </p:cxnSp>
      <p:pic>
        <p:nvPicPr>
          <p:cNvPr id="12" name="Image 11">
            <a:extLst>
              <a:ext uri="{FF2B5EF4-FFF2-40B4-BE49-F238E27FC236}">
                <a16:creationId xmlns:a16="http://schemas.microsoft.com/office/drawing/2014/main" id="{3CB4609C-AEE3-4B5B-BE1F-8FB44BE25D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48906" y="6637006"/>
            <a:ext cx="558433" cy="436807"/>
          </a:xfrm>
          <a:prstGeom prst="rect">
            <a:avLst/>
          </a:prstGeom>
        </p:spPr>
      </p:pic>
      <p:pic>
        <p:nvPicPr>
          <p:cNvPr id="6" name="Image 5">
            <a:extLst>
              <a:ext uri="{FF2B5EF4-FFF2-40B4-BE49-F238E27FC236}">
                <a16:creationId xmlns:a16="http://schemas.microsoft.com/office/drawing/2014/main" id="{1E2DDE6E-1C3B-4C7C-9967-FA291365CFC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4575" y="6855409"/>
            <a:ext cx="901956" cy="205229"/>
          </a:xfrm>
          <a:prstGeom prst="rect">
            <a:avLst/>
          </a:prstGeom>
        </p:spPr>
      </p:pic>
    </p:spTree>
    <p:extLst>
      <p:ext uri="{BB962C8B-B14F-4D97-AF65-F5344CB8AC3E}">
        <p14:creationId xmlns:p14="http://schemas.microsoft.com/office/powerpoint/2010/main" val="10993615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9742" y="382960"/>
            <a:ext cx="8904030" cy="139030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09742" y="1914793"/>
            <a:ext cx="8904030" cy="4563869"/>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09742" y="6666812"/>
            <a:ext cx="2322790" cy="382959"/>
          </a:xfrm>
          <a:prstGeom prst="rect">
            <a:avLst/>
          </a:prstGeom>
        </p:spPr>
        <p:txBody>
          <a:bodyPr vert="horz" lIns="91440" tIns="45720" rIns="91440" bIns="45720" rtlCol="0" anchor="ctr"/>
          <a:lstStyle>
            <a:lvl1pPr algn="l">
              <a:defRPr sz="1259">
                <a:solidFill>
                  <a:schemeClr val="tx1">
                    <a:tint val="75000"/>
                  </a:schemeClr>
                </a:solidFill>
              </a:defRPr>
            </a:lvl1pPr>
          </a:lstStyle>
          <a:p>
            <a:fld id="{16F49127-B741-4BB8-8545-0D8993A7A2C6}" type="datetimeFigureOut">
              <a:rPr lang="fr-FR" smtClean="0"/>
              <a:t>30/03/2022</a:t>
            </a:fld>
            <a:endParaRPr lang="fr-FR"/>
          </a:p>
        </p:txBody>
      </p:sp>
      <p:sp>
        <p:nvSpPr>
          <p:cNvPr id="5" name="Footer Placeholder 4"/>
          <p:cNvSpPr>
            <a:spLocks noGrp="1"/>
          </p:cNvSpPr>
          <p:nvPr>
            <p:ph type="ftr" sz="quarter" idx="3"/>
          </p:nvPr>
        </p:nvSpPr>
        <p:spPr>
          <a:xfrm>
            <a:off x="3419664" y="6666812"/>
            <a:ext cx="3484186" cy="382959"/>
          </a:xfrm>
          <a:prstGeom prst="rect">
            <a:avLst/>
          </a:prstGeom>
        </p:spPr>
        <p:txBody>
          <a:bodyPr vert="horz" lIns="91440" tIns="45720" rIns="91440" bIns="45720" rtlCol="0" anchor="ctr"/>
          <a:lstStyle>
            <a:lvl1pPr algn="ctr">
              <a:defRPr sz="1259">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290981" y="6666812"/>
            <a:ext cx="2322790" cy="382959"/>
          </a:xfrm>
          <a:prstGeom prst="rect">
            <a:avLst/>
          </a:prstGeom>
        </p:spPr>
        <p:txBody>
          <a:bodyPr vert="horz" lIns="91440" tIns="45720" rIns="91440" bIns="45720" rtlCol="0" anchor="ctr"/>
          <a:lstStyle>
            <a:lvl1pPr algn="r">
              <a:defRPr sz="1259">
                <a:solidFill>
                  <a:schemeClr val="tx1">
                    <a:tint val="75000"/>
                  </a:schemeClr>
                </a:solidFill>
              </a:defRPr>
            </a:lvl1pPr>
          </a:lstStyle>
          <a:p>
            <a:fld id="{17CC08EA-83EE-4DF7-9CA3-86293610649A}" type="slidenum">
              <a:rPr lang="fr-FR" smtClean="0"/>
              <a:t>‹N°›</a:t>
            </a:fld>
            <a:endParaRPr lang="fr-FR"/>
          </a:p>
        </p:txBody>
      </p:sp>
    </p:spTree>
    <p:extLst>
      <p:ext uri="{BB962C8B-B14F-4D97-AF65-F5344CB8AC3E}">
        <p14:creationId xmlns:p14="http://schemas.microsoft.com/office/powerpoint/2010/main" val="8633077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75" r:id="rId4"/>
  </p:sldLayoutIdLst>
  <p:txStyles>
    <p:titleStyle>
      <a:lvl1pPr algn="l" defTabSz="959023" rtl="0" eaLnBrk="1" latinLnBrk="0" hangingPunct="1">
        <a:lnSpc>
          <a:spcPct val="90000"/>
        </a:lnSpc>
        <a:spcBef>
          <a:spcPct val="0"/>
        </a:spcBef>
        <a:buNone/>
        <a:defRPr sz="4615" kern="1200">
          <a:solidFill>
            <a:schemeClr val="tx1"/>
          </a:solidFill>
          <a:latin typeface="+mj-lt"/>
          <a:ea typeface="+mj-ea"/>
          <a:cs typeface="+mj-cs"/>
        </a:defRPr>
      </a:lvl1pPr>
    </p:titleStyle>
    <p:body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p:bodyStyle>
    <p:otherStyle>
      <a:defPPr>
        <a:defRPr lang="en-US"/>
      </a:defPPr>
      <a:lvl1pPr marL="0" algn="l" defTabSz="959023" rtl="0" eaLnBrk="1" latinLnBrk="0" hangingPunct="1">
        <a:defRPr sz="1888" kern="1200">
          <a:solidFill>
            <a:schemeClr val="tx1"/>
          </a:solidFill>
          <a:latin typeface="+mn-lt"/>
          <a:ea typeface="+mn-ea"/>
          <a:cs typeface="+mn-cs"/>
        </a:defRPr>
      </a:lvl1pPr>
      <a:lvl2pPr marL="479511" algn="l" defTabSz="959023" rtl="0" eaLnBrk="1" latinLnBrk="0" hangingPunct="1">
        <a:defRPr sz="1888" kern="1200">
          <a:solidFill>
            <a:schemeClr val="tx1"/>
          </a:solidFill>
          <a:latin typeface="+mn-lt"/>
          <a:ea typeface="+mn-ea"/>
          <a:cs typeface="+mn-cs"/>
        </a:defRPr>
      </a:lvl2pPr>
      <a:lvl3pPr marL="959023" algn="l" defTabSz="959023" rtl="0" eaLnBrk="1" latinLnBrk="0" hangingPunct="1">
        <a:defRPr sz="1888" kern="1200">
          <a:solidFill>
            <a:schemeClr val="tx1"/>
          </a:solidFill>
          <a:latin typeface="+mn-lt"/>
          <a:ea typeface="+mn-ea"/>
          <a:cs typeface="+mn-cs"/>
        </a:defRPr>
      </a:lvl3pPr>
      <a:lvl4pPr marL="1438534" algn="l" defTabSz="959023" rtl="0" eaLnBrk="1" latinLnBrk="0" hangingPunct="1">
        <a:defRPr sz="1888" kern="1200">
          <a:solidFill>
            <a:schemeClr val="tx1"/>
          </a:solidFill>
          <a:latin typeface="+mn-lt"/>
          <a:ea typeface="+mn-ea"/>
          <a:cs typeface="+mn-cs"/>
        </a:defRPr>
      </a:lvl4pPr>
      <a:lvl5pPr marL="1918045" algn="l" defTabSz="959023" rtl="0" eaLnBrk="1" latinLnBrk="0" hangingPunct="1">
        <a:defRPr sz="1888" kern="1200">
          <a:solidFill>
            <a:schemeClr val="tx1"/>
          </a:solidFill>
          <a:latin typeface="+mn-lt"/>
          <a:ea typeface="+mn-ea"/>
          <a:cs typeface="+mn-cs"/>
        </a:defRPr>
      </a:lvl5pPr>
      <a:lvl6pPr marL="2397557" algn="l" defTabSz="959023" rtl="0" eaLnBrk="1" latinLnBrk="0" hangingPunct="1">
        <a:defRPr sz="1888" kern="1200">
          <a:solidFill>
            <a:schemeClr val="tx1"/>
          </a:solidFill>
          <a:latin typeface="+mn-lt"/>
          <a:ea typeface="+mn-ea"/>
          <a:cs typeface="+mn-cs"/>
        </a:defRPr>
      </a:lvl6pPr>
      <a:lvl7pPr marL="2877068" algn="l" defTabSz="959023" rtl="0" eaLnBrk="1" latinLnBrk="0" hangingPunct="1">
        <a:defRPr sz="1888" kern="1200">
          <a:solidFill>
            <a:schemeClr val="tx1"/>
          </a:solidFill>
          <a:latin typeface="+mn-lt"/>
          <a:ea typeface="+mn-ea"/>
          <a:cs typeface="+mn-cs"/>
        </a:defRPr>
      </a:lvl7pPr>
      <a:lvl8pPr marL="3356580" algn="l" defTabSz="959023" rtl="0" eaLnBrk="1" latinLnBrk="0" hangingPunct="1">
        <a:defRPr sz="1888" kern="1200">
          <a:solidFill>
            <a:schemeClr val="tx1"/>
          </a:solidFill>
          <a:latin typeface="+mn-lt"/>
          <a:ea typeface="+mn-ea"/>
          <a:cs typeface="+mn-cs"/>
        </a:defRPr>
      </a:lvl8pPr>
      <a:lvl9pPr marL="3836091" algn="l" defTabSz="959023" rtl="0" eaLnBrk="1" latinLnBrk="0" hangingPunct="1">
        <a:defRPr sz="18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5ABD77-F0EB-4A19-9140-FE067F37DEC6}"/>
              </a:ext>
            </a:extLst>
          </p:cNvPr>
          <p:cNvSpPr/>
          <p:nvPr/>
        </p:nvSpPr>
        <p:spPr bwMode="auto">
          <a:xfrm>
            <a:off x="1" y="1"/>
            <a:ext cx="10323513" cy="2298320"/>
          </a:xfrm>
          <a:prstGeom prst="rect">
            <a:avLst/>
          </a:prstGeom>
          <a:solidFill>
            <a:srgbClr val="07698D"/>
          </a:solidFill>
          <a:ln w="9525" cap="flat" cmpd="sng" algn="ctr">
            <a:noFill/>
            <a:prstDash val="solid"/>
            <a:round/>
            <a:headEnd type="none" w="med" len="med"/>
            <a:tailEnd type="none" w="med" len="med"/>
          </a:ln>
          <a:effectLst/>
        </p:spPr>
        <p:txBody>
          <a:bodyPr vert="horz" wrap="square" lIns="93643" tIns="46822" rIns="93643" bIns="46822" numCol="1" rtlCol="0" anchor="t" anchorCtr="0" compatLnSpc="1">
            <a:prstTxWarp prst="textNoShape">
              <a:avLst/>
            </a:prstTxWarp>
          </a:bodyPr>
          <a:lstStyle/>
          <a:p>
            <a:pPr algn="r" defTabSz="936437" fontAlgn="base">
              <a:spcBef>
                <a:spcPct val="0"/>
              </a:spcBef>
              <a:spcAft>
                <a:spcPct val="0"/>
              </a:spcAft>
            </a:pPr>
            <a:endParaRPr lang="fr-FR" sz="1434">
              <a:latin typeface="Tempus Sans ITC" pitchFamily="82" charset="0"/>
            </a:endParaRPr>
          </a:p>
        </p:txBody>
      </p:sp>
      <p:sp>
        <p:nvSpPr>
          <p:cNvPr id="2" name="Sous-titre 1"/>
          <p:cNvSpPr>
            <a:spLocks noGrp="1"/>
          </p:cNvSpPr>
          <p:nvPr>
            <p:ph type="subTitle" idx="4294967295"/>
          </p:nvPr>
        </p:nvSpPr>
        <p:spPr>
          <a:xfrm>
            <a:off x="659145" y="2596594"/>
            <a:ext cx="9056127" cy="1665659"/>
          </a:xfrm>
        </p:spPr>
        <p:txBody>
          <a:bodyPr>
            <a:normAutofit/>
          </a:bodyPr>
          <a:lstStyle/>
          <a:p>
            <a:pPr marL="0" indent="0" algn="ctr">
              <a:lnSpc>
                <a:spcPct val="120000"/>
              </a:lnSpc>
              <a:buNone/>
            </a:pPr>
            <a:r>
              <a:rPr lang="fr-FR" sz="3600" b="1" i="0" dirty="0">
                <a:solidFill>
                  <a:srgbClr val="07698D"/>
                </a:solidFill>
                <a:latin typeface="Century Gothic" panose="020B0502020202020204" pitchFamily="34" charset="0"/>
              </a:rPr>
              <a:t>Les cadres et </a:t>
            </a:r>
          </a:p>
          <a:p>
            <a:pPr marL="0" indent="0" algn="ctr">
              <a:lnSpc>
                <a:spcPct val="120000"/>
              </a:lnSpc>
              <a:buNone/>
            </a:pPr>
            <a:r>
              <a:rPr lang="fr-FR" sz="3600" b="1" i="0" dirty="0">
                <a:solidFill>
                  <a:srgbClr val="07698D"/>
                </a:solidFill>
                <a:latin typeface="Century Gothic" panose="020B0502020202020204" pitchFamily="34" charset="0"/>
              </a:rPr>
              <a:t>les événements hybrides</a:t>
            </a:r>
          </a:p>
        </p:txBody>
      </p:sp>
      <p:sp>
        <p:nvSpPr>
          <p:cNvPr id="3" name="ZoneTexte 2"/>
          <p:cNvSpPr txBox="1"/>
          <p:nvPr/>
        </p:nvSpPr>
        <p:spPr>
          <a:xfrm>
            <a:off x="3840064" y="5657213"/>
            <a:ext cx="2694291" cy="352096"/>
          </a:xfrm>
          <a:prstGeom prst="rect">
            <a:avLst/>
          </a:prstGeom>
          <a:noFill/>
        </p:spPr>
        <p:txBody>
          <a:bodyPr wrap="square" rtlCol="0">
            <a:spAutoFit/>
          </a:bodyPr>
          <a:lstStyle/>
          <a:p>
            <a:pPr algn="ctr"/>
            <a:r>
              <a:rPr lang="fr-FR" sz="1634" dirty="0">
                <a:latin typeface="Calibri" panose="020F0502020204030204" pitchFamily="34" charset="0"/>
                <a:cs typeface="Calibri" panose="020F0502020204030204" pitchFamily="34" charset="0"/>
              </a:rPr>
              <a:t>Mars 2022</a:t>
            </a:r>
          </a:p>
        </p:txBody>
      </p:sp>
      <p:sp>
        <p:nvSpPr>
          <p:cNvPr id="7" name="Subtitle 2"/>
          <p:cNvSpPr txBox="1">
            <a:spLocks/>
          </p:cNvSpPr>
          <p:nvPr/>
        </p:nvSpPr>
        <p:spPr>
          <a:xfrm>
            <a:off x="742295" y="4585296"/>
            <a:ext cx="8889833" cy="1244946"/>
          </a:xfrm>
          <a:prstGeom prst="rect">
            <a:avLst/>
          </a:prstGeom>
        </p:spPr>
        <p:txBody>
          <a:bodyPr vert="horz" lIns="93405" tIns="46703" rIns="93405" bIns="46703"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4400" b="1" i="1" kern="1200" cap="none" baseline="0">
                <a:solidFill>
                  <a:srgbClr val="A5002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2458" b="0" i="0" dirty="0">
                <a:solidFill>
                  <a:srgbClr val="E25C5B"/>
                </a:solidFill>
                <a:latin typeface="Century Gothic" panose="020B0502020202020204" pitchFamily="34" charset="0"/>
              </a:rPr>
              <a:t>Enquête de l’Ifop pour </a:t>
            </a:r>
            <a:r>
              <a:rPr lang="fr-FR" sz="2458" i="0" dirty="0" err="1">
                <a:solidFill>
                  <a:srgbClr val="E25C5B"/>
                </a:solidFill>
                <a:latin typeface="Century Gothic" panose="020B0502020202020204" pitchFamily="34" charset="0"/>
              </a:rPr>
              <a:t>Wisembly</a:t>
            </a:r>
            <a:endParaRPr lang="en-US" sz="2458" i="0" dirty="0">
              <a:solidFill>
                <a:srgbClr val="E25C5B"/>
              </a:solidFill>
              <a:latin typeface="Century Gothic" panose="020B0502020202020204" pitchFamily="34" charset="0"/>
            </a:endParaRPr>
          </a:p>
        </p:txBody>
      </p:sp>
      <p:cxnSp>
        <p:nvCxnSpPr>
          <p:cNvPr id="8" name="Connecteur droit 7"/>
          <p:cNvCxnSpPr/>
          <p:nvPr/>
        </p:nvCxnSpPr>
        <p:spPr>
          <a:xfrm>
            <a:off x="1329719" y="4674369"/>
            <a:ext cx="7657061" cy="0"/>
          </a:xfrm>
          <a:prstGeom prst="line">
            <a:avLst/>
          </a:prstGeom>
          <a:ln>
            <a:solidFill>
              <a:srgbClr val="FFDD00"/>
            </a:solidFill>
          </a:ln>
          <a:effectLst/>
        </p:spPr>
        <p:style>
          <a:lnRef idx="3">
            <a:schemeClr val="dk1"/>
          </a:lnRef>
          <a:fillRef idx="0">
            <a:schemeClr val="dk1"/>
          </a:fillRef>
          <a:effectRef idx="2">
            <a:schemeClr val="dk1"/>
          </a:effectRef>
          <a:fontRef idx="minor">
            <a:schemeClr val="tx1"/>
          </a:fontRef>
        </p:style>
      </p:cxnSp>
      <p:pic>
        <p:nvPicPr>
          <p:cNvPr id="9" name="Image 8">
            <a:extLst>
              <a:ext uri="{FF2B5EF4-FFF2-40B4-BE49-F238E27FC236}">
                <a16:creationId xmlns:a16="http://schemas.microsoft.com/office/drawing/2014/main" id="{52870469-8727-465B-B810-82A1B10343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9951" y="1040557"/>
            <a:ext cx="1619534" cy="1266802"/>
          </a:xfrm>
          <a:prstGeom prst="rect">
            <a:avLst/>
          </a:prstGeom>
        </p:spPr>
      </p:pic>
      <p:sp>
        <p:nvSpPr>
          <p:cNvPr id="12" name="Rectangle 11">
            <a:extLst>
              <a:ext uri="{FF2B5EF4-FFF2-40B4-BE49-F238E27FC236}">
                <a16:creationId xmlns:a16="http://schemas.microsoft.com/office/drawing/2014/main" id="{B09483C6-0F72-4168-99EF-FAD23A587381}"/>
              </a:ext>
            </a:extLst>
          </p:cNvPr>
          <p:cNvSpPr/>
          <p:nvPr/>
        </p:nvSpPr>
        <p:spPr>
          <a:xfrm>
            <a:off x="0" y="5939727"/>
            <a:ext cx="3620236" cy="1196610"/>
          </a:xfrm>
          <a:prstGeom prst="rect">
            <a:avLst/>
          </a:prstGeom>
          <a:ln>
            <a:noFill/>
            <a:prstDash val="solid"/>
          </a:ln>
        </p:spPr>
        <p:txBody>
          <a:bodyPr wrap="square" anchor="b">
            <a:spAutoFit/>
          </a:bodyPr>
          <a:lstStyle/>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800" dirty="0">
                <a:solidFill>
                  <a:srgbClr val="E25C5B"/>
                </a:solidFill>
                <a:latin typeface="Calibri" panose="020F0502020204030204" pitchFamily="34" charset="0"/>
                <a:ea typeface="Calibri" panose="020F0502020204030204" pitchFamily="34" charset="0"/>
              </a:rPr>
              <a:t>N° 118831</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u="sng" dirty="0">
                <a:solidFill>
                  <a:srgbClr val="E25C5B"/>
                </a:solidFill>
                <a:latin typeface="Calibri" panose="020F0502020204030204" pitchFamily="34" charset="0"/>
                <a:ea typeface="Calibri" panose="020F0502020204030204" pitchFamily="34" charset="0"/>
              </a:rPr>
              <a:t>Contacts Ifop</a:t>
            </a:r>
            <a:r>
              <a:rPr lang="fr-FR" sz="1050" dirty="0">
                <a:solidFill>
                  <a:srgbClr val="E25C5B"/>
                </a:solidFill>
                <a:latin typeface="Calibri" panose="020F0502020204030204" pitchFamily="34" charset="0"/>
                <a:ea typeface="Calibri" panose="020F0502020204030204" pitchFamily="34" charset="0"/>
              </a:rPr>
              <a:t> : </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dirty="0">
                <a:solidFill>
                  <a:srgbClr val="E25C5B"/>
                </a:solidFill>
                <a:latin typeface="Calibri" panose="020F0502020204030204" pitchFamily="34" charset="0"/>
                <a:ea typeface="Calibri" panose="020F0502020204030204" pitchFamily="34" charset="0"/>
              </a:rPr>
              <a:t>Romain </a:t>
            </a:r>
            <a:r>
              <a:rPr lang="fr-FR" sz="1050" dirty="0" err="1">
                <a:solidFill>
                  <a:srgbClr val="E25C5B"/>
                </a:solidFill>
                <a:latin typeface="Calibri" panose="020F0502020204030204" pitchFamily="34" charset="0"/>
                <a:ea typeface="Calibri" panose="020F0502020204030204" pitchFamily="34" charset="0"/>
              </a:rPr>
              <a:t>Bendavid</a:t>
            </a:r>
            <a:r>
              <a:rPr lang="fr-FR" sz="1050" dirty="0">
                <a:solidFill>
                  <a:srgbClr val="E25C5B"/>
                </a:solidFill>
                <a:latin typeface="Calibri" panose="020F0502020204030204" pitchFamily="34" charset="0"/>
                <a:ea typeface="Calibri" panose="020F0502020204030204" pitchFamily="34" charset="0"/>
              </a:rPr>
              <a:t> / Enora </a:t>
            </a:r>
            <a:r>
              <a:rPr lang="fr-FR" sz="1050" dirty="0" err="1">
                <a:solidFill>
                  <a:srgbClr val="E25C5B"/>
                </a:solidFill>
                <a:latin typeface="Calibri" panose="020F0502020204030204" pitchFamily="34" charset="0"/>
                <a:ea typeface="Calibri" panose="020F0502020204030204" pitchFamily="34" charset="0"/>
              </a:rPr>
              <a:t>Lanoë-Danel</a:t>
            </a:r>
            <a:endParaRPr lang="fr-FR" sz="1050" dirty="0">
              <a:solidFill>
                <a:srgbClr val="E25C5B"/>
              </a:solidFill>
              <a:latin typeface="Calibri" panose="020F0502020204030204" pitchFamily="34" charset="0"/>
              <a:ea typeface="Calibri" panose="020F0502020204030204" pitchFamily="34" charset="0"/>
            </a:endParaRP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dirty="0">
                <a:solidFill>
                  <a:srgbClr val="E25C5B"/>
                </a:solidFill>
                <a:latin typeface="Calibri" panose="020F0502020204030204" pitchFamily="34" charset="0"/>
                <a:ea typeface="Calibri" panose="020F0502020204030204" pitchFamily="34" charset="0"/>
              </a:rPr>
              <a:t>Département Opinion et Stratégies d’Entreprise</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dirty="0">
                <a:solidFill>
                  <a:srgbClr val="E25C5B"/>
                </a:solidFill>
                <a:latin typeface="Calibri" panose="020F0502020204030204" pitchFamily="34" charset="0"/>
                <a:ea typeface="Calibri" panose="020F0502020204030204" pitchFamily="34" charset="0"/>
              </a:rPr>
              <a:t>01 45 84 14 44</a:t>
            </a:r>
          </a:p>
          <a:p>
            <a:pPr>
              <a:lnSpc>
                <a:spcPct val="120000"/>
              </a:lnSpc>
              <a:tabLst>
                <a:tab pos="-503555" algn="l"/>
                <a:tab pos="-324485" algn="l"/>
                <a:tab pos="142875" algn="l"/>
                <a:tab pos="359410" algn="l"/>
                <a:tab pos="1079500" algn="l"/>
                <a:tab pos="1799590" algn="l"/>
                <a:tab pos="2519680" algn="l"/>
                <a:tab pos="2879090" algn="l"/>
                <a:tab pos="3239770" algn="l"/>
                <a:tab pos="3599180" algn="l"/>
                <a:tab pos="3959860" algn="l"/>
                <a:tab pos="4319270" algn="l"/>
                <a:tab pos="4679950" algn="l"/>
                <a:tab pos="5039360" algn="l"/>
                <a:tab pos="5400040" algn="l"/>
              </a:tabLst>
            </a:pPr>
            <a:r>
              <a:rPr lang="fr-FR" sz="1050" u="sng" dirty="0">
                <a:solidFill>
                  <a:srgbClr val="E25C5B"/>
                </a:solidFill>
                <a:latin typeface="Calibri" panose="020F0502020204030204" pitchFamily="34" charset="0"/>
                <a:ea typeface="Calibri" panose="020F0502020204030204" pitchFamily="34" charset="0"/>
              </a:rPr>
              <a:t>prenom.nom@ifop.com</a:t>
            </a:r>
            <a:endParaRPr lang="fr-FR" sz="1050" dirty="0">
              <a:solidFill>
                <a:srgbClr val="E25C5B"/>
              </a:solidFill>
              <a:latin typeface="Calibri" panose="020F0502020204030204" pitchFamily="34" charset="0"/>
              <a:ea typeface="Calibri" panose="020F0502020204030204" pitchFamily="34" charset="0"/>
            </a:endParaRPr>
          </a:p>
        </p:txBody>
      </p:sp>
      <p:pic>
        <p:nvPicPr>
          <p:cNvPr id="6" name="Image 5" descr="Une image contenant texte, clipart&#10;&#10;Description générée automatiquement">
            <a:extLst>
              <a:ext uri="{FF2B5EF4-FFF2-40B4-BE49-F238E27FC236}">
                <a16:creationId xmlns:a16="http://schemas.microsoft.com/office/drawing/2014/main" id="{B6F1B131-A25C-4602-8CB4-EBB79BC8094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70832" y="5919315"/>
            <a:ext cx="2880360" cy="1078992"/>
          </a:xfrm>
          <a:prstGeom prst="rect">
            <a:avLst/>
          </a:prstGeom>
        </p:spPr>
      </p:pic>
    </p:spTree>
    <p:extLst>
      <p:ext uri="{BB962C8B-B14F-4D97-AF65-F5344CB8AC3E}">
        <p14:creationId xmlns:p14="http://schemas.microsoft.com/office/powerpoint/2010/main" val="1509800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1">
            <a:extLst>
              <a:ext uri="{FF2B5EF4-FFF2-40B4-BE49-F238E27FC236}">
                <a16:creationId xmlns:a16="http://schemas.microsoft.com/office/drawing/2014/main" id="{2CA85BB4-9985-4E8F-BE61-3D9695EEC473}"/>
              </a:ext>
            </a:extLst>
          </p:cNvPr>
          <p:cNvSpPr txBox="1">
            <a:spLocks/>
          </p:cNvSpPr>
          <p:nvPr/>
        </p:nvSpPr>
        <p:spPr>
          <a:xfrm>
            <a:off x="116022" y="82493"/>
            <a:ext cx="9987949" cy="657689"/>
          </a:xfrm>
          <a:prstGeom prst="rect">
            <a:avLst/>
          </a:prstGeom>
        </p:spPr>
        <p:txBody>
          <a:bodyPr vert="horz" lIns="91440" tIns="45720" rIns="91440" bIns="45720" rtlCol="0" anchor="ctr">
            <a:normAutofit/>
          </a:bodyPr>
          <a:lst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a:lstStyle>
          <a:p>
            <a:pPr marL="0" defTabSz="914400">
              <a:spcBef>
                <a:spcPct val="0"/>
              </a:spcBef>
              <a:buFont typeface="Arial" panose="020B0604020202020204" pitchFamily="34" charset="0"/>
              <a:buNone/>
            </a:pPr>
            <a:r>
              <a:rPr lang="fr-FR" sz="2000" b="1" dirty="0">
                <a:solidFill>
                  <a:srgbClr val="07698D"/>
                </a:solidFill>
                <a:latin typeface="Century Gothic" panose="020B0502020202020204" pitchFamily="34" charset="0"/>
                <a:ea typeface="+mj-ea"/>
                <a:cs typeface="+mj-cs"/>
              </a:rPr>
              <a:t> LE PRINCIPAL AVANTAGE D'UN ÉVÉNEMENT HYBRIDE</a:t>
            </a:r>
          </a:p>
        </p:txBody>
      </p:sp>
      <p:sp>
        <p:nvSpPr>
          <p:cNvPr id="10" name="Text Box 10">
            <a:extLst>
              <a:ext uri="{FF2B5EF4-FFF2-40B4-BE49-F238E27FC236}">
                <a16:creationId xmlns:a16="http://schemas.microsoft.com/office/drawing/2014/main" id="{3123FF65-6DA8-484F-8999-29527F924763}"/>
              </a:ext>
            </a:extLst>
          </p:cNvPr>
          <p:cNvSpPr txBox="1">
            <a:spLocks noChangeArrowheads="1"/>
          </p:cNvSpPr>
          <p:nvPr/>
        </p:nvSpPr>
        <p:spPr bwMode="auto">
          <a:xfrm>
            <a:off x="343042" y="837486"/>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 En fonction de votre expérience ou de l’idée que vous vous en faîtes, parmi les affirmations suivantes, laquelle correspond le mieux aux avantages d’un événement hybride ?</a:t>
            </a:r>
          </a:p>
        </p:txBody>
      </p:sp>
      <p:graphicFrame>
        <p:nvGraphicFramePr>
          <p:cNvPr id="6" name="Graphique 5">
            <a:extLst>
              <a:ext uri="{FF2B5EF4-FFF2-40B4-BE49-F238E27FC236}">
                <a16:creationId xmlns:a16="http://schemas.microsoft.com/office/drawing/2014/main" id="{9DDC38F7-12E1-4520-BBC9-B88E7E49501F}"/>
              </a:ext>
            </a:extLst>
          </p:cNvPr>
          <p:cNvGraphicFramePr/>
          <p:nvPr>
            <p:extLst>
              <p:ext uri="{D42A27DB-BD31-4B8C-83A1-F6EECF244321}">
                <p14:modId xmlns:p14="http://schemas.microsoft.com/office/powerpoint/2010/main" val="1462736350"/>
              </p:ext>
            </p:extLst>
          </p:nvPr>
        </p:nvGraphicFramePr>
        <p:xfrm>
          <a:off x="343042" y="1749425"/>
          <a:ext cx="7869010" cy="4702700"/>
        </p:xfrm>
        <a:graphic>
          <a:graphicData uri="http://schemas.openxmlformats.org/drawingml/2006/chart">
            <c:chart xmlns:c="http://schemas.openxmlformats.org/drawingml/2006/chart" xmlns:r="http://schemas.openxmlformats.org/officeDocument/2006/relationships" r:id="rId2"/>
          </a:graphicData>
        </a:graphic>
      </p:graphicFrame>
      <p:grpSp>
        <p:nvGrpSpPr>
          <p:cNvPr id="11" name="Groupe 10">
            <a:extLst>
              <a:ext uri="{FF2B5EF4-FFF2-40B4-BE49-F238E27FC236}">
                <a16:creationId xmlns:a16="http://schemas.microsoft.com/office/drawing/2014/main" id="{C08987F8-C082-42CD-9731-C8ECFCF3A81E}"/>
              </a:ext>
            </a:extLst>
          </p:cNvPr>
          <p:cNvGrpSpPr/>
          <p:nvPr/>
        </p:nvGrpSpPr>
        <p:grpSpPr>
          <a:xfrm>
            <a:off x="5109996" y="5312733"/>
            <a:ext cx="2089639" cy="261610"/>
            <a:chOff x="8438661" y="2527300"/>
            <a:chExt cx="2089639" cy="261610"/>
          </a:xfrm>
        </p:grpSpPr>
        <p:pic>
          <p:nvPicPr>
            <p:cNvPr id="12" name="Image 11">
              <a:extLst>
                <a:ext uri="{FF2B5EF4-FFF2-40B4-BE49-F238E27FC236}">
                  <a16:creationId xmlns:a16="http://schemas.microsoft.com/office/drawing/2014/main" id="{2E015410-DD91-4328-99A3-67AC9590D2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8661" y="2618886"/>
              <a:ext cx="146539" cy="146539"/>
            </a:xfrm>
            <a:prstGeom prst="rect">
              <a:avLst/>
            </a:prstGeom>
          </p:spPr>
        </p:pic>
        <p:sp>
          <p:nvSpPr>
            <p:cNvPr id="13" name="ZoneTexte 12">
              <a:extLst>
                <a:ext uri="{FF2B5EF4-FFF2-40B4-BE49-F238E27FC236}">
                  <a16:creationId xmlns:a16="http://schemas.microsoft.com/office/drawing/2014/main" id="{70B621EC-3929-40AF-BA00-3DF1F6607F7C}"/>
                </a:ext>
              </a:extLst>
            </p:cNvPr>
            <p:cNvSpPr txBox="1"/>
            <p:nvPr/>
          </p:nvSpPr>
          <p:spPr>
            <a:xfrm>
              <a:off x="8585200" y="2527300"/>
              <a:ext cx="1943100" cy="261610"/>
            </a:xfrm>
            <a:prstGeom prst="rect">
              <a:avLst/>
            </a:prstGeom>
            <a:noFill/>
          </p:spPr>
          <p:txBody>
            <a:bodyPr wrap="square" rtlCol="0">
              <a:spAutoFit/>
            </a:bodyPr>
            <a:lstStyle/>
            <a:p>
              <a:r>
                <a:rPr lang="fr-FR" sz="1100" dirty="0"/>
                <a:t>Moins de 35 ans : 14%</a:t>
              </a:r>
            </a:p>
          </p:txBody>
        </p:sp>
      </p:grpSp>
      <p:grpSp>
        <p:nvGrpSpPr>
          <p:cNvPr id="20" name="Groupe 19">
            <a:extLst>
              <a:ext uri="{FF2B5EF4-FFF2-40B4-BE49-F238E27FC236}">
                <a16:creationId xmlns:a16="http://schemas.microsoft.com/office/drawing/2014/main" id="{C62BF4A1-A6AC-474D-8909-6A3C2178300C}"/>
              </a:ext>
            </a:extLst>
          </p:cNvPr>
          <p:cNvGrpSpPr/>
          <p:nvPr/>
        </p:nvGrpSpPr>
        <p:grpSpPr>
          <a:xfrm>
            <a:off x="5658652" y="6021238"/>
            <a:ext cx="2089639" cy="430887"/>
            <a:chOff x="8438661" y="2527300"/>
            <a:chExt cx="2089639" cy="430887"/>
          </a:xfrm>
        </p:grpSpPr>
        <p:pic>
          <p:nvPicPr>
            <p:cNvPr id="21" name="Image 20">
              <a:extLst>
                <a:ext uri="{FF2B5EF4-FFF2-40B4-BE49-F238E27FC236}">
                  <a16:creationId xmlns:a16="http://schemas.microsoft.com/office/drawing/2014/main" id="{080F6194-5415-4265-8EC6-38FDA1C09E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8661" y="2618886"/>
              <a:ext cx="146539" cy="146539"/>
            </a:xfrm>
            <a:prstGeom prst="rect">
              <a:avLst/>
            </a:prstGeom>
          </p:spPr>
        </p:pic>
        <p:sp>
          <p:nvSpPr>
            <p:cNvPr id="22" name="ZoneTexte 21">
              <a:extLst>
                <a:ext uri="{FF2B5EF4-FFF2-40B4-BE49-F238E27FC236}">
                  <a16:creationId xmlns:a16="http://schemas.microsoft.com/office/drawing/2014/main" id="{049FD137-1992-4808-9B4A-96BDF0DDEB16}"/>
                </a:ext>
              </a:extLst>
            </p:cNvPr>
            <p:cNvSpPr txBox="1"/>
            <p:nvPr/>
          </p:nvSpPr>
          <p:spPr>
            <a:xfrm>
              <a:off x="8585200" y="2527300"/>
              <a:ext cx="1943100" cy="430887"/>
            </a:xfrm>
            <a:prstGeom prst="rect">
              <a:avLst/>
            </a:prstGeom>
            <a:noFill/>
          </p:spPr>
          <p:txBody>
            <a:bodyPr wrap="square" rtlCol="0">
              <a:spAutoFit/>
            </a:bodyPr>
            <a:lstStyle/>
            <a:p>
              <a:r>
                <a:rPr lang="fr-FR" sz="1100" dirty="0"/>
                <a:t>N’a jamais assisté à un événement hybride : 26%</a:t>
              </a:r>
            </a:p>
          </p:txBody>
        </p:sp>
      </p:grpSp>
    </p:spTree>
    <p:extLst>
      <p:ext uri="{BB962C8B-B14F-4D97-AF65-F5344CB8AC3E}">
        <p14:creationId xmlns:p14="http://schemas.microsoft.com/office/powerpoint/2010/main" val="3573200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1">
            <a:extLst>
              <a:ext uri="{FF2B5EF4-FFF2-40B4-BE49-F238E27FC236}">
                <a16:creationId xmlns:a16="http://schemas.microsoft.com/office/drawing/2014/main" id="{2CA85BB4-9985-4E8F-BE61-3D9695EEC473}"/>
              </a:ext>
            </a:extLst>
          </p:cNvPr>
          <p:cNvSpPr txBox="1">
            <a:spLocks/>
          </p:cNvSpPr>
          <p:nvPr/>
        </p:nvSpPr>
        <p:spPr>
          <a:xfrm>
            <a:off x="116022" y="82493"/>
            <a:ext cx="9987949" cy="657689"/>
          </a:xfrm>
          <a:prstGeom prst="rect">
            <a:avLst/>
          </a:prstGeom>
        </p:spPr>
        <p:txBody>
          <a:bodyPr vert="horz" lIns="91440" tIns="45720" rIns="91440" bIns="45720" rtlCol="0" anchor="ctr">
            <a:normAutofit/>
          </a:bodyPr>
          <a:lst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a:lstStyle>
          <a:p>
            <a:pPr marL="0" defTabSz="914400">
              <a:spcBef>
                <a:spcPct val="0"/>
              </a:spcBef>
              <a:buFont typeface="Arial" panose="020B0604020202020204" pitchFamily="34" charset="0"/>
              <a:buNone/>
            </a:pPr>
            <a:r>
              <a:rPr lang="fr-FR" sz="2000" b="1" dirty="0">
                <a:solidFill>
                  <a:srgbClr val="07698D"/>
                </a:solidFill>
                <a:latin typeface="Century Gothic" panose="020B0502020202020204" pitchFamily="34" charset="0"/>
                <a:ea typeface="+mj-ea"/>
                <a:cs typeface="+mj-cs"/>
              </a:rPr>
              <a:t>L’AMÉLIORATION LA PLUS SUSCEPTIBLE DE CONVAINCRE D’ASSISTER À UN ÉVÉNEMENT HYBRIDE</a:t>
            </a:r>
          </a:p>
        </p:txBody>
      </p:sp>
      <p:sp>
        <p:nvSpPr>
          <p:cNvPr id="10" name="Text Box 10">
            <a:extLst>
              <a:ext uri="{FF2B5EF4-FFF2-40B4-BE49-F238E27FC236}">
                <a16:creationId xmlns:a16="http://schemas.microsoft.com/office/drawing/2014/main" id="{3123FF65-6DA8-484F-8999-29527F924763}"/>
              </a:ext>
            </a:extLst>
          </p:cNvPr>
          <p:cNvSpPr txBox="1">
            <a:spLocks noChangeArrowheads="1"/>
          </p:cNvSpPr>
          <p:nvPr/>
        </p:nvSpPr>
        <p:spPr bwMode="auto">
          <a:xfrm>
            <a:off x="343042" y="837486"/>
            <a:ext cx="9760929" cy="811367"/>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Parmi les suggestions d’amélioration suivantes, laquelle serait la plus susceptible de vous convaincre d’assister à un événement hybride ?</a:t>
            </a:r>
          </a:p>
          <a:p>
            <a:pPr marL="900000" indent="-900000" algn="just"/>
            <a:endParaRPr lang="fr-FR" sz="1200" b="1" dirty="0"/>
          </a:p>
          <a:p>
            <a:pPr marL="900000" indent="-900000" algn="just"/>
            <a:endParaRPr lang="fr-FR" sz="1200" b="1" dirty="0"/>
          </a:p>
        </p:txBody>
      </p:sp>
      <p:grpSp>
        <p:nvGrpSpPr>
          <p:cNvPr id="2" name="Groupe 1">
            <a:extLst>
              <a:ext uri="{FF2B5EF4-FFF2-40B4-BE49-F238E27FC236}">
                <a16:creationId xmlns:a16="http://schemas.microsoft.com/office/drawing/2014/main" id="{E879D7E5-E2A6-4687-81A8-52B7CD4F4E41}"/>
              </a:ext>
            </a:extLst>
          </p:cNvPr>
          <p:cNvGrpSpPr/>
          <p:nvPr/>
        </p:nvGrpSpPr>
        <p:grpSpPr>
          <a:xfrm>
            <a:off x="343042" y="1652777"/>
            <a:ext cx="9366674" cy="4702700"/>
            <a:chOff x="116022" y="1759759"/>
            <a:chExt cx="9366674" cy="4702700"/>
          </a:xfrm>
        </p:grpSpPr>
        <p:graphicFrame>
          <p:nvGraphicFramePr>
            <p:cNvPr id="9" name="Graphique 8">
              <a:extLst>
                <a:ext uri="{FF2B5EF4-FFF2-40B4-BE49-F238E27FC236}">
                  <a16:creationId xmlns:a16="http://schemas.microsoft.com/office/drawing/2014/main" id="{9316D901-04CB-4650-8760-7C13CD7AA64B}"/>
                </a:ext>
              </a:extLst>
            </p:cNvPr>
            <p:cNvGraphicFramePr/>
            <p:nvPr>
              <p:extLst>
                <p:ext uri="{D42A27DB-BD31-4B8C-83A1-F6EECF244321}">
                  <p14:modId xmlns:p14="http://schemas.microsoft.com/office/powerpoint/2010/main" val="2258013320"/>
                </p:ext>
              </p:extLst>
            </p:nvPr>
          </p:nvGraphicFramePr>
          <p:xfrm>
            <a:off x="116022" y="1759759"/>
            <a:ext cx="7869010" cy="4702700"/>
          </p:xfrm>
          <a:graphic>
            <a:graphicData uri="http://schemas.openxmlformats.org/drawingml/2006/chart">
              <c:chart xmlns:c="http://schemas.openxmlformats.org/drawingml/2006/chart" xmlns:r="http://schemas.openxmlformats.org/officeDocument/2006/relationships" r:id="rId2"/>
            </a:graphicData>
          </a:graphic>
        </p:graphicFrame>
        <p:grpSp>
          <p:nvGrpSpPr>
            <p:cNvPr id="6" name="Groupe 5">
              <a:extLst>
                <a:ext uri="{FF2B5EF4-FFF2-40B4-BE49-F238E27FC236}">
                  <a16:creationId xmlns:a16="http://schemas.microsoft.com/office/drawing/2014/main" id="{EAB93D1F-2DC0-4BAB-BAED-D01C814FBCA5}"/>
                </a:ext>
              </a:extLst>
            </p:cNvPr>
            <p:cNvGrpSpPr/>
            <p:nvPr/>
          </p:nvGrpSpPr>
          <p:grpSpPr>
            <a:xfrm>
              <a:off x="7183060" y="3596481"/>
              <a:ext cx="2089639" cy="261610"/>
              <a:chOff x="8438661" y="2527300"/>
              <a:chExt cx="2089639" cy="261610"/>
            </a:xfrm>
          </p:grpSpPr>
          <p:pic>
            <p:nvPicPr>
              <p:cNvPr id="8" name="Image 7">
                <a:extLst>
                  <a:ext uri="{FF2B5EF4-FFF2-40B4-BE49-F238E27FC236}">
                    <a16:creationId xmlns:a16="http://schemas.microsoft.com/office/drawing/2014/main" id="{6E5B6F6D-234B-4AB1-AB47-3A90124C79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8661" y="2618886"/>
                <a:ext cx="146539" cy="146539"/>
              </a:xfrm>
              <a:prstGeom prst="rect">
                <a:avLst/>
              </a:prstGeom>
            </p:spPr>
          </p:pic>
          <p:sp>
            <p:nvSpPr>
              <p:cNvPr id="12" name="ZoneTexte 11">
                <a:extLst>
                  <a:ext uri="{FF2B5EF4-FFF2-40B4-BE49-F238E27FC236}">
                    <a16:creationId xmlns:a16="http://schemas.microsoft.com/office/drawing/2014/main" id="{500DE014-CB88-44FE-9C2A-2F344AE2FB61}"/>
                  </a:ext>
                </a:extLst>
              </p:cNvPr>
              <p:cNvSpPr txBox="1"/>
              <p:nvPr/>
            </p:nvSpPr>
            <p:spPr>
              <a:xfrm>
                <a:off x="8585200" y="2527300"/>
                <a:ext cx="1943100" cy="261610"/>
              </a:xfrm>
              <a:prstGeom prst="rect">
                <a:avLst/>
              </a:prstGeom>
              <a:noFill/>
            </p:spPr>
            <p:txBody>
              <a:bodyPr wrap="square" rtlCol="0">
                <a:spAutoFit/>
              </a:bodyPr>
              <a:lstStyle/>
              <a:p>
                <a:r>
                  <a:rPr lang="fr-FR" sz="1100" dirty="0"/>
                  <a:t>Moins de 35 ans : 23%</a:t>
                </a:r>
              </a:p>
            </p:txBody>
          </p:sp>
        </p:grpSp>
        <p:grpSp>
          <p:nvGrpSpPr>
            <p:cNvPr id="13" name="Groupe 12">
              <a:extLst>
                <a:ext uri="{FF2B5EF4-FFF2-40B4-BE49-F238E27FC236}">
                  <a16:creationId xmlns:a16="http://schemas.microsoft.com/office/drawing/2014/main" id="{C3159281-2E7E-4DAC-A3B0-4F43D24EF206}"/>
                </a:ext>
              </a:extLst>
            </p:cNvPr>
            <p:cNvGrpSpPr/>
            <p:nvPr/>
          </p:nvGrpSpPr>
          <p:grpSpPr>
            <a:xfrm>
              <a:off x="5604478" y="4592573"/>
              <a:ext cx="2089639" cy="261610"/>
              <a:chOff x="8438661" y="2527300"/>
              <a:chExt cx="2089639" cy="261610"/>
            </a:xfrm>
          </p:grpSpPr>
          <p:pic>
            <p:nvPicPr>
              <p:cNvPr id="14" name="Image 13">
                <a:extLst>
                  <a:ext uri="{FF2B5EF4-FFF2-40B4-BE49-F238E27FC236}">
                    <a16:creationId xmlns:a16="http://schemas.microsoft.com/office/drawing/2014/main" id="{1158FC09-D5D3-4C32-A156-5A0C9F8FD1C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8661" y="2618886"/>
                <a:ext cx="146539" cy="146539"/>
              </a:xfrm>
              <a:prstGeom prst="rect">
                <a:avLst/>
              </a:prstGeom>
            </p:spPr>
          </p:pic>
          <p:sp>
            <p:nvSpPr>
              <p:cNvPr id="15" name="ZoneTexte 14">
                <a:extLst>
                  <a:ext uri="{FF2B5EF4-FFF2-40B4-BE49-F238E27FC236}">
                    <a16:creationId xmlns:a16="http://schemas.microsoft.com/office/drawing/2014/main" id="{325DB6BA-4561-4312-BBF8-1EACA8BA6DA2}"/>
                  </a:ext>
                </a:extLst>
              </p:cNvPr>
              <p:cNvSpPr txBox="1"/>
              <p:nvPr/>
            </p:nvSpPr>
            <p:spPr>
              <a:xfrm>
                <a:off x="8585200" y="2527300"/>
                <a:ext cx="1943100" cy="261610"/>
              </a:xfrm>
              <a:prstGeom prst="rect">
                <a:avLst/>
              </a:prstGeom>
              <a:noFill/>
            </p:spPr>
            <p:txBody>
              <a:bodyPr wrap="square" rtlCol="0">
                <a:spAutoFit/>
              </a:bodyPr>
              <a:lstStyle/>
              <a:p>
                <a:r>
                  <a:rPr lang="fr-FR" sz="1100" dirty="0"/>
                  <a:t>Moins de 35 ans : 16%</a:t>
                </a:r>
              </a:p>
            </p:txBody>
          </p:sp>
        </p:grpSp>
        <p:grpSp>
          <p:nvGrpSpPr>
            <p:cNvPr id="16" name="Groupe 15">
              <a:extLst>
                <a:ext uri="{FF2B5EF4-FFF2-40B4-BE49-F238E27FC236}">
                  <a16:creationId xmlns:a16="http://schemas.microsoft.com/office/drawing/2014/main" id="{B6E20C2F-8B17-4C85-A420-C2009746447A}"/>
                </a:ext>
              </a:extLst>
            </p:cNvPr>
            <p:cNvGrpSpPr/>
            <p:nvPr/>
          </p:nvGrpSpPr>
          <p:grpSpPr>
            <a:xfrm>
              <a:off x="5604478" y="4281556"/>
              <a:ext cx="2322443" cy="261610"/>
              <a:chOff x="8438661" y="2527300"/>
              <a:chExt cx="2322443" cy="261610"/>
            </a:xfrm>
          </p:grpSpPr>
          <p:pic>
            <p:nvPicPr>
              <p:cNvPr id="17" name="Image 16">
                <a:extLst>
                  <a:ext uri="{FF2B5EF4-FFF2-40B4-BE49-F238E27FC236}">
                    <a16:creationId xmlns:a16="http://schemas.microsoft.com/office/drawing/2014/main" id="{E6FB35C3-EC6C-45C9-816E-FEE165A866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8661" y="2618886"/>
                <a:ext cx="146539" cy="146539"/>
              </a:xfrm>
              <a:prstGeom prst="rect">
                <a:avLst/>
              </a:prstGeom>
            </p:spPr>
          </p:pic>
          <p:sp>
            <p:nvSpPr>
              <p:cNvPr id="18" name="ZoneTexte 17">
                <a:extLst>
                  <a:ext uri="{FF2B5EF4-FFF2-40B4-BE49-F238E27FC236}">
                    <a16:creationId xmlns:a16="http://schemas.microsoft.com/office/drawing/2014/main" id="{6B614A7F-96B5-45D3-A19C-B0A145C5EA48}"/>
                  </a:ext>
                </a:extLst>
              </p:cNvPr>
              <p:cNvSpPr txBox="1"/>
              <p:nvPr/>
            </p:nvSpPr>
            <p:spPr>
              <a:xfrm>
                <a:off x="8585200" y="2527300"/>
                <a:ext cx="2175904" cy="261610"/>
              </a:xfrm>
              <a:prstGeom prst="rect">
                <a:avLst/>
              </a:prstGeom>
              <a:noFill/>
            </p:spPr>
            <p:txBody>
              <a:bodyPr wrap="square" rtlCol="0">
                <a:spAutoFit/>
              </a:bodyPr>
              <a:lstStyle/>
              <a:p>
                <a:r>
                  <a:rPr lang="fr-FR" sz="1100" dirty="0"/>
                  <a:t>Catégorie modeste à pauvre : 14%</a:t>
                </a:r>
              </a:p>
            </p:txBody>
          </p:sp>
        </p:grpSp>
        <p:grpSp>
          <p:nvGrpSpPr>
            <p:cNvPr id="19" name="Groupe 18">
              <a:extLst>
                <a:ext uri="{FF2B5EF4-FFF2-40B4-BE49-F238E27FC236}">
                  <a16:creationId xmlns:a16="http://schemas.microsoft.com/office/drawing/2014/main" id="{B00EB0AF-A339-4905-8C6E-1A52680F6810}"/>
                </a:ext>
              </a:extLst>
            </p:cNvPr>
            <p:cNvGrpSpPr/>
            <p:nvPr/>
          </p:nvGrpSpPr>
          <p:grpSpPr>
            <a:xfrm>
              <a:off x="7393057" y="5989573"/>
              <a:ext cx="2089639" cy="430887"/>
              <a:chOff x="8438661" y="2527300"/>
              <a:chExt cx="2089639" cy="430887"/>
            </a:xfrm>
          </p:grpSpPr>
          <p:pic>
            <p:nvPicPr>
              <p:cNvPr id="20" name="Image 19">
                <a:extLst>
                  <a:ext uri="{FF2B5EF4-FFF2-40B4-BE49-F238E27FC236}">
                    <a16:creationId xmlns:a16="http://schemas.microsoft.com/office/drawing/2014/main" id="{311EEB07-5019-4D23-898A-237D35CE5B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8661" y="2618886"/>
                <a:ext cx="146539" cy="146539"/>
              </a:xfrm>
              <a:prstGeom prst="rect">
                <a:avLst/>
              </a:prstGeom>
            </p:spPr>
          </p:pic>
          <p:sp>
            <p:nvSpPr>
              <p:cNvPr id="21" name="ZoneTexte 20">
                <a:extLst>
                  <a:ext uri="{FF2B5EF4-FFF2-40B4-BE49-F238E27FC236}">
                    <a16:creationId xmlns:a16="http://schemas.microsoft.com/office/drawing/2014/main" id="{4386EAA7-B35D-434C-8C2E-0D2704DA8167}"/>
                  </a:ext>
                </a:extLst>
              </p:cNvPr>
              <p:cNvSpPr txBox="1"/>
              <p:nvPr/>
            </p:nvSpPr>
            <p:spPr>
              <a:xfrm>
                <a:off x="8585200" y="2527300"/>
                <a:ext cx="1943100" cy="430887"/>
              </a:xfrm>
              <a:prstGeom prst="rect">
                <a:avLst/>
              </a:prstGeom>
              <a:noFill/>
            </p:spPr>
            <p:txBody>
              <a:bodyPr wrap="square" rtlCol="0">
                <a:spAutoFit/>
              </a:bodyPr>
              <a:lstStyle/>
              <a:p>
                <a:r>
                  <a:rPr lang="fr-FR" sz="1100" dirty="0"/>
                  <a:t>N’a jamais assisté à un événement hybride : 35%</a:t>
                </a:r>
              </a:p>
            </p:txBody>
          </p:sp>
        </p:grpSp>
      </p:grpSp>
    </p:spTree>
    <p:extLst>
      <p:ext uri="{BB962C8B-B14F-4D97-AF65-F5344CB8AC3E}">
        <p14:creationId xmlns:p14="http://schemas.microsoft.com/office/powerpoint/2010/main" val="2294913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42084" y="1773971"/>
            <a:ext cx="7510749" cy="1495066"/>
            <a:chOff x="422" y="2906"/>
            <a:chExt cx="5944" cy="1041"/>
          </a:xfrm>
        </p:grpSpPr>
        <p:sp>
          <p:nvSpPr>
            <p:cNvPr id="4" name="Rectangle 3"/>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3600" b="1" dirty="0">
                  <a:solidFill>
                    <a:srgbClr val="E25C5B"/>
                  </a:solidFill>
                  <a:latin typeface="Century Gothic" panose="020B0502020202020204" pitchFamily="34" charset="0"/>
                </a:rPr>
                <a:t>Les grands enseignements</a:t>
              </a: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7200" b="1" dirty="0">
                  <a:solidFill>
                    <a:srgbClr val="E25C5B"/>
                  </a:solidFill>
                  <a:latin typeface="Century Gothic" panose="020B0502020202020204" pitchFamily="34" charset="0"/>
                  <a:cs typeface="Times New Roman" pitchFamily="18" charset="0"/>
                </a:rPr>
                <a:t>3</a:t>
              </a:r>
            </a:p>
          </p:txBody>
        </p:sp>
        <p:sp>
          <p:nvSpPr>
            <p:cNvPr id="6" name="Line 5"/>
            <p:cNvSpPr>
              <a:spLocks noChangeShapeType="1"/>
            </p:cNvSpPr>
            <p:nvPr/>
          </p:nvSpPr>
          <p:spPr bwMode="auto">
            <a:xfrm>
              <a:off x="1244" y="3223"/>
              <a:ext cx="0" cy="408"/>
            </a:xfrm>
            <a:prstGeom prst="line">
              <a:avLst/>
            </a:prstGeom>
            <a:noFill/>
            <a:ln w="114300">
              <a:solidFill>
                <a:srgbClr val="E25C5B"/>
              </a:solidFill>
              <a:round/>
              <a:headEnd/>
              <a:tailEnd/>
            </a:ln>
          </p:spPr>
          <p:txBody>
            <a:bodyPr/>
            <a:lstStyle/>
            <a:p>
              <a:endParaRPr lang="fr-FR" sz="2000" dirty="0">
                <a:solidFill>
                  <a:srgbClr val="E25C5B"/>
                </a:solidFill>
                <a:latin typeface="Century Gothic" panose="020B0502020202020204" pitchFamily="34" charset="0"/>
              </a:endParaRPr>
            </a:p>
          </p:txBody>
        </p:sp>
      </p:grpSp>
      <p:grpSp>
        <p:nvGrpSpPr>
          <p:cNvPr id="7" name="Groupe 6">
            <a:extLst>
              <a:ext uri="{FF2B5EF4-FFF2-40B4-BE49-F238E27FC236}">
                <a16:creationId xmlns:a16="http://schemas.microsoft.com/office/drawing/2014/main" id="{03AD1027-E138-44BD-8A8C-1FF0E9D7023F}"/>
              </a:ext>
            </a:extLst>
          </p:cNvPr>
          <p:cNvGrpSpPr/>
          <p:nvPr/>
        </p:nvGrpSpPr>
        <p:grpSpPr>
          <a:xfrm>
            <a:off x="0" y="3596480"/>
            <a:ext cx="10323513" cy="2533848"/>
            <a:chOff x="0" y="3596480"/>
            <a:chExt cx="10323513" cy="2533848"/>
          </a:xfrm>
        </p:grpSpPr>
        <p:pic>
          <p:nvPicPr>
            <p:cNvPr id="8" name="Image 7" descr="Une image contenant intérieur, table, table de salle à manger&#10;&#10;Description générée automatiquement">
              <a:extLst>
                <a:ext uri="{FF2B5EF4-FFF2-40B4-BE49-F238E27FC236}">
                  <a16:creationId xmlns:a16="http://schemas.microsoft.com/office/drawing/2014/main" id="{2BD9B2A5-9688-4719-845B-A0D37B4275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9513" y="3596481"/>
              <a:ext cx="3804486" cy="2533847"/>
            </a:xfrm>
            <a:prstGeom prst="rect">
              <a:avLst/>
            </a:prstGeom>
          </p:spPr>
        </p:pic>
        <p:pic>
          <p:nvPicPr>
            <p:cNvPr id="9" name="Image 8" descr="Une image contenant intérieur, table, table de salle à manger&#10;&#10;Description générée automatiquement">
              <a:extLst>
                <a:ext uri="{FF2B5EF4-FFF2-40B4-BE49-F238E27FC236}">
                  <a16:creationId xmlns:a16="http://schemas.microsoft.com/office/drawing/2014/main" id="{C24194D2-D62D-44E8-8CD2-243DB228852C}"/>
                </a:ext>
              </a:extLst>
            </p:cNvPr>
            <p:cNvPicPr>
              <a:picLocks noChangeAspect="1"/>
            </p:cNvPicPr>
            <p:nvPr/>
          </p:nvPicPr>
          <p:blipFill rotWithShape="1">
            <a:blip r:embed="rId2">
              <a:extLst>
                <a:ext uri="{28A0092B-C50C-407E-A947-70E740481C1C}">
                  <a14:useLocalDpi xmlns:a14="http://schemas.microsoft.com/office/drawing/2010/main" val="0"/>
                </a:ext>
              </a:extLst>
            </a:blip>
            <a:srcRect l="21753"/>
            <a:stretch/>
          </p:blipFill>
          <p:spPr>
            <a:xfrm>
              <a:off x="0" y="3596480"/>
              <a:ext cx="2976908" cy="2533847"/>
            </a:xfrm>
            <a:prstGeom prst="rect">
              <a:avLst/>
            </a:prstGeom>
          </p:spPr>
        </p:pic>
        <p:pic>
          <p:nvPicPr>
            <p:cNvPr id="10" name="Image 9" descr="Une image contenant intérieur, table, table de salle à manger&#10;&#10;Description générée automatiquement">
              <a:extLst>
                <a:ext uri="{FF2B5EF4-FFF2-40B4-BE49-F238E27FC236}">
                  <a16:creationId xmlns:a16="http://schemas.microsoft.com/office/drawing/2014/main" id="{9D06E0AB-E109-48ED-A049-4ED6589DBA33}"/>
                </a:ext>
              </a:extLst>
            </p:cNvPr>
            <p:cNvPicPr>
              <a:picLocks noChangeAspect="1"/>
            </p:cNvPicPr>
            <p:nvPr/>
          </p:nvPicPr>
          <p:blipFill rotWithShape="1">
            <a:blip r:embed="rId2">
              <a:extLst>
                <a:ext uri="{28A0092B-C50C-407E-A947-70E740481C1C}">
                  <a14:useLocalDpi xmlns:a14="http://schemas.microsoft.com/office/drawing/2010/main" val="0"/>
                </a:ext>
              </a:extLst>
            </a:blip>
            <a:srcRect r="21753"/>
            <a:stretch/>
          </p:blipFill>
          <p:spPr>
            <a:xfrm>
              <a:off x="7346604" y="3596480"/>
              <a:ext cx="2976909" cy="2533847"/>
            </a:xfrm>
            <a:prstGeom prst="rect">
              <a:avLst/>
            </a:prstGeom>
          </p:spPr>
        </p:pic>
      </p:grpSp>
    </p:spTree>
    <p:extLst>
      <p:ext uri="{BB962C8B-B14F-4D97-AF65-F5344CB8AC3E}">
        <p14:creationId xmlns:p14="http://schemas.microsoft.com/office/powerpoint/2010/main" val="3712775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4294967295"/>
          </p:nvPr>
        </p:nvSpPr>
        <p:spPr>
          <a:xfrm>
            <a:off x="80010" y="80141"/>
            <a:ext cx="8664792" cy="657689"/>
          </a:xfrm>
        </p:spPr>
        <p:txBody>
          <a:bodyPr vert="horz" lIns="91440" tIns="45720" rIns="91440" bIns="45720" rtlCol="0" anchor="ctr">
            <a:noAutofit/>
          </a:bodyPr>
          <a:lstStyle/>
          <a:p>
            <a:pPr marL="0" defTabSz="914400">
              <a:spcBef>
                <a:spcPct val="0"/>
              </a:spcBef>
              <a:buNone/>
            </a:pPr>
            <a:r>
              <a:rPr lang="fr-FR" sz="2800" b="1" dirty="0">
                <a:solidFill>
                  <a:srgbClr val="07698D"/>
                </a:solidFill>
                <a:latin typeface="Century Gothic" panose="020B0502020202020204" pitchFamily="34" charset="0"/>
                <a:ea typeface="+mj-ea"/>
                <a:cs typeface="+mj-cs"/>
              </a:rPr>
              <a:t>A RETENIR (1/3)</a:t>
            </a:r>
          </a:p>
        </p:txBody>
      </p:sp>
      <p:sp>
        <p:nvSpPr>
          <p:cNvPr id="5" name="ZoneTexte 4">
            <a:extLst>
              <a:ext uri="{FF2B5EF4-FFF2-40B4-BE49-F238E27FC236}">
                <a16:creationId xmlns:a16="http://schemas.microsoft.com/office/drawing/2014/main" id="{7E0FC69F-EC7B-4ED3-A3FF-037178D52394}"/>
              </a:ext>
            </a:extLst>
          </p:cNvPr>
          <p:cNvSpPr txBox="1"/>
          <p:nvPr/>
        </p:nvSpPr>
        <p:spPr>
          <a:xfrm>
            <a:off x="295809" y="921235"/>
            <a:ext cx="9731893" cy="5856603"/>
          </a:xfrm>
          <a:prstGeom prst="rect">
            <a:avLst/>
          </a:prstGeom>
          <a:noFill/>
        </p:spPr>
        <p:txBody>
          <a:bodyPr wrap="square">
            <a:spAutoFit/>
          </a:bodyPr>
          <a:lstStyle/>
          <a:p>
            <a:pPr algn="just">
              <a:lnSpc>
                <a:spcPct val="107000"/>
              </a:lnSpc>
              <a:spcAft>
                <a:spcPts val="800"/>
              </a:spcAft>
            </a:pPr>
            <a:r>
              <a:rPr lang="fr-FR" sz="1600" b="1" dirty="0">
                <a:solidFill>
                  <a:srgbClr val="E25C5B"/>
                </a:solidFill>
                <a:effectLst/>
                <a:latin typeface="Century Gothic" panose="020B0502020202020204" pitchFamily="34" charset="0"/>
                <a:ea typeface="Calibri" panose="020F0502020204030204" pitchFamily="34" charset="0"/>
                <a:cs typeface="Times New Roman" panose="02020603050405020304" pitchFamily="18" charset="0"/>
              </a:rPr>
              <a:t>L’événement hybride est une format bien connu et pratiqué par les cadres, la crise sanitaire renforçant l’intérêt qui lui est porté.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050" b="1" dirty="0">
                <a:effectLst/>
                <a:latin typeface="Calibri" panose="020F0502020204030204" pitchFamily="34" charset="0"/>
                <a:ea typeface="Calibri" panose="020F0502020204030204" pitchFamily="34" charset="0"/>
                <a:cs typeface="Times New Roman" panose="02020603050405020304" pitchFamily="18" charset="0"/>
              </a:rPr>
              <a:t>Le terme « événement hybride » est loin d’être étranger aux cadres</a:t>
            </a:r>
            <a:r>
              <a:rPr lang="fr-FR" sz="1050" dirty="0">
                <a:effectLst/>
                <a:latin typeface="Calibri" panose="020F0502020204030204" pitchFamily="34" charset="0"/>
                <a:ea typeface="Calibri" panose="020F0502020204030204" pitchFamily="34" charset="0"/>
                <a:cs typeface="Times New Roman" panose="02020603050405020304" pitchFamily="18" charset="0"/>
              </a:rPr>
              <a:t> : plus de huit cadres sur dix (83%) lui associent la définition correcte (un événement auquel il est possible de participer physiquement ou à distance). Néanmoins, 17% des personnes interrogées se trompent de définition : pour 10% il s’agit un événement rassemblant des intervenants aux profils variés, et pour 7% d’un événement organisé au même moment mais à différents endroits. </a:t>
            </a:r>
          </a:p>
          <a:p>
            <a:pPr algn="just">
              <a:lnSpc>
                <a:spcPct val="107000"/>
              </a:lnSpc>
              <a:spcAft>
                <a:spcPts val="80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050" b="1" dirty="0">
                <a:effectLst/>
                <a:latin typeface="Calibri" panose="020F0502020204030204" pitchFamily="34" charset="0"/>
                <a:ea typeface="Calibri" panose="020F0502020204030204" pitchFamily="34" charset="0"/>
                <a:cs typeface="Times New Roman" panose="02020603050405020304" pitchFamily="18" charset="0"/>
              </a:rPr>
              <a:t>Cette compréhension de la notion vient notamment de la place qu’elle occupe désormais dans le quotidien professionnel des cadres. Les événements hybrides se sont largement répandus dans leurs pratiques, puisque 76% déclarent avoir assisté à au moins un événement hybride au cours des deux dernières années.</a:t>
            </a:r>
            <a:r>
              <a:rPr lang="fr-FR" sz="1050" dirty="0">
                <a:effectLst/>
                <a:latin typeface="Calibri" panose="020F0502020204030204" pitchFamily="34" charset="0"/>
                <a:ea typeface="Calibri" panose="020F0502020204030204" pitchFamily="34" charset="0"/>
                <a:cs typeface="Times New Roman" panose="02020603050405020304" pitchFamily="18" charset="0"/>
              </a:rPr>
              <a:t> Dans le détail, ils sont plus nombreux à avoir participé à un événement hybride à distance (73%) qu’en présentiel (62%), ce qui peut s’expliquer par la crise sanitaire qui a mis un frein à l’organisation d’événements en présentiel. </a:t>
            </a:r>
          </a:p>
          <a:p>
            <a:pPr algn="just">
              <a:lnSpc>
                <a:spcPct val="107000"/>
              </a:lnSpc>
              <a:spcAft>
                <a:spcPts val="80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La participation à distance à des événements hybrides est loin d’être un fait exceptionnel, puisque </a:t>
            </a:r>
            <a:r>
              <a:rPr lang="fr-FR" sz="1050" b="1" dirty="0">
                <a:effectLst/>
                <a:latin typeface="Calibri" panose="020F0502020204030204" pitchFamily="34" charset="0"/>
                <a:ea typeface="Calibri" panose="020F0502020204030204" pitchFamily="34" charset="0"/>
                <a:cs typeface="Times New Roman" panose="02020603050405020304" pitchFamily="18" charset="0"/>
              </a:rPr>
              <a:t>42% des cadres déclarent avoir suivi plus de cinq événement hybride à distance ces deux dernières années. La pratique en présentiel paraît moins fréquente : « seulement » 27% ont assisté à plus de 5 événements hybrides physiquement dans le même laps de temps. De nouveau, la crise sanitaire peut expliquer cet écart, mais on peut également avancer qu’il généralement est plus aisé de participer à distance à un événement. En effet, la participation physique nécessite des déplacements, alors même que les places sont restreintes en nombre.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050" b="1" dirty="0">
                <a:effectLst/>
                <a:latin typeface="Calibri" panose="020F0502020204030204" pitchFamily="34" charset="0"/>
                <a:ea typeface="Calibri" panose="020F0502020204030204" pitchFamily="34" charset="0"/>
                <a:cs typeface="Times New Roman" panose="02020603050405020304" pitchFamily="18" charset="0"/>
              </a:rPr>
              <a:t>La participation à des événements hybrides n’est pas démocratisée uniformément parmi la population cadre</a:t>
            </a:r>
            <a:r>
              <a:rPr lang="fr-FR" sz="1050" dirty="0">
                <a:effectLst/>
                <a:latin typeface="Calibri" panose="020F0502020204030204" pitchFamily="34" charset="0"/>
                <a:ea typeface="Calibri" panose="020F0502020204030204" pitchFamily="34" charset="0"/>
                <a:cs typeface="Times New Roman" panose="02020603050405020304" pitchFamily="18" charset="0"/>
              </a:rPr>
              <a:t>. Dans le détail, ce format est plus répandu chez les cadres plus âgés (77%, contre 71% des moins de 35 ans), les cadres d’entreprises de 500 salariés et plus (80%, contre 71%), et logiquement les cadres franciliens (80% contre 73% en Province), les plus grosses entreprises étant davantage concentrées dans l’agglomération parisienne. </a:t>
            </a:r>
            <a:r>
              <a:rPr lang="fr-FR" sz="1050" b="1" dirty="0">
                <a:effectLst/>
                <a:latin typeface="Calibri" panose="020F0502020204030204" pitchFamily="34" charset="0"/>
                <a:ea typeface="Calibri" panose="020F0502020204030204" pitchFamily="34" charset="0"/>
                <a:cs typeface="Times New Roman" panose="02020603050405020304" pitchFamily="18" charset="0"/>
              </a:rPr>
              <a:t>Ces grosses entreprises, aux effectifs et aux moyens plus conséquents, ont logiquement davantage recours à l’hybridation. En effet, cette organisation permet d’inclure un grand nombre de collaborateurs et résout les problèmes liées aux déplacements, notamment quand la société mère et les filiales sont implantées à des endroits différents.</a:t>
            </a:r>
            <a:r>
              <a:rPr lang="fr-FR" sz="1050" dirty="0">
                <a:effectLst/>
                <a:latin typeface="Calibri" panose="020F0502020204030204" pitchFamily="34" charset="0"/>
                <a:ea typeface="Calibri" panose="020F0502020204030204" pitchFamily="34" charset="0"/>
                <a:cs typeface="Times New Roman" panose="02020603050405020304" pitchFamily="18" charset="0"/>
              </a:rPr>
              <a:t> Enfin, certains secteurs d’activités, plus directement liés à ces enjeux sont également surreprésentés : la communication et le marketing (85%), l’innovation et le digital (87%) et les ressources humaines (81%). </a:t>
            </a:r>
          </a:p>
          <a:p>
            <a:pPr>
              <a:lnSpc>
                <a:spcPct val="107000"/>
              </a:lnSpc>
              <a:spcAft>
                <a:spcPts val="80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050" b="1" dirty="0">
                <a:effectLst/>
                <a:latin typeface="Calibri" panose="020F0502020204030204" pitchFamily="34" charset="0"/>
                <a:ea typeface="Calibri" panose="020F0502020204030204" pitchFamily="34" charset="0"/>
                <a:cs typeface="Times New Roman" panose="02020603050405020304" pitchFamily="18" charset="0"/>
              </a:rPr>
              <a:t>La crise sanitaire a joué un rôle important dans la diffusion d’événements hybrides. Elle a notamment poussé de nombreux cadres à s’intéresser à ce format</a:t>
            </a:r>
            <a:r>
              <a:rPr lang="fr-FR" sz="1050" dirty="0">
                <a:effectLst/>
                <a:latin typeface="Calibri" panose="020F0502020204030204" pitchFamily="34" charset="0"/>
                <a:ea typeface="Calibri" panose="020F0502020204030204" pitchFamily="34" charset="0"/>
                <a:cs typeface="Times New Roman" panose="02020603050405020304" pitchFamily="18" charset="0"/>
              </a:rPr>
              <a:t>. 65% estiment qu’elle a renforcé leur intérêt pour assister à un événement hybride, et pour près d’un tiers (30%), elle a beaucoup contribué à leur intérêt.  </a:t>
            </a:r>
          </a:p>
          <a:p>
            <a:pPr algn="just">
              <a:lnSpc>
                <a:spcPct val="107000"/>
              </a:lnSpc>
              <a:spcAft>
                <a:spcPts val="800"/>
              </a:spcAft>
            </a:pPr>
            <a:r>
              <a:rPr lang="fr-FR" sz="1050" dirty="0">
                <a:effectLst/>
                <a:latin typeface="Calibri" panose="020F0502020204030204" pitchFamily="34" charset="0"/>
                <a:ea typeface="Calibri" panose="020F0502020204030204" pitchFamily="34" charset="0"/>
                <a:cs typeface="Times New Roman" panose="02020603050405020304" pitchFamily="18" charset="0"/>
              </a:rPr>
              <a:t>De fait, les trois quarts des cadres ayant déjà assisté à un événement hybride depuis le début de la crise sanitaire estime que cette dernière a renforcé leur intérêt pour ce type d’événement (74%), ce qui illustre bien l’impact de la crise sanitaire sur la participation à des événements hybrides. Bien que moins importante, une part non-négligeable des cadres qui n’en n’ont pas fait l’expérience estime que la situation sanitaire a pu éveiller leur curiosité sur ce mode d’organisation (38%). </a:t>
            </a:r>
          </a:p>
        </p:txBody>
      </p:sp>
    </p:spTree>
    <p:extLst>
      <p:ext uri="{BB962C8B-B14F-4D97-AF65-F5344CB8AC3E}">
        <p14:creationId xmlns:p14="http://schemas.microsoft.com/office/powerpoint/2010/main" val="94317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7E0FC69F-EC7B-4ED3-A3FF-037178D52394}"/>
              </a:ext>
            </a:extLst>
          </p:cNvPr>
          <p:cNvSpPr txBox="1"/>
          <p:nvPr/>
        </p:nvSpPr>
        <p:spPr>
          <a:xfrm>
            <a:off x="295809" y="942582"/>
            <a:ext cx="9731893" cy="4668457"/>
          </a:xfrm>
          <a:prstGeom prst="rect">
            <a:avLst/>
          </a:prstGeom>
          <a:noFill/>
        </p:spPr>
        <p:txBody>
          <a:bodyPr wrap="square">
            <a:spAutoFit/>
          </a:bodyPr>
          <a:lstStyle/>
          <a:p>
            <a:pPr algn="just">
              <a:lnSpc>
                <a:spcPct val="107000"/>
              </a:lnSpc>
              <a:spcAft>
                <a:spcPts val="800"/>
              </a:spcAft>
            </a:pPr>
            <a:r>
              <a:rPr lang="fr-FR" sz="1600" b="1" dirty="0">
                <a:solidFill>
                  <a:srgbClr val="E25C5B"/>
                </a:solidFill>
                <a:latin typeface="Century Gothic" panose="020B0502020202020204" pitchFamily="34" charset="0"/>
                <a:cs typeface="Times New Roman" panose="02020603050405020304" pitchFamily="18" charset="0"/>
              </a:rPr>
              <a:t>La participation à un événement hybride à distance est une expérience unanimement positive, et de nombreux cadres relèvent que ce format facilite en premier lieu leur organisation</a:t>
            </a:r>
          </a:p>
          <a:p>
            <a:pPr algn="just">
              <a:lnSpc>
                <a:spcPct val="107000"/>
              </a:lnSpc>
              <a:spcAft>
                <a:spcPts val="80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L’expérience d’un événement hybride à distance et tous les aspects qui en découlent ont largement convaincu les participants.</a:t>
            </a:r>
            <a:r>
              <a:rPr lang="fr-FR" sz="1100" dirty="0">
                <a:effectLst/>
                <a:latin typeface="Calibri" panose="020F0502020204030204" pitchFamily="34" charset="0"/>
                <a:ea typeface="Calibri" panose="020F0502020204030204" pitchFamily="34" charset="0"/>
                <a:cs typeface="Times New Roman" panose="02020603050405020304" pitchFamily="18" charset="0"/>
              </a:rPr>
              <a:t> La communication en amont a plu à 91% des cadres et 88% ont également été satisfaits par les conditions techniques. </a:t>
            </a:r>
            <a:r>
              <a:rPr lang="fr-FR" sz="1100" b="1" dirty="0">
                <a:effectLst/>
                <a:latin typeface="Calibri" panose="020F0502020204030204" pitchFamily="34" charset="0"/>
                <a:ea typeface="Calibri" panose="020F0502020204030204" pitchFamily="34" charset="0"/>
                <a:cs typeface="Times New Roman" panose="02020603050405020304" pitchFamily="18" charset="0"/>
              </a:rPr>
              <a:t>Au</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a:effectLst/>
                <a:latin typeface="Calibri" panose="020F0502020204030204" pitchFamily="34" charset="0"/>
                <a:ea typeface="Calibri" panose="020F0502020204030204" pitchFamily="34" charset="0"/>
                <a:cs typeface="Times New Roman" panose="02020603050405020304" pitchFamily="18" charset="0"/>
              </a:rPr>
              <a:t>global donc, les dimensions techniques, qui auraient pu constituer un véritable point noir de ce format, apparaissent maîtrisées par les organisateurs.</a:t>
            </a:r>
            <a:r>
              <a:rPr lang="fr-FR" sz="1100" dirty="0">
                <a:effectLst/>
                <a:latin typeface="Calibri" panose="020F0502020204030204" pitchFamily="34" charset="0"/>
                <a:ea typeface="Calibri" panose="020F0502020204030204" pitchFamily="34" charset="0"/>
                <a:cs typeface="Times New Roman" panose="02020603050405020304" pitchFamily="18" charset="0"/>
              </a:rPr>
              <a:t> Ces deux dimensions semblent encore mieux gérées au sein des plus grosses entreprises : 92% des cadres d’entreprises de 500 salariés et plus sont satisfaits de la communication (contre 88% des entreprises de moins de 500 salariés) et 91% des conditions techniques (contre 85%). </a:t>
            </a:r>
            <a:r>
              <a:rPr lang="fr-FR" sz="1100" b="1" dirty="0">
                <a:effectLst/>
                <a:latin typeface="Calibri" panose="020F0502020204030204" pitchFamily="34" charset="0"/>
                <a:ea typeface="Calibri" panose="020F0502020204030204" pitchFamily="34" charset="0"/>
                <a:cs typeface="Times New Roman" panose="02020603050405020304" pitchFamily="18" charset="0"/>
              </a:rPr>
              <a:t>En effet, les entreprises de taille plus conséquente disposent de davantage de moyens, voire d’équipes dédiées à la communication et aux considérations techniques.</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Le contenu et la durée de l’évènement sont également largement appréciés (respectivement 86% et 84% de satisfaits). Enfin, à un niveau légèrement en deçà mais qui reste élevé dans l’absolu, 76% des cadres se déclarent satisfaits par leur propre niveau d’attention pendant l’évènement. L</a:t>
            </a:r>
            <a:r>
              <a:rPr lang="fr-FR" sz="1100" b="1" dirty="0">
                <a:effectLst/>
                <a:latin typeface="Calibri" panose="020F0502020204030204" pitchFamily="34" charset="0"/>
                <a:ea typeface="Calibri" panose="020F0502020204030204" pitchFamily="34" charset="0"/>
                <a:cs typeface="Times New Roman" panose="02020603050405020304" pitchFamily="18" charset="0"/>
              </a:rPr>
              <a:t>es plus jeunes se montrent davantage critiques vis-à-vis de leur attention, qui ne satisfait que 65% des moins de 35 ans (contre 78% des 35 ans et plus). Il est possible que le niveau d’attention de cette tranche d’âge soit limité et qu’ils aient tendance à se disperser plus rapidement</a:t>
            </a:r>
            <a:r>
              <a:rPr lang="fr-FR" sz="1100" dirty="0">
                <a:effectLst/>
                <a:latin typeface="Calibri" panose="020F0502020204030204" pitchFamily="34" charset="0"/>
                <a:ea typeface="Calibri" panose="020F0502020204030204" pitchFamily="34" charset="0"/>
                <a:cs typeface="Times New Roman" panose="02020603050405020304" pitchFamily="18" charset="0"/>
              </a:rPr>
              <a:t>. Cela fait partie des enseignements qu’on pouvait tirer d’une précédente étude, qui révélait notamment que l’attention des plus jeunes diminuait plus rapidement, et qu’ils avaient également tendance à faire autre chose durant des réunions</a:t>
            </a:r>
            <a:r>
              <a:rPr lang="fr-FR"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La possibilité d’assister à un événement hybride à distance constitue le principal avantage de ce format</a:t>
            </a:r>
            <a:r>
              <a:rPr lang="fr-FR" sz="1100" dirty="0">
                <a:effectLst/>
                <a:latin typeface="Calibri" panose="020F0502020204030204" pitchFamily="34" charset="0"/>
                <a:ea typeface="Calibri" panose="020F0502020204030204" pitchFamily="34" charset="0"/>
                <a:cs typeface="Times New Roman" panose="02020603050405020304" pitchFamily="18" charset="0"/>
              </a:rPr>
              <a:t> : il permet de ne pas avoir à se déplacer pour assister à une réunion, ce qui est relevé par 48% des cadres, un atout qui arrive loin devant l’optimisation de son organisation et la liberté dans le choix du programme (15%). </a:t>
            </a:r>
          </a:p>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Ensuite, les possibilités en termes d’interactivité sont également soulevées par une partie des cadres : 10% citent la possibilité d’échanger avec davantage de personne et 6% citent la possibilité de poser toutes les questions et d’interagir avec les intervenants. Enfin, 10% des cadres estiment qu’il s’agit d’un format plus écologique. </a:t>
            </a:r>
          </a:p>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Dans le détail, </a:t>
            </a:r>
            <a:r>
              <a:rPr lang="fr-FR" sz="1100" b="1" dirty="0">
                <a:effectLst/>
                <a:latin typeface="Calibri" panose="020F0502020204030204" pitchFamily="34" charset="0"/>
                <a:ea typeface="Calibri" panose="020F0502020204030204" pitchFamily="34" charset="0"/>
                <a:cs typeface="Times New Roman" panose="02020603050405020304" pitchFamily="18" charset="0"/>
              </a:rPr>
              <a:t>les cadres les plus jeunes sont davantage sensibles aux possibilités d’interactions qu’offre ce type d’événement, mais également son aspect écologique</a:t>
            </a:r>
            <a:r>
              <a:rPr lang="fr-FR" sz="1100" dirty="0">
                <a:effectLst/>
                <a:latin typeface="Calibri" panose="020F0502020204030204" pitchFamily="34" charset="0"/>
                <a:ea typeface="Calibri" panose="020F0502020204030204" pitchFamily="34" charset="0"/>
                <a:cs typeface="Times New Roman" panose="02020603050405020304" pitchFamily="18" charset="0"/>
              </a:rPr>
              <a:t>, des thématiques qui sont prégnantes au sein de cette population. En effet, cette tranche d’âge tend à prendre en main plus rapidement les outils numériques, et partagent une conscience écologique plus aiguisée qui peut expliquer l’importance accordée à ces dimensions</a:t>
            </a:r>
            <a:r>
              <a:rPr lang="fr-FR" sz="1100" baseline="30000" dirty="0">
                <a:effectLst/>
                <a:latin typeface="Calibri" panose="020F0502020204030204" pitchFamily="34" charset="0"/>
                <a:ea typeface="Calibri" panose="020F0502020204030204" pitchFamily="34" charset="0"/>
                <a:cs typeface="Times New Roman" panose="02020603050405020304" pitchFamily="18" charset="0"/>
              </a:rPr>
              <a:t> 1</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6" name="Espace réservé du texte 1">
            <a:extLst>
              <a:ext uri="{FF2B5EF4-FFF2-40B4-BE49-F238E27FC236}">
                <a16:creationId xmlns:a16="http://schemas.microsoft.com/office/drawing/2014/main" id="{4DDDE5B4-D57B-4578-B338-D3249113F28B}"/>
              </a:ext>
            </a:extLst>
          </p:cNvPr>
          <p:cNvSpPr txBox="1">
            <a:spLocks/>
          </p:cNvSpPr>
          <p:nvPr/>
        </p:nvSpPr>
        <p:spPr>
          <a:xfrm>
            <a:off x="80010" y="80141"/>
            <a:ext cx="8664792" cy="657689"/>
          </a:xfrm>
          <a:prstGeom prst="rect">
            <a:avLst/>
          </a:prstGeom>
        </p:spPr>
        <p:txBody>
          <a:bodyPr vert="horz" lIns="91440" tIns="45720" rIns="91440" bIns="45720" rtlCol="0" anchor="ctr">
            <a:noAutofit/>
          </a:bodyPr>
          <a:lst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a:lstStyle>
          <a:p>
            <a:pPr marL="0" defTabSz="914400">
              <a:spcBef>
                <a:spcPct val="0"/>
              </a:spcBef>
              <a:buFont typeface="Arial" panose="020B0604020202020204" pitchFamily="34" charset="0"/>
              <a:buNone/>
            </a:pPr>
            <a:r>
              <a:rPr lang="fr-FR" sz="2800" b="1" dirty="0">
                <a:solidFill>
                  <a:srgbClr val="07698D"/>
                </a:solidFill>
                <a:latin typeface="Century Gothic" panose="020B0502020202020204" pitchFamily="34" charset="0"/>
                <a:ea typeface="+mj-ea"/>
                <a:cs typeface="+mj-cs"/>
              </a:rPr>
              <a:t>A RETENIR (2/3)</a:t>
            </a:r>
          </a:p>
        </p:txBody>
      </p:sp>
      <p:sp>
        <p:nvSpPr>
          <p:cNvPr id="7" name="ZoneTexte 6">
            <a:extLst>
              <a:ext uri="{FF2B5EF4-FFF2-40B4-BE49-F238E27FC236}">
                <a16:creationId xmlns:a16="http://schemas.microsoft.com/office/drawing/2014/main" id="{AFC3706C-5BF0-4087-9534-322CC8BBE373}"/>
              </a:ext>
            </a:extLst>
          </p:cNvPr>
          <p:cNvSpPr txBox="1"/>
          <p:nvPr/>
        </p:nvSpPr>
        <p:spPr>
          <a:xfrm>
            <a:off x="296603" y="6450773"/>
            <a:ext cx="9731893" cy="230832"/>
          </a:xfrm>
          <a:prstGeom prst="rect">
            <a:avLst/>
          </a:prstGeom>
          <a:noFill/>
        </p:spPr>
        <p:txBody>
          <a:bodyPr wrap="square">
            <a:spAutoFit/>
          </a:bodyPr>
          <a:lstStyle/>
          <a:p>
            <a:r>
              <a:rPr lang="fr-FR" sz="9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fr-FR" sz="900" dirty="0">
                <a:effectLst/>
                <a:latin typeface="Calibri" panose="020F0502020204030204" pitchFamily="34" charset="0"/>
                <a:ea typeface="Calibri" panose="020F0502020204030204" pitchFamily="34" charset="0"/>
                <a:cs typeface="Times New Roman" panose="02020603050405020304" pitchFamily="18" charset="0"/>
              </a:rPr>
              <a:t>Etude réalisée par l'Ifop pour Aressy RP / </a:t>
            </a:r>
            <a:r>
              <a:rPr lang="fr-FR" sz="900" dirty="0" err="1">
                <a:effectLst/>
                <a:latin typeface="Calibri" panose="020F0502020204030204" pitchFamily="34" charset="0"/>
                <a:ea typeface="Calibri" panose="020F0502020204030204" pitchFamily="34" charset="0"/>
                <a:cs typeface="Times New Roman" panose="02020603050405020304" pitchFamily="18" charset="0"/>
              </a:rPr>
              <a:t>Wisembly</a:t>
            </a:r>
            <a:r>
              <a:rPr lang="fr-FR" sz="900" dirty="0">
                <a:effectLst/>
                <a:latin typeface="Calibri" panose="020F0502020204030204" pitchFamily="34" charset="0"/>
                <a:ea typeface="Calibri" panose="020F0502020204030204" pitchFamily="34" charset="0"/>
                <a:cs typeface="Times New Roman" panose="02020603050405020304" pitchFamily="18" charset="0"/>
              </a:rPr>
              <a:t> auprès d’un échantillon de 1002 personnes, représentatif de la population cadre par questionnaire auto-administré en ligne du 3 au 6 mars 2015.</a:t>
            </a:r>
          </a:p>
        </p:txBody>
      </p:sp>
    </p:spTree>
    <p:extLst>
      <p:ext uri="{BB962C8B-B14F-4D97-AF65-F5344CB8AC3E}">
        <p14:creationId xmlns:p14="http://schemas.microsoft.com/office/powerpoint/2010/main" val="1770248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7E0FC69F-EC7B-4ED3-A3FF-037178D52394}"/>
              </a:ext>
            </a:extLst>
          </p:cNvPr>
          <p:cNvSpPr txBox="1"/>
          <p:nvPr/>
        </p:nvSpPr>
        <p:spPr>
          <a:xfrm>
            <a:off x="295809" y="942582"/>
            <a:ext cx="9731893" cy="4668457"/>
          </a:xfrm>
          <a:prstGeom prst="rect">
            <a:avLst/>
          </a:prstGeom>
          <a:noFill/>
        </p:spPr>
        <p:txBody>
          <a:bodyPr wrap="square">
            <a:spAutoFit/>
          </a:bodyPr>
          <a:lstStyle/>
          <a:p>
            <a:pPr algn="just">
              <a:lnSpc>
                <a:spcPct val="107000"/>
              </a:lnSpc>
              <a:spcAft>
                <a:spcPts val="800"/>
              </a:spcAft>
            </a:pPr>
            <a:r>
              <a:rPr lang="fr-FR" sz="1600" b="1" dirty="0">
                <a:solidFill>
                  <a:srgbClr val="E25C5B"/>
                </a:solidFill>
                <a:latin typeface="Century Gothic" panose="020B0502020202020204" pitchFamily="34" charset="0"/>
                <a:cs typeface="Times New Roman" panose="02020603050405020304" pitchFamily="18" charset="0"/>
              </a:rPr>
              <a:t>Mais une organisation qui reste perfectible, notamment dans les spécificités propres au format hybride.</a:t>
            </a:r>
          </a:p>
          <a:p>
            <a:pPr algn="just">
              <a:lnSpc>
                <a:spcPct val="107000"/>
              </a:lnSpc>
              <a:spcAft>
                <a:spcPts val="80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En effet, l’attention est un enjeu crucial lors d’événements hybrides</a:t>
            </a:r>
            <a:r>
              <a:rPr lang="fr-FR" sz="1100" dirty="0">
                <a:effectLst/>
                <a:latin typeface="Calibri" panose="020F0502020204030204" pitchFamily="34" charset="0"/>
                <a:ea typeface="Calibri" panose="020F0502020204030204" pitchFamily="34" charset="0"/>
                <a:cs typeface="Times New Roman" panose="02020603050405020304" pitchFamily="18" charset="0"/>
              </a:rPr>
              <a:t>. Les cadres tombent d’accord sur le fait que la modalité physique capte mieux l’attention (73%) que le distanciel (7%), même si un cadre sur cinq estime que le niveau d’attention est identique dans les deux situations (20%). </a:t>
            </a:r>
            <a:r>
              <a:rPr lang="fr-FR" sz="1100" b="1" dirty="0">
                <a:effectLst/>
                <a:latin typeface="Calibri" panose="020F0502020204030204" pitchFamily="34" charset="0"/>
                <a:ea typeface="Calibri" panose="020F0502020204030204" pitchFamily="34" charset="0"/>
                <a:cs typeface="Times New Roman" panose="02020603050405020304" pitchFamily="18" charset="0"/>
              </a:rPr>
              <a:t>Néanmoins, puisque les cadres se déclaraient largement satisfaits par leur niveau d’attention lors de leur dernier événement hybride à distance, le décalage n’apparaît pas rédhibitoire.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Cependant, on observe que chez les personnes n’ayant jamais participé à un événement hybride des appréhensions persistent : 82% estime qu’on est plus attentif lorsqu’on est présent physiquement (73% en moyenne).</a:t>
            </a:r>
            <a:r>
              <a:rPr lang="fr-FR" sz="1100" dirty="0">
                <a:effectLst/>
                <a:latin typeface="Calibri" panose="020F0502020204030204" pitchFamily="34" charset="0"/>
                <a:ea typeface="Calibri" panose="020F0502020204030204" pitchFamily="34" charset="0"/>
                <a:cs typeface="Times New Roman" panose="02020603050405020304" pitchFamily="18" charset="0"/>
              </a:rPr>
              <a:t> Il existe un réel rejet de la modalité à distance : pour seulement 14% le niveau d’attention est identique (contre 20% en moyenne) et pour 4% il est meilleur à distance (contre 7% en moyenne). </a:t>
            </a:r>
          </a:p>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Les cadres pointent une série d’améliorations qui pourrait les inciter à participer à un événement hybride. </a:t>
            </a:r>
            <a:r>
              <a:rPr lang="fr-FR" sz="1100" b="1" dirty="0">
                <a:effectLst/>
                <a:latin typeface="Calibri" panose="020F0502020204030204" pitchFamily="34" charset="0"/>
                <a:ea typeface="Calibri" panose="020F0502020204030204" pitchFamily="34" charset="0"/>
                <a:cs typeface="Times New Roman" panose="02020603050405020304" pitchFamily="18" charset="0"/>
              </a:rPr>
              <a:t>Ils semblent vouloir tirer parti des spécificités de ce type d’événement</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r>
              <a:rPr lang="fr-FR" sz="1100" b="1" dirty="0">
                <a:effectLst/>
                <a:latin typeface="Calibri" panose="020F0502020204030204" pitchFamily="34" charset="0"/>
                <a:ea typeface="Calibri" panose="020F0502020204030204" pitchFamily="34" charset="0"/>
                <a:cs typeface="Times New Roman" panose="02020603050405020304" pitchFamily="18" charset="0"/>
              </a:rPr>
              <a:t>notamment des possibilités en termes d’interactivité.</a:t>
            </a:r>
            <a:r>
              <a:rPr lang="fr-FR" sz="1100" dirty="0">
                <a:effectLst/>
                <a:latin typeface="Calibri" panose="020F0502020204030204" pitchFamily="34" charset="0"/>
                <a:ea typeface="Calibri" panose="020F0502020204030204" pitchFamily="34" charset="0"/>
                <a:cs typeface="Times New Roman" panose="02020603050405020304" pitchFamily="18" charset="0"/>
              </a:rPr>
              <a:t> En effet, 26% des cadres estiment que l’amélioration de l’interactivité avec les autres participants pourrait enrichir leur expérience. Ils sont 19% à souhaiter davantage d’interactivité avec les autres organisateurs et animateurs de l’événement. Ce sont des points particulièrement soulevés par les cadres ayant déjà participé à l’organisation d’un événement similaire, qui sont donc plus sensibles aux possibilités qu’offrent l’hybridation. </a:t>
            </a:r>
            <a:r>
              <a:rPr lang="fr-FR" sz="1100" b="1" dirty="0">
                <a:effectLst/>
                <a:latin typeface="Calibri" panose="020F0502020204030204" pitchFamily="34" charset="0"/>
                <a:ea typeface="Calibri" panose="020F0502020204030204" pitchFamily="34" charset="0"/>
                <a:cs typeface="Times New Roman" panose="02020603050405020304" pitchFamily="18" charset="0"/>
              </a:rPr>
              <a:t>Les jeunes cadres sont également sensibles à l’interactivité, qui pourrait notamment capter davantage leur attention.</a:t>
            </a:r>
            <a:r>
              <a:rPr lang="fr-FR" sz="1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fr-FR" sz="1100" b="1" dirty="0">
                <a:effectLst/>
                <a:latin typeface="Calibri" panose="020F0502020204030204" pitchFamily="34" charset="0"/>
                <a:ea typeface="Calibri" panose="020F0502020204030204" pitchFamily="34" charset="0"/>
                <a:cs typeface="Times New Roman" panose="02020603050405020304" pitchFamily="18" charset="0"/>
              </a:rPr>
              <a:t>La deuxième amélioration la plus citée concerne les conditions techniques de l’événement (22%). Bien que les cadres se déclarent majoritairement satisfaits par ces dimensions, un cadre sur cinq estime que ces dernières sont encore perfectibles.</a:t>
            </a:r>
            <a:r>
              <a:rPr lang="fr-FR" sz="1100" dirty="0">
                <a:effectLst/>
                <a:latin typeface="Calibri" panose="020F0502020204030204" pitchFamily="34" charset="0"/>
                <a:ea typeface="Calibri" panose="020F0502020204030204" pitchFamily="34" charset="0"/>
                <a:cs typeface="Times New Roman" panose="02020603050405020304" pitchFamily="18" charset="0"/>
              </a:rPr>
              <a:t> 9% souhaiteraient une meilleure communication en amont de l’événement, particulièrement les plus jeunes (16% des moins de 35 ans) et les catégories modestes à pauvres (14%). Ces deux publics sont relativement moins nombreux à avoir assisté à un événement hybride ces deux dernières années (71% pour les moins de 35 ans et 72% pour les catégories modestes à pauvre). </a:t>
            </a:r>
          </a:p>
          <a:p>
            <a:pPr algn="just">
              <a:lnSpc>
                <a:spcPct val="107000"/>
              </a:lnSpc>
              <a:spcAft>
                <a:spcPts val="800"/>
              </a:spcAft>
            </a:pPr>
            <a:r>
              <a:rPr lang="fr-FR" sz="1100" dirty="0">
                <a:effectLst/>
                <a:latin typeface="Calibri" panose="020F0502020204030204" pitchFamily="34" charset="0"/>
                <a:ea typeface="Calibri" panose="020F0502020204030204" pitchFamily="34" charset="0"/>
                <a:cs typeface="Times New Roman" panose="02020603050405020304" pitchFamily="18" charset="0"/>
              </a:rPr>
              <a:t>Enfin, un quart des cadres qui n’ont jamais fait l’expérience d’un événement hybride estime qu’aucune amélioration ne pourrait les convaincre (26%), ce qui suppose une forme de rejet chez une partie de ces cadres. Mais cela suppose également que 74% des cadres n’ayant jamais participé à un événement hybride identifient des points d’amélioration qui pourraient les convaincre, ce qui laisse entrevoir une marge de progression conséquente.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Espace réservé du texte 1">
            <a:extLst>
              <a:ext uri="{FF2B5EF4-FFF2-40B4-BE49-F238E27FC236}">
                <a16:creationId xmlns:a16="http://schemas.microsoft.com/office/drawing/2014/main" id="{4DDDE5B4-D57B-4578-B338-D3249113F28B}"/>
              </a:ext>
            </a:extLst>
          </p:cNvPr>
          <p:cNvSpPr txBox="1">
            <a:spLocks/>
          </p:cNvSpPr>
          <p:nvPr/>
        </p:nvSpPr>
        <p:spPr>
          <a:xfrm>
            <a:off x="80010" y="80141"/>
            <a:ext cx="8664792" cy="657689"/>
          </a:xfrm>
          <a:prstGeom prst="rect">
            <a:avLst/>
          </a:prstGeom>
        </p:spPr>
        <p:txBody>
          <a:bodyPr vert="horz" lIns="91440" tIns="45720" rIns="91440" bIns="45720" rtlCol="0" anchor="ctr">
            <a:noAutofit/>
          </a:bodyPr>
          <a:lst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a:lstStyle>
          <a:p>
            <a:pPr marL="0" defTabSz="914400">
              <a:spcBef>
                <a:spcPct val="0"/>
              </a:spcBef>
              <a:buFont typeface="Arial" panose="020B0604020202020204" pitchFamily="34" charset="0"/>
              <a:buNone/>
            </a:pPr>
            <a:r>
              <a:rPr lang="fr-FR" sz="2800" b="1" dirty="0">
                <a:solidFill>
                  <a:srgbClr val="07698D"/>
                </a:solidFill>
                <a:latin typeface="Century Gothic" panose="020B0502020202020204" pitchFamily="34" charset="0"/>
                <a:ea typeface="+mj-ea"/>
                <a:cs typeface="+mj-cs"/>
              </a:rPr>
              <a:t>A RETENIR (3/3)</a:t>
            </a:r>
          </a:p>
        </p:txBody>
      </p:sp>
    </p:spTree>
    <p:extLst>
      <p:ext uri="{BB962C8B-B14F-4D97-AF65-F5344CB8AC3E}">
        <p14:creationId xmlns:p14="http://schemas.microsoft.com/office/powerpoint/2010/main" val="345838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12267" y="1485736"/>
            <a:ext cx="7510749" cy="1495066"/>
            <a:chOff x="422" y="2906"/>
            <a:chExt cx="5944" cy="1041"/>
          </a:xfrm>
        </p:grpSpPr>
        <p:sp>
          <p:nvSpPr>
            <p:cNvPr id="4" name="Rectangle 3"/>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3600" b="1" dirty="0">
                  <a:solidFill>
                    <a:srgbClr val="E25C5B"/>
                  </a:solidFill>
                  <a:latin typeface="Century Gothic" panose="020B0502020202020204" pitchFamily="34" charset="0"/>
                </a:rPr>
                <a:t>La méthodologie</a:t>
              </a: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7200" b="1" dirty="0">
                  <a:solidFill>
                    <a:srgbClr val="E25C5B"/>
                  </a:solidFill>
                  <a:latin typeface="Century Gothic" panose="020B0502020202020204" pitchFamily="34" charset="0"/>
                  <a:cs typeface="Times New Roman" pitchFamily="18" charset="0"/>
                </a:rPr>
                <a:t>1</a:t>
              </a:r>
            </a:p>
          </p:txBody>
        </p:sp>
        <p:sp>
          <p:nvSpPr>
            <p:cNvPr id="6" name="Line 5"/>
            <p:cNvSpPr>
              <a:spLocks noChangeShapeType="1"/>
            </p:cNvSpPr>
            <p:nvPr/>
          </p:nvSpPr>
          <p:spPr bwMode="auto">
            <a:xfrm>
              <a:off x="1244" y="3223"/>
              <a:ext cx="0" cy="408"/>
            </a:xfrm>
            <a:prstGeom prst="line">
              <a:avLst/>
            </a:prstGeom>
            <a:noFill/>
            <a:ln w="114300">
              <a:solidFill>
                <a:srgbClr val="E25C5B"/>
              </a:solidFill>
              <a:round/>
              <a:headEnd/>
              <a:tailEnd/>
            </a:ln>
          </p:spPr>
          <p:txBody>
            <a:bodyPr/>
            <a:lstStyle/>
            <a:p>
              <a:endParaRPr lang="fr-FR" sz="2000" dirty="0">
                <a:solidFill>
                  <a:srgbClr val="E25C5B"/>
                </a:solidFill>
                <a:latin typeface="Century Gothic" panose="020B0502020202020204" pitchFamily="34" charset="0"/>
              </a:endParaRPr>
            </a:p>
          </p:txBody>
        </p:sp>
      </p:grpSp>
      <p:grpSp>
        <p:nvGrpSpPr>
          <p:cNvPr id="10" name="Groupe 9">
            <a:extLst>
              <a:ext uri="{FF2B5EF4-FFF2-40B4-BE49-F238E27FC236}">
                <a16:creationId xmlns:a16="http://schemas.microsoft.com/office/drawing/2014/main" id="{8E3F17E3-ED36-4317-9E93-4DA1C6769F8D}"/>
              </a:ext>
            </a:extLst>
          </p:cNvPr>
          <p:cNvGrpSpPr/>
          <p:nvPr/>
        </p:nvGrpSpPr>
        <p:grpSpPr>
          <a:xfrm>
            <a:off x="0" y="3596480"/>
            <a:ext cx="10323513" cy="2533848"/>
            <a:chOff x="0" y="3596480"/>
            <a:chExt cx="10323513" cy="2533848"/>
          </a:xfrm>
        </p:grpSpPr>
        <p:pic>
          <p:nvPicPr>
            <p:cNvPr id="7" name="Image 6" descr="Une image contenant intérieur, table, table de salle à manger&#10;&#10;Description générée automatiquement">
              <a:extLst>
                <a:ext uri="{FF2B5EF4-FFF2-40B4-BE49-F238E27FC236}">
                  <a16:creationId xmlns:a16="http://schemas.microsoft.com/office/drawing/2014/main" id="{10CB3336-FD1D-4D27-938A-1AB04B5D69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9513" y="3596481"/>
              <a:ext cx="3804486" cy="2533847"/>
            </a:xfrm>
            <a:prstGeom prst="rect">
              <a:avLst/>
            </a:prstGeom>
          </p:spPr>
        </p:pic>
        <p:pic>
          <p:nvPicPr>
            <p:cNvPr id="8" name="Image 7" descr="Une image contenant intérieur, table, table de salle à manger&#10;&#10;Description générée automatiquement">
              <a:extLst>
                <a:ext uri="{FF2B5EF4-FFF2-40B4-BE49-F238E27FC236}">
                  <a16:creationId xmlns:a16="http://schemas.microsoft.com/office/drawing/2014/main" id="{3A5C6138-6CCC-4923-AAE0-520FD232AA6D}"/>
                </a:ext>
              </a:extLst>
            </p:cNvPr>
            <p:cNvPicPr>
              <a:picLocks noChangeAspect="1"/>
            </p:cNvPicPr>
            <p:nvPr/>
          </p:nvPicPr>
          <p:blipFill rotWithShape="1">
            <a:blip r:embed="rId2">
              <a:extLst>
                <a:ext uri="{28A0092B-C50C-407E-A947-70E740481C1C}">
                  <a14:useLocalDpi xmlns:a14="http://schemas.microsoft.com/office/drawing/2010/main" val="0"/>
                </a:ext>
              </a:extLst>
            </a:blip>
            <a:srcRect l="21753"/>
            <a:stretch/>
          </p:blipFill>
          <p:spPr>
            <a:xfrm>
              <a:off x="0" y="3596480"/>
              <a:ext cx="2976908" cy="2533847"/>
            </a:xfrm>
            <a:prstGeom prst="rect">
              <a:avLst/>
            </a:prstGeom>
          </p:spPr>
        </p:pic>
        <p:pic>
          <p:nvPicPr>
            <p:cNvPr id="9" name="Image 8" descr="Une image contenant intérieur, table, table de salle à manger&#10;&#10;Description générée automatiquement">
              <a:extLst>
                <a:ext uri="{FF2B5EF4-FFF2-40B4-BE49-F238E27FC236}">
                  <a16:creationId xmlns:a16="http://schemas.microsoft.com/office/drawing/2014/main" id="{B37298A8-A204-4EE7-AD32-E1341F039370}"/>
                </a:ext>
              </a:extLst>
            </p:cNvPr>
            <p:cNvPicPr>
              <a:picLocks noChangeAspect="1"/>
            </p:cNvPicPr>
            <p:nvPr/>
          </p:nvPicPr>
          <p:blipFill rotWithShape="1">
            <a:blip r:embed="rId2">
              <a:extLst>
                <a:ext uri="{28A0092B-C50C-407E-A947-70E740481C1C}">
                  <a14:useLocalDpi xmlns:a14="http://schemas.microsoft.com/office/drawing/2010/main" val="0"/>
                </a:ext>
              </a:extLst>
            </a:blip>
            <a:srcRect r="21753"/>
            <a:stretch/>
          </p:blipFill>
          <p:spPr>
            <a:xfrm>
              <a:off x="7346604" y="3596480"/>
              <a:ext cx="2976909" cy="2533847"/>
            </a:xfrm>
            <a:prstGeom prst="rect">
              <a:avLst/>
            </a:prstGeom>
          </p:spPr>
        </p:pic>
      </p:grpSp>
    </p:spTree>
    <p:extLst>
      <p:ext uri="{BB962C8B-B14F-4D97-AF65-F5344CB8AC3E}">
        <p14:creationId xmlns:p14="http://schemas.microsoft.com/office/powerpoint/2010/main" val="429583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427830857"/>
              </p:ext>
            </p:extLst>
          </p:nvPr>
        </p:nvGraphicFramePr>
        <p:xfrm>
          <a:off x="431635" y="959965"/>
          <a:ext cx="9460242" cy="5674265"/>
        </p:xfrm>
        <a:graphic>
          <a:graphicData uri="http://schemas.openxmlformats.org/drawingml/2006/table">
            <a:tbl>
              <a:tblPr firstRow="1" firstCol="1" bandRow="1">
                <a:tableStyleId>{5C22544A-7EE6-4342-B048-85BDC9FD1C3A}</a:tableStyleId>
              </a:tblPr>
              <a:tblGrid>
                <a:gridCol w="3753564">
                  <a:extLst>
                    <a:ext uri="{9D8B030D-6E8A-4147-A177-3AD203B41FA5}">
                      <a16:colId xmlns:a16="http://schemas.microsoft.com/office/drawing/2014/main" val="20000"/>
                    </a:ext>
                  </a:extLst>
                </a:gridCol>
                <a:gridCol w="456304">
                  <a:extLst>
                    <a:ext uri="{9D8B030D-6E8A-4147-A177-3AD203B41FA5}">
                      <a16:colId xmlns:a16="http://schemas.microsoft.com/office/drawing/2014/main" val="20001"/>
                    </a:ext>
                  </a:extLst>
                </a:gridCol>
                <a:gridCol w="2677300">
                  <a:extLst>
                    <a:ext uri="{9D8B030D-6E8A-4147-A177-3AD203B41FA5}">
                      <a16:colId xmlns:a16="http://schemas.microsoft.com/office/drawing/2014/main" val="20002"/>
                    </a:ext>
                  </a:extLst>
                </a:gridCol>
                <a:gridCol w="468637">
                  <a:extLst>
                    <a:ext uri="{9D8B030D-6E8A-4147-A177-3AD203B41FA5}">
                      <a16:colId xmlns:a16="http://schemas.microsoft.com/office/drawing/2014/main" val="20003"/>
                    </a:ext>
                  </a:extLst>
                </a:gridCol>
                <a:gridCol w="2104437">
                  <a:extLst>
                    <a:ext uri="{9D8B030D-6E8A-4147-A177-3AD203B41FA5}">
                      <a16:colId xmlns:a16="http://schemas.microsoft.com/office/drawing/2014/main" val="20004"/>
                    </a:ext>
                  </a:extLst>
                </a:gridCol>
              </a:tblGrid>
              <a:tr h="925152">
                <a:tc gridSpan="5">
                  <a:txBody>
                    <a:bodyPr/>
                    <a:lstStyle/>
                    <a:p>
                      <a:pPr algn="l">
                        <a:spcBef>
                          <a:spcPts val="600"/>
                        </a:spcBef>
                        <a:spcAft>
                          <a:spcPts val="600"/>
                        </a:spcAft>
                      </a:pPr>
                      <a:r>
                        <a:rPr lang="fr-FR" sz="2000" dirty="0">
                          <a:solidFill>
                            <a:srgbClr val="E25C5B"/>
                          </a:solidFill>
                          <a:effectLst/>
                        </a:rPr>
                        <a:t>Etude réalisée par l'Ifop pour </a:t>
                      </a:r>
                      <a:r>
                        <a:rPr lang="fr-FR" sz="2000" dirty="0" err="1">
                          <a:solidFill>
                            <a:srgbClr val="E25C5B"/>
                          </a:solidFill>
                          <a:effectLst/>
                        </a:rPr>
                        <a:t>Wisembly</a:t>
                      </a:r>
                      <a:endParaRPr lang="fr-FR" sz="1400" dirty="0">
                        <a:solidFill>
                          <a:srgbClr val="E25C5B"/>
                        </a:solidFill>
                        <a:effectLst/>
                        <a:latin typeface="Calibri" panose="020F0502020204030204" pitchFamily="34" charset="0"/>
                        <a:ea typeface="Calibri" panose="020F0502020204030204" pitchFamily="34" charset="0"/>
                      </a:endParaRPr>
                    </a:p>
                  </a:txBody>
                  <a:tcPr marL="39370" marR="39370" marT="0" marB="0" anchor="ctr">
                    <a:lnL w="12700" cmpd="sng">
                      <a:noFill/>
                    </a:lnL>
                    <a:lnR w="12700" cmpd="sng">
                      <a:noFill/>
                    </a:lnR>
                    <a:lnT w="12700" cmpd="sng">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308384">
                <a:tc>
                  <a:txBody>
                    <a:bodyPr/>
                    <a:lstStyle/>
                    <a:p>
                      <a:pPr algn="just">
                        <a:spcBef>
                          <a:spcPts val="600"/>
                        </a:spcBef>
                        <a:spcAft>
                          <a:spcPts val="600"/>
                        </a:spcAft>
                      </a:pPr>
                      <a:endParaRPr lang="fr-FR" sz="1100" dirty="0">
                        <a:solidFill>
                          <a:schemeClr val="tx1"/>
                        </a:solidFill>
                        <a:effectLst/>
                      </a:endParaRPr>
                    </a:p>
                  </a:txBody>
                  <a:tcPr marL="39370" marR="39370" marT="0" marB="0" anchor="ct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endParaRPr>
                    </a:p>
                  </a:txBody>
                  <a:tcPr marL="39370" marR="39370" marT="0" marB="0" anchor="ct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endParaRPr>
                    </a:p>
                  </a:txBody>
                  <a:tcPr marL="39370" marR="39370" marT="0" marB="0" anchor="ct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endParaRPr>
                    </a:p>
                  </a:txBody>
                  <a:tcPr marL="39370" marR="39370" marT="0" marB="0" anchor="ctr">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noFill/>
                  </a:tcPr>
                </a:tc>
                <a:tc>
                  <a:txBody>
                    <a:bodyPr/>
                    <a:lstStyle/>
                    <a:p>
                      <a:pPr algn="just">
                        <a:spcBef>
                          <a:spcPts val="600"/>
                        </a:spcBef>
                        <a:spcAft>
                          <a:spcPts val="600"/>
                        </a:spcAft>
                      </a:pPr>
                      <a:endParaRPr lang="fr-FR" sz="1100" dirty="0">
                        <a:solidFill>
                          <a:schemeClr val="tx1"/>
                        </a:solidFill>
                        <a:effectLst/>
                      </a:endParaRPr>
                    </a:p>
                  </a:txBody>
                  <a:tcPr marL="39370" marR="39370" marT="0" marB="0" anchor="ctr">
                    <a:lnL w="12700" cmpd="sng">
                      <a:noFill/>
                    </a:lnL>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08384">
                <a:tc>
                  <a:txBody>
                    <a:bodyPr/>
                    <a:lstStyle/>
                    <a:p>
                      <a:pPr algn="ctr">
                        <a:lnSpc>
                          <a:spcPct val="130000"/>
                        </a:lnSpc>
                        <a:spcBef>
                          <a:spcPts val="600"/>
                        </a:spcBef>
                        <a:spcAft>
                          <a:spcPts val="600"/>
                        </a:spcAft>
                      </a:pPr>
                      <a:r>
                        <a:rPr lang="fr-FR" sz="1400" b="1" dirty="0">
                          <a:solidFill>
                            <a:schemeClr val="bg1"/>
                          </a:solidFill>
                          <a:effectLst/>
                          <a:latin typeface="Calibri" panose="020F0502020204030204" pitchFamily="34" charset="0"/>
                          <a:ea typeface="Calibri" panose="020F0502020204030204" pitchFamily="34" charset="0"/>
                        </a:rPr>
                        <a:t>Echantillon</a:t>
                      </a: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7698D"/>
                    </a:solidFill>
                  </a:tcPr>
                </a:tc>
                <a:tc>
                  <a:txBody>
                    <a:bodyPr/>
                    <a:lstStyle/>
                    <a:p>
                      <a:pPr algn="ctr">
                        <a:lnSpc>
                          <a:spcPct val="130000"/>
                        </a:lnSpc>
                        <a:spcBef>
                          <a:spcPts val="600"/>
                        </a:spcBef>
                        <a:spcAft>
                          <a:spcPts val="600"/>
                        </a:spcAft>
                      </a:pPr>
                      <a:endParaRPr lang="fr-FR" sz="1400" b="1" dirty="0">
                        <a:solidFill>
                          <a:schemeClr val="bg1"/>
                        </a:solidFill>
                        <a:effectLst/>
                        <a:latin typeface="Calibri" panose="020F0502020204030204" pitchFamily="34" charset="0"/>
                        <a:ea typeface="Calibri" panose="020F0502020204030204" pitchFamily="34" charset="0"/>
                      </a:endParaRP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7698D"/>
                    </a:solid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r>
                        <a:rPr lang="fr-FR" sz="1400" b="1" dirty="0">
                          <a:solidFill>
                            <a:schemeClr val="bg1"/>
                          </a:solidFill>
                          <a:effectLst/>
                        </a:rPr>
                        <a:t>Méthodologie</a:t>
                      </a: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7698D"/>
                    </a:solidFill>
                  </a:tcPr>
                </a:tc>
                <a:tc>
                  <a:txBody>
                    <a:bodyPr/>
                    <a:lstStyle/>
                    <a:p>
                      <a:pPr algn="ctr">
                        <a:lnSpc>
                          <a:spcPct val="130000"/>
                        </a:lnSpc>
                        <a:spcBef>
                          <a:spcPts val="600"/>
                        </a:spcBef>
                        <a:spcAft>
                          <a:spcPts val="600"/>
                        </a:spcAft>
                      </a:pPr>
                      <a:endParaRPr lang="fr-FR" sz="1400" b="1" dirty="0">
                        <a:solidFill>
                          <a:schemeClr val="bg1"/>
                        </a:solidFill>
                        <a:effectLst/>
                        <a:latin typeface="Calibri" panose="020F0502020204030204" pitchFamily="34" charset="0"/>
                        <a:ea typeface="Calibri" panose="020F0502020204030204" pitchFamily="34" charset="0"/>
                      </a:endParaRP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7698D"/>
                    </a:solid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r>
                        <a:rPr lang="fr-FR" sz="1400" b="1" dirty="0">
                          <a:solidFill>
                            <a:schemeClr val="bg1"/>
                          </a:solidFill>
                          <a:effectLst/>
                          <a:latin typeface="Calibri" panose="020F0502020204030204" pitchFamily="34" charset="0"/>
                          <a:ea typeface="Calibri" panose="020F0502020204030204" pitchFamily="34" charset="0"/>
                        </a:rPr>
                        <a:t>Mode de recueil</a:t>
                      </a:r>
                    </a:p>
                  </a:txBody>
                  <a:tcPr marL="39370" marR="39370" marT="0" marB="0" anchor="ctr">
                    <a:lnL w="12700" cmpd="sng">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7698D"/>
                    </a:solidFill>
                  </a:tcPr>
                </a:tc>
                <a:extLst>
                  <a:ext uri="{0D108BD9-81ED-4DB2-BD59-A6C34878D82A}">
                    <a16:rowId xmlns:a16="http://schemas.microsoft.com/office/drawing/2014/main" val="10002"/>
                  </a:ext>
                </a:extLst>
              </a:tr>
              <a:tr h="308384">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10003"/>
                  </a:ext>
                </a:extLst>
              </a:tr>
              <a:tr h="308384">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10004"/>
                  </a:ext>
                </a:extLst>
              </a:tr>
              <a:tr h="308384">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algn="ctr">
                        <a:lnSpc>
                          <a:spcPct val="130000"/>
                        </a:lnSpc>
                        <a:spcBef>
                          <a:spcPts val="600"/>
                        </a:spcBef>
                        <a:spcAft>
                          <a:spcPts val="600"/>
                        </a:spcAft>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tc>
                  <a:txBody>
                    <a:bodyPr/>
                    <a:lstStyle/>
                    <a:p>
                      <a:pPr marL="0" marR="0" indent="0" algn="ctr" defTabSz="914400" rtl="0" eaLnBrk="1" fontAlgn="auto" latinLnBrk="0" hangingPunct="1">
                        <a:lnSpc>
                          <a:spcPct val="130000"/>
                        </a:lnSpc>
                        <a:spcBef>
                          <a:spcPts val="600"/>
                        </a:spcBef>
                        <a:spcAft>
                          <a:spcPts val="600"/>
                        </a:spcAft>
                        <a:buClrTx/>
                        <a:buSzTx/>
                        <a:buFontTx/>
                        <a:buNone/>
                        <a:tabLst/>
                        <a:defRPr/>
                      </a:pPr>
                      <a:endParaRPr lang="fr-FR" sz="14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lnB w="12700" cmpd="sng">
                      <a:noFill/>
                    </a:lnB>
                    <a:noFill/>
                  </a:tcPr>
                </a:tc>
                <a:extLst>
                  <a:ext uri="{0D108BD9-81ED-4DB2-BD59-A6C34878D82A}">
                    <a16:rowId xmlns:a16="http://schemas.microsoft.com/office/drawing/2014/main" val="10005"/>
                  </a:ext>
                </a:extLst>
              </a:tr>
              <a:tr h="3207193">
                <a:tc>
                  <a:txBody>
                    <a:bodyPr/>
                    <a:lstStyle/>
                    <a:p>
                      <a:pPr algn="just">
                        <a:lnSpc>
                          <a:spcPct val="130000"/>
                        </a:lnSpc>
                        <a:spcBef>
                          <a:spcPts val="600"/>
                        </a:spcBef>
                        <a:spcAft>
                          <a:spcPts val="600"/>
                        </a:spcAft>
                      </a:pPr>
                      <a:r>
                        <a:rPr lang="fr-FR" sz="1200" b="0" dirty="0">
                          <a:solidFill>
                            <a:schemeClr val="tx1"/>
                          </a:solidFill>
                          <a:effectLst/>
                        </a:rPr>
                        <a:t>L’enquête a été menée auprès d’un échantillon de </a:t>
                      </a:r>
                      <a:r>
                        <a:rPr lang="fr-FR" sz="1200" b="1" dirty="0">
                          <a:solidFill>
                            <a:srgbClr val="C00000"/>
                          </a:solidFill>
                          <a:effectLst/>
                        </a:rPr>
                        <a:t>1002</a:t>
                      </a:r>
                      <a:r>
                        <a:rPr lang="fr-FR" sz="1200" b="0" dirty="0">
                          <a:solidFill>
                            <a:schemeClr val="tx1"/>
                          </a:solidFill>
                          <a:effectLst/>
                        </a:rPr>
                        <a:t> cadres, représentatif de la population cadre française du secteur privé. </a:t>
                      </a:r>
                    </a:p>
                  </a:txBody>
                  <a:tcPr marL="39370" marR="39370" marT="0" marB="0">
                    <a:lnT w="38100" cap="flat" cmpd="sng" algn="ctr">
                      <a:noFill/>
                      <a:prstDash val="solid"/>
                      <a:round/>
                      <a:headEnd type="none" w="med" len="med"/>
                      <a:tailEnd type="none" w="med" len="med"/>
                    </a:lnT>
                    <a:noFill/>
                  </a:tcPr>
                </a:tc>
                <a:tc>
                  <a:txBody>
                    <a:bodyPr/>
                    <a:lstStyle/>
                    <a:p>
                      <a:pPr algn="just">
                        <a:lnSpc>
                          <a:spcPct val="130000"/>
                        </a:lnSpc>
                        <a:spcBef>
                          <a:spcPts val="600"/>
                        </a:spcBef>
                        <a:spcAft>
                          <a:spcPts val="600"/>
                        </a:spcAft>
                      </a:pPr>
                      <a:endParaRPr lang="fr-FR" sz="12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noFill/>
                  </a:tcPr>
                </a:tc>
                <a:tc>
                  <a:txBody>
                    <a:bodyPr/>
                    <a:lstStyle/>
                    <a:p>
                      <a:pPr marL="0" marR="0" indent="0" algn="just" defTabSz="914400" rtl="0" eaLnBrk="1" fontAlgn="auto" latinLnBrk="0" hangingPunct="1">
                        <a:lnSpc>
                          <a:spcPct val="130000"/>
                        </a:lnSpc>
                        <a:spcBef>
                          <a:spcPts val="600"/>
                        </a:spcBef>
                        <a:spcAft>
                          <a:spcPts val="600"/>
                        </a:spcAft>
                        <a:buClrTx/>
                        <a:buSzTx/>
                        <a:buFontTx/>
                        <a:buNone/>
                        <a:tabLst/>
                        <a:defRPr/>
                      </a:pPr>
                      <a:r>
                        <a:rPr lang="fr-FR" sz="1200" b="0" dirty="0">
                          <a:solidFill>
                            <a:schemeClr val="tx1"/>
                          </a:solidFill>
                          <a:effectLst/>
                        </a:rPr>
                        <a:t>La représentativité de l’échantillon a été assurée par la méthode des quotas (sexe, âge, secteur d’activité).</a:t>
                      </a:r>
                    </a:p>
                  </a:txBody>
                  <a:tcPr marL="39370" marR="39370" marT="0" marB="0">
                    <a:lnT w="38100" cap="flat" cmpd="sng" algn="ctr">
                      <a:noFill/>
                      <a:prstDash val="solid"/>
                      <a:round/>
                      <a:headEnd type="none" w="med" len="med"/>
                      <a:tailEnd type="none" w="med" len="med"/>
                    </a:lnT>
                    <a:noFill/>
                  </a:tcPr>
                </a:tc>
                <a:tc>
                  <a:txBody>
                    <a:bodyPr/>
                    <a:lstStyle/>
                    <a:p>
                      <a:pPr algn="just">
                        <a:lnSpc>
                          <a:spcPct val="130000"/>
                        </a:lnSpc>
                        <a:spcBef>
                          <a:spcPts val="600"/>
                        </a:spcBef>
                        <a:spcAft>
                          <a:spcPts val="600"/>
                        </a:spcAft>
                      </a:pPr>
                      <a:endParaRPr lang="fr-FR" sz="1200" b="0" dirty="0">
                        <a:solidFill>
                          <a:schemeClr val="tx1"/>
                        </a:solidFill>
                        <a:effectLst/>
                        <a:latin typeface="Calibri" panose="020F0502020204030204" pitchFamily="34" charset="0"/>
                        <a:ea typeface="Calibri" panose="020F0502020204030204" pitchFamily="34" charset="0"/>
                      </a:endParaRPr>
                    </a:p>
                  </a:txBody>
                  <a:tcPr marL="39370" marR="39370" marT="0" marB="0">
                    <a:lnT w="38100" cap="flat" cmpd="sng" algn="ctr">
                      <a:noFill/>
                      <a:prstDash val="solid"/>
                      <a:round/>
                      <a:headEnd type="none" w="med" len="med"/>
                      <a:tailEnd type="none" w="med" len="med"/>
                    </a:lnT>
                    <a:noFill/>
                  </a:tcPr>
                </a:tc>
                <a:tc>
                  <a:txBody>
                    <a:bodyPr/>
                    <a:lstStyle/>
                    <a:p>
                      <a:pPr marL="0" marR="0" indent="0" algn="just" defTabSz="914400" rtl="0" eaLnBrk="1" fontAlgn="auto" latinLnBrk="0" hangingPunct="1">
                        <a:lnSpc>
                          <a:spcPct val="130000"/>
                        </a:lnSpc>
                        <a:spcBef>
                          <a:spcPts val="600"/>
                        </a:spcBef>
                        <a:spcAft>
                          <a:spcPts val="600"/>
                        </a:spcAft>
                        <a:buClrTx/>
                        <a:buSzTx/>
                        <a:buFontTx/>
                        <a:buNone/>
                        <a:tabLst/>
                        <a:defRPr/>
                      </a:pPr>
                      <a:r>
                        <a:rPr lang="fr-FR" sz="1200" b="0" dirty="0">
                          <a:solidFill>
                            <a:schemeClr val="tx1"/>
                          </a:solidFill>
                          <a:effectLst/>
                        </a:rPr>
                        <a:t>Les interviews ont été réalisées par questionnaire auto-administré en ligne du 22 février au 2 mars 2022.</a:t>
                      </a:r>
                    </a:p>
                    <a:p>
                      <a:pPr marL="0" marR="0" indent="0" algn="just" defTabSz="914400" rtl="0" eaLnBrk="1" fontAlgn="auto" latinLnBrk="0" hangingPunct="1">
                        <a:lnSpc>
                          <a:spcPct val="130000"/>
                        </a:lnSpc>
                        <a:spcBef>
                          <a:spcPts val="600"/>
                        </a:spcBef>
                        <a:spcAft>
                          <a:spcPts val="600"/>
                        </a:spcAft>
                        <a:buClrTx/>
                        <a:buSzTx/>
                        <a:buFontTx/>
                        <a:buNone/>
                        <a:tabLst/>
                        <a:defRPr/>
                      </a:pPr>
                      <a:endParaRPr lang="fr-FR" sz="1200" b="0" dirty="0">
                        <a:solidFill>
                          <a:schemeClr val="tx1"/>
                        </a:solidFill>
                        <a:effectLst/>
                      </a:endParaRPr>
                    </a:p>
                  </a:txBody>
                  <a:tcPr marL="39370" marR="39370" marT="0" marB="0">
                    <a:lnT w="38100" cap="flat" cmpd="sng" algn="ctr">
                      <a:noFill/>
                      <a:prstDash val="solid"/>
                      <a:round/>
                      <a:headEnd type="none" w="med" len="med"/>
                      <a:tailEnd type="none" w="med" len="med"/>
                    </a:lnT>
                    <a:noFill/>
                  </a:tcPr>
                </a:tc>
                <a:extLst>
                  <a:ext uri="{0D108BD9-81ED-4DB2-BD59-A6C34878D82A}">
                    <a16:rowId xmlns:a16="http://schemas.microsoft.com/office/drawing/2014/main" val="10006"/>
                  </a:ext>
                </a:extLst>
              </a:tr>
            </a:tbl>
          </a:graphicData>
        </a:graphic>
      </p:graphicFrame>
      <p:sp>
        <p:nvSpPr>
          <p:cNvPr id="2" name="Espace réservé du texte 1"/>
          <p:cNvSpPr>
            <a:spLocks noGrp="1"/>
          </p:cNvSpPr>
          <p:nvPr>
            <p:ph type="body" sz="quarter" idx="4294967295"/>
          </p:nvPr>
        </p:nvSpPr>
        <p:spPr>
          <a:xfrm>
            <a:off x="213939" y="66906"/>
            <a:ext cx="3811651" cy="657689"/>
          </a:xfrm>
        </p:spPr>
        <p:txBody>
          <a:bodyPr anchor="ctr"/>
          <a:lstStyle/>
          <a:p>
            <a:pPr marL="0" defTabSz="914400">
              <a:spcBef>
                <a:spcPct val="0"/>
              </a:spcBef>
              <a:buNone/>
            </a:pPr>
            <a:r>
              <a:rPr lang="fr-FR" sz="3200" b="1" i="1" dirty="0">
                <a:solidFill>
                  <a:srgbClr val="07698D"/>
                </a:solidFill>
                <a:latin typeface="Century Gothic" panose="020B0502020202020204" pitchFamily="34" charset="0"/>
                <a:ea typeface="+mj-ea"/>
                <a:cs typeface="+mj-cs"/>
              </a:rPr>
              <a:t>La méthodologie</a:t>
            </a:r>
          </a:p>
        </p:txBody>
      </p:sp>
      <p:grpSp>
        <p:nvGrpSpPr>
          <p:cNvPr id="8" name="Groupe 7"/>
          <p:cNvGrpSpPr/>
          <p:nvPr/>
        </p:nvGrpSpPr>
        <p:grpSpPr>
          <a:xfrm>
            <a:off x="1860918" y="2787552"/>
            <a:ext cx="896650" cy="487940"/>
            <a:chOff x="1325366" y="3003406"/>
            <a:chExt cx="896650" cy="487940"/>
          </a:xfrm>
        </p:grpSpPr>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5366" y="3003406"/>
              <a:ext cx="487940" cy="487940"/>
            </a:xfrm>
            <a:prstGeom prst="rect">
              <a:avLst/>
            </a:prstGeom>
          </p:spPr>
        </p:pic>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9721" y="3003406"/>
              <a:ext cx="487940" cy="487940"/>
            </a:xfrm>
            <a:prstGeom prst="rect">
              <a:avLst/>
            </a:prstGeom>
          </p:spPr>
        </p:pic>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34076" y="3003406"/>
              <a:ext cx="487940" cy="487940"/>
            </a:xfrm>
            <a:prstGeom prst="rect">
              <a:avLst/>
            </a:prstGeom>
          </p:spPr>
        </p:pic>
      </p:gr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461704" y="2679354"/>
            <a:ext cx="569920" cy="569920"/>
          </a:xfrm>
          <a:prstGeom prst="rect">
            <a:avLst/>
          </a:prstGeom>
        </p:spPr>
      </p:pic>
      <p:pic>
        <p:nvPicPr>
          <p:cNvPr id="15" name="Image 14">
            <a:extLs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9490" y="2607145"/>
            <a:ext cx="714339" cy="714339"/>
          </a:xfrm>
          <a:prstGeom prst="rect">
            <a:avLst/>
          </a:prstGeom>
        </p:spPr>
      </p:pic>
    </p:spTree>
    <p:extLst>
      <p:ext uri="{BB962C8B-B14F-4D97-AF65-F5344CB8AC3E}">
        <p14:creationId xmlns:p14="http://schemas.microsoft.com/office/powerpoint/2010/main" val="652582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1542084" y="1664640"/>
            <a:ext cx="7510749" cy="1495066"/>
            <a:chOff x="422" y="2906"/>
            <a:chExt cx="5944" cy="1041"/>
          </a:xfrm>
        </p:grpSpPr>
        <p:sp>
          <p:nvSpPr>
            <p:cNvPr id="4" name="Rectangle 3"/>
            <p:cNvSpPr>
              <a:spLocks noChangeArrowheads="1"/>
            </p:cNvSpPr>
            <p:nvPr/>
          </p:nvSpPr>
          <p:spPr bwMode="auto">
            <a:xfrm>
              <a:off x="1506" y="3110"/>
              <a:ext cx="4860" cy="632"/>
            </a:xfrm>
            <a:prstGeom prst="rect">
              <a:avLst/>
            </a:prstGeom>
            <a:noFill/>
            <a:ln w="9525">
              <a:noFill/>
              <a:miter lim="800000"/>
              <a:headEnd/>
              <a:tailEnd/>
            </a:ln>
          </p:spPr>
          <p:txBody>
            <a:bodyPr anchor="ctr"/>
            <a:lstStyle/>
            <a:p>
              <a:r>
                <a:rPr lang="fr-FR" sz="3600" b="1" dirty="0">
                  <a:solidFill>
                    <a:srgbClr val="E25C5B"/>
                  </a:solidFill>
                  <a:latin typeface="Century Gothic" panose="020B0502020202020204" pitchFamily="34" charset="0"/>
                </a:rPr>
                <a:t>Les résultats de l’étude</a:t>
              </a:r>
            </a:p>
          </p:txBody>
        </p:sp>
        <p:sp>
          <p:nvSpPr>
            <p:cNvPr id="5" name="Rectangle 4"/>
            <p:cNvSpPr>
              <a:spLocks noChangeArrowheads="1"/>
            </p:cNvSpPr>
            <p:nvPr/>
          </p:nvSpPr>
          <p:spPr bwMode="auto">
            <a:xfrm>
              <a:off x="422" y="2906"/>
              <a:ext cx="583" cy="1041"/>
            </a:xfrm>
            <a:prstGeom prst="rect">
              <a:avLst/>
            </a:prstGeom>
            <a:noFill/>
            <a:ln w="9525">
              <a:noFill/>
              <a:miter lim="800000"/>
              <a:headEnd/>
              <a:tailEnd/>
            </a:ln>
          </p:spPr>
          <p:txBody>
            <a:bodyPr anchor="ctr"/>
            <a:lstStyle/>
            <a:p>
              <a:pPr algn="ctr"/>
              <a:r>
                <a:rPr lang="fr-FR" sz="7200" b="1" dirty="0">
                  <a:solidFill>
                    <a:srgbClr val="E25C5B"/>
                  </a:solidFill>
                  <a:latin typeface="Century Gothic" panose="020B0502020202020204" pitchFamily="34" charset="0"/>
                  <a:cs typeface="Times New Roman" pitchFamily="18" charset="0"/>
                </a:rPr>
                <a:t>2</a:t>
              </a:r>
            </a:p>
          </p:txBody>
        </p:sp>
        <p:sp>
          <p:nvSpPr>
            <p:cNvPr id="6" name="Line 5"/>
            <p:cNvSpPr>
              <a:spLocks noChangeShapeType="1"/>
            </p:cNvSpPr>
            <p:nvPr/>
          </p:nvSpPr>
          <p:spPr bwMode="auto">
            <a:xfrm>
              <a:off x="1244" y="3223"/>
              <a:ext cx="0" cy="408"/>
            </a:xfrm>
            <a:prstGeom prst="line">
              <a:avLst/>
            </a:prstGeom>
            <a:noFill/>
            <a:ln w="114300">
              <a:solidFill>
                <a:srgbClr val="E25C5B"/>
              </a:solidFill>
              <a:round/>
              <a:headEnd/>
              <a:tailEnd/>
            </a:ln>
          </p:spPr>
          <p:txBody>
            <a:bodyPr/>
            <a:lstStyle/>
            <a:p>
              <a:endParaRPr lang="fr-FR" sz="2000" dirty="0">
                <a:solidFill>
                  <a:srgbClr val="E25C5B"/>
                </a:solidFill>
                <a:latin typeface="Century Gothic" panose="020B0502020202020204" pitchFamily="34" charset="0"/>
              </a:endParaRPr>
            </a:p>
          </p:txBody>
        </p:sp>
      </p:grpSp>
      <p:grpSp>
        <p:nvGrpSpPr>
          <p:cNvPr id="7" name="Groupe 6">
            <a:extLst>
              <a:ext uri="{FF2B5EF4-FFF2-40B4-BE49-F238E27FC236}">
                <a16:creationId xmlns:a16="http://schemas.microsoft.com/office/drawing/2014/main" id="{87C67EEC-B0BC-406A-9EB9-23640C843293}"/>
              </a:ext>
            </a:extLst>
          </p:cNvPr>
          <p:cNvGrpSpPr/>
          <p:nvPr/>
        </p:nvGrpSpPr>
        <p:grpSpPr>
          <a:xfrm>
            <a:off x="0" y="3596480"/>
            <a:ext cx="10323513" cy="2533848"/>
            <a:chOff x="0" y="3596480"/>
            <a:chExt cx="10323513" cy="2533848"/>
          </a:xfrm>
        </p:grpSpPr>
        <p:pic>
          <p:nvPicPr>
            <p:cNvPr id="8" name="Image 7" descr="Une image contenant intérieur, table, table de salle à manger&#10;&#10;Description générée automatiquement">
              <a:extLst>
                <a:ext uri="{FF2B5EF4-FFF2-40B4-BE49-F238E27FC236}">
                  <a16:creationId xmlns:a16="http://schemas.microsoft.com/office/drawing/2014/main" id="{F138F2BA-1240-4CE0-8516-82CE48F166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9513" y="3596481"/>
              <a:ext cx="3804486" cy="2533847"/>
            </a:xfrm>
            <a:prstGeom prst="rect">
              <a:avLst/>
            </a:prstGeom>
          </p:spPr>
        </p:pic>
        <p:pic>
          <p:nvPicPr>
            <p:cNvPr id="9" name="Image 8" descr="Une image contenant intérieur, table, table de salle à manger&#10;&#10;Description générée automatiquement">
              <a:extLst>
                <a:ext uri="{FF2B5EF4-FFF2-40B4-BE49-F238E27FC236}">
                  <a16:creationId xmlns:a16="http://schemas.microsoft.com/office/drawing/2014/main" id="{2FEB6183-30F1-43D9-B841-EDE73A124FF8}"/>
                </a:ext>
              </a:extLst>
            </p:cNvPr>
            <p:cNvPicPr>
              <a:picLocks noChangeAspect="1"/>
            </p:cNvPicPr>
            <p:nvPr/>
          </p:nvPicPr>
          <p:blipFill rotWithShape="1">
            <a:blip r:embed="rId2">
              <a:extLst>
                <a:ext uri="{28A0092B-C50C-407E-A947-70E740481C1C}">
                  <a14:useLocalDpi xmlns:a14="http://schemas.microsoft.com/office/drawing/2010/main" val="0"/>
                </a:ext>
              </a:extLst>
            </a:blip>
            <a:srcRect l="21753"/>
            <a:stretch/>
          </p:blipFill>
          <p:spPr>
            <a:xfrm>
              <a:off x="0" y="3596480"/>
              <a:ext cx="2976908" cy="2533847"/>
            </a:xfrm>
            <a:prstGeom prst="rect">
              <a:avLst/>
            </a:prstGeom>
          </p:spPr>
        </p:pic>
        <p:pic>
          <p:nvPicPr>
            <p:cNvPr id="10" name="Image 9" descr="Une image contenant intérieur, table, table de salle à manger&#10;&#10;Description générée automatiquement">
              <a:extLst>
                <a:ext uri="{FF2B5EF4-FFF2-40B4-BE49-F238E27FC236}">
                  <a16:creationId xmlns:a16="http://schemas.microsoft.com/office/drawing/2014/main" id="{D7DB7B99-0A84-4BCB-AA0F-4649A6074FEF}"/>
                </a:ext>
              </a:extLst>
            </p:cNvPr>
            <p:cNvPicPr>
              <a:picLocks noChangeAspect="1"/>
            </p:cNvPicPr>
            <p:nvPr/>
          </p:nvPicPr>
          <p:blipFill rotWithShape="1">
            <a:blip r:embed="rId2">
              <a:extLst>
                <a:ext uri="{28A0092B-C50C-407E-A947-70E740481C1C}">
                  <a14:useLocalDpi xmlns:a14="http://schemas.microsoft.com/office/drawing/2010/main" val="0"/>
                </a:ext>
              </a:extLst>
            </a:blip>
            <a:srcRect r="21753"/>
            <a:stretch/>
          </p:blipFill>
          <p:spPr>
            <a:xfrm>
              <a:off x="7346604" y="3596480"/>
              <a:ext cx="2976909" cy="2533847"/>
            </a:xfrm>
            <a:prstGeom prst="rect">
              <a:avLst/>
            </a:prstGeom>
          </p:spPr>
        </p:pic>
      </p:grpSp>
    </p:spTree>
    <p:extLst>
      <p:ext uri="{BB962C8B-B14F-4D97-AF65-F5344CB8AC3E}">
        <p14:creationId xmlns:p14="http://schemas.microsoft.com/office/powerpoint/2010/main" val="4107840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1">
            <a:extLst>
              <a:ext uri="{FF2B5EF4-FFF2-40B4-BE49-F238E27FC236}">
                <a16:creationId xmlns:a16="http://schemas.microsoft.com/office/drawing/2014/main" id="{2CA85BB4-9985-4E8F-BE61-3D9695EEC473}"/>
              </a:ext>
            </a:extLst>
          </p:cNvPr>
          <p:cNvSpPr txBox="1">
            <a:spLocks/>
          </p:cNvSpPr>
          <p:nvPr/>
        </p:nvSpPr>
        <p:spPr>
          <a:xfrm>
            <a:off x="116022" y="82493"/>
            <a:ext cx="9987949" cy="657689"/>
          </a:xfrm>
          <a:prstGeom prst="rect">
            <a:avLst/>
          </a:prstGeom>
        </p:spPr>
        <p:txBody>
          <a:bodyPr vert="horz" lIns="91440" tIns="45720" rIns="91440" bIns="45720" rtlCol="0" anchor="ctr">
            <a:normAutofit/>
          </a:bodyPr>
          <a:lst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a:lstStyle>
          <a:p>
            <a:pPr marL="0" defTabSz="914400">
              <a:spcBef>
                <a:spcPct val="0"/>
              </a:spcBef>
              <a:buFont typeface="Arial" panose="020B0604020202020204" pitchFamily="34" charset="0"/>
              <a:buNone/>
            </a:pPr>
            <a:r>
              <a:rPr lang="fr-FR" sz="2000" b="1" dirty="0">
                <a:solidFill>
                  <a:srgbClr val="07698D"/>
                </a:solidFill>
                <a:latin typeface="Century Gothic" panose="020B0502020202020204" pitchFamily="34" charset="0"/>
                <a:ea typeface="+mj-ea"/>
                <a:cs typeface="+mj-cs"/>
              </a:rPr>
              <a:t>LA DÉFINITION CORRESPONDANT LE MIEUX À LA NOTION D'ÉVÉNEMENT HYBRIDE</a:t>
            </a:r>
          </a:p>
        </p:txBody>
      </p:sp>
      <p:sp>
        <p:nvSpPr>
          <p:cNvPr id="10" name="Text Box 10">
            <a:extLst>
              <a:ext uri="{FF2B5EF4-FFF2-40B4-BE49-F238E27FC236}">
                <a16:creationId xmlns:a16="http://schemas.microsoft.com/office/drawing/2014/main" id="{3123FF65-6DA8-484F-8999-29527F924763}"/>
              </a:ext>
            </a:extLst>
          </p:cNvPr>
          <p:cNvSpPr txBox="1">
            <a:spLocks noChangeArrowheads="1"/>
          </p:cNvSpPr>
          <p:nvPr/>
        </p:nvSpPr>
        <p:spPr bwMode="auto">
          <a:xfrm>
            <a:off x="343042" y="837486"/>
            <a:ext cx="9760929" cy="626701"/>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Parmi les propositions suivantes, laquelle correspond selon vous le mieux à la définition d’un « événement hybride » ? </a:t>
            </a:r>
          </a:p>
          <a:p>
            <a:pPr marL="900000" indent="-900000" algn="just"/>
            <a:r>
              <a:rPr lang="fr-FR" sz="1200" b="1" dirty="0">
                <a:cs typeface="Times New Roman" pitchFamily="18" charset="0"/>
              </a:rPr>
              <a:t>	Un « événement hybride » est…</a:t>
            </a:r>
          </a:p>
          <a:p>
            <a:pPr marL="900000" indent="-900000" algn="just"/>
            <a:endParaRPr lang="fr-FR" sz="1200" b="1" dirty="0"/>
          </a:p>
        </p:txBody>
      </p:sp>
      <p:graphicFrame>
        <p:nvGraphicFramePr>
          <p:cNvPr id="11" name="Graphique 6">
            <a:extLst>
              <a:ext uri="{FF2B5EF4-FFF2-40B4-BE49-F238E27FC236}">
                <a16:creationId xmlns:a16="http://schemas.microsoft.com/office/drawing/2014/main" id="{DA8F2D40-DE1B-45F7-9505-E075E839167E}"/>
              </a:ext>
            </a:extLst>
          </p:cNvPr>
          <p:cNvGraphicFramePr>
            <a:graphicFrameLocks/>
          </p:cNvGraphicFramePr>
          <p:nvPr>
            <p:extLst>
              <p:ext uri="{D42A27DB-BD31-4B8C-83A1-F6EECF244321}">
                <p14:modId xmlns:p14="http://schemas.microsoft.com/office/powerpoint/2010/main" val="1531823653"/>
              </p:ext>
            </p:extLst>
          </p:nvPr>
        </p:nvGraphicFramePr>
        <p:xfrm>
          <a:off x="988056" y="2247048"/>
          <a:ext cx="8470900" cy="36580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6483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1">
            <a:extLst>
              <a:ext uri="{FF2B5EF4-FFF2-40B4-BE49-F238E27FC236}">
                <a16:creationId xmlns:a16="http://schemas.microsoft.com/office/drawing/2014/main" id="{2CA85BB4-9985-4E8F-BE61-3D9695EEC473}"/>
              </a:ext>
            </a:extLst>
          </p:cNvPr>
          <p:cNvSpPr txBox="1">
            <a:spLocks/>
          </p:cNvSpPr>
          <p:nvPr/>
        </p:nvSpPr>
        <p:spPr>
          <a:xfrm>
            <a:off x="116022" y="82493"/>
            <a:ext cx="9987949" cy="657689"/>
          </a:xfrm>
          <a:prstGeom prst="rect">
            <a:avLst/>
          </a:prstGeom>
        </p:spPr>
        <p:txBody>
          <a:bodyPr vert="horz" lIns="91440" tIns="45720" rIns="91440" bIns="45720" rtlCol="0" anchor="ctr">
            <a:normAutofit/>
          </a:bodyPr>
          <a:lst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a:lstStyle>
          <a:p>
            <a:pPr marL="0" defTabSz="914400">
              <a:spcBef>
                <a:spcPct val="0"/>
              </a:spcBef>
              <a:buFont typeface="Arial" panose="020B0604020202020204" pitchFamily="34" charset="0"/>
              <a:buNone/>
            </a:pPr>
            <a:r>
              <a:rPr lang="fr-FR" sz="2000" b="1" dirty="0">
                <a:solidFill>
                  <a:srgbClr val="07698D"/>
                </a:solidFill>
                <a:latin typeface="Century Gothic" panose="020B0502020202020204" pitchFamily="34" charset="0"/>
                <a:ea typeface="+mj-ea"/>
                <a:cs typeface="+mj-cs"/>
              </a:rPr>
              <a:t>L'EXPÉRIENCE D'UN ÉVÉNEMENT HYBRIDE CES DEUX DERNIÈRES ANNÉES</a:t>
            </a:r>
          </a:p>
        </p:txBody>
      </p:sp>
      <p:sp>
        <p:nvSpPr>
          <p:cNvPr id="13" name="Text Box 10">
            <a:extLst>
              <a:ext uri="{FF2B5EF4-FFF2-40B4-BE49-F238E27FC236}">
                <a16:creationId xmlns:a16="http://schemas.microsoft.com/office/drawing/2014/main" id="{CF682669-CA51-4E8D-97A2-39482F1EE184}"/>
              </a:ext>
            </a:extLst>
          </p:cNvPr>
          <p:cNvSpPr txBox="1">
            <a:spLocks noChangeArrowheads="1"/>
          </p:cNvSpPr>
          <p:nvPr/>
        </p:nvSpPr>
        <p:spPr bwMode="auto">
          <a:xfrm>
            <a:off x="343042" y="1221019"/>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Au cours des 2 dernières années, avez-vous… ?</a:t>
            </a:r>
          </a:p>
        </p:txBody>
      </p:sp>
      <p:sp>
        <p:nvSpPr>
          <p:cNvPr id="8" name="Text Box 10">
            <a:extLst>
              <a:ext uri="{FF2B5EF4-FFF2-40B4-BE49-F238E27FC236}">
                <a16:creationId xmlns:a16="http://schemas.microsoft.com/office/drawing/2014/main" id="{15E8BD2B-7C6F-4279-992C-519D4896C4FC}"/>
              </a:ext>
            </a:extLst>
          </p:cNvPr>
          <p:cNvSpPr txBox="1">
            <a:spLocks noChangeArrowheads="1"/>
          </p:cNvSpPr>
          <p:nvPr/>
        </p:nvSpPr>
        <p:spPr bwMode="auto">
          <a:xfrm>
            <a:off x="116022" y="803055"/>
            <a:ext cx="9363447" cy="369332"/>
          </a:xfrm>
          <a:prstGeom prst="rect">
            <a:avLst/>
          </a:prstGeom>
          <a:noFill/>
          <a:ln w="9525" algn="ctr">
            <a:noFill/>
            <a:miter lim="800000"/>
            <a:headEnd/>
            <a:tailEnd/>
          </a:ln>
        </p:spPr>
        <p:txBody>
          <a:bodyPr wrap="square" lIns="0" tIns="0" rIns="0" bIns="0" anchor="t">
            <a:spAutoFit/>
          </a:bodyPr>
          <a:lstStyle/>
          <a:p>
            <a:pPr algn="just"/>
            <a:r>
              <a:rPr lang="fr-FR" sz="1200" i="1" dirty="0">
                <a:solidFill>
                  <a:srgbClr val="E25C5B"/>
                </a:solidFill>
              </a:rPr>
              <a:t>Remise à niveau : Un événement hybride est un événement auquel on peut assister physiquement (en présentiel) ou à distance (par exemple via une visioconférence)</a:t>
            </a:r>
          </a:p>
        </p:txBody>
      </p:sp>
      <p:graphicFrame>
        <p:nvGraphicFramePr>
          <p:cNvPr id="9" name="Object 42">
            <a:extLst>
              <a:ext uri="{FF2B5EF4-FFF2-40B4-BE49-F238E27FC236}">
                <a16:creationId xmlns:a16="http://schemas.microsoft.com/office/drawing/2014/main" id="{309DD162-8F61-42EA-B163-4E1BA3AD09A1}"/>
              </a:ext>
            </a:extLst>
          </p:cNvPr>
          <p:cNvGraphicFramePr>
            <a:graphicFrameLocks noChangeAspect="1"/>
          </p:cNvGraphicFramePr>
          <p:nvPr>
            <p:extLst>
              <p:ext uri="{D42A27DB-BD31-4B8C-83A1-F6EECF244321}">
                <p14:modId xmlns:p14="http://schemas.microsoft.com/office/powerpoint/2010/main" val="882856611"/>
              </p:ext>
            </p:extLst>
          </p:nvPr>
        </p:nvGraphicFramePr>
        <p:xfrm>
          <a:off x="4569827" y="1819515"/>
          <a:ext cx="6010035" cy="4073817"/>
        </p:xfrm>
        <a:graphic>
          <a:graphicData uri="http://schemas.openxmlformats.org/drawingml/2006/chart">
            <c:chart xmlns:c="http://schemas.openxmlformats.org/drawingml/2006/chart" xmlns:r="http://schemas.openxmlformats.org/officeDocument/2006/relationships" r:id="rId2"/>
          </a:graphicData>
        </a:graphic>
      </p:graphicFrame>
      <p:sp>
        <p:nvSpPr>
          <p:cNvPr id="15" name="Text Box 41">
            <a:extLst>
              <a:ext uri="{FF2B5EF4-FFF2-40B4-BE49-F238E27FC236}">
                <a16:creationId xmlns:a16="http://schemas.microsoft.com/office/drawing/2014/main" id="{C0BE9EBB-9FF6-428B-A8A0-D8C09A58A3DE}"/>
              </a:ext>
            </a:extLst>
          </p:cNvPr>
          <p:cNvSpPr txBox="1">
            <a:spLocks noChangeArrowheads="1"/>
          </p:cNvSpPr>
          <p:nvPr/>
        </p:nvSpPr>
        <p:spPr bwMode="auto">
          <a:xfrm>
            <a:off x="4501642" y="2391672"/>
            <a:ext cx="531900" cy="327152"/>
          </a:xfrm>
          <a:prstGeom prst="rect">
            <a:avLst/>
          </a:prstGeom>
          <a:solidFill>
            <a:schemeClr val="bg1"/>
          </a:solidFill>
          <a:ln w="19050">
            <a:solidFill>
              <a:srgbClr val="07698D"/>
            </a:solidFill>
            <a:miter lim="800000"/>
            <a:headEnd/>
            <a:tailEnd/>
          </a:ln>
          <a:effectLst/>
        </p:spPr>
        <p:txBody>
          <a:bodyPr wrap="square" lIns="0" tIns="40074" rIns="0" bIns="40074" anchor="ctr" anchorCtr="0">
            <a:spAutoFit/>
          </a:bodyPr>
          <a:lstStyle/>
          <a:p>
            <a:pPr algn="ctr" defTabSz="952500">
              <a:defRPr/>
            </a:pPr>
            <a:r>
              <a:rPr lang="fr-FR" sz="1600" b="1" dirty="0">
                <a:solidFill>
                  <a:srgbClr val="07698D"/>
                </a:solidFill>
                <a:latin typeface="Calibri" pitchFamily="34" charset="0"/>
                <a:cs typeface="Calibri" pitchFamily="34" charset="0"/>
              </a:rPr>
              <a:t>73%</a:t>
            </a:r>
          </a:p>
        </p:txBody>
      </p:sp>
      <p:sp>
        <p:nvSpPr>
          <p:cNvPr id="16" name="ZoneTexte 15">
            <a:extLst>
              <a:ext uri="{FF2B5EF4-FFF2-40B4-BE49-F238E27FC236}">
                <a16:creationId xmlns:a16="http://schemas.microsoft.com/office/drawing/2014/main" id="{5D0ECC4B-BE85-4A9B-834C-197CC0E7D92D}"/>
              </a:ext>
            </a:extLst>
          </p:cNvPr>
          <p:cNvSpPr txBox="1"/>
          <p:nvPr/>
        </p:nvSpPr>
        <p:spPr>
          <a:xfrm>
            <a:off x="4072775" y="1603729"/>
            <a:ext cx="1374950" cy="492443"/>
          </a:xfrm>
          <a:prstGeom prst="rect">
            <a:avLst/>
          </a:prstGeom>
          <a:noFill/>
          <a:ln>
            <a:noFill/>
          </a:ln>
        </p:spPr>
        <p:txBody>
          <a:bodyPr wrap="square" rtlCol="0">
            <a:spAutoFit/>
          </a:bodyPr>
          <a:lstStyle/>
          <a:p>
            <a:pPr algn="ctr"/>
            <a:r>
              <a:rPr lang="fr-FR" sz="1300" b="1" dirty="0">
                <a:solidFill>
                  <a:srgbClr val="07698D"/>
                </a:solidFill>
                <a:latin typeface="Calibri" pitchFamily="34" charset="0"/>
                <a:cs typeface="Calibri" pitchFamily="34" charset="0"/>
              </a:rPr>
              <a:t>Total </a:t>
            </a:r>
          </a:p>
          <a:p>
            <a:pPr algn="ctr"/>
            <a:r>
              <a:rPr lang="fr-FR" sz="1300" b="1" dirty="0">
                <a:solidFill>
                  <a:srgbClr val="07698D"/>
                </a:solidFill>
                <a:latin typeface="Calibri" pitchFamily="34" charset="0"/>
                <a:cs typeface="Calibri" pitchFamily="34" charset="0"/>
              </a:rPr>
              <a:t>« OUI»</a:t>
            </a:r>
          </a:p>
        </p:txBody>
      </p:sp>
      <p:graphicFrame>
        <p:nvGraphicFramePr>
          <p:cNvPr id="17" name="Tableau 16">
            <a:extLst>
              <a:ext uri="{FF2B5EF4-FFF2-40B4-BE49-F238E27FC236}">
                <a16:creationId xmlns:a16="http://schemas.microsoft.com/office/drawing/2014/main" id="{21B9D7D0-8E19-4F1B-B00B-80D206D30DC3}"/>
              </a:ext>
            </a:extLst>
          </p:cNvPr>
          <p:cNvGraphicFramePr>
            <a:graphicFrameLocks noGrp="1"/>
          </p:cNvGraphicFramePr>
          <p:nvPr>
            <p:extLst>
              <p:ext uri="{D42A27DB-BD31-4B8C-83A1-F6EECF244321}">
                <p14:modId xmlns:p14="http://schemas.microsoft.com/office/powerpoint/2010/main" val="2955539211"/>
              </p:ext>
            </p:extLst>
          </p:nvPr>
        </p:nvGraphicFramePr>
        <p:xfrm>
          <a:off x="671386" y="1907667"/>
          <a:ext cx="3152863" cy="3784656"/>
        </p:xfrm>
        <a:graphic>
          <a:graphicData uri="http://schemas.openxmlformats.org/drawingml/2006/table">
            <a:tbl>
              <a:tblPr/>
              <a:tblGrid>
                <a:gridCol w="3152863">
                  <a:extLst>
                    <a:ext uri="{9D8B030D-6E8A-4147-A177-3AD203B41FA5}">
                      <a16:colId xmlns:a16="http://schemas.microsoft.com/office/drawing/2014/main" val="20000"/>
                    </a:ext>
                  </a:extLst>
                </a:gridCol>
              </a:tblGrid>
              <a:tr h="1261552">
                <a:tc>
                  <a:txBody>
                    <a:bodyPr/>
                    <a:lstStyle/>
                    <a:p>
                      <a:pPr algn="r" fontAlgn="ctr"/>
                      <a:r>
                        <a:rPr lang="fr-FR" sz="1200" b="0" i="0" u="none" strike="noStrike" dirty="0">
                          <a:solidFill>
                            <a:srgbClr val="000000"/>
                          </a:solidFill>
                          <a:effectLst/>
                          <a:latin typeface="Calibri" panose="020F0502020204030204" pitchFamily="34" charset="0"/>
                        </a:rPr>
                        <a:t>Assisté à un événement hybride, à distance (par exemple via une visioconférence)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261552">
                <a:tc>
                  <a:txBody>
                    <a:bodyPr/>
                    <a:lstStyle/>
                    <a:p>
                      <a:pPr algn="r" fontAlgn="ctr"/>
                      <a:r>
                        <a:rPr lang="fr-FR" sz="1200" b="0" i="0" u="none" strike="noStrike" dirty="0">
                          <a:solidFill>
                            <a:srgbClr val="000000"/>
                          </a:solidFill>
                          <a:effectLst/>
                          <a:latin typeface="Calibri" panose="020F0502020204030204" pitchFamily="34" charset="0"/>
                        </a:rPr>
                        <a:t>Assisté à un événement hybride, physiquement, c’est-à-dire en présentiel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261552">
                <a:tc>
                  <a:txBody>
                    <a:bodyPr/>
                    <a:lstStyle/>
                    <a:p>
                      <a:pPr algn="r" fontAlgn="ctr"/>
                      <a:r>
                        <a:rPr lang="fr-FR" sz="1200" b="0" i="0" u="none" strike="noStrike" dirty="0">
                          <a:solidFill>
                            <a:srgbClr val="000000"/>
                          </a:solidFill>
                          <a:effectLst/>
                          <a:latin typeface="Calibri" panose="020F0502020204030204" pitchFamily="34" charset="0"/>
                        </a:rPr>
                        <a:t>Organisé ou contribué à l’organisation d’un événement hybride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18" name="Text Box 41">
            <a:extLst>
              <a:ext uri="{FF2B5EF4-FFF2-40B4-BE49-F238E27FC236}">
                <a16:creationId xmlns:a16="http://schemas.microsoft.com/office/drawing/2014/main" id="{A8FD0DFC-A8B6-4994-9FEB-8D4FC3C1FF19}"/>
              </a:ext>
            </a:extLst>
          </p:cNvPr>
          <p:cNvSpPr txBox="1">
            <a:spLocks noChangeArrowheads="1"/>
          </p:cNvSpPr>
          <p:nvPr/>
        </p:nvSpPr>
        <p:spPr bwMode="auto">
          <a:xfrm>
            <a:off x="4501642" y="3640083"/>
            <a:ext cx="531900" cy="327152"/>
          </a:xfrm>
          <a:prstGeom prst="rect">
            <a:avLst/>
          </a:prstGeom>
          <a:solidFill>
            <a:schemeClr val="bg1"/>
          </a:solidFill>
          <a:ln w="19050">
            <a:solidFill>
              <a:srgbClr val="07698D"/>
            </a:solidFill>
            <a:miter lim="800000"/>
            <a:headEnd/>
            <a:tailEnd/>
          </a:ln>
          <a:effectLst/>
        </p:spPr>
        <p:txBody>
          <a:bodyPr wrap="square" lIns="0" tIns="40074" rIns="0" bIns="40074" anchor="ctr" anchorCtr="0">
            <a:spAutoFit/>
          </a:bodyPr>
          <a:lstStyle/>
          <a:p>
            <a:pPr algn="ctr" defTabSz="952500">
              <a:defRPr/>
            </a:pPr>
            <a:r>
              <a:rPr lang="fr-FR" sz="1600" b="1" dirty="0">
                <a:solidFill>
                  <a:srgbClr val="07698D"/>
                </a:solidFill>
                <a:latin typeface="Calibri" pitchFamily="34" charset="0"/>
                <a:cs typeface="Calibri" pitchFamily="34" charset="0"/>
              </a:rPr>
              <a:t>62%</a:t>
            </a:r>
          </a:p>
        </p:txBody>
      </p:sp>
      <p:sp>
        <p:nvSpPr>
          <p:cNvPr id="19" name="Text Box 41">
            <a:extLst>
              <a:ext uri="{FF2B5EF4-FFF2-40B4-BE49-F238E27FC236}">
                <a16:creationId xmlns:a16="http://schemas.microsoft.com/office/drawing/2014/main" id="{0B521882-A8E6-4E5E-B176-CFF89A621A57}"/>
              </a:ext>
            </a:extLst>
          </p:cNvPr>
          <p:cNvSpPr txBox="1">
            <a:spLocks noChangeArrowheads="1"/>
          </p:cNvSpPr>
          <p:nvPr/>
        </p:nvSpPr>
        <p:spPr bwMode="auto">
          <a:xfrm>
            <a:off x="4501642" y="5015033"/>
            <a:ext cx="531900" cy="327152"/>
          </a:xfrm>
          <a:prstGeom prst="rect">
            <a:avLst/>
          </a:prstGeom>
          <a:solidFill>
            <a:schemeClr val="bg1"/>
          </a:solidFill>
          <a:ln w="19050">
            <a:solidFill>
              <a:srgbClr val="07698D"/>
            </a:solidFill>
            <a:miter lim="800000"/>
            <a:headEnd/>
            <a:tailEnd/>
          </a:ln>
          <a:effectLst/>
        </p:spPr>
        <p:txBody>
          <a:bodyPr wrap="square" lIns="0" tIns="40074" rIns="0" bIns="40074" anchor="ctr" anchorCtr="0">
            <a:spAutoFit/>
          </a:bodyPr>
          <a:lstStyle/>
          <a:p>
            <a:pPr algn="ctr" defTabSz="952500">
              <a:defRPr/>
            </a:pPr>
            <a:r>
              <a:rPr lang="fr-FR" sz="1600" b="1" dirty="0">
                <a:solidFill>
                  <a:srgbClr val="07698D"/>
                </a:solidFill>
                <a:latin typeface="Calibri" pitchFamily="34" charset="0"/>
                <a:cs typeface="Calibri" pitchFamily="34" charset="0"/>
              </a:rPr>
              <a:t>43%</a:t>
            </a:r>
          </a:p>
        </p:txBody>
      </p:sp>
      <p:cxnSp>
        <p:nvCxnSpPr>
          <p:cNvPr id="20" name="Connecteur droit 19">
            <a:extLst>
              <a:ext uri="{FF2B5EF4-FFF2-40B4-BE49-F238E27FC236}">
                <a16:creationId xmlns:a16="http://schemas.microsoft.com/office/drawing/2014/main" id="{9710BDEB-3C22-4793-98D0-AA7A0165AD87}"/>
              </a:ext>
            </a:extLst>
          </p:cNvPr>
          <p:cNvCxnSpPr>
            <a:cxnSpLocks/>
          </p:cNvCxnSpPr>
          <p:nvPr/>
        </p:nvCxnSpPr>
        <p:spPr>
          <a:xfrm>
            <a:off x="7579014" y="1997409"/>
            <a:ext cx="0" cy="3694916"/>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ECEDA0FC-8CD7-40B3-B3EA-C794F1615456}"/>
              </a:ext>
            </a:extLst>
          </p:cNvPr>
          <p:cNvSpPr txBox="1"/>
          <p:nvPr/>
        </p:nvSpPr>
        <p:spPr>
          <a:xfrm>
            <a:off x="8698419" y="5841719"/>
            <a:ext cx="1562099" cy="769441"/>
          </a:xfrm>
          <a:prstGeom prst="rect">
            <a:avLst/>
          </a:prstGeom>
          <a:noFill/>
        </p:spPr>
        <p:txBody>
          <a:bodyPr wrap="square" rtlCol="0">
            <a:spAutoFit/>
          </a:bodyPr>
          <a:lstStyle/>
          <a:p>
            <a:pPr marL="171450" indent="-171450">
              <a:buFont typeface="Webdings" panose="05030102010509060703" pitchFamily="18" charset="2"/>
              <a:buChar char="&lt;"/>
            </a:pPr>
            <a:r>
              <a:rPr lang="fr-FR" sz="1100" b="1" dirty="0">
                <a:solidFill>
                  <a:srgbClr val="07698D"/>
                </a:solidFill>
              </a:rPr>
              <a:t>Oui, plus de 5 fois</a:t>
            </a:r>
          </a:p>
          <a:p>
            <a:pPr marL="171450" indent="-171450">
              <a:buFont typeface="Webdings" panose="05030102010509060703" pitchFamily="18" charset="2"/>
              <a:buChar char="&lt;"/>
            </a:pPr>
            <a:r>
              <a:rPr lang="fr-FR" sz="1100" b="1" dirty="0">
                <a:solidFill>
                  <a:srgbClr val="458FAA"/>
                </a:solidFill>
              </a:rPr>
              <a:t>Oui, entre 2 et 4 fois </a:t>
            </a:r>
          </a:p>
          <a:p>
            <a:pPr marL="171450" indent="-171450">
              <a:buFont typeface="Webdings" panose="05030102010509060703" pitchFamily="18" charset="2"/>
              <a:buChar char="&lt;"/>
            </a:pPr>
            <a:r>
              <a:rPr lang="fr-FR" sz="1100" b="1" dirty="0">
                <a:solidFill>
                  <a:srgbClr val="83B4C6"/>
                </a:solidFill>
                <a:sym typeface="Webdings" panose="05030102010509060703" pitchFamily="18" charset="2"/>
              </a:rPr>
              <a:t> </a:t>
            </a:r>
            <a:r>
              <a:rPr lang="fr-FR" sz="1100" b="1" dirty="0">
                <a:solidFill>
                  <a:srgbClr val="83B4C6"/>
                </a:solidFill>
              </a:rPr>
              <a:t>Oui, 1 seule fois</a:t>
            </a:r>
          </a:p>
          <a:p>
            <a:r>
              <a:rPr lang="fr-FR" sz="1100" b="1" dirty="0">
                <a:solidFill>
                  <a:srgbClr val="CC0000"/>
                </a:solidFill>
                <a:sym typeface="Webdings" panose="05030102010509060703" pitchFamily="18" charset="2"/>
              </a:rPr>
              <a:t> Non aucune fois</a:t>
            </a:r>
            <a:endParaRPr lang="fr-FR" sz="1100" b="1" dirty="0">
              <a:solidFill>
                <a:srgbClr val="CC0000"/>
              </a:solidFill>
            </a:endParaRPr>
          </a:p>
        </p:txBody>
      </p:sp>
      <p:sp>
        <p:nvSpPr>
          <p:cNvPr id="29" name="ZoneTexte 28">
            <a:extLst>
              <a:ext uri="{FF2B5EF4-FFF2-40B4-BE49-F238E27FC236}">
                <a16:creationId xmlns:a16="http://schemas.microsoft.com/office/drawing/2014/main" id="{E42434BD-E252-4EE6-BE7D-8E29CA6D9129}"/>
              </a:ext>
            </a:extLst>
          </p:cNvPr>
          <p:cNvSpPr txBox="1"/>
          <p:nvPr/>
        </p:nvSpPr>
        <p:spPr>
          <a:xfrm>
            <a:off x="2072322" y="5861623"/>
            <a:ext cx="3503854" cy="1067985"/>
          </a:xfrm>
          <a:prstGeom prst="rect">
            <a:avLst/>
          </a:prstGeom>
          <a:noFill/>
          <a:ln w="19050">
            <a:solidFill>
              <a:srgbClr val="07698D"/>
            </a:solidFill>
            <a:prstDash val="dashDot"/>
          </a:ln>
        </p:spPr>
        <p:txBody>
          <a:bodyPr wrap="square" rtlCol="0">
            <a:spAutoFit/>
          </a:bodyPr>
          <a:lstStyle/>
          <a:p>
            <a:pPr algn="r"/>
            <a:r>
              <a:rPr lang="fr-FR" sz="2400" b="1" dirty="0">
                <a:solidFill>
                  <a:srgbClr val="07698D"/>
                </a:solidFill>
              </a:rPr>
              <a:t>76% </a:t>
            </a:r>
            <a:r>
              <a:rPr lang="fr-FR" dirty="0">
                <a:solidFill>
                  <a:srgbClr val="07698D"/>
                </a:solidFill>
              </a:rPr>
              <a:t>ont assisté à au moins un événement hybride ces deux dernières années</a:t>
            </a:r>
          </a:p>
        </p:txBody>
      </p:sp>
    </p:spTree>
    <p:extLst>
      <p:ext uri="{BB962C8B-B14F-4D97-AF65-F5344CB8AC3E}">
        <p14:creationId xmlns:p14="http://schemas.microsoft.com/office/powerpoint/2010/main" val="407036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1">
            <a:extLst>
              <a:ext uri="{FF2B5EF4-FFF2-40B4-BE49-F238E27FC236}">
                <a16:creationId xmlns:a16="http://schemas.microsoft.com/office/drawing/2014/main" id="{2CA85BB4-9985-4E8F-BE61-3D9695EEC473}"/>
              </a:ext>
            </a:extLst>
          </p:cNvPr>
          <p:cNvSpPr txBox="1">
            <a:spLocks/>
          </p:cNvSpPr>
          <p:nvPr/>
        </p:nvSpPr>
        <p:spPr>
          <a:xfrm>
            <a:off x="116022" y="82493"/>
            <a:ext cx="9987949" cy="657689"/>
          </a:xfrm>
          <a:prstGeom prst="rect">
            <a:avLst/>
          </a:prstGeom>
        </p:spPr>
        <p:txBody>
          <a:bodyPr vert="horz" lIns="91440" tIns="45720" rIns="91440" bIns="45720" rtlCol="0" anchor="ctr">
            <a:normAutofit/>
          </a:bodyPr>
          <a:lst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a:lstStyle>
          <a:p>
            <a:pPr marL="0" defTabSz="914400">
              <a:spcBef>
                <a:spcPct val="0"/>
              </a:spcBef>
              <a:buFont typeface="Arial" panose="020B0604020202020204" pitchFamily="34" charset="0"/>
              <a:buNone/>
            </a:pPr>
            <a:r>
              <a:rPr lang="fr-FR" sz="2000" b="1" dirty="0">
                <a:solidFill>
                  <a:srgbClr val="07698D"/>
                </a:solidFill>
                <a:latin typeface="Century Gothic" panose="020B0502020202020204" pitchFamily="34" charset="0"/>
                <a:ea typeface="+mj-ea"/>
                <a:cs typeface="+mj-cs"/>
              </a:rPr>
              <a:t>L'ORGANISATION CAPTANT LE MIEUX L'ATTENTION DES PARTICIPANTS</a:t>
            </a:r>
          </a:p>
        </p:txBody>
      </p:sp>
      <p:sp>
        <p:nvSpPr>
          <p:cNvPr id="10" name="Text Box 10">
            <a:extLst>
              <a:ext uri="{FF2B5EF4-FFF2-40B4-BE49-F238E27FC236}">
                <a16:creationId xmlns:a16="http://schemas.microsoft.com/office/drawing/2014/main" id="{3123FF65-6DA8-484F-8999-29527F924763}"/>
              </a:ext>
            </a:extLst>
          </p:cNvPr>
          <p:cNvSpPr txBox="1">
            <a:spLocks noChangeArrowheads="1"/>
          </p:cNvSpPr>
          <p:nvPr/>
        </p:nvSpPr>
        <p:spPr bwMode="auto">
          <a:xfrm>
            <a:off x="343042" y="837486"/>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 En fonction de votre expérience ou de l’idée que vous en faîtes, diriez-vous que l’on est plus attentif à un événement… ?</a:t>
            </a:r>
          </a:p>
        </p:txBody>
      </p:sp>
      <p:graphicFrame>
        <p:nvGraphicFramePr>
          <p:cNvPr id="5" name="Graphique 6">
            <a:extLst>
              <a:ext uri="{FF2B5EF4-FFF2-40B4-BE49-F238E27FC236}">
                <a16:creationId xmlns:a16="http://schemas.microsoft.com/office/drawing/2014/main" id="{35D430B7-1019-457C-ADCA-3BFE67A19143}"/>
              </a:ext>
            </a:extLst>
          </p:cNvPr>
          <p:cNvGraphicFramePr>
            <a:graphicFrameLocks/>
          </p:cNvGraphicFramePr>
          <p:nvPr>
            <p:extLst>
              <p:ext uri="{D42A27DB-BD31-4B8C-83A1-F6EECF244321}">
                <p14:modId xmlns:p14="http://schemas.microsoft.com/office/powerpoint/2010/main" val="2389519475"/>
              </p:ext>
            </p:extLst>
          </p:nvPr>
        </p:nvGraphicFramePr>
        <p:xfrm>
          <a:off x="1270000" y="2170848"/>
          <a:ext cx="8470900" cy="3658098"/>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Groupe 7">
            <a:extLst>
              <a:ext uri="{FF2B5EF4-FFF2-40B4-BE49-F238E27FC236}">
                <a16:creationId xmlns:a16="http://schemas.microsoft.com/office/drawing/2014/main" id="{603F36F4-9DA1-4B1E-9F21-A009F75C57CC}"/>
              </a:ext>
            </a:extLst>
          </p:cNvPr>
          <p:cNvGrpSpPr/>
          <p:nvPr/>
        </p:nvGrpSpPr>
        <p:grpSpPr>
          <a:xfrm>
            <a:off x="8324361" y="2857500"/>
            <a:ext cx="2089639" cy="430887"/>
            <a:chOff x="8438661" y="2527300"/>
            <a:chExt cx="2089639" cy="430887"/>
          </a:xfrm>
        </p:grpSpPr>
        <p:pic>
          <p:nvPicPr>
            <p:cNvPr id="3" name="Image 2">
              <a:extLst>
                <a:ext uri="{FF2B5EF4-FFF2-40B4-BE49-F238E27FC236}">
                  <a16:creationId xmlns:a16="http://schemas.microsoft.com/office/drawing/2014/main" id="{8DB47D1B-9FF2-4A22-BFD7-9C3A6D476E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8661" y="2618886"/>
              <a:ext cx="146539" cy="146539"/>
            </a:xfrm>
            <a:prstGeom prst="rect">
              <a:avLst/>
            </a:prstGeom>
          </p:spPr>
        </p:pic>
        <p:sp>
          <p:nvSpPr>
            <p:cNvPr id="6" name="ZoneTexte 5">
              <a:extLst>
                <a:ext uri="{FF2B5EF4-FFF2-40B4-BE49-F238E27FC236}">
                  <a16:creationId xmlns:a16="http://schemas.microsoft.com/office/drawing/2014/main" id="{68008664-E6E8-4E76-AA6A-C49C46FF273A}"/>
                </a:ext>
              </a:extLst>
            </p:cNvPr>
            <p:cNvSpPr txBox="1"/>
            <p:nvPr/>
          </p:nvSpPr>
          <p:spPr>
            <a:xfrm>
              <a:off x="8585200" y="2527300"/>
              <a:ext cx="1943100" cy="430887"/>
            </a:xfrm>
            <a:prstGeom prst="rect">
              <a:avLst/>
            </a:prstGeom>
            <a:noFill/>
          </p:spPr>
          <p:txBody>
            <a:bodyPr wrap="square" rtlCol="0">
              <a:spAutoFit/>
            </a:bodyPr>
            <a:lstStyle/>
            <a:p>
              <a:r>
                <a:rPr lang="fr-FR" sz="1100" dirty="0"/>
                <a:t>N’a jamais assisté à un événement hybride : 82%</a:t>
              </a:r>
            </a:p>
          </p:txBody>
        </p:sp>
      </p:grpSp>
      <p:grpSp>
        <p:nvGrpSpPr>
          <p:cNvPr id="11" name="Groupe 10">
            <a:extLst>
              <a:ext uri="{FF2B5EF4-FFF2-40B4-BE49-F238E27FC236}">
                <a16:creationId xmlns:a16="http://schemas.microsoft.com/office/drawing/2014/main" id="{DCEBAE96-1BEC-4745-B336-9C41449C0A12}"/>
              </a:ext>
            </a:extLst>
          </p:cNvPr>
          <p:cNvGrpSpPr/>
          <p:nvPr/>
        </p:nvGrpSpPr>
        <p:grpSpPr>
          <a:xfrm>
            <a:off x="5527431" y="4186950"/>
            <a:ext cx="2089639" cy="261610"/>
            <a:chOff x="8438661" y="2561350"/>
            <a:chExt cx="2089639" cy="261610"/>
          </a:xfrm>
        </p:grpSpPr>
        <p:pic>
          <p:nvPicPr>
            <p:cNvPr id="12" name="Image 11">
              <a:extLst>
                <a:ext uri="{FF2B5EF4-FFF2-40B4-BE49-F238E27FC236}">
                  <a16:creationId xmlns:a16="http://schemas.microsoft.com/office/drawing/2014/main" id="{574BDE0D-414C-4A40-AA99-8BA29DA704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8661" y="2618886"/>
              <a:ext cx="146539" cy="146539"/>
            </a:xfrm>
            <a:prstGeom prst="rect">
              <a:avLst/>
            </a:prstGeom>
          </p:spPr>
        </p:pic>
        <p:sp>
          <p:nvSpPr>
            <p:cNvPr id="13" name="ZoneTexte 12">
              <a:extLst>
                <a:ext uri="{FF2B5EF4-FFF2-40B4-BE49-F238E27FC236}">
                  <a16:creationId xmlns:a16="http://schemas.microsoft.com/office/drawing/2014/main" id="{4DF6690A-BDEF-4DFB-AC55-9B2BDC1067C1}"/>
                </a:ext>
              </a:extLst>
            </p:cNvPr>
            <p:cNvSpPr txBox="1"/>
            <p:nvPr/>
          </p:nvSpPr>
          <p:spPr>
            <a:xfrm>
              <a:off x="8585200" y="2561350"/>
              <a:ext cx="1943100" cy="261610"/>
            </a:xfrm>
            <a:prstGeom prst="rect">
              <a:avLst/>
            </a:prstGeom>
            <a:noFill/>
          </p:spPr>
          <p:txBody>
            <a:bodyPr wrap="square" rtlCol="0">
              <a:spAutoFit/>
            </a:bodyPr>
            <a:lstStyle/>
            <a:p>
              <a:r>
                <a:rPr lang="fr-FR" sz="1100" dirty="0"/>
                <a:t>Moins de 35 ans : 13%</a:t>
              </a:r>
            </a:p>
          </p:txBody>
        </p:sp>
      </p:grpSp>
    </p:spTree>
    <p:extLst>
      <p:ext uri="{BB962C8B-B14F-4D97-AF65-F5344CB8AC3E}">
        <p14:creationId xmlns:p14="http://schemas.microsoft.com/office/powerpoint/2010/main" val="138139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1">
            <a:extLst>
              <a:ext uri="{FF2B5EF4-FFF2-40B4-BE49-F238E27FC236}">
                <a16:creationId xmlns:a16="http://schemas.microsoft.com/office/drawing/2014/main" id="{2CA85BB4-9985-4E8F-BE61-3D9695EEC473}"/>
              </a:ext>
            </a:extLst>
          </p:cNvPr>
          <p:cNvSpPr txBox="1">
            <a:spLocks/>
          </p:cNvSpPr>
          <p:nvPr/>
        </p:nvSpPr>
        <p:spPr>
          <a:xfrm>
            <a:off x="116022" y="82493"/>
            <a:ext cx="9987949" cy="657689"/>
          </a:xfrm>
          <a:prstGeom prst="rect">
            <a:avLst/>
          </a:prstGeom>
        </p:spPr>
        <p:txBody>
          <a:bodyPr vert="horz" lIns="91440" tIns="45720" rIns="91440" bIns="45720" rtlCol="0" anchor="ctr">
            <a:normAutofit/>
          </a:bodyPr>
          <a:lst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a:lstStyle>
          <a:p>
            <a:pPr marL="0" defTabSz="914400">
              <a:spcBef>
                <a:spcPct val="0"/>
              </a:spcBef>
              <a:buFont typeface="Arial" panose="020B0604020202020204" pitchFamily="34" charset="0"/>
              <a:buNone/>
            </a:pPr>
            <a:r>
              <a:rPr lang="fr-FR" sz="2000" b="1" dirty="0">
                <a:solidFill>
                  <a:srgbClr val="07698D"/>
                </a:solidFill>
                <a:latin typeface="Century Gothic" panose="020B0502020202020204" pitchFamily="34" charset="0"/>
                <a:ea typeface="+mj-ea"/>
                <a:cs typeface="+mj-cs"/>
              </a:rPr>
              <a:t>LA SATISFACTION DÉTAILLÉE À L'ÉGARD DU DERNIER ÉVÉNEMENT HYBRIDE À DISTANCE</a:t>
            </a:r>
          </a:p>
        </p:txBody>
      </p:sp>
      <p:sp>
        <p:nvSpPr>
          <p:cNvPr id="10" name="Text Box 10">
            <a:extLst>
              <a:ext uri="{FF2B5EF4-FFF2-40B4-BE49-F238E27FC236}">
                <a16:creationId xmlns:a16="http://schemas.microsoft.com/office/drawing/2014/main" id="{3123FF65-6DA8-484F-8999-29527F924763}"/>
              </a:ext>
            </a:extLst>
          </p:cNvPr>
          <p:cNvSpPr txBox="1">
            <a:spLocks noChangeArrowheads="1"/>
          </p:cNvSpPr>
          <p:nvPr/>
        </p:nvSpPr>
        <p:spPr bwMode="auto">
          <a:xfrm>
            <a:off x="343042" y="837486"/>
            <a:ext cx="9760929" cy="442035"/>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 Lors du dernier événement hybride auquel vous avez assisté à distance, avez-vous été satisfait(e) ou pas satisfait(e) des éléments suivants ?</a:t>
            </a:r>
          </a:p>
        </p:txBody>
      </p:sp>
      <p:sp>
        <p:nvSpPr>
          <p:cNvPr id="6" name="Text Box 10">
            <a:extLst>
              <a:ext uri="{FF2B5EF4-FFF2-40B4-BE49-F238E27FC236}">
                <a16:creationId xmlns:a16="http://schemas.microsoft.com/office/drawing/2014/main" id="{1DB0AF46-30F1-4386-AB03-D45C2EE95840}"/>
              </a:ext>
            </a:extLst>
          </p:cNvPr>
          <p:cNvSpPr txBox="1">
            <a:spLocks noChangeArrowheads="1"/>
          </p:cNvSpPr>
          <p:nvPr/>
        </p:nvSpPr>
        <p:spPr bwMode="auto">
          <a:xfrm>
            <a:off x="716120" y="1279378"/>
            <a:ext cx="7934326" cy="169277"/>
          </a:xfrm>
          <a:prstGeom prst="rect">
            <a:avLst/>
          </a:prstGeom>
          <a:noFill/>
          <a:ln w="9525" algn="ctr">
            <a:noFill/>
            <a:miter lim="800000"/>
            <a:headEnd/>
            <a:tailEnd/>
          </a:ln>
        </p:spPr>
        <p:txBody>
          <a:bodyPr wrap="square" lIns="0" tIns="0" rIns="0" bIns="0" anchor="t">
            <a:spAutoFit/>
          </a:bodyPr>
          <a:lstStyle/>
          <a:p>
            <a:pPr algn="just"/>
            <a:r>
              <a:rPr lang="fr-FR" sz="1100" i="1" dirty="0">
                <a:solidFill>
                  <a:schemeClr val="tx1">
                    <a:lumMod val="65000"/>
                    <a:lumOff val="35000"/>
                  </a:schemeClr>
                </a:solidFill>
              </a:rPr>
              <a:t>Base : à ceux ayant déjà assisté à un événement hybride à distance, soit </a:t>
            </a:r>
            <a:r>
              <a:rPr lang="fr-FR" sz="1100" b="1" i="1" dirty="0">
                <a:solidFill>
                  <a:schemeClr val="tx1">
                    <a:lumMod val="65000"/>
                    <a:lumOff val="35000"/>
                  </a:schemeClr>
                </a:solidFill>
              </a:rPr>
              <a:t>73% </a:t>
            </a:r>
            <a:r>
              <a:rPr lang="fr-FR" sz="1100" i="1" dirty="0">
                <a:solidFill>
                  <a:schemeClr val="tx1">
                    <a:lumMod val="65000"/>
                    <a:lumOff val="35000"/>
                  </a:schemeClr>
                </a:solidFill>
              </a:rPr>
              <a:t>de l’échantillon</a:t>
            </a:r>
          </a:p>
        </p:txBody>
      </p:sp>
      <p:graphicFrame>
        <p:nvGraphicFramePr>
          <p:cNvPr id="8" name="Object 42">
            <a:extLst>
              <a:ext uri="{FF2B5EF4-FFF2-40B4-BE49-F238E27FC236}">
                <a16:creationId xmlns:a16="http://schemas.microsoft.com/office/drawing/2014/main" id="{4206EEF9-136E-4601-B449-5534C778185E}"/>
              </a:ext>
            </a:extLst>
          </p:cNvPr>
          <p:cNvGraphicFramePr>
            <a:graphicFrameLocks noChangeAspect="1"/>
          </p:cNvGraphicFramePr>
          <p:nvPr>
            <p:extLst>
              <p:ext uri="{D42A27DB-BD31-4B8C-83A1-F6EECF244321}">
                <p14:modId xmlns:p14="http://schemas.microsoft.com/office/powerpoint/2010/main" val="1726511504"/>
              </p:ext>
            </p:extLst>
          </p:nvPr>
        </p:nvGraphicFramePr>
        <p:xfrm>
          <a:off x="3744805" y="1721413"/>
          <a:ext cx="5536399" cy="4332311"/>
        </p:xfrm>
        <a:graphic>
          <a:graphicData uri="http://schemas.openxmlformats.org/drawingml/2006/chart">
            <c:chart xmlns:c="http://schemas.openxmlformats.org/drawingml/2006/chart" xmlns:r="http://schemas.openxmlformats.org/officeDocument/2006/relationships" r:id="rId3"/>
          </a:graphicData>
        </a:graphic>
      </p:graphicFrame>
      <p:sp>
        <p:nvSpPr>
          <p:cNvPr id="16" name="ZoneTexte 15">
            <a:extLst>
              <a:ext uri="{FF2B5EF4-FFF2-40B4-BE49-F238E27FC236}">
                <a16:creationId xmlns:a16="http://schemas.microsoft.com/office/drawing/2014/main" id="{59C14577-7599-4D20-AC13-73C9BEEB09FF}"/>
              </a:ext>
            </a:extLst>
          </p:cNvPr>
          <p:cNvSpPr txBox="1"/>
          <p:nvPr/>
        </p:nvSpPr>
        <p:spPr>
          <a:xfrm>
            <a:off x="3161942" y="1611515"/>
            <a:ext cx="1493550" cy="492443"/>
          </a:xfrm>
          <a:prstGeom prst="rect">
            <a:avLst/>
          </a:prstGeom>
          <a:noFill/>
          <a:ln>
            <a:noFill/>
          </a:ln>
        </p:spPr>
        <p:txBody>
          <a:bodyPr wrap="square" rtlCol="0">
            <a:spAutoFit/>
          </a:bodyPr>
          <a:lstStyle/>
          <a:p>
            <a:pPr algn="ctr"/>
            <a:r>
              <a:rPr lang="fr-FR" sz="1300" b="1" dirty="0">
                <a:solidFill>
                  <a:srgbClr val="07698D"/>
                </a:solidFill>
                <a:latin typeface="Calibri" pitchFamily="34" charset="0"/>
                <a:cs typeface="Calibri" pitchFamily="34" charset="0"/>
              </a:rPr>
              <a:t>Total </a:t>
            </a:r>
          </a:p>
          <a:p>
            <a:pPr algn="ctr"/>
            <a:r>
              <a:rPr lang="fr-FR" sz="1300" b="1" dirty="0">
                <a:solidFill>
                  <a:srgbClr val="07698D"/>
                </a:solidFill>
                <a:latin typeface="Calibri" pitchFamily="34" charset="0"/>
                <a:cs typeface="Calibri" pitchFamily="34" charset="0"/>
              </a:rPr>
              <a:t>« SATISFAIT(E) »</a:t>
            </a:r>
          </a:p>
        </p:txBody>
      </p:sp>
      <p:sp>
        <p:nvSpPr>
          <p:cNvPr id="17" name="ZoneTexte 16">
            <a:extLst>
              <a:ext uri="{FF2B5EF4-FFF2-40B4-BE49-F238E27FC236}">
                <a16:creationId xmlns:a16="http://schemas.microsoft.com/office/drawing/2014/main" id="{737750B8-0461-425A-8165-B28F75B2EFEC}"/>
              </a:ext>
            </a:extLst>
          </p:cNvPr>
          <p:cNvSpPr txBox="1"/>
          <p:nvPr/>
        </p:nvSpPr>
        <p:spPr>
          <a:xfrm>
            <a:off x="8491221" y="1611515"/>
            <a:ext cx="1804546" cy="492443"/>
          </a:xfrm>
          <a:prstGeom prst="rect">
            <a:avLst/>
          </a:prstGeom>
          <a:noFill/>
          <a:ln>
            <a:noFill/>
          </a:ln>
        </p:spPr>
        <p:txBody>
          <a:bodyPr wrap="square" rtlCol="0">
            <a:spAutoFit/>
          </a:bodyPr>
          <a:lstStyle/>
          <a:p>
            <a:pPr algn="ctr"/>
            <a:r>
              <a:rPr lang="fr-FR" sz="1300" b="1" dirty="0">
                <a:solidFill>
                  <a:srgbClr val="E25C5B"/>
                </a:solidFill>
                <a:latin typeface="Calibri" pitchFamily="34" charset="0"/>
                <a:cs typeface="Calibri" pitchFamily="34" charset="0"/>
              </a:rPr>
              <a:t>Total  </a:t>
            </a:r>
            <a:br>
              <a:rPr lang="fr-FR" sz="1300" b="1" dirty="0">
                <a:solidFill>
                  <a:srgbClr val="E25C5B"/>
                </a:solidFill>
                <a:latin typeface="Calibri" pitchFamily="34" charset="0"/>
                <a:cs typeface="Calibri" pitchFamily="34" charset="0"/>
              </a:rPr>
            </a:br>
            <a:r>
              <a:rPr lang="fr-FR" sz="1300" b="1" dirty="0">
                <a:solidFill>
                  <a:srgbClr val="E25C5B"/>
                </a:solidFill>
                <a:latin typeface="Calibri" pitchFamily="34" charset="0"/>
                <a:cs typeface="Calibri" pitchFamily="34" charset="0"/>
              </a:rPr>
              <a:t>« PAS SATISFAIT(E) »</a:t>
            </a:r>
          </a:p>
        </p:txBody>
      </p:sp>
      <p:cxnSp>
        <p:nvCxnSpPr>
          <p:cNvPr id="18" name="Connecteur droit 17">
            <a:extLst>
              <a:ext uri="{FF2B5EF4-FFF2-40B4-BE49-F238E27FC236}">
                <a16:creationId xmlns:a16="http://schemas.microsoft.com/office/drawing/2014/main" id="{FCE1542B-DC90-4D32-A904-1E401B5CA859}"/>
              </a:ext>
            </a:extLst>
          </p:cNvPr>
          <p:cNvCxnSpPr/>
          <p:nvPr/>
        </p:nvCxnSpPr>
        <p:spPr>
          <a:xfrm>
            <a:off x="7580534" y="2103958"/>
            <a:ext cx="0" cy="3720193"/>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E78B5A25-A66C-4FF0-A02D-302C1A02F38F}"/>
              </a:ext>
            </a:extLst>
          </p:cNvPr>
          <p:cNvSpPr txBox="1"/>
          <p:nvPr/>
        </p:nvSpPr>
        <p:spPr>
          <a:xfrm>
            <a:off x="3502589" y="6489538"/>
            <a:ext cx="5657119" cy="261610"/>
          </a:xfrm>
          <a:prstGeom prst="rect">
            <a:avLst/>
          </a:prstGeom>
          <a:noFill/>
        </p:spPr>
        <p:txBody>
          <a:bodyPr wrap="square" rtlCol="0">
            <a:spAutoFit/>
          </a:bodyPr>
          <a:lstStyle/>
          <a:p>
            <a:pPr algn="ctr"/>
            <a:r>
              <a:rPr lang="fr-FR" sz="1100" b="1" dirty="0">
                <a:solidFill>
                  <a:srgbClr val="07698D"/>
                </a:solidFill>
                <a:sym typeface="Webdings" panose="05030102010509060703" pitchFamily="18" charset="2"/>
              </a:rPr>
              <a:t> </a:t>
            </a:r>
            <a:r>
              <a:rPr lang="fr-FR" sz="1100" b="1" dirty="0">
                <a:solidFill>
                  <a:srgbClr val="07698D"/>
                </a:solidFill>
              </a:rPr>
              <a:t>Très satisfait(e)</a:t>
            </a:r>
            <a:r>
              <a:rPr lang="fr-FR" sz="1100" b="1" dirty="0">
                <a:solidFill>
                  <a:srgbClr val="458FAA">
                    <a:alpha val="75000"/>
                  </a:srgbClr>
                </a:solidFill>
                <a:sym typeface="Webdings" panose="05030102010509060703" pitchFamily="18" charset="2"/>
              </a:rPr>
              <a:t> </a:t>
            </a:r>
            <a:r>
              <a:rPr lang="fr-FR" sz="1100" b="1" dirty="0">
                <a:solidFill>
                  <a:srgbClr val="458FAA">
                    <a:alpha val="75000"/>
                  </a:srgbClr>
                </a:solidFill>
              </a:rPr>
              <a:t>Plutôt satisfait(e)</a:t>
            </a:r>
            <a:r>
              <a:rPr lang="fr-FR" sz="1100" b="1" dirty="0">
                <a:solidFill>
                  <a:srgbClr val="E98584"/>
                </a:solidFill>
                <a:sym typeface="Webdings" panose="05030102010509060703" pitchFamily="18" charset="2"/>
              </a:rPr>
              <a:t> </a:t>
            </a:r>
            <a:r>
              <a:rPr lang="fr-FR" sz="1100" b="1" dirty="0">
                <a:solidFill>
                  <a:srgbClr val="E98584"/>
                </a:solidFill>
              </a:rPr>
              <a:t>Plutôt pas satisfait(e)</a:t>
            </a:r>
            <a:r>
              <a:rPr lang="fr-FR" sz="1100" b="1" dirty="0">
                <a:solidFill>
                  <a:srgbClr val="CC0000">
                    <a:alpha val="75000"/>
                  </a:srgbClr>
                </a:solidFill>
              </a:rPr>
              <a:t> </a:t>
            </a:r>
            <a:r>
              <a:rPr lang="fr-FR" sz="1100" b="1" dirty="0">
                <a:solidFill>
                  <a:srgbClr val="E25C5B"/>
                </a:solidFill>
                <a:sym typeface="Webdings" panose="05030102010509060703" pitchFamily="18" charset="2"/>
              </a:rPr>
              <a:t> </a:t>
            </a:r>
            <a:r>
              <a:rPr lang="fr-FR" sz="1100" b="1" dirty="0">
                <a:solidFill>
                  <a:srgbClr val="E25C5B"/>
                </a:solidFill>
              </a:rPr>
              <a:t>Pas du tout satisfait(e)</a:t>
            </a:r>
          </a:p>
        </p:txBody>
      </p:sp>
      <p:graphicFrame>
        <p:nvGraphicFramePr>
          <p:cNvPr id="20" name="Tableau 19">
            <a:extLst>
              <a:ext uri="{FF2B5EF4-FFF2-40B4-BE49-F238E27FC236}">
                <a16:creationId xmlns:a16="http://schemas.microsoft.com/office/drawing/2014/main" id="{F8D9B49E-DC73-4634-B79F-8426481BE106}"/>
              </a:ext>
            </a:extLst>
          </p:cNvPr>
          <p:cNvGraphicFramePr>
            <a:graphicFrameLocks noGrp="1"/>
          </p:cNvGraphicFramePr>
          <p:nvPr>
            <p:extLst>
              <p:ext uri="{D42A27DB-BD31-4B8C-83A1-F6EECF244321}">
                <p14:modId xmlns:p14="http://schemas.microsoft.com/office/powerpoint/2010/main" val="1268818548"/>
              </p:ext>
            </p:extLst>
          </p:nvPr>
        </p:nvGraphicFramePr>
        <p:xfrm>
          <a:off x="0" y="2061801"/>
          <a:ext cx="3263638" cy="3762350"/>
        </p:xfrm>
        <a:graphic>
          <a:graphicData uri="http://schemas.openxmlformats.org/drawingml/2006/table">
            <a:tbl>
              <a:tblPr/>
              <a:tblGrid>
                <a:gridCol w="3263638">
                  <a:extLst>
                    <a:ext uri="{9D8B030D-6E8A-4147-A177-3AD203B41FA5}">
                      <a16:colId xmlns:a16="http://schemas.microsoft.com/office/drawing/2014/main" val="20000"/>
                    </a:ext>
                  </a:extLst>
                </a:gridCol>
              </a:tblGrid>
              <a:tr h="752470">
                <a:tc>
                  <a:txBody>
                    <a:bodyPr/>
                    <a:lstStyle/>
                    <a:p>
                      <a:pPr algn="r" fontAlgn="ctr"/>
                      <a:r>
                        <a:rPr lang="fr-FR" sz="1400" b="0" i="0" u="none" strike="noStrike" dirty="0">
                          <a:solidFill>
                            <a:srgbClr val="000000"/>
                          </a:solidFill>
                          <a:effectLst/>
                          <a:latin typeface="Calibri" panose="020F0502020204030204" pitchFamily="34" charset="0"/>
                        </a:rPr>
                        <a:t>La communication en amont de cet événement (invitations, mailings…)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52470">
                <a:tc>
                  <a:txBody>
                    <a:bodyPr/>
                    <a:lstStyle/>
                    <a:p>
                      <a:pPr algn="r" fontAlgn="ctr"/>
                      <a:r>
                        <a:rPr lang="fr-FR" sz="1400" b="0" i="0" u="none" strike="noStrike">
                          <a:solidFill>
                            <a:srgbClr val="000000"/>
                          </a:solidFill>
                          <a:effectLst/>
                          <a:latin typeface="Calibri" panose="020F0502020204030204" pitchFamily="34" charset="0"/>
                        </a:rPr>
                        <a:t>Les conditions techniques proposées par l’organisateur pour suivre cet événement (son, image…)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31624095"/>
                  </a:ext>
                </a:extLst>
              </a:tr>
              <a:tr h="752470">
                <a:tc>
                  <a:txBody>
                    <a:bodyPr/>
                    <a:lstStyle/>
                    <a:p>
                      <a:pPr algn="r" fontAlgn="ctr"/>
                      <a:r>
                        <a:rPr lang="fr-FR" sz="1400" b="0" i="0" u="none" strike="noStrike" dirty="0">
                          <a:solidFill>
                            <a:srgbClr val="000000"/>
                          </a:solidFill>
                          <a:effectLst/>
                          <a:latin typeface="Calibri" panose="020F0502020204030204" pitchFamily="34" charset="0"/>
                        </a:rPr>
                        <a:t>Le contenu de l’événement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52470">
                <a:tc>
                  <a:txBody>
                    <a:bodyPr/>
                    <a:lstStyle/>
                    <a:p>
                      <a:pPr algn="r" fontAlgn="ctr"/>
                      <a:r>
                        <a:rPr lang="fr-FR" sz="1400" b="0" i="0" u="none" strike="noStrike" dirty="0">
                          <a:solidFill>
                            <a:srgbClr val="000000"/>
                          </a:solidFill>
                          <a:effectLst/>
                          <a:latin typeface="Calibri" panose="020F0502020204030204" pitchFamily="34" charset="0"/>
                        </a:rPr>
                        <a:t>La durée de l’événement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52470">
                <a:tc>
                  <a:txBody>
                    <a:bodyPr/>
                    <a:lstStyle/>
                    <a:p>
                      <a:pPr algn="r" fontAlgn="ctr"/>
                      <a:r>
                        <a:rPr lang="fr-FR" sz="1400" b="0" i="0" u="none" strike="noStrike" dirty="0">
                          <a:solidFill>
                            <a:srgbClr val="000000"/>
                          </a:solidFill>
                          <a:effectLst/>
                          <a:latin typeface="Calibri" panose="020F0502020204030204" pitchFamily="34" charset="0"/>
                        </a:rPr>
                        <a:t>Votre propre niveau d’attention pendant l’événement </a:t>
                      </a:r>
                    </a:p>
                  </a:txBody>
                  <a:tcPr marL="6350" marR="6350" marT="6350" marB="0" anchor="ctr">
                    <a:lnL w="19050" cap="flat" cmpd="dbl" algn="ctr">
                      <a:noFill/>
                      <a:prstDash val="solid"/>
                      <a:round/>
                      <a:headEnd type="none" w="med" len="med"/>
                      <a:tailEnd type="none" w="med" len="med"/>
                    </a:lnL>
                    <a:lnR w="19050" cap="flat" cmpd="dbl" algn="ctr">
                      <a:noFill/>
                      <a:prstDash val="solid"/>
                      <a:round/>
                      <a:headEnd type="none" w="med" len="med"/>
                      <a:tailEnd type="none" w="med" len="med"/>
                    </a:lnR>
                    <a:lnT w="19050" cap="flat" cmpd="dbl" algn="ctr">
                      <a:noFill/>
                      <a:prstDash val="solid"/>
                      <a:round/>
                      <a:headEnd type="none" w="med" len="med"/>
                      <a:tailEnd type="none" w="med" len="med"/>
                    </a:lnT>
                    <a:lnB w="19050" cap="flat" cmpd="dbl"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pSp>
        <p:nvGrpSpPr>
          <p:cNvPr id="3" name="Groupe 2">
            <a:extLst>
              <a:ext uri="{FF2B5EF4-FFF2-40B4-BE49-F238E27FC236}">
                <a16:creationId xmlns:a16="http://schemas.microsoft.com/office/drawing/2014/main" id="{5F6F56AA-99FB-4CD7-B0BC-AEEEA1B5A8C1}"/>
              </a:ext>
            </a:extLst>
          </p:cNvPr>
          <p:cNvGrpSpPr/>
          <p:nvPr/>
        </p:nvGrpSpPr>
        <p:grpSpPr>
          <a:xfrm>
            <a:off x="3623300" y="2287182"/>
            <a:ext cx="570833" cy="3311588"/>
            <a:chOff x="3668894" y="2369282"/>
            <a:chExt cx="570833" cy="3311588"/>
          </a:xfrm>
        </p:grpSpPr>
        <p:sp>
          <p:nvSpPr>
            <p:cNvPr id="9" name="Text Box 41">
              <a:extLst>
                <a:ext uri="{FF2B5EF4-FFF2-40B4-BE49-F238E27FC236}">
                  <a16:creationId xmlns:a16="http://schemas.microsoft.com/office/drawing/2014/main" id="{D4702122-0040-4475-980F-16C7C6ABF5A0}"/>
                </a:ext>
              </a:extLst>
            </p:cNvPr>
            <p:cNvSpPr txBox="1">
              <a:spLocks noChangeArrowheads="1"/>
            </p:cNvSpPr>
            <p:nvPr/>
          </p:nvSpPr>
          <p:spPr bwMode="auto">
            <a:xfrm>
              <a:off x="3668894" y="3831003"/>
              <a:ext cx="570833" cy="327152"/>
            </a:xfrm>
            <a:prstGeom prst="rect">
              <a:avLst/>
            </a:prstGeom>
            <a:solidFill>
              <a:schemeClr val="bg1"/>
            </a:solidFill>
            <a:ln w="19050">
              <a:solidFill>
                <a:srgbClr val="07698D"/>
              </a:solidFill>
              <a:miter lim="800000"/>
              <a:headEnd/>
              <a:tailEnd/>
            </a:ln>
            <a:effectLst/>
          </p:spPr>
          <p:txBody>
            <a:bodyPr wrap="square" lIns="0" tIns="40074" rIns="0" bIns="40074" anchor="ctr" anchorCtr="0">
              <a:spAutoFit/>
            </a:bodyPr>
            <a:lstStyle/>
            <a:p>
              <a:pPr algn="ctr" defTabSz="952500">
                <a:defRPr/>
              </a:pPr>
              <a:r>
                <a:rPr lang="fr-FR" sz="1600" b="1" dirty="0">
                  <a:solidFill>
                    <a:srgbClr val="07698D"/>
                  </a:solidFill>
                  <a:latin typeface="Calibri" pitchFamily="34" charset="0"/>
                  <a:cs typeface="Calibri" pitchFamily="34" charset="0"/>
                </a:rPr>
                <a:t>86%</a:t>
              </a:r>
            </a:p>
          </p:txBody>
        </p:sp>
        <p:sp>
          <p:nvSpPr>
            <p:cNvPr id="11" name="Text Box 41">
              <a:extLst>
                <a:ext uri="{FF2B5EF4-FFF2-40B4-BE49-F238E27FC236}">
                  <a16:creationId xmlns:a16="http://schemas.microsoft.com/office/drawing/2014/main" id="{B5423145-57BE-476E-A325-EDCD01CEAA05}"/>
                </a:ext>
              </a:extLst>
            </p:cNvPr>
            <p:cNvSpPr txBox="1">
              <a:spLocks noChangeArrowheads="1"/>
            </p:cNvSpPr>
            <p:nvPr/>
          </p:nvSpPr>
          <p:spPr bwMode="auto">
            <a:xfrm>
              <a:off x="3668894" y="3085846"/>
              <a:ext cx="570833" cy="327152"/>
            </a:xfrm>
            <a:prstGeom prst="rect">
              <a:avLst/>
            </a:prstGeom>
            <a:solidFill>
              <a:schemeClr val="bg1"/>
            </a:solidFill>
            <a:ln w="19050">
              <a:solidFill>
                <a:srgbClr val="07698D"/>
              </a:solidFill>
              <a:miter lim="800000"/>
              <a:headEnd/>
              <a:tailEnd/>
            </a:ln>
            <a:effectLst/>
          </p:spPr>
          <p:txBody>
            <a:bodyPr wrap="square" lIns="0" tIns="40074" rIns="0" bIns="40074" anchor="ctr" anchorCtr="0">
              <a:spAutoFit/>
            </a:bodyPr>
            <a:lstStyle/>
            <a:p>
              <a:pPr algn="ctr" defTabSz="952500">
                <a:defRPr/>
              </a:pPr>
              <a:r>
                <a:rPr lang="fr-FR" sz="1600" b="1" dirty="0">
                  <a:solidFill>
                    <a:srgbClr val="07698D"/>
                  </a:solidFill>
                  <a:latin typeface="Calibri" pitchFamily="34" charset="0"/>
                  <a:cs typeface="Calibri" pitchFamily="34" charset="0"/>
                </a:rPr>
                <a:t>88%</a:t>
              </a:r>
            </a:p>
          </p:txBody>
        </p:sp>
        <p:sp>
          <p:nvSpPr>
            <p:cNvPr id="12" name="Text Box 41">
              <a:extLst>
                <a:ext uri="{FF2B5EF4-FFF2-40B4-BE49-F238E27FC236}">
                  <a16:creationId xmlns:a16="http://schemas.microsoft.com/office/drawing/2014/main" id="{B230A347-B986-4D24-9B12-5BAF18CE0F3B}"/>
                </a:ext>
              </a:extLst>
            </p:cNvPr>
            <p:cNvSpPr txBox="1">
              <a:spLocks noChangeArrowheads="1"/>
            </p:cNvSpPr>
            <p:nvPr/>
          </p:nvSpPr>
          <p:spPr bwMode="auto">
            <a:xfrm>
              <a:off x="3668894" y="2369282"/>
              <a:ext cx="570833" cy="327152"/>
            </a:xfrm>
            <a:prstGeom prst="rect">
              <a:avLst/>
            </a:prstGeom>
            <a:solidFill>
              <a:schemeClr val="bg1"/>
            </a:solidFill>
            <a:ln w="19050">
              <a:solidFill>
                <a:srgbClr val="07698D"/>
              </a:solidFill>
              <a:miter lim="800000"/>
              <a:headEnd/>
              <a:tailEnd/>
            </a:ln>
            <a:effectLst/>
          </p:spPr>
          <p:txBody>
            <a:bodyPr wrap="square" lIns="0" tIns="40074" rIns="0" bIns="40074" anchor="ctr" anchorCtr="0">
              <a:spAutoFit/>
            </a:bodyPr>
            <a:lstStyle/>
            <a:p>
              <a:pPr algn="ctr" defTabSz="952500">
                <a:defRPr/>
              </a:pPr>
              <a:r>
                <a:rPr lang="fr-FR" sz="1600" b="1" dirty="0">
                  <a:solidFill>
                    <a:srgbClr val="07698D"/>
                  </a:solidFill>
                  <a:latin typeface="Calibri" pitchFamily="34" charset="0"/>
                  <a:cs typeface="Calibri" pitchFamily="34" charset="0"/>
                </a:rPr>
                <a:t>91%</a:t>
              </a:r>
            </a:p>
          </p:txBody>
        </p:sp>
        <p:sp>
          <p:nvSpPr>
            <p:cNvPr id="21" name="Text Box 41">
              <a:extLst>
                <a:ext uri="{FF2B5EF4-FFF2-40B4-BE49-F238E27FC236}">
                  <a16:creationId xmlns:a16="http://schemas.microsoft.com/office/drawing/2014/main" id="{610418EB-DF8C-4361-9B7A-D21DEDEA7E31}"/>
                </a:ext>
              </a:extLst>
            </p:cNvPr>
            <p:cNvSpPr txBox="1">
              <a:spLocks noChangeArrowheads="1"/>
            </p:cNvSpPr>
            <p:nvPr/>
          </p:nvSpPr>
          <p:spPr bwMode="auto">
            <a:xfrm>
              <a:off x="3668894" y="5353718"/>
              <a:ext cx="570833" cy="327152"/>
            </a:xfrm>
            <a:prstGeom prst="rect">
              <a:avLst/>
            </a:prstGeom>
            <a:solidFill>
              <a:schemeClr val="bg1"/>
            </a:solidFill>
            <a:ln w="19050">
              <a:solidFill>
                <a:srgbClr val="07698D"/>
              </a:solidFill>
              <a:miter lim="800000"/>
              <a:headEnd/>
              <a:tailEnd/>
            </a:ln>
            <a:effectLst/>
          </p:spPr>
          <p:txBody>
            <a:bodyPr wrap="square" lIns="0" tIns="40074" rIns="0" bIns="40074" anchor="ctr" anchorCtr="0">
              <a:spAutoFit/>
            </a:bodyPr>
            <a:lstStyle/>
            <a:p>
              <a:pPr algn="ctr" defTabSz="952500">
                <a:defRPr/>
              </a:pPr>
              <a:r>
                <a:rPr lang="fr-FR" sz="1600" b="1" dirty="0">
                  <a:solidFill>
                    <a:srgbClr val="07698D"/>
                  </a:solidFill>
                  <a:latin typeface="Calibri" pitchFamily="34" charset="0"/>
                  <a:cs typeface="Calibri" pitchFamily="34" charset="0"/>
                </a:rPr>
                <a:t>76%</a:t>
              </a:r>
            </a:p>
          </p:txBody>
        </p:sp>
        <p:sp>
          <p:nvSpPr>
            <p:cNvPr id="23" name="Text Box 41">
              <a:extLst>
                <a:ext uri="{FF2B5EF4-FFF2-40B4-BE49-F238E27FC236}">
                  <a16:creationId xmlns:a16="http://schemas.microsoft.com/office/drawing/2014/main" id="{D39E7678-3D14-4545-96A3-73B4AF1CF862}"/>
                </a:ext>
              </a:extLst>
            </p:cNvPr>
            <p:cNvSpPr txBox="1">
              <a:spLocks noChangeArrowheads="1"/>
            </p:cNvSpPr>
            <p:nvPr/>
          </p:nvSpPr>
          <p:spPr bwMode="auto">
            <a:xfrm>
              <a:off x="3668894" y="4540700"/>
              <a:ext cx="570833" cy="327152"/>
            </a:xfrm>
            <a:prstGeom prst="rect">
              <a:avLst/>
            </a:prstGeom>
            <a:solidFill>
              <a:schemeClr val="bg1"/>
            </a:solidFill>
            <a:ln w="19050">
              <a:solidFill>
                <a:srgbClr val="07698D"/>
              </a:solidFill>
              <a:miter lim="800000"/>
              <a:headEnd/>
              <a:tailEnd/>
            </a:ln>
            <a:effectLst/>
          </p:spPr>
          <p:txBody>
            <a:bodyPr wrap="square" lIns="0" tIns="40074" rIns="0" bIns="40074" anchor="ctr" anchorCtr="0">
              <a:spAutoFit/>
            </a:bodyPr>
            <a:lstStyle/>
            <a:p>
              <a:pPr algn="ctr" defTabSz="952500">
                <a:defRPr/>
              </a:pPr>
              <a:r>
                <a:rPr lang="fr-FR" sz="1600" b="1" dirty="0">
                  <a:solidFill>
                    <a:srgbClr val="07698D"/>
                  </a:solidFill>
                  <a:latin typeface="Calibri" pitchFamily="34" charset="0"/>
                  <a:cs typeface="Calibri" pitchFamily="34" charset="0"/>
                </a:rPr>
                <a:t>84%</a:t>
              </a:r>
            </a:p>
          </p:txBody>
        </p:sp>
      </p:grpSp>
      <p:grpSp>
        <p:nvGrpSpPr>
          <p:cNvPr id="2" name="Groupe 1">
            <a:extLst>
              <a:ext uri="{FF2B5EF4-FFF2-40B4-BE49-F238E27FC236}">
                <a16:creationId xmlns:a16="http://schemas.microsoft.com/office/drawing/2014/main" id="{EE1AF9E4-D52B-4B8C-A510-D9A0C1A55794}"/>
              </a:ext>
            </a:extLst>
          </p:cNvPr>
          <p:cNvGrpSpPr/>
          <p:nvPr/>
        </p:nvGrpSpPr>
        <p:grpSpPr>
          <a:xfrm>
            <a:off x="9108077" y="2287182"/>
            <a:ext cx="570833" cy="3311588"/>
            <a:chOff x="9209672" y="2369282"/>
            <a:chExt cx="570833" cy="3311588"/>
          </a:xfrm>
        </p:grpSpPr>
        <p:sp>
          <p:nvSpPr>
            <p:cNvPr id="13" name="Text Box 41">
              <a:extLst>
                <a:ext uri="{FF2B5EF4-FFF2-40B4-BE49-F238E27FC236}">
                  <a16:creationId xmlns:a16="http://schemas.microsoft.com/office/drawing/2014/main" id="{365337B7-EEC8-4C36-A1AC-6046A2BDC961}"/>
                </a:ext>
              </a:extLst>
            </p:cNvPr>
            <p:cNvSpPr txBox="1">
              <a:spLocks noChangeArrowheads="1"/>
            </p:cNvSpPr>
            <p:nvPr/>
          </p:nvSpPr>
          <p:spPr bwMode="auto">
            <a:xfrm>
              <a:off x="9209672" y="3831003"/>
              <a:ext cx="570833" cy="327152"/>
            </a:xfrm>
            <a:prstGeom prst="rect">
              <a:avLst/>
            </a:prstGeom>
            <a:solidFill>
              <a:schemeClr val="bg1"/>
            </a:solidFill>
            <a:ln w="19050">
              <a:solidFill>
                <a:srgbClr val="E25C5B"/>
              </a:solidFill>
              <a:miter lim="800000"/>
              <a:headEnd/>
              <a:tailEnd/>
            </a:ln>
            <a:effectLst/>
          </p:spPr>
          <p:txBody>
            <a:bodyPr wrap="square" lIns="0" tIns="40074" rIns="0" bIns="40074" anchor="ctr" anchorCtr="0">
              <a:spAutoFit/>
            </a:bodyPr>
            <a:lstStyle/>
            <a:p>
              <a:pPr algn="ctr" defTabSz="801688" eaLnBrk="0" hangingPunct="0">
                <a:defRPr/>
              </a:pPr>
              <a:r>
                <a:rPr lang="fr-FR" sz="1600" b="1" dirty="0">
                  <a:solidFill>
                    <a:srgbClr val="E25C5B"/>
                  </a:solidFill>
                  <a:latin typeface="Calibri" pitchFamily="34" charset="0"/>
                  <a:cs typeface="Calibri" pitchFamily="34" charset="0"/>
                </a:rPr>
                <a:t>14%</a:t>
              </a:r>
            </a:p>
          </p:txBody>
        </p:sp>
        <p:sp>
          <p:nvSpPr>
            <p:cNvPr id="14" name="Text Box 41">
              <a:extLst>
                <a:ext uri="{FF2B5EF4-FFF2-40B4-BE49-F238E27FC236}">
                  <a16:creationId xmlns:a16="http://schemas.microsoft.com/office/drawing/2014/main" id="{8DDBED51-E17D-40AB-B921-E27E212A4F0A}"/>
                </a:ext>
              </a:extLst>
            </p:cNvPr>
            <p:cNvSpPr txBox="1">
              <a:spLocks noChangeArrowheads="1"/>
            </p:cNvSpPr>
            <p:nvPr/>
          </p:nvSpPr>
          <p:spPr bwMode="auto">
            <a:xfrm>
              <a:off x="9209672" y="3085846"/>
              <a:ext cx="570833" cy="327152"/>
            </a:xfrm>
            <a:prstGeom prst="rect">
              <a:avLst/>
            </a:prstGeom>
            <a:solidFill>
              <a:schemeClr val="bg1"/>
            </a:solidFill>
            <a:ln w="19050">
              <a:solidFill>
                <a:srgbClr val="E25C5B"/>
              </a:solidFill>
              <a:miter lim="800000"/>
              <a:headEnd/>
              <a:tailEnd/>
            </a:ln>
            <a:effectLst/>
          </p:spPr>
          <p:txBody>
            <a:bodyPr wrap="square" lIns="0" tIns="40074" rIns="0" bIns="40074" anchor="ctr" anchorCtr="0">
              <a:spAutoFit/>
            </a:bodyPr>
            <a:lstStyle/>
            <a:p>
              <a:pPr algn="ctr" defTabSz="801688" eaLnBrk="0" hangingPunct="0">
                <a:defRPr/>
              </a:pPr>
              <a:r>
                <a:rPr lang="fr-FR" sz="1600" b="1" dirty="0">
                  <a:solidFill>
                    <a:srgbClr val="E25C5B"/>
                  </a:solidFill>
                  <a:latin typeface="Calibri" pitchFamily="34" charset="0"/>
                  <a:cs typeface="Calibri" pitchFamily="34" charset="0"/>
                </a:rPr>
                <a:t>12%</a:t>
              </a:r>
            </a:p>
          </p:txBody>
        </p:sp>
        <p:sp>
          <p:nvSpPr>
            <p:cNvPr id="15" name="Text Box 41">
              <a:extLst>
                <a:ext uri="{FF2B5EF4-FFF2-40B4-BE49-F238E27FC236}">
                  <a16:creationId xmlns:a16="http://schemas.microsoft.com/office/drawing/2014/main" id="{704B0BB8-0AA2-45EC-B8F1-5C6474880F2C}"/>
                </a:ext>
              </a:extLst>
            </p:cNvPr>
            <p:cNvSpPr txBox="1">
              <a:spLocks noChangeArrowheads="1"/>
            </p:cNvSpPr>
            <p:nvPr/>
          </p:nvSpPr>
          <p:spPr bwMode="auto">
            <a:xfrm>
              <a:off x="9209672" y="2369282"/>
              <a:ext cx="570833" cy="327152"/>
            </a:xfrm>
            <a:prstGeom prst="rect">
              <a:avLst/>
            </a:prstGeom>
            <a:solidFill>
              <a:schemeClr val="bg1"/>
            </a:solidFill>
            <a:ln w="19050">
              <a:solidFill>
                <a:srgbClr val="E25C5B"/>
              </a:solidFill>
              <a:miter lim="800000"/>
              <a:headEnd/>
              <a:tailEnd/>
            </a:ln>
            <a:effectLst/>
          </p:spPr>
          <p:txBody>
            <a:bodyPr wrap="square" lIns="0" tIns="40074" rIns="0" bIns="40074" anchor="ctr" anchorCtr="0">
              <a:spAutoFit/>
            </a:bodyPr>
            <a:lstStyle/>
            <a:p>
              <a:pPr algn="ctr" defTabSz="801688" eaLnBrk="0" hangingPunct="0">
                <a:defRPr/>
              </a:pPr>
              <a:r>
                <a:rPr lang="fr-FR" sz="1600" b="1" dirty="0">
                  <a:solidFill>
                    <a:srgbClr val="E25C5B"/>
                  </a:solidFill>
                  <a:latin typeface="Calibri" pitchFamily="34" charset="0"/>
                  <a:cs typeface="Calibri" pitchFamily="34" charset="0"/>
                </a:rPr>
                <a:t>9%</a:t>
              </a:r>
            </a:p>
          </p:txBody>
        </p:sp>
        <p:sp>
          <p:nvSpPr>
            <p:cNvPr id="22" name="Text Box 41">
              <a:extLst>
                <a:ext uri="{FF2B5EF4-FFF2-40B4-BE49-F238E27FC236}">
                  <a16:creationId xmlns:a16="http://schemas.microsoft.com/office/drawing/2014/main" id="{59E1C62A-9B38-4EDC-A162-AADF0A263C51}"/>
                </a:ext>
              </a:extLst>
            </p:cNvPr>
            <p:cNvSpPr txBox="1">
              <a:spLocks noChangeArrowheads="1"/>
            </p:cNvSpPr>
            <p:nvPr/>
          </p:nvSpPr>
          <p:spPr bwMode="auto">
            <a:xfrm>
              <a:off x="9209672" y="5353718"/>
              <a:ext cx="570833" cy="327152"/>
            </a:xfrm>
            <a:prstGeom prst="rect">
              <a:avLst/>
            </a:prstGeom>
            <a:solidFill>
              <a:schemeClr val="bg1"/>
            </a:solidFill>
            <a:ln w="19050">
              <a:solidFill>
                <a:srgbClr val="E25C5B"/>
              </a:solidFill>
              <a:miter lim="800000"/>
              <a:headEnd/>
              <a:tailEnd/>
            </a:ln>
            <a:effectLst/>
          </p:spPr>
          <p:txBody>
            <a:bodyPr wrap="square" lIns="0" tIns="40074" rIns="0" bIns="40074" anchor="ctr" anchorCtr="0">
              <a:spAutoFit/>
            </a:bodyPr>
            <a:lstStyle/>
            <a:p>
              <a:pPr algn="ctr" defTabSz="801688" eaLnBrk="0" hangingPunct="0">
                <a:defRPr/>
              </a:pPr>
              <a:r>
                <a:rPr lang="fr-FR" sz="1600" b="1" dirty="0">
                  <a:solidFill>
                    <a:srgbClr val="E25C5B"/>
                  </a:solidFill>
                  <a:latin typeface="Calibri" pitchFamily="34" charset="0"/>
                  <a:cs typeface="Calibri" pitchFamily="34" charset="0"/>
                </a:rPr>
                <a:t>24%</a:t>
              </a:r>
            </a:p>
          </p:txBody>
        </p:sp>
        <p:sp>
          <p:nvSpPr>
            <p:cNvPr id="24" name="Text Box 41">
              <a:extLst>
                <a:ext uri="{FF2B5EF4-FFF2-40B4-BE49-F238E27FC236}">
                  <a16:creationId xmlns:a16="http://schemas.microsoft.com/office/drawing/2014/main" id="{6653F7F7-E59B-4B0C-A989-A5F582487413}"/>
                </a:ext>
              </a:extLst>
            </p:cNvPr>
            <p:cNvSpPr txBox="1">
              <a:spLocks noChangeArrowheads="1"/>
            </p:cNvSpPr>
            <p:nvPr/>
          </p:nvSpPr>
          <p:spPr bwMode="auto">
            <a:xfrm>
              <a:off x="9209672" y="4540700"/>
              <a:ext cx="570833" cy="327152"/>
            </a:xfrm>
            <a:prstGeom prst="rect">
              <a:avLst/>
            </a:prstGeom>
            <a:solidFill>
              <a:schemeClr val="bg1"/>
            </a:solidFill>
            <a:ln w="19050">
              <a:solidFill>
                <a:srgbClr val="E25C5B"/>
              </a:solidFill>
              <a:miter lim="800000"/>
              <a:headEnd/>
              <a:tailEnd/>
            </a:ln>
            <a:effectLst/>
          </p:spPr>
          <p:txBody>
            <a:bodyPr wrap="square" lIns="0" tIns="40074" rIns="0" bIns="40074" anchor="ctr" anchorCtr="0">
              <a:spAutoFit/>
            </a:bodyPr>
            <a:lstStyle/>
            <a:p>
              <a:pPr algn="ctr" defTabSz="801688" eaLnBrk="0" hangingPunct="0">
                <a:defRPr/>
              </a:pPr>
              <a:r>
                <a:rPr lang="fr-FR" sz="1600" b="1" dirty="0">
                  <a:solidFill>
                    <a:srgbClr val="E25C5B"/>
                  </a:solidFill>
                  <a:latin typeface="Calibri" pitchFamily="34" charset="0"/>
                  <a:cs typeface="Calibri" pitchFamily="34" charset="0"/>
                </a:rPr>
                <a:t>16%</a:t>
              </a:r>
            </a:p>
          </p:txBody>
        </p:sp>
      </p:grpSp>
    </p:spTree>
    <p:extLst>
      <p:ext uri="{BB962C8B-B14F-4D97-AF65-F5344CB8AC3E}">
        <p14:creationId xmlns:p14="http://schemas.microsoft.com/office/powerpoint/2010/main" val="44070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1">
            <a:extLst>
              <a:ext uri="{FF2B5EF4-FFF2-40B4-BE49-F238E27FC236}">
                <a16:creationId xmlns:a16="http://schemas.microsoft.com/office/drawing/2014/main" id="{2CA85BB4-9985-4E8F-BE61-3D9695EEC473}"/>
              </a:ext>
            </a:extLst>
          </p:cNvPr>
          <p:cNvSpPr txBox="1">
            <a:spLocks/>
          </p:cNvSpPr>
          <p:nvPr/>
        </p:nvSpPr>
        <p:spPr>
          <a:xfrm>
            <a:off x="116022" y="82493"/>
            <a:ext cx="9987949" cy="657689"/>
          </a:xfrm>
          <a:prstGeom prst="rect">
            <a:avLst/>
          </a:prstGeom>
        </p:spPr>
        <p:txBody>
          <a:bodyPr vert="horz" lIns="91440" tIns="45720" rIns="91440" bIns="45720" rtlCol="0" anchor="ctr">
            <a:normAutofit/>
          </a:bodyPr>
          <a:lstStyle>
            <a:lvl1pPr marL="239756" indent="-239756" algn="l" defTabSz="959023" rtl="0" eaLnBrk="1" latinLnBrk="0" hangingPunct="1">
              <a:lnSpc>
                <a:spcPct val="90000"/>
              </a:lnSpc>
              <a:spcBef>
                <a:spcPts val="1049"/>
              </a:spcBef>
              <a:buFont typeface="Arial" panose="020B0604020202020204" pitchFamily="34" charset="0"/>
              <a:buChar char="•"/>
              <a:defRPr sz="2937" kern="1200">
                <a:solidFill>
                  <a:schemeClr val="tx1"/>
                </a:solidFill>
                <a:latin typeface="+mn-lt"/>
                <a:ea typeface="+mn-ea"/>
                <a:cs typeface="+mn-cs"/>
              </a:defRPr>
            </a:lvl1pPr>
            <a:lvl2pPr marL="719267" indent="-239756" algn="l" defTabSz="959023" rtl="0" eaLnBrk="1" latinLnBrk="0" hangingPunct="1">
              <a:lnSpc>
                <a:spcPct val="90000"/>
              </a:lnSpc>
              <a:spcBef>
                <a:spcPts val="524"/>
              </a:spcBef>
              <a:buFont typeface="Arial" panose="020B0604020202020204" pitchFamily="34" charset="0"/>
              <a:buChar char="•"/>
              <a:defRPr sz="2517" kern="1200">
                <a:solidFill>
                  <a:schemeClr val="tx1"/>
                </a:solidFill>
                <a:latin typeface="+mn-lt"/>
                <a:ea typeface="+mn-ea"/>
                <a:cs typeface="+mn-cs"/>
              </a:defRPr>
            </a:lvl2pPr>
            <a:lvl3pPr marL="1198778" indent="-239756" algn="l" defTabSz="959023" rtl="0" eaLnBrk="1" latinLnBrk="0" hangingPunct="1">
              <a:lnSpc>
                <a:spcPct val="90000"/>
              </a:lnSpc>
              <a:spcBef>
                <a:spcPts val="524"/>
              </a:spcBef>
              <a:buFont typeface="Arial" panose="020B0604020202020204" pitchFamily="34" charset="0"/>
              <a:buChar char="•"/>
              <a:defRPr sz="2098" kern="1200">
                <a:solidFill>
                  <a:schemeClr val="tx1"/>
                </a:solidFill>
                <a:latin typeface="+mn-lt"/>
                <a:ea typeface="+mn-ea"/>
                <a:cs typeface="+mn-cs"/>
              </a:defRPr>
            </a:lvl3pPr>
            <a:lvl4pPr marL="1678290"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4pPr>
            <a:lvl5pPr marL="2157801"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5pPr>
            <a:lvl6pPr marL="2637312"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6pPr>
            <a:lvl7pPr marL="3116824"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7pPr>
            <a:lvl8pPr marL="3596335"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8pPr>
            <a:lvl9pPr marL="4075847" indent="-239756" algn="l" defTabSz="959023" rtl="0" eaLnBrk="1" latinLnBrk="0" hangingPunct="1">
              <a:lnSpc>
                <a:spcPct val="90000"/>
              </a:lnSpc>
              <a:spcBef>
                <a:spcPts val="524"/>
              </a:spcBef>
              <a:buFont typeface="Arial" panose="020B0604020202020204" pitchFamily="34" charset="0"/>
              <a:buChar char="•"/>
              <a:defRPr sz="1888" kern="1200">
                <a:solidFill>
                  <a:schemeClr val="tx1"/>
                </a:solidFill>
                <a:latin typeface="+mn-lt"/>
                <a:ea typeface="+mn-ea"/>
                <a:cs typeface="+mn-cs"/>
              </a:defRPr>
            </a:lvl9pPr>
          </a:lstStyle>
          <a:p>
            <a:pPr marL="0" defTabSz="914400">
              <a:spcBef>
                <a:spcPct val="0"/>
              </a:spcBef>
              <a:buFont typeface="Arial" panose="020B0604020202020204" pitchFamily="34" charset="0"/>
              <a:buNone/>
            </a:pPr>
            <a:r>
              <a:rPr lang="fr-FR" sz="2000" b="1" dirty="0">
                <a:solidFill>
                  <a:srgbClr val="07698D"/>
                </a:solidFill>
                <a:latin typeface="Century Gothic" panose="020B0502020202020204" pitchFamily="34" charset="0"/>
                <a:ea typeface="+mj-ea"/>
                <a:cs typeface="+mj-cs"/>
              </a:rPr>
              <a:t>L'IMPACT DE LA CRISE SANITAIRE SUR L'INTÉRÊT PORTÉ AUX ÉVÉNEMENTS HYBRIDES</a:t>
            </a:r>
          </a:p>
        </p:txBody>
      </p:sp>
      <p:sp>
        <p:nvSpPr>
          <p:cNvPr id="10" name="Text Box 10">
            <a:extLst>
              <a:ext uri="{FF2B5EF4-FFF2-40B4-BE49-F238E27FC236}">
                <a16:creationId xmlns:a16="http://schemas.microsoft.com/office/drawing/2014/main" id="{3123FF65-6DA8-484F-8999-29527F924763}"/>
              </a:ext>
            </a:extLst>
          </p:cNvPr>
          <p:cNvSpPr txBox="1">
            <a:spLocks noChangeArrowheads="1"/>
          </p:cNvSpPr>
          <p:nvPr/>
        </p:nvSpPr>
        <p:spPr bwMode="auto">
          <a:xfrm>
            <a:off x="343042" y="837486"/>
            <a:ext cx="9760929" cy="257369"/>
          </a:xfrm>
          <a:prstGeom prst="rect">
            <a:avLst/>
          </a:prstGeom>
          <a:noFill/>
          <a:ln w="9525" algn="ctr">
            <a:noFill/>
            <a:miter lim="800000"/>
            <a:headEnd/>
            <a:tailEnd/>
          </a:ln>
        </p:spPr>
        <p:txBody>
          <a:bodyPr wrap="square" lIns="83831" tIns="36000" rIns="330041" bIns="36000" anchor="t">
            <a:spAutoFit/>
          </a:bodyPr>
          <a:lstStyle/>
          <a:p>
            <a:pPr marL="900000" indent="-900000" algn="just"/>
            <a:r>
              <a:rPr lang="fr-FR" sz="1200" b="1" u="sng" dirty="0">
                <a:cs typeface="Times New Roman" pitchFamily="18" charset="0"/>
              </a:rPr>
              <a:t>QUESTION</a:t>
            </a:r>
            <a:r>
              <a:rPr lang="fr-FR" sz="1200" b="1" dirty="0">
                <a:cs typeface="Times New Roman" pitchFamily="18" charset="0"/>
              </a:rPr>
              <a:t> :	</a:t>
            </a:r>
            <a:r>
              <a:rPr lang="fr-FR" sz="1200" b="1" dirty="0"/>
              <a:t> Diriez-vous que la crise sanitaire a renforcé votre intérêt pour assister à des événements hybrides ?</a:t>
            </a:r>
          </a:p>
        </p:txBody>
      </p:sp>
      <p:graphicFrame>
        <p:nvGraphicFramePr>
          <p:cNvPr id="6" name="Graphique 6">
            <a:extLst>
              <a:ext uri="{FF2B5EF4-FFF2-40B4-BE49-F238E27FC236}">
                <a16:creationId xmlns:a16="http://schemas.microsoft.com/office/drawing/2014/main" id="{90554073-E66A-4D3C-8AAE-163E4C3FB9DE}"/>
              </a:ext>
            </a:extLst>
          </p:cNvPr>
          <p:cNvGraphicFramePr>
            <a:graphicFrameLocks/>
          </p:cNvGraphicFramePr>
          <p:nvPr>
            <p:extLst>
              <p:ext uri="{D42A27DB-BD31-4B8C-83A1-F6EECF244321}">
                <p14:modId xmlns:p14="http://schemas.microsoft.com/office/powerpoint/2010/main" val="1940630874"/>
              </p:ext>
            </p:extLst>
          </p:nvPr>
        </p:nvGraphicFramePr>
        <p:xfrm>
          <a:off x="0" y="1333500"/>
          <a:ext cx="6032500" cy="4406900"/>
        </p:xfrm>
        <a:graphic>
          <a:graphicData uri="http://schemas.openxmlformats.org/drawingml/2006/chart">
            <c:chart xmlns:c="http://schemas.openxmlformats.org/drawingml/2006/chart" xmlns:r="http://schemas.openxmlformats.org/officeDocument/2006/relationships" r:id="rId2"/>
          </a:graphicData>
        </a:graphic>
      </p:graphicFrame>
      <p:grpSp>
        <p:nvGrpSpPr>
          <p:cNvPr id="13" name="Groupe 12">
            <a:extLst>
              <a:ext uri="{FF2B5EF4-FFF2-40B4-BE49-F238E27FC236}">
                <a16:creationId xmlns:a16="http://schemas.microsoft.com/office/drawing/2014/main" id="{D122C35B-A20B-4A2F-8143-8CA2C2AC647F}"/>
              </a:ext>
            </a:extLst>
          </p:cNvPr>
          <p:cNvGrpSpPr/>
          <p:nvPr/>
        </p:nvGrpSpPr>
        <p:grpSpPr>
          <a:xfrm>
            <a:off x="5588129" y="1590938"/>
            <a:ext cx="3161279" cy="1506579"/>
            <a:chOff x="6261229" y="1935731"/>
            <a:chExt cx="3161279" cy="1506579"/>
          </a:xfrm>
        </p:grpSpPr>
        <p:cxnSp>
          <p:nvCxnSpPr>
            <p:cNvPr id="8" name="Connecteur droit 7">
              <a:extLst>
                <a:ext uri="{FF2B5EF4-FFF2-40B4-BE49-F238E27FC236}">
                  <a16:creationId xmlns:a16="http://schemas.microsoft.com/office/drawing/2014/main" id="{374A8FE5-8EFD-424B-9A6A-D923E4FBB60A}"/>
                </a:ext>
              </a:extLst>
            </p:cNvPr>
            <p:cNvCxnSpPr>
              <a:cxnSpLocks/>
            </p:cNvCxnSpPr>
            <p:nvPr/>
          </p:nvCxnSpPr>
          <p:spPr>
            <a:xfrm>
              <a:off x="6261229" y="2126841"/>
              <a:ext cx="0" cy="1315469"/>
            </a:xfrm>
            <a:prstGeom prst="line">
              <a:avLst/>
            </a:prstGeom>
            <a:ln>
              <a:solidFill>
                <a:srgbClr val="07698D"/>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7A2C60A0-3A35-4A24-A7CA-D74672A8415A}"/>
                </a:ext>
              </a:extLst>
            </p:cNvPr>
            <p:cNvSpPr/>
            <p:nvPr/>
          </p:nvSpPr>
          <p:spPr>
            <a:xfrm>
              <a:off x="6416929" y="1935731"/>
              <a:ext cx="3005579" cy="1506579"/>
            </a:xfrm>
            <a:prstGeom prst="rect">
              <a:avLst/>
            </a:prstGeom>
            <a:solidFill>
              <a:srgbClr val="FFFFFF"/>
            </a:solidFill>
            <a:ln w="28575">
              <a:noFill/>
              <a:prstDash val="dashDot"/>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fr-FR" dirty="0">
                <a:solidFill>
                  <a:srgbClr val="07698D"/>
                </a:solidFill>
              </a:endParaRPr>
            </a:p>
            <a:p>
              <a:r>
                <a:rPr lang="fr-FR" sz="1600" b="1" dirty="0">
                  <a:solidFill>
                    <a:srgbClr val="07698D"/>
                  </a:solidFill>
                  <a:latin typeface="Century Gothic" panose="020B0502020202020204" pitchFamily="34" charset="0"/>
                </a:rPr>
                <a:t>LA CRISE SANITAIRE A RENFORCÉ L’INTÉRÊT DE </a:t>
              </a:r>
              <a:r>
                <a:rPr lang="fr-FR" sz="3200" b="1" dirty="0">
                  <a:solidFill>
                    <a:srgbClr val="07698D"/>
                  </a:solidFill>
                  <a:latin typeface="Century Gothic" panose="020B0502020202020204" pitchFamily="34" charset="0"/>
                </a:rPr>
                <a:t>65% </a:t>
              </a:r>
              <a:r>
                <a:rPr lang="fr-FR" sz="1600" b="1" dirty="0">
                  <a:solidFill>
                    <a:srgbClr val="07698D"/>
                  </a:solidFill>
                  <a:latin typeface="Century Gothic" panose="020B0502020202020204" pitchFamily="34" charset="0"/>
                </a:rPr>
                <a:t>DES CADRES POUR DES ÉVÉNEMENTS HYBRIDES</a:t>
              </a:r>
            </a:p>
            <a:p>
              <a:pPr algn="ctr"/>
              <a:endParaRPr lang="fr-FR" dirty="0">
                <a:solidFill>
                  <a:srgbClr val="07698D"/>
                </a:solidFill>
              </a:endParaRPr>
            </a:p>
          </p:txBody>
        </p:sp>
      </p:grpSp>
      <p:grpSp>
        <p:nvGrpSpPr>
          <p:cNvPr id="14" name="Groupe 13">
            <a:extLst>
              <a:ext uri="{FF2B5EF4-FFF2-40B4-BE49-F238E27FC236}">
                <a16:creationId xmlns:a16="http://schemas.microsoft.com/office/drawing/2014/main" id="{9A95CF93-870D-4FD3-AE2D-2DB94EDC14CB}"/>
              </a:ext>
            </a:extLst>
          </p:cNvPr>
          <p:cNvGrpSpPr/>
          <p:nvPr/>
        </p:nvGrpSpPr>
        <p:grpSpPr>
          <a:xfrm>
            <a:off x="5054561" y="3771697"/>
            <a:ext cx="3119879" cy="1506579"/>
            <a:chOff x="6261229" y="1935731"/>
            <a:chExt cx="3119879" cy="1506579"/>
          </a:xfrm>
        </p:grpSpPr>
        <p:cxnSp>
          <p:nvCxnSpPr>
            <p:cNvPr id="15" name="Connecteur droit 14">
              <a:extLst>
                <a:ext uri="{FF2B5EF4-FFF2-40B4-BE49-F238E27FC236}">
                  <a16:creationId xmlns:a16="http://schemas.microsoft.com/office/drawing/2014/main" id="{9AA9E06F-0ABE-420C-8444-04F63AD75207}"/>
                </a:ext>
              </a:extLst>
            </p:cNvPr>
            <p:cNvCxnSpPr>
              <a:cxnSpLocks/>
            </p:cNvCxnSpPr>
            <p:nvPr/>
          </p:nvCxnSpPr>
          <p:spPr>
            <a:xfrm>
              <a:off x="6261229" y="2126841"/>
              <a:ext cx="0" cy="1315469"/>
            </a:xfrm>
            <a:prstGeom prst="line">
              <a:avLst/>
            </a:prstGeom>
            <a:ln>
              <a:solidFill>
                <a:srgbClr val="E25C5B"/>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2057FB7A-5D55-4140-A98E-5270C9EFCE63}"/>
                </a:ext>
              </a:extLst>
            </p:cNvPr>
            <p:cNvSpPr/>
            <p:nvPr/>
          </p:nvSpPr>
          <p:spPr>
            <a:xfrm>
              <a:off x="6375529" y="1935731"/>
              <a:ext cx="3005579" cy="1506579"/>
            </a:xfrm>
            <a:prstGeom prst="rect">
              <a:avLst/>
            </a:prstGeom>
            <a:noFill/>
            <a:ln w="28575">
              <a:noFill/>
              <a:prstDash val="dashDot"/>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fr-FR" dirty="0">
                <a:solidFill>
                  <a:srgbClr val="E25C5B"/>
                </a:solidFill>
              </a:endParaRPr>
            </a:p>
            <a:p>
              <a:r>
                <a:rPr lang="fr-FR" sz="1600" b="1" dirty="0">
                  <a:solidFill>
                    <a:srgbClr val="E25C5B"/>
                  </a:solidFill>
                  <a:latin typeface="Century Gothic" panose="020B0502020202020204" pitchFamily="34" charset="0"/>
                </a:rPr>
                <a:t>LA CRISE N’A PAS RENFORCÉ L’INTÉRÊT DE</a:t>
              </a:r>
              <a:endParaRPr lang="fr-FR" sz="1600" dirty="0">
                <a:solidFill>
                  <a:srgbClr val="E25C5B"/>
                </a:solidFill>
              </a:endParaRPr>
            </a:p>
            <a:p>
              <a:r>
                <a:rPr lang="fr-FR" sz="3200" b="1" dirty="0">
                  <a:solidFill>
                    <a:srgbClr val="E25C5B"/>
                  </a:solidFill>
                  <a:latin typeface="Century Gothic" panose="020B0502020202020204" pitchFamily="34" charset="0"/>
                </a:rPr>
                <a:t>35% </a:t>
              </a:r>
              <a:r>
                <a:rPr lang="fr-FR" sz="1600" b="1" dirty="0">
                  <a:solidFill>
                    <a:srgbClr val="E25C5B"/>
                  </a:solidFill>
                  <a:latin typeface="Century Gothic" panose="020B0502020202020204" pitchFamily="34" charset="0"/>
                </a:rPr>
                <a:t>DES CADRES </a:t>
              </a:r>
            </a:p>
          </p:txBody>
        </p:sp>
      </p:grpSp>
      <p:grpSp>
        <p:nvGrpSpPr>
          <p:cNvPr id="34" name="Groupe 33">
            <a:extLst>
              <a:ext uri="{FF2B5EF4-FFF2-40B4-BE49-F238E27FC236}">
                <a16:creationId xmlns:a16="http://schemas.microsoft.com/office/drawing/2014/main" id="{EEB32E55-B67E-4A6D-93B4-DCD71228A217}"/>
              </a:ext>
            </a:extLst>
          </p:cNvPr>
          <p:cNvGrpSpPr/>
          <p:nvPr/>
        </p:nvGrpSpPr>
        <p:grpSpPr>
          <a:xfrm>
            <a:off x="5161756" y="5629864"/>
            <a:ext cx="4765108" cy="1341195"/>
            <a:chOff x="4864064" y="5540826"/>
            <a:chExt cx="4765108" cy="1341195"/>
          </a:xfrm>
        </p:grpSpPr>
        <p:grpSp>
          <p:nvGrpSpPr>
            <p:cNvPr id="29" name="Groupe 28">
              <a:extLst>
                <a:ext uri="{FF2B5EF4-FFF2-40B4-BE49-F238E27FC236}">
                  <a16:creationId xmlns:a16="http://schemas.microsoft.com/office/drawing/2014/main" id="{F82BBF66-CE1C-496E-B6A6-6D0CE3154D40}"/>
                </a:ext>
              </a:extLst>
            </p:cNvPr>
            <p:cNvGrpSpPr/>
            <p:nvPr/>
          </p:nvGrpSpPr>
          <p:grpSpPr>
            <a:xfrm>
              <a:off x="5046496" y="5884514"/>
              <a:ext cx="4343890" cy="997506"/>
              <a:chOff x="4463691" y="5788491"/>
              <a:chExt cx="4343890" cy="997506"/>
            </a:xfrm>
          </p:grpSpPr>
          <p:grpSp>
            <p:nvGrpSpPr>
              <p:cNvPr id="19" name="Groupe 18">
                <a:extLst>
                  <a:ext uri="{FF2B5EF4-FFF2-40B4-BE49-F238E27FC236}">
                    <a16:creationId xmlns:a16="http://schemas.microsoft.com/office/drawing/2014/main" id="{72E9C014-BB99-4B01-8E53-32A621396960}"/>
                  </a:ext>
                </a:extLst>
              </p:cNvPr>
              <p:cNvGrpSpPr/>
              <p:nvPr/>
            </p:nvGrpSpPr>
            <p:grpSpPr>
              <a:xfrm>
                <a:off x="8220089" y="5794212"/>
                <a:ext cx="587492" cy="415132"/>
                <a:chOff x="6234673" y="1050523"/>
                <a:chExt cx="3005579" cy="1837163"/>
              </a:xfrm>
              <a:noFill/>
            </p:grpSpPr>
            <p:cxnSp>
              <p:nvCxnSpPr>
                <p:cNvPr id="20" name="Connecteur droit 19">
                  <a:extLst>
                    <a:ext uri="{FF2B5EF4-FFF2-40B4-BE49-F238E27FC236}">
                      <a16:creationId xmlns:a16="http://schemas.microsoft.com/office/drawing/2014/main" id="{D2739518-2DB8-4FE0-8A41-00D959DB3987}"/>
                    </a:ext>
                  </a:extLst>
                </p:cNvPr>
                <p:cNvCxnSpPr>
                  <a:cxnSpLocks/>
                </p:cNvCxnSpPr>
                <p:nvPr/>
              </p:nvCxnSpPr>
              <p:spPr>
                <a:xfrm>
                  <a:off x="6416929" y="1138342"/>
                  <a:ext cx="0" cy="1749344"/>
                </a:xfrm>
                <a:prstGeom prst="line">
                  <a:avLst/>
                </a:prstGeom>
                <a:grpFill/>
                <a:ln>
                  <a:solidFill>
                    <a:srgbClr val="07698D"/>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24832A2E-D332-4906-9D25-B488BAEAB7DE}"/>
                    </a:ext>
                  </a:extLst>
                </p:cNvPr>
                <p:cNvSpPr/>
                <p:nvPr/>
              </p:nvSpPr>
              <p:spPr>
                <a:xfrm>
                  <a:off x="6234673" y="1050523"/>
                  <a:ext cx="3005579" cy="1506579"/>
                </a:xfrm>
                <a:prstGeom prst="rect">
                  <a:avLst/>
                </a:prstGeom>
                <a:grpFill/>
                <a:ln w="28575">
                  <a:noFill/>
                  <a:prstDash val="dashDot"/>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fr-FR" sz="600" dirty="0">
                    <a:solidFill>
                      <a:srgbClr val="07698D"/>
                    </a:solidFill>
                  </a:endParaRPr>
                </a:p>
                <a:p>
                  <a:r>
                    <a:rPr lang="fr-FR" sz="1400" b="1" dirty="0">
                      <a:solidFill>
                        <a:srgbClr val="07698D"/>
                      </a:solidFill>
                      <a:latin typeface="Century Gothic" panose="020B0502020202020204" pitchFamily="34" charset="0"/>
                    </a:rPr>
                    <a:t>74%</a:t>
                  </a:r>
                  <a:endParaRPr lang="fr-FR" sz="600" dirty="0">
                    <a:solidFill>
                      <a:srgbClr val="07698D"/>
                    </a:solidFill>
                  </a:endParaRPr>
                </a:p>
              </p:txBody>
            </p:sp>
          </p:grpSp>
          <p:graphicFrame>
            <p:nvGraphicFramePr>
              <p:cNvPr id="25" name="Graphique 6">
                <a:extLst>
                  <a:ext uri="{FF2B5EF4-FFF2-40B4-BE49-F238E27FC236}">
                    <a16:creationId xmlns:a16="http://schemas.microsoft.com/office/drawing/2014/main" id="{1715E8FE-D61E-49FC-9AE7-33C4BCEB8A36}"/>
                  </a:ext>
                </a:extLst>
              </p:cNvPr>
              <p:cNvGraphicFramePr>
                <a:graphicFrameLocks/>
              </p:cNvGraphicFramePr>
              <p:nvPr>
                <p:extLst>
                  <p:ext uri="{D42A27DB-BD31-4B8C-83A1-F6EECF244321}">
                    <p14:modId xmlns:p14="http://schemas.microsoft.com/office/powerpoint/2010/main" val="3232459462"/>
                  </p:ext>
                </p:extLst>
              </p:nvPr>
            </p:nvGraphicFramePr>
            <p:xfrm>
              <a:off x="4463691" y="5788491"/>
              <a:ext cx="4085769" cy="997506"/>
            </p:xfrm>
            <a:graphic>
              <a:graphicData uri="http://schemas.openxmlformats.org/drawingml/2006/chart">
                <c:chart xmlns:c="http://schemas.openxmlformats.org/drawingml/2006/chart" xmlns:r="http://schemas.openxmlformats.org/officeDocument/2006/relationships" r:id="rId3"/>
              </a:graphicData>
            </a:graphic>
          </p:graphicFrame>
          <p:grpSp>
            <p:nvGrpSpPr>
              <p:cNvPr id="26" name="Groupe 25">
                <a:extLst>
                  <a:ext uri="{FF2B5EF4-FFF2-40B4-BE49-F238E27FC236}">
                    <a16:creationId xmlns:a16="http://schemas.microsoft.com/office/drawing/2014/main" id="{EFA75709-94C4-429F-8D8F-7A6EE9C352BB}"/>
                  </a:ext>
                </a:extLst>
              </p:cNvPr>
              <p:cNvGrpSpPr/>
              <p:nvPr/>
            </p:nvGrpSpPr>
            <p:grpSpPr>
              <a:xfrm>
                <a:off x="7345678" y="6287244"/>
                <a:ext cx="587492" cy="415132"/>
                <a:chOff x="6416929" y="1050523"/>
                <a:chExt cx="3005579" cy="1837163"/>
              </a:xfrm>
              <a:noFill/>
            </p:grpSpPr>
            <p:cxnSp>
              <p:nvCxnSpPr>
                <p:cNvPr id="27" name="Connecteur droit 26">
                  <a:extLst>
                    <a:ext uri="{FF2B5EF4-FFF2-40B4-BE49-F238E27FC236}">
                      <a16:creationId xmlns:a16="http://schemas.microsoft.com/office/drawing/2014/main" id="{397E7540-9C74-4A8A-81FF-9624E4845247}"/>
                    </a:ext>
                  </a:extLst>
                </p:cNvPr>
                <p:cNvCxnSpPr>
                  <a:cxnSpLocks/>
                </p:cNvCxnSpPr>
                <p:nvPr/>
              </p:nvCxnSpPr>
              <p:spPr>
                <a:xfrm>
                  <a:off x="6416929" y="1138342"/>
                  <a:ext cx="0" cy="1749344"/>
                </a:xfrm>
                <a:prstGeom prst="line">
                  <a:avLst/>
                </a:prstGeom>
                <a:grpFill/>
                <a:ln>
                  <a:solidFill>
                    <a:srgbClr val="E25C5B"/>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2015D010-DB44-4BC6-B024-87FF73BC3C74}"/>
                    </a:ext>
                  </a:extLst>
                </p:cNvPr>
                <p:cNvSpPr/>
                <p:nvPr/>
              </p:nvSpPr>
              <p:spPr>
                <a:xfrm>
                  <a:off x="6416929" y="1050523"/>
                  <a:ext cx="3005579" cy="1506579"/>
                </a:xfrm>
                <a:prstGeom prst="rect">
                  <a:avLst/>
                </a:prstGeom>
                <a:grpFill/>
                <a:ln w="28575">
                  <a:noFill/>
                  <a:prstDash val="dashDot"/>
                </a:ln>
              </p:spPr>
              <p:style>
                <a:lnRef idx="1">
                  <a:schemeClr val="accent1"/>
                </a:lnRef>
                <a:fillRef idx="0">
                  <a:schemeClr val="accent1"/>
                </a:fillRef>
                <a:effectRef idx="0">
                  <a:schemeClr val="accent1"/>
                </a:effectRef>
                <a:fontRef idx="minor">
                  <a:schemeClr val="tx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fr-FR" sz="600" dirty="0">
                    <a:solidFill>
                      <a:srgbClr val="E25C5B"/>
                    </a:solidFill>
                  </a:endParaRPr>
                </a:p>
                <a:p>
                  <a:r>
                    <a:rPr lang="fr-FR" sz="1400" b="1" dirty="0">
                      <a:solidFill>
                        <a:srgbClr val="E25C5B"/>
                      </a:solidFill>
                      <a:latin typeface="Century Gothic" panose="020B0502020202020204" pitchFamily="34" charset="0"/>
                    </a:rPr>
                    <a:t>26%</a:t>
                  </a:r>
                  <a:endParaRPr lang="fr-FR" sz="600" dirty="0">
                    <a:solidFill>
                      <a:srgbClr val="E25C5B"/>
                    </a:solidFill>
                  </a:endParaRPr>
                </a:p>
              </p:txBody>
            </p:sp>
          </p:grpSp>
        </p:grpSp>
        <p:grpSp>
          <p:nvGrpSpPr>
            <p:cNvPr id="33" name="Groupe 32">
              <a:extLst>
                <a:ext uri="{FF2B5EF4-FFF2-40B4-BE49-F238E27FC236}">
                  <a16:creationId xmlns:a16="http://schemas.microsoft.com/office/drawing/2014/main" id="{AEFDBFA7-B206-4CD3-8AA2-FEC889EF1DCD}"/>
                </a:ext>
              </a:extLst>
            </p:cNvPr>
            <p:cNvGrpSpPr/>
            <p:nvPr/>
          </p:nvGrpSpPr>
          <p:grpSpPr>
            <a:xfrm>
              <a:off x="4864064" y="5540826"/>
              <a:ext cx="4765108" cy="1341195"/>
              <a:chOff x="4864064" y="5540826"/>
              <a:chExt cx="4765108" cy="1341195"/>
            </a:xfrm>
          </p:grpSpPr>
          <p:sp>
            <p:nvSpPr>
              <p:cNvPr id="31" name="Rectangle 30">
                <a:extLst>
                  <a:ext uri="{FF2B5EF4-FFF2-40B4-BE49-F238E27FC236}">
                    <a16:creationId xmlns:a16="http://schemas.microsoft.com/office/drawing/2014/main" id="{D72929A0-D9AD-4CD7-828D-48D4A277DB93}"/>
                  </a:ext>
                </a:extLst>
              </p:cNvPr>
              <p:cNvSpPr/>
              <p:nvPr/>
            </p:nvSpPr>
            <p:spPr>
              <a:xfrm>
                <a:off x="4864064" y="5760363"/>
                <a:ext cx="4765108" cy="1121658"/>
              </a:xfrm>
              <a:prstGeom prst="rect">
                <a:avLst/>
              </a:prstGeom>
              <a:noFill/>
              <a:ln w="19050">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ZoneTexte 31">
                <a:extLst>
                  <a:ext uri="{FF2B5EF4-FFF2-40B4-BE49-F238E27FC236}">
                    <a16:creationId xmlns:a16="http://schemas.microsoft.com/office/drawing/2014/main" id="{9A1E88FF-F5C0-4528-A3D1-6D31CD291747}"/>
                  </a:ext>
                </a:extLst>
              </p:cNvPr>
              <p:cNvSpPr txBox="1"/>
              <p:nvPr/>
            </p:nvSpPr>
            <p:spPr>
              <a:xfrm>
                <a:off x="5162550" y="5540826"/>
                <a:ext cx="3218201" cy="276999"/>
              </a:xfrm>
              <a:prstGeom prst="rect">
                <a:avLst/>
              </a:prstGeom>
              <a:solidFill>
                <a:srgbClr val="07698D"/>
              </a:solidFill>
              <a:ln>
                <a:noFill/>
              </a:ln>
              <a:effectLst>
                <a:softEdge rad="12700"/>
              </a:effectLst>
            </p:spPr>
            <p:txBody>
              <a:bodyPr wrap="square" anchor="ctr">
                <a:spAutoFit/>
              </a:bodyPr>
              <a:lstStyle/>
              <a:p>
                <a:pPr algn="ctr">
                  <a:defRPr/>
                </a:pPr>
                <a:r>
                  <a:rPr lang="fr-FR" sz="1200" b="1" dirty="0">
                    <a:solidFill>
                      <a:schemeClr val="bg1"/>
                    </a:solidFill>
                    <a:latin typeface="Calibri" pitchFamily="34" charset="0"/>
                  </a:rPr>
                  <a:t>Participants à des événements hybrides</a:t>
                </a:r>
              </a:p>
            </p:txBody>
          </p:sp>
        </p:grpSp>
      </p:grpSp>
    </p:spTree>
    <p:extLst>
      <p:ext uri="{BB962C8B-B14F-4D97-AF65-F5344CB8AC3E}">
        <p14:creationId xmlns:p14="http://schemas.microsoft.com/office/powerpoint/2010/main" val="149655460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fop couleurs vives">
    <a:dk1>
      <a:srgbClr val="2A2A2C"/>
    </a:dk1>
    <a:lt1>
      <a:sysClr val="window" lastClr="FFFFFF"/>
    </a:lt1>
    <a:dk2>
      <a:srgbClr val="A1202E"/>
    </a:dk2>
    <a:lt2>
      <a:srgbClr val="C7C0B0"/>
    </a:lt2>
    <a:accent1>
      <a:srgbClr val="F5BD44"/>
    </a:accent1>
    <a:accent2>
      <a:srgbClr val="4C276F"/>
    </a:accent2>
    <a:accent3>
      <a:srgbClr val="912F78"/>
    </a:accent3>
    <a:accent4>
      <a:srgbClr val="D74725"/>
    </a:accent4>
    <a:accent5>
      <a:srgbClr val="6EB651"/>
    </a:accent5>
    <a:accent6>
      <a:srgbClr val="21509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fop couleurs vives">
    <a:dk1>
      <a:srgbClr val="2A2A2C"/>
    </a:dk1>
    <a:lt1>
      <a:sysClr val="window" lastClr="FFFFFF"/>
    </a:lt1>
    <a:dk2>
      <a:srgbClr val="A1202E"/>
    </a:dk2>
    <a:lt2>
      <a:srgbClr val="C7C0B0"/>
    </a:lt2>
    <a:accent1>
      <a:srgbClr val="F5BD44"/>
    </a:accent1>
    <a:accent2>
      <a:srgbClr val="4C276F"/>
    </a:accent2>
    <a:accent3>
      <a:srgbClr val="912F78"/>
    </a:accent3>
    <a:accent4>
      <a:srgbClr val="D74725"/>
    </a:accent4>
    <a:accent5>
      <a:srgbClr val="6EB651"/>
    </a:accent5>
    <a:accent6>
      <a:srgbClr val="21509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6815</TotalTime>
  <Words>2391</Words>
  <Application>Microsoft Office PowerPoint</Application>
  <PresentationFormat>Personnalisé</PresentationFormat>
  <Paragraphs>138</Paragraphs>
  <Slides>15</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Calibri Light</vt:lpstr>
      <vt:lpstr>Century Gothic</vt:lpstr>
      <vt:lpstr>Tempus Sans ITC</vt:lpstr>
      <vt:lpstr>Webdings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Esteban Pratviel</dc:creator>
  <cp:lastModifiedBy>Enora Lanoë-Danel</cp:lastModifiedBy>
  <cp:revision>701</cp:revision>
  <cp:lastPrinted>2018-11-20T14:54:39Z</cp:lastPrinted>
  <dcterms:created xsi:type="dcterms:W3CDTF">2014-03-18T15:34:54Z</dcterms:created>
  <dcterms:modified xsi:type="dcterms:W3CDTF">2022-03-30T12:09:07Z</dcterms:modified>
</cp:coreProperties>
</file>