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3.xml" ContentType="application/vnd.openxmlformats-officedocument.drawingml.chartshapes+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drawings/drawing4.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1" r:id="rId5"/>
  </p:sldMasterIdLst>
  <p:notesMasterIdLst>
    <p:notesMasterId r:id="rId24"/>
  </p:notesMasterIdLst>
  <p:handoutMasterIdLst>
    <p:handoutMasterId r:id="rId25"/>
  </p:handoutMasterIdLst>
  <p:sldIdLst>
    <p:sldId id="10008" r:id="rId6"/>
    <p:sldId id="10144" r:id="rId7"/>
    <p:sldId id="8567" r:id="rId8"/>
    <p:sldId id="9976" r:id="rId9"/>
    <p:sldId id="10145" r:id="rId10"/>
    <p:sldId id="10117" r:id="rId11"/>
    <p:sldId id="10084" r:id="rId12"/>
    <p:sldId id="10142" r:id="rId13"/>
    <p:sldId id="10132" r:id="rId14"/>
    <p:sldId id="10135" r:id="rId15"/>
    <p:sldId id="10137" r:id="rId16"/>
    <p:sldId id="10143" r:id="rId17"/>
    <p:sldId id="10139" r:id="rId18"/>
    <p:sldId id="10138" r:id="rId19"/>
    <p:sldId id="10140" r:id="rId20"/>
    <p:sldId id="10136" r:id="rId21"/>
    <p:sldId id="10146" r:id="rId22"/>
    <p:sldId id="10130" r:id="rId23"/>
  </p:sldIdLst>
  <p:sldSz cx="12192000" cy="6858000"/>
  <p:notesSz cx="6797675" cy="9926638"/>
  <p:defaultTex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fop - Standard" id="{E5C5E7B6-A1F7-4A40-822E-8EE5AAAC2227}">
          <p14:sldIdLst>
            <p14:sldId id="10008"/>
            <p14:sldId id="10144"/>
            <p14:sldId id="8567"/>
            <p14:sldId id="9976"/>
            <p14:sldId id="10145"/>
            <p14:sldId id="10117"/>
            <p14:sldId id="10084"/>
            <p14:sldId id="10142"/>
            <p14:sldId id="10132"/>
            <p14:sldId id="10135"/>
            <p14:sldId id="10137"/>
            <p14:sldId id="10143"/>
            <p14:sldId id="10139"/>
            <p14:sldId id="10138"/>
            <p14:sldId id="10140"/>
            <p14:sldId id="10136"/>
            <p14:sldId id="10146"/>
            <p14:sldId id="10130"/>
          </p14:sldIdLst>
        </p14:section>
      </p14:sectionLst>
    </p:ext>
    <p:ext uri="{EFAFB233-063F-42B5-8137-9DF3F51BA10A}">
      <p15:sldGuideLst xmlns:p15="http://schemas.microsoft.com/office/powerpoint/2012/main">
        <p15:guide id="1" orient="horz" pos="1591">
          <p15:clr>
            <a:srgbClr val="A4A3A4"/>
          </p15:clr>
        </p15:guide>
        <p15:guide id="2" pos="172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79646"/>
    <a:srgbClr val="BFBFBF"/>
    <a:srgbClr val="FAC4C5"/>
    <a:srgbClr val="FAC090"/>
    <a:srgbClr val="40B0FF"/>
    <a:srgbClr val="8064A2"/>
    <a:srgbClr val="FCD5B5"/>
    <a:srgbClr val="0070C0"/>
    <a:srgbClr val="80CAFF"/>
    <a:srgbClr val="FFF8F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88602" autoAdjust="0"/>
  </p:normalViewPr>
  <p:slideViewPr>
    <p:cSldViewPr snapToGrid="0" snapToObjects="1">
      <p:cViewPr varScale="1">
        <p:scale>
          <a:sx n="84" d="100"/>
          <a:sy n="84" d="100"/>
        </p:scale>
        <p:origin x="732" y="84"/>
      </p:cViewPr>
      <p:guideLst>
        <p:guide orient="horz" pos="1591"/>
        <p:guide pos="1726"/>
      </p:guideLst>
    </p:cSldViewPr>
  </p:slideViewPr>
  <p:outlineViewPr>
    <p:cViewPr>
      <p:scale>
        <a:sx n="33" d="100"/>
        <a:sy n="33" d="100"/>
      </p:scale>
      <p:origin x="0" y="-1089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p:scale>
          <a:sx n="66" d="100"/>
          <a:sy n="66" d="100"/>
        </p:scale>
        <p:origin x="3077" y="-16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chartUserShapes" Target="../drawings/drawing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Feuil1!$B$1</c:f>
              <c:strCache>
                <c:ptCount val="1"/>
                <c:pt idx="0">
                  <c:v>Colonne2</c:v>
                </c:pt>
              </c:strCache>
            </c:strRef>
          </c:tx>
          <c:spPr>
            <a:solidFill>
              <a:schemeClr val="bg1">
                <a:lumMod val="5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Feuil1!$B$2</c:f>
              <c:numCache>
                <c:formatCode>0%</c:formatCode>
                <c:ptCount val="1"/>
                <c:pt idx="0">
                  <c:v>0.06</c:v>
                </c:pt>
              </c:numCache>
            </c:numRef>
          </c:val>
          <c:extLst>
            <c:ext xmlns:c16="http://schemas.microsoft.com/office/drawing/2014/chart" uri="{C3380CC4-5D6E-409C-BE32-E72D297353CC}">
              <c16:uniqueId val="{00000000-EB57-4D28-8441-3EB1D4DAAA39}"/>
            </c:ext>
          </c:extLst>
        </c:ser>
        <c:ser>
          <c:idx val="3"/>
          <c:order val="1"/>
          <c:tx>
            <c:strRef>
              <c:f>Feuil1!$C$1</c:f>
              <c:strCache>
                <c:ptCount val="1"/>
                <c:pt idx="0">
                  <c:v>Colonne3</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Feuil1!$C$2</c:f>
              <c:numCache>
                <c:formatCode>0%</c:formatCode>
                <c:ptCount val="1"/>
                <c:pt idx="0">
                  <c:v>0.11</c:v>
                </c:pt>
              </c:numCache>
            </c:numRef>
          </c:val>
          <c:extLst>
            <c:ext xmlns:c16="http://schemas.microsoft.com/office/drawing/2014/chart" uri="{C3380CC4-5D6E-409C-BE32-E72D297353CC}">
              <c16:uniqueId val="{00000001-EB57-4D28-8441-3EB1D4DAAA39}"/>
            </c:ext>
          </c:extLst>
        </c:ser>
        <c:ser>
          <c:idx val="4"/>
          <c:order val="2"/>
          <c:tx>
            <c:strRef>
              <c:f>Feuil1!$D$1</c:f>
              <c:strCache>
                <c:ptCount val="1"/>
                <c:pt idx="0">
                  <c:v>Colonne4</c:v>
                </c:pt>
              </c:strCache>
            </c:strRef>
          </c:tx>
          <c:spPr>
            <a:solidFill>
              <a:schemeClr val="bg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Feuil1!$D$2</c:f>
              <c:numCache>
                <c:formatCode>0%</c:formatCode>
                <c:ptCount val="1"/>
                <c:pt idx="0">
                  <c:v>0.27</c:v>
                </c:pt>
              </c:numCache>
            </c:numRef>
          </c:val>
          <c:extLst>
            <c:ext xmlns:c16="http://schemas.microsoft.com/office/drawing/2014/chart" uri="{C3380CC4-5D6E-409C-BE32-E72D297353CC}">
              <c16:uniqueId val="{00000002-EB57-4D28-8441-3EB1D4DAAA39}"/>
            </c:ext>
          </c:extLst>
        </c:ser>
        <c:ser>
          <c:idx val="0"/>
          <c:order val="3"/>
          <c:tx>
            <c:strRef>
              <c:f>Feuil1!$E$1</c:f>
              <c:strCache>
                <c:ptCount val="1"/>
                <c:pt idx="0">
                  <c:v>Colonne5</c:v>
                </c:pt>
              </c:strCache>
            </c:strRef>
          </c:tx>
          <c:spPr>
            <a:solidFill>
              <a:schemeClr val="accent2">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Feuil1!$E$2</c:f>
              <c:numCache>
                <c:formatCode>0%</c:formatCode>
                <c:ptCount val="1"/>
                <c:pt idx="0">
                  <c:v>0.56000000000000005</c:v>
                </c:pt>
              </c:numCache>
            </c:numRef>
          </c:val>
          <c:extLst>
            <c:ext xmlns:c16="http://schemas.microsoft.com/office/drawing/2014/chart" uri="{C3380CC4-5D6E-409C-BE32-E72D297353CC}">
              <c16:uniqueId val="{00000003-EB57-4D28-8441-3EB1D4DAAA39}"/>
            </c:ext>
          </c:extLst>
        </c:ser>
        <c:dLbls>
          <c:showLegendKey val="0"/>
          <c:showVal val="0"/>
          <c:showCatName val="0"/>
          <c:showSerName val="0"/>
          <c:showPercent val="0"/>
          <c:showBubbleSize val="0"/>
        </c:dLbls>
        <c:gapWidth val="150"/>
        <c:overlap val="100"/>
        <c:axId val="1725365503"/>
        <c:axId val="1725372991"/>
      </c:barChart>
      <c:catAx>
        <c:axId val="1725365503"/>
        <c:scaling>
          <c:orientation val="minMax"/>
        </c:scaling>
        <c:delete val="1"/>
        <c:axPos val="b"/>
        <c:numFmt formatCode="General" sourceLinked="1"/>
        <c:majorTickMark val="none"/>
        <c:minorTickMark val="none"/>
        <c:tickLblPos val="nextTo"/>
        <c:crossAx val="1725372991"/>
        <c:crosses val="autoZero"/>
        <c:auto val="1"/>
        <c:lblAlgn val="ctr"/>
        <c:lblOffset val="100"/>
        <c:noMultiLvlLbl val="0"/>
      </c:catAx>
      <c:valAx>
        <c:axId val="1725372991"/>
        <c:scaling>
          <c:orientation val="minMax"/>
        </c:scaling>
        <c:delete val="1"/>
        <c:axPos val="l"/>
        <c:numFmt formatCode="0%" sourceLinked="1"/>
        <c:majorTickMark val="none"/>
        <c:minorTickMark val="none"/>
        <c:tickLblPos val="nextTo"/>
        <c:crossAx val="172536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7777777777776E-2"/>
          <c:y val="4.7323848238482381E-2"/>
          <c:w val="0.82794130710070046"/>
          <c:h val="0.9053523035230352"/>
        </c:manualLayout>
      </c:layout>
      <c:scatterChart>
        <c:scatterStyle val="lineMarker"/>
        <c:varyColors val="0"/>
        <c:ser>
          <c:idx val="0"/>
          <c:order val="0"/>
          <c:tx>
            <c:strRef>
              <c:f>Feuil1!$B$1</c:f>
              <c:strCache>
                <c:ptCount val="1"/>
                <c:pt idx="0">
                  <c:v>ST Agriculture, Industrie et BTP</c:v>
                </c:pt>
              </c:strCache>
            </c:strRef>
          </c:tx>
          <c:spPr>
            <a:ln w="12700" cap="rnd">
              <a:solidFill>
                <a:schemeClr val="accent6">
                  <a:lumMod val="75000"/>
                </a:schemeClr>
              </a:solidFill>
              <a:round/>
            </a:ln>
            <a:effectLst/>
          </c:spPr>
          <c:marker>
            <c:symbol val="circle"/>
            <c:size val="4"/>
            <c:spPr>
              <a:solidFill>
                <a:schemeClr val="accent6">
                  <a:lumMod val="75000"/>
                </a:schemeClr>
              </a:solidFill>
              <a:ln w="9525">
                <a:solidFill>
                  <a:schemeClr val="accent6">
                    <a:lumMod val="75000"/>
                  </a:schemeClr>
                </a:solidFill>
              </a:ln>
              <a:effectLst/>
            </c:spPr>
          </c:marker>
          <c:dLbls>
            <c:dLbl>
              <c:idx val="2"/>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F9-4094-B0DA-31D9CE413515}"/>
                </c:ext>
              </c:extLst>
            </c:dLbl>
            <c:spPr>
              <a:noFill/>
              <a:ln>
                <a:noFill/>
              </a:ln>
              <a:effectLst/>
            </c:spPr>
            <c:txPr>
              <a:bodyPr wrap="square" lIns="38100" tIns="19050" rIns="38100" bIns="19050" anchor="ctr">
                <a:spAutoFit/>
              </a:bodyPr>
              <a:lstStyle/>
              <a:p>
                <a:pPr>
                  <a:defRPr sz="1000" b="1">
                    <a:solidFill>
                      <a:schemeClr val="accent6">
                        <a:lumMod val="75000"/>
                      </a:schemeClr>
                    </a:solidFill>
                  </a:defRPr>
                </a:pPr>
                <a:endParaRPr lang="fr-FR"/>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Feuil1!$A$2:$A$25</c:f>
              <c:numCache>
                <c:formatCode>0%</c:formatCode>
                <c:ptCount val="24"/>
                <c:pt idx="0">
                  <c:v>0.24745700000000001</c:v>
                </c:pt>
                <c:pt idx="1">
                  <c:v>0.31502000000000002</c:v>
                </c:pt>
                <c:pt idx="2">
                  <c:v>0.27273199999999997</c:v>
                </c:pt>
                <c:pt idx="3">
                  <c:v>0.29827500000000001</c:v>
                </c:pt>
                <c:pt idx="4">
                  <c:v>0.204259</c:v>
                </c:pt>
                <c:pt idx="5">
                  <c:v>0.38879200000000003</c:v>
                </c:pt>
                <c:pt idx="6">
                  <c:v>0.22169900000000001</c:v>
                </c:pt>
                <c:pt idx="7">
                  <c:v>0.26975900000000003</c:v>
                </c:pt>
                <c:pt idx="8">
                  <c:v>0.17493900000000001</c:v>
                </c:pt>
                <c:pt idx="9">
                  <c:v>0.14367099999999999</c:v>
                </c:pt>
                <c:pt idx="10">
                  <c:v>0.15371399999999999</c:v>
                </c:pt>
                <c:pt idx="11">
                  <c:v>0.142041</c:v>
                </c:pt>
                <c:pt idx="12">
                  <c:v>0.28999999999999998</c:v>
                </c:pt>
                <c:pt idx="13">
                  <c:v>0.38</c:v>
                </c:pt>
                <c:pt idx="14">
                  <c:v>0.27</c:v>
                </c:pt>
                <c:pt idx="15">
                  <c:v>0.37</c:v>
                </c:pt>
                <c:pt idx="16">
                  <c:v>0.22</c:v>
                </c:pt>
                <c:pt idx="17">
                  <c:v>0.43</c:v>
                </c:pt>
                <c:pt idx="18">
                  <c:v>0.25</c:v>
                </c:pt>
                <c:pt idx="19">
                  <c:v>0.32</c:v>
                </c:pt>
                <c:pt idx="20">
                  <c:v>0.2</c:v>
                </c:pt>
                <c:pt idx="21">
                  <c:v>0.17</c:v>
                </c:pt>
                <c:pt idx="22">
                  <c:v>0.2</c:v>
                </c:pt>
                <c:pt idx="23">
                  <c:v>0.16</c:v>
                </c:pt>
              </c:numCache>
            </c:numRef>
          </c:xVal>
          <c:yVal>
            <c:numRef>
              <c:f>Feuil1!$B$2:$B$25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numCache>
            </c:numRef>
          </c:yVal>
          <c:smooth val="1"/>
          <c:extLst>
            <c:ext xmlns:c16="http://schemas.microsoft.com/office/drawing/2014/chart" uri="{C3380CC4-5D6E-409C-BE32-E72D297353CC}">
              <c16:uniqueId val="{00000002-D2F9-4094-B0DA-31D9CE413515}"/>
            </c:ext>
          </c:extLst>
        </c:ser>
        <c:ser>
          <c:idx val="6"/>
          <c:order val="1"/>
          <c:tx>
            <c:strRef>
              <c:f>Feuil1!$C$1</c:f>
              <c:strCache>
                <c:ptCount val="1"/>
                <c:pt idx="0">
                  <c:v>ST Commerces et services</c:v>
                </c:pt>
              </c:strCache>
            </c:strRef>
          </c:tx>
          <c:spPr>
            <a:ln w="12700">
              <a:solidFill>
                <a:schemeClr val="accent6">
                  <a:lumMod val="60000"/>
                  <a:lumOff val="40000"/>
                </a:schemeClr>
              </a:solidFill>
            </a:ln>
          </c:spPr>
          <c:marker>
            <c:symbol val="circle"/>
            <c:size val="4"/>
            <c:spPr>
              <a:solidFill>
                <a:schemeClr val="accent6">
                  <a:lumMod val="60000"/>
                  <a:lumOff val="40000"/>
                </a:schemeClr>
              </a:solidFill>
              <a:ln w="9525">
                <a:solidFill>
                  <a:schemeClr val="accent6">
                    <a:lumMod val="60000"/>
                    <a:lumOff val="40000"/>
                  </a:schemeClr>
                </a:solidFill>
              </a:ln>
            </c:spPr>
          </c:marker>
          <c:dPt>
            <c:idx val="8"/>
            <c:bubble3D val="0"/>
            <c:extLst>
              <c:ext xmlns:c16="http://schemas.microsoft.com/office/drawing/2014/chart" uri="{C3380CC4-5D6E-409C-BE32-E72D297353CC}">
                <c16:uniqueId val="{00000003-D2F9-4094-B0DA-31D9CE413515}"/>
              </c:ext>
            </c:extLst>
          </c:dPt>
          <c:dLbls>
            <c:spPr>
              <a:noFill/>
              <a:ln>
                <a:noFill/>
              </a:ln>
              <a:effectLst/>
            </c:spPr>
            <c:txPr>
              <a:bodyPr wrap="square" lIns="38100" tIns="19050" rIns="38100" bIns="19050" anchor="ctr">
                <a:spAutoFit/>
              </a:bodyPr>
              <a:lstStyle/>
              <a:p>
                <a:pPr>
                  <a:defRPr sz="1000" b="1">
                    <a:solidFill>
                      <a:schemeClr val="accent6">
                        <a:lumMod val="60000"/>
                        <a:lumOff val="40000"/>
                      </a:schemeClr>
                    </a:solidFill>
                  </a:defRPr>
                </a:pPr>
                <a:endParaRPr lang="fr-FR"/>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Feuil1!$A$2:$A$25</c:f>
              <c:numCache>
                <c:formatCode>0%</c:formatCode>
                <c:ptCount val="24"/>
                <c:pt idx="0">
                  <c:v>0.24745700000000001</c:v>
                </c:pt>
                <c:pt idx="1">
                  <c:v>0.31502000000000002</c:v>
                </c:pt>
                <c:pt idx="2">
                  <c:v>0.27273199999999997</c:v>
                </c:pt>
                <c:pt idx="3">
                  <c:v>0.29827500000000001</c:v>
                </c:pt>
                <c:pt idx="4">
                  <c:v>0.204259</c:v>
                </c:pt>
                <c:pt idx="5">
                  <c:v>0.38879200000000003</c:v>
                </c:pt>
                <c:pt idx="6">
                  <c:v>0.22169900000000001</c:v>
                </c:pt>
                <c:pt idx="7">
                  <c:v>0.26975900000000003</c:v>
                </c:pt>
                <c:pt idx="8">
                  <c:v>0.17493900000000001</c:v>
                </c:pt>
                <c:pt idx="9">
                  <c:v>0.14367099999999999</c:v>
                </c:pt>
                <c:pt idx="10">
                  <c:v>0.15371399999999999</c:v>
                </c:pt>
                <c:pt idx="11">
                  <c:v>0.142041</c:v>
                </c:pt>
                <c:pt idx="12">
                  <c:v>0.28999999999999998</c:v>
                </c:pt>
                <c:pt idx="13">
                  <c:v>0.38</c:v>
                </c:pt>
                <c:pt idx="14">
                  <c:v>0.27</c:v>
                </c:pt>
                <c:pt idx="15">
                  <c:v>0.37</c:v>
                </c:pt>
                <c:pt idx="16">
                  <c:v>0.22</c:v>
                </c:pt>
                <c:pt idx="17">
                  <c:v>0.43</c:v>
                </c:pt>
                <c:pt idx="18">
                  <c:v>0.25</c:v>
                </c:pt>
                <c:pt idx="19">
                  <c:v>0.32</c:v>
                </c:pt>
                <c:pt idx="20">
                  <c:v>0.2</c:v>
                </c:pt>
                <c:pt idx="21">
                  <c:v>0.17</c:v>
                </c:pt>
                <c:pt idx="22">
                  <c:v>0.2</c:v>
                </c:pt>
                <c:pt idx="23">
                  <c:v>0.16</c:v>
                </c:pt>
              </c:numCache>
            </c:numRef>
          </c:xVal>
          <c:yVal>
            <c:numRef>
              <c:f>Feuil1!$C$2:$C$25</c:f>
              <c:numCache>
                <c:formatCode>General</c:formatCode>
                <c:ptCount val="24"/>
                <c:pt idx="12">
                  <c:v>1</c:v>
                </c:pt>
                <c:pt idx="13">
                  <c:v>2</c:v>
                </c:pt>
                <c:pt idx="14">
                  <c:v>3</c:v>
                </c:pt>
                <c:pt idx="15">
                  <c:v>4</c:v>
                </c:pt>
                <c:pt idx="16">
                  <c:v>5</c:v>
                </c:pt>
                <c:pt idx="17">
                  <c:v>6</c:v>
                </c:pt>
                <c:pt idx="18">
                  <c:v>7</c:v>
                </c:pt>
                <c:pt idx="19">
                  <c:v>8</c:v>
                </c:pt>
                <c:pt idx="20">
                  <c:v>9</c:v>
                </c:pt>
                <c:pt idx="21">
                  <c:v>10</c:v>
                </c:pt>
                <c:pt idx="22">
                  <c:v>11</c:v>
                </c:pt>
                <c:pt idx="23">
                  <c:v>12</c:v>
                </c:pt>
              </c:numCache>
            </c:numRef>
          </c:yVal>
          <c:smooth val="1"/>
          <c:extLst>
            <c:ext xmlns:c16="http://schemas.microsoft.com/office/drawing/2014/chart" uri="{C3380CC4-5D6E-409C-BE32-E72D297353CC}">
              <c16:uniqueId val="{00000006-D2F9-4094-B0DA-31D9CE413515}"/>
            </c:ext>
          </c:extLst>
        </c:ser>
        <c:dLbls>
          <c:dLblPos val="t"/>
          <c:showLegendKey val="0"/>
          <c:showVal val="1"/>
          <c:showCatName val="0"/>
          <c:showSerName val="0"/>
          <c:showPercent val="0"/>
          <c:showBubbleSize val="0"/>
        </c:dLbls>
        <c:axId val="310282656"/>
        <c:axId val="310284224"/>
      </c:scatterChart>
      <c:valAx>
        <c:axId val="310282656"/>
        <c:scaling>
          <c:orientation val="minMax"/>
          <c:max val="0.53"/>
          <c:min val="0.12000000000000001"/>
        </c:scaling>
        <c:delete val="1"/>
        <c:axPos val="t"/>
        <c:numFmt formatCode="0%" sourceLinked="1"/>
        <c:majorTickMark val="out"/>
        <c:minorTickMark val="none"/>
        <c:tickLblPos val="nextTo"/>
        <c:crossAx val="310284224"/>
        <c:crosses val="autoZero"/>
        <c:crossBetween val="midCat"/>
      </c:valAx>
      <c:valAx>
        <c:axId val="310284224"/>
        <c:scaling>
          <c:orientation val="maxMin"/>
          <c:max val="12"/>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1028265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79486274799614E-2"/>
          <c:y val="8.0081433115403264E-2"/>
          <c:w val="0.9352723668838232"/>
          <c:h val="0.54530452776942195"/>
        </c:manualLayout>
      </c:layout>
      <c:barChart>
        <c:barDir val="col"/>
        <c:grouping val="clustered"/>
        <c:varyColors val="0"/>
        <c:ser>
          <c:idx val="0"/>
          <c:order val="0"/>
          <c:tx>
            <c:strRef>
              <c:f>Feuil1!$B$1</c:f>
              <c:strCache>
                <c:ptCount val="1"/>
                <c:pt idx="0">
                  <c:v>ensemble</c:v>
                </c:pt>
              </c:strCache>
            </c:strRef>
          </c:tx>
          <c:spPr>
            <a:solidFill>
              <a:schemeClr val="accent2">
                <a:lumMod val="75000"/>
              </a:schemeClr>
            </a:solidFill>
            <a:ln>
              <a:noFill/>
            </a:ln>
            <a:effectLst/>
          </c:spPr>
          <c:invertIfNegative val="0"/>
          <c:dLbls>
            <c:dLbl>
              <c:idx val="0"/>
              <c:layout>
                <c:manualLayout>
                  <c:x val="-2.3537321133155212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F1-4C46-ACBB-0D27F4272A4B}"/>
                </c:ext>
              </c:extLst>
            </c:dLbl>
            <c:dLbl>
              <c:idx val="1"/>
              <c:layout>
                <c:manualLayout>
                  <c:x val="-2.0595155991510839E-2"/>
                  <c:y val="1.7669049512627268E-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2">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8.8132672651231342E-2"/>
                      <c:h val="7.9705789122721082E-2"/>
                    </c:manualLayout>
                  </c15:layout>
                </c:ext>
                <c:ext xmlns:c16="http://schemas.microsoft.com/office/drawing/2014/chart" uri="{C3380CC4-5D6E-409C-BE32-E72D297353CC}">
                  <c16:uniqueId val="{00000005-51F1-4C46-ACBB-0D27F4272A4B}"/>
                </c:ext>
              </c:extLst>
            </c:dLbl>
            <c:dLbl>
              <c:idx val="2"/>
              <c:layout>
                <c:manualLayout>
                  <c:x val="-1.176866056657766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1F1-4C46-ACBB-0D27F4272A4B}"/>
                </c:ext>
              </c:extLst>
            </c:dLbl>
            <c:dLbl>
              <c:idx val="3"/>
              <c:layout>
                <c:manualLayout>
                  <c:x val="-1.765299084986641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F1-4C46-ACBB-0D27F4272A4B}"/>
                </c:ext>
              </c:extLst>
            </c:dLbl>
            <c:dLbl>
              <c:idx val="4"/>
              <c:layout>
                <c:manualLayout>
                  <c:x val="-5.8843302832888031E-3"/>
                  <c:y val="1.3463992420684519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2">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8.8132672651231342E-2"/>
                      <c:h val="7.9705789122721082E-2"/>
                    </c:manualLayout>
                  </c15:layout>
                </c:ext>
                <c:ext xmlns:c16="http://schemas.microsoft.com/office/drawing/2014/chart" uri="{C3380CC4-5D6E-409C-BE32-E72D297353CC}">
                  <c16:uniqueId val="{0000000B-51F1-4C46-ACBB-0D27F4272A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email</c:v>
                </c:pt>
                <c:pt idx="1">
                  <c:v>téléphone</c:v>
                </c:pt>
                <c:pt idx="2">
                  <c:v>chat en direct</c:v>
                </c:pt>
                <c:pt idx="3">
                  <c:v>chatbot</c:v>
                </c:pt>
                <c:pt idx="4">
                  <c:v>message sur les RS</c:v>
                </c:pt>
              </c:strCache>
            </c:strRef>
          </c:cat>
          <c:val>
            <c:numRef>
              <c:f>Feuil1!$B$2:$B$6</c:f>
              <c:numCache>
                <c:formatCode>0%</c:formatCode>
                <c:ptCount val="5"/>
                <c:pt idx="0">
                  <c:v>0.91</c:v>
                </c:pt>
                <c:pt idx="1">
                  <c:v>0.78</c:v>
                </c:pt>
                <c:pt idx="2">
                  <c:v>0.73</c:v>
                </c:pt>
                <c:pt idx="3">
                  <c:v>0.31</c:v>
                </c:pt>
                <c:pt idx="4">
                  <c:v>0.26</c:v>
                </c:pt>
              </c:numCache>
            </c:numRef>
          </c:val>
          <c:extLst>
            <c:ext xmlns:c16="http://schemas.microsoft.com/office/drawing/2014/chart" uri="{C3380CC4-5D6E-409C-BE32-E72D297353CC}">
              <c16:uniqueId val="{00000000-51F1-4C46-ACBB-0D27F4272A4B}"/>
            </c:ext>
          </c:extLst>
        </c:ser>
        <c:ser>
          <c:idx val="1"/>
          <c:order val="1"/>
          <c:tx>
            <c:strRef>
              <c:f>Feuil1!$C$1</c:f>
              <c:strCache>
                <c:ptCount val="1"/>
                <c:pt idx="0">
                  <c:v>moins de 35</c:v>
                </c:pt>
              </c:strCache>
            </c:strRef>
          </c:tx>
          <c:spPr>
            <a:solidFill>
              <a:schemeClr val="accent2">
                <a:lumMod val="60000"/>
                <a:lumOff val="40000"/>
              </a:schemeClr>
            </a:solidFill>
            <a:ln>
              <a:noFill/>
            </a:ln>
            <a:effectLst/>
          </c:spPr>
          <c:invertIfNegative val="0"/>
          <c:dLbls>
            <c:dLbl>
              <c:idx val="0"/>
              <c:layout>
                <c:manualLayout>
                  <c:x val="8.8264954249332051E-3"/>
                  <c:y val="4.4879385767297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F1-4C46-ACBB-0D27F4272A4B}"/>
                </c:ext>
              </c:extLst>
            </c:dLbl>
            <c:dLbl>
              <c:idx val="1"/>
              <c:layout>
                <c:manualLayout>
                  <c:x val="1.176866056657760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F1-4C46-ACBB-0D27F4272A4B}"/>
                </c:ext>
              </c:extLst>
            </c:dLbl>
            <c:dLbl>
              <c:idx val="2"/>
              <c:layout>
                <c:manualLayout>
                  <c:x val="1.4710825708222007E-2"/>
                  <c:y val="1.79517543069191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F1-4C46-ACBB-0D27F4272A4B}"/>
                </c:ext>
              </c:extLst>
            </c:dLbl>
            <c:dLbl>
              <c:idx val="3"/>
              <c:layout>
                <c:manualLayout>
                  <c:x val="1.4710825708222007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F1-4C46-ACBB-0D27F4272A4B}"/>
                </c:ext>
              </c:extLst>
            </c:dLbl>
            <c:dLbl>
              <c:idx val="4"/>
              <c:layout>
                <c:manualLayout>
                  <c:x val="8.8264954249332051E-3"/>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1F1-4C46-ACBB-0D27F4272A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2">
                        <a:lumMod val="60000"/>
                        <a:lumOff val="4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email</c:v>
                </c:pt>
                <c:pt idx="1">
                  <c:v>téléphone</c:v>
                </c:pt>
                <c:pt idx="2">
                  <c:v>chat en direct</c:v>
                </c:pt>
                <c:pt idx="3">
                  <c:v>chatbot</c:v>
                </c:pt>
                <c:pt idx="4">
                  <c:v>message sur les RS</c:v>
                </c:pt>
              </c:strCache>
            </c:strRef>
          </c:cat>
          <c:val>
            <c:numRef>
              <c:f>Feuil1!$C$2:$C$6</c:f>
              <c:numCache>
                <c:formatCode>0%</c:formatCode>
                <c:ptCount val="5"/>
                <c:pt idx="0">
                  <c:v>0.86</c:v>
                </c:pt>
                <c:pt idx="1">
                  <c:v>0.74</c:v>
                </c:pt>
                <c:pt idx="2">
                  <c:v>0.68</c:v>
                </c:pt>
                <c:pt idx="3">
                  <c:v>0.38</c:v>
                </c:pt>
                <c:pt idx="4">
                  <c:v>0.34</c:v>
                </c:pt>
              </c:numCache>
            </c:numRef>
          </c:val>
          <c:extLst>
            <c:ext xmlns:c16="http://schemas.microsoft.com/office/drawing/2014/chart" uri="{C3380CC4-5D6E-409C-BE32-E72D297353CC}">
              <c16:uniqueId val="{00000001-51F1-4C46-ACBB-0D27F4272A4B}"/>
            </c:ext>
          </c:extLst>
        </c:ser>
        <c:dLbls>
          <c:dLblPos val="outEnd"/>
          <c:showLegendKey val="0"/>
          <c:showVal val="1"/>
          <c:showCatName val="0"/>
          <c:showSerName val="0"/>
          <c:showPercent val="0"/>
          <c:showBubbleSize val="0"/>
        </c:dLbls>
        <c:gapWidth val="219"/>
        <c:overlap val="-27"/>
        <c:axId val="1037979311"/>
        <c:axId val="826905343"/>
      </c:barChart>
      <c:catAx>
        <c:axId val="1037979311"/>
        <c:scaling>
          <c:orientation val="minMax"/>
        </c:scaling>
        <c:delete val="1"/>
        <c:axPos val="b"/>
        <c:numFmt formatCode="General" sourceLinked="1"/>
        <c:majorTickMark val="none"/>
        <c:minorTickMark val="none"/>
        <c:tickLblPos val="nextTo"/>
        <c:crossAx val="826905343"/>
        <c:crosses val="autoZero"/>
        <c:auto val="1"/>
        <c:lblAlgn val="ctr"/>
        <c:lblOffset val="100"/>
        <c:noMultiLvlLbl val="0"/>
      </c:catAx>
      <c:valAx>
        <c:axId val="826905343"/>
        <c:scaling>
          <c:orientation val="minMax"/>
        </c:scaling>
        <c:delete val="1"/>
        <c:axPos val="l"/>
        <c:numFmt formatCode="0%" sourceLinked="1"/>
        <c:majorTickMark val="none"/>
        <c:minorTickMark val="none"/>
        <c:tickLblPos val="nextTo"/>
        <c:crossAx val="103797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479486274799614E-2"/>
          <c:y val="8.0081433115403264E-2"/>
          <c:w val="0.9352723668838232"/>
          <c:h val="0.54530452776942195"/>
        </c:manualLayout>
      </c:layout>
      <c:barChart>
        <c:barDir val="col"/>
        <c:grouping val="clustered"/>
        <c:varyColors val="0"/>
        <c:ser>
          <c:idx val="0"/>
          <c:order val="0"/>
          <c:tx>
            <c:strRef>
              <c:f>Feuil1!$B$1</c:f>
              <c:strCache>
                <c:ptCount val="1"/>
                <c:pt idx="0">
                  <c:v>ensemble</c:v>
                </c:pt>
              </c:strCache>
            </c:strRef>
          </c:tx>
          <c:spPr>
            <a:solidFill>
              <a:schemeClr val="accent6">
                <a:lumMod val="75000"/>
              </a:schemeClr>
            </a:solidFill>
            <a:ln>
              <a:noFill/>
            </a:ln>
            <a:effectLst/>
          </c:spPr>
          <c:invertIfNegative val="0"/>
          <c:dLbls>
            <c:dLbl>
              <c:idx val="0"/>
              <c:layout>
                <c:manualLayout>
                  <c:x val="-2.3537321133155212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5D-4034-AD2F-45D37100B484}"/>
                </c:ext>
              </c:extLst>
            </c:dLbl>
            <c:dLbl>
              <c:idx val="1"/>
              <c:layout>
                <c:manualLayout>
                  <c:x val="-2.0595155991510839E-2"/>
                  <c:y val="1.7669049512627268E-7"/>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8.8132672651231342E-2"/>
                      <c:h val="7.9705789122721082E-2"/>
                    </c:manualLayout>
                  </c15:layout>
                </c:ext>
                <c:ext xmlns:c16="http://schemas.microsoft.com/office/drawing/2014/chart" uri="{C3380CC4-5D6E-409C-BE32-E72D297353CC}">
                  <c16:uniqueId val="{00000001-C05D-4034-AD2F-45D37100B484}"/>
                </c:ext>
              </c:extLst>
            </c:dLbl>
            <c:dLbl>
              <c:idx val="2"/>
              <c:layout>
                <c:manualLayout>
                  <c:x val="-1.176866056657766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5D-4034-AD2F-45D37100B484}"/>
                </c:ext>
              </c:extLst>
            </c:dLbl>
            <c:dLbl>
              <c:idx val="3"/>
              <c:layout>
                <c:manualLayout>
                  <c:x val="-1.765299084986641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5D-4034-AD2F-45D37100B484}"/>
                </c:ext>
              </c:extLst>
            </c:dLbl>
            <c:dLbl>
              <c:idx val="4"/>
              <c:layout>
                <c:manualLayout>
                  <c:x val="-5.8843302832888031E-3"/>
                  <c:y val="1.3463992420684519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8.8132672651231342E-2"/>
                      <c:h val="7.9705789122721082E-2"/>
                    </c:manualLayout>
                  </c15:layout>
                </c:ext>
                <c:ext xmlns:c16="http://schemas.microsoft.com/office/drawing/2014/chart" uri="{C3380CC4-5D6E-409C-BE32-E72D297353CC}">
                  <c16:uniqueId val="{00000004-C05D-4034-AD2F-45D37100B48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lumMod val="7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email</c:v>
                </c:pt>
                <c:pt idx="1">
                  <c:v>téléphone</c:v>
                </c:pt>
                <c:pt idx="2">
                  <c:v>chat en direct</c:v>
                </c:pt>
                <c:pt idx="3">
                  <c:v>chatbot</c:v>
                </c:pt>
                <c:pt idx="4">
                  <c:v>message sur les RS</c:v>
                </c:pt>
              </c:strCache>
            </c:strRef>
          </c:cat>
          <c:val>
            <c:numRef>
              <c:f>Feuil1!$B$2:$B$6</c:f>
              <c:numCache>
                <c:formatCode>0%</c:formatCode>
                <c:ptCount val="5"/>
                <c:pt idx="0">
                  <c:v>0.89</c:v>
                </c:pt>
                <c:pt idx="1">
                  <c:v>0.73</c:v>
                </c:pt>
                <c:pt idx="2">
                  <c:v>0.82</c:v>
                </c:pt>
                <c:pt idx="3">
                  <c:v>0.3</c:v>
                </c:pt>
                <c:pt idx="4">
                  <c:v>0.26</c:v>
                </c:pt>
              </c:numCache>
            </c:numRef>
          </c:val>
          <c:extLst>
            <c:ext xmlns:c16="http://schemas.microsoft.com/office/drawing/2014/chart" uri="{C3380CC4-5D6E-409C-BE32-E72D297353CC}">
              <c16:uniqueId val="{00000005-C05D-4034-AD2F-45D37100B484}"/>
            </c:ext>
          </c:extLst>
        </c:ser>
        <c:ser>
          <c:idx val="1"/>
          <c:order val="1"/>
          <c:tx>
            <c:strRef>
              <c:f>Feuil1!$C$1</c:f>
              <c:strCache>
                <c:ptCount val="1"/>
                <c:pt idx="0">
                  <c:v>moins de 35</c:v>
                </c:pt>
              </c:strCache>
            </c:strRef>
          </c:tx>
          <c:spPr>
            <a:solidFill>
              <a:schemeClr val="accent6">
                <a:lumMod val="60000"/>
                <a:lumOff val="40000"/>
              </a:schemeClr>
            </a:solidFill>
            <a:ln>
              <a:noFill/>
            </a:ln>
            <a:effectLst/>
          </c:spPr>
          <c:invertIfNegative val="0"/>
          <c:dLbls>
            <c:dLbl>
              <c:idx val="0"/>
              <c:layout>
                <c:manualLayout>
                  <c:x val="8.8264954249332051E-3"/>
                  <c:y val="4.48793857672978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05D-4034-AD2F-45D37100B484}"/>
                </c:ext>
              </c:extLst>
            </c:dLbl>
            <c:dLbl>
              <c:idx val="1"/>
              <c:layout>
                <c:manualLayout>
                  <c:x val="1.176866056657760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5D-4034-AD2F-45D37100B484}"/>
                </c:ext>
              </c:extLst>
            </c:dLbl>
            <c:dLbl>
              <c:idx val="2"/>
              <c:layout>
                <c:manualLayout>
                  <c:x val="1.4710825708222007E-2"/>
                  <c:y val="1.795175430691914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5D-4034-AD2F-45D37100B484}"/>
                </c:ext>
              </c:extLst>
            </c:dLbl>
            <c:dLbl>
              <c:idx val="3"/>
              <c:layout>
                <c:manualLayout>
                  <c:x val="1.4710825708222007E-2"/>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5D-4034-AD2F-45D37100B484}"/>
                </c:ext>
              </c:extLst>
            </c:dLbl>
            <c:dLbl>
              <c:idx val="4"/>
              <c:layout>
                <c:manualLayout>
                  <c:x val="8.8264954249332051E-3"/>
                  <c:y val="-4.48793857672979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5D-4034-AD2F-45D37100B48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accent6">
                        <a:lumMod val="60000"/>
                        <a:lumOff val="40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Feuil1!$A$2:$A$6</c:f>
              <c:strCache>
                <c:ptCount val="5"/>
                <c:pt idx="0">
                  <c:v>email</c:v>
                </c:pt>
                <c:pt idx="1">
                  <c:v>téléphone</c:v>
                </c:pt>
                <c:pt idx="2">
                  <c:v>chat en direct</c:v>
                </c:pt>
                <c:pt idx="3">
                  <c:v>chatbot</c:v>
                </c:pt>
                <c:pt idx="4">
                  <c:v>message sur les RS</c:v>
                </c:pt>
              </c:strCache>
            </c:strRef>
          </c:cat>
          <c:val>
            <c:numRef>
              <c:f>Feuil1!$C$2:$C$6</c:f>
              <c:numCache>
                <c:formatCode>0%</c:formatCode>
                <c:ptCount val="5"/>
                <c:pt idx="0">
                  <c:v>0.85</c:v>
                </c:pt>
                <c:pt idx="1">
                  <c:v>0.63</c:v>
                </c:pt>
                <c:pt idx="2">
                  <c:v>0.79</c:v>
                </c:pt>
                <c:pt idx="3">
                  <c:v>0.37</c:v>
                </c:pt>
                <c:pt idx="4">
                  <c:v>0.37</c:v>
                </c:pt>
              </c:numCache>
            </c:numRef>
          </c:val>
          <c:extLst>
            <c:ext xmlns:c16="http://schemas.microsoft.com/office/drawing/2014/chart" uri="{C3380CC4-5D6E-409C-BE32-E72D297353CC}">
              <c16:uniqueId val="{0000000B-C05D-4034-AD2F-45D37100B484}"/>
            </c:ext>
          </c:extLst>
        </c:ser>
        <c:dLbls>
          <c:dLblPos val="outEnd"/>
          <c:showLegendKey val="0"/>
          <c:showVal val="1"/>
          <c:showCatName val="0"/>
          <c:showSerName val="0"/>
          <c:showPercent val="0"/>
          <c:showBubbleSize val="0"/>
        </c:dLbls>
        <c:gapWidth val="219"/>
        <c:overlap val="-27"/>
        <c:axId val="1037979311"/>
        <c:axId val="826905343"/>
      </c:barChart>
      <c:catAx>
        <c:axId val="1037979311"/>
        <c:scaling>
          <c:orientation val="minMax"/>
        </c:scaling>
        <c:delete val="1"/>
        <c:axPos val="b"/>
        <c:numFmt formatCode="General" sourceLinked="1"/>
        <c:majorTickMark val="none"/>
        <c:minorTickMark val="none"/>
        <c:tickLblPos val="nextTo"/>
        <c:crossAx val="826905343"/>
        <c:crosses val="autoZero"/>
        <c:auto val="1"/>
        <c:lblAlgn val="ctr"/>
        <c:lblOffset val="100"/>
        <c:noMultiLvlLbl val="0"/>
      </c:catAx>
      <c:valAx>
        <c:axId val="826905343"/>
        <c:scaling>
          <c:orientation val="minMax"/>
        </c:scaling>
        <c:delete val="1"/>
        <c:axPos val="l"/>
        <c:numFmt formatCode="0%" sourceLinked="1"/>
        <c:majorTickMark val="none"/>
        <c:minorTickMark val="none"/>
        <c:tickLblPos val="nextTo"/>
        <c:crossAx val="1037979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393906381746404E-2"/>
          <c:y val="3.3607372548189414E-2"/>
          <c:w val="0.90458337872509875"/>
          <c:h val="0.93278525490362119"/>
        </c:manualLayout>
      </c:layout>
      <c:barChart>
        <c:barDir val="bar"/>
        <c:grouping val="stacked"/>
        <c:varyColors val="0"/>
        <c:ser>
          <c:idx val="0"/>
          <c:order val="0"/>
          <c:tx>
            <c:strRef>
              <c:f>Feuil1!$B$1</c:f>
              <c:strCache>
                <c:ptCount val="1"/>
                <c:pt idx="0">
                  <c:v>Plus souvent</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Feuil1!$B$2:$B$11</c:f>
              <c:numCache>
                <c:formatCode>0%</c:formatCode>
                <c:ptCount val="10"/>
                <c:pt idx="0">
                  <c:v>8.9617000000000002E-2</c:v>
                </c:pt>
                <c:pt idx="1">
                  <c:v>9.7258999999999998E-2</c:v>
                </c:pt>
                <c:pt idx="2">
                  <c:v>0.102876</c:v>
                </c:pt>
                <c:pt idx="3">
                  <c:v>0.17771100000000001</c:v>
                </c:pt>
                <c:pt idx="4">
                  <c:v>0.20838999999999999</c:v>
                </c:pt>
                <c:pt idx="5">
                  <c:v>0.26289800000000002</c:v>
                </c:pt>
                <c:pt idx="6">
                  <c:v>0.26644400000000001</c:v>
                </c:pt>
                <c:pt idx="7">
                  <c:v>0.29539399999999999</c:v>
                </c:pt>
                <c:pt idx="8">
                  <c:v>0.326067</c:v>
                </c:pt>
                <c:pt idx="9">
                  <c:v>0.375135</c:v>
                </c:pt>
              </c:numCache>
            </c:numRef>
          </c:val>
          <c:extLst>
            <c:ext xmlns:c16="http://schemas.microsoft.com/office/drawing/2014/chart" uri="{C3380CC4-5D6E-409C-BE32-E72D297353CC}">
              <c16:uniqueId val="{00000000-8FF0-49F9-8F49-947E73E1539C}"/>
            </c:ext>
          </c:extLst>
        </c:ser>
        <c:ser>
          <c:idx val="1"/>
          <c:order val="1"/>
          <c:tx>
            <c:strRef>
              <c:f>Feuil1!$C$1</c:f>
              <c:strCache>
                <c:ptCount val="1"/>
                <c:pt idx="0">
                  <c:v>Aussi souvent</c:v>
                </c:pt>
              </c:strCache>
            </c:strRef>
          </c:tx>
          <c:spPr>
            <a:solidFill>
              <a:schemeClr val="bg1">
                <a:lumMod val="75000"/>
              </a:schemeClr>
            </a:solidFill>
            <a:ln>
              <a:noFill/>
            </a:ln>
            <a:effectLst/>
          </c:spPr>
          <c:invertIfNegative val="0"/>
          <c:dLbls>
            <c:delete val="1"/>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Feuil1!$C$2:$C$11</c:f>
              <c:numCache>
                <c:formatCode>0%</c:formatCode>
                <c:ptCount val="10"/>
                <c:pt idx="0">
                  <c:v>0.32</c:v>
                </c:pt>
                <c:pt idx="1">
                  <c:v>0.43</c:v>
                </c:pt>
                <c:pt idx="2">
                  <c:v>0.33</c:v>
                </c:pt>
                <c:pt idx="3">
                  <c:v>0.51</c:v>
                </c:pt>
                <c:pt idx="4">
                  <c:v>0.44</c:v>
                </c:pt>
                <c:pt idx="5">
                  <c:v>0.45</c:v>
                </c:pt>
                <c:pt idx="6">
                  <c:v>0.45</c:v>
                </c:pt>
                <c:pt idx="7">
                  <c:v>0.55000000000000004</c:v>
                </c:pt>
                <c:pt idx="8">
                  <c:v>0.56000000000000005</c:v>
                </c:pt>
                <c:pt idx="9">
                  <c:v>0.38</c:v>
                </c:pt>
              </c:numCache>
            </c:numRef>
          </c:val>
          <c:extLst>
            <c:ext xmlns:c16="http://schemas.microsoft.com/office/drawing/2014/chart" uri="{C3380CC4-5D6E-409C-BE32-E72D297353CC}">
              <c16:uniqueId val="{00000001-8FF0-49F9-8F49-947E73E1539C}"/>
            </c:ext>
          </c:extLst>
        </c:ser>
        <c:ser>
          <c:idx val="2"/>
          <c:order val="2"/>
          <c:tx>
            <c:strRef>
              <c:f>Feuil1!$D$1</c:f>
              <c:strCache>
                <c:ptCount val="1"/>
                <c:pt idx="0">
                  <c:v>moins souvent</c:v>
                </c:pt>
              </c:strCache>
            </c:strRef>
          </c:tx>
          <c:spPr>
            <a:solidFill>
              <a:schemeClr val="accent1">
                <a:lumMod val="20000"/>
                <a:lumOff val="80000"/>
              </a:schemeClr>
            </a:solidFill>
            <a:ln>
              <a:noFill/>
            </a:ln>
            <a:effectLst/>
          </c:spPr>
          <c:invertIfNegative val="0"/>
          <c:dLbls>
            <c:delete val="1"/>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Feuil1!$D$2:$D$11</c:f>
              <c:numCache>
                <c:formatCode>0%</c:formatCode>
                <c:ptCount val="10"/>
                <c:pt idx="0">
                  <c:v>0.2</c:v>
                </c:pt>
                <c:pt idx="1">
                  <c:v>0.17</c:v>
                </c:pt>
                <c:pt idx="2">
                  <c:v>0.13</c:v>
                </c:pt>
                <c:pt idx="3">
                  <c:v>0.08</c:v>
                </c:pt>
                <c:pt idx="4">
                  <c:v>0.12</c:v>
                </c:pt>
                <c:pt idx="5">
                  <c:v>0.09</c:v>
                </c:pt>
                <c:pt idx="6">
                  <c:v>0.08</c:v>
                </c:pt>
                <c:pt idx="7">
                  <c:v>0.06</c:v>
                </c:pt>
                <c:pt idx="8">
                  <c:v>0.05</c:v>
                </c:pt>
                <c:pt idx="9">
                  <c:v>0.06</c:v>
                </c:pt>
              </c:numCache>
            </c:numRef>
          </c:val>
          <c:extLst>
            <c:ext xmlns:c16="http://schemas.microsoft.com/office/drawing/2014/chart" uri="{C3380CC4-5D6E-409C-BE32-E72D297353CC}">
              <c16:uniqueId val="{00000000-8523-4C14-8395-CFD20EB2C42D}"/>
            </c:ext>
          </c:extLst>
        </c:ser>
        <c:ser>
          <c:idx val="3"/>
          <c:order val="3"/>
          <c:tx>
            <c:strRef>
              <c:f>Feuil1!$E$1</c:f>
              <c:strCache>
                <c:ptCount val="1"/>
                <c:pt idx="0">
                  <c:v>Le font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Feuil1!$E$2:$E$11</c:f>
              <c:numCache>
                <c:formatCode>0%</c:formatCode>
                <c:ptCount val="10"/>
                <c:pt idx="0">
                  <c:v>0.60876699999999995</c:v>
                </c:pt>
                <c:pt idx="1">
                  <c:v>0.70216900000000004</c:v>
                </c:pt>
                <c:pt idx="2">
                  <c:v>0.55632499999999996</c:v>
                </c:pt>
                <c:pt idx="3">
                  <c:v>0.76779200000000003</c:v>
                </c:pt>
                <c:pt idx="4">
                  <c:v>0.76008500000000001</c:v>
                </c:pt>
                <c:pt idx="5">
                  <c:v>0.80593300000000001</c:v>
                </c:pt>
                <c:pt idx="6">
                  <c:v>0.80000400000000005</c:v>
                </c:pt>
                <c:pt idx="7">
                  <c:v>0.90328600000000003</c:v>
                </c:pt>
                <c:pt idx="8">
                  <c:v>0.94110700000000003</c:v>
                </c:pt>
                <c:pt idx="9">
                  <c:v>0.87934500000000004</c:v>
                </c:pt>
              </c:numCache>
            </c:numRef>
          </c:val>
          <c:extLst>
            <c:ext xmlns:c16="http://schemas.microsoft.com/office/drawing/2014/chart" uri="{C3380CC4-5D6E-409C-BE32-E72D297353CC}">
              <c16:uniqueId val="{00000000-2407-40E1-B114-CA4F1E165688}"/>
            </c:ext>
          </c:extLst>
        </c:ser>
        <c:dLbls>
          <c:dLblPos val="ctr"/>
          <c:showLegendKey val="0"/>
          <c:showVal val="1"/>
          <c:showCatName val="0"/>
          <c:showSerName val="0"/>
          <c:showPercent val="0"/>
          <c:showBubbleSize val="0"/>
        </c:dLbls>
        <c:gapWidth val="150"/>
        <c:overlap val="100"/>
        <c:axId val="131020847"/>
        <c:axId val="1976494752"/>
      </c:barChart>
      <c:catAx>
        <c:axId val="131020847"/>
        <c:scaling>
          <c:orientation val="minMax"/>
        </c:scaling>
        <c:delete val="1"/>
        <c:axPos val="r"/>
        <c:numFmt formatCode="General" sourceLinked="1"/>
        <c:majorTickMark val="out"/>
        <c:minorTickMark val="none"/>
        <c:tickLblPos val="nextTo"/>
        <c:crossAx val="1976494752"/>
        <c:crosses val="autoZero"/>
        <c:auto val="1"/>
        <c:lblAlgn val="ctr"/>
        <c:lblOffset val="100"/>
        <c:noMultiLvlLbl val="0"/>
      </c:catAx>
      <c:valAx>
        <c:axId val="1976494752"/>
        <c:scaling>
          <c:orientation val="maxMin"/>
          <c:max val="1"/>
        </c:scaling>
        <c:delete val="1"/>
        <c:axPos val="b"/>
        <c:numFmt formatCode="0%" sourceLinked="1"/>
        <c:majorTickMark val="out"/>
        <c:minorTickMark val="none"/>
        <c:tickLblPos val="nextTo"/>
        <c:crossAx val="1310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08310637450652E-2"/>
          <c:y val="3.3607372548189414E-2"/>
          <c:w val="0.86554930638536631"/>
          <c:h val="0.93278525490362119"/>
        </c:manualLayout>
      </c:layout>
      <c:barChart>
        <c:barDir val="bar"/>
        <c:grouping val="stacked"/>
        <c:varyColors val="0"/>
        <c:ser>
          <c:idx val="0"/>
          <c:order val="0"/>
          <c:tx>
            <c:strRef>
              <c:f>Feuil1!$B$1</c:f>
              <c:strCache>
                <c:ptCount val="1"/>
                <c:pt idx="0">
                  <c:v>Plus souvent</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Feuil1!$B$2:$B$11</c:f>
              <c:numCache>
                <c:formatCode>0%</c:formatCode>
                <c:ptCount val="10"/>
                <c:pt idx="0">
                  <c:v>0.14796500000000001</c:v>
                </c:pt>
                <c:pt idx="1">
                  <c:v>0.138375</c:v>
                </c:pt>
                <c:pt idx="2">
                  <c:v>9.2665999999999998E-2</c:v>
                </c:pt>
                <c:pt idx="3">
                  <c:v>0.19039700000000001</c:v>
                </c:pt>
                <c:pt idx="4">
                  <c:v>0.261957</c:v>
                </c:pt>
                <c:pt idx="5">
                  <c:v>0.34038499999999999</c:v>
                </c:pt>
                <c:pt idx="6">
                  <c:v>0.35608499999999998</c:v>
                </c:pt>
                <c:pt idx="7">
                  <c:v>0.28322999999999998</c:v>
                </c:pt>
                <c:pt idx="8">
                  <c:v>0.32206600000000002</c:v>
                </c:pt>
                <c:pt idx="9">
                  <c:v>0.370392</c:v>
                </c:pt>
              </c:numCache>
            </c:numRef>
          </c:val>
          <c:extLst>
            <c:ext xmlns:c16="http://schemas.microsoft.com/office/drawing/2014/chart" uri="{C3380CC4-5D6E-409C-BE32-E72D297353CC}">
              <c16:uniqueId val="{00000000-1136-483C-BB8E-00D673277CE5}"/>
            </c:ext>
          </c:extLst>
        </c:ser>
        <c:ser>
          <c:idx val="1"/>
          <c:order val="1"/>
          <c:tx>
            <c:strRef>
              <c:f>Feuil1!$C$1</c:f>
              <c:strCache>
                <c:ptCount val="1"/>
                <c:pt idx="0">
                  <c:v>Aussi souvent</c:v>
                </c:pt>
              </c:strCache>
            </c:strRef>
          </c:tx>
          <c:spPr>
            <a:solidFill>
              <a:srgbClr val="BFBFBF"/>
            </a:solidFill>
            <a:ln>
              <a:noFill/>
            </a:ln>
            <a:effectLst/>
          </c:spPr>
          <c:invertIfNegative val="0"/>
          <c:dLbls>
            <c:delete val="1"/>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Feuil1!$C$2:$C$11</c:f>
              <c:numCache>
                <c:formatCode>0%</c:formatCode>
                <c:ptCount val="10"/>
                <c:pt idx="0">
                  <c:v>0.47</c:v>
                </c:pt>
                <c:pt idx="1">
                  <c:v>0.54</c:v>
                </c:pt>
                <c:pt idx="2">
                  <c:v>0.35</c:v>
                </c:pt>
                <c:pt idx="3">
                  <c:v>0.51</c:v>
                </c:pt>
                <c:pt idx="4">
                  <c:v>0.45</c:v>
                </c:pt>
                <c:pt idx="5">
                  <c:v>0.51</c:v>
                </c:pt>
                <c:pt idx="6">
                  <c:v>0.46</c:v>
                </c:pt>
                <c:pt idx="7">
                  <c:v>0.6</c:v>
                </c:pt>
                <c:pt idx="8">
                  <c:v>0.55000000000000004</c:v>
                </c:pt>
                <c:pt idx="9">
                  <c:v>0.44</c:v>
                </c:pt>
              </c:numCache>
            </c:numRef>
          </c:val>
          <c:extLst>
            <c:ext xmlns:c16="http://schemas.microsoft.com/office/drawing/2014/chart" uri="{C3380CC4-5D6E-409C-BE32-E72D297353CC}">
              <c16:uniqueId val="{00000001-1136-483C-BB8E-00D673277CE5}"/>
            </c:ext>
          </c:extLst>
        </c:ser>
        <c:ser>
          <c:idx val="2"/>
          <c:order val="2"/>
          <c:tx>
            <c:strRef>
              <c:f>Feuil1!$D$1</c:f>
              <c:strCache>
                <c:ptCount val="1"/>
                <c:pt idx="0">
                  <c:v>moins souvent</c:v>
                </c:pt>
              </c:strCache>
            </c:strRef>
          </c:tx>
          <c:spPr>
            <a:solidFill>
              <a:schemeClr val="accent1">
                <a:lumMod val="20000"/>
                <a:lumOff val="80000"/>
              </a:schemeClr>
            </a:solidFill>
            <a:ln>
              <a:noFill/>
            </a:ln>
            <a:effectLst/>
          </c:spPr>
          <c:invertIfNegative val="0"/>
          <c:dLbls>
            <c:delete val="1"/>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Feuil1!$D$2:$D$11</c:f>
              <c:numCache>
                <c:formatCode>0%</c:formatCode>
                <c:ptCount val="10"/>
                <c:pt idx="0">
                  <c:v>0.16</c:v>
                </c:pt>
                <c:pt idx="1">
                  <c:v>0.2</c:v>
                </c:pt>
                <c:pt idx="2">
                  <c:v>0.13</c:v>
                </c:pt>
                <c:pt idx="3">
                  <c:v>0.11</c:v>
                </c:pt>
                <c:pt idx="4">
                  <c:v>0.1</c:v>
                </c:pt>
                <c:pt idx="5">
                  <c:v>0.08</c:v>
                </c:pt>
                <c:pt idx="6">
                  <c:v>0.08</c:v>
                </c:pt>
                <c:pt idx="7">
                  <c:v>0.08</c:v>
                </c:pt>
                <c:pt idx="8">
                  <c:v>0.06</c:v>
                </c:pt>
                <c:pt idx="9">
                  <c:v>7.0000000000000007E-2</c:v>
                </c:pt>
              </c:numCache>
            </c:numRef>
          </c:val>
          <c:extLst>
            <c:ext xmlns:c16="http://schemas.microsoft.com/office/drawing/2014/chart" uri="{C3380CC4-5D6E-409C-BE32-E72D297353CC}">
              <c16:uniqueId val="{00000000-CAA0-420A-878F-2C093D763324}"/>
            </c:ext>
          </c:extLst>
        </c:ser>
        <c:ser>
          <c:idx val="3"/>
          <c:order val="3"/>
          <c:tx>
            <c:strRef>
              <c:f>Feuil1!$E$1</c:f>
              <c:strCache>
                <c:ptCount val="1"/>
                <c:pt idx="0">
                  <c:v>Le font</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Je réalise des achats après avoir vu une annonce ou une publicité sur les réseaux sociaux</c:v>
                </c:pt>
                <c:pt idx="1">
                  <c:v>Je passe des commandes sans créer d’espace client</c:v>
                </c:pt>
                <c:pt idx="2">
                  <c:v>J’ai recours à des outils de type chat en ligne pour m’aider dans mes achats</c:v>
                </c:pt>
                <c:pt idx="3">
                  <c:v>Je consulte des tests, tutoriels ou contenus explicatifs sur le produit avant achat</c:v>
                </c:pt>
                <c:pt idx="4">
                  <c:v>Je fais des achats via des applications que j’ai téléchargées</c:v>
                </c:pt>
                <c:pt idx="5">
                  <c:v>J’utilise des comparateurs d’offre et de prix</c:v>
                </c:pt>
                <c:pt idx="6">
                  <c:v>Je fais des achats via des sites internet sur mon mobile</c:v>
                </c:pt>
                <c:pt idx="7">
                  <c:v>Je privilégie des sites Français</c:v>
                </c:pt>
                <c:pt idx="8">
                  <c:v>Je consulte les avis clients</c:v>
                </c:pt>
                <c:pt idx="9">
                  <c:v>Je recherche des codes promo en amont de l’acte d’achat</c:v>
                </c:pt>
              </c:strCache>
            </c:strRef>
          </c:cat>
          <c:val>
            <c:numRef>
              <c:f>Feuil1!$E$2:$E$11</c:f>
              <c:numCache>
                <c:formatCode>0%</c:formatCode>
                <c:ptCount val="10"/>
                <c:pt idx="0">
                  <c:v>0.77557100000000001</c:v>
                </c:pt>
                <c:pt idx="1">
                  <c:v>0.87520600000000004</c:v>
                </c:pt>
                <c:pt idx="2">
                  <c:v>0.57019600000000004</c:v>
                </c:pt>
                <c:pt idx="3">
                  <c:v>0.81049800000000005</c:v>
                </c:pt>
                <c:pt idx="4">
                  <c:v>0.81651799999999997</c:v>
                </c:pt>
                <c:pt idx="5">
                  <c:v>0.93219399999999997</c:v>
                </c:pt>
                <c:pt idx="6">
                  <c:v>0.89194700000000005</c:v>
                </c:pt>
                <c:pt idx="7">
                  <c:v>0.95860500000000004</c:v>
                </c:pt>
                <c:pt idx="8">
                  <c:v>0.937469</c:v>
                </c:pt>
                <c:pt idx="9">
                  <c:v>0.88222800000000001</c:v>
                </c:pt>
              </c:numCache>
            </c:numRef>
          </c:val>
          <c:extLst>
            <c:ext xmlns:c16="http://schemas.microsoft.com/office/drawing/2014/chart" uri="{C3380CC4-5D6E-409C-BE32-E72D297353CC}">
              <c16:uniqueId val="{00000000-BE99-4120-936C-18EB1508476D}"/>
            </c:ext>
          </c:extLst>
        </c:ser>
        <c:dLbls>
          <c:dLblPos val="ctr"/>
          <c:showLegendKey val="0"/>
          <c:showVal val="1"/>
          <c:showCatName val="0"/>
          <c:showSerName val="0"/>
          <c:showPercent val="0"/>
          <c:showBubbleSize val="0"/>
        </c:dLbls>
        <c:gapWidth val="150"/>
        <c:overlap val="100"/>
        <c:axId val="131020847"/>
        <c:axId val="1976494752"/>
      </c:barChart>
      <c:catAx>
        <c:axId val="131020847"/>
        <c:scaling>
          <c:orientation val="minMax"/>
        </c:scaling>
        <c:delete val="1"/>
        <c:axPos val="l"/>
        <c:numFmt formatCode="General" sourceLinked="1"/>
        <c:majorTickMark val="out"/>
        <c:minorTickMark val="none"/>
        <c:tickLblPos val="nextTo"/>
        <c:crossAx val="1976494752"/>
        <c:crosses val="autoZero"/>
        <c:auto val="1"/>
        <c:lblAlgn val="ctr"/>
        <c:lblOffset val="100"/>
        <c:noMultiLvlLbl val="0"/>
      </c:catAx>
      <c:valAx>
        <c:axId val="1976494752"/>
        <c:scaling>
          <c:orientation val="minMax"/>
          <c:max val="1"/>
        </c:scaling>
        <c:delete val="1"/>
        <c:axPos val="b"/>
        <c:numFmt formatCode="0%" sourceLinked="1"/>
        <c:majorTickMark val="out"/>
        <c:minorTickMark val="none"/>
        <c:tickLblPos val="nextTo"/>
        <c:crossAx val="13102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7777777777776E-2"/>
          <c:y val="4.7323848238482381E-2"/>
          <c:w val="0.82794130710070046"/>
          <c:h val="0.9053523035230352"/>
        </c:manualLayout>
      </c:layout>
      <c:scatterChart>
        <c:scatterStyle val="lineMarker"/>
        <c:varyColors val="0"/>
        <c:ser>
          <c:idx val="0"/>
          <c:order val="0"/>
          <c:tx>
            <c:strRef>
              <c:f>Feuil1!$B$1</c:f>
              <c:strCache>
                <c:ptCount val="1"/>
                <c:pt idx="0">
                  <c:v>ST Agriculture, Industrie et BTP</c:v>
                </c:pt>
              </c:strCache>
            </c:strRef>
          </c:tx>
          <c:spPr>
            <a:ln w="12700" cap="rnd">
              <a:solidFill>
                <a:schemeClr val="accent2">
                  <a:lumMod val="75000"/>
                </a:schemeClr>
              </a:solidFill>
              <a:round/>
            </a:ln>
            <a:effectLst/>
          </c:spPr>
          <c:marker>
            <c:symbol val="circle"/>
            <c:size val="4"/>
            <c:spPr>
              <a:solidFill>
                <a:schemeClr val="accent2">
                  <a:lumMod val="75000"/>
                </a:schemeClr>
              </a:solidFill>
              <a:ln w="9525">
                <a:solidFill>
                  <a:schemeClr val="accent2">
                    <a:lumMod val="75000"/>
                  </a:schemeClr>
                </a:solidFill>
              </a:ln>
              <a:effectLst/>
            </c:spPr>
          </c:marker>
          <c:dLbls>
            <c:spPr>
              <a:noFill/>
              <a:ln>
                <a:noFill/>
              </a:ln>
              <a:effectLst/>
            </c:spPr>
            <c:txPr>
              <a:bodyPr wrap="square" lIns="38100" tIns="19050" rIns="38100" bIns="19050" anchor="ctr">
                <a:spAutoFit/>
              </a:bodyPr>
              <a:lstStyle/>
              <a:p>
                <a:pPr>
                  <a:defRPr sz="1000" b="1">
                    <a:solidFill>
                      <a:schemeClr val="accent2">
                        <a:lumMod val="75000"/>
                      </a:schemeClr>
                    </a:solidFill>
                  </a:defRPr>
                </a:pPr>
                <a:endParaRPr lang="fr-FR"/>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Feuil1!$A$2:$A$21</c:f>
              <c:numCache>
                <c:formatCode>0%</c:formatCode>
                <c:ptCount val="20"/>
                <c:pt idx="0">
                  <c:v>0.42</c:v>
                </c:pt>
                <c:pt idx="1">
                  <c:v>0.37</c:v>
                </c:pt>
                <c:pt idx="2">
                  <c:v>0.33</c:v>
                </c:pt>
                <c:pt idx="3">
                  <c:v>0.32</c:v>
                </c:pt>
                <c:pt idx="4">
                  <c:v>0.31</c:v>
                </c:pt>
                <c:pt idx="5">
                  <c:v>0.27</c:v>
                </c:pt>
                <c:pt idx="6">
                  <c:v>0.2</c:v>
                </c:pt>
                <c:pt idx="7">
                  <c:v>0.13</c:v>
                </c:pt>
                <c:pt idx="8">
                  <c:v>0.11</c:v>
                </c:pt>
                <c:pt idx="9">
                  <c:v>0.1</c:v>
                </c:pt>
                <c:pt idx="10">
                  <c:v>0.32</c:v>
                </c:pt>
                <c:pt idx="11">
                  <c:v>0.27</c:v>
                </c:pt>
                <c:pt idx="12">
                  <c:v>0.25</c:v>
                </c:pt>
                <c:pt idx="13">
                  <c:v>0.19</c:v>
                </c:pt>
                <c:pt idx="14">
                  <c:v>0.21</c:v>
                </c:pt>
                <c:pt idx="15">
                  <c:v>0.13</c:v>
                </c:pt>
                <c:pt idx="16">
                  <c:v>0.15</c:v>
                </c:pt>
                <c:pt idx="17">
                  <c:v>7.0000000000000007E-2</c:v>
                </c:pt>
                <c:pt idx="18">
                  <c:v>0.08</c:v>
                </c:pt>
                <c:pt idx="19">
                  <c:v>7.0000000000000007E-2</c:v>
                </c:pt>
              </c:numCache>
            </c:numRef>
          </c:xVal>
          <c:yVal>
            <c:numRef>
              <c:f>Feuil1!$B$2:$B$21</c:f>
              <c:numCache>
                <c:formatCode>General</c:formatCode>
                <c:ptCount val="20"/>
                <c:pt idx="0">
                  <c:v>1</c:v>
                </c:pt>
                <c:pt idx="1">
                  <c:v>2</c:v>
                </c:pt>
                <c:pt idx="2">
                  <c:v>3</c:v>
                </c:pt>
                <c:pt idx="3">
                  <c:v>4</c:v>
                </c:pt>
                <c:pt idx="4">
                  <c:v>5</c:v>
                </c:pt>
                <c:pt idx="5">
                  <c:v>6</c:v>
                </c:pt>
                <c:pt idx="6">
                  <c:v>7</c:v>
                </c:pt>
                <c:pt idx="7">
                  <c:v>8</c:v>
                </c:pt>
                <c:pt idx="8">
                  <c:v>9</c:v>
                </c:pt>
                <c:pt idx="9">
                  <c:v>10</c:v>
                </c:pt>
              </c:numCache>
            </c:numRef>
          </c:yVal>
          <c:smooth val="1"/>
          <c:extLst>
            <c:ext xmlns:c16="http://schemas.microsoft.com/office/drawing/2014/chart" uri="{C3380CC4-5D6E-409C-BE32-E72D297353CC}">
              <c16:uniqueId val="{00000001-A4A6-47C1-97F6-52C1238212A8}"/>
            </c:ext>
          </c:extLst>
        </c:ser>
        <c:ser>
          <c:idx val="6"/>
          <c:order val="1"/>
          <c:tx>
            <c:strRef>
              <c:f>Feuil1!$C$1</c:f>
              <c:strCache>
                <c:ptCount val="1"/>
                <c:pt idx="0">
                  <c:v>ST Commerces et services</c:v>
                </c:pt>
              </c:strCache>
            </c:strRef>
          </c:tx>
          <c:spPr>
            <a:ln w="12700">
              <a:solidFill>
                <a:schemeClr val="accent2">
                  <a:lumMod val="60000"/>
                  <a:lumOff val="40000"/>
                </a:schemeClr>
              </a:solidFill>
            </a:ln>
          </c:spPr>
          <c:marker>
            <c:symbol val="circle"/>
            <c:size val="4"/>
            <c:spPr>
              <a:solidFill>
                <a:schemeClr val="accent2">
                  <a:lumMod val="60000"/>
                  <a:lumOff val="40000"/>
                </a:schemeClr>
              </a:solidFill>
              <a:ln w="9525">
                <a:solidFill>
                  <a:schemeClr val="accent2">
                    <a:lumMod val="60000"/>
                    <a:lumOff val="40000"/>
                  </a:schemeClr>
                </a:solidFill>
              </a:ln>
            </c:spPr>
          </c:marker>
          <c:dPt>
            <c:idx val="8"/>
            <c:bubble3D val="0"/>
            <c:extLst>
              <c:ext xmlns:c16="http://schemas.microsoft.com/office/drawing/2014/chart" uri="{C3380CC4-5D6E-409C-BE32-E72D297353CC}">
                <c16:uniqueId val="{00000002-A4A6-47C1-97F6-52C1238212A8}"/>
              </c:ext>
            </c:extLst>
          </c:dPt>
          <c:dLbls>
            <c:spPr>
              <a:noFill/>
              <a:ln>
                <a:noFill/>
              </a:ln>
              <a:effectLst/>
            </c:spPr>
            <c:txPr>
              <a:bodyPr wrap="square" lIns="38100" tIns="19050" rIns="38100" bIns="19050" anchor="ctr">
                <a:spAutoFit/>
              </a:bodyPr>
              <a:lstStyle/>
              <a:p>
                <a:pPr>
                  <a:defRPr sz="1000" b="1">
                    <a:solidFill>
                      <a:schemeClr val="accent2">
                        <a:lumMod val="60000"/>
                        <a:lumOff val="40000"/>
                      </a:schemeClr>
                    </a:solidFill>
                  </a:defRPr>
                </a:pPr>
                <a:endParaRPr lang="fr-FR"/>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Feuil1!$A$2:$A$21</c:f>
              <c:numCache>
                <c:formatCode>0%</c:formatCode>
                <c:ptCount val="20"/>
                <c:pt idx="0">
                  <c:v>0.42</c:v>
                </c:pt>
                <c:pt idx="1">
                  <c:v>0.37</c:v>
                </c:pt>
                <c:pt idx="2">
                  <c:v>0.33</c:v>
                </c:pt>
                <c:pt idx="3">
                  <c:v>0.32</c:v>
                </c:pt>
                <c:pt idx="4">
                  <c:v>0.31</c:v>
                </c:pt>
                <c:pt idx="5">
                  <c:v>0.27</c:v>
                </c:pt>
                <c:pt idx="6">
                  <c:v>0.2</c:v>
                </c:pt>
                <c:pt idx="7">
                  <c:v>0.13</c:v>
                </c:pt>
                <c:pt idx="8">
                  <c:v>0.11</c:v>
                </c:pt>
                <c:pt idx="9">
                  <c:v>0.1</c:v>
                </c:pt>
                <c:pt idx="10">
                  <c:v>0.32</c:v>
                </c:pt>
                <c:pt idx="11">
                  <c:v>0.27</c:v>
                </c:pt>
                <c:pt idx="12">
                  <c:v>0.25</c:v>
                </c:pt>
                <c:pt idx="13">
                  <c:v>0.19</c:v>
                </c:pt>
                <c:pt idx="14">
                  <c:v>0.21</c:v>
                </c:pt>
                <c:pt idx="15">
                  <c:v>0.13</c:v>
                </c:pt>
                <c:pt idx="16">
                  <c:v>0.15</c:v>
                </c:pt>
                <c:pt idx="17">
                  <c:v>7.0000000000000007E-2</c:v>
                </c:pt>
                <c:pt idx="18">
                  <c:v>0.08</c:v>
                </c:pt>
                <c:pt idx="19">
                  <c:v>7.0000000000000007E-2</c:v>
                </c:pt>
              </c:numCache>
            </c:numRef>
          </c:xVal>
          <c:yVal>
            <c:numRef>
              <c:f>Feuil1!$C$2:$C$21</c:f>
              <c:numCache>
                <c:formatCode>General</c:formatCode>
                <c:ptCount val="20"/>
                <c:pt idx="10">
                  <c:v>1</c:v>
                </c:pt>
                <c:pt idx="11">
                  <c:v>2</c:v>
                </c:pt>
                <c:pt idx="12">
                  <c:v>3</c:v>
                </c:pt>
                <c:pt idx="13">
                  <c:v>4</c:v>
                </c:pt>
                <c:pt idx="14">
                  <c:v>5</c:v>
                </c:pt>
                <c:pt idx="15">
                  <c:v>6</c:v>
                </c:pt>
                <c:pt idx="16">
                  <c:v>7</c:v>
                </c:pt>
                <c:pt idx="17">
                  <c:v>8</c:v>
                </c:pt>
                <c:pt idx="18">
                  <c:v>9</c:v>
                </c:pt>
                <c:pt idx="19">
                  <c:v>10</c:v>
                </c:pt>
              </c:numCache>
            </c:numRef>
          </c:yVal>
          <c:smooth val="1"/>
          <c:extLst>
            <c:ext xmlns:c16="http://schemas.microsoft.com/office/drawing/2014/chart" uri="{C3380CC4-5D6E-409C-BE32-E72D297353CC}">
              <c16:uniqueId val="{00000004-A4A6-47C1-97F6-52C1238212A8}"/>
            </c:ext>
          </c:extLst>
        </c:ser>
        <c:dLbls>
          <c:dLblPos val="t"/>
          <c:showLegendKey val="0"/>
          <c:showVal val="1"/>
          <c:showCatName val="0"/>
          <c:showSerName val="0"/>
          <c:showPercent val="0"/>
          <c:showBubbleSize val="0"/>
        </c:dLbls>
        <c:axId val="310282656"/>
        <c:axId val="310284224"/>
      </c:scatterChart>
      <c:valAx>
        <c:axId val="310282656"/>
        <c:scaling>
          <c:orientation val="maxMin"/>
          <c:max val="0.45"/>
          <c:min val="5.000000000000001E-2"/>
        </c:scaling>
        <c:delete val="1"/>
        <c:axPos val="t"/>
        <c:numFmt formatCode="0%" sourceLinked="1"/>
        <c:majorTickMark val="out"/>
        <c:minorTickMark val="none"/>
        <c:tickLblPos val="nextTo"/>
        <c:crossAx val="310284224"/>
        <c:crosses val="autoZero"/>
        <c:crossBetween val="midCat"/>
      </c:valAx>
      <c:valAx>
        <c:axId val="310284224"/>
        <c:scaling>
          <c:orientation val="maxMin"/>
          <c:max val="10"/>
          <c:min val="1"/>
        </c:scaling>
        <c:delete val="1"/>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1028265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7777777777776E-2"/>
          <c:y val="4.7323848238482381E-2"/>
          <c:w val="0.82794130710070046"/>
          <c:h val="0.9053523035230352"/>
        </c:manualLayout>
      </c:layout>
      <c:scatterChart>
        <c:scatterStyle val="lineMarker"/>
        <c:varyColors val="0"/>
        <c:ser>
          <c:idx val="0"/>
          <c:order val="0"/>
          <c:tx>
            <c:strRef>
              <c:f>Feuil1!$B$1</c:f>
              <c:strCache>
                <c:ptCount val="1"/>
                <c:pt idx="0">
                  <c:v>ST Agriculture, Industrie et BTP</c:v>
                </c:pt>
              </c:strCache>
            </c:strRef>
          </c:tx>
          <c:spPr>
            <a:ln w="12700" cap="rnd">
              <a:solidFill>
                <a:schemeClr val="accent6">
                  <a:lumMod val="75000"/>
                </a:schemeClr>
              </a:solidFill>
              <a:round/>
            </a:ln>
            <a:effectLst/>
          </c:spPr>
          <c:marker>
            <c:symbol val="circle"/>
            <c:size val="4"/>
            <c:spPr>
              <a:solidFill>
                <a:schemeClr val="accent6">
                  <a:lumMod val="75000"/>
                </a:schemeClr>
              </a:solidFill>
              <a:ln w="9525">
                <a:solidFill>
                  <a:schemeClr val="accent6">
                    <a:lumMod val="75000"/>
                  </a:schemeClr>
                </a:solidFill>
              </a:ln>
              <a:effectLst/>
            </c:spPr>
          </c:marker>
          <c:dLbls>
            <c:spPr>
              <a:noFill/>
              <a:ln>
                <a:noFill/>
              </a:ln>
              <a:effectLst/>
            </c:spPr>
            <c:txPr>
              <a:bodyPr wrap="square" lIns="38100" tIns="19050" rIns="38100" bIns="19050" anchor="ctr">
                <a:spAutoFit/>
              </a:bodyPr>
              <a:lstStyle/>
              <a:p>
                <a:pPr>
                  <a:defRPr sz="1000" b="1">
                    <a:solidFill>
                      <a:schemeClr val="accent6">
                        <a:lumMod val="75000"/>
                      </a:schemeClr>
                    </a:solidFill>
                  </a:defRPr>
                </a:pPr>
                <a:endParaRPr lang="fr-FR"/>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Feuil1!$A$2:$A$21</c:f>
              <c:numCache>
                <c:formatCode>0%</c:formatCode>
                <c:ptCount val="20"/>
                <c:pt idx="0">
                  <c:v>0.4</c:v>
                </c:pt>
                <c:pt idx="1">
                  <c:v>0.35</c:v>
                </c:pt>
                <c:pt idx="2">
                  <c:v>0.3</c:v>
                </c:pt>
                <c:pt idx="3">
                  <c:v>0.42</c:v>
                </c:pt>
                <c:pt idx="4">
                  <c:v>0.37</c:v>
                </c:pt>
                <c:pt idx="5">
                  <c:v>0.32</c:v>
                </c:pt>
                <c:pt idx="6">
                  <c:v>0.21</c:v>
                </c:pt>
                <c:pt idx="7">
                  <c:v>0.11</c:v>
                </c:pt>
                <c:pt idx="8">
                  <c:v>0.16</c:v>
                </c:pt>
                <c:pt idx="9">
                  <c:v>0.16</c:v>
                </c:pt>
                <c:pt idx="10">
                  <c:v>0.3</c:v>
                </c:pt>
                <c:pt idx="11">
                  <c:v>0.27</c:v>
                </c:pt>
                <c:pt idx="12">
                  <c:v>0.25</c:v>
                </c:pt>
                <c:pt idx="13">
                  <c:v>0.21</c:v>
                </c:pt>
                <c:pt idx="14">
                  <c:v>0.27</c:v>
                </c:pt>
                <c:pt idx="15">
                  <c:v>0.13</c:v>
                </c:pt>
                <c:pt idx="16">
                  <c:v>0.16</c:v>
                </c:pt>
                <c:pt idx="17">
                  <c:v>0.06</c:v>
                </c:pt>
                <c:pt idx="18">
                  <c:v>0.1</c:v>
                </c:pt>
                <c:pt idx="19">
                  <c:v>0.12</c:v>
                </c:pt>
              </c:numCache>
            </c:numRef>
          </c:xVal>
          <c:yVal>
            <c:numRef>
              <c:f>Feuil1!$B$2:$B$21</c:f>
              <c:numCache>
                <c:formatCode>General</c:formatCode>
                <c:ptCount val="20"/>
                <c:pt idx="0">
                  <c:v>1</c:v>
                </c:pt>
                <c:pt idx="1">
                  <c:v>2</c:v>
                </c:pt>
                <c:pt idx="2">
                  <c:v>3</c:v>
                </c:pt>
                <c:pt idx="3">
                  <c:v>4</c:v>
                </c:pt>
                <c:pt idx="4">
                  <c:v>5</c:v>
                </c:pt>
                <c:pt idx="5">
                  <c:v>6</c:v>
                </c:pt>
                <c:pt idx="6">
                  <c:v>7</c:v>
                </c:pt>
                <c:pt idx="7">
                  <c:v>8</c:v>
                </c:pt>
                <c:pt idx="8">
                  <c:v>9</c:v>
                </c:pt>
                <c:pt idx="9">
                  <c:v>10</c:v>
                </c:pt>
              </c:numCache>
            </c:numRef>
          </c:yVal>
          <c:smooth val="1"/>
          <c:extLst>
            <c:ext xmlns:c16="http://schemas.microsoft.com/office/drawing/2014/chart" uri="{C3380CC4-5D6E-409C-BE32-E72D297353CC}">
              <c16:uniqueId val="{00000002-D2F9-4094-B0DA-31D9CE413515}"/>
            </c:ext>
          </c:extLst>
        </c:ser>
        <c:ser>
          <c:idx val="6"/>
          <c:order val="1"/>
          <c:tx>
            <c:strRef>
              <c:f>Feuil1!$C$1</c:f>
              <c:strCache>
                <c:ptCount val="1"/>
                <c:pt idx="0">
                  <c:v>ST Commerces et services</c:v>
                </c:pt>
              </c:strCache>
            </c:strRef>
          </c:tx>
          <c:spPr>
            <a:ln w="12700">
              <a:solidFill>
                <a:schemeClr val="accent6">
                  <a:lumMod val="60000"/>
                  <a:lumOff val="40000"/>
                </a:schemeClr>
              </a:solidFill>
            </a:ln>
          </c:spPr>
          <c:marker>
            <c:symbol val="circle"/>
            <c:size val="4"/>
            <c:spPr>
              <a:solidFill>
                <a:schemeClr val="accent6">
                  <a:lumMod val="60000"/>
                  <a:lumOff val="40000"/>
                </a:schemeClr>
              </a:solidFill>
              <a:ln w="9525">
                <a:solidFill>
                  <a:schemeClr val="accent6">
                    <a:lumMod val="60000"/>
                    <a:lumOff val="40000"/>
                  </a:schemeClr>
                </a:solidFill>
              </a:ln>
            </c:spPr>
          </c:marker>
          <c:dPt>
            <c:idx val="8"/>
            <c:bubble3D val="0"/>
            <c:extLst>
              <c:ext xmlns:c16="http://schemas.microsoft.com/office/drawing/2014/chart" uri="{C3380CC4-5D6E-409C-BE32-E72D297353CC}">
                <c16:uniqueId val="{00000003-D2F9-4094-B0DA-31D9CE413515}"/>
              </c:ext>
            </c:extLst>
          </c:dPt>
          <c:dLbls>
            <c:spPr>
              <a:noFill/>
              <a:ln>
                <a:noFill/>
              </a:ln>
              <a:effectLst/>
            </c:spPr>
            <c:txPr>
              <a:bodyPr wrap="square" lIns="38100" tIns="19050" rIns="38100" bIns="19050" anchor="ctr">
                <a:spAutoFit/>
              </a:bodyPr>
              <a:lstStyle/>
              <a:p>
                <a:pPr>
                  <a:defRPr sz="1000" b="1">
                    <a:solidFill>
                      <a:schemeClr val="accent6">
                        <a:lumMod val="60000"/>
                        <a:lumOff val="40000"/>
                      </a:schemeClr>
                    </a:solidFill>
                  </a:defRPr>
                </a:pPr>
                <a:endParaRPr lang="fr-FR"/>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Feuil1!$A$2:$A$21</c:f>
              <c:numCache>
                <c:formatCode>0%</c:formatCode>
                <c:ptCount val="20"/>
                <c:pt idx="0">
                  <c:v>0.4</c:v>
                </c:pt>
                <c:pt idx="1">
                  <c:v>0.35</c:v>
                </c:pt>
                <c:pt idx="2">
                  <c:v>0.3</c:v>
                </c:pt>
                <c:pt idx="3">
                  <c:v>0.42</c:v>
                </c:pt>
                <c:pt idx="4">
                  <c:v>0.37</c:v>
                </c:pt>
                <c:pt idx="5">
                  <c:v>0.32</c:v>
                </c:pt>
                <c:pt idx="6">
                  <c:v>0.21</c:v>
                </c:pt>
                <c:pt idx="7">
                  <c:v>0.11</c:v>
                </c:pt>
                <c:pt idx="8">
                  <c:v>0.16</c:v>
                </c:pt>
                <c:pt idx="9">
                  <c:v>0.16</c:v>
                </c:pt>
                <c:pt idx="10">
                  <c:v>0.3</c:v>
                </c:pt>
                <c:pt idx="11">
                  <c:v>0.27</c:v>
                </c:pt>
                <c:pt idx="12">
                  <c:v>0.25</c:v>
                </c:pt>
                <c:pt idx="13">
                  <c:v>0.21</c:v>
                </c:pt>
                <c:pt idx="14">
                  <c:v>0.27</c:v>
                </c:pt>
                <c:pt idx="15">
                  <c:v>0.13</c:v>
                </c:pt>
                <c:pt idx="16">
                  <c:v>0.16</c:v>
                </c:pt>
                <c:pt idx="17">
                  <c:v>0.06</c:v>
                </c:pt>
                <c:pt idx="18">
                  <c:v>0.1</c:v>
                </c:pt>
                <c:pt idx="19">
                  <c:v>0.12</c:v>
                </c:pt>
              </c:numCache>
            </c:numRef>
          </c:xVal>
          <c:yVal>
            <c:numRef>
              <c:f>Feuil1!$C$2:$C$21</c:f>
              <c:numCache>
                <c:formatCode>General</c:formatCode>
                <c:ptCount val="20"/>
                <c:pt idx="10">
                  <c:v>1</c:v>
                </c:pt>
                <c:pt idx="11">
                  <c:v>2</c:v>
                </c:pt>
                <c:pt idx="12">
                  <c:v>3</c:v>
                </c:pt>
                <c:pt idx="13">
                  <c:v>4</c:v>
                </c:pt>
                <c:pt idx="14">
                  <c:v>5</c:v>
                </c:pt>
                <c:pt idx="15">
                  <c:v>6</c:v>
                </c:pt>
                <c:pt idx="16">
                  <c:v>7</c:v>
                </c:pt>
                <c:pt idx="17">
                  <c:v>8</c:v>
                </c:pt>
                <c:pt idx="18">
                  <c:v>9</c:v>
                </c:pt>
                <c:pt idx="19">
                  <c:v>10</c:v>
                </c:pt>
              </c:numCache>
            </c:numRef>
          </c:yVal>
          <c:smooth val="1"/>
          <c:extLst>
            <c:ext xmlns:c16="http://schemas.microsoft.com/office/drawing/2014/chart" uri="{C3380CC4-5D6E-409C-BE32-E72D297353CC}">
              <c16:uniqueId val="{00000006-D2F9-4094-B0DA-31D9CE413515}"/>
            </c:ext>
          </c:extLst>
        </c:ser>
        <c:dLbls>
          <c:dLblPos val="t"/>
          <c:showLegendKey val="0"/>
          <c:showVal val="1"/>
          <c:showCatName val="0"/>
          <c:showSerName val="0"/>
          <c:showPercent val="0"/>
          <c:showBubbleSize val="0"/>
        </c:dLbls>
        <c:axId val="310282656"/>
        <c:axId val="310284224"/>
      </c:scatterChart>
      <c:valAx>
        <c:axId val="310282656"/>
        <c:scaling>
          <c:orientation val="minMax"/>
          <c:max val="0.45"/>
          <c:min val="5.000000000000001E-2"/>
        </c:scaling>
        <c:delete val="1"/>
        <c:axPos val="t"/>
        <c:numFmt formatCode="0%" sourceLinked="1"/>
        <c:majorTickMark val="out"/>
        <c:minorTickMark val="none"/>
        <c:tickLblPos val="nextTo"/>
        <c:crossAx val="310284224"/>
        <c:crosses val="autoZero"/>
        <c:crossBetween val="midCat"/>
      </c:valAx>
      <c:valAx>
        <c:axId val="310284224"/>
        <c:scaling>
          <c:orientation val="maxMin"/>
          <c:max val="10"/>
          <c:min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1028265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87555245391733E-2"/>
          <c:y val="0.24247876568030091"/>
          <c:w val="0.82245034014580753"/>
          <c:h val="0.55203797602787941"/>
        </c:manualLayout>
      </c:layout>
      <c:barChart>
        <c:barDir val="bar"/>
        <c:grouping val="stacked"/>
        <c:varyColors val="0"/>
        <c:ser>
          <c:idx val="0"/>
          <c:order val="0"/>
          <c:tx>
            <c:strRef>
              <c:f>Feuil1!$A$2</c:f>
              <c:strCache>
                <c:ptCount val="1"/>
                <c:pt idx="0">
                  <c:v>Au moins une fois par mois</c:v>
                </c:pt>
              </c:strCache>
            </c:strRef>
          </c:tx>
          <c:spPr>
            <a:solidFill>
              <a:schemeClr val="accent2"/>
            </a:solidFill>
            <a:ln w="19050">
              <a:solidFill>
                <a:schemeClr val="lt1"/>
              </a:solidFill>
            </a:ln>
            <a:effectLst/>
          </c:spPr>
          <c:invertIfNegative val="0"/>
          <c:dPt>
            <c:idx val="0"/>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1-2700-4407-ABE7-460F2D527C81}"/>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2-2700-4407-ABE7-460F2D527C81}"/>
              </c:ext>
            </c:extLst>
          </c:dPt>
          <c:dPt>
            <c:idx val="2"/>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2700-4407-ABE7-460F2D527C81}"/>
              </c:ext>
            </c:extLst>
          </c:dPt>
          <c:dPt>
            <c:idx val="3"/>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4-2700-4407-ABE7-460F2D527C8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Feuil1!$B$2</c:f>
              <c:numCache>
                <c:formatCode>0%</c:formatCode>
                <c:ptCount val="1"/>
                <c:pt idx="0">
                  <c:v>0.56000000000000005</c:v>
                </c:pt>
              </c:numCache>
            </c:numRef>
          </c:val>
          <c:extLst>
            <c:ext xmlns:c16="http://schemas.microsoft.com/office/drawing/2014/chart" uri="{C3380CC4-5D6E-409C-BE32-E72D297353CC}">
              <c16:uniqueId val="{00000000-2700-4407-ABE7-460F2D527C81}"/>
            </c:ext>
          </c:extLst>
        </c:ser>
        <c:ser>
          <c:idx val="1"/>
          <c:order val="1"/>
          <c:tx>
            <c:strRef>
              <c:f>Feuil1!$A$3</c:f>
              <c:strCache>
                <c:ptCount val="1"/>
                <c:pt idx="0">
                  <c:v>Tous les 2 ou 3 mois</c:v>
                </c:pt>
              </c:strCache>
            </c:strRef>
          </c:tx>
          <c:spPr>
            <a:solidFill>
              <a:schemeClr val="accent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Feuil1!$B$3</c:f>
              <c:numCache>
                <c:formatCode>0%</c:formatCode>
                <c:ptCount val="1"/>
                <c:pt idx="0">
                  <c:v>0.27</c:v>
                </c:pt>
              </c:numCache>
            </c:numRef>
          </c:val>
          <c:extLst>
            <c:ext xmlns:c16="http://schemas.microsoft.com/office/drawing/2014/chart" uri="{C3380CC4-5D6E-409C-BE32-E72D297353CC}">
              <c16:uniqueId val="{00000008-B4C6-482B-B077-C2A601AD1CF0}"/>
            </c:ext>
          </c:extLst>
        </c:ser>
        <c:ser>
          <c:idx val="2"/>
          <c:order val="2"/>
          <c:tx>
            <c:strRef>
              <c:f>Feuil1!$A$4</c:f>
              <c:strCache>
                <c:ptCount val="1"/>
                <c:pt idx="0">
                  <c:v>2 ou 3 fois par an</c:v>
                </c:pt>
              </c:strCache>
            </c:strRef>
          </c:tx>
          <c:spPr>
            <a:solidFill>
              <a:schemeClr val="accent2">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Feuil1!$B$4</c:f>
              <c:numCache>
                <c:formatCode>0%</c:formatCode>
                <c:ptCount val="1"/>
                <c:pt idx="0">
                  <c:v>0.11</c:v>
                </c:pt>
              </c:numCache>
            </c:numRef>
          </c:val>
          <c:extLst>
            <c:ext xmlns:c16="http://schemas.microsoft.com/office/drawing/2014/chart" uri="{C3380CC4-5D6E-409C-BE32-E72D297353CC}">
              <c16:uniqueId val="{00000009-B4C6-482B-B077-C2A601AD1CF0}"/>
            </c:ext>
          </c:extLst>
        </c:ser>
        <c:ser>
          <c:idx val="3"/>
          <c:order val="3"/>
          <c:tx>
            <c:strRef>
              <c:f>Feuil1!$A$5</c:f>
              <c:strCache>
                <c:ptCount val="1"/>
                <c:pt idx="0">
                  <c:v>Moins souvent</c:v>
                </c:pt>
              </c:strCache>
            </c:strRef>
          </c:tx>
          <c:spPr>
            <a:solidFill>
              <a:schemeClr val="accent2">
                <a:lumMod val="20000"/>
                <a:lumOff val="8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Feuil1!$B$5</c:f>
              <c:numCache>
                <c:formatCode>0%</c:formatCode>
                <c:ptCount val="1"/>
                <c:pt idx="0">
                  <c:v>0.06</c:v>
                </c:pt>
              </c:numCache>
            </c:numRef>
          </c:val>
          <c:extLst>
            <c:ext xmlns:c16="http://schemas.microsoft.com/office/drawing/2014/chart" uri="{C3380CC4-5D6E-409C-BE32-E72D297353CC}">
              <c16:uniqueId val="{0000000A-B4C6-482B-B077-C2A601AD1CF0}"/>
            </c:ext>
          </c:extLst>
        </c:ser>
        <c:dLbls>
          <c:dLblPos val="ctr"/>
          <c:showLegendKey val="0"/>
          <c:showVal val="1"/>
          <c:showCatName val="0"/>
          <c:showSerName val="0"/>
          <c:showPercent val="0"/>
          <c:showBubbleSize val="0"/>
        </c:dLbls>
        <c:gapWidth val="100"/>
        <c:overlap val="100"/>
        <c:axId val="1092120047"/>
        <c:axId val="495146687"/>
      </c:barChart>
      <c:valAx>
        <c:axId val="495146687"/>
        <c:scaling>
          <c:orientation val="minMax"/>
          <c:max val="1"/>
        </c:scaling>
        <c:delete val="1"/>
        <c:axPos val="b"/>
        <c:numFmt formatCode="0%" sourceLinked="1"/>
        <c:majorTickMark val="out"/>
        <c:minorTickMark val="none"/>
        <c:tickLblPos val="nextTo"/>
        <c:crossAx val="1092120047"/>
        <c:crosses val="autoZero"/>
        <c:crossBetween val="between"/>
      </c:valAx>
      <c:catAx>
        <c:axId val="1092120047"/>
        <c:scaling>
          <c:orientation val="minMax"/>
        </c:scaling>
        <c:delete val="1"/>
        <c:axPos val="l"/>
        <c:numFmt formatCode="General" sourceLinked="1"/>
        <c:majorTickMark val="out"/>
        <c:minorTickMark val="none"/>
        <c:tickLblPos val="nextTo"/>
        <c:crossAx val="49514668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Feuil1!$A$2</c:f>
              <c:strCache>
                <c:ptCount val="1"/>
                <c:pt idx="0">
                  <c:v>Au moins une fois par mois</c:v>
                </c:pt>
              </c:strCache>
            </c:strRef>
          </c:tx>
          <c:spPr>
            <a:solidFill>
              <a:schemeClr val="accent6"/>
            </a:solidFill>
            <a:ln w="19050">
              <a:solidFill>
                <a:schemeClr val="lt1"/>
              </a:solidFill>
            </a:ln>
            <a:effectLst/>
          </c:spPr>
          <c:invertIfNegative val="0"/>
          <c:dPt>
            <c:idx val="0"/>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1-9B7A-4745-9970-59A701A26E83}"/>
              </c:ext>
            </c:extLst>
          </c:dPt>
          <c:dPt>
            <c:idx val="1"/>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3-9B7A-4745-9970-59A701A26E83}"/>
              </c:ext>
            </c:extLst>
          </c:dPt>
          <c:dPt>
            <c:idx val="2"/>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5-9B7A-4745-9970-59A701A26E83}"/>
              </c:ext>
            </c:extLst>
          </c:dPt>
          <c:dPt>
            <c:idx val="3"/>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7-9B7A-4745-9970-59A701A26E8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Feuil1!$B$2</c:f>
              <c:numCache>
                <c:formatCode>0%</c:formatCode>
                <c:ptCount val="1"/>
                <c:pt idx="0">
                  <c:v>0.67</c:v>
                </c:pt>
              </c:numCache>
            </c:numRef>
          </c:val>
          <c:extLst>
            <c:ext xmlns:c16="http://schemas.microsoft.com/office/drawing/2014/chart" uri="{C3380CC4-5D6E-409C-BE32-E72D297353CC}">
              <c16:uniqueId val="{00000008-9B7A-4745-9970-59A701A26E83}"/>
            </c:ext>
          </c:extLst>
        </c:ser>
        <c:ser>
          <c:idx val="1"/>
          <c:order val="1"/>
          <c:tx>
            <c:strRef>
              <c:f>Feuil1!$A$3</c:f>
              <c:strCache>
                <c:ptCount val="1"/>
                <c:pt idx="0">
                  <c:v>Tous les 2 ou 3 mois</c:v>
                </c:pt>
              </c:strCache>
            </c:strRef>
          </c:tx>
          <c:spPr>
            <a:solidFill>
              <a:schemeClr val="accent6">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Feuil1!$B$3</c:f>
              <c:numCache>
                <c:formatCode>0%</c:formatCode>
                <c:ptCount val="1"/>
                <c:pt idx="0">
                  <c:v>0.23</c:v>
                </c:pt>
              </c:numCache>
            </c:numRef>
          </c:val>
          <c:extLst>
            <c:ext xmlns:c16="http://schemas.microsoft.com/office/drawing/2014/chart" uri="{C3380CC4-5D6E-409C-BE32-E72D297353CC}">
              <c16:uniqueId val="{00000008-5299-417E-81EC-4706585D65DB}"/>
            </c:ext>
          </c:extLst>
        </c:ser>
        <c:ser>
          <c:idx val="2"/>
          <c:order val="2"/>
          <c:tx>
            <c:strRef>
              <c:f>Feuil1!$A$4</c:f>
              <c:strCache>
                <c:ptCount val="1"/>
                <c:pt idx="0">
                  <c:v>2 ou 3 fois par an</c:v>
                </c:pt>
              </c:strCache>
            </c:strRef>
          </c:tx>
          <c:spPr>
            <a:solidFill>
              <a:schemeClr val="accent6">
                <a:lumMod val="40000"/>
                <a:lumOff val="6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Feuil1!$B$4</c:f>
              <c:numCache>
                <c:formatCode>0%</c:formatCode>
                <c:ptCount val="1"/>
                <c:pt idx="0">
                  <c:v>7.0000000000000007E-2</c:v>
                </c:pt>
              </c:numCache>
            </c:numRef>
          </c:val>
          <c:extLst>
            <c:ext xmlns:c16="http://schemas.microsoft.com/office/drawing/2014/chart" uri="{C3380CC4-5D6E-409C-BE32-E72D297353CC}">
              <c16:uniqueId val="{00000009-5299-417E-81EC-4706585D65DB}"/>
            </c:ext>
          </c:extLst>
        </c:ser>
        <c:ser>
          <c:idx val="3"/>
          <c:order val="3"/>
          <c:tx>
            <c:strRef>
              <c:f>Feuil1!$A$5</c:f>
              <c:strCache>
                <c:ptCount val="1"/>
                <c:pt idx="0">
                  <c:v>Moins souvent</c:v>
                </c:pt>
              </c:strCache>
            </c:strRef>
          </c:tx>
          <c:spPr>
            <a:solidFill>
              <a:schemeClr val="accent6">
                <a:lumMod val="20000"/>
                <a:lumOff val="8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Feuil1!$B$5</c:f>
              <c:numCache>
                <c:formatCode>0%</c:formatCode>
                <c:ptCount val="1"/>
                <c:pt idx="0">
                  <c:v>0.02</c:v>
                </c:pt>
              </c:numCache>
            </c:numRef>
          </c:val>
          <c:extLst>
            <c:ext xmlns:c16="http://schemas.microsoft.com/office/drawing/2014/chart" uri="{C3380CC4-5D6E-409C-BE32-E72D297353CC}">
              <c16:uniqueId val="{0000000A-5299-417E-81EC-4706585D65DB}"/>
            </c:ext>
          </c:extLst>
        </c:ser>
        <c:dLbls>
          <c:dLblPos val="ctr"/>
          <c:showLegendKey val="0"/>
          <c:showVal val="1"/>
          <c:showCatName val="0"/>
          <c:showSerName val="0"/>
          <c:showPercent val="0"/>
          <c:showBubbleSize val="0"/>
        </c:dLbls>
        <c:gapWidth val="100"/>
        <c:overlap val="100"/>
        <c:axId val="1092149279"/>
        <c:axId val="495147167"/>
      </c:barChart>
      <c:valAx>
        <c:axId val="495147167"/>
        <c:scaling>
          <c:orientation val="minMax"/>
        </c:scaling>
        <c:delete val="1"/>
        <c:axPos val="b"/>
        <c:numFmt formatCode="0%" sourceLinked="1"/>
        <c:majorTickMark val="out"/>
        <c:minorTickMark val="none"/>
        <c:tickLblPos val="nextTo"/>
        <c:crossAx val="1092149279"/>
        <c:crosses val="autoZero"/>
        <c:crossBetween val="between"/>
      </c:valAx>
      <c:catAx>
        <c:axId val="1092149279"/>
        <c:scaling>
          <c:orientation val="minMax"/>
        </c:scaling>
        <c:delete val="1"/>
        <c:axPos val="l"/>
        <c:numFmt formatCode="General" sourceLinked="1"/>
        <c:majorTickMark val="out"/>
        <c:minorTickMark val="none"/>
        <c:tickLblPos val="nextTo"/>
        <c:crossAx val="49514716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87555245391733E-2"/>
          <c:y val="0.24247876568030091"/>
          <c:w val="0.82245034014580753"/>
          <c:h val="0.55203797602787941"/>
        </c:manualLayout>
      </c:layout>
      <c:barChart>
        <c:barDir val="bar"/>
        <c:grouping val="stacked"/>
        <c:varyColors val="0"/>
        <c:ser>
          <c:idx val="0"/>
          <c:order val="0"/>
          <c:tx>
            <c:strRef>
              <c:f>Feuil1!$A$2</c:f>
              <c:strCache>
                <c:ptCount val="1"/>
                <c:pt idx="0">
                  <c:v>Moins de 35 ans</c:v>
                </c:pt>
              </c:strCache>
            </c:strRef>
          </c:tx>
          <c:spPr>
            <a:solidFill>
              <a:srgbClr val="80CAFF"/>
            </a:solidFill>
            <a:ln w="19050">
              <a:solidFill>
                <a:schemeClr val="lt1"/>
              </a:solidFill>
            </a:ln>
            <a:effectLst/>
          </c:spPr>
          <c:invertIfNegative val="0"/>
          <c:dPt>
            <c:idx val="0"/>
            <c:invertIfNegative val="0"/>
            <c:bubble3D val="0"/>
            <c:spPr>
              <a:solidFill>
                <a:srgbClr val="80CAFF"/>
              </a:solidFill>
              <a:ln w="19050">
                <a:solidFill>
                  <a:schemeClr val="lt1"/>
                </a:solidFill>
              </a:ln>
              <a:effectLst/>
            </c:spPr>
            <c:extLst>
              <c:ext xmlns:c16="http://schemas.microsoft.com/office/drawing/2014/chart" uri="{C3380CC4-5D6E-409C-BE32-E72D297353CC}">
                <c16:uniqueId val="{00000001-27E6-4380-ABB7-8D75D94D4FB0}"/>
              </c:ext>
            </c:extLst>
          </c:dPt>
          <c:dPt>
            <c:idx val="1"/>
            <c:invertIfNegative val="0"/>
            <c:bubble3D val="0"/>
            <c:spPr>
              <a:solidFill>
                <a:srgbClr val="80CAFF"/>
              </a:solidFill>
              <a:ln w="19050">
                <a:solidFill>
                  <a:schemeClr val="lt1"/>
                </a:solidFill>
              </a:ln>
              <a:effectLst/>
            </c:spPr>
            <c:extLst>
              <c:ext xmlns:c16="http://schemas.microsoft.com/office/drawing/2014/chart" uri="{C3380CC4-5D6E-409C-BE32-E72D297353CC}">
                <c16:uniqueId val="{00000003-27E6-4380-ABB7-8D75D94D4FB0}"/>
              </c:ext>
            </c:extLst>
          </c:dPt>
          <c:dPt>
            <c:idx val="2"/>
            <c:invertIfNegative val="0"/>
            <c:bubble3D val="0"/>
            <c:spPr>
              <a:solidFill>
                <a:srgbClr val="80CAFF"/>
              </a:solidFill>
              <a:ln w="19050">
                <a:solidFill>
                  <a:schemeClr val="lt1"/>
                </a:solidFill>
              </a:ln>
              <a:effectLst/>
            </c:spPr>
            <c:extLst>
              <c:ext xmlns:c16="http://schemas.microsoft.com/office/drawing/2014/chart" uri="{C3380CC4-5D6E-409C-BE32-E72D297353CC}">
                <c16:uniqueId val="{00000005-27E6-4380-ABB7-8D75D94D4FB0}"/>
              </c:ext>
            </c:extLst>
          </c:dPt>
          <c:dPt>
            <c:idx val="3"/>
            <c:invertIfNegative val="0"/>
            <c:bubble3D val="0"/>
            <c:spPr>
              <a:solidFill>
                <a:srgbClr val="80CAFF"/>
              </a:solidFill>
              <a:ln w="19050">
                <a:solidFill>
                  <a:schemeClr val="lt1"/>
                </a:solidFill>
              </a:ln>
              <a:effectLst/>
            </c:spPr>
            <c:extLst>
              <c:ext xmlns:c16="http://schemas.microsoft.com/office/drawing/2014/chart" uri="{C3380CC4-5D6E-409C-BE32-E72D297353CC}">
                <c16:uniqueId val="{00000007-27E6-4380-ABB7-8D75D94D4FB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Feuil1!$B$2</c:f>
              <c:numCache>
                <c:formatCode>0%</c:formatCode>
                <c:ptCount val="1"/>
                <c:pt idx="0">
                  <c:v>0.33</c:v>
                </c:pt>
              </c:numCache>
            </c:numRef>
          </c:val>
          <c:extLst>
            <c:ext xmlns:c16="http://schemas.microsoft.com/office/drawing/2014/chart" uri="{C3380CC4-5D6E-409C-BE32-E72D297353CC}">
              <c16:uniqueId val="{00000008-27E6-4380-ABB7-8D75D94D4FB0}"/>
            </c:ext>
          </c:extLst>
        </c:ser>
        <c:ser>
          <c:idx val="1"/>
          <c:order val="1"/>
          <c:tx>
            <c:strRef>
              <c:f>Feuil1!$A$3</c:f>
              <c:strCache>
                <c:ptCount val="1"/>
                <c:pt idx="0">
                  <c:v>35-49</c:v>
                </c:pt>
              </c:strCache>
            </c:strRef>
          </c:tx>
          <c:spPr>
            <a:solidFill>
              <a:schemeClr val="accent2">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Feuil1!$B$3</c:f>
              <c:numCache>
                <c:formatCode>0%</c:formatCode>
                <c:ptCount val="1"/>
                <c:pt idx="0">
                  <c:v>0.33</c:v>
                </c:pt>
              </c:numCache>
            </c:numRef>
          </c:val>
          <c:extLst>
            <c:ext xmlns:c16="http://schemas.microsoft.com/office/drawing/2014/chart" uri="{C3380CC4-5D6E-409C-BE32-E72D297353CC}">
              <c16:uniqueId val="{00000009-27E6-4380-ABB7-8D75D94D4FB0}"/>
            </c:ext>
          </c:extLst>
        </c:ser>
        <c:ser>
          <c:idx val="2"/>
          <c:order val="2"/>
          <c:tx>
            <c:strRef>
              <c:f>Feuil1!$A$4</c:f>
              <c:strCache>
                <c:ptCount val="1"/>
                <c:pt idx="0">
                  <c:v>50-64</c:v>
                </c:pt>
              </c:strCache>
            </c:strRef>
          </c:tx>
          <c:spPr>
            <a:solidFill>
              <a:srgbClr val="0070C0"/>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Feuil1!$B$4</c:f>
              <c:numCache>
                <c:formatCode>0%</c:formatCode>
                <c:ptCount val="1"/>
                <c:pt idx="0">
                  <c:v>0.33</c:v>
                </c:pt>
              </c:numCache>
            </c:numRef>
          </c:val>
          <c:extLst>
            <c:ext xmlns:c16="http://schemas.microsoft.com/office/drawing/2014/chart" uri="{C3380CC4-5D6E-409C-BE32-E72D297353CC}">
              <c16:uniqueId val="{0000000A-27E6-4380-ABB7-8D75D94D4FB0}"/>
            </c:ext>
          </c:extLst>
        </c:ser>
        <c:dLbls>
          <c:dLblPos val="ctr"/>
          <c:showLegendKey val="0"/>
          <c:showVal val="1"/>
          <c:showCatName val="0"/>
          <c:showSerName val="0"/>
          <c:showPercent val="0"/>
          <c:showBubbleSize val="0"/>
        </c:dLbls>
        <c:gapWidth val="100"/>
        <c:overlap val="100"/>
        <c:axId val="1092120047"/>
        <c:axId val="495146687"/>
      </c:barChart>
      <c:valAx>
        <c:axId val="495146687"/>
        <c:scaling>
          <c:orientation val="minMax"/>
          <c:max val="1"/>
        </c:scaling>
        <c:delete val="1"/>
        <c:axPos val="b"/>
        <c:numFmt formatCode="0%" sourceLinked="1"/>
        <c:majorTickMark val="out"/>
        <c:minorTickMark val="none"/>
        <c:tickLblPos val="nextTo"/>
        <c:crossAx val="1092120047"/>
        <c:crosses val="autoZero"/>
        <c:crossBetween val="between"/>
      </c:valAx>
      <c:catAx>
        <c:axId val="1092120047"/>
        <c:scaling>
          <c:orientation val="minMax"/>
        </c:scaling>
        <c:delete val="1"/>
        <c:axPos val="l"/>
        <c:numFmt formatCode="General" sourceLinked="1"/>
        <c:majorTickMark val="out"/>
        <c:minorTickMark val="none"/>
        <c:tickLblPos val="nextTo"/>
        <c:crossAx val="49514668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Feuil1!$B$1</c:f>
              <c:strCache>
                <c:ptCount val="1"/>
                <c:pt idx="0">
                  <c:v>Colonne2</c:v>
                </c:pt>
              </c:strCache>
            </c:strRef>
          </c:tx>
          <c:spPr>
            <a:solidFill>
              <a:schemeClr val="bg1">
                <a:lumMod val="5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Feuil1!$B$2</c:f>
              <c:numCache>
                <c:formatCode>0%</c:formatCode>
                <c:ptCount val="1"/>
                <c:pt idx="0">
                  <c:v>0.02</c:v>
                </c:pt>
              </c:numCache>
            </c:numRef>
          </c:val>
          <c:extLst>
            <c:ext xmlns:c16="http://schemas.microsoft.com/office/drawing/2014/chart" uri="{C3380CC4-5D6E-409C-BE32-E72D297353CC}">
              <c16:uniqueId val="{00000000-B5A5-4467-B413-E4A53932DFE8}"/>
            </c:ext>
          </c:extLst>
        </c:ser>
        <c:ser>
          <c:idx val="3"/>
          <c:order val="1"/>
          <c:tx>
            <c:strRef>
              <c:f>Feuil1!$C$1</c:f>
              <c:strCache>
                <c:ptCount val="1"/>
                <c:pt idx="0">
                  <c:v>Colonne3</c:v>
                </c:pt>
              </c:strCache>
            </c:strRef>
          </c:tx>
          <c:spPr>
            <a:solidFill>
              <a:schemeClr val="bg1">
                <a:lumMod val="6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Feuil1!$C$2</c:f>
              <c:numCache>
                <c:formatCode>0%</c:formatCode>
                <c:ptCount val="1"/>
                <c:pt idx="0">
                  <c:v>7.0000000000000007E-2</c:v>
                </c:pt>
              </c:numCache>
            </c:numRef>
          </c:val>
          <c:extLst>
            <c:ext xmlns:c16="http://schemas.microsoft.com/office/drawing/2014/chart" uri="{C3380CC4-5D6E-409C-BE32-E72D297353CC}">
              <c16:uniqueId val="{00000001-B5A5-4467-B413-E4A53932DFE8}"/>
            </c:ext>
          </c:extLst>
        </c:ser>
        <c:ser>
          <c:idx val="4"/>
          <c:order val="2"/>
          <c:tx>
            <c:strRef>
              <c:f>Feuil1!$D$1</c:f>
              <c:strCache>
                <c:ptCount val="1"/>
                <c:pt idx="0">
                  <c:v>Colonne4</c:v>
                </c:pt>
              </c:strCache>
            </c:strRef>
          </c:tx>
          <c:spPr>
            <a:solidFill>
              <a:schemeClr val="bg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Feuil1!$D$2</c:f>
              <c:numCache>
                <c:formatCode>0%</c:formatCode>
                <c:ptCount val="1"/>
                <c:pt idx="0">
                  <c:v>0.23</c:v>
                </c:pt>
              </c:numCache>
            </c:numRef>
          </c:val>
          <c:extLst>
            <c:ext xmlns:c16="http://schemas.microsoft.com/office/drawing/2014/chart" uri="{C3380CC4-5D6E-409C-BE32-E72D297353CC}">
              <c16:uniqueId val="{00000002-B5A5-4467-B413-E4A53932DFE8}"/>
            </c:ext>
          </c:extLst>
        </c:ser>
        <c:ser>
          <c:idx val="0"/>
          <c:order val="3"/>
          <c:tx>
            <c:strRef>
              <c:f>Feuil1!$E$1</c:f>
              <c:strCache>
                <c:ptCount val="1"/>
                <c:pt idx="0">
                  <c:v>Colonne5</c:v>
                </c:pt>
              </c:strCache>
            </c:strRef>
          </c:tx>
          <c:spPr>
            <a:solidFill>
              <a:schemeClr val="accent2">
                <a:lumMod val="75000"/>
              </a:schemeClr>
            </a:solidFill>
            <a:ln>
              <a:solidFill>
                <a:schemeClr val="bg1"/>
              </a:solidFill>
            </a:ln>
            <a:effectLst/>
          </c:spPr>
          <c:invertIfNegative val="0"/>
          <c:dPt>
            <c:idx val="0"/>
            <c:invertIfNegative val="0"/>
            <c:bubble3D val="0"/>
            <c:spPr>
              <a:solidFill>
                <a:srgbClr val="F79646"/>
              </a:solidFill>
              <a:ln>
                <a:solidFill>
                  <a:schemeClr val="bg1"/>
                </a:solidFill>
              </a:ln>
              <a:effectLst/>
            </c:spPr>
            <c:extLst>
              <c:ext xmlns:c16="http://schemas.microsoft.com/office/drawing/2014/chart" uri="{C3380CC4-5D6E-409C-BE32-E72D297353CC}">
                <c16:uniqueId val="{00000004-B5A5-4467-B413-E4A53932DFE8}"/>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Feuil1!$E$2</c:f>
              <c:numCache>
                <c:formatCode>0%</c:formatCode>
                <c:ptCount val="1"/>
                <c:pt idx="0">
                  <c:v>0.67</c:v>
                </c:pt>
              </c:numCache>
            </c:numRef>
          </c:val>
          <c:extLst>
            <c:ext xmlns:c16="http://schemas.microsoft.com/office/drawing/2014/chart" uri="{C3380CC4-5D6E-409C-BE32-E72D297353CC}">
              <c16:uniqueId val="{00000003-B5A5-4467-B413-E4A53932DFE8}"/>
            </c:ext>
          </c:extLst>
        </c:ser>
        <c:dLbls>
          <c:showLegendKey val="0"/>
          <c:showVal val="0"/>
          <c:showCatName val="0"/>
          <c:showSerName val="0"/>
          <c:showPercent val="0"/>
          <c:showBubbleSize val="0"/>
        </c:dLbls>
        <c:gapWidth val="150"/>
        <c:overlap val="100"/>
        <c:axId val="1725365503"/>
        <c:axId val="1725372991"/>
      </c:barChart>
      <c:catAx>
        <c:axId val="1725365503"/>
        <c:scaling>
          <c:orientation val="minMax"/>
        </c:scaling>
        <c:delete val="1"/>
        <c:axPos val="b"/>
        <c:numFmt formatCode="General" sourceLinked="1"/>
        <c:majorTickMark val="none"/>
        <c:minorTickMark val="none"/>
        <c:tickLblPos val="nextTo"/>
        <c:crossAx val="1725372991"/>
        <c:crosses val="autoZero"/>
        <c:auto val="1"/>
        <c:lblAlgn val="ctr"/>
        <c:lblOffset val="100"/>
        <c:noMultiLvlLbl val="0"/>
      </c:catAx>
      <c:valAx>
        <c:axId val="1725372991"/>
        <c:scaling>
          <c:orientation val="minMax"/>
        </c:scaling>
        <c:delete val="1"/>
        <c:axPos val="l"/>
        <c:numFmt formatCode="0%" sourceLinked="1"/>
        <c:majorTickMark val="none"/>
        <c:minorTickMark val="none"/>
        <c:tickLblPos val="nextTo"/>
        <c:crossAx val="172536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Feuil1!$A$2</c:f>
              <c:strCache>
                <c:ptCount val="1"/>
                <c:pt idx="0">
                  <c:v>Au moins une fois par mois</c:v>
                </c:pt>
              </c:strCache>
            </c:strRef>
          </c:tx>
          <c:spPr>
            <a:solidFill>
              <a:srgbClr val="FCD5B5"/>
            </a:solidFill>
            <a:ln w="19050">
              <a:solidFill>
                <a:schemeClr val="lt1"/>
              </a:solidFill>
            </a:ln>
            <a:effectLst/>
          </c:spPr>
          <c:invertIfNegative val="0"/>
          <c:dPt>
            <c:idx val="0"/>
            <c:invertIfNegative val="0"/>
            <c:bubble3D val="0"/>
            <c:spPr>
              <a:solidFill>
                <a:srgbClr val="FCD5B5"/>
              </a:solidFill>
              <a:ln w="19050">
                <a:solidFill>
                  <a:schemeClr val="lt1"/>
                </a:solidFill>
              </a:ln>
              <a:effectLst/>
            </c:spPr>
            <c:extLst>
              <c:ext xmlns:c16="http://schemas.microsoft.com/office/drawing/2014/chart" uri="{C3380CC4-5D6E-409C-BE32-E72D297353CC}">
                <c16:uniqueId val="{00000001-1FA8-417E-903D-BE7945F5AD59}"/>
              </c:ext>
            </c:extLst>
          </c:dPt>
          <c:dPt>
            <c:idx val="1"/>
            <c:invertIfNegative val="0"/>
            <c:bubble3D val="0"/>
            <c:spPr>
              <a:solidFill>
                <a:srgbClr val="FCD5B5"/>
              </a:solidFill>
              <a:ln w="19050">
                <a:solidFill>
                  <a:schemeClr val="lt1"/>
                </a:solidFill>
              </a:ln>
              <a:effectLst/>
            </c:spPr>
            <c:extLst>
              <c:ext xmlns:c16="http://schemas.microsoft.com/office/drawing/2014/chart" uri="{C3380CC4-5D6E-409C-BE32-E72D297353CC}">
                <c16:uniqueId val="{00000003-1FA8-417E-903D-BE7945F5AD59}"/>
              </c:ext>
            </c:extLst>
          </c:dPt>
          <c:dPt>
            <c:idx val="2"/>
            <c:invertIfNegative val="0"/>
            <c:bubble3D val="0"/>
            <c:spPr>
              <a:solidFill>
                <a:srgbClr val="FCD5B5"/>
              </a:solidFill>
              <a:ln w="19050">
                <a:solidFill>
                  <a:schemeClr val="lt1"/>
                </a:solidFill>
              </a:ln>
              <a:effectLst/>
            </c:spPr>
            <c:extLst>
              <c:ext xmlns:c16="http://schemas.microsoft.com/office/drawing/2014/chart" uri="{C3380CC4-5D6E-409C-BE32-E72D297353CC}">
                <c16:uniqueId val="{00000005-1FA8-417E-903D-BE7945F5AD59}"/>
              </c:ext>
            </c:extLst>
          </c:dPt>
          <c:dPt>
            <c:idx val="3"/>
            <c:invertIfNegative val="0"/>
            <c:bubble3D val="0"/>
            <c:spPr>
              <a:solidFill>
                <a:srgbClr val="FCD5B5"/>
              </a:solidFill>
              <a:ln w="19050">
                <a:solidFill>
                  <a:schemeClr val="lt1"/>
                </a:solidFill>
              </a:ln>
              <a:effectLst/>
            </c:spPr>
            <c:extLst>
              <c:ext xmlns:c16="http://schemas.microsoft.com/office/drawing/2014/chart" uri="{C3380CC4-5D6E-409C-BE32-E72D297353CC}">
                <c16:uniqueId val="{00000007-1FA8-417E-903D-BE7945F5AD5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Feuil1!$B$2</c:f>
              <c:numCache>
                <c:formatCode>0%</c:formatCode>
                <c:ptCount val="1"/>
                <c:pt idx="0">
                  <c:v>0.36</c:v>
                </c:pt>
              </c:numCache>
            </c:numRef>
          </c:val>
          <c:extLst>
            <c:ext xmlns:c16="http://schemas.microsoft.com/office/drawing/2014/chart" uri="{C3380CC4-5D6E-409C-BE32-E72D297353CC}">
              <c16:uniqueId val="{00000008-1FA8-417E-903D-BE7945F5AD59}"/>
            </c:ext>
          </c:extLst>
        </c:ser>
        <c:ser>
          <c:idx val="1"/>
          <c:order val="1"/>
          <c:tx>
            <c:strRef>
              <c:f>Feuil1!$A$3</c:f>
              <c:strCache>
                <c:ptCount val="1"/>
                <c:pt idx="0">
                  <c:v>Tous les 2 ou 3 mois</c:v>
                </c:pt>
              </c:strCache>
            </c:strRef>
          </c:tx>
          <c:spPr>
            <a:solidFill>
              <a:schemeClr val="accent6">
                <a:lumMod val="60000"/>
                <a:lumOff val="40000"/>
              </a:schemeClr>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Feuil1!$B$3</c:f>
              <c:numCache>
                <c:formatCode>0%</c:formatCode>
                <c:ptCount val="1"/>
                <c:pt idx="0">
                  <c:v>0.3</c:v>
                </c:pt>
              </c:numCache>
            </c:numRef>
          </c:val>
          <c:extLst>
            <c:ext xmlns:c16="http://schemas.microsoft.com/office/drawing/2014/chart" uri="{C3380CC4-5D6E-409C-BE32-E72D297353CC}">
              <c16:uniqueId val="{00000009-1FA8-417E-903D-BE7945F5AD59}"/>
            </c:ext>
          </c:extLst>
        </c:ser>
        <c:ser>
          <c:idx val="2"/>
          <c:order val="2"/>
          <c:tx>
            <c:strRef>
              <c:f>Feuil1!$A$4</c:f>
              <c:strCache>
                <c:ptCount val="1"/>
                <c:pt idx="0">
                  <c:v>2 ou 3 fois par an</c:v>
                </c:pt>
              </c:strCache>
            </c:strRef>
          </c:tx>
          <c:spPr>
            <a:solidFill>
              <a:srgbClr val="F79646"/>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c:f>
              <c:strCache>
                <c:ptCount val="1"/>
                <c:pt idx="0">
                  <c:v>Ventes</c:v>
                </c:pt>
              </c:strCache>
            </c:strRef>
          </c:cat>
          <c:val>
            <c:numRef>
              <c:f>Feuil1!$B$4</c:f>
              <c:numCache>
                <c:formatCode>0%</c:formatCode>
                <c:ptCount val="1"/>
                <c:pt idx="0">
                  <c:v>0.34</c:v>
                </c:pt>
              </c:numCache>
            </c:numRef>
          </c:val>
          <c:extLst>
            <c:ext xmlns:c16="http://schemas.microsoft.com/office/drawing/2014/chart" uri="{C3380CC4-5D6E-409C-BE32-E72D297353CC}">
              <c16:uniqueId val="{0000000A-1FA8-417E-903D-BE7945F5AD59}"/>
            </c:ext>
          </c:extLst>
        </c:ser>
        <c:dLbls>
          <c:dLblPos val="ctr"/>
          <c:showLegendKey val="0"/>
          <c:showVal val="1"/>
          <c:showCatName val="0"/>
          <c:showSerName val="0"/>
          <c:showPercent val="0"/>
          <c:showBubbleSize val="0"/>
        </c:dLbls>
        <c:gapWidth val="100"/>
        <c:overlap val="100"/>
        <c:axId val="1092149279"/>
        <c:axId val="495147167"/>
      </c:barChart>
      <c:valAx>
        <c:axId val="495147167"/>
        <c:scaling>
          <c:orientation val="minMax"/>
        </c:scaling>
        <c:delete val="1"/>
        <c:axPos val="b"/>
        <c:numFmt formatCode="0%" sourceLinked="1"/>
        <c:majorTickMark val="out"/>
        <c:minorTickMark val="none"/>
        <c:tickLblPos val="nextTo"/>
        <c:crossAx val="1092149279"/>
        <c:crosses val="autoZero"/>
        <c:crossBetween val="between"/>
      </c:valAx>
      <c:catAx>
        <c:axId val="1092149279"/>
        <c:scaling>
          <c:orientation val="minMax"/>
        </c:scaling>
        <c:delete val="1"/>
        <c:axPos val="l"/>
        <c:numFmt formatCode="General" sourceLinked="1"/>
        <c:majorTickMark val="out"/>
        <c:minorTickMark val="none"/>
        <c:tickLblPos val="nextTo"/>
        <c:crossAx val="495147167"/>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9380379236813"/>
          <c:y val="9.5555356008786993E-2"/>
          <c:w val="0.52746031714604202"/>
          <c:h val="0.86673616099780326"/>
        </c:manualLayout>
      </c:layout>
      <c:doughnutChart>
        <c:varyColors val="1"/>
        <c:ser>
          <c:idx val="0"/>
          <c:order val="0"/>
          <c:tx>
            <c:strRef>
              <c:f>Feuil1!$B$1</c:f>
              <c:strCache>
                <c:ptCount val="1"/>
                <c:pt idx="0">
                  <c:v>Ventes</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D4E5-4E15-A2BE-C1EDECD8BDE0}"/>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D4E5-4E15-A2BE-C1EDECD8BDE0}"/>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4-D4E5-4E15-A2BE-C1EDECD8BDE0}"/>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2-D4E5-4E15-A2BE-C1EDECD8BDE0}"/>
              </c:ext>
            </c:extLst>
          </c:dPt>
          <c:dLbls>
            <c:dLbl>
              <c:idx val="0"/>
              <c:layout>
                <c:manualLayout>
                  <c:x val="-7.0406500523692891E-2"/>
                  <c:y val="-0.11569407137874671"/>
                </c:manualLayout>
              </c:layout>
              <c:showLegendKey val="0"/>
              <c:showVal val="1"/>
              <c:showCatName val="0"/>
              <c:showSerName val="0"/>
              <c:showPercent val="0"/>
              <c:showBubbleSize val="0"/>
              <c:extLst>
                <c:ext xmlns:c15="http://schemas.microsoft.com/office/drawing/2012/chart" uri="{CE6537A1-D6FC-4f65-9D91-7224C49458BB}">
                  <c15:layout>
                    <c:manualLayout>
                      <c:w val="0.1506445679484108"/>
                      <c:h val="0.13850194167681751"/>
                    </c:manualLayout>
                  </c15:layout>
                </c:ext>
                <c:ext xmlns:c16="http://schemas.microsoft.com/office/drawing/2014/chart" uri="{C3380CC4-5D6E-409C-BE32-E72D297353CC}">
                  <c16:uniqueId val="{00000001-D4E5-4E15-A2BE-C1EDECD8BDE0}"/>
                </c:ext>
              </c:extLst>
            </c:dLbl>
            <c:dLbl>
              <c:idx val="3"/>
              <c:layout>
                <c:manualLayout>
                  <c:x val="2.0116143006769401E-2"/>
                  <c:y val="-1.652767800439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E5-4E15-A2BE-C1EDECD8BDE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CSP+</c:v>
                </c:pt>
                <c:pt idx="1">
                  <c:v>CSP-</c:v>
                </c:pt>
                <c:pt idx="2">
                  <c:v>Retraité</c:v>
                </c:pt>
                <c:pt idx="3">
                  <c:v>Inactifs hors retraités</c:v>
                </c:pt>
              </c:strCache>
            </c:strRef>
          </c:cat>
          <c:val>
            <c:numRef>
              <c:f>Feuil1!$B$2:$B$5</c:f>
              <c:numCache>
                <c:formatCode>0%</c:formatCode>
                <c:ptCount val="4"/>
                <c:pt idx="0">
                  <c:v>0.34200000000000003</c:v>
                </c:pt>
                <c:pt idx="1">
                  <c:v>0.38100000000000001</c:v>
                </c:pt>
                <c:pt idx="2">
                  <c:v>0.121</c:v>
                </c:pt>
                <c:pt idx="3">
                  <c:v>0.156</c:v>
                </c:pt>
              </c:numCache>
            </c:numRef>
          </c:val>
          <c:extLst>
            <c:ext xmlns:c16="http://schemas.microsoft.com/office/drawing/2014/chart" uri="{C3380CC4-5D6E-409C-BE32-E72D297353CC}">
              <c16:uniqueId val="{00000000-D4E5-4E15-A2BE-C1EDECD8BDE0}"/>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9380379236813"/>
          <c:y val="9.5555356008786993E-2"/>
          <c:w val="0.52746031714604202"/>
          <c:h val="0.86673616099780326"/>
        </c:manualLayout>
      </c:layout>
      <c:doughnutChart>
        <c:varyColors val="1"/>
        <c:ser>
          <c:idx val="0"/>
          <c:order val="0"/>
          <c:tx>
            <c:strRef>
              <c:f>Feuil1!$B$1</c:f>
              <c:strCache>
                <c:ptCount val="1"/>
                <c:pt idx="0">
                  <c:v>Ventes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D499-4B31-A65C-B73708119935}"/>
              </c:ext>
            </c:extLst>
          </c:dPt>
          <c:dPt>
            <c:idx val="1"/>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3-D499-4B31-A65C-B73708119935}"/>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D499-4B31-A65C-B73708119935}"/>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D499-4B31-A65C-B73708119935}"/>
              </c:ext>
            </c:extLst>
          </c:dPt>
          <c:dLbls>
            <c:dLbl>
              <c:idx val="1"/>
              <c:layout>
                <c:manualLayout>
                  <c:x val="-0.11063878653723169"/>
                  <c:y val="2.4791517006590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99-4B31-A65C-B73708119935}"/>
                </c:ext>
              </c:extLst>
            </c:dLbl>
            <c:dLbl>
              <c:idx val="2"/>
              <c:layout>
                <c:manualLayout>
                  <c:x val="-0.10560975078553934"/>
                  <c:y val="-5.78468730153772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99-4B31-A65C-B7370811993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Actifs</c:v>
                </c:pt>
                <c:pt idx="1">
                  <c:v>Chômeurs</c:v>
                </c:pt>
                <c:pt idx="2">
                  <c:v>Retraités</c:v>
                </c:pt>
                <c:pt idx="3">
                  <c:v>Autres inactifs</c:v>
                </c:pt>
              </c:strCache>
            </c:strRef>
          </c:cat>
          <c:val>
            <c:numRef>
              <c:f>Feuil1!$B$2:$B$5</c:f>
              <c:numCache>
                <c:formatCode>0%</c:formatCode>
                <c:ptCount val="4"/>
                <c:pt idx="0">
                  <c:v>0.72</c:v>
                </c:pt>
                <c:pt idx="1">
                  <c:v>0.02</c:v>
                </c:pt>
                <c:pt idx="2">
                  <c:v>0.01</c:v>
                </c:pt>
                <c:pt idx="3">
                  <c:v>0.26</c:v>
                </c:pt>
              </c:numCache>
            </c:numRef>
          </c:val>
          <c:extLst>
            <c:ext xmlns:c16="http://schemas.microsoft.com/office/drawing/2014/chart" uri="{C3380CC4-5D6E-409C-BE32-E72D297353CC}">
              <c16:uniqueId val="{00000008-D499-4B31-A65C-B73708119935}"/>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920987672375049E-2"/>
          <c:w val="0.6818226329865088"/>
          <c:h val="0.93615802465524989"/>
        </c:manualLayout>
      </c:layout>
      <c:barChart>
        <c:barDir val="bar"/>
        <c:grouping val="clustered"/>
        <c:varyColors val="0"/>
        <c:ser>
          <c:idx val="0"/>
          <c:order val="0"/>
          <c:tx>
            <c:strRef>
              <c:f>Feuil1!$B$1</c:f>
              <c:strCache>
                <c:ptCount val="1"/>
                <c:pt idx="0">
                  <c:v>Série 2</c:v>
                </c:pt>
              </c:strCache>
            </c:strRef>
          </c:tx>
          <c:spPr>
            <a:solidFill>
              <a:schemeClr val="accent5">
                <a:lumMod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636-4680-8C6C-DE64EF60BA8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9636-4680-8C6C-DE64EF60BA86}"/>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9636-4680-8C6C-DE64EF60BA86}"/>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7-9636-4680-8C6C-DE64EF60BA86}"/>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D-9636-4680-8C6C-DE64EF60BA86}"/>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9-9636-4680-8C6C-DE64EF60BA86}"/>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B-9636-4680-8C6C-DE64EF60BA86}"/>
              </c:ext>
            </c:extLst>
          </c:dPt>
          <c:dPt>
            <c:idx val="8"/>
            <c:invertIfNegative val="0"/>
            <c:bubble3D val="0"/>
            <c:spPr>
              <a:solidFill>
                <a:schemeClr val="accent4"/>
              </a:solidFill>
              <a:ln>
                <a:noFill/>
              </a:ln>
              <a:effectLst/>
            </c:spPr>
            <c:extLst>
              <c:ext xmlns:c16="http://schemas.microsoft.com/office/drawing/2014/chart" uri="{C3380CC4-5D6E-409C-BE32-E72D297353CC}">
                <c16:uniqueId val="{0000000C-9636-4680-8C6C-DE64EF60BA86}"/>
              </c:ext>
            </c:extLst>
          </c:dPt>
          <c:dPt>
            <c:idx val="9"/>
            <c:invertIfNegative val="0"/>
            <c:bubble3D val="0"/>
            <c:spPr>
              <a:solidFill>
                <a:srgbClr val="8064A2"/>
              </a:solidFill>
              <a:ln>
                <a:noFill/>
              </a:ln>
              <a:effectLst/>
            </c:spPr>
            <c:extLst>
              <c:ext xmlns:c16="http://schemas.microsoft.com/office/drawing/2014/chart" uri="{C3380CC4-5D6E-409C-BE32-E72D297353CC}">
                <c16:uniqueId val="{0000000F-9636-4680-8C6C-DE64EF60BA86}"/>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9636-4680-8C6C-DE64EF60BA86}"/>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9636-4680-8C6C-DE64EF60BA86}"/>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9636-4680-8C6C-DE64EF60BA86}"/>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327ED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7-9636-4680-8C6C-DE64EF60BA86}"/>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D-9636-4680-8C6C-DE64EF60BA86}"/>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9-9636-4680-8C6C-DE64EF60BA86}"/>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B-9636-4680-8C6C-DE64EF60BA86}"/>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327ED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E-9636-4680-8C6C-DE64EF60BA86}"/>
                </c:ext>
              </c:extLst>
            </c:dLbl>
            <c:dLbl>
              <c:idx val="8"/>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C-9636-4680-8C6C-DE64EF60BA86}"/>
                </c:ext>
              </c:extLst>
            </c:dLbl>
            <c:dLbl>
              <c:idx val="9"/>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8064A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F-9636-4680-8C6C-DE64EF60BA86}"/>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L’habitude de commander sur ce site</c:v>
                </c:pt>
                <c:pt idx="1">
                  <c:v>La connaissance de la marque ou du site</c:v>
                </c:pt>
                <c:pt idx="2">
                  <c:v>Le niveau de sécurité du site (https, paiement sécurisé…)</c:v>
                </c:pt>
                <c:pt idx="3">
                  <c:v>Les avis clients en ligne</c:v>
                </c:pt>
                <c:pt idx="4">
                  <c:v>Une offre spéciale (promotion, parrainage…)</c:v>
                </c:pt>
                <c:pt idx="5">
                  <c:v>Un programme de fidélité de la marque ou du site</c:v>
                </c:pt>
                <c:pt idx="6">
                  <c:v>La possibilité de contacter une personne physique si besoin</c:v>
                </c:pt>
                <c:pt idx="7">
                  <c:v>Le fait que ce site apparaisse dans les premiers résultats lorsque l’on effectue une recherche en ligne</c:v>
                </c:pt>
                <c:pt idx="8">
                  <c:v>Les engagements environnementaux et sociaux de l’enseigne</c:v>
                </c:pt>
                <c:pt idx="9">
                  <c:v>Une publicité ou une information venant de la marque ou du site (Newsletter)</c:v>
                </c:pt>
              </c:strCache>
            </c:strRef>
          </c:cat>
          <c:val>
            <c:numRef>
              <c:f>Feuil1!$B$2:$B$11</c:f>
              <c:numCache>
                <c:formatCode>0%</c:formatCode>
                <c:ptCount val="10"/>
                <c:pt idx="0">
                  <c:v>0.63</c:v>
                </c:pt>
                <c:pt idx="1">
                  <c:v>0.53</c:v>
                </c:pt>
                <c:pt idx="2">
                  <c:v>0.46</c:v>
                </c:pt>
                <c:pt idx="3">
                  <c:v>0.27</c:v>
                </c:pt>
                <c:pt idx="4">
                  <c:v>0.26</c:v>
                </c:pt>
                <c:pt idx="5">
                  <c:v>0.16</c:v>
                </c:pt>
                <c:pt idx="6">
                  <c:v>0.11</c:v>
                </c:pt>
                <c:pt idx="7">
                  <c:v>7.0000000000000007E-2</c:v>
                </c:pt>
                <c:pt idx="8">
                  <c:v>0.06</c:v>
                </c:pt>
                <c:pt idx="9">
                  <c:v>0.04</c:v>
                </c:pt>
              </c:numCache>
            </c:numRef>
          </c:val>
          <c:extLst>
            <c:ext xmlns:c16="http://schemas.microsoft.com/office/drawing/2014/chart" uri="{C3380CC4-5D6E-409C-BE32-E72D297353CC}">
              <c16:uniqueId val="{0000000A-9636-4680-8C6C-DE64EF60BA86}"/>
            </c:ext>
          </c:extLst>
        </c:ser>
        <c:dLbls>
          <c:showLegendKey val="0"/>
          <c:showVal val="0"/>
          <c:showCatName val="0"/>
          <c:showSerName val="0"/>
          <c:showPercent val="0"/>
          <c:showBubbleSize val="0"/>
        </c:dLbls>
        <c:gapWidth val="100"/>
        <c:axId val="1982822447"/>
        <c:axId val="1982828687"/>
      </c:barChart>
      <c:catAx>
        <c:axId val="1982822447"/>
        <c:scaling>
          <c:orientation val="maxMin"/>
        </c:scaling>
        <c:delete val="1"/>
        <c:axPos val="l"/>
        <c:numFmt formatCode="General" sourceLinked="1"/>
        <c:majorTickMark val="out"/>
        <c:minorTickMark val="none"/>
        <c:tickLblPos val="nextTo"/>
        <c:crossAx val="1982828687"/>
        <c:crosses val="autoZero"/>
        <c:auto val="1"/>
        <c:lblAlgn val="ctr"/>
        <c:lblOffset val="100"/>
        <c:noMultiLvlLbl val="0"/>
      </c:catAx>
      <c:valAx>
        <c:axId val="1982828687"/>
        <c:scaling>
          <c:orientation val="minMax"/>
        </c:scaling>
        <c:delete val="1"/>
        <c:axPos val="t"/>
        <c:numFmt formatCode="0%" sourceLinked="1"/>
        <c:majorTickMark val="out"/>
        <c:minorTickMark val="none"/>
        <c:tickLblPos val="nextTo"/>
        <c:crossAx val="1982822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1920987672375049E-2"/>
          <c:w val="0.67517206383917983"/>
          <c:h val="0.93615802465524989"/>
        </c:manualLayout>
      </c:layout>
      <c:barChart>
        <c:barDir val="bar"/>
        <c:grouping val="clustered"/>
        <c:varyColors val="0"/>
        <c:ser>
          <c:idx val="0"/>
          <c:order val="0"/>
          <c:tx>
            <c:strRef>
              <c:f>Feuil1!$B$1</c:f>
              <c:strCache>
                <c:ptCount val="1"/>
                <c:pt idx="0">
                  <c:v>Série 2</c:v>
                </c:pt>
              </c:strCache>
            </c:strRef>
          </c:tx>
          <c:spPr>
            <a:solidFill>
              <a:schemeClr val="accent5">
                <a:lumMod val="75000"/>
              </a:schemeClr>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527-40D7-9C81-74458EAC7BD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1527-40D7-9C81-74458EAC7BD8}"/>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1527-40D7-9C81-74458EAC7BD8}"/>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7-1527-40D7-9C81-74458EAC7BD8}"/>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1527-40D7-9C81-74458EAC7BD8}"/>
              </c:ext>
            </c:extLst>
          </c:dPt>
          <c:dPt>
            <c:idx val="5"/>
            <c:invertIfNegative val="0"/>
            <c:bubble3D val="0"/>
            <c:spPr>
              <a:solidFill>
                <a:srgbClr val="327ED9"/>
              </a:solidFill>
              <a:ln>
                <a:noFill/>
              </a:ln>
              <a:effectLst/>
            </c:spPr>
            <c:extLst>
              <c:ext xmlns:c16="http://schemas.microsoft.com/office/drawing/2014/chart" uri="{C3380CC4-5D6E-409C-BE32-E72D297353CC}">
                <c16:uniqueId val="{0000000B-1527-40D7-9C81-74458EAC7BD8}"/>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D-1527-40D7-9C81-74458EAC7BD8}"/>
              </c:ext>
            </c:extLst>
          </c:dPt>
          <c:dPt>
            <c:idx val="7"/>
            <c:invertIfNegative val="0"/>
            <c:bubble3D val="0"/>
            <c:spPr>
              <a:solidFill>
                <a:srgbClr val="8064A2"/>
              </a:solidFill>
              <a:ln>
                <a:noFill/>
              </a:ln>
              <a:effectLst/>
            </c:spPr>
            <c:extLst>
              <c:ext xmlns:c16="http://schemas.microsoft.com/office/drawing/2014/chart" uri="{C3380CC4-5D6E-409C-BE32-E72D297353CC}">
                <c16:uniqueId val="{00000010-1527-40D7-9C81-74458EAC7BD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F-1527-40D7-9C81-74458EAC7BD8}"/>
              </c:ext>
            </c:extLst>
          </c:dPt>
          <c:dPt>
            <c:idx val="9"/>
            <c:invertIfNegative val="0"/>
            <c:bubble3D val="0"/>
            <c:spPr>
              <a:solidFill>
                <a:srgbClr val="8064A2"/>
              </a:solidFill>
              <a:ln>
                <a:noFill/>
              </a:ln>
              <a:effectLst/>
            </c:spPr>
            <c:extLst>
              <c:ext xmlns:c16="http://schemas.microsoft.com/office/drawing/2014/chart" uri="{C3380CC4-5D6E-409C-BE32-E72D297353CC}">
                <c16:uniqueId val="{00000011-1527-40D7-9C81-74458EAC7BD8}"/>
              </c:ext>
            </c:extLst>
          </c:dPt>
          <c:dLbls>
            <c:dLbl>
              <c:idx val="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1-1527-40D7-9C81-74458EAC7BD8}"/>
                </c:ext>
              </c:extLst>
            </c:dLbl>
            <c:dLbl>
              <c:idx val="1"/>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3-1527-40D7-9C81-74458EAC7BD8}"/>
                </c:ext>
              </c:extLst>
            </c:dLbl>
            <c:dLbl>
              <c:idx val="2"/>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1527-40D7-9C81-74458EAC7BD8}"/>
                </c:ext>
              </c:extLst>
            </c:dLbl>
            <c:dLbl>
              <c:idx val="3"/>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327ED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7-1527-40D7-9C81-74458EAC7BD8}"/>
                </c:ext>
              </c:extLst>
            </c:dLbl>
            <c:dLbl>
              <c:idx val="4"/>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9-1527-40D7-9C81-74458EAC7BD8}"/>
                </c:ext>
              </c:extLst>
            </c:dLbl>
            <c:dLbl>
              <c:idx val="5"/>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327ED9"/>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B-1527-40D7-9C81-74458EAC7BD8}"/>
                </c:ext>
              </c:extLst>
            </c:dLbl>
            <c:dLbl>
              <c:idx val="6"/>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4"/>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D-1527-40D7-9C81-74458EAC7BD8}"/>
                </c:ext>
              </c:extLst>
            </c:dLbl>
            <c:dLbl>
              <c:idx val="7"/>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8064A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10-1527-40D7-9C81-74458EAC7BD8}"/>
                </c:ext>
              </c:extLst>
            </c:dLbl>
            <c:dLbl>
              <c:idx val="8"/>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accent1"/>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F-1527-40D7-9C81-74458EAC7BD8}"/>
                </c:ext>
              </c:extLst>
            </c:dLbl>
            <c:dLbl>
              <c:idx val="9"/>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8064A2"/>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11-1527-40D7-9C81-74458EAC7BD8}"/>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L’habitude de commander sur ce site</c:v>
                </c:pt>
                <c:pt idx="1">
                  <c:v>La connaissance de la marque ou du site</c:v>
                </c:pt>
                <c:pt idx="2">
                  <c:v>Une offre spéciale (promotion, parrainage…)</c:v>
                </c:pt>
                <c:pt idx="3">
                  <c:v>Les avis clients en ligne</c:v>
                </c:pt>
                <c:pt idx="4">
                  <c:v>Le niveau de sécurité du site (https, paiement sécurisé…)</c:v>
                </c:pt>
                <c:pt idx="5">
                  <c:v>Le fait que ce site apparaisse dans les premiers résultats lorsque l’on effectue une recherche en ligne</c:v>
                </c:pt>
                <c:pt idx="6">
                  <c:v>Un programme de fidélité de la marque ou du site</c:v>
                </c:pt>
                <c:pt idx="7">
                  <c:v>Une publicité ou une information venant de la marque ou du site (Newsletter)</c:v>
                </c:pt>
                <c:pt idx="8">
                  <c:v>La possibilité de contacter une personne physique si besoin</c:v>
                </c:pt>
                <c:pt idx="9">
                  <c:v>Les engagements environnementaux et sociaux de l’enseigne</c:v>
                </c:pt>
              </c:strCache>
            </c:strRef>
          </c:cat>
          <c:val>
            <c:numRef>
              <c:f>Feuil1!$B$2:$B$11</c:f>
              <c:numCache>
                <c:formatCode>0%</c:formatCode>
                <c:ptCount val="10"/>
                <c:pt idx="0">
                  <c:v>0.56999999999999995</c:v>
                </c:pt>
                <c:pt idx="1">
                  <c:v>0.49</c:v>
                </c:pt>
                <c:pt idx="2">
                  <c:v>0.42</c:v>
                </c:pt>
                <c:pt idx="3">
                  <c:v>0.28999999999999998</c:v>
                </c:pt>
                <c:pt idx="4">
                  <c:v>0.15</c:v>
                </c:pt>
                <c:pt idx="5">
                  <c:v>0.15</c:v>
                </c:pt>
                <c:pt idx="6">
                  <c:v>0.13</c:v>
                </c:pt>
                <c:pt idx="7">
                  <c:v>0.12</c:v>
                </c:pt>
                <c:pt idx="8">
                  <c:v>0.11</c:v>
                </c:pt>
                <c:pt idx="9">
                  <c:v>0.06</c:v>
                </c:pt>
              </c:numCache>
            </c:numRef>
          </c:val>
          <c:extLst>
            <c:ext xmlns:c16="http://schemas.microsoft.com/office/drawing/2014/chart" uri="{C3380CC4-5D6E-409C-BE32-E72D297353CC}">
              <c16:uniqueId val="{00000012-1527-40D7-9C81-74458EAC7BD8}"/>
            </c:ext>
          </c:extLst>
        </c:ser>
        <c:dLbls>
          <c:showLegendKey val="0"/>
          <c:showVal val="0"/>
          <c:showCatName val="0"/>
          <c:showSerName val="0"/>
          <c:showPercent val="0"/>
          <c:showBubbleSize val="0"/>
        </c:dLbls>
        <c:gapWidth val="100"/>
        <c:axId val="1982822447"/>
        <c:axId val="1982828687"/>
      </c:barChart>
      <c:catAx>
        <c:axId val="1982822447"/>
        <c:scaling>
          <c:orientation val="maxMin"/>
        </c:scaling>
        <c:delete val="1"/>
        <c:axPos val="l"/>
        <c:numFmt formatCode="General" sourceLinked="1"/>
        <c:majorTickMark val="out"/>
        <c:minorTickMark val="none"/>
        <c:tickLblPos val="nextTo"/>
        <c:crossAx val="1982828687"/>
        <c:crosses val="autoZero"/>
        <c:auto val="1"/>
        <c:lblAlgn val="ctr"/>
        <c:lblOffset val="100"/>
        <c:noMultiLvlLbl val="0"/>
      </c:catAx>
      <c:valAx>
        <c:axId val="1982828687"/>
        <c:scaling>
          <c:orientation val="minMax"/>
        </c:scaling>
        <c:delete val="1"/>
        <c:axPos val="t"/>
        <c:numFmt formatCode="0%" sourceLinked="1"/>
        <c:majorTickMark val="out"/>
        <c:minorTickMark val="none"/>
        <c:tickLblPos val="nextTo"/>
        <c:crossAx val="198282244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9380379236813"/>
          <c:y val="9.5555356008786993E-2"/>
          <c:w val="0.52746031714604202"/>
          <c:h val="0.86673616099780326"/>
        </c:manualLayout>
      </c:layout>
      <c:doughnutChart>
        <c:varyColors val="1"/>
        <c:ser>
          <c:idx val="0"/>
          <c:order val="0"/>
          <c:tx>
            <c:strRef>
              <c:f>Feuil1!$B$1</c:f>
              <c:strCache>
                <c:ptCount val="1"/>
                <c:pt idx="0">
                  <c:v>Ventes</c:v>
                </c:pt>
              </c:strCache>
            </c:strRef>
          </c:tx>
          <c:dPt>
            <c:idx val="0"/>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1-83C5-4935-8585-EC910B305298}"/>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83C5-4935-8585-EC910B305298}"/>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83C5-4935-8585-EC910B305298}"/>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7-83C5-4935-8585-EC910B305298}"/>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83C5-4935-8585-EC910B305298}"/>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Pas du tout d’accord</c:v>
                </c:pt>
                <c:pt idx="1">
                  <c:v>Plutôt pas d’accord</c:v>
                </c:pt>
                <c:pt idx="2">
                  <c:v>Neutre</c:v>
                </c:pt>
                <c:pt idx="3">
                  <c:v>Plutôt d’accord</c:v>
                </c:pt>
                <c:pt idx="4">
                  <c:v>Tout à fait d’accord</c:v>
                </c:pt>
              </c:strCache>
            </c:strRef>
          </c:cat>
          <c:val>
            <c:numRef>
              <c:f>Feuil1!$B$2:$B$6</c:f>
              <c:numCache>
                <c:formatCode>0%</c:formatCode>
                <c:ptCount val="5"/>
                <c:pt idx="0">
                  <c:v>0.1</c:v>
                </c:pt>
                <c:pt idx="1">
                  <c:v>0.17</c:v>
                </c:pt>
                <c:pt idx="2">
                  <c:v>0.31</c:v>
                </c:pt>
                <c:pt idx="3">
                  <c:v>0.3</c:v>
                </c:pt>
                <c:pt idx="4">
                  <c:v>0.12</c:v>
                </c:pt>
              </c:numCache>
            </c:numRef>
          </c:val>
          <c:extLst>
            <c:ext xmlns:c16="http://schemas.microsoft.com/office/drawing/2014/chart" uri="{C3380CC4-5D6E-409C-BE32-E72D297353CC}">
              <c16:uniqueId val="{00000008-83C5-4935-8585-EC910B305298}"/>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49380379236813"/>
          <c:y val="9.5555356008786993E-2"/>
          <c:w val="0.52746031714604202"/>
          <c:h val="0.86673616099780326"/>
        </c:manualLayout>
      </c:layout>
      <c:doughnutChart>
        <c:varyColors val="1"/>
        <c:ser>
          <c:idx val="0"/>
          <c:order val="0"/>
          <c:tx>
            <c:strRef>
              <c:f>Feuil1!$B$1</c:f>
              <c:strCache>
                <c:ptCount val="1"/>
                <c:pt idx="0">
                  <c:v>Ventes</c:v>
                </c:pt>
              </c:strCache>
            </c:strRef>
          </c:tx>
          <c:dPt>
            <c:idx val="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1-EF39-4BCE-8BEC-5840D02C9FF9}"/>
              </c:ext>
            </c:extLst>
          </c:dPt>
          <c:dPt>
            <c:idx val="1"/>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3-EF39-4BCE-8BEC-5840D02C9FF9}"/>
              </c:ext>
            </c:extLst>
          </c:dPt>
          <c:dPt>
            <c:idx val="2"/>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5-EF39-4BCE-8BEC-5840D02C9FF9}"/>
              </c:ext>
            </c:extLst>
          </c:dPt>
          <c:dPt>
            <c:idx val="3"/>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7-EF39-4BCE-8BEC-5840D02C9FF9}"/>
              </c:ext>
            </c:extLst>
          </c:dPt>
          <c:dPt>
            <c:idx val="4"/>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9-EF39-4BCE-8BEC-5840D02C9FF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Pas du tout d’accord</c:v>
                </c:pt>
                <c:pt idx="1">
                  <c:v>Plutôt pas d’accord</c:v>
                </c:pt>
                <c:pt idx="2">
                  <c:v>Neutre</c:v>
                </c:pt>
                <c:pt idx="3">
                  <c:v>Plutôt d’accord</c:v>
                </c:pt>
                <c:pt idx="4">
                  <c:v>Tout à fait d’accord</c:v>
                </c:pt>
              </c:strCache>
            </c:strRef>
          </c:cat>
          <c:val>
            <c:numRef>
              <c:f>Feuil1!$B$2:$B$6</c:f>
              <c:numCache>
                <c:formatCode>0%</c:formatCode>
                <c:ptCount val="5"/>
                <c:pt idx="0">
                  <c:v>7.8242000000000006E-2</c:v>
                </c:pt>
                <c:pt idx="1">
                  <c:v>0.162832</c:v>
                </c:pt>
                <c:pt idx="2">
                  <c:v>0.28357500000000002</c:v>
                </c:pt>
                <c:pt idx="3">
                  <c:v>0.27819500000000003</c:v>
                </c:pt>
                <c:pt idx="4">
                  <c:v>0.197157</c:v>
                </c:pt>
              </c:numCache>
            </c:numRef>
          </c:val>
          <c:extLst>
            <c:ext xmlns:c16="http://schemas.microsoft.com/office/drawing/2014/chart" uri="{C3380CC4-5D6E-409C-BE32-E72D297353CC}">
              <c16:uniqueId val="{0000000A-EF39-4BCE-8BEC-5840D02C9FF9}"/>
            </c:ext>
          </c:extLst>
        </c:ser>
        <c:dLbls>
          <c:showLegendKey val="0"/>
          <c:showVal val="1"/>
          <c:showCatName val="0"/>
          <c:showSerName val="0"/>
          <c:showPercent val="0"/>
          <c:showBubbleSize val="0"/>
          <c:showLeaderLines val="1"/>
        </c:dLbls>
        <c:firstSliceAng val="0"/>
        <c:holeSize val="5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2"/>
                <c:pt idx="0">
                  <c:v>Je me renseigne sur l'impact carbone du produit que j'achète</c:v>
                </c:pt>
                <c:pt idx="1">
                  <c:v>Je me renseigne sur l'impact carbone de la livraison</c:v>
                </c:pt>
                <c:pt idx="2">
                  <c:v>Je me renseigne sur les engagements environnementaux et sociaux du site de vente en ligne</c:v>
                </c:pt>
                <c:pt idx="3">
                  <c:v>Je me renseigne sur les labels ou les critères éco-responsables du produit que j'achète</c:v>
                </c:pt>
                <c:pt idx="4">
                  <c:v>Je choisis une livraison moins rapide et plus éco-responsable</c:v>
                </c:pt>
                <c:pt idx="5">
                  <c:v>Je limite au maximum l'achat sur certains sites, moins respectueux socialement et environnementalement</c:v>
                </c:pt>
                <c:pt idx="6">
                  <c:v>J'essaie de limiter globalement mes achats en ligne</c:v>
                </c:pt>
                <c:pt idx="7">
                  <c:v>J'achète des produits avec un fort indice de réparabilité</c:v>
                </c:pt>
                <c:pt idx="8">
                  <c:v>Je privilégie des produits d'occasion ou recyclés quand je peux</c:v>
                </c:pt>
                <c:pt idx="9">
                  <c:v>J'achète des produits avec un bon indice de performance énergétique</c:v>
                </c:pt>
                <c:pt idx="10">
                  <c:v>Je limite ou regroupe mes livraisons pour limiter l'empreinte carbone de ma commande</c:v>
                </c:pt>
                <c:pt idx="11">
                  <c:v>Je me renseigne sur la provenance du produit que j'achète</c:v>
                </c:pt>
              </c:strCache>
            </c:strRef>
          </c:cat>
          <c:val>
            <c:numRef>
              <c:f>Feuil1!$B$2:$B$14</c:f>
              <c:numCache>
                <c:formatCode>0%</c:formatCode>
                <c:ptCount val="12"/>
                <c:pt idx="0">
                  <c:v>0.15</c:v>
                </c:pt>
                <c:pt idx="1">
                  <c:v>0.14000000000000001</c:v>
                </c:pt>
                <c:pt idx="2">
                  <c:v>0.14000000000000001</c:v>
                </c:pt>
                <c:pt idx="3">
                  <c:v>0.17</c:v>
                </c:pt>
                <c:pt idx="4">
                  <c:v>0.27</c:v>
                </c:pt>
                <c:pt idx="5">
                  <c:v>0.22</c:v>
                </c:pt>
                <c:pt idx="6">
                  <c:v>0.39</c:v>
                </c:pt>
                <c:pt idx="7">
                  <c:v>0.2</c:v>
                </c:pt>
                <c:pt idx="8">
                  <c:v>0.3</c:v>
                </c:pt>
                <c:pt idx="9">
                  <c:v>0.27</c:v>
                </c:pt>
                <c:pt idx="10">
                  <c:v>0.32</c:v>
                </c:pt>
                <c:pt idx="11">
                  <c:v>0.25</c:v>
                </c:pt>
              </c:numCache>
            </c:numRef>
          </c:val>
          <c:extLst>
            <c:ext xmlns:c16="http://schemas.microsoft.com/office/drawing/2014/chart" uri="{C3380CC4-5D6E-409C-BE32-E72D297353CC}">
              <c16:uniqueId val="{00000000-9FA4-4C29-BC50-2A150A5C42B4}"/>
            </c:ext>
          </c:extLst>
        </c:ser>
        <c:dLbls>
          <c:dLblPos val="outEnd"/>
          <c:showLegendKey val="0"/>
          <c:showVal val="1"/>
          <c:showCatName val="0"/>
          <c:showSerName val="0"/>
          <c:showPercent val="0"/>
          <c:showBubbleSize val="0"/>
        </c:dLbls>
        <c:gapWidth val="182"/>
        <c:axId val="174683824"/>
        <c:axId val="174026224"/>
      </c:barChart>
      <c:catAx>
        <c:axId val="174683824"/>
        <c:scaling>
          <c:orientation val="minMax"/>
        </c:scaling>
        <c:delete val="1"/>
        <c:axPos val="l"/>
        <c:numFmt formatCode="General" sourceLinked="1"/>
        <c:majorTickMark val="none"/>
        <c:minorTickMark val="none"/>
        <c:tickLblPos val="nextTo"/>
        <c:crossAx val="174026224"/>
        <c:crosses val="autoZero"/>
        <c:auto val="1"/>
        <c:lblAlgn val="ctr"/>
        <c:lblOffset val="100"/>
        <c:noMultiLvlLbl val="0"/>
      </c:catAx>
      <c:valAx>
        <c:axId val="174026224"/>
        <c:scaling>
          <c:orientation val="minMax"/>
        </c:scaling>
        <c:delete val="1"/>
        <c:axPos val="b"/>
        <c:numFmt formatCode="0%" sourceLinked="1"/>
        <c:majorTickMark val="none"/>
        <c:minorTickMark val="none"/>
        <c:tickLblPos val="nextTo"/>
        <c:crossAx val="17468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Feuil1!$B$1</c:f>
              <c:strCache>
                <c:ptCount val="1"/>
                <c:pt idx="0">
                  <c:v>Série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Feuil1!$A$2:$A$14</c:f>
              <c:strCache>
                <c:ptCount val="12"/>
                <c:pt idx="0">
                  <c:v>Je me renseigne sur l'impact carbone du produit que j'achète</c:v>
                </c:pt>
                <c:pt idx="1">
                  <c:v>Je me renseigne sur l'impact carbone de la livraison</c:v>
                </c:pt>
                <c:pt idx="2">
                  <c:v>Je me renseigne sur les engagements environnementaux et sociaux du site de vente en ligne</c:v>
                </c:pt>
                <c:pt idx="3">
                  <c:v>Je me renseigne sur les labels ou les critères éco-responsables du produit que j'achète</c:v>
                </c:pt>
                <c:pt idx="4">
                  <c:v>Je choisis une livraison moins rapide et plus éco-responsable</c:v>
                </c:pt>
                <c:pt idx="5">
                  <c:v>Je limite au maximum l'achat sur certains sites, moins respectueux socialement et environnementalement</c:v>
                </c:pt>
                <c:pt idx="6">
                  <c:v>J'essaie de limiter globalement mes achats en ligne</c:v>
                </c:pt>
                <c:pt idx="7">
                  <c:v>J'achète des produits avec un fort indice de réparabilité</c:v>
                </c:pt>
                <c:pt idx="8">
                  <c:v>Je privilégie des produits d'occasion ou recyclés quand je peux</c:v>
                </c:pt>
                <c:pt idx="9">
                  <c:v>J'achète des produits avec un bon indice de performance énergétique</c:v>
                </c:pt>
                <c:pt idx="10">
                  <c:v>Je limite ou regroupe mes livraisons pour limiter l'empreinte carbone de ma commande</c:v>
                </c:pt>
                <c:pt idx="11">
                  <c:v>Je me renseigne sur la provenance du produit que j'achète</c:v>
                </c:pt>
              </c:strCache>
            </c:strRef>
          </c:cat>
          <c:val>
            <c:numRef>
              <c:f>Feuil1!$B$2:$B$14</c:f>
              <c:numCache>
                <c:formatCode>0%</c:formatCode>
                <c:ptCount val="12"/>
                <c:pt idx="0">
                  <c:v>0.23</c:v>
                </c:pt>
                <c:pt idx="1">
                  <c:v>0.23</c:v>
                </c:pt>
                <c:pt idx="2">
                  <c:v>0.27</c:v>
                </c:pt>
                <c:pt idx="3">
                  <c:v>0.33</c:v>
                </c:pt>
                <c:pt idx="4">
                  <c:v>0.41</c:v>
                </c:pt>
                <c:pt idx="5">
                  <c:v>0.42</c:v>
                </c:pt>
                <c:pt idx="6">
                  <c:v>0.45</c:v>
                </c:pt>
                <c:pt idx="7">
                  <c:v>0.45</c:v>
                </c:pt>
                <c:pt idx="8">
                  <c:v>0.47</c:v>
                </c:pt>
                <c:pt idx="9">
                  <c:v>0.51</c:v>
                </c:pt>
                <c:pt idx="10">
                  <c:v>0.55000000000000004</c:v>
                </c:pt>
                <c:pt idx="11">
                  <c:v>0.55000000000000004</c:v>
                </c:pt>
              </c:numCache>
            </c:numRef>
          </c:val>
          <c:extLst>
            <c:ext xmlns:c16="http://schemas.microsoft.com/office/drawing/2014/chart" uri="{C3380CC4-5D6E-409C-BE32-E72D297353CC}">
              <c16:uniqueId val="{00000000-3F0C-4F02-A506-AA0FFC14211A}"/>
            </c:ext>
          </c:extLst>
        </c:ser>
        <c:dLbls>
          <c:dLblPos val="outEnd"/>
          <c:showLegendKey val="0"/>
          <c:showVal val="1"/>
          <c:showCatName val="0"/>
          <c:showSerName val="0"/>
          <c:showPercent val="0"/>
          <c:showBubbleSize val="0"/>
        </c:dLbls>
        <c:gapWidth val="186"/>
        <c:axId val="174683824"/>
        <c:axId val="174026224"/>
      </c:barChart>
      <c:catAx>
        <c:axId val="174683824"/>
        <c:scaling>
          <c:orientation val="minMax"/>
        </c:scaling>
        <c:delete val="1"/>
        <c:axPos val="r"/>
        <c:numFmt formatCode="General" sourceLinked="1"/>
        <c:majorTickMark val="none"/>
        <c:minorTickMark val="none"/>
        <c:tickLblPos val="nextTo"/>
        <c:crossAx val="174026224"/>
        <c:crosses val="autoZero"/>
        <c:auto val="1"/>
        <c:lblAlgn val="ctr"/>
        <c:lblOffset val="100"/>
        <c:noMultiLvlLbl val="0"/>
      </c:catAx>
      <c:valAx>
        <c:axId val="174026224"/>
        <c:scaling>
          <c:orientation val="maxMin"/>
        </c:scaling>
        <c:delete val="1"/>
        <c:axPos val="b"/>
        <c:numFmt formatCode="0%" sourceLinked="1"/>
        <c:majorTickMark val="out"/>
        <c:minorTickMark val="none"/>
        <c:tickLblPos val="nextTo"/>
        <c:crossAx val="17468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7777777777776E-2"/>
          <c:y val="4.7323848238482381E-2"/>
          <c:w val="0.82794130710070046"/>
          <c:h val="0.9053523035230352"/>
        </c:manualLayout>
      </c:layout>
      <c:scatterChart>
        <c:scatterStyle val="lineMarker"/>
        <c:varyColors val="0"/>
        <c:ser>
          <c:idx val="0"/>
          <c:order val="0"/>
          <c:tx>
            <c:strRef>
              <c:f>Feuil1!$B$1</c:f>
              <c:strCache>
                <c:ptCount val="1"/>
                <c:pt idx="0">
                  <c:v>ST Agriculture, Industrie et BTP</c:v>
                </c:pt>
              </c:strCache>
            </c:strRef>
          </c:tx>
          <c:spPr>
            <a:ln w="12700" cap="rnd">
              <a:solidFill>
                <a:schemeClr val="accent2">
                  <a:lumMod val="75000"/>
                </a:schemeClr>
              </a:solidFill>
              <a:round/>
            </a:ln>
            <a:effectLst/>
          </c:spPr>
          <c:marker>
            <c:symbol val="circle"/>
            <c:size val="4"/>
            <c:spPr>
              <a:solidFill>
                <a:schemeClr val="accent2">
                  <a:lumMod val="75000"/>
                </a:schemeClr>
              </a:solidFill>
              <a:ln w="9525">
                <a:solidFill>
                  <a:schemeClr val="accent2">
                    <a:lumMod val="75000"/>
                  </a:schemeClr>
                </a:solidFill>
              </a:ln>
              <a:effectLst/>
            </c:spPr>
          </c:marker>
          <c:dLbls>
            <c:dLbl>
              <c:idx val="2"/>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65-412C-A99E-39489A16BB81}"/>
                </c:ext>
              </c:extLst>
            </c:dLbl>
            <c:dLbl>
              <c:idx val="4"/>
              <c:dLblPos val="l"/>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65-412C-A99E-39489A16BB81}"/>
                </c:ext>
              </c:extLst>
            </c:dLbl>
            <c:spPr>
              <a:noFill/>
              <a:ln>
                <a:noFill/>
              </a:ln>
              <a:effectLst/>
            </c:spPr>
            <c:txPr>
              <a:bodyPr wrap="square" lIns="38100" tIns="19050" rIns="38100" bIns="19050" anchor="ctr">
                <a:spAutoFit/>
              </a:bodyPr>
              <a:lstStyle/>
              <a:p>
                <a:pPr>
                  <a:defRPr sz="1000" b="1">
                    <a:solidFill>
                      <a:schemeClr val="accent2">
                        <a:lumMod val="75000"/>
                      </a:schemeClr>
                    </a:solidFill>
                  </a:defRPr>
                </a:pPr>
                <a:endParaRPr lang="fr-FR"/>
              </a:p>
            </c:txPr>
            <c:dLblPos val="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Feuil1!$A$2:$A$25</c:f>
              <c:numCache>
                <c:formatCode>0%</c:formatCode>
                <c:ptCount val="24"/>
                <c:pt idx="0">
                  <c:v>0.554817</c:v>
                </c:pt>
                <c:pt idx="1">
                  <c:v>0.54960600000000004</c:v>
                </c:pt>
                <c:pt idx="2">
                  <c:v>0.50952500000000001</c:v>
                </c:pt>
                <c:pt idx="3">
                  <c:v>0.47270400000000001</c:v>
                </c:pt>
                <c:pt idx="4">
                  <c:v>0.45122699999999999</c:v>
                </c:pt>
                <c:pt idx="5">
                  <c:v>0.45032899999999998</c:v>
                </c:pt>
                <c:pt idx="6">
                  <c:v>0.41692699999999999</c:v>
                </c:pt>
                <c:pt idx="7">
                  <c:v>0.40774500000000002</c:v>
                </c:pt>
                <c:pt idx="8">
                  <c:v>0.32958700000000002</c:v>
                </c:pt>
                <c:pt idx="9">
                  <c:v>0.27355099999999999</c:v>
                </c:pt>
                <c:pt idx="10">
                  <c:v>0.22894600000000001</c:v>
                </c:pt>
                <c:pt idx="11">
                  <c:v>0.226966</c:v>
                </c:pt>
                <c:pt idx="12">
                  <c:v>0.57999999999999996</c:v>
                </c:pt>
                <c:pt idx="13">
                  <c:v>0.64</c:v>
                </c:pt>
                <c:pt idx="14">
                  <c:v>0.49</c:v>
                </c:pt>
                <c:pt idx="15">
                  <c:v>0.56999999999999995</c:v>
                </c:pt>
                <c:pt idx="16">
                  <c:v>0.36</c:v>
                </c:pt>
                <c:pt idx="17">
                  <c:v>0.49</c:v>
                </c:pt>
                <c:pt idx="18">
                  <c:v>0.48</c:v>
                </c:pt>
                <c:pt idx="19">
                  <c:v>0.46</c:v>
                </c:pt>
                <c:pt idx="20">
                  <c:v>0.39</c:v>
                </c:pt>
                <c:pt idx="21">
                  <c:v>0.35</c:v>
                </c:pt>
                <c:pt idx="22">
                  <c:v>0.24</c:v>
                </c:pt>
                <c:pt idx="23">
                  <c:v>0.23</c:v>
                </c:pt>
              </c:numCache>
            </c:numRef>
          </c:xVal>
          <c:yVal>
            <c:numRef>
              <c:f>Feuil1!$B$2:$B$25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numCache>
            </c:numRef>
          </c:yVal>
          <c:smooth val="1"/>
          <c:extLst>
            <c:ext xmlns:c16="http://schemas.microsoft.com/office/drawing/2014/chart" uri="{C3380CC4-5D6E-409C-BE32-E72D297353CC}">
              <c16:uniqueId val="{00000001-A4A6-47C1-97F6-52C1238212A8}"/>
            </c:ext>
          </c:extLst>
        </c:ser>
        <c:ser>
          <c:idx val="6"/>
          <c:order val="1"/>
          <c:tx>
            <c:strRef>
              <c:f>Feuil1!$C$1</c:f>
              <c:strCache>
                <c:ptCount val="1"/>
                <c:pt idx="0">
                  <c:v>ST Commerces et services</c:v>
                </c:pt>
              </c:strCache>
            </c:strRef>
          </c:tx>
          <c:spPr>
            <a:ln w="12700">
              <a:solidFill>
                <a:schemeClr val="accent2">
                  <a:lumMod val="60000"/>
                  <a:lumOff val="40000"/>
                </a:schemeClr>
              </a:solidFill>
            </a:ln>
          </c:spPr>
          <c:marker>
            <c:symbol val="circle"/>
            <c:size val="4"/>
            <c:spPr>
              <a:solidFill>
                <a:schemeClr val="accent2">
                  <a:lumMod val="60000"/>
                  <a:lumOff val="40000"/>
                </a:schemeClr>
              </a:solidFill>
              <a:ln w="9525">
                <a:solidFill>
                  <a:schemeClr val="accent2">
                    <a:lumMod val="60000"/>
                    <a:lumOff val="40000"/>
                  </a:schemeClr>
                </a:solidFill>
              </a:ln>
            </c:spPr>
          </c:marker>
          <c:dPt>
            <c:idx val="8"/>
            <c:bubble3D val="0"/>
            <c:extLst>
              <c:ext xmlns:c16="http://schemas.microsoft.com/office/drawing/2014/chart" uri="{C3380CC4-5D6E-409C-BE32-E72D297353CC}">
                <c16:uniqueId val="{00000002-A4A6-47C1-97F6-52C1238212A8}"/>
              </c:ext>
            </c:extLst>
          </c:dPt>
          <c:dLbls>
            <c:dLbl>
              <c:idx val="14"/>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5E-4B35-9835-DE0D103691B9}"/>
                </c:ext>
              </c:extLst>
            </c:dLbl>
            <c:dLbl>
              <c:idx val="16"/>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5E-4B35-9835-DE0D103691B9}"/>
                </c:ext>
              </c:extLst>
            </c:dLbl>
            <c:dLbl>
              <c:idx val="17"/>
              <c:dLblPos val="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65-412C-A99E-39489A16BB81}"/>
                </c:ext>
              </c:extLst>
            </c:dLbl>
            <c:spPr>
              <a:noFill/>
              <a:ln>
                <a:noFill/>
              </a:ln>
              <a:effectLst/>
            </c:spPr>
            <c:txPr>
              <a:bodyPr wrap="square" lIns="38100" tIns="19050" rIns="38100" bIns="19050" anchor="ctr">
                <a:spAutoFit/>
              </a:bodyPr>
              <a:lstStyle/>
              <a:p>
                <a:pPr>
                  <a:defRPr sz="1000" b="1">
                    <a:solidFill>
                      <a:schemeClr val="accent2">
                        <a:lumMod val="60000"/>
                        <a:lumOff val="40000"/>
                      </a:schemeClr>
                    </a:solidFill>
                  </a:defRPr>
                </a:pPr>
                <a:endParaRPr lang="fr-FR"/>
              </a:p>
            </c:txPr>
            <c:dLblPos val="l"/>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numRef>
              <c:f>Feuil1!$A$2:$A$25</c:f>
              <c:numCache>
                <c:formatCode>0%</c:formatCode>
                <c:ptCount val="24"/>
                <c:pt idx="0">
                  <c:v>0.554817</c:v>
                </c:pt>
                <c:pt idx="1">
                  <c:v>0.54960600000000004</c:v>
                </c:pt>
                <c:pt idx="2">
                  <c:v>0.50952500000000001</c:v>
                </c:pt>
                <c:pt idx="3">
                  <c:v>0.47270400000000001</c:v>
                </c:pt>
                <c:pt idx="4">
                  <c:v>0.45122699999999999</c:v>
                </c:pt>
                <c:pt idx="5">
                  <c:v>0.45032899999999998</c:v>
                </c:pt>
                <c:pt idx="6">
                  <c:v>0.41692699999999999</c:v>
                </c:pt>
                <c:pt idx="7">
                  <c:v>0.40774500000000002</c:v>
                </c:pt>
                <c:pt idx="8">
                  <c:v>0.32958700000000002</c:v>
                </c:pt>
                <c:pt idx="9">
                  <c:v>0.27355099999999999</c:v>
                </c:pt>
                <c:pt idx="10">
                  <c:v>0.22894600000000001</c:v>
                </c:pt>
                <c:pt idx="11">
                  <c:v>0.226966</c:v>
                </c:pt>
                <c:pt idx="12">
                  <c:v>0.57999999999999996</c:v>
                </c:pt>
                <c:pt idx="13">
                  <c:v>0.64</c:v>
                </c:pt>
                <c:pt idx="14">
                  <c:v>0.49</c:v>
                </c:pt>
                <c:pt idx="15">
                  <c:v>0.56999999999999995</c:v>
                </c:pt>
                <c:pt idx="16">
                  <c:v>0.36</c:v>
                </c:pt>
                <c:pt idx="17">
                  <c:v>0.49</c:v>
                </c:pt>
                <c:pt idx="18">
                  <c:v>0.48</c:v>
                </c:pt>
                <c:pt idx="19">
                  <c:v>0.46</c:v>
                </c:pt>
                <c:pt idx="20">
                  <c:v>0.39</c:v>
                </c:pt>
                <c:pt idx="21">
                  <c:v>0.35</c:v>
                </c:pt>
                <c:pt idx="22">
                  <c:v>0.24</c:v>
                </c:pt>
                <c:pt idx="23">
                  <c:v>0.23</c:v>
                </c:pt>
              </c:numCache>
            </c:numRef>
          </c:xVal>
          <c:yVal>
            <c:numRef>
              <c:f>Feuil1!$C$2:$C$25</c:f>
              <c:numCache>
                <c:formatCode>General</c:formatCode>
                <c:ptCount val="24"/>
                <c:pt idx="12">
                  <c:v>1</c:v>
                </c:pt>
                <c:pt idx="13">
                  <c:v>2</c:v>
                </c:pt>
                <c:pt idx="14">
                  <c:v>3</c:v>
                </c:pt>
                <c:pt idx="15">
                  <c:v>4</c:v>
                </c:pt>
                <c:pt idx="16">
                  <c:v>5</c:v>
                </c:pt>
                <c:pt idx="17">
                  <c:v>6</c:v>
                </c:pt>
                <c:pt idx="18">
                  <c:v>7</c:v>
                </c:pt>
                <c:pt idx="19">
                  <c:v>8</c:v>
                </c:pt>
                <c:pt idx="20">
                  <c:v>9</c:v>
                </c:pt>
                <c:pt idx="21">
                  <c:v>10</c:v>
                </c:pt>
                <c:pt idx="22">
                  <c:v>11</c:v>
                </c:pt>
                <c:pt idx="23">
                  <c:v>12</c:v>
                </c:pt>
              </c:numCache>
            </c:numRef>
          </c:yVal>
          <c:smooth val="1"/>
          <c:extLst>
            <c:ext xmlns:c16="http://schemas.microsoft.com/office/drawing/2014/chart" uri="{C3380CC4-5D6E-409C-BE32-E72D297353CC}">
              <c16:uniqueId val="{00000004-A4A6-47C1-97F6-52C1238212A8}"/>
            </c:ext>
          </c:extLst>
        </c:ser>
        <c:dLbls>
          <c:dLblPos val="t"/>
          <c:showLegendKey val="0"/>
          <c:showVal val="1"/>
          <c:showCatName val="0"/>
          <c:showSerName val="0"/>
          <c:showPercent val="0"/>
          <c:showBubbleSize val="0"/>
        </c:dLbls>
        <c:axId val="310282656"/>
        <c:axId val="310284224"/>
      </c:scatterChart>
      <c:valAx>
        <c:axId val="310282656"/>
        <c:scaling>
          <c:orientation val="maxMin"/>
          <c:max val="0.70000000000000007"/>
          <c:min val="0.2"/>
        </c:scaling>
        <c:delete val="1"/>
        <c:axPos val="t"/>
        <c:numFmt formatCode="0%" sourceLinked="1"/>
        <c:majorTickMark val="out"/>
        <c:minorTickMark val="none"/>
        <c:tickLblPos val="nextTo"/>
        <c:crossAx val="310284224"/>
        <c:crosses val="autoZero"/>
        <c:crossBetween val="midCat"/>
      </c:valAx>
      <c:valAx>
        <c:axId val="310284224"/>
        <c:scaling>
          <c:orientation val="maxMin"/>
          <c:max val="12"/>
          <c:min val="1"/>
        </c:scaling>
        <c:delete val="1"/>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310282656"/>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0.31048</cdr:x>
      <cdr:y>0.32362</cdr:y>
    </cdr:from>
    <cdr:to>
      <cdr:x>0.59204</cdr:x>
      <cdr:y>0.73791</cdr:y>
    </cdr:to>
    <cdr:sp macro="" textlink="">
      <cdr:nvSpPr>
        <cdr:cNvPr id="2" name="Arc 1">
          <a:extLst xmlns:a="http://schemas.openxmlformats.org/drawingml/2006/main">
            <a:ext uri="{FF2B5EF4-FFF2-40B4-BE49-F238E27FC236}">
              <a16:creationId xmlns:a16="http://schemas.microsoft.com/office/drawing/2014/main" id="{9004CDDA-E524-193D-5661-7F9686C974EB}"/>
            </a:ext>
          </a:extLst>
        </cdr:cNvPr>
        <cdr:cNvSpPr/>
      </cdr:nvSpPr>
      <cdr:spPr bwMode="auto">
        <a:xfrm xmlns:a="http://schemas.openxmlformats.org/drawingml/2006/main">
          <a:off x="1151274" y="815527"/>
          <a:ext cx="1044000" cy="1044000"/>
        </a:xfrm>
        <a:prstGeom xmlns:a="http://schemas.openxmlformats.org/drawingml/2006/main" prst="arc">
          <a:avLst>
            <a:gd name="adj1" fmla="val 16121887"/>
            <a:gd name="adj2" fmla="val 353501"/>
          </a:avLst>
        </a:prstGeom>
        <a:ln xmlns:a="http://schemas.openxmlformats.org/drawingml/2006/main" w="38100">
          <a:solidFill>
            <a:srgbClr val="40B0FF"/>
          </a:solidFill>
          <a:headEnd type="none" w="med" len="med"/>
          <a:tailEnd type="none" w="med" len="med"/>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0.31048</cdr:x>
      <cdr:y>0.32362</cdr:y>
    </cdr:from>
    <cdr:to>
      <cdr:x>0.59204</cdr:x>
      <cdr:y>0.73791</cdr:y>
    </cdr:to>
    <cdr:sp macro="" textlink="">
      <cdr:nvSpPr>
        <cdr:cNvPr id="2" name="Arc 1">
          <a:extLst xmlns:a="http://schemas.openxmlformats.org/drawingml/2006/main">
            <a:ext uri="{FF2B5EF4-FFF2-40B4-BE49-F238E27FC236}">
              <a16:creationId xmlns:a16="http://schemas.microsoft.com/office/drawing/2014/main" id="{9004CDDA-E524-193D-5661-7F9686C974EB}"/>
            </a:ext>
          </a:extLst>
        </cdr:cNvPr>
        <cdr:cNvSpPr/>
      </cdr:nvSpPr>
      <cdr:spPr bwMode="auto">
        <a:xfrm xmlns:a="http://schemas.openxmlformats.org/drawingml/2006/main">
          <a:off x="1151274" y="815527"/>
          <a:ext cx="1044000" cy="1044000"/>
        </a:xfrm>
        <a:prstGeom xmlns:a="http://schemas.openxmlformats.org/drawingml/2006/main" prst="arc">
          <a:avLst>
            <a:gd name="adj1" fmla="val 16121887"/>
            <a:gd name="adj2" fmla="val 21444078"/>
          </a:avLst>
        </a:prstGeom>
        <a:ln xmlns:a="http://schemas.openxmlformats.org/drawingml/2006/main" w="38100">
          <a:solidFill>
            <a:schemeClr val="accent6">
              <a:lumMod val="60000"/>
              <a:lumOff val="40000"/>
            </a:schemeClr>
          </a:solidFill>
          <a:headEnd type="none" w="med" len="med"/>
          <a:tailEnd type="none" w="med" len="med"/>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drawings/drawing3.xml><?xml version="1.0" encoding="utf-8"?>
<c:userShapes xmlns:c="http://schemas.openxmlformats.org/drawingml/2006/chart">
  <cdr:relSizeAnchor xmlns:cdr="http://schemas.openxmlformats.org/drawingml/2006/chartDrawing">
    <cdr:from>
      <cdr:x>0.31753</cdr:x>
      <cdr:y>0.29943</cdr:y>
    </cdr:from>
    <cdr:to>
      <cdr:x>0.58838</cdr:x>
      <cdr:y>0.74451</cdr:y>
    </cdr:to>
    <cdr:sp macro="" textlink="">
      <cdr:nvSpPr>
        <cdr:cNvPr id="2" name="Arc 1">
          <a:extLst xmlns:a="http://schemas.openxmlformats.org/drawingml/2006/main">
            <a:ext uri="{FF2B5EF4-FFF2-40B4-BE49-F238E27FC236}">
              <a16:creationId xmlns:a16="http://schemas.microsoft.com/office/drawing/2014/main" id="{9004CDDA-E524-193D-5661-7F9686C974EB}"/>
            </a:ext>
          </a:extLst>
        </cdr:cNvPr>
        <cdr:cNvSpPr/>
      </cdr:nvSpPr>
      <cdr:spPr bwMode="auto">
        <a:xfrm xmlns:a="http://schemas.openxmlformats.org/drawingml/2006/main">
          <a:off x="801869" y="460175"/>
          <a:ext cx="684000" cy="684000"/>
        </a:xfrm>
        <a:prstGeom xmlns:a="http://schemas.openxmlformats.org/drawingml/2006/main" prst="arc">
          <a:avLst>
            <a:gd name="adj1" fmla="val 16200000"/>
            <a:gd name="adj2" fmla="val 10020957"/>
          </a:avLst>
        </a:prstGeom>
        <a:ln xmlns:a="http://schemas.openxmlformats.org/drawingml/2006/main" w="38100">
          <a:solidFill>
            <a:srgbClr val="40B0FF"/>
          </a:solidFill>
          <a:headEnd type="none" w="med" len="med"/>
          <a:tailEnd type="none" w="med" len="med"/>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drawings/drawing4.xml><?xml version="1.0" encoding="utf-8"?>
<c:userShapes xmlns:c="http://schemas.openxmlformats.org/drawingml/2006/chart">
  <cdr:relSizeAnchor xmlns:cdr="http://schemas.openxmlformats.org/drawingml/2006/chartDrawing">
    <cdr:from>
      <cdr:x>0.31283</cdr:x>
      <cdr:y>0.29943</cdr:y>
    </cdr:from>
    <cdr:to>
      <cdr:x>0.58368</cdr:x>
      <cdr:y>0.74451</cdr:y>
    </cdr:to>
    <cdr:sp macro="" textlink="">
      <cdr:nvSpPr>
        <cdr:cNvPr id="2" name="Arc 1">
          <a:extLst xmlns:a="http://schemas.openxmlformats.org/drawingml/2006/main">
            <a:ext uri="{FF2B5EF4-FFF2-40B4-BE49-F238E27FC236}">
              <a16:creationId xmlns:a16="http://schemas.microsoft.com/office/drawing/2014/main" id="{9004CDDA-E524-193D-5661-7F9686C974EB}"/>
            </a:ext>
          </a:extLst>
        </cdr:cNvPr>
        <cdr:cNvSpPr/>
      </cdr:nvSpPr>
      <cdr:spPr bwMode="auto">
        <a:xfrm xmlns:a="http://schemas.openxmlformats.org/drawingml/2006/main">
          <a:off x="789995" y="460169"/>
          <a:ext cx="683987" cy="684006"/>
        </a:xfrm>
        <a:prstGeom xmlns:a="http://schemas.openxmlformats.org/drawingml/2006/main" prst="arc">
          <a:avLst>
            <a:gd name="adj1" fmla="val 16200000"/>
            <a:gd name="adj2" fmla="val 10020957"/>
          </a:avLst>
        </a:prstGeom>
        <a:ln xmlns:a="http://schemas.openxmlformats.org/drawingml/2006/main" w="38100">
          <a:solidFill>
            <a:schemeClr val="accent6">
              <a:lumMod val="60000"/>
              <a:lumOff val="40000"/>
            </a:schemeClr>
          </a:solidFill>
          <a:headEnd type="none" w="med" len="med"/>
          <a:tailEnd type="none" w="med" len="med"/>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txBody>
        <a:bodyPr xmlns:a="http://schemas.openxmlformats.org/drawingml/2006/main" vertOverflow="clip" vert="horz" wrap="square" lIns="91440" tIns="45720" rIns="91440" bIns="45720" numCol="1" rtlCol="0" anchor="t" anchorCtr="0" compatLnSpc="1">
          <a:prstTxWarp prst="textNoShape">
            <a:avLst/>
          </a:prstTxWarp>
        </a:bodyPr>
        <a:lstStyle xmlns:a="http://schemas.openxmlformats.org/drawingml/2006/main"/>
        <a:p xmlns:a="http://schemas.openxmlformats.org/drawingml/2006/main">
          <a:endParaRPr lang="fr-F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142121" y="9428583"/>
            <a:ext cx="1169779" cy="369378"/>
          </a:xfrm>
          <a:prstGeom prst="rect">
            <a:avLst/>
          </a:prstGeom>
        </p:spPr>
        <p:txBody>
          <a:bodyPr vert="horz" lIns="95254" tIns="47627" rIns="95254" bIns="47627" rtlCol="0" anchor="b"/>
          <a:lstStyle>
            <a:lvl1pPr algn="r">
              <a:defRPr sz="1300"/>
            </a:lvl1pPr>
          </a:lstStyle>
          <a:p>
            <a:endParaRPr lang="en-US" sz="1100" dirty="0">
              <a:latin typeface="Arial" panose="020B0604020202020204" pitchFamily="34" charset="0"/>
            </a:endParaRPr>
          </a:p>
        </p:txBody>
      </p:sp>
      <p:sp>
        <p:nvSpPr>
          <p:cNvPr id="4" name="Footer Placeholder 3"/>
          <p:cNvSpPr>
            <a:spLocks noGrp="1"/>
          </p:cNvSpPr>
          <p:nvPr>
            <p:ph type="ftr" sz="quarter" idx="2"/>
          </p:nvPr>
        </p:nvSpPr>
        <p:spPr>
          <a:xfrm>
            <a:off x="458787" y="9428584"/>
            <a:ext cx="4558255" cy="369378"/>
          </a:xfrm>
          <a:prstGeom prst="rect">
            <a:avLst/>
          </a:prstGeom>
        </p:spPr>
        <p:txBody>
          <a:bodyPr vert="horz" lIns="95254" tIns="47627" rIns="95254" bIns="47627" rtlCol="0" anchor="b"/>
          <a:lstStyle>
            <a:lvl1pPr algn="l">
              <a:defRPr sz="1300"/>
            </a:lvl1pPr>
          </a:lstStyle>
          <a:p>
            <a:endParaRPr lang="en-US" sz="1100" dirty="0">
              <a:latin typeface="Arial" panose="020B0604020202020204" pitchFamily="34" charset="0"/>
            </a:endParaRPr>
          </a:p>
        </p:txBody>
      </p:sp>
    </p:spTree>
    <p:extLst>
      <p:ext uri="{BB962C8B-B14F-4D97-AF65-F5344CB8AC3E}">
        <p14:creationId xmlns:p14="http://schemas.microsoft.com/office/powerpoint/2010/main" val="2679227803"/>
      </p:ext>
    </p:extLst>
  </p:cSld>
  <p:clrMap bg1="dk1" tx1="lt1" bg2="dk2" tx2="lt2" accent1="accent1" accent2="accent2" accent3="accent3" accent4="accent4" accent5="accent5" accent6="accent6" hlink="hlink" folHlink="folHlink"/>
  <p:hf sldNum="0" hdr="0" ftr="0" dt="0"/>
  <p:extLst>
    <p:ext uri="{56416CCD-93CA-4268-BC5B-53C4BB910035}">
      <p15:sldGuideLst xmlns:p15="http://schemas.microsoft.com/office/powerpoint/2012/main">
        <p15:guide id="1" pos="289" userDrawn="1">
          <p15:clr>
            <a:srgbClr val="F26B43"/>
          </p15:clr>
        </p15:guide>
        <p15:guide id="2" pos="3976"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6125"/>
            <a:ext cx="6616700" cy="3721100"/>
          </a:xfrm>
          <a:prstGeom prst="rect">
            <a:avLst/>
          </a:prstGeom>
          <a:noFill/>
          <a:ln w="12700">
            <a:solidFill>
              <a:prstClr val="black"/>
            </a:solidFill>
          </a:ln>
        </p:spPr>
        <p:txBody>
          <a:bodyPr vert="horz" lIns="95254" tIns="47627" rIns="95254" bIns="47627" rtlCol="0" anchor="ctr"/>
          <a:lstStyle/>
          <a:p>
            <a:endParaRPr lang="en-US" dirty="0"/>
          </a:p>
        </p:txBody>
      </p:sp>
      <p:sp>
        <p:nvSpPr>
          <p:cNvPr id="5" name="Notes Placeholder 4"/>
          <p:cNvSpPr>
            <a:spLocks noGrp="1"/>
          </p:cNvSpPr>
          <p:nvPr>
            <p:ph type="body" sz="quarter" idx="3"/>
          </p:nvPr>
        </p:nvSpPr>
        <p:spPr>
          <a:xfrm>
            <a:off x="494018" y="4715153"/>
            <a:ext cx="6169893" cy="4466987"/>
          </a:xfrm>
          <a:prstGeom prst="rect">
            <a:avLst/>
          </a:prstGeom>
        </p:spPr>
        <p:txBody>
          <a:bodyPr vert="horz" lIns="95254" tIns="47627" rIns="95254" bIns="4762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7890" y="9491387"/>
            <a:ext cx="1626022" cy="267722"/>
          </a:xfrm>
          <a:prstGeom prst="rect">
            <a:avLst/>
          </a:prstGeom>
        </p:spPr>
      </p:pic>
      <p:sp>
        <p:nvSpPr>
          <p:cNvPr id="9" name="Footer Placeholder 8"/>
          <p:cNvSpPr>
            <a:spLocks noGrp="1"/>
          </p:cNvSpPr>
          <p:nvPr>
            <p:ph type="ftr" sz="quarter" idx="4"/>
          </p:nvPr>
        </p:nvSpPr>
        <p:spPr>
          <a:xfrm>
            <a:off x="494019" y="9430537"/>
            <a:ext cx="4285029" cy="328572"/>
          </a:xfrm>
          <a:prstGeom prst="rect">
            <a:avLst/>
          </a:prstGeom>
        </p:spPr>
        <p:txBody>
          <a:bodyPr vert="horz" lIns="0" tIns="43969" rIns="87938" bIns="43969" rtlCol="0" anchor="ctr"/>
          <a:lstStyle>
            <a:lvl1pPr algn="l">
              <a:defRPr sz="1100">
                <a:latin typeface="Arial" panose="020B0604020202020204" pitchFamily="34" charset="0"/>
              </a:defRPr>
            </a:lvl1pPr>
          </a:lstStyle>
          <a:p>
            <a:fld id="{3CE30ADD-77C3-4093-96A2-9BD88D3E3E0F}" type="datetime3">
              <a:rPr lang="en-GB" smtClean="0"/>
              <a:pPr/>
              <a:t>3 April, 2023</a:t>
            </a:fld>
            <a:endParaRPr lang="en-GB" dirty="0"/>
          </a:p>
        </p:txBody>
      </p:sp>
    </p:spTree>
    <p:extLst>
      <p:ext uri="{BB962C8B-B14F-4D97-AF65-F5344CB8AC3E}">
        <p14:creationId xmlns:p14="http://schemas.microsoft.com/office/powerpoint/2010/main" val="587102967"/>
      </p:ext>
    </p:extLst>
  </p:cSld>
  <p:clrMap bg1="dk1" tx1="lt1" bg2="dk2" tx2="lt2" accent1="accent1" accent2="accent2" accent3="accent3" accent4="accent4" accent5="accent5" accent6="accent6" hlink="hlink" folHlink="folHlink"/>
  <p:hf sldNum="0" hdr="0" ftr="0" dt="0"/>
  <p:notesStyle>
    <a:lvl1pPr marL="0" indent="0" algn="l" defTabSz="914400" rtl="0" eaLnBrk="1" latinLnBrk="0" hangingPunct="1">
      <a:lnSpc>
        <a:spcPct val="110000"/>
      </a:lnSpc>
      <a:spcBef>
        <a:spcPts val="300"/>
      </a:spcBef>
      <a:buFont typeface="Arial" panose="020B0604020202020204" pitchFamily="34" charset="0"/>
      <a:buNone/>
      <a:defRPr sz="1200" kern="1200">
        <a:solidFill>
          <a:schemeClr val="tx1"/>
        </a:solidFill>
        <a:latin typeface="Arial" panose="020B0604020202020204" pitchFamily="34" charset="0"/>
        <a:ea typeface="+mn-ea"/>
        <a:cs typeface="+mn-cs"/>
      </a:defRPr>
    </a:lvl1pPr>
    <a:lvl2pPr marL="228600" indent="-114300" algn="l" defTabSz="914400" rtl="0" eaLnBrk="1" latinLnBrk="0" hangingPunct="1">
      <a:lnSpc>
        <a:spcPct val="100000"/>
      </a:lnSpc>
      <a:spcBef>
        <a:spcPts val="300"/>
      </a:spcBef>
      <a:spcAft>
        <a:spcPts val="600"/>
      </a:spcAft>
      <a:buFont typeface="Arial" panose="020B0604020202020204" pitchFamily="34" charset="0"/>
      <a:buChar char="•"/>
      <a:defRPr sz="1100" kern="1200">
        <a:solidFill>
          <a:schemeClr val="tx1"/>
        </a:solidFill>
        <a:latin typeface="Arial" panose="020B0604020202020204" pitchFamily="34" charset="0"/>
        <a:ea typeface="+mn-ea"/>
        <a:cs typeface="+mn-cs"/>
      </a:defRPr>
    </a:lvl2pPr>
    <a:lvl3pPr marL="0" indent="0" algn="l" defTabSz="914400" rtl="0" eaLnBrk="1" latinLnBrk="0" hangingPunct="1">
      <a:lnSpc>
        <a:spcPct val="95000"/>
      </a:lnSpc>
      <a:spcBef>
        <a:spcPts val="300"/>
      </a:spcBef>
      <a:buFont typeface="Arial" panose="020B0604020202020204" pitchFamily="34" charset="0"/>
      <a:buNone/>
      <a:defRPr sz="1100" b="1" kern="1200">
        <a:solidFill>
          <a:schemeClr val="tx1"/>
        </a:solidFill>
        <a:latin typeface="Arial" panose="020B0604020202020204" pitchFamily="34" charset="0"/>
        <a:ea typeface="+mn-ea"/>
        <a:cs typeface="+mn-cs"/>
      </a:defRPr>
    </a:lvl3pPr>
    <a:lvl4pPr marL="0" indent="0" algn="l" defTabSz="914400" rtl="0" eaLnBrk="1" latinLnBrk="0" hangingPunct="1">
      <a:lnSpc>
        <a:spcPct val="95000"/>
      </a:lnSpc>
      <a:spcBef>
        <a:spcPts val="300"/>
      </a:spcBef>
      <a:buFont typeface="Arial" panose="020B0604020202020204" pitchFamily="34" charset="0"/>
      <a:buNone/>
      <a:defRPr sz="1100" kern="1200">
        <a:solidFill>
          <a:schemeClr val="accent1"/>
        </a:solidFill>
        <a:latin typeface="Arial" panose="020B0604020202020204" pitchFamily="34" charset="0"/>
        <a:ea typeface="+mn-ea"/>
        <a:cs typeface="+mn-cs"/>
      </a:defRPr>
    </a:lvl4pPr>
    <a:lvl5pPr marL="171450" indent="-17145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pos="31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9700" y="768350"/>
            <a:ext cx="6819900" cy="38354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defTabSz="944453">
              <a:defRPr/>
            </a:pPr>
            <a:fld id="{3E22A625-9BE5-4073-8903-001A41224946}" type="slidenum">
              <a:rPr lang="fr-FR">
                <a:solidFill>
                  <a:prstClr val="black"/>
                </a:solidFill>
                <a:latin typeface="Times New Roman" pitchFamily="18" charset="0"/>
                <a:cs typeface="+mn-cs"/>
              </a:rPr>
              <a:pPr defTabSz="944453">
                <a:defRPr/>
              </a:pPr>
              <a:t>1</a:t>
            </a:fld>
            <a:endParaRPr lang="fr-FR" dirty="0">
              <a:solidFill>
                <a:prstClr val="black"/>
              </a:solidFill>
              <a:latin typeface="Times New Roman" pitchFamily="18" charset="0"/>
              <a:cs typeface="+mn-cs"/>
            </a:endParaRPr>
          </a:p>
        </p:txBody>
      </p:sp>
    </p:spTree>
    <p:extLst>
      <p:ext uri="{BB962C8B-B14F-4D97-AF65-F5344CB8AC3E}">
        <p14:creationId xmlns:p14="http://schemas.microsoft.com/office/powerpoint/2010/main" val="78230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1_TITR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C25AFC98-9C3B-4CEB-B5B7-07489B01F12F}"/>
              </a:ext>
            </a:extLst>
          </p:cNvPr>
          <p:cNvSpPr>
            <a:spLocks noGrp="1"/>
          </p:cNvSpPr>
          <p:nvPr>
            <p:ph type="pic" sz="quarter" idx="11"/>
          </p:nvPr>
        </p:nvSpPr>
        <p:spPr>
          <a:xfrm>
            <a:off x="0" y="0"/>
            <a:ext cx="12192000" cy="6858000"/>
          </a:xfrm>
        </p:spPr>
        <p:txBody>
          <a:bodyPr/>
          <a:lstStyle/>
          <a:p>
            <a:r>
              <a:rPr lang="fr-FR" dirty="0"/>
              <a:t>Cliquez sur l'icône pour ajouter une image</a:t>
            </a:r>
          </a:p>
        </p:txBody>
      </p:sp>
      <p:sp>
        <p:nvSpPr>
          <p:cNvPr id="1853445" name="Rectangle 5"/>
          <p:cNvSpPr>
            <a:spLocks noGrp="1" noChangeArrowheads="1"/>
          </p:cNvSpPr>
          <p:nvPr>
            <p:ph type="ctrTitle"/>
          </p:nvPr>
        </p:nvSpPr>
        <p:spPr>
          <a:xfrm>
            <a:off x="6870509" y="2078564"/>
            <a:ext cx="4824447" cy="1705889"/>
          </a:xfrm>
        </p:spPr>
        <p:txBody>
          <a:bodyPr lIns="0" anchor="b">
            <a:normAutofit/>
          </a:bodyPr>
          <a:lstStyle>
            <a:lvl1pPr algn="ctr">
              <a:defRPr sz="2800">
                <a:solidFill>
                  <a:schemeClr val="tx1"/>
                </a:solidFill>
              </a:defRPr>
            </a:lvl1pPr>
          </a:lstStyle>
          <a:p>
            <a:pPr lvl="0"/>
            <a:r>
              <a:rPr lang="fr-FR" noProof="0"/>
              <a:t>Modifiez le style du titre</a:t>
            </a:r>
            <a:endParaRPr lang="fr-FR" noProof="0" dirty="0"/>
          </a:p>
        </p:txBody>
      </p:sp>
      <p:sp>
        <p:nvSpPr>
          <p:cNvPr id="1853446" name="Rectangle 6"/>
          <p:cNvSpPr>
            <a:spLocks noGrp="1" noChangeArrowheads="1"/>
          </p:cNvSpPr>
          <p:nvPr>
            <p:ph type="subTitle" idx="1"/>
          </p:nvPr>
        </p:nvSpPr>
        <p:spPr>
          <a:xfrm>
            <a:off x="6870509" y="3796377"/>
            <a:ext cx="4781123" cy="1095555"/>
          </a:xfrm>
        </p:spPr>
        <p:txBody>
          <a:bodyPr lIns="0" anchor="ctr"/>
          <a:lstStyle>
            <a:lvl1pPr marL="0" indent="0" algn="ctr">
              <a:buFont typeface="Wingdings 2" pitchFamily="18" charset="2"/>
              <a:buNone/>
              <a:defRPr>
                <a:solidFill>
                  <a:schemeClr val="tx1"/>
                </a:solidFill>
              </a:defRPr>
            </a:lvl1pPr>
          </a:lstStyle>
          <a:p>
            <a:pPr lvl="0"/>
            <a:r>
              <a:rPr lang="fr-FR" noProof="0"/>
              <a:t>Modifier le style des sous-titres du masque</a:t>
            </a:r>
            <a:endParaRPr lang="fr-FR" noProof="0" dirty="0"/>
          </a:p>
        </p:txBody>
      </p:sp>
      <p:sp>
        <p:nvSpPr>
          <p:cNvPr id="15" name="Forme libre 14">
            <a:extLst>
              <a:ext uri="{FF2B5EF4-FFF2-40B4-BE49-F238E27FC236}">
                <a16:creationId xmlns:a16="http://schemas.microsoft.com/office/drawing/2014/main" id="{8D95C26B-9404-4890-9E62-0538868BD702}"/>
              </a:ext>
            </a:extLst>
          </p:cNvPr>
          <p:cNvSpPr/>
          <p:nvPr/>
        </p:nvSpPr>
        <p:spPr bwMode="auto">
          <a:xfrm>
            <a:off x="393509" y="2513994"/>
            <a:ext cx="505332" cy="769434"/>
          </a:xfrm>
          <a:custGeom>
            <a:avLst/>
            <a:gdLst>
              <a:gd name="connsiteX0" fmla="*/ 535258 w 535258"/>
              <a:gd name="connsiteY0" fmla="*/ 0 h 769434"/>
              <a:gd name="connsiteX1" fmla="*/ 33453 w 535258"/>
              <a:gd name="connsiteY1" fmla="*/ 0 h 769434"/>
              <a:gd name="connsiteX2" fmla="*/ 33453 w 535258"/>
              <a:gd name="connsiteY2" fmla="*/ 769434 h 769434"/>
              <a:gd name="connsiteX3" fmla="*/ 0 w 535258"/>
              <a:gd name="connsiteY3" fmla="*/ 769434 h 769434"/>
              <a:gd name="connsiteX0" fmla="*/ 505332 w 505332"/>
              <a:gd name="connsiteY0" fmla="*/ 0 h 769434"/>
              <a:gd name="connsiteX1" fmla="*/ 3527 w 505332"/>
              <a:gd name="connsiteY1" fmla="*/ 0 h 769434"/>
              <a:gd name="connsiteX2" fmla="*/ 3527 w 505332"/>
              <a:gd name="connsiteY2" fmla="*/ 769434 h 769434"/>
              <a:gd name="connsiteX3" fmla="*/ 0 w 505332"/>
              <a:gd name="connsiteY3" fmla="*/ 769434 h 769434"/>
            </a:gdLst>
            <a:ahLst/>
            <a:cxnLst>
              <a:cxn ang="0">
                <a:pos x="connsiteX0" y="connsiteY0"/>
              </a:cxn>
              <a:cxn ang="0">
                <a:pos x="connsiteX1" y="connsiteY1"/>
              </a:cxn>
              <a:cxn ang="0">
                <a:pos x="connsiteX2" y="connsiteY2"/>
              </a:cxn>
              <a:cxn ang="0">
                <a:pos x="connsiteX3" y="connsiteY3"/>
              </a:cxn>
            </a:cxnLst>
            <a:rect l="l" t="t" r="r" b="b"/>
            <a:pathLst>
              <a:path w="505332" h="769434">
                <a:moveTo>
                  <a:pt x="505332" y="0"/>
                </a:moveTo>
                <a:lnTo>
                  <a:pt x="3527" y="0"/>
                </a:lnTo>
                <a:lnTo>
                  <a:pt x="3527" y="769434"/>
                </a:lnTo>
                <a:lnTo>
                  <a:pt x="0" y="769434"/>
                </a:lnTo>
              </a:path>
            </a:pathLst>
          </a:custGeom>
          <a:noFill/>
          <a:ln w="9525" cap="flat" cmpd="sng" algn="ctr">
            <a:solidFill>
              <a:schemeClr val="bg1"/>
            </a:solidFill>
            <a:prstDash val="solid"/>
            <a:round/>
            <a:headEnd type="none" w="med" len="med"/>
            <a:tailEnd type="none" w="med" len="med"/>
          </a:ln>
          <a:effectLst/>
        </p:spPr>
        <p:txBody>
          <a:bodyPr rtlCol="0" anchor="ctr"/>
          <a:lstStyle/>
          <a:p>
            <a:pPr algn="ctr"/>
            <a:endParaRPr lang="fr-FR" dirty="0">
              <a:solidFill>
                <a:schemeClr val="bg1"/>
              </a:solidFill>
              <a:latin typeface="Arial" panose="020B0604020202020204" pitchFamily="34" charset="0"/>
            </a:endParaRPr>
          </a:p>
        </p:txBody>
      </p:sp>
      <p:sp>
        <p:nvSpPr>
          <p:cNvPr id="16" name="Forme libre 15">
            <a:extLst>
              <a:ext uri="{FF2B5EF4-FFF2-40B4-BE49-F238E27FC236}">
                <a16:creationId xmlns:a16="http://schemas.microsoft.com/office/drawing/2014/main" id="{EF1778A9-F8D6-4E4D-99C8-6D20A32421CD}"/>
              </a:ext>
            </a:extLst>
          </p:cNvPr>
          <p:cNvSpPr/>
          <p:nvPr/>
        </p:nvSpPr>
        <p:spPr bwMode="auto">
          <a:xfrm rot="10800000">
            <a:off x="4713989" y="4550972"/>
            <a:ext cx="503967" cy="776388"/>
          </a:xfrm>
          <a:custGeom>
            <a:avLst/>
            <a:gdLst>
              <a:gd name="connsiteX0" fmla="*/ 535258 w 535258"/>
              <a:gd name="connsiteY0" fmla="*/ 0 h 769434"/>
              <a:gd name="connsiteX1" fmla="*/ 33453 w 535258"/>
              <a:gd name="connsiteY1" fmla="*/ 0 h 769434"/>
              <a:gd name="connsiteX2" fmla="*/ 33453 w 535258"/>
              <a:gd name="connsiteY2" fmla="*/ 769434 h 769434"/>
              <a:gd name="connsiteX3" fmla="*/ 0 w 535258"/>
              <a:gd name="connsiteY3" fmla="*/ 769434 h 769434"/>
              <a:gd name="connsiteX0" fmla="*/ 535258 w 535258"/>
              <a:gd name="connsiteY0" fmla="*/ 0 h 769434"/>
              <a:gd name="connsiteX1" fmla="*/ 33453 w 535258"/>
              <a:gd name="connsiteY1" fmla="*/ 0 h 769434"/>
              <a:gd name="connsiteX2" fmla="*/ 33453 w 535258"/>
              <a:gd name="connsiteY2" fmla="*/ 769434 h 769434"/>
              <a:gd name="connsiteX3" fmla="*/ 0 w 535258"/>
              <a:gd name="connsiteY3" fmla="*/ 769434 h 769434"/>
              <a:gd name="connsiteX0" fmla="*/ 503967 w 503967"/>
              <a:gd name="connsiteY0" fmla="*/ 0 h 776388"/>
              <a:gd name="connsiteX1" fmla="*/ 2162 w 503967"/>
              <a:gd name="connsiteY1" fmla="*/ 0 h 776388"/>
              <a:gd name="connsiteX2" fmla="*/ 2162 w 503967"/>
              <a:gd name="connsiteY2" fmla="*/ 769434 h 776388"/>
              <a:gd name="connsiteX3" fmla="*/ 0 w 503967"/>
              <a:gd name="connsiteY3" fmla="*/ 776388 h 776388"/>
            </a:gdLst>
            <a:ahLst/>
            <a:cxnLst>
              <a:cxn ang="0">
                <a:pos x="connsiteX0" y="connsiteY0"/>
              </a:cxn>
              <a:cxn ang="0">
                <a:pos x="connsiteX1" y="connsiteY1"/>
              </a:cxn>
              <a:cxn ang="0">
                <a:pos x="connsiteX2" y="connsiteY2"/>
              </a:cxn>
              <a:cxn ang="0">
                <a:pos x="connsiteX3" y="connsiteY3"/>
              </a:cxn>
            </a:cxnLst>
            <a:rect l="l" t="t" r="r" b="b"/>
            <a:pathLst>
              <a:path w="503967" h="776388">
                <a:moveTo>
                  <a:pt x="503967" y="0"/>
                </a:moveTo>
                <a:lnTo>
                  <a:pt x="2162" y="0"/>
                </a:lnTo>
                <a:lnTo>
                  <a:pt x="2162" y="769434"/>
                </a:lnTo>
                <a:lnTo>
                  <a:pt x="0" y="776388"/>
                </a:lnTo>
              </a:path>
            </a:pathLst>
          </a:custGeom>
          <a:noFill/>
          <a:ln w="9525" cap="flat" cmpd="sng" algn="ctr">
            <a:solidFill>
              <a:schemeClr val="bg1"/>
            </a:solidFill>
            <a:prstDash val="solid"/>
            <a:round/>
            <a:headEnd type="none" w="med" len="med"/>
            <a:tailEnd type="none" w="med" len="med"/>
          </a:ln>
          <a:effectLst/>
        </p:spPr>
        <p:txBody>
          <a:bodyPr rtlCol="0" anchor="ctr"/>
          <a:lstStyle/>
          <a:p>
            <a:pPr algn="ctr"/>
            <a:endParaRPr lang="fr-FR" dirty="0">
              <a:solidFill>
                <a:schemeClr val="bg1"/>
              </a:solidFill>
              <a:latin typeface="Arial" panose="020B0604020202020204" pitchFamily="34" charset="0"/>
            </a:endParaRPr>
          </a:p>
        </p:txBody>
      </p:sp>
      <p:sp>
        <p:nvSpPr>
          <p:cNvPr id="7" name="Rectangle 5">
            <a:extLst>
              <a:ext uri="{FF2B5EF4-FFF2-40B4-BE49-F238E27FC236}">
                <a16:creationId xmlns:a16="http://schemas.microsoft.com/office/drawing/2014/main" id="{AB43D359-F787-483D-A6E7-E3AF6ED61BA1}"/>
              </a:ext>
            </a:extLst>
          </p:cNvPr>
          <p:cNvSpPr>
            <a:spLocks noGrp="1" noChangeArrowheads="1"/>
          </p:cNvSpPr>
          <p:nvPr>
            <p:ph type="ctrTitle"/>
          </p:nvPr>
        </p:nvSpPr>
        <p:spPr>
          <a:xfrm>
            <a:off x="6870509" y="2078564"/>
            <a:ext cx="4824447" cy="1705889"/>
          </a:xfrm>
        </p:spPr>
        <p:txBody>
          <a:bodyPr lIns="0" anchor="b">
            <a:normAutofit/>
          </a:bodyPr>
          <a:lstStyle>
            <a:lvl1pPr algn="ctr">
              <a:defRPr sz="2800">
                <a:solidFill>
                  <a:schemeClr val="tx1"/>
                </a:solidFill>
              </a:defRPr>
            </a:lvl1pPr>
          </a:lstStyle>
          <a:p>
            <a:pPr lvl="0"/>
            <a:r>
              <a:rPr lang="fr-FR" noProof="0"/>
              <a:t>Modifiez le style du titre</a:t>
            </a:r>
            <a:endParaRPr lang="fr-FR" noProof="0" dirty="0"/>
          </a:p>
        </p:txBody>
      </p:sp>
      <p:sp>
        <p:nvSpPr>
          <p:cNvPr id="8" name="Rectangle 6">
            <a:extLst>
              <a:ext uri="{FF2B5EF4-FFF2-40B4-BE49-F238E27FC236}">
                <a16:creationId xmlns:a16="http://schemas.microsoft.com/office/drawing/2014/main" id="{2F2C5392-A200-4575-A6EE-2192884A176C}"/>
              </a:ext>
            </a:extLst>
          </p:cNvPr>
          <p:cNvSpPr>
            <a:spLocks noGrp="1" noChangeArrowheads="1"/>
          </p:cNvSpPr>
          <p:nvPr>
            <p:ph type="subTitle" idx="1"/>
          </p:nvPr>
        </p:nvSpPr>
        <p:spPr>
          <a:xfrm>
            <a:off x="6870509" y="3796377"/>
            <a:ext cx="4781123" cy="1095555"/>
          </a:xfrm>
        </p:spPr>
        <p:txBody>
          <a:bodyPr lIns="0" anchor="ctr"/>
          <a:lstStyle>
            <a:lvl1pPr marL="0" indent="0" algn="ctr">
              <a:buFont typeface="Wingdings 2" pitchFamily="18" charset="2"/>
              <a:buNone/>
              <a:defRPr>
                <a:solidFill>
                  <a:schemeClr val="tx1"/>
                </a:solidFill>
              </a:defRPr>
            </a:lvl1pPr>
          </a:lstStyle>
          <a:p>
            <a:pPr lvl="0"/>
            <a:r>
              <a:rPr lang="fr-FR" noProof="0"/>
              <a:t>Modifier le style des sous-titres du masque</a:t>
            </a:r>
            <a:endParaRPr lang="fr-FR" noProof="0" dirty="0"/>
          </a:p>
        </p:txBody>
      </p:sp>
      <p:sp>
        <p:nvSpPr>
          <p:cNvPr id="9" name="Forme libre 14">
            <a:extLst>
              <a:ext uri="{FF2B5EF4-FFF2-40B4-BE49-F238E27FC236}">
                <a16:creationId xmlns:a16="http://schemas.microsoft.com/office/drawing/2014/main" id="{59CA12CF-EF4A-4260-B971-5FFE50433AC2}"/>
              </a:ext>
            </a:extLst>
          </p:cNvPr>
          <p:cNvSpPr/>
          <p:nvPr userDrawn="1"/>
        </p:nvSpPr>
        <p:spPr bwMode="auto">
          <a:xfrm>
            <a:off x="393509" y="2513994"/>
            <a:ext cx="505332" cy="769434"/>
          </a:xfrm>
          <a:custGeom>
            <a:avLst/>
            <a:gdLst>
              <a:gd name="connsiteX0" fmla="*/ 535258 w 535258"/>
              <a:gd name="connsiteY0" fmla="*/ 0 h 769434"/>
              <a:gd name="connsiteX1" fmla="*/ 33453 w 535258"/>
              <a:gd name="connsiteY1" fmla="*/ 0 h 769434"/>
              <a:gd name="connsiteX2" fmla="*/ 33453 w 535258"/>
              <a:gd name="connsiteY2" fmla="*/ 769434 h 769434"/>
              <a:gd name="connsiteX3" fmla="*/ 0 w 535258"/>
              <a:gd name="connsiteY3" fmla="*/ 769434 h 769434"/>
              <a:gd name="connsiteX0" fmla="*/ 505332 w 505332"/>
              <a:gd name="connsiteY0" fmla="*/ 0 h 769434"/>
              <a:gd name="connsiteX1" fmla="*/ 3527 w 505332"/>
              <a:gd name="connsiteY1" fmla="*/ 0 h 769434"/>
              <a:gd name="connsiteX2" fmla="*/ 3527 w 505332"/>
              <a:gd name="connsiteY2" fmla="*/ 769434 h 769434"/>
              <a:gd name="connsiteX3" fmla="*/ 0 w 505332"/>
              <a:gd name="connsiteY3" fmla="*/ 769434 h 769434"/>
            </a:gdLst>
            <a:ahLst/>
            <a:cxnLst>
              <a:cxn ang="0">
                <a:pos x="connsiteX0" y="connsiteY0"/>
              </a:cxn>
              <a:cxn ang="0">
                <a:pos x="connsiteX1" y="connsiteY1"/>
              </a:cxn>
              <a:cxn ang="0">
                <a:pos x="connsiteX2" y="connsiteY2"/>
              </a:cxn>
              <a:cxn ang="0">
                <a:pos x="connsiteX3" y="connsiteY3"/>
              </a:cxn>
            </a:cxnLst>
            <a:rect l="l" t="t" r="r" b="b"/>
            <a:pathLst>
              <a:path w="505332" h="769434">
                <a:moveTo>
                  <a:pt x="505332" y="0"/>
                </a:moveTo>
                <a:lnTo>
                  <a:pt x="3527" y="0"/>
                </a:lnTo>
                <a:lnTo>
                  <a:pt x="3527" y="769434"/>
                </a:lnTo>
                <a:lnTo>
                  <a:pt x="0" y="769434"/>
                </a:lnTo>
              </a:path>
            </a:pathLst>
          </a:custGeom>
          <a:noFill/>
          <a:ln w="9525" cap="flat" cmpd="sng" algn="ctr">
            <a:solidFill>
              <a:schemeClr val="bg1"/>
            </a:solidFill>
            <a:prstDash val="solid"/>
            <a:round/>
            <a:headEnd type="none" w="med" len="med"/>
            <a:tailEnd type="none" w="med" len="med"/>
          </a:ln>
          <a:effectLst/>
        </p:spPr>
        <p:txBody>
          <a:bodyPr rtlCol="0" anchor="ctr"/>
          <a:lstStyle/>
          <a:p>
            <a:pPr algn="ctr"/>
            <a:endParaRPr lang="fr-FR" dirty="0">
              <a:solidFill>
                <a:schemeClr val="bg1"/>
              </a:solidFill>
              <a:latin typeface="Arial" panose="020B0604020202020204" pitchFamily="34" charset="0"/>
            </a:endParaRPr>
          </a:p>
        </p:txBody>
      </p:sp>
      <p:sp>
        <p:nvSpPr>
          <p:cNvPr id="10" name="Forme libre 15">
            <a:extLst>
              <a:ext uri="{FF2B5EF4-FFF2-40B4-BE49-F238E27FC236}">
                <a16:creationId xmlns:a16="http://schemas.microsoft.com/office/drawing/2014/main" id="{3F47806F-4B48-479F-A67A-D7CCBC6B174F}"/>
              </a:ext>
            </a:extLst>
          </p:cNvPr>
          <p:cNvSpPr/>
          <p:nvPr userDrawn="1"/>
        </p:nvSpPr>
        <p:spPr bwMode="auto">
          <a:xfrm rot="10800000">
            <a:off x="4713989" y="4550972"/>
            <a:ext cx="503967" cy="776388"/>
          </a:xfrm>
          <a:custGeom>
            <a:avLst/>
            <a:gdLst>
              <a:gd name="connsiteX0" fmla="*/ 535258 w 535258"/>
              <a:gd name="connsiteY0" fmla="*/ 0 h 769434"/>
              <a:gd name="connsiteX1" fmla="*/ 33453 w 535258"/>
              <a:gd name="connsiteY1" fmla="*/ 0 h 769434"/>
              <a:gd name="connsiteX2" fmla="*/ 33453 w 535258"/>
              <a:gd name="connsiteY2" fmla="*/ 769434 h 769434"/>
              <a:gd name="connsiteX3" fmla="*/ 0 w 535258"/>
              <a:gd name="connsiteY3" fmla="*/ 769434 h 769434"/>
              <a:gd name="connsiteX0" fmla="*/ 535258 w 535258"/>
              <a:gd name="connsiteY0" fmla="*/ 0 h 769434"/>
              <a:gd name="connsiteX1" fmla="*/ 33453 w 535258"/>
              <a:gd name="connsiteY1" fmla="*/ 0 h 769434"/>
              <a:gd name="connsiteX2" fmla="*/ 33453 w 535258"/>
              <a:gd name="connsiteY2" fmla="*/ 769434 h 769434"/>
              <a:gd name="connsiteX3" fmla="*/ 0 w 535258"/>
              <a:gd name="connsiteY3" fmla="*/ 769434 h 769434"/>
              <a:gd name="connsiteX0" fmla="*/ 503967 w 503967"/>
              <a:gd name="connsiteY0" fmla="*/ 0 h 776388"/>
              <a:gd name="connsiteX1" fmla="*/ 2162 w 503967"/>
              <a:gd name="connsiteY1" fmla="*/ 0 h 776388"/>
              <a:gd name="connsiteX2" fmla="*/ 2162 w 503967"/>
              <a:gd name="connsiteY2" fmla="*/ 769434 h 776388"/>
              <a:gd name="connsiteX3" fmla="*/ 0 w 503967"/>
              <a:gd name="connsiteY3" fmla="*/ 776388 h 776388"/>
            </a:gdLst>
            <a:ahLst/>
            <a:cxnLst>
              <a:cxn ang="0">
                <a:pos x="connsiteX0" y="connsiteY0"/>
              </a:cxn>
              <a:cxn ang="0">
                <a:pos x="connsiteX1" y="connsiteY1"/>
              </a:cxn>
              <a:cxn ang="0">
                <a:pos x="connsiteX2" y="connsiteY2"/>
              </a:cxn>
              <a:cxn ang="0">
                <a:pos x="connsiteX3" y="connsiteY3"/>
              </a:cxn>
            </a:cxnLst>
            <a:rect l="l" t="t" r="r" b="b"/>
            <a:pathLst>
              <a:path w="503967" h="776388">
                <a:moveTo>
                  <a:pt x="503967" y="0"/>
                </a:moveTo>
                <a:lnTo>
                  <a:pt x="2162" y="0"/>
                </a:lnTo>
                <a:lnTo>
                  <a:pt x="2162" y="769434"/>
                </a:lnTo>
                <a:lnTo>
                  <a:pt x="0" y="776388"/>
                </a:lnTo>
              </a:path>
            </a:pathLst>
          </a:custGeom>
          <a:noFill/>
          <a:ln w="9525" cap="flat" cmpd="sng" algn="ctr">
            <a:solidFill>
              <a:schemeClr val="bg1"/>
            </a:solidFill>
            <a:prstDash val="solid"/>
            <a:round/>
            <a:headEnd type="none" w="med" len="med"/>
            <a:tailEnd type="none" w="med" len="med"/>
          </a:ln>
          <a:effectLst/>
        </p:spPr>
        <p:txBody>
          <a:bodyPr rtlCol="0" anchor="ctr"/>
          <a:lstStyle/>
          <a:p>
            <a:pPr algn="ctr"/>
            <a:endParaRPr lang="fr-FR" dirty="0">
              <a:solidFill>
                <a:schemeClr val="bg1"/>
              </a:solidFill>
              <a:latin typeface="Arial" panose="020B0604020202020204" pitchFamily="34" charset="0"/>
            </a:endParaRPr>
          </a:p>
        </p:txBody>
      </p:sp>
    </p:spTree>
    <p:extLst>
      <p:ext uri="{BB962C8B-B14F-4D97-AF65-F5344CB8AC3E}">
        <p14:creationId xmlns:p14="http://schemas.microsoft.com/office/powerpoint/2010/main" val="16948572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re, contenu,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8BFB20-C7B1-4CC2-AD14-2944F7D56A0A}"/>
              </a:ext>
            </a:extLst>
          </p:cNvPr>
          <p:cNvSpPr/>
          <p:nvPr/>
        </p:nvSpPr>
        <p:spPr bwMode="auto">
          <a:xfrm>
            <a:off x="0" y="116631"/>
            <a:ext cx="478972" cy="150533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Arial" panose="020B0604020202020204" pitchFamily="34" charset="0"/>
              <a:cs typeface="Arial" charset="0"/>
            </a:endParaRPr>
          </a:p>
        </p:txBody>
      </p:sp>
      <p:sp>
        <p:nvSpPr>
          <p:cNvPr id="4" name="Picture Placeholder 3"/>
          <p:cNvSpPr>
            <a:spLocks noGrp="1"/>
          </p:cNvSpPr>
          <p:nvPr>
            <p:ph type="pic" sz="quarter" idx="16" hasCustomPrompt="1"/>
          </p:nvPr>
        </p:nvSpPr>
        <p:spPr>
          <a:xfrm>
            <a:off x="4475819" y="1"/>
            <a:ext cx="3240361" cy="6857999"/>
          </a:xfrm>
          <a:prstGeom prst="rect">
            <a:avLst/>
          </a:prstGeom>
          <a:pattFill prst="pct10">
            <a:fgClr>
              <a:schemeClr val="tx1"/>
            </a:fgClr>
            <a:bgClr>
              <a:schemeClr val="bg1"/>
            </a:bgClr>
          </a:pattFill>
        </p:spPr>
        <p:txBody>
          <a:bodyPr wrap="square" anchor="ctr">
            <a:noAutofit/>
          </a:bodyPr>
          <a:lstStyle>
            <a:lvl1pPr algn="ctr">
              <a:defRPr sz="1200" b="0" i="0">
                <a:latin typeface="Titillium" charset="0"/>
                <a:ea typeface="Titillium" charset="0"/>
                <a:cs typeface="Titillium" charset="0"/>
              </a:defRPr>
            </a:lvl1pPr>
          </a:lstStyle>
          <a:p>
            <a:r>
              <a:rPr lang="en-US" dirty="0"/>
              <a:t>Insert Image</a:t>
            </a:r>
          </a:p>
        </p:txBody>
      </p:sp>
      <p:sp>
        <p:nvSpPr>
          <p:cNvPr id="3" name="Titre 2"/>
          <p:cNvSpPr>
            <a:spLocks noGrp="1"/>
          </p:cNvSpPr>
          <p:nvPr>
            <p:ph type="title"/>
          </p:nvPr>
        </p:nvSpPr>
        <p:spPr>
          <a:xfrm>
            <a:off x="712259" y="300215"/>
            <a:ext cx="10767483" cy="718457"/>
          </a:xfrm>
        </p:spPr>
        <p:txBody>
          <a:bodyPr/>
          <a:lstStyle>
            <a:lvl1pPr algn="ctr">
              <a:defRPr/>
            </a:lvl1pPr>
          </a:lstStyle>
          <a:p>
            <a:r>
              <a:rPr lang="fr-FR"/>
              <a:t>Modifiez le style du titre</a:t>
            </a:r>
          </a:p>
        </p:txBody>
      </p:sp>
    </p:spTree>
    <p:extLst>
      <p:ext uri="{BB962C8B-B14F-4D97-AF65-F5344CB8AC3E}">
        <p14:creationId xmlns:p14="http://schemas.microsoft.com/office/powerpoint/2010/main" val="1072155166"/>
      </p:ext>
    </p:extLst>
  </p:cSld>
  <p:clrMapOvr>
    <a:masterClrMapping/>
  </p:clrMapOvr>
  <p:hf hdr="0" ftr="0" dt="0"/>
  <p:extLst>
    <p:ext uri="{DCECCB84-F9BA-43D5-87BE-67443E8EF086}">
      <p15:sldGuideLst xmlns:p15="http://schemas.microsoft.com/office/powerpoint/2012/main">
        <p15:guide id="7" orient="horz" pos="2160">
          <p15:clr>
            <a:srgbClr val="FBAE40"/>
          </p15:clr>
        </p15:guide>
        <p15:guide id="8" pos="5120">
          <p15:clr>
            <a:srgbClr val="FBAE40"/>
          </p15:clr>
        </p15:guide>
        <p15:guide id="9" pos="1504">
          <p15:clr>
            <a:srgbClr val="FBAE40"/>
          </p15:clr>
        </p15:guide>
        <p15:guide id="10" pos="8736">
          <p15:clr>
            <a:srgbClr val="FBAE40"/>
          </p15:clr>
        </p15:guide>
        <p15:guide id="11" orient="horz" pos="480">
          <p15:clr>
            <a:srgbClr val="FBAE40"/>
          </p15:clr>
        </p15:guide>
        <p15:guide id="12" orient="horz"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que + image">
    <p:spTree>
      <p:nvGrpSpPr>
        <p:cNvPr id="1" name=""/>
        <p:cNvGrpSpPr/>
        <p:nvPr/>
      </p:nvGrpSpPr>
      <p:grpSpPr>
        <a:xfrm>
          <a:off x="0" y="0"/>
          <a:ext cx="0" cy="0"/>
          <a:chOff x="0" y="0"/>
          <a:chExt cx="0" cy="0"/>
        </a:xfrm>
      </p:grpSpPr>
      <p:sp>
        <p:nvSpPr>
          <p:cNvPr id="2" name="Titre 1"/>
          <p:cNvSpPr>
            <a:spLocks noGrp="1"/>
          </p:cNvSpPr>
          <p:nvPr>
            <p:ph type="title"/>
          </p:nvPr>
        </p:nvSpPr>
        <p:spPr>
          <a:xfrm>
            <a:off x="624418" y="188641"/>
            <a:ext cx="6875839" cy="1296144"/>
          </a:xfrm>
        </p:spPr>
        <p:txBody>
          <a:bodyPr/>
          <a:lstStyle>
            <a:lvl1pPr>
              <a:defRPr lang="fr-FR" sz="2000" spc="300" dirty="0">
                <a:solidFill>
                  <a:schemeClr val="tx1"/>
                </a:solidFill>
                <a:latin typeface="+mj-lt"/>
                <a:ea typeface="+mj-ea"/>
                <a:cs typeface="+mj-cs"/>
              </a:defRPr>
            </a:lvl1pPr>
          </a:lstStyle>
          <a:p>
            <a:r>
              <a:rPr lang="fr-FR"/>
              <a:t>Modifiez le style du titre</a:t>
            </a:r>
            <a:endParaRPr lang="fr-FR" dirty="0"/>
          </a:p>
        </p:txBody>
      </p:sp>
      <p:sp>
        <p:nvSpPr>
          <p:cNvPr id="7" name="Espace réservé du texte 7">
            <a:extLst>
              <a:ext uri="{FF2B5EF4-FFF2-40B4-BE49-F238E27FC236}">
                <a16:creationId xmlns:a16="http://schemas.microsoft.com/office/drawing/2014/main" id="{99939BDC-1AB0-489A-B0B6-CB732F4E7E85}"/>
              </a:ext>
            </a:extLst>
          </p:cNvPr>
          <p:cNvSpPr>
            <a:spLocks noGrp="1"/>
          </p:cNvSpPr>
          <p:nvPr>
            <p:ph type="body" sz="quarter" idx="13"/>
          </p:nvPr>
        </p:nvSpPr>
        <p:spPr>
          <a:xfrm>
            <a:off x="624418" y="1595438"/>
            <a:ext cx="6875839" cy="570819"/>
          </a:xfrm>
        </p:spPr>
        <p:txBody>
          <a:bodyPr/>
          <a:lstStyle>
            <a:lvl1pPr marL="0" indent="0">
              <a:buNone/>
              <a:defRPr sz="1400" b="1"/>
            </a:lvl1pPr>
          </a:lstStyle>
          <a:p>
            <a:pPr lvl="0"/>
            <a:r>
              <a:rPr lang="fr-FR"/>
              <a:t>Modifier les styles du texte du masque</a:t>
            </a:r>
          </a:p>
        </p:txBody>
      </p:sp>
      <p:sp>
        <p:nvSpPr>
          <p:cNvPr id="9" name="Espace réservé pour une image  3">
            <a:extLst>
              <a:ext uri="{FF2B5EF4-FFF2-40B4-BE49-F238E27FC236}">
                <a16:creationId xmlns:a16="http://schemas.microsoft.com/office/drawing/2014/main" id="{F4AC9452-6509-4A42-B024-FFCAA8D7238E}"/>
              </a:ext>
            </a:extLst>
          </p:cNvPr>
          <p:cNvSpPr>
            <a:spLocks noGrp="1"/>
          </p:cNvSpPr>
          <p:nvPr>
            <p:ph type="pic" sz="quarter" idx="10"/>
          </p:nvPr>
        </p:nvSpPr>
        <p:spPr>
          <a:xfrm>
            <a:off x="7815943" y="1"/>
            <a:ext cx="4376057" cy="5157192"/>
          </a:xfrm>
        </p:spPr>
        <p:txBody>
          <a:bodyPr/>
          <a:lstStyle>
            <a:lvl1pPr marL="0" indent="0">
              <a:buNone/>
              <a:defRPr/>
            </a:lvl1pPr>
          </a:lstStyle>
          <a:p>
            <a:r>
              <a:rPr lang="fr-FR" dirty="0"/>
              <a:t>Cliquez sur l'icône pour ajouter une image</a:t>
            </a:r>
          </a:p>
        </p:txBody>
      </p:sp>
      <p:sp>
        <p:nvSpPr>
          <p:cNvPr id="11" name="Espace réservé du texte 7">
            <a:extLst>
              <a:ext uri="{FF2B5EF4-FFF2-40B4-BE49-F238E27FC236}">
                <a16:creationId xmlns:a16="http://schemas.microsoft.com/office/drawing/2014/main" id="{B3B163A1-95A4-4AD9-9F00-3A6B289D1C2D}"/>
              </a:ext>
            </a:extLst>
          </p:cNvPr>
          <p:cNvSpPr>
            <a:spLocks noGrp="1"/>
          </p:cNvSpPr>
          <p:nvPr>
            <p:ph type="body" sz="quarter" idx="12"/>
          </p:nvPr>
        </p:nvSpPr>
        <p:spPr>
          <a:xfrm>
            <a:off x="7815942" y="5157192"/>
            <a:ext cx="4376057" cy="1223962"/>
          </a:xfrm>
          <a:solidFill>
            <a:schemeClr val="accent1"/>
          </a:solidFill>
        </p:spPr>
        <p:txBody>
          <a:bodyPr anchor="ctr"/>
          <a:lstStyle>
            <a:lvl1pPr marL="0" indent="0">
              <a:buNone/>
              <a:defRPr sz="1200" b="1">
                <a:solidFill>
                  <a:schemeClr val="bg1"/>
                </a:solidFill>
              </a:defRPr>
            </a:lvl1pPr>
          </a:lstStyle>
          <a:p>
            <a:pPr lvl="0"/>
            <a:r>
              <a:rPr lang="fr-FR"/>
              <a:t>Modifier les styles du texte du masque</a:t>
            </a:r>
          </a:p>
        </p:txBody>
      </p:sp>
      <p:sp>
        <p:nvSpPr>
          <p:cNvPr id="4" name="Espace réservé du graphique 3">
            <a:extLst>
              <a:ext uri="{FF2B5EF4-FFF2-40B4-BE49-F238E27FC236}">
                <a16:creationId xmlns:a16="http://schemas.microsoft.com/office/drawing/2014/main" id="{92464BE3-140A-44F3-AD3A-5074420A98B7}"/>
              </a:ext>
            </a:extLst>
          </p:cNvPr>
          <p:cNvSpPr>
            <a:spLocks noGrp="1"/>
          </p:cNvSpPr>
          <p:nvPr>
            <p:ph type="chart" sz="quarter" idx="14"/>
          </p:nvPr>
        </p:nvSpPr>
        <p:spPr>
          <a:xfrm>
            <a:off x="623888" y="2384425"/>
            <a:ext cx="6800850" cy="3997325"/>
          </a:xfrm>
        </p:spPr>
        <p:txBody>
          <a:bodyPr/>
          <a:lstStyle/>
          <a:p>
            <a:r>
              <a:rPr lang="fr-FR" dirty="0"/>
              <a:t>Cliquez sur l'icône pour ajouter un graphique</a:t>
            </a:r>
          </a:p>
        </p:txBody>
      </p:sp>
    </p:spTree>
    <p:extLst>
      <p:ext uri="{BB962C8B-B14F-4D97-AF65-F5344CB8AC3E}">
        <p14:creationId xmlns:p14="http://schemas.microsoft.com/office/powerpoint/2010/main" val="2508521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itations">
    <p:spTree>
      <p:nvGrpSpPr>
        <p:cNvPr id="1" name=""/>
        <p:cNvGrpSpPr/>
        <p:nvPr/>
      </p:nvGrpSpPr>
      <p:grpSpPr>
        <a:xfrm>
          <a:off x="0" y="0"/>
          <a:ext cx="0" cy="0"/>
          <a:chOff x="0" y="0"/>
          <a:chExt cx="0" cy="0"/>
        </a:xfrm>
      </p:grpSpPr>
      <p:sp>
        <p:nvSpPr>
          <p:cNvPr id="20" name="Quote marks"/>
          <p:cNvSpPr>
            <a:spLocks/>
          </p:cNvSpPr>
          <p:nvPr/>
        </p:nvSpPr>
        <p:spPr bwMode="auto">
          <a:xfrm>
            <a:off x="735980" y="490654"/>
            <a:ext cx="10972800" cy="5865541"/>
          </a:xfrm>
          <a:custGeom>
            <a:avLst/>
            <a:gdLst/>
            <a:ahLst/>
            <a:cxnLst/>
            <a:rect l="l" t="t" r="r" b="b"/>
            <a:pathLst>
              <a:path w="10972800" h="5865541">
                <a:moveTo>
                  <a:pt x="9931998" y="748283"/>
                </a:moveTo>
                <a:cubicBezTo>
                  <a:pt x="9742636" y="781169"/>
                  <a:pt x="9583571" y="867181"/>
                  <a:pt x="9454805" y="1003786"/>
                </a:cubicBezTo>
                <a:cubicBezTo>
                  <a:pt x="9328563" y="1142921"/>
                  <a:pt x="9265442" y="1294705"/>
                  <a:pt x="9265442" y="1459138"/>
                </a:cubicBezTo>
                <a:cubicBezTo>
                  <a:pt x="9265442" y="1590684"/>
                  <a:pt x="9303315" y="1696933"/>
                  <a:pt x="9379060" y="1780413"/>
                </a:cubicBezTo>
                <a:cubicBezTo>
                  <a:pt x="9457329" y="1866424"/>
                  <a:pt x="9553274" y="1906900"/>
                  <a:pt x="9671940" y="1906900"/>
                </a:cubicBezTo>
                <a:cubicBezTo>
                  <a:pt x="9788083" y="1906900"/>
                  <a:pt x="9886551" y="1866424"/>
                  <a:pt x="9967346" y="1782943"/>
                </a:cubicBezTo>
                <a:cubicBezTo>
                  <a:pt x="10048140" y="1699462"/>
                  <a:pt x="10088538" y="1595743"/>
                  <a:pt x="10088538" y="1474316"/>
                </a:cubicBezTo>
                <a:cubicBezTo>
                  <a:pt x="10088538" y="1276997"/>
                  <a:pt x="9979970" y="1145451"/>
                  <a:pt x="9760310" y="1079678"/>
                </a:cubicBezTo>
                <a:cubicBezTo>
                  <a:pt x="9775458" y="940543"/>
                  <a:pt x="9838580" y="834294"/>
                  <a:pt x="9954722" y="763462"/>
                </a:cubicBezTo>
                <a:cubicBezTo>
                  <a:pt x="9954722" y="763462"/>
                  <a:pt x="9954722" y="763462"/>
                  <a:pt x="9931998" y="748283"/>
                </a:cubicBezTo>
                <a:close/>
                <a:moveTo>
                  <a:pt x="8877682" y="748283"/>
                </a:moveTo>
                <a:cubicBezTo>
                  <a:pt x="8688319" y="781169"/>
                  <a:pt x="8529255" y="867181"/>
                  <a:pt x="8400489" y="1003786"/>
                </a:cubicBezTo>
                <a:cubicBezTo>
                  <a:pt x="8274247" y="1142921"/>
                  <a:pt x="8211126" y="1294705"/>
                  <a:pt x="8211126" y="1459138"/>
                </a:cubicBezTo>
                <a:cubicBezTo>
                  <a:pt x="8211126" y="1590684"/>
                  <a:pt x="8248998" y="1696933"/>
                  <a:pt x="8324743" y="1780413"/>
                </a:cubicBezTo>
                <a:cubicBezTo>
                  <a:pt x="8403013" y="1866424"/>
                  <a:pt x="8498957" y="1906900"/>
                  <a:pt x="8617624" y="1906900"/>
                </a:cubicBezTo>
                <a:cubicBezTo>
                  <a:pt x="8733766" y="1906900"/>
                  <a:pt x="8832235" y="1866424"/>
                  <a:pt x="8913030" y="1782943"/>
                </a:cubicBezTo>
                <a:cubicBezTo>
                  <a:pt x="8993824" y="1699462"/>
                  <a:pt x="9034222" y="1595743"/>
                  <a:pt x="9034222" y="1474316"/>
                </a:cubicBezTo>
                <a:cubicBezTo>
                  <a:pt x="9034222" y="1276997"/>
                  <a:pt x="8925654" y="1145451"/>
                  <a:pt x="8705994" y="1079678"/>
                </a:cubicBezTo>
                <a:cubicBezTo>
                  <a:pt x="8721142" y="940543"/>
                  <a:pt x="8784264" y="834294"/>
                  <a:pt x="8900406" y="763462"/>
                </a:cubicBezTo>
                <a:cubicBezTo>
                  <a:pt x="8900406" y="763462"/>
                  <a:pt x="8900406" y="763462"/>
                  <a:pt x="8877682" y="748283"/>
                </a:cubicBezTo>
                <a:close/>
                <a:moveTo>
                  <a:pt x="0" y="0"/>
                </a:moveTo>
                <a:lnTo>
                  <a:pt x="10972800" y="0"/>
                </a:lnTo>
                <a:lnTo>
                  <a:pt x="10972800" y="5865541"/>
                </a:lnTo>
                <a:lnTo>
                  <a:pt x="0" y="5865541"/>
                </a:lnTo>
                <a:close/>
              </a:path>
            </a:pathLst>
          </a:custGeom>
          <a:gradFill>
            <a:gsLst>
              <a:gs pos="14000">
                <a:schemeClr val="tx1"/>
              </a:gs>
              <a:gs pos="80000">
                <a:schemeClr val="accent5">
                  <a:lumMod val="75000"/>
                  <a:alpha val="70000"/>
                </a:schemeClr>
              </a:gs>
            </a:gsLst>
            <a:lin ang="2700000" scaled="1"/>
          </a:gradFill>
          <a:ln w="12700">
            <a:noFill/>
            <a:round/>
            <a:headEnd/>
            <a:tailEnd/>
          </a:ln>
        </p:spPr>
        <p:txBody>
          <a:bodyPr vert="horz" wrap="square" lIns="91440" tIns="45720" rIns="91440" bIns="45720" numCol="1" anchor="t" anchorCtr="0" compatLnSpc="1">
            <a:prstTxWarp prst="textNoShape">
              <a:avLst/>
            </a:prstTxWarp>
            <a:noAutofit/>
          </a:bodyPr>
          <a:lstStyle/>
          <a:p>
            <a:endParaRPr lang="en-GB" dirty="0">
              <a:latin typeface="Bahnschrift" panose="020B0502040204020203" pitchFamily="34" charset="0"/>
            </a:endParaRPr>
          </a:p>
        </p:txBody>
      </p:sp>
      <p:cxnSp>
        <p:nvCxnSpPr>
          <p:cNvPr id="16" name="Left vertical line"/>
          <p:cNvCxnSpPr/>
          <p:nvPr/>
        </p:nvCxnSpPr>
        <p:spPr>
          <a:xfrm>
            <a:off x="1541882" y="2855863"/>
            <a:ext cx="0" cy="1215681"/>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sz="quarter" idx="10"/>
          </p:nvPr>
        </p:nvSpPr>
        <p:spPr>
          <a:xfrm>
            <a:off x="1751013" y="2855913"/>
            <a:ext cx="7470775" cy="1716087"/>
          </a:xfrm>
        </p:spPr>
        <p:txBody>
          <a:bodyPr>
            <a:noAutofit/>
          </a:bodyPr>
          <a:lstStyle>
            <a:lvl1pPr marL="0" indent="0">
              <a:buNone/>
              <a:defRPr sz="2000" spc="200" baseline="0">
                <a:solidFill>
                  <a:schemeClr val="bg1"/>
                </a:solidFill>
                <a:latin typeface="Times New Roman" panose="02020603050405020304" pitchFamily="18" charset="0"/>
                <a:cs typeface="Times New Roman" panose="02020603050405020304" pitchFamily="18" charset="0"/>
              </a:defRPr>
            </a:lvl1pPr>
          </a:lstStyle>
          <a:p>
            <a:pPr lvl="0"/>
            <a:r>
              <a:rPr lang="fr-FR"/>
              <a:t>Modifier les styles du texte du masque</a:t>
            </a:r>
          </a:p>
        </p:txBody>
      </p:sp>
      <p:sp>
        <p:nvSpPr>
          <p:cNvPr id="6" name="Espace réservé du numéro de diapositive 1"/>
          <p:cNvSpPr>
            <a:spLocks noGrp="1"/>
          </p:cNvSpPr>
          <p:nvPr>
            <p:ph type="sldNum" sz="quarter" idx="4"/>
          </p:nvPr>
        </p:nvSpPr>
        <p:spPr>
          <a:xfrm>
            <a:off x="11504571" y="6418652"/>
            <a:ext cx="522680" cy="365125"/>
          </a:xfrm>
          <a:prstGeom prst="rect">
            <a:avLst/>
          </a:prstGeom>
        </p:spPr>
        <p:txBody>
          <a:bodyPr vert="horz" lIns="91440" tIns="45720" rIns="91440" bIns="45720" rtlCol="0" anchor="ctr"/>
          <a:lstStyle>
            <a:defPPr>
              <a:defRPr lang="en-US"/>
            </a:defPPr>
            <a:lvl1pPr marL="0" algn="ctr" defTabSz="779252" rtl="0" eaLnBrk="1" latinLnBrk="0" hangingPunct="1">
              <a:defRPr sz="800" kern="1200">
                <a:solidFill>
                  <a:schemeClr val="tx1">
                    <a:tint val="75000"/>
                  </a:schemeClr>
                </a:solidFill>
                <a:latin typeface="+mj-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fld id="{54842837-76EA-4B1C-9B37-63E39AC58FFD}" type="slidenum">
              <a:rPr lang="fr-FR" smtClean="0"/>
              <a:pPr/>
              <a:t>‹N°›</a:t>
            </a:fld>
            <a:endParaRPr lang="fr-FR" dirty="0"/>
          </a:p>
        </p:txBody>
      </p:sp>
    </p:spTree>
    <p:extLst>
      <p:ext uri="{BB962C8B-B14F-4D97-AF65-F5344CB8AC3E}">
        <p14:creationId xmlns:p14="http://schemas.microsoft.com/office/powerpoint/2010/main" val="20384930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extLst>
    <p:ext uri="{DCECCB84-F9BA-43D5-87BE-67443E8EF086}">
      <p15:sldGuideLst xmlns:p15="http://schemas.microsoft.com/office/powerpoint/2012/main">
        <p15:guide id="1" pos="1753">
          <p15:clr>
            <a:srgbClr val="FBAE40"/>
          </p15:clr>
        </p15:guide>
        <p15:guide id="2" pos="5949">
          <p15:clr>
            <a:srgbClr val="FBAE40"/>
          </p15:clr>
        </p15:guide>
        <p15:guide id="3" pos="3137">
          <p15:clr>
            <a:srgbClr val="FBAE40"/>
          </p15:clr>
        </p15:guide>
        <p15:guide id="4" pos="454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GRID layout">
    <p:spTree>
      <p:nvGrpSpPr>
        <p:cNvPr id="1" name=""/>
        <p:cNvGrpSpPr/>
        <p:nvPr/>
      </p:nvGrpSpPr>
      <p:grpSpPr>
        <a:xfrm>
          <a:off x="0" y="0"/>
          <a:ext cx="0" cy="0"/>
          <a:chOff x="0" y="0"/>
          <a:chExt cx="0" cy="0"/>
        </a:xfrm>
      </p:grpSpPr>
      <p:sp>
        <p:nvSpPr>
          <p:cNvPr id="7" name="SubTitle"/>
          <p:cNvSpPr>
            <a:spLocks noGrp="1"/>
          </p:cNvSpPr>
          <p:nvPr>
            <p:ph type="body" sz="quarter" idx="20" hasCustomPrompt="1"/>
          </p:nvPr>
        </p:nvSpPr>
        <p:spPr>
          <a:xfrm>
            <a:off x="550865" y="1081675"/>
            <a:ext cx="11366814" cy="391522"/>
          </a:xfrm>
        </p:spPr>
        <p:txBody>
          <a:bodyPr anchor="ctr"/>
          <a:lstStyle>
            <a:lvl1pPr marL="0" indent="0">
              <a:spcBef>
                <a:spcPts val="0"/>
              </a:spcBef>
              <a:spcAft>
                <a:spcPts val="0"/>
              </a:spcAft>
              <a:buNone/>
              <a:defRPr sz="1600" b="1" cap="none" baseline="0">
                <a:solidFill>
                  <a:schemeClr val="tx1"/>
                </a:solidFill>
                <a:latin typeface="Arial" panose="020B0604020202020204" pitchFamily="34" charset="0"/>
              </a:defRPr>
            </a:lvl1pPr>
          </a:lstStyle>
          <a:p>
            <a:pPr lvl="0"/>
            <a:r>
              <a:rPr lang="en-US" dirty="0"/>
              <a:t>Edit master text styles</a:t>
            </a:r>
          </a:p>
        </p:txBody>
      </p:sp>
      <p:sp>
        <p:nvSpPr>
          <p:cNvPr id="3" name="Title"/>
          <p:cNvSpPr>
            <a:spLocks noGrp="1"/>
          </p:cNvSpPr>
          <p:nvPr>
            <p:ph type="title" hasCustomPrompt="1"/>
          </p:nvPr>
        </p:nvSpPr>
        <p:spPr>
          <a:xfrm>
            <a:off x="550864" y="233977"/>
            <a:ext cx="11366815" cy="777049"/>
          </a:xfrm>
        </p:spPr>
        <p:txBody>
          <a:bodyPr anchor="ctr">
            <a:normAutofit/>
          </a:bodyPr>
          <a:lstStyle>
            <a:lvl1pPr>
              <a:lnSpc>
                <a:spcPct val="80000"/>
              </a:lnSpc>
              <a:defRPr>
                <a:solidFill>
                  <a:srgbClr val="C00000"/>
                </a:solidFill>
                <a:latin typeface="Arial" panose="020B0604020202020204" pitchFamily="34" charset="0"/>
              </a:defRPr>
            </a:lvl1pPr>
          </a:lstStyle>
          <a:p>
            <a:r>
              <a:rPr lang="en-US" dirty="0"/>
              <a:t>Main slide to us</a:t>
            </a:r>
            <a:r>
              <a:rPr lang="fr-FR" dirty="0"/>
              <a:t>e</a:t>
            </a:r>
            <a:endParaRPr lang="en-GB" dirty="0"/>
          </a:p>
        </p:txBody>
      </p:sp>
      <p:sp>
        <p:nvSpPr>
          <p:cNvPr id="4" name="Espace réservé du texte 3"/>
          <p:cNvSpPr>
            <a:spLocks noGrp="1"/>
          </p:cNvSpPr>
          <p:nvPr>
            <p:ph type="body" sz="quarter" idx="21" hasCustomPrompt="1"/>
          </p:nvPr>
        </p:nvSpPr>
        <p:spPr>
          <a:xfrm>
            <a:off x="833438" y="6383338"/>
            <a:ext cx="10094912" cy="358775"/>
          </a:xfrm>
        </p:spPr>
        <p:txBody>
          <a:bodyPr anchor="ctr"/>
          <a:lstStyle>
            <a:lvl1pPr marL="0" indent="0">
              <a:buNone/>
              <a:defRPr sz="900" i="1">
                <a:solidFill>
                  <a:schemeClr val="bg1">
                    <a:lumMod val="50000"/>
                  </a:schemeClr>
                </a:solidFill>
              </a:defRPr>
            </a:lvl1pPr>
          </a:lstStyle>
          <a:p>
            <a:pPr lvl="0"/>
            <a:r>
              <a:rPr lang="fr-FR" dirty="0"/>
              <a:t>Question : </a:t>
            </a:r>
          </a:p>
        </p:txBody>
      </p:sp>
      <p:sp>
        <p:nvSpPr>
          <p:cNvPr id="6" name="SubTitle"/>
          <p:cNvSpPr>
            <a:spLocks noGrp="1"/>
          </p:cNvSpPr>
          <p:nvPr>
            <p:ph type="body" sz="quarter" idx="22" hasCustomPrompt="1"/>
          </p:nvPr>
        </p:nvSpPr>
        <p:spPr>
          <a:xfrm>
            <a:off x="550865" y="1476182"/>
            <a:ext cx="11366814" cy="298830"/>
          </a:xfrm>
        </p:spPr>
        <p:txBody>
          <a:bodyPr anchor="ctr"/>
          <a:lstStyle>
            <a:lvl1pPr marL="0" indent="0">
              <a:spcBef>
                <a:spcPts val="0"/>
              </a:spcBef>
              <a:spcAft>
                <a:spcPts val="0"/>
              </a:spcAft>
              <a:buNone/>
              <a:defRPr sz="1100" b="0" i="1" cap="none" baseline="0">
                <a:solidFill>
                  <a:schemeClr val="bg1">
                    <a:lumMod val="50000"/>
                  </a:schemeClr>
                </a:solidFill>
                <a:latin typeface="Arial" panose="020B0604020202020204" pitchFamily="34" charset="0"/>
              </a:defRPr>
            </a:lvl1pPr>
          </a:lstStyle>
          <a:p>
            <a:pPr lvl="0"/>
            <a:r>
              <a:rPr lang="en-US" dirty="0"/>
              <a:t>Base : Ensemble (2000 </a:t>
            </a:r>
            <a:r>
              <a:rPr lang="en-US" dirty="0" err="1"/>
              <a:t>ind.</a:t>
            </a:r>
            <a:r>
              <a:rPr lang="en-US" dirty="0"/>
              <a:t>)</a:t>
            </a:r>
          </a:p>
        </p:txBody>
      </p:sp>
    </p:spTree>
    <p:extLst>
      <p:ext uri="{BB962C8B-B14F-4D97-AF65-F5344CB8AC3E}">
        <p14:creationId xmlns:p14="http://schemas.microsoft.com/office/powerpoint/2010/main" val="294170796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Diapositive de titre">
    <p:bg>
      <p:bgRef idx="1001">
        <a:schemeClr val="bg1"/>
      </p:bgRef>
    </p:bg>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05BB40E4-9DB2-4804-8F8B-DD8995AE150F}"/>
              </a:ext>
            </a:extLst>
          </p:cNvPr>
          <p:cNvSpPr>
            <a:spLocks noGrp="1"/>
          </p:cNvSpPr>
          <p:nvPr>
            <p:ph type="pic" sz="quarter" idx="10"/>
          </p:nvPr>
        </p:nvSpPr>
        <p:spPr>
          <a:xfrm>
            <a:off x="0" y="0"/>
            <a:ext cx="10580688" cy="6858000"/>
          </a:xfrm>
        </p:spPr>
        <p:txBody>
          <a:bodyPr/>
          <a:lstStyle/>
          <a:p>
            <a:r>
              <a:rPr lang="fr-FR" dirty="0"/>
              <a:t>Cliquez sur l'icône pour ajouter une image</a:t>
            </a:r>
          </a:p>
        </p:txBody>
      </p:sp>
      <p:sp>
        <p:nvSpPr>
          <p:cNvPr id="1853445" name="Rectangle 5"/>
          <p:cNvSpPr>
            <a:spLocks noGrp="1" noChangeArrowheads="1"/>
          </p:cNvSpPr>
          <p:nvPr>
            <p:ph type="ctrTitle" hasCustomPrompt="1"/>
          </p:nvPr>
        </p:nvSpPr>
        <p:spPr>
          <a:xfrm>
            <a:off x="1780761" y="2209442"/>
            <a:ext cx="8630479" cy="1571529"/>
          </a:xfrm>
          <a:solidFill>
            <a:schemeClr val="bg1">
              <a:alpha val="56000"/>
            </a:schemeClr>
          </a:solidFill>
        </p:spPr>
        <p:txBody>
          <a:bodyPr lIns="0" anchor="b"/>
          <a:lstStyle>
            <a:lvl1pPr algn="r">
              <a:lnSpc>
                <a:spcPct val="100000"/>
              </a:lnSpc>
              <a:defRPr sz="4400">
                <a:solidFill>
                  <a:srgbClr val="C00000"/>
                </a:solidFill>
                <a:latin typeface="Century Gothic" panose="020B0502020202020204" pitchFamily="34" charset="0"/>
              </a:defRPr>
            </a:lvl1pPr>
          </a:lstStyle>
          <a:p>
            <a:pPr lvl="0"/>
            <a:r>
              <a:rPr lang="fr-FR" noProof="0" dirty="0"/>
              <a:t>MODIFIEZ LE STYLE DU TITRE</a:t>
            </a:r>
          </a:p>
        </p:txBody>
      </p:sp>
      <p:sp>
        <p:nvSpPr>
          <p:cNvPr id="3" name="Rectangle 2"/>
          <p:cNvSpPr/>
          <p:nvPr userDrawn="1"/>
        </p:nvSpPr>
        <p:spPr bwMode="auto">
          <a:xfrm>
            <a:off x="10580914" y="-1"/>
            <a:ext cx="259558" cy="3831772"/>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pic>
        <p:nvPicPr>
          <p:cNvPr id="11" name="Image 10">
            <a:extLst>
              <a:ext uri="{FF2B5EF4-FFF2-40B4-BE49-F238E27FC236}">
                <a16:creationId xmlns:a16="http://schemas.microsoft.com/office/drawing/2014/main" id="{A9478FEB-B2D6-49DD-A9EA-2B9D1EDA64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12994" y="5723725"/>
            <a:ext cx="1326606" cy="1036110"/>
          </a:xfrm>
          <a:prstGeom prst="rect">
            <a:avLst/>
          </a:prstGeom>
        </p:spPr>
      </p:pic>
    </p:spTree>
    <p:extLst>
      <p:ext uri="{BB962C8B-B14F-4D97-AF65-F5344CB8AC3E}">
        <p14:creationId xmlns:p14="http://schemas.microsoft.com/office/powerpoint/2010/main" val="103880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e de titre">
    <p:bg>
      <p:bgRef idx="1001">
        <a:schemeClr val="bg1"/>
      </p:bgRef>
    </p:bg>
    <p:spTree>
      <p:nvGrpSpPr>
        <p:cNvPr id="1" name=""/>
        <p:cNvGrpSpPr/>
        <p:nvPr/>
      </p:nvGrpSpPr>
      <p:grpSpPr>
        <a:xfrm>
          <a:off x="0" y="0"/>
          <a:ext cx="0" cy="0"/>
          <a:chOff x="0" y="0"/>
          <a:chExt cx="0" cy="0"/>
        </a:xfrm>
      </p:grpSpPr>
      <p:sp>
        <p:nvSpPr>
          <p:cNvPr id="9" name="Espace réservé pour une image  8">
            <a:extLst>
              <a:ext uri="{FF2B5EF4-FFF2-40B4-BE49-F238E27FC236}">
                <a16:creationId xmlns:a16="http://schemas.microsoft.com/office/drawing/2014/main" id="{2F9F3DF3-743B-4E26-AF3B-9B4043AF952E}"/>
              </a:ext>
            </a:extLst>
          </p:cNvPr>
          <p:cNvSpPr>
            <a:spLocks noGrp="1"/>
          </p:cNvSpPr>
          <p:nvPr>
            <p:ph type="pic" sz="quarter" idx="10"/>
          </p:nvPr>
        </p:nvSpPr>
        <p:spPr>
          <a:xfrm>
            <a:off x="0" y="0"/>
            <a:ext cx="12192000" cy="6858000"/>
          </a:xfrm>
        </p:spPr>
        <p:txBody>
          <a:bodyPr/>
          <a:lstStyle/>
          <a:p>
            <a:r>
              <a:rPr lang="fr-FR" dirty="0"/>
              <a:t>Cliquez sur l'icône pour ajouter une image</a:t>
            </a:r>
          </a:p>
        </p:txBody>
      </p:sp>
      <p:sp>
        <p:nvSpPr>
          <p:cNvPr id="1853445" name="Rectangle 5"/>
          <p:cNvSpPr>
            <a:spLocks noGrp="1" noChangeArrowheads="1"/>
          </p:cNvSpPr>
          <p:nvPr>
            <p:ph type="ctrTitle" hasCustomPrompt="1"/>
          </p:nvPr>
        </p:nvSpPr>
        <p:spPr>
          <a:xfrm>
            <a:off x="1780761" y="2260242"/>
            <a:ext cx="8630479" cy="2490994"/>
          </a:xfrm>
        </p:spPr>
        <p:txBody>
          <a:bodyPr lIns="0" anchor="b"/>
          <a:lstStyle>
            <a:lvl1pPr algn="ctr">
              <a:defRPr sz="3200">
                <a:solidFill>
                  <a:schemeClr val="tx1"/>
                </a:solidFill>
              </a:defRPr>
            </a:lvl1pPr>
          </a:lstStyle>
          <a:p>
            <a:pPr lvl="0"/>
            <a:r>
              <a:rPr lang="fr-FR" noProof="0" dirty="0"/>
              <a:t>MODIFIEZ LE STYLE DU TITRE</a:t>
            </a:r>
          </a:p>
        </p:txBody>
      </p:sp>
      <p:sp>
        <p:nvSpPr>
          <p:cNvPr id="1853446" name="Rectangle 6"/>
          <p:cNvSpPr>
            <a:spLocks noGrp="1" noChangeArrowheads="1"/>
          </p:cNvSpPr>
          <p:nvPr>
            <p:ph type="subTitle" idx="1"/>
          </p:nvPr>
        </p:nvSpPr>
        <p:spPr>
          <a:xfrm>
            <a:off x="3709224" y="4946306"/>
            <a:ext cx="4773553" cy="1095555"/>
          </a:xfrm>
        </p:spPr>
        <p:txBody>
          <a:bodyPr lIns="0" anchor="ctr"/>
          <a:lstStyle>
            <a:lvl1pPr marL="0" indent="0" algn="ctr">
              <a:buFont typeface="Wingdings 2" pitchFamily="18" charset="2"/>
              <a:buNone/>
              <a:defRPr>
                <a:solidFill>
                  <a:schemeClr val="tx1"/>
                </a:solidFill>
              </a:defRPr>
            </a:lvl1pPr>
          </a:lstStyle>
          <a:p>
            <a:pPr lvl="0"/>
            <a:r>
              <a:rPr lang="fr-FR" noProof="0"/>
              <a:t>Modifier le style des sous-titres du masque</a:t>
            </a:r>
            <a:endParaRPr lang="fr-FR" noProof="0" dirty="0"/>
          </a:p>
        </p:txBody>
      </p:sp>
      <p:cxnSp>
        <p:nvCxnSpPr>
          <p:cNvPr id="11" name="Connecteur droit 10">
            <a:extLst>
              <a:ext uri="{FF2B5EF4-FFF2-40B4-BE49-F238E27FC236}">
                <a16:creationId xmlns:a16="http://schemas.microsoft.com/office/drawing/2014/main" id="{B5D834BB-9297-4518-A51B-71AAB98AFD97}"/>
              </a:ext>
            </a:extLst>
          </p:cNvPr>
          <p:cNvCxnSpPr/>
          <p:nvPr/>
        </p:nvCxnSpPr>
        <p:spPr bwMode="auto">
          <a:xfrm>
            <a:off x="6816079" y="3284984"/>
            <a:ext cx="4773553" cy="0"/>
          </a:xfrm>
          <a:prstGeom prst="line">
            <a:avLst/>
          </a:prstGeom>
          <a:ln>
            <a:solidFill>
              <a:schemeClr val="bg1"/>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041228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Type">
    <p:spTree>
      <p:nvGrpSpPr>
        <p:cNvPr id="1" name=""/>
        <p:cNvGrpSpPr/>
        <p:nvPr/>
      </p:nvGrpSpPr>
      <p:grpSpPr>
        <a:xfrm>
          <a:off x="0" y="0"/>
          <a:ext cx="0" cy="0"/>
          <a:chOff x="0" y="0"/>
          <a:chExt cx="0" cy="0"/>
        </a:xfrm>
      </p:grpSpPr>
      <p:sp>
        <p:nvSpPr>
          <p:cNvPr id="7" name="SubTitle"/>
          <p:cNvSpPr>
            <a:spLocks noGrp="1"/>
          </p:cNvSpPr>
          <p:nvPr>
            <p:ph type="body" sz="quarter" idx="20" hasCustomPrompt="1"/>
          </p:nvPr>
        </p:nvSpPr>
        <p:spPr>
          <a:xfrm>
            <a:off x="550865" y="156166"/>
            <a:ext cx="11404067" cy="391522"/>
          </a:xfrm>
        </p:spPr>
        <p:txBody>
          <a:bodyPr anchor="ctr"/>
          <a:lstStyle>
            <a:lvl1pPr marL="0" indent="0">
              <a:spcBef>
                <a:spcPts val="0"/>
              </a:spcBef>
              <a:spcAft>
                <a:spcPts val="0"/>
              </a:spcAft>
              <a:buNone/>
              <a:defRPr b="1" cap="none" baseline="0">
                <a:solidFill>
                  <a:schemeClr val="tx1"/>
                </a:solidFill>
                <a:latin typeface="Arial" panose="020B0604020202020204" pitchFamily="34" charset="0"/>
              </a:defRPr>
            </a:lvl1pPr>
          </a:lstStyle>
          <a:p>
            <a:pPr lvl="0"/>
            <a:r>
              <a:rPr lang="en-US" dirty="0"/>
              <a:t>EDIT MASTER TEXT STYLES</a:t>
            </a:r>
          </a:p>
        </p:txBody>
      </p:sp>
      <p:sp>
        <p:nvSpPr>
          <p:cNvPr id="3" name="Title"/>
          <p:cNvSpPr>
            <a:spLocks noGrp="1"/>
          </p:cNvSpPr>
          <p:nvPr>
            <p:ph type="title" hasCustomPrompt="1"/>
          </p:nvPr>
        </p:nvSpPr>
        <p:spPr>
          <a:xfrm>
            <a:off x="550865" y="563764"/>
            <a:ext cx="11404067" cy="862735"/>
          </a:xfrm>
        </p:spPr>
        <p:txBody>
          <a:bodyPr anchor="ctr">
            <a:normAutofit/>
          </a:bodyPr>
          <a:lstStyle>
            <a:lvl1pPr algn="just">
              <a:lnSpc>
                <a:spcPct val="80000"/>
              </a:lnSpc>
              <a:defRPr>
                <a:solidFill>
                  <a:srgbClr val="C00000"/>
                </a:solidFill>
                <a:latin typeface="Arial" panose="020B0604020202020204" pitchFamily="34" charset="0"/>
              </a:defRPr>
            </a:lvl1pPr>
          </a:lstStyle>
          <a:p>
            <a:r>
              <a:rPr lang="fr-FR" dirty="0"/>
              <a:t>XXX</a:t>
            </a:r>
            <a:endParaRPr lang="en-GB" dirty="0"/>
          </a:p>
        </p:txBody>
      </p:sp>
      <p:sp>
        <p:nvSpPr>
          <p:cNvPr id="4" name="Espace réservé du texte 3"/>
          <p:cNvSpPr>
            <a:spLocks noGrp="1"/>
          </p:cNvSpPr>
          <p:nvPr>
            <p:ph type="body" sz="quarter" idx="21" hasCustomPrompt="1"/>
          </p:nvPr>
        </p:nvSpPr>
        <p:spPr>
          <a:xfrm>
            <a:off x="833438" y="6383338"/>
            <a:ext cx="10094912" cy="358775"/>
          </a:xfrm>
        </p:spPr>
        <p:txBody>
          <a:bodyPr anchor="ctr"/>
          <a:lstStyle>
            <a:lvl1pPr marL="0" indent="0">
              <a:buNone/>
              <a:defRPr sz="900" i="1">
                <a:solidFill>
                  <a:schemeClr val="bg1">
                    <a:lumMod val="50000"/>
                  </a:schemeClr>
                </a:solidFill>
              </a:defRPr>
            </a:lvl1pPr>
          </a:lstStyle>
          <a:p>
            <a:pPr lvl="0"/>
            <a:r>
              <a:rPr lang="fr-FR" dirty="0"/>
              <a:t>Question : </a:t>
            </a:r>
          </a:p>
        </p:txBody>
      </p:sp>
      <p:sp>
        <p:nvSpPr>
          <p:cNvPr id="8" name="SubTitle"/>
          <p:cNvSpPr>
            <a:spLocks noGrp="1"/>
          </p:cNvSpPr>
          <p:nvPr>
            <p:ph type="body" sz="quarter" idx="22" hasCustomPrompt="1"/>
          </p:nvPr>
        </p:nvSpPr>
        <p:spPr>
          <a:xfrm>
            <a:off x="550865" y="1440322"/>
            <a:ext cx="11366814" cy="298830"/>
          </a:xfrm>
        </p:spPr>
        <p:txBody>
          <a:bodyPr anchor="ctr"/>
          <a:lstStyle>
            <a:lvl1pPr marL="0" indent="0">
              <a:spcBef>
                <a:spcPts val="0"/>
              </a:spcBef>
              <a:spcAft>
                <a:spcPts val="0"/>
              </a:spcAft>
              <a:buNone/>
              <a:defRPr sz="1100" b="0" i="1" cap="none" baseline="0">
                <a:solidFill>
                  <a:schemeClr val="bg1">
                    <a:lumMod val="50000"/>
                  </a:schemeClr>
                </a:solidFill>
                <a:latin typeface="Arial" panose="020B0604020202020204" pitchFamily="34" charset="0"/>
              </a:defRPr>
            </a:lvl1pPr>
          </a:lstStyle>
          <a:p>
            <a:pPr lvl="0"/>
            <a:r>
              <a:rPr lang="en-US" dirty="0"/>
              <a:t>Base : Ensemble (2000 </a:t>
            </a:r>
            <a:r>
              <a:rPr lang="en-US" dirty="0" err="1"/>
              <a:t>ind.</a:t>
            </a:r>
            <a:r>
              <a:rPr lang="en-US" dirty="0"/>
              <a:t>)</a:t>
            </a:r>
          </a:p>
        </p:txBody>
      </p:sp>
    </p:spTree>
    <p:extLst>
      <p:ext uri="{BB962C8B-B14F-4D97-AF65-F5344CB8AC3E}">
        <p14:creationId xmlns:p14="http://schemas.microsoft.com/office/powerpoint/2010/main" val="35429230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Type + Visuel à droite">
    <p:spTree>
      <p:nvGrpSpPr>
        <p:cNvPr id="1" name=""/>
        <p:cNvGrpSpPr/>
        <p:nvPr/>
      </p:nvGrpSpPr>
      <p:grpSpPr>
        <a:xfrm>
          <a:off x="0" y="0"/>
          <a:ext cx="0" cy="0"/>
          <a:chOff x="0" y="0"/>
          <a:chExt cx="0" cy="0"/>
        </a:xfrm>
      </p:grpSpPr>
      <p:sp>
        <p:nvSpPr>
          <p:cNvPr id="7" name="SubTitle"/>
          <p:cNvSpPr>
            <a:spLocks noGrp="1"/>
          </p:cNvSpPr>
          <p:nvPr>
            <p:ph type="body" sz="quarter" idx="20" hasCustomPrompt="1"/>
          </p:nvPr>
        </p:nvSpPr>
        <p:spPr>
          <a:xfrm>
            <a:off x="550865" y="218921"/>
            <a:ext cx="6947215" cy="391522"/>
          </a:xfrm>
        </p:spPr>
        <p:txBody>
          <a:bodyPr anchor="ctr"/>
          <a:lstStyle>
            <a:lvl1pPr marL="0" indent="0">
              <a:spcBef>
                <a:spcPts val="0"/>
              </a:spcBef>
              <a:spcAft>
                <a:spcPts val="0"/>
              </a:spcAft>
              <a:buNone/>
              <a:defRPr b="1" cap="none" baseline="0">
                <a:solidFill>
                  <a:schemeClr val="tx1"/>
                </a:solidFill>
                <a:latin typeface="Arial" panose="020B0604020202020204" pitchFamily="34" charset="0"/>
              </a:defRPr>
            </a:lvl1pPr>
          </a:lstStyle>
          <a:p>
            <a:pPr lvl="0"/>
            <a:r>
              <a:rPr lang="en-US" dirty="0"/>
              <a:t>EDIT MASTER TEXT STYLES</a:t>
            </a:r>
          </a:p>
        </p:txBody>
      </p:sp>
      <p:sp>
        <p:nvSpPr>
          <p:cNvPr id="3" name="Title"/>
          <p:cNvSpPr>
            <a:spLocks noGrp="1"/>
          </p:cNvSpPr>
          <p:nvPr>
            <p:ph type="title" hasCustomPrompt="1"/>
          </p:nvPr>
        </p:nvSpPr>
        <p:spPr>
          <a:xfrm>
            <a:off x="550865" y="617554"/>
            <a:ext cx="6947215" cy="862735"/>
          </a:xfrm>
        </p:spPr>
        <p:txBody>
          <a:bodyPr anchor="ctr">
            <a:normAutofit/>
          </a:bodyPr>
          <a:lstStyle>
            <a:lvl1pPr algn="just">
              <a:lnSpc>
                <a:spcPct val="80000"/>
              </a:lnSpc>
              <a:defRPr>
                <a:solidFill>
                  <a:srgbClr val="C00000"/>
                </a:solidFill>
                <a:latin typeface="Arial" panose="020B0604020202020204" pitchFamily="34" charset="0"/>
              </a:defRPr>
            </a:lvl1pPr>
          </a:lstStyle>
          <a:p>
            <a:r>
              <a:rPr lang="fr-FR" dirty="0"/>
              <a:t>XXX</a:t>
            </a:r>
            <a:endParaRPr lang="en-GB" dirty="0"/>
          </a:p>
        </p:txBody>
      </p:sp>
      <p:sp>
        <p:nvSpPr>
          <p:cNvPr id="4" name="Espace réservé du texte 3"/>
          <p:cNvSpPr>
            <a:spLocks noGrp="1"/>
          </p:cNvSpPr>
          <p:nvPr>
            <p:ph type="body" sz="quarter" idx="21" hasCustomPrompt="1"/>
          </p:nvPr>
        </p:nvSpPr>
        <p:spPr>
          <a:xfrm>
            <a:off x="833438" y="6383338"/>
            <a:ext cx="10094912" cy="358775"/>
          </a:xfrm>
        </p:spPr>
        <p:txBody>
          <a:bodyPr anchor="ctr"/>
          <a:lstStyle>
            <a:lvl1pPr marL="0" indent="0">
              <a:buNone/>
              <a:defRPr sz="900" i="1">
                <a:solidFill>
                  <a:schemeClr val="bg1">
                    <a:lumMod val="50000"/>
                  </a:schemeClr>
                </a:solidFill>
              </a:defRPr>
            </a:lvl1pPr>
          </a:lstStyle>
          <a:p>
            <a:pPr lvl="0"/>
            <a:r>
              <a:rPr lang="fr-FR" dirty="0"/>
              <a:t>Question : </a:t>
            </a:r>
          </a:p>
        </p:txBody>
      </p:sp>
      <p:sp>
        <p:nvSpPr>
          <p:cNvPr id="8" name="SubTitle"/>
          <p:cNvSpPr>
            <a:spLocks noGrp="1"/>
          </p:cNvSpPr>
          <p:nvPr>
            <p:ph type="body" sz="quarter" idx="22" hasCustomPrompt="1"/>
          </p:nvPr>
        </p:nvSpPr>
        <p:spPr>
          <a:xfrm>
            <a:off x="550865" y="1476182"/>
            <a:ext cx="6947215" cy="383098"/>
          </a:xfrm>
        </p:spPr>
        <p:txBody>
          <a:bodyPr anchor="ctr"/>
          <a:lstStyle>
            <a:lvl1pPr marL="0" indent="0">
              <a:spcBef>
                <a:spcPts val="0"/>
              </a:spcBef>
              <a:spcAft>
                <a:spcPts val="0"/>
              </a:spcAft>
              <a:buNone/>
              <a:defRPr sz="1100" b="0" i="1" cap="none" baseline="0">
                <a:solidFill>
                  <a:schemeClr val="bg1">
                    <a:lumMod val="50000"/>
                  </a:schemeClr>
                </a:solidFill>
                <a:latin typeface="Arial" panose="020B0604020202020204" pitchFamily="34" charset="0"/>
              </a:defRPr>
            </a:lvl1pPr>
          </a:lstStyle>
          <a:p>
            <a:pPr lvl="0"/>
            <a:r>
              <a:rPr lang="en-US" dirty="0"/>
              <a:t>Base : Ensemble (2000 </a:t>
            </a:r>
            <a:r>
              <a:rPr lang="en-US" dirty="0" err="1"/>
              <a:t>ind.</a:t>
            </a:r>
            <a:r>
              <a:rPr lang="en-US" dirty="0"/>
              <a:t>)</a:t>
            </a:r>
          </a:p>
        </p:txBody>
      </p:sp>
      <p:sp>
        <p:nvSpPr>
          <p:cNvPr id="5" name="Espace réservé pour une image  4"/>
          <p:cNvSpPr>
            <a:spLocks noGrp="1"/>
          </p:cNvSpPr>
          <p:nvPr>
            <p:ph type="pic" sz="quarter" idx="23"/>
          </p:nvPr>
        </p:nvSpPr>
        <p:spPr>
          <a:xfrm>
            <a:off x="7741920" y="0"/>
            <a:ext cx="4450080" cy="6217920"/>
          </a:xfrm>
        </p:spPr>
        <p:txBody>
          <a:bodyPr/>
          <a:lstStyle/>
          <a:p>
            <a:r>
              <a:rPr lang="fr-FR" dirty="0"/>
              <a:t>Cliquez sur l'icône pour ajouter une image</a:t>
            </a:r>
          </a:p>
        </p:txBody>
      </p:sp>
      <p:sp>
        <p:nvSpPr>
          <p:cNvPr id="9" name="Forme libre : forme 51">
            <a:extLst>
              <a:ext uri="{FF2B5EF4-FFF2-40B4-BE49-F238E27FC236}">
                <a16:creationId xmlns:a16="http://schemas.microsoft.com/office/drawing/2014/main" id="{7665DF94-BD51-4CB2-871A-A0CA2EBE1BC8}"/>
              </a:ext>
            </a:extLst>
          </p:cNvPr>
          <p:cNvSpPr/>
          <p:nvPr userDrawn="1"/>
        </p:nvSpPr>
        <p:spPr bwMode="auto">
          <a:xfrm rot="10800000" flipH="1">
            <a:off x="7650151" y="5598623"/>
            <a:ext cx="298088" cy="712504"/>
          </a:xfrm>
          <a:custGeom>
            <a:avLst/>
            <a:gdLst>
              <a:gd name="connsiteX0" fmla="*/ 0 w 371192"/>
              <a:gd name="connsiteY0" fmla="*/ 887240 h 887240"/>
              <a:gd name="connsiteX1" fmla="*/ 0 w 371192"/>
              <a:gd name="connsiteY1" fmla="*/ 0 h 887240"/>
              <a:gd name="connsiteX2" fmla="*/ 371192 w 371192"/>
              <a:gd name="connsiteY2" fmla="*/ 0 h 887240"/>
              <a:gd name="connsiteX3" fmla="*/ 371192 w 371192"/>
              <a:gd name="connsiteY3" fmla="*/ 0 h 887240"/>
            </a:gdLst>
            <a:ahLst/>
            <a:cxnLst>
              <a:cxn ang="0">
                <a:pos x="connsiteX0" y="connsiteY0"/>
              </a:cxn>
              <a:cxn ang="0">
                <a:pos x="connsiteX1" y="connsiteY1"/>
              </a:cxn>
              <a:cxn ang="0">
                <a:pos x="connsiteX2" y="connsiteY2"/>
              </a:cxn>
              <a:cxn ang="0">
                <a:pos x="connsiteX3" y="connsiteY3"/>
              </a:cxn>
            </a:cxnLst>
            <a:rect l="l" t="t" r="r" b="b"/>
            <a:pathLst>
              <a:path w="371192" h="887240">
                <a:moveTo>
                  <a:pt x="0" y="887240"/>
                </a:moveTo>
                <a:lnTo>
                  <a:pt x="0" y="0"/>
                </a:lnTo>
                <a:lnTo>
                  <a:pt x="371192" y="0"/>
                </a:lnTo>
                <a:lnTo>
                  <a:pt x="371192" y="0"/>
                </a:lnTo>
              </a:path>
            </a:pathLst>
          </a:custGeom>
          <a:no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Tree>
    <p:extLst>
      <p:ext uri="{BB962C8B-B14F-4D97-AF65-F5344CB8AC3E}">
        <p14:creationId xmlns:p14="http://schemas.microsoft.com/office/powerpoint/2010/main" val="282571505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graphique + image">
    <p:spTree>
      <p:nvGrpSpPr>
        <p:cNvPr id="1" name=""/>
        <p:cNvGrpSpPr/>
        <p:nvPr/>
      </p:nvGrpSpPr>
      <p:grpSpPr>
        <a:xfrm>
          <a:off x="0" y="0"/>
          <a:ext cx="0" cy="0"/>
          <a:chOff x="0" y="0"/>
          <a:chExt cx="0" cy="0"/>
        </a:xfrm>
      </p:grpSpPr>
      <p:sp>
        <p:nvSpPr>
          <p:cNvPr id="2" name="Titre 1"/>
          <p:cNvSpPr>
            <a:spLocks noGrp="1"/>
          </p:cNvSpPr>
          <p:nvPr>
            <p:ph type="title"/>
          </p:nvPr>
        </p:nvSpPr>
        <p:spPr>
          <a:xfrm>
            <a:off x="4669970" y="188641"/>
            <a:ext cx="7187873" cy="1296144"/>
          </a:xfrm>
        </p:spPr>
        <p:txBody>
          <a:bodyPr/>
          <a:lstStyle>
            <a:lvl1pPr>
              <a:defRPr lang="fr-FR" sz="2000" spc="300" dirty="0">
                <a:solidFill>
                  <a:schemeClr val="tx1"/>
                </a:solidFill>
                <a:latin typeface="+mj-lt"/>
                <a:ea typeface="+mj-ea"/>
                <a:cs typeface="+mj-cs"/>
              </a:defRPr>
            </a:lvl1pPr>
          </a:lstStyle>
          <a:p>
            <a:r>
              <a:rPr lang="fr-FR"/>
              <a:t>Modifiez le style du titre</a:t>
            </a:r>
            <a:endParaRPr lang="fr-FR" dirty="0"/>
          </a:p>
        </p:txBody>
      </p:sp>
      <p:sp>
        <p:nvSpPr>
          <p:cNvPr id="7" name="Espace réservé du texte 7">
            <a:extLst>
              <a:ext uri="{FF2B5EF4-FFF2-40B4-BE49-F238E27FC236}">
                <a16:creationId xmlns:a16="http://schemas.microsoft.com/office/drawing/2014/main" id="{99939BDC-1AB0-489A-B0B6-CB732F4E7E85}"/>
              </a:ext>
            </a:extLst>
          </p:cNvPr>
          <p:cNvSpPr>
            <a:spLocks noGrp="1"/>
          </p:cNvSpPr>
          <p:nvPr>
            <p:ph type="body" sz="quarter" idx="13"/>
          </p:nvPr>
        </p:nvSpPr>
        <p:spPr>
          <a:xfrm>
            <a:off x="4669970" y="1595438"/>
            <a:ext cx="7187873" cy="570819"/>
          </a:xfrm>
        </p:spPr>
        <p:txBody>
          <a:bodyPr/>
          <a:lstStyle>
            <a:lvl1pPr marL="0" indent="0">
              <a:buNone/>
              <a:defRPr sz="1400" b="1"/>
            </a:lvl1pPr>
          </a:lstStyle>
          <a:p>
            <a:pPr lvl="0"/>
            <a:r>
              <a:rPr lang="fr-FR"/>
              <a:t>Modifier les styles du texte du masque</a:t>
            </a:r>
          </a:p>
        </p:txBody>
      </p:sp>
      <p:sp>
        <p:nvSpPr>
          <p:cNvPr id="9" name="Espace réservé pour une image  3">
            <a:extLst>
              <a:ext uri="{FF2B5EF4-FFF2-40B4-BE49-F238E27FC236}">
                <a16:creationId xmlns:a16="http://schemas.microsoft.com/office/drawing/2014/main" id="{F4AC9452-6509-4A42-B024-FFCAA8D7238E}"/>
              </a:ext>
            </a:extLst>
          </p:cNvPr>
          <p:cNvSpPr>
            <a:spLocks noGrp="1"/>
          </p:cNvSpPr>
          <p:nvPr>
            <p:ph type="pic" sz="quarter" idx="10"/>
          </p:nvPr>
        </p:nvSpPr>
        <p:spPr>
          <a:xfrm>
            <a:off x="1" y="0"/>
            <a:ext cx="4376057" cy="5477435"/>
          </a:xfrm>
        </p:spPr>
        <p:txBody>
          <a:bodyPr/>
          <a:lstStyle>
            <a:lvl1pPr marL="0" indent="0">
              <a:buNone/>
              <a:defRPr/>
            </a:lvl1pPr>
          </a:lstStyle>
          <a:p>
            <a:r>
              <a:rPr lang="fr-FR" dirty="0"/>
              <a:t>Cliquez sur l'icône pour ajouter une image</a:t>
            </a:r>
          </a:p>
        </p:txBody>
      </p:sp>
      <p:sp>
        <p:nvSpPr>
          <p:cNvPr id="11" name="Espace réservé du texte 7">
            <a:extLst>
              <a:ext uri="{FF2B5EF4-FFF2-40B4-BE49-F238E27FC236}">
                <a16:creationId xmlns:a16="http://schemas.microsoft.com/office/drawing/2014/main" id="{B3B163A1-95A4-4AD9-9F00-3A6B289D1C2D}"/>
              </a:ext>
            </a:extLst>
          </p:cNvPr>
          <p:cNvSpPr>
            <a:spLocks noGrp="1"/>
          </p:cNvSpPr>
          <p:nvPr>
            <p:ph type="body" sz="quarter" idx="12"/>
          </p:nvPr>
        </p:nvSpPr>
        <p:spPr>
          <a:xfrm>
            <a:off x="1" y="0"/>
            <a:ext cx="4376058" cy="6257364"/>
          </a:xfrm>
          <a:solidFill>
            <a:srgbClr val="000000">
              <a:alpha val="50196"/>
            </a:srgbClr>
          </a:solidFill>
        </p:spPr>
        <p:txBody>
          <a:bodyPr bIns="324000" anchor="b"/>
          <a:lstStyle>
            <a:lvl1pPr marL="0" indent="0">
              <a:buNone/>
              <a:defRPr sz="1200" b="1">
                <a:solidFill>
                  <a:schemeClr val="bg1"/>
                </a:solidFill>
              </a:defRPr>
            </a:lvl1pPr>
          </a:lstStyle>
          <a:p>
            <a:pPr lvl="0"/>
            <a:r>
              <a:rPr lang="fr-FR"/>
              <a:t>Modifier les styles du texte du masque</a:t>
            </a:r>
          </a:p>
        </p:txBody>
      </p:sp>
      <p:sp>
        <p:nvSpPr>
          <p:cNvPr id="4" name="Espace réservé du graphique 3">
            <a:extLst>
              <a:ext uri="{FF2B5EF4-FFF2-40B4-BE49-F238E27FC236}">
                <a16:creationId xmlns:a16="http://schemas.microsoft.com/office/drawing/2014/main" id="{92464BE3-140A-44F3-AD3A-5074420A98B7}"/>
              </a:ext>
            </a:extLst>
          </p:cNvPr>
          <p:cNvSpPr>
            <a:spLocks noGrp="1"/>
          </p:cNvSpPr>
          <p:nvPr>
            <p:ph type="chart" sz="quarter" idx="14"/>
          </p:nvPr>
        </p:nvSpPr>
        <p:spPr>
          <a:xfrm>
            <a:off x="4625318" y="2384425"/>
            <a:ext cx="7109481" cy="3997325"/>
          </a:xfrm>
        </p:spPr>
        <p:txBody>
          <a:bodyPr/>
          <a:lstStyle/>
          <a:p>
            <a:r>
              <a:rPr lang="fr-FR" dirty="0"/>
              <a:t>Cliquez sur l'icône pour ajouter un graphique</a:t>
            </a:r>
          </a:p>
        </p:txBody>
      </p:sp>
    </p:spTree>
    <p:extLst>
      <p:ext uri="{BB962C8B-B14F-4D97-AF65-F5344CB8AC3E}">
        <p14:creationId xmlns:p14="http://schemas.microsoft.com/office/powerpoint/2010/main" val="408234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sz="2000">
                <a:solidFill>
                  <a:schemeClr val="tx1"/>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spcBef>
                <a:spcPts val="1200"/>
              </a:spcBef>
              <a:defRPr sz="1200"/>
            </a:lvl1pPr>
            <a:lvl2pPr marL="455613" indent="-180975">
              <a:defRPr sz="1100"/>
            </a:lvl2pPr>
            <a:lvl3pPr marL="271463" indent="0">
              <a:buNone/>
              <a:defRPr sz="1100" i="1"/>
            </a:lvl3pPr>
            <a:lvl4pPr>
              <a:defRPr sz="1050"/>
            </a:lvl4pPr>
            <a:lvl5pPr>
              <a:defRPr sz="1050"/>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4025285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340592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apositive vide">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94319CA4-534A-4559-921A-AA055E884B3F}"/>
              </a:ext>
            </a:extLst>
          </p:cNvPr>
          <p:cNvCxnSpPr/>
          <p:nvPr/>
        </p:nvCxnSpPr>
        <p:spPr bwMode="auto">
          <a:xfrm>
            <a:off x="11823957" y="6649988"/>
            <a:ext cx="0" cy="208012"/>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eur droit 5">
            <a:extLst>
              <a:ext uri="{FF2B5EF4-FFF2-40B4-BE49-F238E27FC236}">
                <a16:creationId xmlns:a16="http://schemas.microsoft.com/office/drawing/2014/main" id="{150BB544-E08B-4289-9400-1423B781D2AC}"/>
              </a:ext>
            </a:extLst>
          </p:cNvPr>
          <p:cNvCxnSpPr/>
          <p:nvPr/>
        </p:nvCxnSpPr>
        <p:spPr bwMode="auto">
          <a:xfrm>
            <a:off x="11812753" y="6649988"/>
            <a:ext cx="0" cy="20801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37470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a:xfrm>
            <a:off x="2982686" y="274638"/>
            <a:ext cx="9017970" cy="1143000"/>
          </a:xfrm>
        </p:spPr>
        <p:txBody>
          <a:bodyPr/>
          <a:lstStyle/>
          <a:p>
            <a:r>
              <a:rPr lang="fr-FR"/>
              <a:t>Modifiez le style du titre</a:t>
            </a:r>
          </a:p>
        </p:txBody>
      </p:sp>
      <p:sp>
        <p:nvSpPr>
          <p:cNvPr id="3" name="Rectangle 2">
            <a:extLst>
              <a:ext uri="{FF2B5EF4-FFF2-40B4-BE49-F238E27FC236}">
                <a16:creationId xmlns:a16="http://schemas.microsoft.com/office/drawing/2014/main" id="{200C8769-9CA3-4D2B-B3DD-4DF1ACBE12C6}"/>
              </a:ext>
            </a:extLst>
          </p:cNvPr>
          <p:cNvSpPr/>
          <p:nvPr/>
        </p:nvSpPr>
        <p:spPr bwMode="auto">
          <a:xfrm>
            <a:off x="0" y="0"/>
            <a:ext cx="2898887" cy="6858000"/>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5" name="Forme libre : forme 26">
            <a:extLst>
              <a:ext uri="{FF2B5EF4-FFF2-40B4-BE49-F238E27FC236}">
                <a16:creationId xmlns:a16="http://schemas.microsoft.com/office/drawing/2014/main" id="{C51A573E-DA28-44EA-AA29-3D12AFF570A6}"/>
              </a:ext>
            </a:extLst>
          </p:cNvPr>
          <p:cNvSpPr/>
          <p:nvPr/>
        </p:nvSpPr>
        <p:spPr bwMode="auto">
          <a:xfrm>
            <a:off x="192982" y="1508286"/>
            <a:ext cx="371192" cy="1035425"/>
          </a:xfrm>
          <a:custGeom>
            <a:avLst/>
            <a:gdLst>
              <a:gd name="connsiteX0" fmla="*/ 0 w 371192"/>
              <a:gd name="connsiteY0" fmla="*/ 887240 h 887240"/>
              <a:gd name="connsiteX1" fmla="*/ 0 w 371192"/>
              <a:gd name="connsiteY1" fmla="*/ 0 h 887240"/>
              <a:gd name="connsiteX2" fmla="*/ 371192 w 371192"/>
              <a:gd name="connsiteY2" fmla="*/ 0 h 887240"/>
              <a:gd name="connsiteX3" fmla="*/ 371192 w 371192"/>
              <a:gd name="connsiteY3" fmla="*/ 0 h 887240"/>
            </a:gdLst>
            <a:ahLst/>
            <a:cxnLst>
              <a:cxn ang="0">
                <a:pos x="connsiteX0" y="connsiteY0"/>
              </a:cxn>
              <a:cxn ang="0">
                <a:pos x="connsiteX1" y="connsiteY1"/>
              </a:cxn>
              <a:cxn ang="0">
                <a:pos x="connsiteX2" y="connsiteY2"/>
              </a:cxn>
              <a:cxn ang="0">
                <a:pos x="connsiteX3" y="connsiteY3"/>
              </a:cxn>
            </a:cxnLst>
            <a:rect l="l" t="t" r="r" b="b"/>
            <a:pathLst>
              <a:path w="371192" h="887240">
                <a:moveTo>
                  <a:pt x="0" y="887240"/>
                </a:moveTo>
                <a:lnTo>
                  <a:pt x="0" y="0"/>
                </a:lnTo>
                <a:lnTo>
                  <a:pt x="371192" y="0"/>
                </a:lnTo>
                <a:lnTo>
                  <a:pt x="371192" y="0"/>
                </a:lnTo>
              </a:path>
            </a:pathLst>
          </a:custGeom>
          <a:no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
        <p:nvSpPr>
          <p:cNvPr id="7" name="Espace réservé du texte 6"/>
          <p:cNvSpPr>
            <a:spLocks noGrp="1"/>
          </p:cNvSpPr>
          <p:nvPr>
            <p:ph type="body" sz="quarter" idx="10"/>
          </p:nvPr>
        </p:nvSpPr>
        <p:spPr>
          <a:xfrm>
            <a:off x="263353" y="1764388"/>
            <a:ext cx="2448272" cy="1808628"/>
          </a:xfrm>
          <a:noFill/>
          <a:ln>
            <a:noFill/>
          </a:ln>
        </p:spPr>
        <p:txBody>
          <a:bodyPr wrap="square" rtlCol="0">
            <a:noAutofit/>
          </a:bodyPr>
          <a:lstStyle>
            <a:lvl1pPr marL="0" indent="0">
              <a:lnSpc>
                <a:spcPct val="150000"/>
              </a:lnSpc>
              <a:buNone/>
              <a:defRPr lang="fr-FR" sz="1400" b="1" kern="1200" spc="300" smtClean="0">
                <a:solidFill>
                  <a:schemeClr val="bg1"/>
                </a:solidFill>
                <a:latin typeface="+mj-lt"/>
                <a:cs typeface="Arial" charset="0"/>
              </a:defRPr>
            </a:lvl1pPr>
            <a:lvl2pPr marL="0" indent="0">
              <a:spcBef>
                <a:spcPts val="3600"/>
              </a:spcBef>
              <a:buNone/>
              <a:defRPr lang="fr-FR" kern="1200" smtClean="0">
                <a:solidFill>
                  <a:schemeClr val="bg1"/>
                </a:solidFill>
                <a:latin typeface="+mj-lt"/>
                <a:ea typeface="+mn-ea"/>
                <a:cs typeface="Arial" charset="0"/>
              </a:defRPr>
            </a:lvl2pPr>
            <a:lvl3pPr marL="735012" indent="0">
              <a:buNone/>
              <a:defRPr lang="fr-FR" kern="1200" smtClean="0">
                <a:latin typeface="Century Gothic" pitchFamily="34" charset="0"/>
                <a:ea typeface="+mn-ea"/>
                <a:cs typeface="Arial" charset="0"/>
              </a:defRPr>
            </a:lvl3pPr>
            <a:lvl4pPr marL="1143000" indent="0">
              <a:buNone/>
              <a:defRPr lang="fr-FR" kern="1200" smtClean="0">
                <a:latin typeface="Century Gothic" pitchFamily="34" charset="0"/>
                <a:ea typeface="+mn-ea"/>
                <a:cs typeface="Arial" charset="0"/>
              </a:defRPr>
            </a:lvl4pPr>
            <a:lvl5pPr marL="1600200" indent="0">
              <a:buNone/>
              <a:defRPr lang="fr-FR" kern="1200">
                <a:latin typeface="Century Gothic" pitchFamily="34" charset="0"/>
                <a:ea typeface="+mn-ea"/>
                <a:cs typeface="Arial" charset="0"/>
              </a:defRPr>
            </a:lvl5pPr>
          </a:lstStyle>
          <a:p>
            <a:pPr lvl="0">
              <a:spcBef>
                <a:spcPct val="0"/>
              </a:spcBef>
            </a:pPr>
            <a:r>
              <a:rPr lang="fr-FR"/>
              <a:t>Modifier les styles du texte du masque</a:t>
            </a:r>
          </a:p>
        </p:txBody>
      </p:sp>
      <p:sp>
        <p:nvSpPr>
          <p:cNvPr id="9" name="Espace réservé du texte 8"/>
          <p:cNvSpPr>
            <a:spLocks noGrp="1"/>
          </p:cNvSpPr>
          <p:nvPr>
            <p:ph type="body" sz="quarter" idx="11"/>
          </p:nvPr>
        </p:nvSpPr>
        <p:spPr>
          <a:xfrm>
            <a:off x="263352" y="5057399"/>
            <a:ext cx="2448271" cy="1035426"/>
          </a:xfrm>
        </p:spPr>
        <p:txBody>
          <a:bodyPr/>
          <a:lstStyle>
            <a:lvl1pPr marL="0" indent="0">
              <a:buNone/>
              <a:defRPr sz="1200">
                <a:solidFill>
                  <a:schemeClr val="bg1"/>
                </a:solidFill>
                <a:latin typeface="+mj-lt"/>
              </a:defRPr>
            </a:lvl1pPr>
            <a:lvl2pPr marL="536575" indent="0">
              <a:buNone/>
              <a:defRPr sz="1200">
                <a:solidFill>
                  <a:schemeClr val="bg1"/>
                </a:solidFill>
                <a:latin typeface="+mj-lt"/>
              </a:defRPr>
            </a:lvl2pPr>
            <a:lvl3pPr marL="806450" indent="0">
              <a:buNone/>
              <a:defRPr sz="1200">
                <a:solidFill>
                  <a:schemeClr val="bg1"/>
                </a:solidFill>
                <a:latin typeface="+mj-lt"/>
              </a:defRPr>
            </a:lvl3pPr>
            <a:lvl4pPr marL="1409700" indent="0">
              <a:buNone/>
              <a:defRPr sz="1200">
                <a:solidFill>
                  <a:schemeClr val="bg1"/>
                </a:solidFill>
                <a:latin typeface="+mj-lt"/>
              </a:defRPr>
            </a:lvl4pPr>
            <a:lvl5pPr marL="1828800" indent="0">
              <a:buNone/>
              <a:defRPr sz="1200">
                <a:solidFill>
                  <a:schemeClr val="bg1"/>
                </a:solidFill>
                <a:latin typeface="+mj-lt"/>
              </a:defRPr>
            </a:lvl5pPr>
          </a:lstStyle>
          <a:p>
            <a:pPr lvl="0"/>
            <a:r>
              <a:rPr lang="fr-FR"/>
              <a:t>Modifier les styles du texte du masque</a:t>
            </a:r>
          </a:p>
        </p:txBody>
      </p:sp>
    </p:spTree>
    <p:extLst>
      <p:ext uri="{BB962C8B-B14F-4D97-AF65-F5344CB8AC3E}">
        <p14:creationId xmlns:p14="http://schemas.microsoft.com/office/powerpoint/2010/main" val="10149446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24418" y="188641"/>
            <a:ext cx="1089871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dirty="0"/>
              <a:t>Cliquez pour modifier le style du titre</a:t>
            </a:r>
          </a:p>
        </p:txBody>
      </p:sp>
      <p:sp>
        <p:nvSpPr>
          <p:cNvPr id="3075" name="Rectangle 3"/>
          <p:cNvSpPr>
            <a:spLocks noGrp="1" noChangeArrowheads="1"/>
          </p:cNvSpPr>
          <p:nvPr>
            <p:ph type="body" idx="1"/>
          </p:nvPr>
        </p:nvSpPr>
        <p:spPr bwMode="auto">
          <a:xfrm>
            <a:off x="624418" y="2002971"/>
            <a:ext cx="10898716" cy="412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1" name="ZoneTexte 1"/>
          <p:cNvSpPr txBox="1"/>
          <p:nvPr/>
        </p:nvSpPr>
        <p:spPr>
          <a:xfrm>
            <a:off x="11772131" y="6649989"/>
            <a:ext cx="419869" cy="20801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a:lstStyle>
          <a:p>
            <a:pPr algn="ctr"/>
            <a:fld id="{2F3AD17D-DE08-4CB7-AAC5-BAB9ACF46444}" type="slidenum">
              <a:rPr lang="fr-FR" sz="700" b="1" smtClean="0">
                <a:solidFill>
                  <a:schemeClr val="tx2"/>
                </a:solidFill>
                <a:latin typeface="Arial" panose="020B0604020202020204" pitchFamily="34" charset="0"/>
              </a:rPr>
              <a:pPr algn="ctr"/>
              <a:t>‹N°›</a:t>
            </a:fld>
            <a:endParaRPr lang="fr-FR" sz="700" b="1" dirty="0">
              <a:solidFill>
                <a:schemeClr val="tx2"/>
              </a:solidFill>
              <a:latin typeface="Arial" panose="020B0604020202020204" pitchFamily="34" charset="0"/>
            </a:endParaRPr>
          </a:p>
        </p:txBody>
      </p:sp>
      <p:sp>
        <p:nvSpPr>
          <p:cNvPr id="9" name="Text Box 10"/>
          <p:cNvSpPr txBox="1">
            <a:spLocks noChangeArrowheads="1"/>
          </p:cNvSpPr>
          <p:nvPr/>
        </p:nvSpPr>
        <p:spPr>
          <a:xfrm>
            <a:off x="10239796" y="6649070"/>
            <a:ext cx="1584161" cy="215262"/>
          </a:xfrm>
          <a:prstGeom prst="rect">
            <a:avLst/>
          </a:prstGeom>
          <a:noFill/>
          <a:ln w="9525">
            <a:noFill/>
            <a:miter lim="800000"/>
          </a:ln>
          <a:effectLst/>
        </p:spPr>
        <p:txBody>
          <a:bodyPr wrap="square" lIns="91284" tIns="45630" rIns="91284" bIns="45630">
            <a:spAutoFit/>
          </a:bodyPr>
          <a:lstStyle>
            <a:defPPr>
              <a:defRPr lang="fr-FR"/>
            </a:defPPr>
            <a:lvl1pPr algn="l" rtl="0" fontAlgn="base">
              <a:spcBef>
                <a:spcPct val="0"/>
              </a:spcBef>
              <a:spcAft>
                <a:spcPct val="0"/>
              </a:spcAft>
              <a:defRPr sz="1400" kern="1200">
                <a:solidFill>
                  <a:schemeClr val="tx1"/>
                </a:solidFill>
                <a:latin typeface="Century Gothic" pitchFamily="34" charset="0"/>
                <a:ea typeface="+mn-ea"/>
                <a:cs typeface="Arial" charset="0"/>
              </a:defRPr>
            </a:lvl1pPr>
            <a:lvl2pPr marL="457200" algn="l" rtl="0" fontAlgn="base">
              <a:spcBef>
                <a:spcPct val="0"/>
              </a:spcBef>
              <a:spcAft>
                <a:spcPct val="0"/>
              </a:spcAft>
              <a:defRPr sz="1400" kern="1200">
                <a:solidFill>
                  <a:schemeClr val="tx1"/>
                </a:solidFill>
                <a:latin typeface="Century Gothic" pitchFamily="34" charset="0"/>
                <a:ea typeface="+mn-ea"/>
                <a:cs typeface="Arial" charset="0"/>
              </a:defRPr>
            </a:lvl2pPr>
            <a:lvl3pPr marL="914400" algn="l" rtl="0" fontAlgn="base">
              <a:spcBef>
                <a:spcPct val="0"/>
              </a:spcBef>
              <a:spcAft>
                <a:spcPct val="0"/>
              </a:spcAft>
              <a:defRPr sz="1400" kern="1200">
                <a:solidFill>
                  <a:schemeClr val="tx1"/>
                </a:solidFill>
                <a:latin typeface="Century Gothic" pitchFamily="34" charset="0"/>
                <a:ea typeface="+mn-ea"/>
                <a:cs typeface="Arial" charset="0"/>
              </a:defRPr>
            </a:lvl3pPr>
            <a:lvl4pPr marL="1371600" algn="l" rtl="0" fontAlgn="base">
              <a:spcBef>
                <a:spcPct val="0"/>
              </a:spcBef>
              <a:spcAft>
                <a:spcPct val="0"/>
              </a:spcAft>
              <a:defRPr sz="1400" kern="1200">
                <a:solidFill>
                  <a:schemeClr val="tx1"/>
                </a:solidFill>
                <a:latin typeface="Century Gothic" pitchFamily="34" charset="0"/>
                <a:ea typeface="+mn-ea"/>
                <a:cs typeface="Arial" charset="0"/>
              </a:defRPr>
            </a:lvl4pPr>
            <a:lvl5pPr marL="1828800" algn="l" rtl="0" fontAlgn="base">
              <a:spcBef>
                <a:spcPct val="0"/>
              </a:spcBef>
              <a:spcAft>
                <a:spcPct val="0"/>
              </a:spcAft>
              <a:defRPr sz="1400" kern="1200">
                <a:solidFill>
                  <a:schemeClr val="tx1"/>
                </a:solidFill>
                <a:latin typeface="Century Gothic" pitchFamily="34" charset="0"/>
                <a:ea typeface="+mn-ea"/>
                <a:cs typeface="Arial" charset="0"/>
              </a:defRPr>
            </a:lvl5pPr>
            <a:lvl6pPr marL="2286000" algn="l" defTabSz="914400" rtl="0" eaLnBrk="1" latinLnBrk="0" hangingPunct="1">
              <a:defRPr sz="1400" kern="1200">
                <a:solidFill>
                  <a:schemeClr val="tx1"/>
                </a:solidFill>
                <a:latin typeface="Century Gothic" pitchFamily="34" charset="0"/>
                <a:ea typeface="+mn-ea"/>
                <a:cs typeface="Arial" charset="0"/>
              </a:defRPr>
            </a:lvl6pPr>
            <a:lvl7pPr marL="2743200" algn="l" defTabSz="914400" rtl="0" eaLnBrk="1" latinLnBrk="0" hangingPunct="1">
              <a:defRPr sz="1400" kern="1200">
                <a:solidFill>
                  <a:schemeClr val="tx1"/>
                </a:solidFill>
                <a:latin typeface="Century Gothic" pitchFamily="34" charset="0"/>
                <a:ea typeface="+mn-ea"/>
                <a:cs typeface="Arial" charset="0"/>
              </a:defRPr>
            </a:lvl7pPr>
            <a:lvl8pPr marL="3200400" algn="l" defTabSz="914400" rtl="0" eaLnBrk="1" latinLnBrk="0" hangingPunct="1">
              <a:defRPr sz="1400" kern="1200">
                <a:solidFill>
                  <a:schemeClr val="tx1"/>
                </a:solidFill>
                <a:latin typeface="Century Gothic" pitchFamily="34" charset="0"/>
                <a:ea typeface="+mn-ea"/>
                <a:cs typeface="Arial" charset="0"/>
              </a:defRPr>
            </a:lvl8pPr>
            <a:lvl9pPr marL="3657600" algn="l" defTabSz="914400" rtl="0" eaLnBrk="1" latinLnBrk="0" hangingPunct="1">
              <a:defRPr sz="1400" kern="1200">
                <a:solidFill>
                  <a:schemeClr val="tx1"/>
                </a:solidFill>
                <a:latin typeface="Century Gothic" pitchFamily="34" charset="0"/>
                <a:ea typeface="+mn-ea"/>
                <a:cs typeface="Arial" charset="0"/>
              </a:defRPr>
            </a:lvl9pPr>
          </a:lstStyle>
          <a:p>
            <a:pPr algn="r">
              <a:defRPr/>
            </a:pPr>
            <a:r>
              <a:rPr lang="en-US" sz="800" b="1" dirty="0">
                <a:solidFill>
                  <a:srgbClr val="8B7A6F"/>
                </a:solidFill>
                <a:latin typeface="Arial" panose="020B0604020202020204" pitchFamily="34" charset="0"/>
              </a:rPr>
              <a:t>© IFOP 2023</a:t>
            </a:r>
          </a:p>
        </p:txBody>
      </p:sp>
      <p:cxnSp>
        <p:nvCxnSpPr>
          <p:cNvPr id="3" name="Connecteur droit 2"/>
          <p:cNvCxnSpPr/>
          <p:nvPr/>
        </p:nvCxnSpPr>
        <p:spPr bwMode="auto">
          <a:xfrm>
            <a:off x="11823957" y="6649988"/>
            <a:ext cx="0" cy="20801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ZoneTexte 1">
            <a:extLst>
              <a:ext uri="{FF2B5EF4-FFF2-40B4-BE49-F238E27FC236}">
                <a16:creationId xmlns:a16="http://schemas.microsoft.com/office/drawing/2014/main" id="{9643D6B0-B6B1-48AB-B4AE-31E2A035A0D9}"/>
              </a:ext>
            </a:extLst>
          </p:cNvPr>
          <p:cNvSpPr txBox="1"/>
          <p:nvPr/>
        </p:nvSpPr>
        <p:spPr>
          <a:xfrm>
            <a:off x="11772131" y="6649989"/>
            <a:ext cx="419869" cy="208011"/>
          </a:xfrm>
          <a:prstGeom prst="rect">
            <a:avLst/>
          </a:prstGeom>
          <a:noFill/>
        </p:spPr>
        <p:txBody>
          <a:bodyPr wrap="square" rtlCol="0">
            <a:spAutoFit/>
          </a:bodyPr>
          <a:lstStyle>
            <a:defPPr>
              <a:defRPr lang="fr-FR"/>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a:lstStyle>
          <a:p>
            <a:pPr algn="ctr"/>
            <a:fld id="{2F3AD17D-DE08-4CB7-AAC5-BAB9ACF46444}" type="slidenum">
              <a:rPr lang="fr-FR" sz="700" b="1" smtClean="0">
                <a:solidFill>
                  <a:schemeClr val="tx2"/>
                </a:solidFill>
                <a:latin typeface="Arial" panose="020B0604020202020204" pitchFamily="34" charset="0"/>
              </a:rPr>
              <a:pPr algn="ctr"/>
              <a:t>‹N°›</a:t>
            </a:fld>
            <a:endParaRPr lang="fr-FR" sz="700" b="1" dirty="0">
              <a:solidFill>
                <a:schemeClr val="tx2"/>
              </a:solidFill>
              <a:latin typeface="Arial" panose="020B0604020202020204" pitchFamily="34" charset="0"/>
            </a:endParaRPr>
          </a:p>
        </p:txBody>
      </p:sp>
      <p:cxnSp>
        <p:nvCxnSpPr>
          <p:cNvPr id="10" name="Connecteur droit 9">
            <a:extLst>
              <a:ext uri="{FF2B5EF4-FFF2-40B4-BE49-F238E27FC236}">
                <a16:creationId xmlns:a16="http://schemas.microsoft.com/office/drawing/2014/main" id="{150BB544-E08B-4289-9400-1423B781D2AC}"/>
              </a:ext>
            </a:extLst>
          </p:cNvPr>
          <p:cNvCxnSpPr/>
          <p:nvPr/>
        </p:nvCxnSpPr>
        <p:spPr bwMode="auto">
          <a:xfrm>
            <a:off x="11823957" y="6649988"/>
            <a:ext cx="0" cy="208012"/>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Rectangle 1">
            <a:extLst>
              <a:ext uri="{FF2B5EF4-FFF2-40B4-BE49-F238E27FC236}">
                <a16:creationId xmlns:a16="http://schemas.microsoft.com/office/drawing/2014/main" id="{95E10BBB-2476-4497-A21E-814C3E0238E9}"/>
              </a:ext>
            </a:extLst>
          </p:cNvPr>
          <p:cNvSpPr/>
          <p:nvPr/>
        </p:nvSpPr>
        <p:spPr bwMode="auto">
          <a:xfrm>
            <a:off x="0" y="188641"/>
            <a:ext cx="250371" cy="12961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pic>
        <p:nvPicPr>
          <p:cNvPr id="4" name="Image 3">
            <a:extLst>
              <a:ext uri="{FF2B5EF4-FFF2-40B4-BE49-F238E27FC236}">
                <a16:creationId xmlns:a16="http://schemas.microsoft.com/office/drawing/2014/main" id="{0A7F9343-0D7B-4854-A734-5D0539854447}"/>
              </a:ext>
            </a:extLst>
          </p:cNvPr>
          <p:cNvPicPr>
            <a:picLocks noChangeAspect="1"/>
          </p:cNvPicPr>
          <p:nvPr/>
        </p:nvPicPr>
        <p:blipFill>
          <a:blip r:embed="rId16" cstate="screen">
            <a:extLst>
              <a:ext uri="{28A0092B-C50C-407E-A947-70E740481C1C}">
                <a14:useLocalDpi xmlns:a14="http://schemas.microsoft.com/office/drawing/2010/main" val="0"/>
              </a:ext>
            </a:extLst>
          </a:blip>
          <a:stretch>
            <a:fillRect/>
          </a:stretch>
        </p:blipFill>
        <p:spPr>
          <a:xfrm>
            <a:off x="48805" y="6332570"/>
            <a:ext cx="638474" cy="498663"/>
          </a:xfrm>
          <a:prstGeom prst="rect">
            <a:avLst/>
          </a:prstGeom>
        </p:spPr>
      </p:pic>
      <p:sp>
        <p:nvSpPr>
          <p:cNvPr id="12" name="Rectangle 11">
            <a:extLst>
              <a:ext uri="{FF2B5EF4-FFF2-40B4-BE49-F238E27FC236}">
                <a16:creationId xmlns:a16="http://schemas.microsoft.com/office/drawing/2014/main" id="{6F0B556A-7C6B-4EF3-B99C-149D13F83C7A}"/>
              </a:ext>
            </a:extLst>
          </p:cNvPr>
          <p:cNvSpPr/>
          <p:nvPr userDrawn="1"/>
        </p:nvSpPr>
        <p:spPr bwMode="auto">
          <a:xfrm>
            <a:off x="0" y="188641"/>
            <a:ext cx="250371" cy="1296144"/>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pic>
        <p:nvPicPr>
          <p:cNvPr id="13" name="Image 12">
            <a:extLst>
              <a:ext uri="{FF2B5EF4-FFF2-40B4-BE49-F238E27FC236}">
                <a16:creationId xmlns:a16="http://schemas.microsoft.com/office/drawing/2014/main" id="{A9478FEB-B2D6-49DD-A9EA-2B9D1EDA64B5}"/>
              </a:ext>
            </a:extLst>
          </p:cNvPr>
          <p:cNvPicPr>
            <a:picLocks noChangeAspect="1"/>
          </p:cNvPicPr>
          <p:nvPr userDrawn="1"/>
        </p:nvPicPr>
        <p:blipFill>
          <a:blip r:embed="rId16" cstate="screen">
            <a:extLst>
              <a:ext uri="{28A0092B-C50C-407E-A947-70E740481C1C}">
                <a14:useLocalDpi xmlns:a14="http://schemas.microsoft.com/office/drawing/2010/main" val="0"/>
              </a:ext>
            </a:extLst>
          </a:blip>
          <a:stretch>
            <a:fillRect/>
          </a:stretch>
        </p:blipFill>
        <p:spPr>
          <a:xfrm>
            <a:off x="48805" y="6332570"/>
            <a:ext cx="638474" cy="498663"/>
          </a:xfrm>
          <a:prstGeom prst="rect">
            <a:avLst/>
          </a:prstGeom>
        </p:spPr>
      </p:pic>
    </p:spTree>
    <p:extLst>
      <p:ext uri="{BB962C8B-B14F-4D97-AF65-F5344CB8AC3E}">
        <p14:creationId xmlns:p14="http://schemas.microsoft.com/office/powerpoint/2010/main" val="9193623"/>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36" r:id="rId3"/>
    <p:sldLayoutId id="2147484038" r:id="rId4"/>
    <p:sldLayoutId id="2147484023" r:id="rId5"/>
    <p:sldLayoutId id="2147484016" r:id="rId6"/>
    <p:sldLayoutId id="2147484017" r:id="rId7"/>
    <p:sldLayoutId id="2147484018" r:id="rId8"/>
    <p:sldLayoutId id="2147484019" r:id="rId9"/>
    <p:sldLayoutId id="2147484020" r:id="rId10"/>
    <p:sldLayoutId id="2147484022" r:id="rId11"/>
    <p:sldLayoutId id="2147484032" r:id="rId12"/>
    <p:sldLayoutId id="2147484035" r:id="rId13"/>
    <p:sldLayoutId id="2147484037" r:id="rId1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rtl="0" eaLnBrk="1" fontAlgn="base" hangingPunct="1">
        <a:spcBef>
          <a:spcPct val="0"/>
        </a:spcBef>
        <a:spcAft>
          <a:spcPct val="0"/>
        </a:spcAft>
        <a:defRPr sz="2000" spc="300">
          <a:solidFill>
            <a:schemeClr val="tx1"/>
          </a:solidFill>
          <a:latin typeface="+mj-lt"/>
          <a:ea typeface="+mj-ea"/>
          <a:cs typeface="+mj-cs"/>
        </a:defRPr>
      </a:lvl1pPr>
      <a:lvl2pPr algn="l" rtl="0" eaLnBrk="1" fontAlgn="base" hangingPunct="1">
        <a:spcBef>
          <a:spcPct val="0"/>
        </a:spcBef>
        <a:spcAft>
          <a:spcPct val="0"/>
        </a:spcAft>
        <a:defRPr sz="2800">
          <a:solidFill>
            <a:srgbClr val="DB0029"/>
          </a:solidFill>
          <a:latin typeface="Century Gothic" pitchFamily="34" charset="0"/>
          <a:cs typeface="Arial" charset="0"/>
        </a:defRPr>
      </a:lvl2pPr>
      <a:lvl3pPr algn="l" rtl="0" eaLnBrk="1" fontAlgn="base" hangingPunct="1">
        <a:spcBef>
          <a:spcPct val="0"/>
        </a:spcBef>
        <a:spcAft>
          <a:spcPct val="0"/>
        </a:spcAft>
        <a:defRPr sz="2800">
          <a:solidFill>
            <a:srgbClr val="DB0029"/>
          </a:solidFill>
          <a:latin typeface="Century Gothic" pitchFamily="34" charset="0"/>
          <a:cs typeface="Arial" charset="0"/>
        </a:defRPr>
      </a:lvl3pPr>
      <a:lvl4pPr algn="l" rtl="0" eaLnBrk="1" fontAlgn="base" hangingPunct="1">
        <a:spcBef>
          <a:spcPct val="0"/>
        </a:spcBef>
        <a:spcAft>
          <a:spcPct val="0"/>
        </a:spcAft>
        <a:defRPr sz="2800">
          <a:solidFill>
            <a:srgbClr val="DB0029"/>
          </a:solidFill>
          <a:latin typeface="Century Gothic" pitchFamily="34" charset="0"/>
          <a:cs typeface="Arial" charset="0"/>
        </a:defRPr>
      </a:lvl4pPr>
      <a:lvl5pPr algn="l" rtl="0" eaLnBrk="1" fontAlgn="base" hangingPunct="1">
        <a:spcBef>
          <a:spcPct val="0"/>
        </a:spcBef>
        <a:spcAft>
          <a:spcPct val="0"/>
        </a:spcAft>
        <a:defRPr sz="2800">
          <a:solidFill>
            <a:srgbClr val="DB0029"/>
          </a:solidFill>
          <a:latin typeface="Century Gothic" pitchFamily="34" charset="0"/>
          <a:cs typeface="Arial" charset="0"/>
        </a:defRPr>
      </a:lvl5pPr>
      <a:lvl6pPr marL="457200" algn="l" rtl="0" eaLnBrk="1" fontAlgn="base" hangingPunct="1">
        <a:spcBef>
          <a:spcPct val="0"/>
        </a:spcBef>
        <a:spcAft>
          <a:spcPct val="0"/>
        </a:spcAft>
        <a:defRPr sz="2400" b="1">
          <a:solidFill>
            <a:srgbClr val="DB0029"/>
          </a:solidFill>
          <a:latin typeface="Century Gothic" pitchFamily="34" charset="0"/>
          <a:cs typeface="Arial" charset="0"/>
        </a:defRPr>
      </a:lvl6pPr>
      <a:lvl7pPr marL="914400" algn="l" rtl="0" eaLnBrk="1" fontAlgn="base" hangingPunct="1">
        <a:spcBef>
          <a:spcPct val="0"/>
        </a:spcBef>
        <a:spcAft>
          <a:spcPct val="0"/>
        </a:spcAft>
        <a:defRPr sz="2400" b="1">
          <a:solidFill>
            <a:srgbClr val="DB0029"/>
          </a:solidFill>
          <a:latin typeface="Century Gothic" pitchFamily="34" charset="0"/>
          <a:cs typeface="Arial" charset="0"/>
        </a:defRPr>
      </a:lvl7pPr>
      <a:lvl8pPr marL="1371600" algn="l" rtl="0" eaLnBrk="1" fontAlgn="base" hangingPunct="1">
        <a:spcBef>
          <a:spcPct val="0"/>
        </a:spcBef>
        <a:spcAft>
          <a:spcPct val="0"/>
        </a:spcAft>
        <a:defRPr sz="2400" b="1">
          <a:solidFill>
            <a:srgbClr val="DB0029"/>
          </a:solidFill>
          <a:latin typeface="Century Gothic" pitchFamily="34" charset="0"/>
          <a:cs typeface="Arial" charset="0"/>
        </a:defRPr>
      </a:lvl8pPr>
      <a:lvl9pPr marL="1828800" algn="l" rtl="0" eaLnBrk="1" fontAlgn="base" hangingPunct="1">
        <a:spcBef>
          <a:spcPct val="0"/>
        </a:spcBef>
        <a:spcAft>
          <a:spcPct val="0"/>
        </a:spcAft>
        <a:defRPr sz="2400" b="1">
          <a:solidFill>
            <a:srgbClr val="DB0029"/>
          </a:solidFill>
          <a:latin typeface="Century Gothic" pitchFamily="34" charset="0"/>
          <a:cs typeface="Arial" charset="0"/>
        </a:defRPr>
      </a:lvl9pPr>
    </p:titleStyle>
    <p:bodyStyle>
      <a:lvl1pPr marL="269875" indent="-269875" algn="l" rtl="0" eaLnBrk="1" fontAlgn="base" hangingPunct="1">
        <a:spcBef>
          <a:spcPts val="2400"/>
        </a:spcBef>
        <a:spcAft>
          <a:spcPct val="0"/>
        </a:spcAft>
        <a:buClr>
          <a:schemeClr val="accent1"/>
        </a:buClr>
        <a:buFont typeface="Wingdings" panose="05000000000000000000" pitchFamily="2" charset="2"/>
        <a:buChar char="l"/>
        <a:defRPr sz="1400">
          <a:solidFill>
            <a:schemeClr val="tx1"/>
          </a:solidFill>
          <a:latin typeface="+mj-lt"/>
          <a:ea typeface="+mn-ea"/>
          <a:cs typeface="+mn-cs"/>
        </a:defRPr>
      </a:lvl1pPr>
      <a:lvl2pPr marL="717550" indent="-180975" algn="l" rtl="0" eaLnBrk="1" fontAlgn="base" hangingPunct="1">
        <a:spcBef>
          <a:spcPts val="1200"/>
        </a:spcBef>
        <a:spcAft>
          <a:spcPct val="0"/>
        </a:spcAft>
        <a:buChar char="–"/>
        <a:defRPr sz="1200">
          <a:solidFill>
            <a:schemeClr val="tx1"/>
          </a:solidFill>
          <a:latin typeface="+mj-lt"/>
          <a:cs typeface="+mn-cs"/>
        </a:defRPr>
      </a:lvl2pPr>
      <a:lvl3pPr marL="985838" indent="-179388" algn="l" rtl="0" eaLnBrk="1" fontAlgn="base" hangingPunct="1">
        <a:spcBef>
          <a:spcPct val="20000"/>
        </a:spcBef>
        <a:spcAft>
          <a:spcPct val="0"/>
        </a:spcAft>
        <a:buChar char="•"/>
        <a:defRPr sz="1200">
          <a:solidFill>
            <a:schemeClr val="tx1"/>
          </a:solidFill>
          <a:latin typeface="+mj-lt"/>
          <a:cs typeface="+mn-cs"/>
        </a:defRPr>
      </a:lvl3pPr>
      <a:lvl4pPr marL="1638300" indent="-228600" algn="l" rtl="0" eaLnBrk="1" fontAlgn="base" hangingPunct="1">
        <a:spcBef>
          <a:spcPct val="20000"/>
        </a:spcBef>
        <a:spcAft>
          <a:spcPct val="0"/>
        </a:spcAft>
        <a:buChar char="–"/>
        <a:defRPr sz="1100">
          <a:solidFill>
            <a:schemeClr val="tx1"/>
          </a:solidFill>
          <a:latin typeface="+mj-lt"/>
          <a:cs typeface="+mn-cs"/>
        </a:defRPr>
      </a:lvl4pPr>
      <a:lvl5pPr marL="2057400" indent="-228600" algn="l" rtl="0" eaLnBrk="1" fontAlgn="base" hangingPunct="1">
        <a:spcBef>
          <a:spcPct val="20000"/>
        </a:spcBef>
        <a:spcAft>
          <a:spcPct val="0"/>
        </a:spcAft>
        <a:buChar char="»"/>
        <a:defRPr sz="1100">
          <a:solidFill>
            <a:schemeClr val="tx1"/>
          </a:solidFill>
          <a:latin typeface="+mj-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3974" userDrawn="1">
          <p15:clr>
            <a:srgbClr val="F26B43"/>
          </p15:clr>
        </p15:guide>
        <p15:guide id="6" pos="7333" userDrawn="1">
          <p15:clr>
            <a:srgbClr val="F26B43"/>
          </p15:clr>
        </p15:guide>
        <p15:guide id="7" pos="347" userDrawn="1">
          <p15:clr>
            <a:srgbClr val="F26B43"/>
          </p15:clr>
        </p15:guide>
        <p15:guide id="8" orient="horz" pos="34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image" Target="../media/image24.png"/><Relationship Id="rId7" Type="http://schemas.openxmlformats.org/officeDocument/2006/relationships/image" Target="../media/image30.png"/><Relationship Id="rId2" Type="http://schemas.openxmlformats.org/officeDocument/2006/relationships/chart" Target="../charts/chart11.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19.xml"/><Relationship Id="rId13" Type="http://schemas.openxmlformats.org/officeDocument/2006/relationships/image" Target="../media/image44.png"/><Relationship Id="rId3" Type="http://schemas.openxmlformats.org/officeDocument/2006/relationships/chart" Target="../charts/chart18.xml"/><Relationship Id="rId7" Type="http://schemas.openxmlformats.org/officeDocument/2006/relationships/image" Target="../media/image42.png"/><Relationship Id="rId12" Type="http://schemas.openxmlformats.org/officeDocument/2006/relationships/chart" Target="../charts/chart22.xml"/><Relationship Id="rId2" Type="http://schemas.openxmlformats.org/officeDocument/2006/relationships/chart" Target="../charts/chart17.xml"/><Relationship Id="rId16"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41.png"/><Relationship Id="rId11" Type="http://schemas.openxmlformats.org/officeDocument/2006/relationships/chart" Target="../charts/chart21.xml"/><Relationship Id="rId5" Type="http://schemas.openxmlformats.org/officeDocument/2006/relationships/image" Target="../media/image40.png"/><Relationship Id="rId15" Type="http://schemas.openxmlformats.org/officeDocument/2006/relationships/image" Target="../media/image14.png"/><Relationship Id="rId10" Type="http://schemas.openxmlformats.org/officeDocument/2006/relationships/image" Target="../media/image43.png"/><Relationship Id="rId4" Type="http://schemas.openxmlformats.org/officeDocument/2006/relationships/image" Target="../media/image39.png"/><Relationship Id="rId9" Type="http://schemas.openxmlformats.org/officeDocument/2006/relationships/chart" Target="../charts/chart20.xml"/><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698500" y="1417021"/>
            <a:ext cx="9712325" cy="2457106"/>
          </a:xfrm>
          <a:noFill/>
        </p:spPr>
        <p:txBody>
          <a:bodyPr bIns="0"/>
          <a:lstStyle/>
          <a:p>
            <a:r>
              <a:rPr lang="fr-FR" b="1" dirty="0"/>
              <a:t>Tendances </a:t>
            </a:r>
            <a:br>
              <a:rPr lang="fr-FR" b="1" dirty="0"/>
            </a:br>
            <a:r>
              <a:rPr lang="fr-FR" b="1" dirty="0"/>
              <a:t>des achats en ligne</a:t>
            </a:r>
            <a:br>
              <a:rPr lang="fr-FR" b="1" dirty="0"/>
            </a:br>
            <a:endParaRPr lang="fr-FR" sz="2800" dirty="0"/>
          </a:p>
        </p:txBody>
      </p:sp>
      <p:sp>
        <p:nvSpPr>
          <p:cNvPr id="9" name="ZoneTexte 8"/>
          <p:cNvSpPr txBox="1"/>
          <p:nvPr/>
        </p:nvSpPr>
        <p:spPr>
          <a:xfrm>
            <a:off x="5629103" y="3566411"/>
            <a:ext cx="4722186" cy="307777"/>
          </a:xfrm>
          <a:prstGeom prst="rect">
            <a:avLst/>
          </a:prstGeom>
          <a:noFill/>
        </p:spPr>
        <p:txBody>
          <a:bodyPr wrap="square" rtlCol="0">
            <a:spAutoFit/>
          </a:bodyPr>
          <a:lstStyle/>
          <a:p>
            <a:pPr algn="r"/>
            <a:r>
              <a:rPr lang="fr-FR" sz="1400" b="1" dirty="0">
                <a:latin typeface="Arial" panose="020B0604020202020204" pitchFamily="34" charset="0"/>
                <a:cs typeface="Arial" panose="020B0604020202020204" pitchFamily="34" charset="0"/>
              </a:rPr>
              <a:t>Mars 2023</a:t>
            </a:r>
          </a:p>
        </p:txBody>
      </p:sp>
      <p:sp>
        <p:nvSpPr>
          <p:cNvPr id="12" name="Espace réservé du texte 2">
            <a:extLst>
              <a:ext uri="{FF2B5EF4-FFF2-40B4-BE49-F238E27FC236}">
                <a16:creationId xmlns:a16="http://schemas.microsoft.com/office/drawing/2014/main" id="{A6752328-AB25-4566-AF9A-94EBFB894E70}"/>
              </a:ext>
            </a:extLst>
          </p:cNvPr>
          <p:cNvSpPr txBox="1">
            <a:spLocks/>
          </p:cNvSpPr>
          <p:nvPr/>
        </p:nvSpPr>
        <p:spPr>
          <a:xfrm>
            <a:off x="6614692" y="5731336"/>
            <a:ext cx="3737899" cy="1092179"/>
          </a:xfrm>
          <a:prstGeom prst="rect">
            <a:avLst/>
          </a:prstGeom>
        </p:spPr>
        <p:txBody>
          <a:bodyPr>
            <a:noAutofit/>
          </a:bodyPr>
          <a:lstStyle>
            <a:lvl1pPr marL="0" marR="0" indent="0" algn="l" defTabSz="685800" rtl="0" eaLnBrk="1" fontAlgn="auto" latinLnBrk="0" hangingPunct="1">
              <a:lnSpc>
                <a:spcPct val="100000"/>
              </a:lnSpc>
              <a:spcBef>
                <a:spcPts val="0"/>
              </a:spcBef>
              <a:spcAft>
                <a:spcPts val="0"/>
              </a:spcAft>
              <a:buClrTx/>
              <a:buSzTx/>
              <a:buFontTx/>
              <a:buNone/>
              <a:tabLst/>
              <a:defRPr sz="1100" b="0" i="0" kern="1200" baseline="0">
                <a:solidFill>
                  <a:schemeClr val="tx1"/>
                </a:solidFill>
                <a:latin typeface="Calibri" panose="020F0502020204030204" pitchFamily="34" charset="0"/>
                <a:ea typeface="+mn-ea"/>
                <a:cs typeface="+mn-cs"/>
              </a:defRPr>
            </a:lvl1pPr>
            <a:lvl2pPr marL="342900" indent="0" algn="l" defTabSz="342900" rtl="0" eaLnBrk="1" latinLnBrk="0" hangingPunct="1">
              <a:spcBef>
                <a:spcPts val="750"/>
              </a:spcBef>
              <a:spcAft>
                <a:spcPts val="0"/>
              </a:spcAft>
              <a:buClr>
                <a:schemeClr val="accent1"/>
              </a:buClr>
              <a:buSzPct val="80000"/>
              <a:buFontTx/>
              <a:buNone/>
              <a:defRPr sz="900" b="0" i="1" kern="1200">
                <a:solidFill>
                  <a:schemeClr val="bg1"/>
                </a:solidFill>
                <a:latin typeface="+mn-lt"/>
                <a:ea typeface="+mn-ea"/>
                <a:cs typeface="+mn-cs"/>
              </a:defRPr>
            </a:lvl2pPr>
            <a:lvl3pPr marL="685800" indent="0" algn="l" defTabSz="342900" rtl="0" eaLnBrk="1" latinLnBrk="0" hangingPunct="1">
              <a:spcBef>
                <a:spcPts val="750"/>
              </a:spcBef>
              <a:spcAft>
                <a:spcPts val="0"/>
              </a:spcAft>
              <a:buClr>
                <a:schemeClr val="accent1"/>
              </a:buClr>
              <a:buSzPct val="80000"/>
              <a:buFontTx/>
              <a:buNone/>
              <a:defRPr sz="900" b="0" i="1" kern="1200">
                <a:solidFill>
                  <a:schemeClr val="bg1"/>
                </a:solidFill>
                <a:latin typeface="+mn-lt"/>
                <a:ea typeface="+mn-ea"/>
                <a:cs typeface="+mn-cs"/>
              </a:defRPr>
            </a:lvl3pPr>
            <a:lvl4pPr marL="1028700" indent="0" algn="l" defTabSz="342900" rtl="0" eaLnBrk="1" latinLnBrk="0" hangingPunct="1">
              <a:spcBef>
                <a:spcPts val="750"/>
              </a:spcBef>
              <a:spcAft>
                <a:spcPts val="0"/>
              </a:spcAft>
              <a:buClr>
                <a:schemeClr val="accent1"/>
              </a:buClr>
              <a:buSzPct val="80000"/>
              <a:buFontTx/>
              <a:buNone/>
              <a:defRPr sz="900" b="0" i="1" kern="1200">
                <a:solidFill>
                  <a:schemeClr val="bg1"/>
                </a:solidFill>
                <a:latin typeface="+mn-lt"/>
                <a:ea typeface="+mn-ea"/>
                <a:cs typeface="+mn-cs"/>
              </a:defRPr>
            </a:lvl4pPr>
            <a:lvl5pPr marL="1371600" indent="0" algn="l" defTabSz="342900" rtl="0" eaLnBrk="1" latinLnBrk="0" hangingPunct="1">
              <a:spcBef>
                <a:spcPts val="750"/>
              </a:spcBef>
              <a:spcAft>
                <a:spcPts val="0"/>
              </a:spcAft>
              <a:buClr>
                <a:schemeClr val="accent1"/>
              </a:buClr>
              <a:buSzPct val="80000"/>
              <a:buFontTx/>
              <a:buNone/>
              <a:defRPr sz="900" b="0" i="1" kern="1200">
                <a:solidFill>
                  <a:schemeClr val="bg1"/>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a:lstStyle>
          <a:p>
            <a:pPr marL="0" marR="0" lvl="0" indent="0" algn="r" defTabSz="685800" rtl="0" eaLnBrk="1" fontAlgn="auto" latinLnBrk="0" hangingPunct="1">
              <a:lnSpc>
                <a:spcPct val="100000"/>
              </a:lnSpc>
              <a:spcBef>
                <a:spcPts val="0"/>
              </a:spcBef>
              <a:spcAft>
                <a:spcPts val="400"/>
              </a:spcAft>
              <a:buClrTx/>
              <a:buSzTx/>
              <a:buFontTx/>
              <a:buNone/>
              <a:tabLst/>
              <a:defRPr/>
            </a:pPr>
            <a:r>
              <a:rPr kumimoji="0" lang="fr-FR" sz="1200" b="1" i="0" u="none" strike="noStrike" kern="1200" cap="none" spc="0" normalizeH="0" baseline="0" noProof="0" dirty="0">
                <a:ln>
                  <a:noFill/>
                </a:ln>
                <a:solidFill>
                  <a:srgbClr val="C00000"/>
                </a:solidFill>
                <a:effectLst/>
                <a:uLnTx/>
                <a:uFillTx/>
                <a:latin typeface="+mj-lt"/>
                <a:ea typeface="+mn-ea"/>
                <a:cs typeface="+mn-cs"/>
              </a:rPr>
              <a:t>Pôle Ifop Média &amp; Digital</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effectLst/>
                <a:uLnTx/>
                <a:uFillTx/>
                <a:latin typeface="+mj-lt"/>
                <a:ea typeface="+mn-ea"/>
                <a:cs typeface="+mn-cs"/>
              </a:rPr>
              <a:t>Isabelle TREVILLY – Directrice du Pôle</a:t>
            </a:r>
          </a:p>
          <a:p>
            <a:pPr marL="0" marR="0" lvl="0" indent="0" algn="r" defTabSz="685800" rtl="0" eaLnBrk="1" fontAlgn="auto" latinLnBrk="0" hangingPunct="1">
              <a:lnSpc>
                <a:spcPct val="100000"/>
              </a:lnSpc>
              <a:spcBef>
                <a:spcPts val="0"/>
              </a:spcBef>
              <a:spcAft>
                <a:spcPts val="400"/>
              </a:spcAft>
              <a:buClrTx/>
              <a:buSzTx/>
              <a:buFontTx/>
              <a:buNone/>
              <a:tabLst/>
              <a:defRPr/>
            </a:pPr>
            <a:r>
              <a:rPr kumimoji="0" lang="fr-FR" sz="1050" b="0" i="0" u="none" strike="noStrike" kern="1200" cap="none" spc="0" normalizeH="0" baseline="0" noProof="0" dirty="0">
                <a:ln>
                  <a:noFill/>
                </a:ln>
                <a:effectLst/>
                <a:uLnTx/>
                <a:uFillTx/>
                <a:latin typeface="+mj-lt"/>
                <a:ea typeface="+mn-ea"/>
                <a:cs typeface="+mn-cs"/>
              </a:rPr>
              <a:t>isabelle.trevilly@ifop.com</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fr-FR" sz="1050" b="1" i="0" u="none" strike="noStrike" kern="1200" cap="none" spc="0" normalizeH="0" baseline="0" noProof="0" dirty="0">
                <a:ln>
                  <a:noFill/>
                </a:ln>
                <a:effectLst/>
                <a:uLnTx/>
                <a:uFillTx/>
                <a:latin typeface="+mj-lt"/>
                <a:ea typeface="+mn-ea"/>
                <a:cs typeface="+mn-cs"/>
              </a:rPr>
              <a:t>Pierre SALAMA – </a:t>
            </a:r>
            <a:r>
              <a:rPr lang="fr-FR" sz="1050" b="1" dirty="0">
                <a:latin typeface="+mj-lt"/>
              </a:rPr>
              <a:t>Chargé</a:t>
            </a:r>
            <a:r>
              <a:rPr kumimoji="0" lang="fr-FR" sz="1050" b="1" i="0" u="none" strike="noStrike" kern="1200" cap="none" spc="0" normalizeH="0" baseline="0" noProof="0" dirty="0">
                <a:ln>
                  <a:noFill/>
                </a:ln>
                <a:effectLst/>
                <a:uLnTx/>
                <a:uFillTx/>
                <a:latin typeface="+mj-lt"/>
                <a:ea typeface="+mn-ea"/>
                <a:cs typeface="+mn-cs"/>
              </a:rPr>
              <a:t> d’études</a:t>
            </a:r>
          </a:p>
          <a:p>
            <a:pPr marL="0" marR="0" lvl="0" indent="0" algn="r" defTabSz="6858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effectLst/>
                <a:uLnTx/>
                <a:uFillTx/>
                <a:latin typeface="+mj-lt"/>
                <a:ea typeface="+mn-ea"/>
                <a:cs typeface="+mn-cs"/>
              </a:rPr>
              <a:t>Pierre.salama@ifop.com</a:t>
            </a:r>
          </a:p>
        </p:txBody>
      </p:sp>
      <p:sp>
        <p:nvSpPr>
          <p:cNvPr id="10" name="Rectangle 9"/>
          <p:cNvSpPr/>
          <p:nvPr/>
        </p:nvSpPr>
        <p:spPr bwMode="auto">
          <a:xfrm>
            <a:off x="10475441" y="-1"/>
            <a:ext cx="277355" cy="3824345"/>
          </a:xfrm>
          <a:prstGeom prst="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pic>
        <p:nvPicPr>
          <p:cNvPr id="11" name="Picture 3" descr="D:\Ifop\logo\EXE_IFOP_CMJN.png">
            <a:extLst>
              <a:ext uri="{FF2B5EF4-FFF2-40B4-BE49-F238E27FC236}">
                <a16:creationId xmlns:a16="http://schemas.microsoft.com/office/drawing/2014/main" id="{91D2F1A0-1DDF-4206-93B5-52D03D9494C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752796" y="5787175"/>
            <a:ext cx="1105173" cy="8604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D443BF8-8CDC-2860-74E3-C690DC312CEE}"/>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969967" y="762345"/>
            <a:ext cx="3440858" cy="172042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39173BEA-AD0E-8168-0908-200C5A4F5A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0992" y="1397627"/>
            <a:ext cx="283845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0767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0"/>
          </p:nvPr>
        </p:nvSpPr>
        <p:spPr/>
        <p:txBody>
          <a:bodyPr/>
          <a:lstStyle/>
          <a:p>
            <a:r>
              <a:rPr lang="fr-FR" dirty="0"/>
              <a:t>IMPACT DES ENJEUX ENVIRONNEMENTAUX ET SOCIÉTAUX DES ACHATS EN LIGNE SELON L’ÂGE</a:t>
            </a:r>
          </a:p>
        </p:txBody>
      </p:sp>
      <p:sp>
        <p:nvSpPr>
          <p:cNvPr id="3" name="Titre 2"/>
          <p:cNvSpPr>
            <a:spLocks noGrp="1"/>
          </p:cNvSpPr>
          <p:nvPr>
            <p:ph type="title"/>
          </p:nvPr>
        </p:nvSpPr>
        <p:spPr>
          <a:noFill/>
        </p:spPr>
        <p:txBody>
          <a:bodyPr>
            <a:normAutofit/>
          </a:bodyPr>
          <a:lstStyle/>
          <a:p>
            <a:r>
              <a:rPr lang="fr-FR" dirty="0"/>
              <a:t>Les jeunes sont plus attentifs aux enjeux liés aux achats en ligne : ils sont plus enclins à limiter ou regrouper les livraisons, et privilégient le recyclage et l’occasion par rapport à l’ensemble de la population.</a:t>
            </a:r>
          </a:p>
        </p:txBody>
      </p:sp>
      <p:sp>
        <p:nvSpPr>
          <p:cNvPr id="5" name="Espace réservé du texte 4"/>
          <p:cNvSpPr>
            <a:spLocks noGrp="1"/>
          </p:cNvSpPr>
          <p:nvPr>
            <p:ph type="body" sz="quarter" idx="21"/>
          </p:nvPr>
        </p:nvSpPr>
        <p:spPr>
          <a:xfrm>
            <a:off x="833438" y="6427942"/>
            <a:ext cx="5131934" cy="358775"/>
          </a:xfrm>
        </p:spPr>
        <p:txBody>
          <a:bodyPr/>
          <a:lstStyle/>
          <a:p>
            <a:r>
              <a:rPr lang="fr-FR" dirty="0"/>
              <a:t>Q4. Voici différents comportements qu’il est possible d’avoir lorsque vous faites des achats en ligne. Diriez-vous que vous êtes d’accord ou non avec chacune des propositions ci-dessous.</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graphicFrame>
        <p:nvGraphicFramePr>
          <p:cNvPr id="15" name="Graphique 14">
            <a:extLst>
              <a:ext uri="{FF2B5EF4-FFF2-40B4-BE49-F238E27FC236}">
                <a16:creationId xmlns:a16="http://schemas.microsoft.com/office/drawing/2014/main" id="{0CD38422-A5B0-7668-5C9C-6886E488AC8E}"/>
              </a:ext>
            </a:extLst>
          </p:cNvPr>
          <p:cNvGraphicFramePr/>
          <p:nvPr>
            <p:extLst>
              <p:ext uri="{D42A27DB-BD31-4B8C-83A1-F6EECF244321}">
                <p14:modId xmlns:p14="http://schemas.microsoft.com/office/powerpoint/2010/main" val="247199870"/>
              </p:ext>
            </p:extLst>
          </p:nvPr>
        </p:nvGraphicFramePr>
        <p:xfrm>
          <a:off x="1808178" y="2343372"/>
          <a:ext cx="3232524" cy="4055084"/>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B9188206-37EF-9206-B31E-343E5479A6A8}"/>
              </a:ext>
            </a:extLst>
          </p:cNvPr>
          <p:cNvSpPr txBox="1"/>
          <p:nvPr/>
        </p:nvSpPr>
        <p:spPr>
          <a:xfrm>
            <a:off x="2632323" y="2220261"/>
            <a:ext cx="863252" cy="246221"/>
          </a:xfrm>
          <a:prstGeom prst="rect">
            <a:avLst/>
          </a:prstGeom>
          <a:noFill/>
        </p:spPr>
        <p:txBody>
          <a:bodyPr wrap="square" rtlCol="0">
            <a:spAutoFit/>
          </a:bodyPr>
          <a:lstStyle/>
          <a:p>
            <a:r>
              <a:rPr lang="fr-FR" sz="1000" i="1" dirty="0">
                <a:solidFill>
                  <a:schemeClr val="accent2">
                    <a:lumMod val="75000"/>
                  </a:schemeClr>
                </a:solidFill>
              </a:rPr>
              <a:t>Ensemble</a:t>
            </a:r>
          </a:p>
        </p:txBody>
      </p:sp>
      <p:sp>
        <p:nvSpPr>
          <p:cNvPr id="8" name="ZoneTexte 7">
            <a:extLst>
              <a:ext uri="{FF2B5EF4-FFF2-40B4-BE49-F238E27FC236}">
                <a16:creationId xmlns:a16="http://schemas.microsoft.com/office/drawing/2014/main" id="{3F1B4B62-2F90-3B23-896F-CC47023C7B0D}"/>
              </a:ext>
            </a:extLst>
          </p:cNvPr>
          <p:cNvSpPr txBox="1"/>
          <p:nvPr/>
        </p:nvSpPr>
        <p:spPr>
          <a:xfrm>
            <a:off x="1494541" y="2175167"/>
            <a:ext cx="1137782" cy="246221"/>
          </a:xfrm>
          <a:prstGeom prst="rect">
            <a:avLst/>
          </a:prstGeom>
          <a:noFill/>
        </p:spPr>
        <p:txBody>
          <a:bodyPr wrap="square" rtlCol="0">
            <a:spAutoFit/>
          </a:bodyPr>
          <a:lstStyle/>
          <a:p>
            <a:r>
              <a:rPr lang="fr-FR" sz="1000" i="1" dirty="0">
                <a:solidFill>
                  <a:schemeClr val="accent2">
                    <a:lumMod val="60000"/>
                    <a:lumOff val="40000"/>
                  </a:schemeClr>
                </a:solidFill>
              </a:rPr>
              <a:t>Moins de 35 ans</a:t>
            </a:r>
          </a:p>
        </p:txBody>
      </p:sp>
      <p:graphicFrame>
        <p:nvGraphicFramePr>
          <p:cNvPr id="12" name="Tableau 11">
            <a:extLst>
              <a:ext uri="{FF2B5EF4-FFF2-40B4-BE49-F238E27FC236}">
                <a16:creationId xmlns:a16="http://schemas.microsoft.com/office/drawing/2014/main" id="{5EAD86B4-0B79-1252-61D2-6E686DD50466}"/>
              </a:ext>
            </a:extLst>
          </p:cNvPr>
          <p:cNvGraphicFramePr>
            <a:graphicFrameLocks noGrp="1"/>
          </p:cNvGraphicFramePr>
          <p:nvPr>
            <p:extLst>
              <p:ext uri="{D42A27DB-BD31-4B8C-83A1-F6EECF244321}">
                <p14:modId xmlns:p14="http://schemas.microsoft.com/office/powerpoint/2010/main" val="1830045647"/>
              </p:ext>
            </p:extLst>
          </p:nvPr>
        </p:nvGraphicFramePr>
        <p:xfrm>
          <a:off x="4895542" y="2366914"/>
          <a:ext cx="2676071" cy="4031543"/>
        </p:xfrm>
        <a:graphic>
          <a:graphicData uri="http://schemas.openxmlformats.org/drawingml/2006/table">
            <a:tbl>
              <a:tblPr>
                <a:tableStyleId>{5C22544A-7EE6-4342-B048-85BDC9FD1C3A}</a:tableStyleId>
              </a:tblPr>
              <a:tblGrid>
                <a:gridCol w="2676071">
                  <a:extLst>
                    <a:ext uri="{9D8B030D-6E8A-4147-A177-3AD203B41FA5}">
                      <a16:colId xmlns:a16="http://schemas.microsoft.com/office/drawing/2014/main" val="20000"/>
                    </a:ext>
                  </a:extLst>
                </a:gridCol>
              </a:tblGrid>
              <a:tr h="32021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Se renseigne sur la provenance du produit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297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Limite ou regroupe ses livraisons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997432"/>
                  </a:ext>
                </a:extLst>
              </a:tr>
              <a:tr h="409657">
                <a:tc>
                  <a:txBody>
                    <a:bodyPr/>
                    <a:lstStyle/>
                    <a:p>
                      <a:pPr algn="ctr" fontAlgn="b"/>
                      <a:r>
                        <a:rPr lang="fr-FR" sz="900" b="0" i="0" u="none" strike="noStrike" dirty="0">
                          <a:solidFill>
                            <a:schemeClr val="tx1"/>
                          </a:solidFill>
                          <a:effectLst/>
                          <a:latin typeface="Arial" panose="020B0604020202020204" pitchFamily="34" charset="0"/>
                        </a:rPr>
                        <a:t>Achète des prod. avec un bon indice de performance énergétique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07089"/>
                  </a:ext>
                </a:extLst>
              </a:tr>
              <a:tr h="336522">
                <a:tc>
                  <a:txBody>
                    <a:bodyPr/>
                    <a:lstStyle/>
                    <a:p>
                      <a:pPr algn="ctr" fontAlgn="b"/>
                      <a:r>
                        <a:rPr lang="fr-FR" sz="900" b="0" i="0" u="none" strike="noStrike" dirty="0">
                          <a:solidFill>
                            <a:schemeClr val="tx1"/>
                          </a:solidFill>
                          <a:effectLst/>
                          <a:latin typeface="Arial" panose="020B0604020202020204" pitchFamily="34" charset="0"/>
                        </a:rPr>
                        <a:t>Privilégie des produits d'occasion ou recyclés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4618"/>
                  </a:ext>
                </a:extLst>
              </a:tr>
              <a:tr h="33652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Achète des produits avec un fort indice de réparabilité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652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Essaie de limiter globalement ses achats en ligne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65654"/>
                  </a:ext>
                </a:extLst>
              </a:tr>
              <a:tr h="336522">
                <a:tc>
                  <a:txBody>
                    <a:bodyPr/>
                    <a:lstStyle/>
                    <a:p>
                      <a:pPr algn="ctr" fontAlgn="b"/>
                      <a:r>
                        <a:rPr lang="fr-FR" sz="900" b="0" i="0" u="none" strike="noStrike" dirty="0">
                          <a:solidFill>
                            <a:schemeClr val="tx1"/>
                          </a:solidFill>
                          <a:effectLst/>
                          <a:latin typeface="Arial" panose="020B0604020202020204" pitchFamily="34" charset="0"/>
                        </a:rPr>
                        <a:t>Limite au maximum l'achat sur certains sites, moins respectueux socialement et environnementalement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6522">
                <a:tc>
                  <a:txBody>
                    <a:bodyPr/>
                    <a:lstStyle/>
                    <a:p>
                      <a:pPr algn="ctr" fontAlgn="b"/>
                      <a:r>
                        <a:rPr lang="fr-FR" sz="900" b="0" i="0" u="none" strike="noStrike" dirty="0">
                          <a:solidFill>
                            <a:schemeClr val="tx1"/>
                          </a:solidFill>
                          <a:effectLst/>
                          <a:latin typeface="Arial" panose="020B0604020202020204" pitchFamily="34" charset="0"/>
                        </a:rPr>
                        <a:t>Choisit une livraison moins rapide et plus éco-responsable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77818"/>
                  </a:ext>
                </a:extLst>
              </a:tr>
              <a:tr h="336522">
                <a:tc>
                  <a:txBody>
                    <a:bodyPr/>
                    <a:lstStyle/>
                    <a:p>
                      <a:pPr algn="ctr" fontAlgn="b"/>
                      <a:r>
                        <a:rPr lang="fr-FR" sz="900" b="0" i="0" u="none" strike="noStrike" dirty="0">
                          <a:solidFill>
                            <a:schemeClr val="tx1"/>
                          </a:solidFill>
                          <a:effectLst/>
                          <a:latin typeface="Arial" panose="020B0604020202020204" pitchFamily="34" charset="0"/>
                        </a:rPr>
                        <a:t>Se renseigne sur les labels ou les critères éco-responsables du produit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58822"/>
                  </a:ext>
                </a:extLst>
              </a:tr>
              <a:tr h="336522">
                <a:tc>
                  <a:txBody>
                    <a:bodyPr/>
                    <a:lstStyle/>
                    <a:p>
                      <a:pPr algn="ctr" fontAlgn="b"/>
                      <a:r>
                        <a:rPr lang="fr-FR" sz="900" b="0" i="0" u="none" strike="noStrike" dirty="0">
                          <a:solidFill>
                            <a:schemeClr val="tx1"/>
                          </a:solidFill>
                          <a:effectLst/>
                          <a:latin typeface="Arial" panose="020B0604020202020204" pitchFamily="34" charset="0"/>
                        </a:rPr>
                        <a:t>Se  renseigne sur les engagements environnementaux et sociaux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8302306"/>
                  </a:ext>
                </a:extLst>
              </a:tr>
              <a:tr h="33652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Se renseigne sur l'impact carbone du produit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7688555"/>
                  </a:ext>
                </a:extLst>
              </a:tr>
              <a:tr h="33652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Se renseigne sur l'impact carbone de la livraison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8203579"/>
                  </a:ext>
                </a:extLst>
              </a:tr>
            </a:tbl>
          </a:graphicData>
        </a:graphic>
      </p:graphicFrame>
      <p:sp>
        <p:nvSpPr>
          <p:cNvPr id="17" name="Rectangle 16">
            <a:extLst>
              <a:ext uri="{FF2B5EF4-FFF2-40B4-BE49-F238E27FC236}">
                <a16:creationId xmlns:a16="http://schemas.microsoft.com/office/drawing/2014/main" id="{520E191C-5289-C90E-158B-A314C9061062}"/>
              </a:ext>
            </a:extLst>
          </p:cNvPr>
          <p:cNvSpPr/>
          <p:nvPr/>
        </p:nvSpPr>
        <p:spPr bwMode="auto">
          <a:xfrm>
            <a:off x="1704484" y="5030493"/>
            <a:ext cx="8917757" cy="1322922"/>
          </a:xfrm>
          <a:prstGeom prst="rect">
            <a:avLst/>
          </a:prstGeom>
          <a:noFill/>
          <a:ln w="9525" cap="flat" cmpd="sng" algn="ctr">
            <a:solidFill>
              <a:srgbClr val="AE1C28"/>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graphicFrame>
        <p:nvGraphicFramePr>
          <p:cNvPr id="18" name="Graphique 17">
            <a:extLst>
              <a:ext uri="{FF2B5EF4-FFF2-40B4-BE49-F238E27FC236}">
                <a16:creationId xmlns:a16="http://schemas.microsoft.com/office/drawing/2014/main" id="{A84A0AED-DFDC-A4A5-0B9D-D9FC963145B0}"/>
              </a:ext>
            </a:extLst>
          </p:cNvPr>
          <p:cNvGraphicFramePr/>
          <p:nvPr>
            <p:extLst>
              <p:ext uri="{D42A27DB-BD31-4B8C-83A1-F6EECF244321}">
                <p14:modId xmlns:p14="http://schemas.microsoft.com/office/powerpoint/2010/main" val="2953462849"/>
              </p:ext>
            </p:extLst>
          </p:nvPr>
        </p:nvGraphicFramePr>
        <p:xfrm>
          <a:off x="7530147" y="2343372"/>
          <a:ext cx="3232524" cy="4055084"/>
        </p:xfrm>
        <a:graphic>
          <a:graphicData uri="http://schemas.openxmlformats.org/drawingml/2006/chart">
            <c:chart xmlns:c="http://schemas.openxmlformats.org/drawingml/2006/chart" xmlns:r="http://schemas.openxmlformats.org/officeDocument/2006/relationships" r:id="rId3"/>
          </a:graphicData>
        </a:graphic>
      </p:graphicFrame>
      <p:sp>
        <p:nvSpPr>
          <p:cNvPr id="19" name="ZoneTexte 18">
            <a:extLst>
              <a:ext uri="{FF2B5EF4-FFF2-40B4-BE49-F238E27FC236}">
                <a16:creationId xmlns:a16="http://schemas.microsoft.com/office/drawing/2014/main" id="{E0927CDA-4FED-C20C-35B8-6C11C624184A}"/>
              </a:ext>
            </a:extLst>
          </p:cNvPr>
          <p:cNvSpPr txBox="1"/>
          <p:nvPr/>
        </p:nvSpPr>
        <p:spPr>
          <a:xfrm>
            <a:off x="7929429" y="2200772"/>
            <a:ext cx="863252" cy="246221"/>
          </a:xfrm>
          <a:prstGeom prst="rect">
            <a:avLst/>
          </a:prstGeom>
          <a:noFill/>
        </p:spPr>
        <p:txBody>
          <a:bodyPr wrap="square" rtlCol="0">
            <a:spAutoFit/>
          </a:bodyPr>
          <a:lstStyle/>
          <a:p>
            <a:r>
              <a:rPr lang="fr-FR" sz="1000" i="1" dirty="0">
                <a:solidFill>
                  <a:schemeClr val="accent6">
                    <a:lumMod val="75000"/>
                  </a:schemeClr>
                </a:solidFill>
              </a:rPr>
              <a:t>Ensemble</a:t>
            </a:r>
          </a:p>
        </p:txBody>
      </p:sp>
      <p:sp>
        <p:nvSpPr>
          <p:cNvPr id="20" name="ZoneTexte 19">
            <a:extLst>
              <a:ext uri="{FF2B5EF4-FFF2-40B4-BE49-F238E27FC236}">
                <a16:creationId xmlns:a16="http://schemas.microsoft.com/office/drawing/2014/main" id="{4AB907D6-A315-F74B-737E-CE14AE2C133F}"/>
              </a:ext>
            </a:extLst>
          </p:cNvPr>
          <p:cNvSpPr txBox="1"/>
          <p:nvPr/>
        </p:nvSpPr>
        <p:spPr>
          <a:xfrm>
            <a:off x="8639894" y="2212886"/>
            <a:ext cx="1137782" cy="246221"/>
          </a:xfrm>
          <a:prstGeom prst="rect">
            <a:avLst/>
          </a:prstGeom>
          <a:noFill/>
        </p:spPr>
        <p:txBody>
          <a:bodyPr wrap="square" rtlCol="0">
            <a:spAutoFit/>
          </a:bodyPr>
          <a:lstStyle/>
          <a:p>
            <a:r>
              <a:rPr lang="fr-FR" sz="1000" i="1" dirty="0">
                <a:solidFill>
                  <a:schemeClr val="accent6">
                    <a:lumMod val="60000"/>
                    <a:lumOff val="40000"/>
                  </a:schemeClr>
                </a:solidFill>
              </a:rPr>
              <a:t>Moins de 35 ans</a:t>
            </a:r>
          </a:p>
        </p:txBody>
      </p:sp>
      <p:sp>
        <p:nvSpPr>
          <p:cNvPr id="21" name="Text Box 118">
            <a:extLst>
              <a:ext uri="{FF2B5EF4-FFF2-40B4-BE49-F238E27FC236}">
                <a16:creationId xmlns:a16="http://schemas.microsoft.com/office/drawing/2014/main" id="{A3FC0336-7556-36FD-888A-8B5D94C78C2E}"/>
              </a:ext>
            </a:extLst>
          </p:cNvPr>
          <p:cNvSpPr txBox="1">
            <a:spLocks noChangeArrowheads="1"/>
          </p:cNvSpPr>
          <p:nvPr/>
        </p:nvSpPr>
        <p:spPr bwMode="auto">
          <a:xfrm>
            <a:off x="8811344" y="6357923"/>
            <a:ext cx="2982154" cy="183887"/>
          </a:xfrm>
          <a:prstGeom prst="rect">
            <a:avLst/>
          </a:prstGeom>
          <a:noFill/>
          <a:ln>
            <a:noFill/>
          </a:ln>
        </p:spPr>
        <p:txBody>
          <a:bodyPr wrap="none" lIns="36000" tIns="36000" rIns="36000" bIns="36000" anchor="ct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lnSpc>
                <a:spcPct val="85000"/>
              </a:lnSpc>
              <a:defRPr/>
            </a:pPr>
            <a:r>
              <a:rPr lang="fr-FR" sz="750" b="1" dirty="0">
                <a:latin typeface="+mn-lt"/>
                <a:sym typeface="Wingdings 2"/>
              </a:rPr>
              <a:t></a:t>
            </a:r>
            <a:r>
              <a:rPr lang="fr-FR" sz="810" b="1" dirty="0">
                <a:solidFill>
                  <a:schemeClr val="accent4">
                    <a:lumMod val="75000"/>
                  </a:schemeClr>
                </a:solidFill>
                <a:latin typeface="+mn-lt"/>
              </a:rPr>
              <a:t> </a:t>
            </a:r>
            <a:r>
              <a:rPr lang="fr-FR" sz="850" i="1" dirty="0">
                <a:solidFill>
                  <a:schemeClr val="bg1">
                    <a:lumMod val="50000"/>
                  </a:schemeClr>
                </a:solidFill>
                <a:latin typeface="+mn-lt"/>
              </a:rPr>
              <a:t>Ecarts significatifs positifs à 95% par rapport à l’ensemble</a:t>
            </a:r>
          </a:p>
        </p:txBody>
      </p:sp>
      <p:sp>
        <p:nvSpPr>
          <p:cNvPr id="23" name="ZoneTexte 22">
            <a:extLst>
              <a:ext uri="{FF2B5EF4-FFF2-40B4-BE49-F238E27FC236}">
                <a16:creationId xmlns:a16="http://schemas.microsoft.com/office/drawing/2014/main" id="{AC8834E5-9791-B918-EAB2-F3EA58471F0F}"/>
              </a:ext>
            </a:extLst>
          </p:cNvPr>
          <p:cNvSpPr txBox="1"/>
          <p:nvPr/>
        </p:nvSpPr>
        <p:spPr>
          <a:xfrm>
            <a:off x="9609172" y="2760291"/>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24" name="ZoneTexte 23">
            <a:extLst>
              <a:ext uri="{FF2B5EF4-FFF2-40B4-BE49-F238E27FC236}">
                <a16:creationId xmlns:a16="http://schemas.microsoft.com/office/drawing/2014/main" id="{10CA8612-8B57-1792-4AFD-48E897AEE806}"/>
              </a:ext>
            </a:extLst>
          </p:cNvPr>
          <p:cNvSpPr txBox="1"/>
          <p:nvPr/>
        </p:nvSpPr>
        <p:spPr>
          <a:xfrm>
            <a:off x="9562037" y="3414837"/>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25" name="ZoneTexte 24">
            <a:extLst>
              <a:ext uri="{FF2B5EF4-FFF2-40B4-BE49-F238E27FC236}">
                <a16:creationId xmlns:a16="http://schemas.microsoft.com/office/drawing/2014/main" id="{68D08538-29C2-2DDB-14C4-6EDFDB8782B8}"/>
              </a:ext>
            </a:extLst>
          </p:cNvPr>
          <p:cNvSpPr txBox="1"/>
          <p:nvPr/>
        </p:nvSpPr>
        <p:spPr>
          <a:xfrm>
            <a:off x="8434905" y="5765966"/>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26" name="ZoneTexte 25">
            <a:extLst>
              <a:ext uri="{FF2B5EF4-FFF2-40B4-BE49-F238E27FC236}">
                <a16:creationId xmlns:a16="http://schemas.microsoft.com/office/drawing/2014/main" id="{5E6AF3A4-A528-55FA-C25C-5225E15D47E2}"/>
              </a:ext>
            </a:extLst>
          </p:cNvPr>
          <p:cNvSpPr txBox="1"/>
          <p:nvPr/>
        </p:nvSpPr>
        <p:spPr>
          <a:xfrm>
            <a:off x="1641328" y="2774907"/>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27" name="ZoneTexte 26">
            <a:extLst>
              <a:ext uri="{FF2B5EF4-FFF2-40B4-BE49-F238E27FC236}">
                <a16:creationId xmlns:a16="http://schemas.microsoft.com/office/drawing/2014/main" id="{02CF4B02-FD4F-07EE-05DB-0B55BC71DB5F}"/>
              </a:ext>
            </a:extLst>
          </p:cNvPr>
          <p:cNvSpPr txBox="1"/>
          <p:nvPr/>
        </p:nvSpPr>
        <p:spPr>
          <a:xfrm>
            <a:off x="2035371" y="3434051"/>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28" name="ZoneTexte 27">
            <a:extLst>
              <a:ext uri="{FF2B5EF4-FFF2-40B4-BE49-F238E27FC236}">
                <a16:creationId xmlns:a16="http://schemas.microsoft.com/office/drawing/2014/main" id="{9D9956A5-C48F-44D8-D594-E4F5199163E8}"/>
              </a:ext>
            </a:extLst>
          </p:cNvPr>
          <p:cNvSpPr txBox="1"/>
          <p:nvPr/>
        </p:nvSpPr>
        <p:spPr>
          <a:xfrm>
            <a:off x="2487071" y="4433570"/>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29" name="ZoneTexte 28">
            <a:extLst>
              <a:ext uri="{FF2B5EF4-FFF2-40B4-BE49-F238E27FC236}">
                <a16:creationId xmlns:a16="http://schemas.microsoft.com/office/drawing/2014/main" id="{5580650D-3F55-48C9-730F-674DEC02E13D}"/>
              </a:ext>
            </a:extLst>
          </p:cNvPr>
          <p:cNvSpPr txBox="1"/>
          <p:nvPr/>
        </p:nvSpPr>
        <p:spPr>
          <a:xfrm>
            <a:off x="2987989" y="5098342"/>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30" name="ZoneTexte 29">
            <a:extLst>
              <a:ext uri="{FF2B5EF4-FFF2-40B4-BE49-F238E27FC236}">
                <a16:creationId xmlns:a16="http://schemas.microsoft.com/office/drawing/2014/main" id="{96C74D0F-7E35-007D-EDE8-42AAA477D95C}"/>
              </a:ext>
            </a:extLst>
          </p:cNvPr>
          <p:cNvSpPr txBox="1"/>
          <p:nvPr/>
        </p:nvSpPr>
        <p:spPr>
          <a:xfrm>
            <a:off x="3218528" y="5436895"/>
            <a:ext cx="29930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31" name="ZoneTexte 30">
            <a:extLst>
              <a:ext uri="{FF2B5EF4-FFF2-40B4-BE49-F238E27FC236}">
                <a16:creationId xmlns:a16="http://schemas.microsoft.com/office/drawing/2014/main" id="{D6C1BC61-0475-974A-B490-1F8815F9160E}"/>
              </a:ext>
            </a:extLst>
          </p:cNvPr>
          <p:cNvSpPr txBox="1"/>
          <p:nvPr/>
        </p:nvSpPr>
        <p:spPr>
          <a:xfrm>
            <a:off x="4047608" y="3729907"/>
            <a:ext cx="299300" cy="261610"/>
          </a:xfrm>
          <a:prstGeom prst="rect">
            <a:avLst/>
          </a:prstGeom>
          <a:noFill/>
        </p:spPr>
        <p:txBody>
          <a:bodyPr wrap="square">
            <a:spAutoFit/>
          </a:bodyPr>
          <a:lstStyle/>
          <a:p>
            <a:r>
              <a:rPr lang="fr-FR" sz="1100" b="1" dirty="0">
                <a:sym typeface="Wingdings 2"/>
              </a:rPr>
              <a:t>-</a:t>
            </a:r>
            <a:endParaRPr lang="fr-FR" sz="2400" dirty="0"/>
          </a:p>
        </p:txBody>
      </p:sp>
      <p:sp>
        <p:nvSpPr>
          <p:cNvPr id="9" name="ZoneTexte 8">
            <a:extLst>
              <a:ext uri="{FF2B5EF4-FFF2-40B4-BE49-F238E27FC236}">
                <a16:creationId xmlns:a16="http://schemas.microsoft.com/office/drawing/2014/main" id="{4DC6526E-E799-0A4E-11E5-C4FB3D805C0A}"/>
              </a:ext>
            </a:extLst>
          </p:cNvPr>
          <p:cNvSpPr txBox="1"/>
          <p:nvPr/>
        </p:nvSpPr>
        <p:spPr>
          <a:xfrm>
            <a:off x="501341" y="1849583"/>
            <a:ext cx="752577" cy="230832"/>
          </a:xfrm>
          <a:prstGeom prst="rect">
            <a:avLst/>
          </a:prstGeom>
          <a:solidFill>
            <a:schemeClr val="bg1">
              <a:lumMod val="95000"/>
            </a:schemeClr>
          </a:solidFill>
          <a:ln>
            <a:noFill/>
          </a:ln>
        </p:spPr>
        <p:txBody>
          <a:bodyPr wrap="square" rtlCol="0">
            <a:spAutoFit/>
          </a:bodyPr>
          <a:lstStyle/>
          <a:p>
            <a:r>
              <a:rPr lang="fr-FR" sz="900" i="1" dirty="0"/>
              <a:t>% d’accord</a:t>
            </a:r>
          </a:p>
        </p:txBody>
      </p:sp>
      <p:pic>
        <p:nvPicPr>
          <p:cNvPr id="6" name="Image 5">
            <a:extLst>
              <a:ext uri="{FF2B5EF4-FFF2-40B4-BE49-F238E27FC236}">
                <a16:creationId xmlns:a16="http://schemas.microsoft.com/office/drawing/2014/main" id="{3A00B693-3C72-4A26-EEF2-5143A459DC55}"/>
              </a:ext>
            </a:extLst>
          </p:cNvPr>
          <p:cNvPicPr>
            <a:picLocks noChangeAspect="1"/>
          </p:cNvPicPr>
          <p:nvPr/>
        </p:nvPicPr>
        <p:blipFill>
          <a:blip r:embed="rId4"/>
          <a:stretch>
            <a:fillRect/>
          </a:stretch>
        </p:blipFill>
        <p:spPr>
          <a:xfrm>
            <a:off x="2987932" y="1832852"/>
            <a:ext cx="495565" cy="329551"/>
          </a:xfrm>
          <a:prstGeom prst="rect">
            <a:avLst/>
          </a:prstGeom>
          <a:ln>
            <a:solidFill>
              <a:schemeClr val="tx1"/>
            </a:solidFill>
          </a:ln>
        </p:spPr>
      </p:pic>
      <p:pic>
        <p:nvPicPr>
          <p:cNvPr id="10" name="Image 9">
            <a:extLst>
              <a:ext uri="{FF2B5EF4-FFF2-40B4-BE49-F238E27FC236}">
                <a16:creationId xmlns:a16="http://schemas.microsoft.com/office/drawing/2014/main" id="{E216322B-E86B-8D69-43F8-D2A9A3043464}"/>
              </a:ext>
            </a:extLst>
          </p:cNvPr>
          <p:cNvPicPr>
            <a:picLocks noChangeAspect="1"/>
          </p:cNvPicPr>
          <p:nvPr/>
        </p:nvPicPr>
        <p:blipFill>
          <a:blip r:embed="rId5"/>
          <a:stretch>
            <a:fillRect/>
          </a:stretch>
        </p:blipFill>
        <p:spPr>
          <a:xfrm>
            <a:off x="8748158" y="1832852"/>
            <a:ext cx="495566" cy="329551"/>
          </a:xfrm>
          <a:prstGeom prst="rect">
            <a:avLst/>
          </a:prstGeom>
          <a:ln>
            <a:solidFill>
              <a:schemeClr val="tx1"/>
            </a:solidFill>
          </a:ln>
        </p:spPr>
      </p:pic>
    </p:spTree>
    <p:extLst>
      <p:ext uri="{BB962C8B-B14F-4D97-AF65-F5344CB8AC3E}">
        <p14:creationId xmlns:p14="http://schemas.microsoft.com/office/powerpoint/2010/main" val="368172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4AD4238-780E-12EC-A0D8-CC653BA8859F}"/>
              </a:ext>
            </a:extLst>
          </p:cNvPr>
          <p:cNvSpPr/>
          <p:nvPr/>
        </p:nvSpPr>
        <p:spPr bwMode="auto">
          <a:xfrm>
            <a:off x="1073152" y="2091265"/>
            <a:ext cx="4325184" cy="378589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7" name="Rectangle 26">
            <a:extLst>
              <a:ext uri="{FF2B5EF4-FFF2-40B4-BE49-F238E27FC236}">
                <a16:creationId xmlns:a16="http://schemas.microsoft.com/office/drawing/2014/main" id="{66A6F5E5-5FC0-D487-96E1-12BC3F891137}"/>
              </a:ext>
            </a:extLst>
          </p:cNvPr>
          <p:cNvSpPr/>
          <p:nvPr/>
        </p:nvSpPr>
        <p:spPr bwMode="auto">
          <a:xfrm>
            <a:off x="2437881" y="1854192"/>
            <a:ext cx="1724685"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75" name="Rectangle 74">
            <a:extLst>
              <a:ext uri="{FF2B5EF4-FFF2-40B4-BE49-F238E27FC236}">
                <a16:creationId xmlns:a16="http://schemas.microsoft.com/office/drawing/2014/main" id="{D2D7FAFA-881D-000D-7BA4-60DC3C8F8147}"/>
              </a:ext>
            </a:extLst>
          </p:cNvPr>
          <p:cNvSpPr/>
          <p:nvPr/>
        </p:nvSpPr>
        <p:spPr bwMode="auto">
          <a:xfrm>
            <a:off x="6797677" y="2091265"/>
            <a:ext cx="4325184" cy="378589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 name="Espace réservé du texte 1"/>
          <p:cNvSpPr>
            <a:spLocks noGrp="1"/>
          </p:cNvSpPr>
          <p:nvPr>
            <p:ph type="body" sz="quarter" idx="20"/>
          </p:nvPr>
        </p:nvSpPr>
        <p:spPr/>
        <p:txBody>
          <a:bodyPr/>
          <a:lstStyle/>
          <a:p>
            <a:r>
              <a:rPr lang="fr-FR" dirty="0"/>
              <a:t>MOYEN DE COMMUNICATION PRIVILÉGIÉ POUR CONTACTER UN E-COMMERÇANT : 1</a:t>
            </a:r>
            <a:r>
              <a:rPr lang="fr-FR" baseline="30000" dirty="0"/>
              <a:t>er</a:t>
            </a:r>
            <a:r>
              <a:rPr lang="fr-FR" dirty="0"/>
              <a:t> choix</a:t>
            </a:r>
          </a:p>
        </p:txBody>
      </p:sp>
      <p:sp>
        <p:nvSpPr>
          <p:cNvPr id="3" name="Titre 2"/>
          <p:cNvSpPr>
            <a:spLocks noGrp="1"/>
          </p:cNvSpPr>
          <p:nvPr>
            <p:ph type="title"/>
          </p:nvPr>
        </p:nvSpPr>
        <p:spPr>
          <a:noFill/>
        </p:spPr>
        <p:txBody>
          <a:bodyPr>
            <a:normAutofit/>
          </a:bodyPr>
          <a:lstStyle/>
          <a:p>
            <a:r>
              <a:rPr lang="fr-FR" dirty="0"/>
              <a:t>L’email est le moyen de communication cité en premier pour contacter un           e-commerçant, suivi du téléphone et du chat en direct. Les Néerlandais apprécient particulièrement le chat en direct par rapport aux Français.</a:t>
            </a:r>
          </a:p>
        </p:txBody>
      </p:sp>
      <p:sp>
        <p:nvSpPr>
          <p:cNvPr id="5" name="Espace réservé du texte 4"/>
          <p:cNvSpPr>
            <a:spLocks noGrp="1"/>
          </p:cNvSpPr>
          <p:nvPr>
            <p:ph type="body" sz="quarter" idx="21"/>
          </p:nvPr>
        </p:nvSpPr>
        <p:spPr>
          <a:xfrm>
            <a:off x="833438" y="6427942"/>
            <a:ext cx="4732972" cy="358775"/>
          </a:xfrm>
        </p:spPr>
        <p:txBody>
          <a:bodyPr/>
          <a:lstStyle/>
          <a:p>
            <a:r>
              <a:rPr lang="fr-FR" dirty="0"/>
              <a:t>Q5. Si vous avez besoin de contacter un e-commerçant dans le cadre d’un achat en ligne, quel moyen de communication souhaiteriez-vous privilégier ?</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pic>
        <p:nvPicPr>
          <p:cNvPr id="54" name="Image 53">
            <a:extLst>
              <a:ext uri="{FF2B5EF4-FFF2-40B4-BE49-F238E27FC236}">
                <a16:creationId xmlns:a16="http://schemas.microsoft.com/office/drawing/2014/main" id="{F957F203-9BB0-FEC1-3DFC-894EE0E86D17}"/>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1143469" y="2597315"/>
            <a:ext cx="259057" cy="259057"/>
          </a:xfrm>
          <a:prstGeom prst="rect">
            <a:avLst/>
          </a:prstGeom>
        </p:spPr>
      </p:pic>
      <p:pic>
        <p:nvPicPr>
          <p:cNvPr id="55" name="Image 54">
            <a:extLst>
              <a:ext uri="{FF2B5EF4-FFF2-40B4-BE49-F238E27FC236}">
                <a16:creationId xmlns:a16="http://schemas.microsoft.com/office/drawing/2014/main" id="{A3D855CC-DDF4-435E-4C49-B393660525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92317" y="2395324"/>
            <a:ext cx="151690" cy="151690"/>
          </a:xfrm>
          <a:prstGeom prst="rect">
            <a:avLst/>
          </a:prstGeom>
        </p:spPr>
      </p:pic>
      <p:pic>
        <p:nvPicPr>
          <p:cNvPr id="56" name="Image 55">
            <a:extLst>
              <a:ext uri="{FF2B5EF4-FFF2-40B4-BE49-F238E27FC236}">
                <a16:creationId xmlns:a16="http://schemas.microsoft.com/office/drawing/2014/main" id="{1598BCFD-BDAC-FA61-F251-E44A5074C65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162519" y="2156879"/>
            <a:ext cx="195543" cy="195543"/>
          </a:xfrm>
          <a:prstGeom prst="rect">
            <a:avLst/>
          </a:prstGeom>
        </p:spPr>
      </p:pic>
      <p:sp>
        <p:nvSpPr>
          <p:cNvPr id="57" name="ZoneTexte 56">
            <a:extLst>
              <a:ext uri="{FF2B5EF4-FFF2-40B4-BE49-F238E27FC236}">
                <a16:creationId xmlns:a16="http://schemas.microsoft.com/office/drawing/2014/main" id="{8955646C-79DF-D9F4-EA09-5E3A294A72D9}"/>
              </a:ext>
            </a:extLst>
          </p:cNvPr>
          <p:cNvSpPr txBox="1"/>
          <p:nvPr/>
        </p:nvSpPr>
        <p:spPr>
          <a:xfrm>
            <a:off x="1358116" y="2366483"/>
            <a:ext cx="855645" cy="230832"/>
          </a:xfrm>
          <a:prstGeom prst="rect">
            <a:avLst/>
          </a:prstGeom>
          <a:noFill/>
        </p:spPr>
        <p:txBody>
          <a:bodyPr wrap="square" rtlCol="0">
            <a:spAutoFit/>
          </a:bodyPr>
          <a:lstStyle/>
          <a:p>
            <a:r>
              <a:rPr lang="fr-FR" sz="900" i="1" dirty="0"/>
              <a:t>Téléphone</a:t>
            </a:r>
          </a:p>
        </p:txBody>
      </p:sp>
      <p:sp>
        <p:nvSpPr>
          <p:cNvPr id="58" name="ZoneTexte 57">
            <a:extLst>
              <a:ext uri="{FF2B5EF4-FFF2-40B4-BE49-F238E27FC236}">
                <a16:creationId xmlns:a16="http://schemas.microsoft.com/office/drawing/2014/main" id="{B2CF9CF1-4F1B-3C89-AF20-A379D8087D0E}"/>
              </a:ext>
            </a:extLst>
          </p:cNvPr>
          <p:cNvSpPr txBox="1"/>
          <p:nvPr/>
        </p:nvSpPr>
        <p:spPr>
          <a:xfrm>
            <a:off x="1376693" y="2160965"/>
            <a:ext cx="608581" cy="230832"/>
          </a:xfrm>
          <a:prstGeom prst="rect">
            <a:avLst/>
          </a:prstGeom>
          <a:noFill/>
        </p:spPr>
        <p:txBody>
          <a:bodyPr wrap="square" rtlCol="0">
            <a:spAutoFit/>
          </a:bodyPr>
          <a:lstStyle/>
          <a:p>
            <a:r>
              <a:rPr lang="fr-FR" sz="900" i="1" dirty="0"/>
              <a:t>Email</a:t>
            </a:r>
          </a:p>
        </p:txBody>
      </p:sp>
      <p:sp>
        <p:nvSpPr>
          <p:cNvPr id="59" name="ZoneTexte 58">
            <a:extLst>
              <a:ext uri="{FF2B5EF4-FFF2-40B4-BE49-F238E27FC236}">
                <a16:creationId xmlns:a16="http://schemas.microsoft.com/office/drawing/2014/main" id="{E40EFA9A-2B3E-5CA7-1B1A-E35C3AABB93B}"/>
              </a:ext>
            </a:extLst>
          </p:cNvPr>
          <p:cNvSpPr txBox="1"/>
          <p:nvPr/>
        </p:nvSpPr>
        <p:spPr>
          <a:xfrm>
            <a:off x="1367587" y="2543108"/>
            <a:ext cx="1407366" cy="369332"/>
          </a:xfrm>
          <a:prstGeom prst="rect">
            <a:avLst/>
          </a:prstGeom>
          <a:noFill/>
        </p:spPr>
        <p:txBody>
          <a:bodyPr wrap="square" rtlCol="0">
            <a:spAutoFit/>
          </a:bodyPr>
          <a:lstStyle/>
          <a:p>
            <a:r>
              <a:rPr lang="fr-FR" sz="900" i="1" dirty="0"/>
              <a:t>Chat en direct avec une personne physique</a:t>
            </a:r>
          </a:p>
        </p:txBody>
      </p:sp>
      <p:grpSp>
        <p:nvGrpSpPr>
          <p:cNvPr id="23" name="Groupe 22">
            <a:extLst>
              <a:ext uri="{FF2B5EF4-FFF2-40B4-BE49-F238E27FC236}">
                <a16:creationId xmlns:a16="http://schemas.microsoft.com/office/drawing/2014/main" id="{233B838A-5974-812A-AC7F-9C6EF29051A5}"/>
              </a:ext>
            </a:extLst>
          </p:cNvPr>
          <p:cNvGrpSpPr/>
          <p:nvPr/>
        </p:nvGrpSpPr>
        <p:grpSpPr>
          <a:xfrm>
            <a:off x="2175465" y="2583564"/>
            <a:ext cx="2249362" cy="2725347"/>
            <a:chOff x="3105630" y="2716914"/>
            <a:chExt cx="2249362" cy="2725347"/>
          </a:xfrm>
        </p:grpSpPr>
        <p:pic>
          <p:nvPicPr>
            <p:cNvPr id="12" name="Image 11">
              <a:extLst>
                <a:ext uri="{FF2B5EF4-FFF2-40B4-BE49-F238E27FC236}">
                  <a16:creationId xmlns:a16="http://schemas.microsoft.com/office/drawing/2014/main" id="{84D8473E-E9CA-101D-52C7-05A3D33331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7069" y="3388610"/>
              <a:ext cx="1724686" cy="1724686"/>
            </a:xfrm>
            <a:prstGeom prst="rect">
              <a:avLst/>
            </a:prstGeom>
          </p:spPr>
        </p:pic>
        <p:pic>
          <p:nvPicPr>
            <p:cNvPr id="33" name="Image 32">
              <a:extLst>
                <a:ext uri="{FF2B5EF4-FFF2-40B4-BE49-F238E27FC236}">
                  <a16:creationId xmlns:a16="http://schemas.microsoft.com/office/drawing/2014/main" id="{959378BD-B908-CDCC-774C-D5BE8E78058E}"/>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576132" y="3604868"/>
              <a:ext cx="459903" cy="459903"/>
            </a:xfrm>
            <a:prstGeom prst="rect">
              <a:avLst/>
            </a:prstGeom>
          </p:spPr>
        </p:pic>
        <p:sp>
          <p:nvSpPr>
            <p:cNvPr id="42" name="ZoneTexte 41">
              <a:extLst>
                <a:ext uri="{FF2B5EF4-FFF2-40B4-BE49-F238E27FC236}">
                  <a16:creationId xmlns:a16="http://schemas.microsoft.com/office/drawing/2014/main" id="{633784F6-B31E-91E7-75AD-69ABD3BAC112}"/>
                </a:ext>
              </a:extLst>
            </p:cNvPr>
            <p:cNvSpPr txBox="1"/>
            <p:nvPr/>
          </p:nvSpPr>
          <p:spPr>
            <a:xfrm>
              <a:off x="3958602" y="2716914"/>
              <a:ext cx="662940" cy="323165"/>
            </a:xfrm>
            <a:prstGeom prst="rect">
              <a:avLst/>
            </a:prstGeom>
            <a:noFill/>
          </p:spPr>
          <p:txBody>
            <a:bodyPr wrap="square" rtlCol="0">
              <a:spAutoFit/>
            </a:bodyPr>
            <a:lstStyle/>
            <a:p>
              <a:r>
                <a:rPr lang="fr-FR" b="1" dirty="0"/>
                <a:t>40%</a:t>
              </a:r>
            </a:p>
          </p:txBody>
        </p:sp>
        <p:pic>
          <p:nvPicPr>
            <p:cNvPr id="44" name="Image 43">
              <a:extLst>
                <a:ext uri="{FF2B5EF4-FFF2-40B4-BE49-F238E27FC236}">
                  <a16:creationId xmlns:a16="http://schemas.microsoft.com/office/drawing/2014/main" id="{E531C658-FC61-1246-D3EC-F6030B644643}"/>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379929" y="3414945"/>
              <a:ext cx="426688" cy="426688"/>
            </a:xfrm>
            <a:prstGeom prst="rect">
              <a:avLst/>
            </a:prstGeom>
          </p:spPr>
        </p:pic>
        <p:pic>
          <p:nvPicPr>
            <p:cNvPr id="46" name="Image 45">
              <a:extLst>
                <a:ext uri="{FF2B5EF4-FFF2-40B4-BE49-F238E27FC236}">
                  <a16:creationId xmlns:a16="http://schemas.microsoft.com/office/drawing/2014/main" id="{9F9B7C78-7DDA-1701-B7FE-F28C1317B1C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978104" y="3058156"/>
              <a:ext cx="470040" cy="470040"/>
            </a:xfrm>
            <a:prstGeom prst="rect">
              <a:avLst/>
            </a:prstGeom>
          </p:spPr>
        </p:pic>
        <p:sp>
          <p:nvSpPr>
            <p:cNvPr id="49" name="ZoneTexte 48">
              <a:extLst>
                <a:ext uri="{FF2B5EF4-FFF2-40B4-BE49-F238E27FC236}">
                  <a16:creationId xmlns:a16="http://schemas.microsoft.com/office/drawing/2014/main" id="{2FCE5A26-4AAD-BFCD-655D-26E4B8DD6203}"/>
                </a:ext>
              </a:extLst>
            </p:cNvPr>
            <p:cNvSpPr txBox="1"/>
            <p:nvPr/>
          </p:nvSpPr>
          <p:spPr>
            <a:xfrm>
              <a:off x="4554849" y="3219299"/>
              <a:ext cx="662940" cy="323165"/>
            </a:xfrm>
            <a:prstGeom prst="rect">
              <a:avLst/>
            </a:prstGeom>
            <a:noFill/>
          </p:spPr>
          <p:txBody>
            <a:bodyPr wrap="square" rtlCol="0">
              <a:spAutoFit/>
            </a:bodyPr>
            <a:lstStyle/>
            <a:p>
              <a:r>
                <a:rPr lang="fr-FR" b="1" dirty="0"/>
                <a:t>18%</a:t>
              </a:r>
            </a:p>
          </p:txBody>
        </p:sp>
        <p:sp>
          <p:nvSpPr>
            <p:cNvPr id="50" name="ZoneTexte 49">
              <a:extLst>
                <a:ext uri="{FF2B5EF4-FFF2-40B4-BE49-F238E27FC236}">
                  <a16:creationId xmlns:a16="http://schemas.microsoft.com/office/drawing/2014/main" id="{E4310699-6EA7-8632-CB57-E6F68D6CC07E}"/>
                </a:ext>
              </a:extLst>
            </p:cNvPr>
            <p:cNvSpPr txBox="1"/>
            <p:nvPr/>
          </p:nvSpPr>
          <p:spPr>
            <a:xfrm>
              <a:off x="3301334" y="3042409"/>
              <a:ext cx="662940" cy="323165"/>
            </a:xfrm>
            <a:prstGeom prst="rect">
              <a:avLst/>
            </a:prstGeom>
            <a:noFill/>
          </p:spPr>
          <p:txBody>
            <a:bodyPr wrap="square" rtlCol="0">
              <a:spAutoFit/>
            </a:bodyPr>
            <a:lstStyle/>
            <a:p>
              <a:r>
                <a:rPr lang="fr-FR" b="1" dirty="0"/>
                <a:t>31%</a:t>
              </a:r>
            </a:p>
          </p:txBody>
        </p:sp>
        <p:sp>
          <p:nvSpPr>
            <p:cNvPr id="60" name="ZoneTexte 59">
              <a:extLst>
                <a:ext uri="{FF2B5EF4-FFF2-40B4-BE49-F238E27FC236}">
                  <a16:creationId xmlns:a16="http://schemas.microsoft.com/office/drawing/2014/main" id="{B20B912C-D228-5C1B-2F39-0F6B27C869C5}"/>
                </a:ext>
              </a:extLst>
            </p:cNvPr>
            <p:cNvSpPr txBox="1"/>
            <p:nvPr/>
          </p:nvSpPr>
          <p:spPr>
            <a:xfrm>
              <a:off x="3105630" y="4965207"/>
              <a:ext cx="2249362" cy="477054"/>
            </a:xfrm>
            <a:prstGeom prst="rect">
              <a:avLst/>
            </a:prstGeom>
            <a:noFill/>
          </p:spPr>
          <p:txBody>
            <a:bodyPr wrap="square" rtlCol="0">
              <a:spAutoFit/>
            </a:bodyPr>
            <a:lstStyle/>
            <a:p>
              <a:pPr algn="ctr"/>
              <a:r>
                <a:rPr lang="fr-FR" sz="1400" b="1" dirty="0"/>
                <a:t>TOP 1</a:t>
              </a:r>
            </a:p>
            <a:p>
              <a:pPr algn="ctr"/>
              <a:r>
                <a:rPr lang="fr-FR" sz="1100" i="1" dirty="0"/>
                <a:t>% Cité en 1</a:t>
              </a:r>
              <a:r>
                <a:rPr lang="fr-FR" sz="1100" i="1" baseline="30000" dirty="0"/>
                <a:t>er</a:t>
              </a:r>
            </a:p>
          </p:txBody>
        </p:sp>
      </p:grpSp>
      <p:sp>
        <p:nvSpPr>
          <p:cNvPr id="77" name="Rectangle 76">
            <a:extLst>
              <a:ext uri="{FF2B5EF4-FFF2-40B4-BE49-F238E27FC236}">
                <a16:creationId xmlns:a16="http://schemas.microsoft.com/office/drawing/2014/main" id="{E7705570-1B80-10B5-FA97-9A97E5E2B381}"/>
              </a:ext>
            </a:extLst>
          </p:cNvPr>
          <p:cNvSpPr/>
          <p:nvPr/>
        </p:nvSpPr>
        <p:spPr bwMode="auto">
          <a:xfrm>
            <a:off x="8162406" y="1854192"/>
            <a:ext cx="1724685"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10" name="Rectangle 9">
            <a:extLst>
              <a:ext uri="{FF2B5EF4-FFF2-40B4-BE49-F238E27FC236}">
                <a16:creationId xmlns:a16="http://schemas.microsoft.com/office/drawing/2014/main" id="{99CDBAB7-6168-883A-DA0E-05862C73B09E}"/>
              </a:ext>
            </a:extLst>
          </p:cNvPr>
          <p:cNvSpPr/>
          <p:nvPr/>
        </p:nvSpPr>
        <p:spPr>
          <a:xfrm>
            <a:off x="7324571" y="6392366"/>
            <a:ext cx="4325183" cy="230832"/>
          </a:xfrm>
          <a:prstGeom prst="rect">
            <a:avLst/>
          </a:prstGeom>
        </p:spPr>
        <p:txBody>
          <a:bodyPr wrap="square">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800" b="1" dirty="0">
                <a:latin typeface="+mn-lt"/>
                <a:sym typeface="Wingdings 2"/>
              </a:rPr>
              <a:t> </a:t>
            </a:r>
            <a:r>
              <a:rPr lang="fr-FR" sz="850" i="1" dirty="0">
                <a:solidFill>
                  <a:schemeClr val="bg1">
                    <a:lumMod val="50000"/>
                  </a:schemeClr>
                </a:solidFill>
              </a:rPr>
              <a:t>Ecarts significatifs positifs à 95% par rapport à l’autre pays</a:t>
            </a:r>
          </a:p>
        </p:txBody>
      </p:sp>
      <p:sp>
        <p:nvSpPr>
          <p:cNvPr id="24" name="ZoneTexte 23">
            <a:extLst>
              <a:ext uri="{FF2B5EF4-FFF2-40B4-BE49-F238E27FC236}">
                <a16:creationId xmlns:a16="http://schemas.microsoft.com/office/drawing/2014/main" id="{EC951538-1969-C315-B3EA-DCC7167047A0}"/>
              </a:ext>
            </a:extLst>
          </p:cNvPr>
          <p:cNvSpPr txBox="1"/>
          <p:nvPr/>
        </p:nvSpPr>
        <p:spPr>
          <a:xfrm>
            <a:off x="1690509" y="5360973"/>
            <a:ext cx="3253561" cy="507831"/>
          </a:xfrm>
          <a:prstGeom prst="rect">
            <a:avLst/>
          </a:prstGeom>
          <a:noFill/>
        </p:spPr>
        <p:txBody>
          <a:bodyPr wrap="square">
            <a:spAutoFit/>
          </a:bodyPr>
          <a:lstStyle/>
          <a:p>
            <a:r>
              <a:rPr lang="fr-FR" sz="900" i="1" dirty="0">
                <a:solidFill>
                  <a:schemeClr val="bg1">
                    <a:lumMod val="50000"/>
                  </a:schemeClr>
                </a:solidFill>
              </a:rPr>
              <a:t>Autres moyens de communication cités :</a:t>
            </a:r>
          </a:p>
          <a:p>
            <a:r>
              <a:rPr lang="fr-FR" sz="900" i="1" dirty="0">
                <a:solidFill>
                  <a:schemeClr val="bg1">
                    <a:lumMod val="50000"/>
                  </a:schemeClr>
                </a:solidFill>
              </a:rPr>
              <a:t>Chat automatisé (</a:t>
            </a:r>
            <a:r>
              <a:rPr lang="fr-FR" sz="900" i="1" dirty="0" err="1">
                <a:solidFill>
                  <a:schemeClr val="bg1">
                    <a:lumMod val="50000"/>
                  </a:schemeClr>
                </a:solidFill>
              </a:rPr>
              <a:t>Chatbot</a:t>
            </a:r>
            <a:r>
              <a:rPr lang="fr-FR" sz="900" i="1" dirty="0">
                <a:solidFill>
                  <a:schemeClr val="bg1">
                    <a:lumMod val="50000"/>
                  </a:schemeClr>
                </a:solidFill>
              </a:rPr>
              <a:t>) : 7%</a:t>
            </a:r>
          </a:p>
          <a:p>
            <a:r>
              <a:rPr lang="fr-FR" sz="900" i="1" dirty="0">
                <a:solidFill>
                  <a:schemeClr val="bg1">
                    <a:lumMod val="50000"/>
                  </a:schemeClr>
                </a:solidFill>
              </a:rPr>
              <a:t>Messages sur les réseaux sociaux de la marque : 4%</a:t>
            </a:r>
          </a:p>
        </p:txBody>
      </p:sp>
      <p:sp>
        <p:nvSpPr>
          <p:cNvPr id="34" name="ZoneTexte 33">
            <a:extLst>
              <a:ext uri="{FF2B5EF4-FFF2-40B4-BE49-F238E27FC236}">
                <a16:creationId xmlns:a16="http://schemas.microsoft.com/office/drawing/2014/main" id="{8EB8C87F-737F-BA2A-96F6-DE54BAD61A55}"/>
              </a:ext>
            </a:extLst>
          </p:cNvPr>
          <p:cNvSpPr txBox="1"/>
          <p:nvPr/>
        </p:nvSpPr>
        <p:spPr>
          <a:xfrm>
            <a:off x="7565063" y="5346841"/>
            <a:ext cx="3253561" cy="507831"/>
          </a:xfrm>
          <a:prstGeom prst="rect">
            <a:avLst/>
          </a:prstGeom>
          <a:noFill/>
        </p:spPr>
        <p:txBody>
          <a:bodyPr wrap="square">
            <a:spAutoFit/>
          </a:bodyPr>
          <a:lstStyle/>
          <a:p>
            <a:r>
              <a:rPr lang="fr-FR" sz="900" i="1" dirty="0">
                <a:solidFill>
                  <a:schemeClr val="bg1">
                    <a:lumMod val="50000"/>
                  </a:schemeClr>
                </a:solidFill>
              </a:rPr>
              <a:t>Autres moyens de communication cités :</a:t>
            </a:r>
          </a:p>
          <a:p>
            <a:r>
              <a:rPr lang="fr-FR" sz="900" i="1" dirty="0">
                <a:solidFill>
                  <a:schemeClr val="bg1">
                    <a:lumMod val="50000"/>
                  </a:schemeClr>
                </a:solidFill>
              </a:rPr>
              <a:t>Chat automatisé (</a:t>
            </a:r>
            <a:r>
              <a:rPr lang="fr-FR" sz="900" i="1" dirty="0" err="1">
                <a:solidFill>
                  <a:schemeClr val="bg1">
                    <a:lumMod val="50000"/>
                  </a:schemeClr>
                </a:solidFill>
              </a:rPr>
              <a:t>Chatbot</a:t>
            </a:r>
            <a:r>
              <a:rPr lang="fr-FR" sz="900" i="1" dirty="0">
                <a:solidFill>
                  <a:schemeClr val="bg1">
                    <a:lumMod val="50000"/>
                  </a:schemeClr>
                </a:solidFill>
              </a:rPr>
              <a:t>) : 5%</a:t>
            </a:r>
          </a:p>
          <a:p>
            <a:r>
              <a:rPr lang="fr-FR" sz="900" i="1" dirty="0">
                <a:solidFill>
                  <a:schemeClr val="bg1">
                    <a:lumMod val="50000"/>
                  </a:schemeClr>
                </a:solidFill>
              </a:rPr>
              <a:t>Messages sur les réseaux sociaux de la marque : 4%</a:t>
            </a:r>
          </a:p>
        </p:txBody>
      </p:sp>
      <p:grpSp>
        <p:nvGrpSpPr>
          <p:cNvPr id="25" name="Groupe 24">
            <a:extLst>
              <a:ext uri="{FF2B5EF4-FFF2-40B4-BE49-F238E27FC236}">
                <a16:creationId xmlns:a16="http://schemas.microsoft.com/office/drawing/2014/main" id="{105E4F1C-72E9-E939-0B1A-215A1B877B0B}"/>
              </a:ext>
            </a:extLst>
          </p:cNvPr>
          <p:cNvGrpSpPr/>
          <p:nvPr/>
        </p:nvGrpSpPr>
        <p:grpSpPr>
          <a:xfrm>
            <a:off x="7927291" y="2572447"/>
            <a:ext cx="2249362" cy="2734030"/>
            <a:chOff x="8318079" y="2810572"/>
            <a:chExt cx="2249362" cy="2734030"/>
          </a:xfrm>
        </p:grpSpPr>
        <p:pic>
          <p:nvPicPr>
            <p:cNvPr id="26" name="Image 25">
              <a:extLst>
                <a:ext uri="{FF2B5EF4-FFF2-40B4-BE49-F238E27FC236}">
                  <a16:creationId xmlns:a16="http://schemas.microsoft.com/office/drawing/2014/main" id="{A2C521EC-38CB-1170-7BAF-435D964A84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53194" y="3487818"/>
              <a:ext cx="1724686" cy="1724686"/>
            </a:xfrm>
            <a:prstGeom prst="rect">
              <a:avLst/>
            </a:prstGeom>
          </p:spPr>
        </p:pic>
        <p:pic>
          <p:nvPicPr>
            <p:cNvPr id="38" name="Image 37">
              <a:extLst>
                <a:ext uri="{FF2B5EF4-FFF2-40B4-BE49-F238E27FC236}">
                  <a16:creationId xmlns:a16="http://schemas.microsoft.com/office/drawing/2014/main" id="{60BC99B1-8C8A-F7F4-2FD0-D6533E362561}"/>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51660" y="3689936"/>
              <a:ext cx="459903" cy="459903"/>
            </a:xfrm>
            <a:prstGeom prst="rect">
              <a:avLst/>
            </a:prstGeom>
          </p:spPr>
        </p:pic>
        <p:pic>
          <p:nvPicPr>
            <p:cNvPr id="47" name="Image 46">
              <a:extLst>
                <a:ext uri="{FF2B5EF4-FFF2-40B4-BE49-F238E27FC236}">
                  <a16:creationId xmlns:a16="http://schemas.microsoft.com/office/drawing/2014/main" id="{1DE9440C-75A6-040D-2DB4-2C65BDCF72A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602869" y="3516486"/>
              <a:ext cx="426688" cy="426688"/>
            </a:xfrm>
            <a:prstGeom prst="rect">
              <a:avLst/>
            </a:prstGeom>
          </p:spPr>
        </p:pic>
        <p:pic>
          <p:nvPicPr>
            <p:cNvPr id="48" name="Image 47">
              <a:extLst>
                <a:ext uri="{FF2B5EF4-FFF2-40B4-BE49-F238E27FC236}">
                  <a16:creationId xmlns:a16="http://schemas.microsoft.com/office/drawing/2014/main" id="{F28460CB-D074-DFCE-2A6A-8C4015C07778}"/>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174229" y="3140594"/>
              <a:ext cx="470040" cy="470040"/>
            </a:xfrm>
            <a:prstGeom prst="rect">
              <a:avLst/>
            </a:prstGeom>
          </p:spPr>
        </p:pic>
        <p:sp>
          <p:nvSpPr>
            <p:cNvPr id="51" name="ZoneTexte 50">
              <a:extLst>
                <a:ext uri="{FF2B5EF4-FFF2-40B4-BE49-F238E27FC236}">
                  <a16:creationId xmlns:a16="http://schemas.microsoft.com/office/drawing/2014/main" id="{82C5D0D7-459F-D83D-DA34-88F0C02A2046}"/>
                </a:ext>
              </a:extLst>
            </p:cNvPr>
            <p:cNvSpPr txBox="1"/>
            <p:nvPr/>
          </p:nvSpPr>
          <p:spPr>
            <a:xfrm>
              <a:off x="9112348" y="2810572"/>
              <a:ext cx="662940" cy="323165"/>
            </a:xfrm>
            <a:prstGeom prst="rect">
              <a:avLst/>
            </a:prstGeom>
            <a:noFill/>
          </p:spPr>
          <p:txBody>
            <a:bodyPr wrap="square" rtlCol="0">
              <a:spAutoFit/>
            </a:bodyPr>
            <a:lstStyle/>
            <a:p>
              <a:r>
                <a:rPr lang="fr-FR" b="1" dirty="0"/>
                <a:t>36%</a:t>
              </a:r>
            </a:p>
          </p:txBody>
        </p:sp>
        <p:sp>
          <p:nvSpPr>
            <p:cNvPr id="52" name="ZoneTexte 51">
              <a:extLst>
                <a:ext uri="{FF2B5EF4-FFF2-40B4-BE49-F238E27FC236}">
                  <a16:creationId xmlns:a16="http://schemas.microsoft.com/office/drawing/2014/main" id="{EF72CE40-CF73-5800-E7D3-105E40E595CB}"/>
                </a:ext>
              </a:extLst>
            </p:cNvPr>
            <p:cNvSpPr txBox="1"/>
            <p:nvPr/>
          </p:nvSpPr>
          <p:spPr>
            <a:xfrm>
              <a:off x="8495065" y="3159448"/>
              <a:ext cx="662940" cy="323165"/>
            </a:xfrm>
            <a:prstGeom prst="rect">
              <a:avLst/>
            </a:prstGeom>
            <a:noFill/>
          </p:spPr>
          <p:txBody>
            <a:bodyPr wrap="square" rtlCol="0">
              <a:spAutoFit/>
            </a:bodyPr>
            <a:lstStyle/>
            <a:p>
              <a:r>
                <a:rPr lang="fr-FR" b="1" dirty="0"/>
                <a:t>28%</a:t>
              </a:r>
            </a:p>
          </p:txBody>
        </p:sp>
        <p:sp>
          <p:nvSpPr>
            <p:cNvPr id="53" name="ZoneTexte 52">
              <a:extLst>
                <a:ext uri="{FF2B5EF4-FFF2-40B4-BE49-F238E27FC236}">
                  <a16:creationId xmlns:a16="http://schemas.microsoft.com/office/drawing/2014/main" id="{D99A83E7-97C5-85AC-9EA8-599861C7FF1A}"/>
                </a:ext>
              </a:extLst>
            </p:cNvPr>
            <p:cNvSpPr txBox="1"/>
            <p:nvPr/>
          </p:nvSpPr>
          <p:spPr>
            <a:xfrm>
              <a:off x="9827550" y="3275591"/>
              <a:ext cx="662940" cy="323165"/>
            </a:xfrm>
            <a:prstGeom prst="rect">
              <a:avLst/>
            </a:prstGeom>
            <a:noFill/>
          </p:spPr>
          <p:txBody>
            <a:bodyPr wrap="square" rtlCol="0">
              <a:spAutoFit/>
            </a:bodyPr>
            <a:lstStyle/>
            <a:p>
              <a:r>
                <a:rPr lang="fr-FR" b="1" dirty="0"/>
                <a:t>26%</a:t>
              </a:r>
            </a:p>
          </p:txBody>
        </p:sp>
        <p:grpSp>
          <p:nvGrpSpPr>
            <p:cNvPr id="6" name="Groupe 5">
              <a:extLst>
                <a:ext uri="{FF2B5EF4-FFF2-40B4-BE49-F238E27FC236}">
                  <a16:creationId xmlns:a16="http://schemas.microsoft.com/office/drawing/2014/main" id="{67388664-BEC5-562E-0844-B5D7F1A170D8}"/>
                </a:ext>
              </a:extLst>
            </p:cNvPr>
            <p:cNvGrpSpPr/>
            <p:nvPr/>
          </p:nvGrpSpPr>
          <p:grpSpPr>
            <a:xfrm>
              <a:off x="9656560" y="3272276"/>
              <a:ext cx="329609" cy="323165"/>
              <a:chOff x="7379969" y="3802402"/>
              <a:chExt cx="329609" cy="323165"/>
            </a:xfrm>
          </p:grpSpPr>
          <p:sp>
            <p:nvSpPr>
              <p:cNvPr id="7" name="ZoneTexte 6">
                <a:extLst>
                  <a:ext uri="{FF2B5EF4-FFF2-40B4-BE49-F238E27FC236}">
                    <a16:creationId xmlns:a16="http://schemas.microsoft.com/office/drawing/2014/main" id="{FCA163D5-D4FB-5B1C-5418-1EC05E5C72B6}"/>
                  </a:ext>
                </a:extLst>
              </p:cNvPr>
              <p:cNvSpPr txBox="1"/>
              <p:nvPr/>
            </p:nvSpPr>
            <p:spPr>
              <a:xfrm>
                <a:off x="7379969" y="3802402"/>
                <a:ext cx="329609" cy="323165"/>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effectLst/>
                    <a:uLnTx/>
                    <a:uFillTx/>
                    <a:latin typeface="Arial"/>
                    <a:ea typeface="+mn-ea"/>
                    <a:cs typeface="+mn-cs"/>
                  </a:rPr>
                  <a:t>+</a:t>
                </a:r>
              </a:p>
            </p:txBody>
          </p:sp>
          <p:sp>
            <p:nvSpPr>
              <p:cNvPr id="8" name="Ellipse 7">
                <a:extLst>
                  <a:ext uri="{FF2B5EF4-FFF2-40B4-BE49-F238E27FC236}">
                    <a16:creationId xmlns:a16="http://schemas.microsoft.com/office/drawing/2014/main" id="{0C07B1DD-E81A-3730-73B3-EDABD1F9967E}"/>
                  </a:ext>
                </a:extLst>
              </p:cNvPr>
              <p:cNvSpPr/>
              <p:nvPr/>
            </p:nvSpPr>
            <p:spPr bwMode="auto">
              <a:xfrm>
                <a:off x="7438092" y="3874885"/>
                <a:ext cx="164157" cy="1586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800" b="0" i="1" u="none" strike="noStrike" kern="1200" cap="none" spc="0" normalizeH="0" baseline="0" noProof="0">
                  <a:ln>
                    <a:noFill/>
                  </a:ln>
                  <a:effectLst/>
                  <a:uLnTx/>
                  <a:uFillTx/>
                  <a:latin typeface="Trebuchet MS" pitchFamily="34" charset="0"/>
                  <a:ea typeface="+mn-ea"/>
                  <a:cs typeface="Arial" charset="0"/>
                </a:endParaRPr>
              </a:p>
            </p:txBody>
          </p:sp>
        </p:grpSp>
        <p:sp>
          <p:nvSpPr>
            <p:cNvPr id="17" name="ZoneTexte 16">
              <a:extLst>
                <a:ext uri="{FF2B5EF4-FFF2-40B4-BE49-F238E27FC236}">
                  <a16:creationId xmlns:a16="http://schemas.microsoft.com/office/drawing/2014/main" id="{75436AA1-8799-39CE-CDE0-B5947001961B}"/>
                </a:ext>
              </a:extLst>
            </p:cNvPr>
            <p:cNvSpPr txBox="1"/>
            <p:nvPr/>
          </p:nvSpPr>
          <p:spPr>
            <a:xfrm>
              <a:off x="8318079" y="5067548"/>
              <a:ext cx="2249362" cy="477054"/>
            </a:xfrm>
            <a:prstGeom prst="rect">
              <a:avLst/>
            </a:prstGeom>
            <a:noFill/>
          </p:spPr>
          <p:txBody>
            <a:bodyPr wrap="square" rtlCol="0">
              <a:spAutoFit/>
            </a:bodyPr>
            <a:lstStyle/>
            <a:p>
              <a:pPr algn="ctr"/>
              <a:r>
                <a:rPr lang="fr-FR" sz="1400" b="1" dirty="0"/>
                <a:t>TOP 1</a:t>
              </a:r>
            </a:p>
            <a:p>
              <a:pPr algn="ctr"/>
              <a:r>
                <a:rPr lang="fr-FR" sz="1100" i="1" dirty="0"/>
                <a:t>% Cité en 1</a:t>
              </a:r>
              <a:r>
                <a:rPr lang="fr-FR" sz="1100" i="1" baseline="30000" dirty="0"/>
                <a:t>er</a:t>
              </a:r>
            </a:p>
          </p:txBody>
        </p:sp>
      </p:grpSp>
      <p:pic>
        <p:nvPicPr>
          <p:cNvPr id="16" name="Image 15">
            <a:extLst>
              <a:ext uri="{FF2B5EF4-FFF2-40B4-BE49-F238E27FC236}">
                <a16:creationId xmlns:a16="http://schemas.microsoft.com/office/drawing/2014/main" id="{804E61B7-5374-CEA9-DA23-719AB1306283}"/>
              </a:ext>
            </a:extLst>
          </p:cNvPr>
          <p:cNvPicPr>
            <a:picLocks noChangeAspect="1"/>
          </p:cNvPicPr>
          <p:nvPr/>
        </p:nvPicPr>
        <p:blipFill>
          <a:blip r:embed="rId8"/>
          <a:stretch>
            <a:fillRect/>
          </a:stretch>
        </p:blipFill>
        <p:spPr>
          <a:xfrm>
            <a:off x="2987932" y="1832852"/>
            <a:ext cx="495565" cy="329551"/>
          </a:xfrm>
          <a:prstGeom prst="rect">
            <a:avLst/>
          </a:prstGeom>
          <a:ln>
            <a:solidFill>
              <a:schemeClr val="tx1"/>
            </a:solidFill>
          </a:ln>
        </p:spPr>
      </p:pic>
      <p:pic>
        <p:nvPicPr>
          <p:cNvPr id="20" name="Image 19">
            <a:extLst>
              <a:ext uri="{FF2B5EF4-FFF2-40B4-BE49-F238E27FC236}">
                <a16:creationId xmlns:a16="http://schemas.microsoft.com/office/drawing/2014/main" id="{2BB2994A-749A-7E95-DB4F-3564A0DA7802}"/>
              </a:ext>
            </a:extLst>
          </p:cNvPr>
          <p:cNvPicPr>
            <a:picLocks noChangeAspect="1"/>
          </p:cNvPicPr>
          <p:nvPr/>
        </p:nvPicPr>
        <p:blipFill>
          <a:blip r:embed="rId9"/>
          <a:stretch>
            <a:fillRect/>
          </a:stretch>
        </p:blipFill>
        <p:spPr>
          <a:xfrm>
            <a:off x="8748158" y="1832852"/>
            <a:ext cx="495566" cy="329551"/>
          </a:xfrm>
          <a:prstGeom prst="rect">
            <a:avLst/>
          </a:prstGeom>
          <a:ln>
            <a:solidFill>
              <a:schemeClr val="tx1"/>
            </a:solidFill>
          </a:ln>
        </p:spPr>
      </p:pic>
    </p:spTree>
    <p:extLst>
      <p:ext uri="{BB962C8B-B14F-4D97-AF65-F5344CB8AC3E}">
        <p14:creationId xmlns:p14="http://schemas.microsoft.com/office/powerpoint/2010/main" val="3857540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0"/>
          </p:nvPr>
        </p:nvSpPr>
        <p:spPr/>
        <p:txBody>
          <a:bodyPr/>
          <a:lstStyle/>
          <a:p>
            <a:r>
              <a:rPr lang="fr-FR" dirty="0"/>
              <a:t>MOYEN DE COMMUNICATION PRIVILÉGIÉ POUR CONTACTER UN E-COMMERÇANT : TOP 3</a:t>
            </a:r>
          </a:p>
        </p:txBody>
      </p:sp>
      <p:sp>
        <p:nvSpPr>
          <p:cNvPr id="3" name="Titre 2"/>
          <p:cNvSpPr>
            <a:spLocks noGrp="1"/>
          </p:cNvSpPr>
          <p:nvPr>
            <p:ph type="title"/>
          </p:nvPr>
        </p:nvSpPr>
        <p:spPr>
          <a:noFill/>
        </p:spPr>
        <p:txBody>
          <a:bodyPr>
            <a:normAutofit fontScale="90000"/>
          </a:bodyPr>
          <a:lstStyle/>
          <a:p>
            <a:r>
              <a:rPr lang="fr-FR" dirty="0"/>
              <a:t>Sur le Top 3, un classement inchangé pour les Français. Le chat en direct gagne une place et se classe en seconde position des moyens de communication privilégiés pour contacter un e-commerçant auprès des Néerlandais.</a:t>
            </a:r>
          </a:p>
        </p:txBody>
      </p:sp>
      <p:sp>
        <p:nvSpPr>
          <p:cNvPr id="5" name="Espace réservé du texte 4"/>
          <p:cNvSpPr>
            <a:spLocks noGrp="1"/>
          </p:cNvSpPr>
          <p:nvPr>
            <p:ph type="body" sz="quarter" idx="21"/>
          </p:nvPr>
        </p:nvSpPr>
        <p:spPr>
          <a:xfrm>
            <a:off x="833438" y="6427942"/>
            <a:ext cx="4732972" cy="358775"/>
          </a:xfrm>
        </p:spPr>
        <p:txBody>
          <a:bodyPr/>
          <a:lstStyle/>
          <a:p>
            <a:r>
              <a:rPr lang="fr-FR" dirty="0"/>
              <a:t>Q5. Si vous avez besoin de contacter un e-commerçant dans le cadre d’un achat en ligne, quel moyen de communication souhaiteriez-vous privilégier ?</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grpSp>
        <p:nvGrpSpPr>
          <p:cNvPr id="17" name="Groupe 16">
            <a:extLst>
              <a:ext uri="{FF2B5EF4-FFF2-40B4-BE49-F238E27FC236}">
                <a16:creationId xmlns:a16="http://schemas.microsoft.com/office/drawing/2014/main" id="{E24FE009-39F4-003B-92A6-9AACEC8ABC3D}"/>
              </a:ext>
            </a:extLst>
          </p:cNvPr>
          <p:cNvGrpSpPr/>
          <p:nvPr/>
        </p:nvGrpSpPr>
        <p:grpSpPr>
          <a:xfrm>
            <a:off x="2295864" y="2552734"/>
            <a:ext cx="1913174" cy="2342562"/>
            <a:chOff x="3301334" y="2770734"/>
            <a:chExt cx="1913174" cy="2342562"/>
          </a:xfrm>
        </p:grpSpPr>
        <p:pic>
          <p:nvPicPr>
            <p:cNvPr id="12" name="Image 11">
              <a:extLst>
                <a:ext uri="{FF2B5EF4-FFF2-40B4-BE49-F238E27FC236}">
                  <a16:creationId xmlns:a16="http://schemas.microsoft.com/office/drawing/2014/main" id="{84D8473E-E9CA-101D-52C7-05A3D33331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7069" y="3388610"/>
              <a:ext cx="1724686" cy="1724686"/>
            </a:xfrm>
            <a:prstGeom prst="rect">
              <a:avLst/>
            </a:prstGeom>
          </p:spPr>
        </p:pic>
        <p:pic>
          <p:nvPicPr>
            <p:cNvPr id="33" name="Image 32">
              <a:extLst>
                <a:ext uri="{FF2B5EF4-FFF2-40B4-BE49-F238E27FC236}">
                  <a16:creationId xmlns:a16="http://schemas.microsoft.com/office/drawing/2014/main" id="{959378BD-B908-CDCC-774C-D5BE8E78058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76132" y="3604868"/>
              <a:ext cx="459903" cy="459903"/>
            </a:xfrm>
            <a:prstGeom prst="rect">
              <a:avLst/>
            </a:prstGeom>
          </p:spPr>
        </p:pic>
        <p:sp>
          <p:nvSpPr>
            <p:cNvPr id="42" name="ZoneTexte 41">
              <a:extLst>
                <a:ext uri="{FF2B5EF4-FFF2-40B4-BE49-F238E27FC236}">
                  <a16:creationId xmlns:a16="http://schemas.microsoft.com/office/drawing/2014/main" id="{633784F6-B31E-91E7-75AD-69ABD3BAC112}"/>
                </a:ext>
              </a:extLst>
            </p:cNvPr>
            <p:cNvSpPr txBox="1"/>
            <p:nvPr/>
          </p:nvSpPr>
          <p:spPr>
            <a:xfrm>
              <a:off x="3963381" y="2770734"/>
              <a:ext cx="662940" cy="323165"/>
            </a:xfrm>
            <a:prstGeom prst="rect">
              <a:avLst/>
            </a:prstGeom>
            <a:noFill/>
          </p:spPr>
          <p:txBody>
            <a:bodyPr wrap="square" rtlCol="0">
              <a:spAutoFit/>
            </a:bodyPr>
            <a:lstStyle/>
            <a:p>
              <a:r>
                <a:rPr lang="fr-FR" b="1" dirty="0"/>
                <a:t>91%</a:t>
              </a:r>
            </a:p>
          </p:txBody>
        </p:sp>
        <p:pic>
          <p:nvPicPr>
            <p:cNvPr id="44" name="Image 43">
              <a:extLst>
                <a:ext uri="{FF2B5EF4-FFF2-40B4-BE49-F238E27FC236}">
                  <a16:creationId xmlns:a16="http://schemas.microsoft.com/office/drawing/2014/main" id="{E531C658-FC61-1246-D3EC-F6030B64464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379929" y="3414945"/>
              <a:ext cx="426688" cy="426688"/>
            </a:xfrm>
            <a:prstGeom prst="rect">
              <a:avLst/>
            </a:prstGeom>
          </p:spPr>
        </p:pic>
        <p:pic>
          <p:nvPicPr>
            <p:cNvPr id="46" name="Image 45">
              <a:extLst>
                <a:ext uri="{FF2B5EF4-FFF2-40B4-BE49-F238E27FC236}">
                  <a16:creationId xmlns:a16="http://schemas.microsoft.com/office/drawing/2014/main" id="{9F9B7C78-7DDA-1701-B7FE-F28C1317B1C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978104" y="3058156"/>
              <a:ext cx="470040" cy="470040"/>
            </a:xfrm>
            <a:prstGeom prst="rect">
              <a:avLst/>
            </a:prstGeom>
          </p:spPr>
        </p:pic>
        <p:sp>
          <p:nvSpPr>
            <p:cNvPr id="49" name="ZoneTexte 48">
              <a:extLst>
                <a:ext uri="{FF2B5EF4-FFF2-40B4-BE49-F238E27FC236}">
                  <a16:creationId xmlns:a16="http://schemas.microsoft.com/office/drawing/2014/main" id="{2FCE5A26-4AAD-BFCD-655D-26E4B8DD6203}"/>
                </a:ext>
              </a:extLst>
            </p:cNvPr>
            <p:cNvSpPr txBox="1"/>
            <p:nvPr/>
          </p:nvSpPr>
          <p:spPr>
            <a:xfrm>
              <a:off x="4551568" y="3275903"/>
              <a:ext cx="662940" cy="323165"/>
            </a:xfrm>
            <a:prstGeom prst="rect">
              <a:avLst/>
            </a:prstGeom>
            <a:noFill/>
          </p:spPr>
          <p:txBody>
            <a:bodyPr wrap="square" rtlCol="0">
              <a:spAutoFit/>
            </a:bodyPr>
            <a:lstStyle/>
            <a:p>
              <a:r>
                <a:rPr lang="fr-FR" b="1" dirty="0"/>
                <a:t>73%</a:t>
              </a:r>
            </a:p>
          </p:txBody>
        </p:sp>
        <p:sp>
          <p:nvSpPr>
            <p:cNvPr id="50" name="ZoneTexte 49">
              <a:extLst>
                <a:ext uri="{FF2B5EF4-FFF2-40B4-BE49-F238E27FC236}">
                  <a16:creationId xmlns:a16="http://schemas.microsoft.com/office/drawing/2014/main" id="{E4310699-6EA7-8632-CB57-E6F68D6CC07E}"/>
                </a:ext>
              </a:extLst>
            </p:cNvPr>
            <p:cNvSpPr txBox="1"/>
            <p:nvPr/>
          </p:nvSpPr>
          <p:spPr>
            <a:xfrm>
              <a:off x="3301334" y="3098585"/>
              <a:ext cx="662940" cy="323165"/>
            </a:xfrm>
            <a:prstGeom prst="rect">
              <a:avLst/>
            </a:prstGeom>
            <a:noFill/>
          </p:spPr>
          <p:txBody>
            <a:bodyPr wrap="square" rtlCol="0">
              <a:spAutoFit/>
            </a:bodyPr>
            <a:lstStyle/>
            <a:p>
              <a:r>
                <a:rPr lang="fr-FR" b="1" dirty="0"/>
                <a:t>78%</a:t>
              </a:r>
            </a:p>
          </p:txBody>
        </p:sp>
      </p:grpSp>
      <p:sp>
        <p:nvSpPr>
          <p:cNvPr id="60" name="ZoneTexte 59">
            <a:extLst>
              <a:ext uri="{FF2B5EF4-FFF2-40B4-BE49-F238E27FC236}">
                <a16:creationId xmlns:a16="http://schemas.microsoft.com/office/drawing/2014/main" id="{B20B912C-D228-5C1B-2F39-0F6B27C869C5}"/>
              </a:ext>
            </a:extLst>
          </p:cNvPr>
          <p:cNvSpPr txBox="1"/>
          <p:nvPr/>
        </p:nvSpPr>
        <p:spPr>
          <a:xfrm>
            <a:off x="2127770" y="4747207"/>
            <a:ext cx="2249362" cy="477054"/>
          </a:xfrm>
          <a:prstGeom prst="rect">
            <a:avLst/>
          </a:prstGeom>
          <a:noFill/>
        </p:spPr>
        <p:txBody>
          <a:bodyPr wrap="square" rtlCol="0">
            <a:spAutoFit/>
          </a:bodyPr>
          <a:lstStyle/>
          <a:p>
            <a:pPr algn="ctr"/>
            <a:r>
              <a:rPr lang="fr-FR" sz="1400" b="1" dirty="0"/>
              <a:t>TOP 3</a:t>
            </a:r>
          </a:p>
          <a:p>
            <a:pPr algn="ctr"/>
            <a:r>
              <a:rPr lang="fr-FR" sz="1100" i="1" dirty="0"/>
              <a:t>% Cité en 1</a:t>
            </a:r>
            <a:r>
              <a:rPr lang="fr-FR" sz="1100" i="1" baseline="30000" dirty="0"/>
              <a:t>er</a:t>
            </a:r>
            <a:r>
              <a:rPr lang="fr-FR" sz="1100" i="1" dirty="0"/>
              <a:t> + en 2</a:t>
            </a:r>
            <a:r>
              <a:rPr lang="fr-FR" sz="1100" i="1" baseline="30000" dirty="0"/>
              <a:t>ème</a:t>
            </a:r>
            <a:r>
              <a:rPr lang="fr-FR" sz="1100" i="1" dirty="0"/>
              <a:t> + en 3</a:t>
            </a:r>
            <a:r>
              <a:rPr lang="fr-FR" sz="1100" i="1" baseline="30000" dirty="0"/>
              <a:t>ème</a:t>
            </a:r>
          </a:p>
        </p:txBody>
      </p:sp>
      <p:sp>
        <p:nvSpPr>
          <p:cNvPr id="76" name="Rectangle 75">
            <a:extLst>
              <a:ext uri="{FF2B5EF4-FFF2-40B4-BE49-F238E27FC236}">
                <a16:creationId xmlns:a16="http://schemas.microsoft.com/office/drawing/2014/main" id="{7DE17AE7-F464-FB3C-3FDB-274537DABE14}"/>
              </a:ext>
            </a:extLst>
          </p:cNvPr>
          <p:cNvSpPr/>
          <p:nvPr/>
        </p:nvSpPr>
        <p:spPr bwMode="auto">
          <a:xfrm>
            <a:off x="2858186" y="2069606"/>
            <a:ext cx="2560320"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77" name="Rectangle 76">
            <a:extLst>
              <a:ext uri="{FF2B5EF4-FFF2-40B4-BE49-F238E27FC236}">
                <a16:creationId xmlns:a16="http://schemas.microsoft.com/office/drawing/2014/main" id="{E7705570-1B80-10B5-FA97-9A97E5E2B381}"/>
              </a:ext>
            </a:extLst>
          </p:cNvPr>
          <p:cNvSpPr/>
          <p:nvPr/>
        </p:nvSpPr>
        <p:spPr bwMode="auto">
          <a:xfrm>
            <a:off x="8067087" y="2006592"/>
            <a:ext cx="2560320"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grpSp>
        <p:nvGrpSpPr>
          <p:cNvPr id="23" name="Groupe 22">
            <a:extLst>
              <a:ext uri="{FF2B5EF4-FFF2-40B4-BE49-F238E27FC236}">
                <a16:creationId xmlns:a16="http://schemas.microsoft.com/office/drawing/2014/main" id="{230ED66C-E0C3-2771-9506-3F3F3C94781E}"/>
              </a:ext>
            </a:extLst>
          </p:cNvPr>
          <p:cNvGrpSpPr/>
          <p:nvPr/>
        </p:nvGrpSpPr>
        <p:grpSpPr>
          <a:xfrm>
            <a:off x="8022542" y="2577969"/>
            <a:ext cx="2031421" cy="2326541"/>
            <a:chOff x="8374315" y="2885963"/>
            <a:chExt cx="2031421" cy="2326541"/>
          </a:xfrm>
        </p:grpSpPr>
        <p:pic>
          <p:nvPicPr>
            <p:cNvPr id="26" name="Image 25">
              <a:extLst>
                <a:ext uri="{FF2B5EF4-FFF2-40B4-BE49-F238E27FC236}">
                  <a16:creationId xmlns:a16="http://schemas.microsoft.com/office/drawing/2014/main" id="{A2C521EC-38CB-1170-7BAF-435D964A84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3194" y="3487818"/>
              <a:ext cx="1724686" cy="1724686"/>
            </a:xfrm>
            <a:prstGeom prst="rect">
              <a:avLst/>
            </a:prstGeom>
          </p:spPr>
        </p:pic>
        <p:pic>
          <p:nvPicPr>
            <p:cNvPr id="38" name="Image 37">
              <a:extLst>
                <a:ext uri="{FF2B5EF4-FFF2-40B4-BE49-F238E27FC236}">
                  <a16:creationId xmlns:a16="http://schemas.microsoft.com/office/drawing/2014/main" id="{60BC99B1-8C8A-F7F4-2FD0-D6533E36256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584781" y="3466742"/>
              <a:ext cx="459903" cy="459903"/>
            </a:xfrm>
            <a:prstGeom prst="rect">
              <a:avLst/>
            </a:prstGeom>
          </p:spPr>
        </p:pic>
        <p:pic>
          <p:nvPicPr>
            <p:cNvPr id="47" name="Image 46">
              <a:extLst>
                <a:ext uri="{FF2B5EF4-FFF2-40B4-BE49-F238E27FC236}">
                  <a16:creationId xmlns:a16="http://schemas.microsoft.com/office/drawing/2014/main" id="{1DE9440C-75A6-040D-2DB4-2C65BDCF72A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775857" y="3700823"/>
              <a:ext cx="426688" cy="426688"/>
            </a:xfrm>
            <a:prstGeom prst="rect">
              <a:avLst/>
            </a:prstGeom>
          </p:spPr>
        </p:pic>
        <p:pic>
          <p:nvPicPr>
            <p:cNvPr id="48" name="Image 47">
              <a:extLst>
                <a:ext uri="{FF2B5EF4-FFF2-40B4-BE49-F238E27FC236}">
                  <a16:creationId xmlns:a16="http://schemas.microsoft.com/office/drawing/2014/main" id="{F28460CB-D074-DFCE-2A6A-8C4015C0777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74229" y="3140594"/>
              <a:ext cx="470040" cy="470040"/>
            </a:xfrm>
            <a:prstGeom prst="rect">
              <a:avLst/>
            </a:prstGeom>
          </p:spPr>
        </p:pic>
        <p:sp>
          <p:nvSpPr>
            <p:cNvPr id="51" name="ZoneTexte 50">
              <a:extLst>
                <a:ext uri="{FF2B5EF4-FFF2-40B4-BE49-F238E27FC236}">
                  <a16:creationId xmlns:a16="http://schemas.microsoft.com/office/drawing/2014/main" id="{82C5D0D7-459F-D83D-DA34-88F0C02A2046}"/>
                </a:ext>
              </a:extLst>
            </p:cNvPr>
            <p:cNvSpPr txBox="1"/>
            <p:nvPr/>
          </p:nvSpPr>
          <p:spPr>
            <a:xfrm>
              <a:off x="9148998" y="2885963"/>
              <a:ext cx="662940" cy="323165"/>
            </a:xfrm>
            <a:prstGeom prst="rect">
              <a:avLst/>
            </a:prstGeom>
            <a:noFill/>
          </p:spPr>
          <p:txBody>
            <a:bodyPr wrap="square" rtlCol="0">
              <a:spAutoFit/>
            </a:bodyPr>
            <a:lstStyle/>
            <a:p>
              <a:r>
                <a:rPr lang="fr-FR" b="1" dirty="0"/>
                <a:t>89%</a:t>
              </a:r>
            </a:p>
          </p:txBody>
        </p:sp>
        <p:sp>
          <p:nvSpPr>
            <p:cNvPr id="52" name="ZoneTexte 51">
              <a:extLst>
                <a:ext uri="{FF2B5EF4-FFF2-40B4-BE49-F238E27FC236}">
                  <a16:creationId xmlns:a16="http://schemas.microsoft.com/office/drawing/2014/main" id="{EF72CE40-CF73-5800-E7D3-105E40E595CB}"/>
                </a:ext>
              </a:extLst>
            </p:cNvPr>
            <p:cNvSpPr txBox="1"/>
            <p:nvPr/>
          </p:nvSpPr>
          <p:spPr>
            <a:xfrm>
              <a:off x="9742796" y="3382803"/>
              <a:ext cx="662940" cy="323165"/>
            </a:xfrm>
            <a:prstGeom prst="rect">
              <a:avLst/>
            </a:prstGeom>
            <a:noFill/>
          </p:spPr>
          <p:txBody>
            <a:bodyPr wrap="square" rtlCol="0">
              <a:spAutoFit/>
            </a:bodyPr>
            <a:lstStyle/>
            <a:p>
              <a:r>
                <a:rPr lang="fr-FR" b="1" dirty="0"/>
                <a:t>73%</a:t>
              </a:r>
            </a:p>
          </p:txBody>
        </p:sp>
        <p:sp>
          <p:nvSpPr>
            <p:cNvPr id="53" name="ZoneTexte 52">
              <a:extLst>
                <a:ext uri="{FF2B5EF4-FFF2-40B4-BE49-F238E27FC236}">
                  <a16:creationId xmlns:a16="http://schemas.microsoft.com/office/drawing/2014/main" id="{D99A83E7-97C5-85AC-9EA8-599861C7FF1A}"/>
                </a:ext>
              </a:extLst>
            </p:cNvPr>
            <p:cNvSpPr txBox="1"/>
            <p:nvPr/>
          </p:nvSpPr>
          <p:spPr>
            <a:xfrm>
              <a:off x="8553584" y="3143577"/>
              <a:ext cx="662940" cy="323165"/>
            </a:xfrm>
            <a:prstGeom prst="rect">
              <a:avLst/>
            </a:prstGeom>
            <a:noFill/>
          </p:spPr>
          <p:txBody>
            <a:bodyPr wrap="square" rtlCol="0">
              <a:spAutoFit/>
            </a:bodyPr>
            <a:lstStyle/>
            <a:p>
              <a:r>
                <a:rPr lang="fr-FR" b="1" dirty="0"/>
                <a:t>82%</a:t>
              </a:r>
            </a:p>
          </p:txBody>
        </p:sp>
        <p:grpSp>
          <p:nvGrpSpPr>
            <p:cNvPr id="6" name="Groupe 5">
              <a:extLst>
                <a:ext uri="{FF2B5EF4-FFF2-40B4-BE49-F238E27FC236}">
                  <a16:creationId xmlns:a16="http://schemas.microsoft.com/office/drawing/2014/main" id="{67388664-BEC5-562E-0844-B5D7F1A170D8}"/>
                </a:ext>
              </a:extLst>
            </p:cNvPr>
            <p:cNvGrpSpPr/>
            <p:nvPr/>
          </p:nvGrpSpPr>
          <p:grpSpPr>
            <a:xfrm>
              <a:off x="8374315" y="3140467"/>
              <a:ext cx="329609" cy="323165"/>
              <a:chOff x="7379969" y="3802402"/>
              <a:chExt cx="329609" cy="323165"/>
            </a:xfrm>
          </p:grpSpPr>
          <p:sp>
            <p:nvSpPr>
              <p:cNvPr id="7" name="ZoneTexte 6">
                <a:extLst>
                  <a:ext uri="{FF2B5EF4-FFF2-40B4-BE49-F238E27FC236}">
                    <a16:creationId xmlns:a16="http://schemas.microsoft.com/office/drawing/2014/main" id="{FCA163D5-D4FB-5B1C-5418-1EC05E5C72B6}"/>
                  </a:ext>
                </a:extLst>
              </p:cNvPr>
              <p:cNvSpPr txBox="1"/>
              <p:nvPr/>
            </p:nvSpPr>
            <p:spPr>
              <a:xfrm>
                <a:off x="7379969" y="3802402"/>
                <a:ext cx="329609" cy="323165"/>
              </a:xfrm>
              <a:prstGeom prst="rect">
                <a:avLst/>
              </a:prstGeom>
              <a:noFill/>
            </p:spPr>
            <p:txBody>
              <a:bodyPr wrap="square" rtlCol="0">
                <a:spAutoFit/>
              </a:bodyPr>
              <a:lstStyle/>
              <a:p>
                <a:pPr marL="0" marR="0" lvl="0" indent="0" algn="l" defTabSz="779252"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effectLst/>
                    <a:uLnTx/>
                    <a:uFillTx/>
                    <a:latin typeface="Arial"/>
                    <a:ea typeface="+mn-ea"/>
                    <a:cs typeface="+mn-cs"/>
                  </a:rPr>
                  <a:t>+</a:t>
                </a:r>
              </a:p>
            </p:txBody>
          </p:sp>
          <p:sp>
            <p:nvSpPr>
              <p:cNvPr id="8" name="Ellipse 7">
                <a:extLst>
                  <a:ext uri="{FF2B5EF4-FFF2-40B4-BE49-F238E27FC236}">
                    <a16:creationId xmlns:a16="http://schemas.microsoft.com/office/drawing/2014/main" id="{0C07B1DD-E81A-3730-73B3-EDABD1F9967E}"/>
                  </a:ext>
                </a:extLst>
              </p:cNvPr>
              <p:cNvSpPr/>
              <p:nvPr/>
            </p:nvSpPr>
            <p:spPr bwMode="auto">
              <a:xfrm>
                <a:off x="7438092" y="3874885"/>
                <a:ext cx="164157" cy="158690"/>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800" b="0" i="1" u="none" strike="noStrike" kern="1200" cap="none" spc="0" normalizeH="0" baseline="0" noProof="0">
                  <a:ln>
                    <a:noFill/>
                  </a:ln>
                  <a:effectLst/>
                  <a:uLnTx/>
                  <a:uFillTx/>
                  <a:latin typeface="Trebuchet MS" pitchFamily="34" charset="0"/>
                  <a:ea typeface="+mn-ea"/>
                  <a:cs typeface="Arial" charset="0"/>
                </a:endParaRPr>
              </a:p>
            </p:txBody>
          </p:sp>
        </p:grpSp>
      </p:grpSp>
      <p:sp>
        <p:nvSpPr>
          <p:cNvPr id="24" name="ZoneTexte 23">
            <a:extLst>
              <a:ext uri="{FF2B5EF4-FFF2-40B4-BE49-F238E27FC236}">
                <a16:creationId xmlns:a16="http://schemas.microsoft.com/office/drawing/2014/main" id="{EC951538-1969-C315-B3EA-DCC7167047A0}"/>
              </a:ext>
            </a:extLst>
          </p:cNvPr>
          <p:cNvSpPr txBox="1"/>
          <p:nvPr/>
        </p:nvSpPr>
        <p:spPr>
          <a:xfrm>
            <a:off x="1580873" y="5355430"/>
            <a:ext cx="3253561" cy="507831"/>
          </a:xfrm>
          <a:prstGeom prst="rect">
            <a:avLst/>
          </a:prstGeom>
          <a:noFill/>
        </p:spPr>
        <p:txBody>
          <a:bodyPr wrap="square">
            <a:spAutoFit/>
          </a:bodyPr>
          <a:lstStyle/>
          <a:p>
            <a:r>
              <a:rPr lang="fr-FR" sz="900" i="1" dirty="0">
                <a:solidFill>
                  <a:schemeClr val="bg1">
                    <a:lumMod val="50000"/>
                  </a:schemeClr>
                </a:solidFill>
              </a:rPr>
              <a:t>Autres moyens de communication cités :</a:t>
            </a:r>
          </a:p>
          <a:p>
            <a:r>
              <a:rPr lang="fr-FR" sz="900" i="1" dirty="0">
                <a:solidFill>
                  <a:schemeClr val="bg1">
                    <a:lumMod val="50000"/>
                  </a:schemeClr>
                </a:solidFill>
              </a:rPr>
              <a:t>Chat automatisé (</a:t>
            </a:r>
            <a:r>
              <a:rPr lang="fr-FR" sz="900" i="1" dirty="0" err="1">
                <a:solidFill>
                  <a:schemeClr val="bg1">
                    <a:lumMod val="50000"/>
                  </a:schemeClr>
                </a:solidFill>
              </a:rPr>
              <a:t>Chatbot</a:t>
            </a:r>
            <a:r>
              <a:rPr lang="fr-FR" sz="900" i="1" dirty="0">
                <a:solidFill>
                  <a:schemeClr val="bg1">
                    <a:lumMod val="50000"/>
                  </a:schemeClr>
                </a:solidFill>
              </a:rPr>
              <a:t>) : 31%</a:t>
            </a:r>
          </a:p>
          <a:p>
            <a:r>
              <a:rPr lang="fr-FR" sz="900" i="1" dirty="0">
                <a:solidFill>
                  <a:schemeClr val="bg1">
                    <a:lumMod val="50000"/>
                  </a:schemeClr>
                </a:solidFill>
              </a:rPr>
              <a:t>Messages sur les réseaux sociaux de la marque : 26%</a:t>
            </a:r>
          </a:p>
        </p:txBody>
      </p:sp>
      <p:sp>
        <p:nvSpPr>
          <p:cNvPr id="28" name="ZoneTexte 27">
            <a:extLst>
              <a:ext uri="{FF2B5EF4-FFF2-40B4-BE49-F238E27FC236}">
                <a16:creationId xmlns:a16="http://schemas.microsoft.com/office/drawing/2014/main" id="{5CF5AE55-D72C-E2E7-0E3F-32C037D9F95A}"/>
              </a:ext>
            </a:extLst>
          </p:cNvPr>
          <p:cNvSpPr txBox="1"/>
          <p:nvPr/>
        </p:nvSpPr>
        <p:spPr>
          <a:xfrm>
            <a:off x="7913571" y="4753943"/>
            <a:ext cx="2249362" cy="477054"/>
          </a:xfrm>
          <a:prstGeom prst="rect">
            <a:avLst/>
          </a:prstGeom>
          <a:noFill/>
        </p:spPr>
        <p:txBody>
          <a:bodyPr wrap="square" rtlCol="0">
            <a:spAutoFit/>
          </a:bodyPr>
          <a:lstStyle/>
          <a:p>
            <a:pPr algn="ctr"/>
            <a:r>
              <a:rPr lang="fr-FR" sz="1400" b="1" dirty="0"/>
              <a:t>TOP 3</a:t>
            </a:r>
          </a:p>
          <a:p>
            <a:pPr algn="ctr"/>
            <a:r>
              <a:rPr lang="fr-FR" sz="1100" i="1" dirty="0"/>
              <a:t>% Cité en 1</a:t>
            </a:r>
            <a:r>
              <a:rPr lang="fr-FR" sz="1100" i="1" baseline="30000" dirty="0"/>
              <a:t>er</a:t>
            </a:r>
            <a:r>
              <a:rPr lang="fr-FR" sz="1100" i="1" dirty="0"/>
              <a:t> + en 2</a:t>
            </a:r>
            <a:r>
              <a:rPr lang="fr-FR" sz="1100" i="1" baseline="30000" dirty="0"/>
              <a:t>ème</a:t>
            </a:r>
            <a:r>
              <a:rPr lang="fr-FR" sz="1100" i="1" dirty="0"/>
              <a:t> + en 3</a:t>
            </a:r>
            <a:r>
              <a:rPr lang="fr-FR" sz="1100" i="1" baseline="30000" dirty="0"/>
              <a:t>ème</a:t>
            </a:r>
          </a:p>
        </p:txBody>
      </p:sp>
      <p:sp>
        <p:nvSpPr>
          <p:cNvPr id="34" name="ZoneTexte 33">
            <a:extLst>
              <a:ext uri="{FF2B5EF4-FFF2-40B4-BE49-F238E27FC236}">
                <a16:creationId xmlns:a16="http://schemas.microsoft.com/office/drawing/2014/main" id="{8EB8C87F-737F-BA2A-96F6-DE54BAD61A55}"/>
              </a:ext>
            </a:extLst>
          </p:cNvPr>
          <p:cNvSpPr txBox="1"/>
          <p:nvPr/>
        </p:nvSpPr>
        <p:spPr>
          <a:xfrm>
            <a:off x="7501914" y="5355430"/>
            <a:ext cx="3253561" cy="507831"/>
          </a:xfrm>
          <a:prstGeom prst="rect">
            <a:avLst/>
          </a:prstGeom>
          <a:noFill/>
        </p:spPr>
        <p:txBody>
          <a:bodyPr wrap="square">
            <a:spAutoFit/>
          </a:bodyPr>
          <a:lstStyle/>
          <a:p>
            <a:r>
              <a:rPr lang="fr-FR" sz="900" i="1" dirty="0">
                <a:solidFill>
                  <a:schemeClr val="bg1">
                    <a:lumMod val="50000"/>
                  </a:schemeClr>
                </a:solidFill>
              </a:rPr>
              <a:t>Autres moyens de communication cités :</a:t>
            </a:r>
          </a:p>
          <a:p>
            <a:r>
              <a:rPr lang="fr-FR" sz="900" i="1" dirty="0">
                <a:solidFill>
                  <a:schemeClr val="bg1">
                    <a:lumMod val="50000"/>
                  </a:schemeClr>
                </a:solidFill>
              </a:rPr>
              <a:t>Chat automatisé (</a:t>
            </a:r>
            <a:r>
              <a:rPr lang="fr-FR" sz="900" i="1" dirty="0" err="1">
                <a:solidFill>
                  <a:schemeClr val="bg1">
                    <a:lumMod val="50000"/>
                  </a:schemeClr>
                </a:solidFill>
              </a:rPr>
              <a:t>Chatbot</a:t>
            </a:r>
            <a:r>
              <a:rPr lang="fr-FR" sz="900" i="1" dirty="0">
                <a:solidFill>
                  <a:schemeClr val="bg1">
                    <a:lumMod val="50000"/>
                  </a:schemeClr>
                </a:solidFill>
              </a:rPr>
              <a:t>) : 30%</a:t>
            </a:r>
          </a:p>
          <a:p>
            <a:r>
              <a:rPr lang="fr-FR" sz="900" i="1" dirty="0">
                <a:solidFill>
                  <a:schemeClr val="bg1">
                    <a:lumMod val="50000"/>
                  </a:schemeClr>
                </a:solidFill>
              </a:rPr>
              <a:t>Messages sur les réseaux sociaux de la marque : 26%</a:t>
            </a:r>
          </a:p>
        </p:txBody>
      </p:sp>
      <p:sp>
        <p:nvSpPr>
          <p:cNvPr id="16" name="Rectangle 15">
            <a:extLst>
              <a:ext uri="{FF2B5EF4-FFF2-40B4-BE49-F238E27FC236}">
                <a16:creationId xmlns:a16="http://schemas.microsoft.com/office/drawing/2014/main" id="{D16D5C88-8653-341A-4994-D6696D11B956}"/>
              </a:ext>
            </a:extLst>
          </p:cNvPr>
          <p:cNvSpPr/>
          <p:nvPr/>
        </p:nvSpPr>
        <p:spPr bwMode="auto">
          <a:xfrm>
            <a:off x="1073152" y="2091265"/>
            <a:ext cx="4325184" cy="378589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0" name="Rectangle 19">
            <a:extLst>
              <a:ext uri="{FF2B5EF4-FFF2-40B4-BE49-F238E27FC236}">
                <a16:creationId xmlns:a16="http://schemas.microsoft.com/office/drawing/2014/main" id="{F164DD45-C24C-C49B-60DF-6F3292C3E27F}"/>
              </a:ext>
            </a:extLst>
          </p:cNvPr>
          <p:cNvSpPr/>
          <p:nvPr/>
        </p:nvSpPr>
        <p:spPr bwMode="auto">
          <a:xfrm>
            <a:off x="2437881" y="1854192"/>
            <a:ext cx="1724685"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1" name="Rectangle 20">
            <a:extLst>
              <a:ext uri="{FF2B5EF4-FFF2-40B4-BE49-F238E27FC236}">
                <a16:creationId xmlns:a16="http://schemas.microsoft.com/office/drawing/2014/main" id="{3035EC38-8AD9-4D7C-A5C4-9BBCD2B1E7CF}"/>
              </a:ext>
            </a:extLst>
          </p:cNvPr>
          <p:cNvSpPr/>
          <p:nvPr/>
        </p:nvSpPr>
        <p:spPr bwMode="auto">
          <a:xfrm>
            <a:off x="6797677" y="2091265"/>
            <a:ext cx="4325184" cy="378589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2" name="Rectangle 21">
            <a:extLst>
              <a:ext uri="{FF2B5EF4-FFF2-40B4-BE49-F238E27FC236}">
                <a16:creationId xmlns:a16="http://schemas.microsoft.com/office/drawing/2014/main" id="{A8744B14-2379-A8F2-C3AD-36D60A0C2F1E}"/>
              </a:ext>
            </a:extLst>
          </p:cNvPr>
          <p:cNvSpPr/>
          <p:nvPr/>
        </p:nvSpPr>
        <p:spPr bwMode="auto">
          <a:xfrm>
            <a:off x="8162406" y="1854192"/>
            <a:ext cx="1724685"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25" name="Image 24">
            <a:extLst>
              <a:ext uri="{FF2B5EF4-FFF2-40B4-BE49-F238E27FC236}">
                <a16:creationId xmlns:a16="http://schemas.microsoft.com/office/drawing/2014/main" id="{037932E6-876F-D608-C666-0F3FD3723142}"/>
              </a:ext>
            </a:extLst>
          </p:cNvPr>
          <p:cNvPicPr>
            <a:picLocks noChangeAspect="1"/>
          </p:cNvPicPr>
          <p:nvPr/>
        </p:nvPicPr>
        <p:blipFill>
          <a:blip r:embed="rId6"/>
          <a:stretch>
            <a:fillRect/>
          </a:stretch>
        </p:blipFill>
        <p:spPr>
          <a:xfrm>
            <a:off x="2987932" y="1832852"/>
            <a:ext cx="495565" cy="329551"/>
          </a:xfrm>
          <a:prstGeom prst="rect">
            <a:avLst/>
          </a:prstGeom>
          <a:ln>
            <a:solidFill>
              <a:schemeClr val="tx1"/>
            </a:solidFill>
          </a:ln>
        </p:spPr>
      </p:pic>
      <p:pic>
        <p:nvPicPr>
          <p:cNvPr id="27" name="Image 26">
            <a:extLst>
              <a:ext uri="{FF2B5EF4-FFF2-40B4-BE49-F238E27FC236}">
                <a16:creationId xmlns:a16="http://schemas.microsoft.com/office/drawing/2014/main" id="{639B5CCD-4EA3-BF92-05F0-57D9D6E6E245}"/>
              </a:ext>
            </a:extLst>
          </p:cNvPr>
          <p:cNvPicPr>
            <a:picLocks noChangeAspect="1"/>
          </p:cNvPicPr>
          <p:nvPr/>
        </p:nvPicPr>
        <p:blipFill>
          <a:blip r:embed="rId7"/>
          <a:stretch>
            <a:fillRect/>
          </a:stretch>
        </p:blipFill>
        <p:spPr>
          <a:xfrm>
            <a:off x="8748158" y="1832852"/>
            <a:ext cx="495566" cy="329551"/>
          </a:xfrm>
          <a:prstGeom prst="rect">
            <a:avLst/>
          </a:prstGeom>
          <a:ln>
            <a:solidFill>
              <a:schemeClr val="tx1"/>
            </a:solidFill>
          </a:ln>
        </p:spPr>
      </p:pic>
      <p:pic>
        <p:nvPicPr>
          <p:cNvPr id="29" name="Image 28">
            <a:extLst>
              <a:ext uri="{FF2B5EF4-FFF2-40B4-BE49-F238E27FC236}">
                <a16:creationId xmlns:a16="http://schemas.microsoft.com/office/drawing/2014/main" id="{47BD1564-272B-AE34-3631-3DCEA1C3064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43469" y="2597315"/>
            <a:ext cx="259057" cy="259057"/>
          </a:xfrm>
          <a:prstGeom prst="rect">
            <a:avLst/>
          </a:prstGeom>
        </p:spPr>
      </p:pic>
      <p:pic>
        <p:nvPicPr>
          <p:cNvPr id="30" name="Image 29">
            <a:extLst>
              <a:ext uri="{FF2B5EF4-FFF2-40B4-BE49-F238E27FC236}">
                <a16:creationId xmlns:a16="http://schemas.microsoft.com/office/drawing/2014/main" id="{75EEFDF8-8012-4F6F-B692-504953BC706A}"/>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1192317" y="2395324"/>
            <a:ext cx="151690" cy="151690"/>
          </a:xfrm>
          <a:prstGeom prst="rect">
            <a:avLst/>
          </a:prstGeom>
        </p:spPr>
      </p:pic>
      <p:pic>
        <p:nvPicPr>
          <p:cNvPr id="31" name="Image 30">
            <a:extLst>
              <a:ext uri="{FF2B5EF4-FFF2-40B4-BE49-F238E27FC236}">
                <a16:creationId xmlns:a16="http://schemas.microsoft.com/office/drawing/2014/main" id="{421BF82C-404B-B64F-2FFF-643CEA045D75}"/>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1162519" y="2156879"/>
            <a:ext cx="195543" cy="195543"/>
          </a:xfrm>
          <a:prstGeom prst="rect">
            <a:avLst/>
          </a:prstGeom>
        </p:spPr>
      </p:pic>
      <p:sp>
        <p:nvSpPr>
          <p:cNvPr id="32" name="ZoneTexte 31">
            <a:extLst>
              <a:ext uri="{FF2B5EF4-FFF2-40B4-BE49-F238E27FC236}">
                <a16:creationId xmlns:a16="http://schemas.microsoft.com/office/drawing/2014/main" id="{6A0E05A1-FB92-C02C-F632-80BD6A7D180E}"/>
              </a:ext>
            </a:extLst>
          </p:cNvPr>
          <p:cNvSpPr txBox="1"/>
          <p:nvPr/>
        </p:nvSpPr>
        <p:spPr>
          <a:xfrm>
            <a:off x="1358116" y="2366483"/>
            <a:ext cx="855645" cy="230832"/>
          </a:xfrm>
          <a:prstGeom prst="rect">
            <a:avLst/>
          </a:prstGeom>
          <a:noFill/>
        </p:spPr>
        <p:txBody>
          <a:bodyPr wrap="square" rtlCol="0">
            <a:spAutoFit/>
          </a:bodyPr>
          <a:lstStyle/>
          <a:p>
            <a:r>
              <a:rPr lang="fr-FR" sz="900" i="1" dirty="0"/>
              <a:t>Téléphone</a:t>
            </a:r>
          </a:p>
        </p:txBody>
      </p:sp>
      <p:sp>
        <p:nvSpPr>
          <p:cNvPr id="35" name="ZoneTexte 34">
            <a:extLst>
              <a:ext uri="{FF2B5EF4-FFF2-40B4-BE49-F238E27FC236}">
                <a16:creationId xmlns:a16="http://schemas.microsoft.com/office/drawing/2014/main" id="{DFFAD69F-64F8-EF01-D586-FE97FB59E261}"/>
              </a:ext>
            </a:extLst>
          </p:cNvPr>
          <p:cNvSpPr txBox="1"/>
          <p:nvPr/>
        </p:nvSpPr>
        <p:spPr>
          <a:xfrm>
            <a:off x="1376693" y="2160965"/>
            <a:ext cx="608581" cy="230832"/>
          </a:xfrm>
          <a:prstGeom prst="rect">
            <a:avLst/>
          </a:prstGeom>
          <a:noFill/>
        </p:spPr>
        <p:txBody>
          <a:bodyPr wrap="square" rtlCol="0">
            <a:spAutoFit/>
          </a:bodyPr>
          <a:lstStyle/>
          <a:p>
            <a:r>
              <a:rPr lang="fr-FR" sz="900" i="1" dirty="0"/>
              <a:t>Email</a:t>
            </a:r>
          </a:p>
        </p:txBody>
      </p:sp>
      <p:sp>
        <p:nvSpPr>
          <p:cNvPr id="36" name="ZoneTexte 35">
            <a:extLst>
              <a:ext uri="{FF2B5EF4-FFF2-40B4-BE49-F238E27FC236}">
                <a16:creationId xmlns:a16="http://schemas.microsoft.com/office/drawing/2014/main" id="{FF7701C2-7CA5-D3E8-BCB4-83A41381E096}"/>
              </a:ext>
            </a:extLst>
          </p:cNvPr>
          <p:cNvSpPr txBox="1"/>
          <p:nvPr/>
        </p:nvSpPr>
        <p:spPr>
          <a:xfrm>
            <a:off x="1367587" y="2543108"/>
            <a:ext cx="1407366" cy="369332"/>
          </a:xfrm>
          <a:prstGeom prst="rect">
            <a:avLst/>
          </a:prstGeom>
          <a:noFill/>
        </p:spPr>
        <p:txBody>
          <a:bodyPr wrap="square" rtlCol="0">
            <a:spAutoFit/>
          </a:bodyPr>
          <a:lstStyle/>
          <a:p>
            <a:r>
              <a:rPr lang="fr-FR" sz="900" i="1" dirty="0"/>
              <a:t>Chat en direct avec une personne physique</a:t>
            </a:r>
          </a:p>
        </p:txBody>
      </p:sp>
      <p:sp>
        <p:nvSpPr>
          <p:cNvPr id="37" name="Rectangle 36">
            <a:extLst>
              <a:ext uri="{FF2B5EF4-FFF2-40B4-BE49-F238E27FC236}">
                <a16:creationId xmlns:a16="http://schemas.microsoft.com/office/drawing/2014/main" id="{121FFF39-178A-89AD-FE39-A634E15FC84B}"/>
              </a:ext>
            </a:extLst>
          </p:cNvPr>
          <p:cNvSpPr/>
          <p:nvPr/>
        </p:nvSpPr>
        <p:spPr>
          <a:xfrm>
            <a:off x="7324571" y="6392366"/>
            <a:ext cx="4325183" cy="230832"/>
          </a:xfrm>
          <a:prstGeom prst="rect">
            <a:avLst/>
          </a:prstGeom>
        </p:spPr>
        <p:txBody>
          <a:bodyPr wrap="square">
            <a:spAutoFit/>
          </a:bodyPr>
          <a:lstStyle/>
          <a:p>
            <a:pPr marL="0" marR="0" lvl="0" indent="0" algn="r" defTabSz="779252" rtl="0" eaLnBrk="1" fontAlgn="auto" latinLnBrk="0" hangingPunct="1">
              <a:lnSpc>
                <a:spcPct val="100000"/>
              </a:lnSpc>
              <a:spcBef>
                <a:spcPts val="0"/>
              </a:spcBef>
              <a:spcAft>
                <a:spcPts val="0"/>
              </a:spcAft>
              <a:buClrTx/>
              <a:buSzTx/>
              <a:buFontTx/>
              <a:buNone/>
              <a:tabLst/>
              <a:defRPr/>
            </a:pPr>
            <a:r>
              <a:rPr lang="fr-FR" sz="800" b="1" dirty="0">
                <a:latin typeface="+mn-lt"/>
                <a:sym typeface="Wingdings 2"/>
              </a:rPr>
              <a:t> </a:t>
            </a:r>
            <a:r>
              <a:rPr lang="fr-FR" sz="850" i="1" dirty="0">
                <a:solidFill>
                  <a:schemeClr val="bg1">
                    <a:lumMod val="50000"/>
                  </a:schemeClr>
                </a:solidFill>
              </a:rPr>
              <a:t>Ecarts significatifs positifs à 95% par rapport à l’autre pays</a:t>
            </a:r>
          </a:p>
        </p:txBody>
      </p:sp>
    </p:spTree>
    <p:extLst>
      <p:ext uri="{BB962C8B-B14F-4D97-AF65-F5344CB8AC3E}">
        <p14:creationId xmlns:p14="http://schemas.microsoft.com/office/powerpoint/2010/main" val="3587588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Graphique 22">
            <a:extLst>
              <a:ext uri="{FF2B5EF4-FFF2-40B4-BE49-F238E27FC236}">
                <a16:creationId xmlns:a16="http://schemas.microsoft.com/office/drawing/2014/main" id="{4097E670-76AF-238F-5681-9A6B832383AA}"/>
              </a:ext>
            </a:extLst>
          </p:cNvPr>
          <p:cNvGraphicFramePr/>
          <p:nvPr>
            <p:extLst>
              <p:ext uri="{D42A27DB-BD31-4B8C-83A1-F6EECF244321}">
                <p14:modId xmlns:p14="http://schemas.microsoft.com/office/powerpoint/2010/main" val="152183544"/>
              </p:ext>
            </p:extLst>
          </p:nvPr>
        </p:nvGraphicFramePr>
        <p:xfrm>
          <a:off x="1085953" y="3026166"/>
          <a:ext cx="4316549" cy="2829807"/>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p:cNvSpPr>
            <a:spLocks noGrp="1"/>
          </p:cNvSpPr>
          <p:nvPr>
            <p:ph type="body" sz="quarter" idx="20"/>
          </p:nvPr>
        </p:nvSpPr>
        <p:spPr/>
        <p:txBody>
          <a:bodyPr/>
          <a:lstStyle/>
          <a:p>
            <a:r>
              <a:rPr lang="fr-FR" dirty="0"/>
              <a:t>MOYEN DE COMMUNICATION PRIVILÉGIÉ POUR CONTACTER UN E-COMMERÇANT SELON L’ÂGE : TOP 3</a:t>
            </a:r>
          </a:p>
        </p:txBody>
      </p:sp>
      <p:sp>
        <p:nvSpPr>
          <p:cNvPr id="3" name="Titre 2"/>
          <p:cNvSpPr>
            <a:spLocks noGrp="1"/>
          </p:cNvSpPr>
          <p:nvPr>
            <p:ph type="title"/>
          </p:nvPr>
        </p:nvSpPr>
        <p:spPr>
          <a:noFill/>
        </p:spPr>
        <p:txBody>
          <a:bodyPr>
            <a:normAutofit/>
          </a:bodyPr>
          <a:lstStyle/>
          <a:p>
            <a:r>
              <a:rPr lang="fr-FR" dirty="0"/>
              <a:t>Si l’email reste privilégié chez les jeunes, ils sont néanmoins plus enclins à utiliser les chat bots et les messages sur les réseaux que le reste de la population. </a:t>
            </a:r>
          </a:p>
        </p:txBody>
      </p:sp>
      <p:sp>
        <p:nvSpPr>
          <p:cNvPr id="5" name="Espace réservé du texte 4"/>
          <p:cNvSpPr>
            <a:spLocks noGrp="1"/>
          </p:cNvSpPr>
          <p:nvPr>
            <p:ph type="body" sz="quarter" idx="21"/>
          </p:nvPr>
        </p:nvSpPr>
        <p:spPr>
          <a:xfrm>
            <a:off x="833438" y="6427942"/>
            <a:ext cx="4732972" cy="358775"/>
          </a:xfrm>
        </p:spPr>
        <p:txBody>
          <a:bodyPr/>
          <a:lstStyle/>
          <a:p>
            <a:r>
              <a:rPr lang="fr-FR" dirty="0"/>
              <a:t>Q5. Si vous avez besoin de contacter un e-commerçant dans le cadre d’un achat en ligne, quel moyen de communication souhaiteriez-vous privilégier ?</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pic>
        <p:nvPicPr>
          <p:cNvPr id="54" name="Image 53">
            <a:extLst>
              <a:ext uri="{FF2B5EF4-FFF2-40B4-BE49-F238E27FC236}">
                <a16:creationId xmlns:a16="http://schemas.microsoft.com/office/drawing/2014/main" id="{F957F203-9BB0-FEC1-3DFC-894EE0E86D1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031603" y="4835356"/>
            <a:ext cx="368458" cy="368458"/>
          </a:xfrm>
          <a:prstGeom prst="rect">
            <a:avLst/>
          </a:prstGeom>
        </p:spPr>
      </p:pic>
      <p:pic>
        <p:nvPicPr>
          <p:cNvPr id="55" name="Image 54">
            <a:extLst>
              <a:ext uri="{FF2B5EF4-FFF2-40B4-BE49-F238E27FC236}">
                <a16:creationId xmlns:a16="http://schemas.microsoft.com/office/drawing/2014/main" id="{A3D855CC-DDF4-435E-4C49-B393660525C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70228" y="4860305"/>
            <a:ext cx="318560" cy="318560"/>
          </a:xfrm>
          <a:prstGeom prst="rect">
            <a:avLst/>
          </a:prstGeom>
        </p:spPr>
      </p:pic>
      <p:pic>
        <p:nvPicPr>
          <p:cNvPr id="56" name="Image 55">
            <a:extLst>
              <a:ext uri="{FF2B5EF4-FFF2-40B4-BE49-F238E27FC236}">
                <a16:creationId xmlns:a16="http://schemas.microsoft.com/office/drawing/2014/main" id="{1598BCFD-BDAC-FA61-F251-E44A5074C65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381057" y="4835356"/>
            <a:ext cx="368458" cy="368458"/>
          </a:xfrm>
          <a:prstGeom prst="rect">
            <a:avLst/>
          </a:prstGeom>
        </p:spPr>
      </p:pic>
      <p:sp>
        <p:nvSpPr>
          <p:cNvPr id="57" name="ZoneTexte 56">
            <a:extLst>
              <a:ext uri="{FF2B5EF4-FFF2-40B4-BE49-F238E27FC236}">
                <a16:creationId xmlns:a16="http://schemas.microsoft.com/office/drawing/2014/main" id="{8955646C-79DF-D9F4-EA09-5E3A294A72D9}"/>
              </a:ext>
            </a:extLst>
          </p:cNvPr>
          <p:cNvSpPr txBox="1"/>
          <p:nvPr/>
        </p:nvSpPr>
        <p:spPr>
          <a:xfrm>
            <a:off x="2016522" y="5162963"/>
            <a:ext cx="855645" cy="230832"/>
          </a:xfrm>
          <a:prstGeom prst="rect">
            <a:avLst/>
          </a:prstGeom>
          <a:noFill/>
        </p:spPr>
        <p:txBody>
          <a:bodyPr wrap="square" rtlCol="0">
            <a:spAutoFit/>
          </a:bodyPr>
          <a:lstStyle/>
          <a:p>
            <a:pPr algn="ctr"/>
            <a:r>
              <a:rPr lang="fr-FR" sz="900" i="1" dirty="0">
                <a:solidFill>
                  <a:schemeClr val="bg1">
                    <a:lumMod val="50000"/>
                  </a:schemeClr>
                </a:solidFill>
              </a:rPr>
              <a:t>Téléphone</a:t>
            </a:r>
          </a:p>
        </p:txBody>
      </p:sp>
      <p:sp>
        <p:nvSpPr>
          <p:cNvPr id="58" name="ZoneTexte 57">
            <a:extLst>
              <a:ext uri="{FF2B5EF4-FFF2-40B4-BE49-F238E27FC236}">
                <a16:creationId xmlns:a16="http://schemas.microsoft.com/office/drawing/2014/main" id="{B2CF9CF1-4F1B-3C89-AF20-A379D8087D0E}"/>
              </a:ext>
            </a:extLst>
          </p:cNvPr>
          <p:cNvSpPr txBox="1"/>
          <p:nvPr/>
        </p:nvSpPr>
        <p:spPr>
          <a:xfrm>
            <a:off x="1248506" y="5146252"/>
            <a:ext cx="608581" cy="230832"/>
          </a:xfrm>
          <a:prstGeom prst="rect">
            <a:avLst/>
          </a:prstGeom>
          <a:noFill/>
        </p:spPr>
        <p:txBody>
          <a:bodyPr wrap="square" rtlCol="0">
            <a:spAutoFit/>
          </a:bodyPr>
          <a:lstStyle/>
          <a:p>
            <a:pPr algn="ctr"/>
            <a:r>
              <a:rPr lang="fr-FR" sz="900" i="1" dirty="0">
                <a:solidFill>
                  <a:schemeClr val="bg1">
                    <a:lumMod val="50000"/>
                  </a:schemeClr>
                </a:solidFill>
              </a:rPr>
              <a:t>Email</a:t>
            </a:r>
          </a:p>
        </p:txBody>
      </p:sp>
      <p:sp>
        <p:nvSpPr>
          <p:cNvPr id="59" name="ZoneTexte 58">
            <a:extLst>
              <a:ext uri="{FF2B5EF4-FFF2-40B4-BE49-F238E27FC236}">
                <a16:creationId xmlns:a16="http://schemas.microsoft.com/office/drawing/2014/main" id="{E40EFA9A-2B3E-5CA7-1B1A-E35C3AABB93B}"/>
              </a:ext>
            </a:extLst>
          </p:cNvPr>
          <p:cNvSpPr txBox="1"/>
          <p:nvPr/>
        </p:nvSpPr>
        <p:spPr>
          <a:xfrm>
            <a:off x="2638971" y="5176092"/>
            <a:ext cx="1156495" cy="507831"/>
          </a:xfrm>
          <a:prstGeom prst="rect">
            <a:avLst/>
          </a:prstGeom>
          <a:noFill/>
        </p:spPr>
        <p:txBody>
          <a:bodyPr wrap="square" rtlCol="0">
            <a:spAutoFit/>
          </a:bodyPr>
          <a:lstStyle/>
          <a:p>
            <a:pPr algn="ctr"/>
            <a:r>
              <a:rPr lang="fr-FR" sz="900" i="1" dirty="0">
                <a:solidFill>
                  <a:schemeClr val="bg1">
                    <a:lumMod val="50000"/>
                  </a:schemeClr>
                </a:solidFill>
              </a:rPr>
              <a:t>Chat en direct avec une personne physique</a:t>
            </a:r>
          </a:p>
        </p:txBody>
      </p:sp>
      <p:sp>
        <p:nvSpPr>
          <p:cNvPr id="60" name="ZoneTexte 59">
            <a:extLst>
              <a:ext uri="{FF2B5EF4-FFF2-40B4-BE49-F238E27FC236}">
                <a16:creationId xmlns:a16="http://schemas.microsoft.com/office/drawing/2014/main" id="{B20B912C-D228-5C1B-2F39-0F6B27C869C5}"/>
              </a:ext>
            </a:extLst>
          </p:cNvPr>
          <p:cNvSpPr txBox="1"/>
          <p:nvPr/>
        </p:nvSpPr>
        <p:spPr>
          <a:xfrm>
            <a:off x="4514794" y="1565082"/>
            <a:ext cx="1063711" cy="369332"/>
          </a:xfrm>
          <a:prstGeom prst="rect">
            <a:avLst/>
          </a:prstGeom>
          <a:solidFill>
            <a:schemeClr val="bg1">
              <a:lumMod val="95000"/>
            </a:schemeClr>
          </a:solidFill>
        </p:spPr>
        <p:txBody>
          <a:bodyPr wrap="square" rtlCol="0">
            <a:spAutoFit/>
          </a:bodyPr>
          <a:lstStyle/>
          <a:p>
            <a:pPr algn="ctr"/>
            <a:r>
              <a:rPr lang="fr-FR" sz="900" i="1" dirty="0"/>
              <a:t>% Cité en 1</a:t>
            </a:r>
            <a:r>
              <a:rPr lang="fr-FR" sz="900" i="1" baseline="30000" dirty="0"/>
              <a:t>er</a:t>
            </a:r>
            <a:r>
              <a:rPr lang="fr-FR" sz="900" i="1" dirty="0"/>
              <a:t> + en 2</a:t>
            </a:r>
            <a:r>
              <a:rPr lang="fr-FR" sz="900" i="1" baseline="30000" dirty="0"/>
              <a:t>ème</a:t>
            </a:r>
            <a:r>
              <a:rPr lang="fr-FR" sz="900" i="1" dirty="0"/>
              <a:t> + en 3</a:t>
            </a:r>
            <a:r>
              <a:rPr lang="fr-FR" sz="900" i="1" baseline="30000" dirty="0"/>
              <a:t>ème</a:t>
            </a:r>
          </a:p>
        </p:txBody>
      </p:sp>
      <p:sp>
        <p:nvSpPr>
          <p:cNvPr id="77" name="Rectangle 76">
            <a:extLst>
              <a:ext uri="{FF2B5EF4-FFF2-40B4-BE49-F238E27FC236}">
                <a16:creationId xmlns:a16="http://schemas.microsoft.com/office/drawing/2014/main" id="{E7705570-1B80-10B5-FA97-9A97E5E2B381}"/>
              </a:ext>
            </a:extLst>
          </p:cNvPr>
          <p:cNvSpPr/>
          <p:nvPr/>
        </p:nvSpPr>
        <p:spPr bwMode="auto">
          <a:xfrm>
            <a:off x="8101112" y="2006592"/>
            <a:ext cx="2560320"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27" name="Image 26">
            <a:extLst>
              <a:ext uri="{FF2B5EF4-FFF2-40B4-BE49-F238E27FC236}">
                <a16:creationId xmlns:a16="http://schemas.microsoft.com/office/drawing/2014/main" id="{668C400D-D8E2-BF34-DB5A-6BD27BFD9D6E}"/>
              </a:ext>
            </a:extLst>
          </p:cNvPr>
          <p:cNvPicPr>
            <a:picLocks noChangeAspect="1"/>
          </p:cNvPicPr>
          <p:nvPr/>
        </p:nvPicPr>
        <p:blipFill>
          <a:blip r:embed="rId6"/>
          <a:stretch>
            <a:fillRect/>
          </a:stretch>
        </p:blipFill>
        <p:spPr>
          <a:xfrm>
            <a:off x="3771052" y="4835356"/>
            <a:ext cx="493037" cy="459903"/>
          </a:xfrm>
          <a:prstGeom prst="rect">
            <a:avLst/>
          </a:prstGeom>
        </p:spPr>
      </p:pic>
      <p:pic>
        <p:nvPicPr>
          <p:cNvPr id="41" name="Image 40">
            <a:extLst>
              <a:ext uri="{FF2B5EF4-FFF2-40B4-BE49-F238E27FC236}">
                <a16:creationId xmlns:a16="http://schemas.microsoft.com/office/drawing/2014/main" id="{64041D88-47C4-CA3C-0400-4C420B9A9308}"/>
              </a:ext>
            </a:extLst>
          </p:cNvPr>
          <p:cNvPicPr>
            <a:picLocks noChangeAspect="1"/>
          </p:cNvPicPr>
          <p:nvPr/>
        </p:nvPicPr>
        <p:blipFill rotWithShape="1">
          <a:blip r:embed="rId7"/>
          <a:srcRect r="11740"/>
          <a:stretch/>
        </p:blipFill>
        <p:spPr>
          <a:xfrm>
            <a:off x="4696638" y="4862945"/>
            <a:ext cx="294459" cy="418447"/>
          </a:xfrm>
          <a:prstGeom prst="rect">
            <a:avLst/>
          </a:prstGeom>
        </p:spPr>
      </p:pic>
      <p:sp>
        <p:nvSpPr>
          <p:cNvPr id="43" name="ZoneTexte 42">
            <a:extLst>
              <a:ext uri="{FF2B5EF4-FFF2-40B4-BE49-F238E27FC236}">
                <a16:creationId xmlns:a16="http://schemas.microsoft.com/office/drawing/2014/main" id="{D7B9347B-7452-6C82-FE5F-25C78F51CF01}"/>
              </a:ext>
            </a:extLst>
          </p:cNvPr>
          <p:cNvSpPr txBox="1"/>
          <p:nvPr/>
        </p:nvSpPr>
        <p:spPr>
          <a:xfrm>
            <a:off x="3620255" y="5228475"/>
            <a:ext cx="978045" cy="230832"/>
          </a:xfrm>
          <a:prstGeom prst="rect">
            <a:avLst/>
          </a:prstGeom>
          <a:noFill/>
        </p:spPr>
        <p:txBody>
          <a:bodyPr wrap="square" rtlCol="0">
            <a:spAutoFit/>
          </a:bodyPr>
          <a:lstStyle/>
          <a:p>
            <a:pPr algn="ctr"/>
            <a:r>
              <a:rPr lang="fr-FR" sz="900" i="1" dirty="0" err="1">
                <a:solidFill>
                  <a:schemeClr val="bg1">
                    <a:lumMod val="50000"/>
                  </a:schemeClr>
                </a:solidFill>
              </a:rPr>
              <a:t>Chatbot</a:t>
            </a:r>
            <a:endParaRPr lang="fr-FR" sz="900" i="1" dirty="0">
              <a:solidFill>
                <a:schemeClr val="bg1">
                  <a:lumMod val="50000"/>
                </a:schemeClr>
              </a:solidFill>
            </a:endParaRPr>
          </a:p>
        </p:txBody>
      </p:sp>
      <p:sp>
        <p:nvSpPr>
          <p:cNvPr id="45" name="ZoneTexte 44">
            <a:extLst>
              <a:ext uri="{FF2B5EF4-FFF2-40B4-BE49-F238E27FC236}">
                <a16:creationId xmlns:a16="http://schemas.microsoft.com/office/drawing/2014/main" id="{94B0DD73-5CEA-13A6-8985-7F2BDA0651C2}"/>
              </a:ext>
            </a:extLst>
          </p:cNvPr>
          <p:cNvSpPr txBox="1"/>
          <p:nvPr/>
        </p:nvSpPr>
        <p:spPr>
          <a:xfrm>
            <a:off x="4335271" y="5253053"/>
            <a:ext cx="1080425" cy="369332"/>
          </a:xfrm>
          <a:prstGeom prst="rect">
            <a:avLst/>
          </a:prstGeom>
          <a:noFill/>
        </p:spPr>
        <p:txBody>
          <a:bodyPr wrap="square" rtlCol="0">
            <a:spAutoFit/>
          </a:bodyPr>
          <a:lstStyle/>
          <a:p>
            <a:pPr algn="ctr"/>
            <a:r>
              <a:rPr lang="fr-FR" sz="900" i="1" dirty="0">
                <a:solidFill>
                  <a:schemeClr val="bg1">
                    <a:lumMod val="50000"/>
                  </a:schemeClr>
                </a:solidFill>
              </a:rPr>
              <a:t>Message sur les réseaux sociaux</a:t>
            </a:r>
          </a:p>
        </p:txBody>
      </p:sp>
      <p:sp>
        <p:nvSpPr>
          <p:cNvPr id="61" name="Text Box 118">
            <a:extLst>
              <a:ext uri="{FF2B5EF4-FFF2-40B4-BE49-F238E27FC236}">
                <a16:creationId xmlns:a16="http://schemas.microsoft.com/office/drawing/2014/main" id="{FDBCCCF1-8D83-D696-AB1F-81DF15B8F708}"/>
              </a:ext>
            </a:extLst>
          </p:cNvPr>
          <p:cNvSpPr txBox="1">
            <a:spLocks noChangeArrowheads="1"/>
          </p:cNvSpPr>
          <p:nvPr/>
        </p:nvSpPr>
        <p:spPr bwMode="auto">
          <a:xfrm>
            <a:off x="8445062" y="6370586"/>
            <a:ext cx="2693613" cy="216589"/>
          </a:xfrm>
          <a:prstGeom prst="rect">
            <a:avLst/>
          </a:prstGeom>
          <a:noFill/>
          <a:ln>
            <a:noFill/>
          </a:ln>
        </p:spPr>
        <p:txBody>
          <a:bodyPr wrap="none" lIns="36000" tIns="36000" rIns="36000" bIns="36000" anchor="ct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lnSpc>
                <a:spcPct val="85000"/>
              </a:lnSpc>
              <a:defRPr/>
            </a:pPr>
            <a:r>
              <a:rPr lang="fr-FR" sz="750" b="1" dirty="0">
                <a:latin typeface="+mn-lt"/>
                <a:sym typeface="Wingdings 2"/>
              </a:rPr>
              <a:t>/</a:t>
            </a:r>
            <a:r>
              <a:rPr lang="fr-FR" sz="1050" b="1" dirty="0">
                <a:latin typeface="+mn-lt"/>
                <a:sym typeface="Wingdings 2"/>
              </a:rPr>
              <a:t>-</a:t>
            </a:r>
            <a:r>
              <a:rPr lang="fr-FR" sz="1100" b="1" dirty="0">
                <a:solidFill>
                  <a:schemeClr val="accent4">
                    <a:lumMod val="75000"/>
                  </a:schemeClr>
                </a:solidFill>
                <a:latin typeface="+mn-lt"/>
              </a:rPr>
              <a:t> </a:t>
            </a:r>
            <a:r>
              <a:rPr lang="fr-FR" sz="850" i="1" dirty="0">
                <a:latin typeface="+mn-lt"/>
              </a:rPr>
              <a:t>Ecarts significatifs à 95% par rapport à l’ensemble</a:t>
            </a:r>
          </a:p>
        </p:txBody>
      </p:sp>
      <p:sp>
        <p:nvSpPr>
          <p:cNvPr id="63" name="ZoneTexte 62">
            <a:extLst>
              <a:ext uri="{FF2B5EF4-FFF2-40B4-BE49-F238E27FC236}">
                <a16:creationId xmlns:a16="http://schemas.microsoft.com/office/drawing/2014/main" id="{3A6F54E7-F341-01D5-80E5-8883642339A2}"/>
              </a:ext>
            </a:extLst>
          </p:cNvPr>
          <p:cNvSpPr txBox="1"/>
          <p:nvPr/>
        </p:nvSpPr>
        <p:spPr>
          <a:xfrm>
            <a:off x="9975437" y="3946060"/>
            <a:ext cx="31856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64" name="ZoneTexte 63">
            <a:extLst>
              <a:ext uri="{FF2B5EF4-FFF2-40B4-BE49-F238E27FC236}">
                <a16:creationId xmlns:a16="http://schemas.microsoft.com/office/drawing/2014/main" id="{D0BFAF4A-C696-5AA7-FDC3-AE9AD6EE04EF}"/>
              </a:ext>
            </a:extLst>
          </p:cNvPr>
          <p:cNvSpPr txBox="1"/>
          <p:nvPr/>
        </p:nvSpPr>
        <p:spPr>
          <a:xfrm>
            <a:off x="1028597" y="2841198"/>
            <a:ext cx="863252" cy="230832"/>
          </a:xfrm>
          <a:prstGeom prst="rect">
            <a:avLst/>
          </a:prstGeom>
          <a:noFill/>
        </p:spPr>
        <p:txBody>
          <a:bodyPr wrap="square" rtlCol="0">
            <a:spAutoFit/>
          </a:bodyPr>
          <a:lstStyle/>
          <a:p>
            <a:r>
              <a:rPr lang="fr-FR" sz="900" i="1" dirty="0">
                <a:solidFill>
                  <a:schemeClr val="accent2">
                    <a:lumMod val="75000"/>
                  </a:schemeClr>
                </a:solidFill>
              </a:rPr>
              <a:t>Ensemble</a:t>
            </a:r>
          </a:p>
        </p:txBody>
      </p:sp>
      <p:sp>
        <p:nvSpPr>
          <p:cNvPr id="65" name="ZoneTexte 64">
            <a:extLst>
              <a:ext uri="{FF2B5EF4-FFF2-40B4-BE49-F238E27FC236}">
                <a16:creationId xmlns:a16="http://schemas.microsoft.com/office/drawing/2014/main" id="{1129F62F-E1AC-342C-7F83-1E6F64A50CFE}"/>
              </a:ext>
            </a:extLst>
          </p:cNvPr>
          <p:cNvSpPr txBox="1"/>
          <p:nvPr/>
        </p:nvSpPr>
        <p:spPr>
          <a:xfrm>
            <a:off x="1503836" y="2840331"/>
            <a:ext cx="798535" cy="369332"/>
          </a:xfrm>
          <a:prstGeom prst="rect">
            <a:avLst/>
          </a:prstGeom>
          <a:noFill/>
        </p:spPr>
        <p:txBody>
          <a:bodyPr wrap="square" rtlCol="0">
            <a:spAutoFit/>
          </a:bodyPr>
          <a:lstStyle/>
          <a:p>
            <a:pPr algn="ctr"/>
            <a:r>
              <a:rPr lang="fr-FR" sz="900" i="1" dirty="0">
                <a:solidFill>
                  <a:schemeClr val="accent2">
                    <a:lumMod val="60000"/>
                    <a:lumOff val="40000"/>
                  </a:schemeClr>
                </a:solidFill>
              </a:rPr>
              <a:t>Moins de 35 ans</a:t>
            </a:r>
          </a:p>
        </p:txBody>
      </p:sp>
      <p:graphicFrame>
        <p:nvGraphicFramePr>
          <p:cNvPr id="66" name="Graphique 65">
            <a:extLst>
              <a:ext uri="{FF2B5EF4-FFF2-40B4-BE49-F238E27FC236}">
                <a16:creationId xmlns:a16="http://schemas.microsoft.com/office/drawing/2014/main" id="{4CF20C72-6246-4084-D439-4B94DA90C317}"/>
              </a:ext>
            </a:extLst>
          </p:cNvPr>
          <p:cNvGraphicFramePr/>
          <p:nvPr>
            <p:extLst>
              <p:ext uri="{D42A27DB-BD31-4B8C-83A1-F6EECF244321}">
                <p14:modId xmlns:p14="http://schemas.microsoft.com/office/powerpoint/2010/main" val="1791918676"/>
              </p:ext>
            </p:extLst>
          </p:nvPr>
        </p:nvGraphicFramePr>
        <p:xfrm>
          <a:off x="6808932" y="3030344"/>
          <a:ext cx="4316549" cy="2829807"/>
        </p:xfrm>
        <a:graphic>
          <a:graphicData uri="http://schemas.openxmlformats.org/drawingml/2006/chart">
            <c:chart xmlns:c="http://schemas.openxmlformats.org/drawingml/2006/chart" xmlns:r="http://schemas.openxmlformats.org/officeDocument/2006/relationships" r:id="rId8"/>
          </a:graphicData>
        </a:graphic>
      </p:graphicFrame>
      <p:pic>
        <p:nvPicPr>
          <p:cNvPr id="67" name="Image 66">
            <a:extLst>
              <a:ext uri="{FF2B5EF4-FFF2-40B4-BE49-F238E27FC236}">
                <a16:creationId xmlns:a16="http://schemas.microsoft.com/office/drawing/2014/main" id="{A990C47F-47A8-9032-1084-A7DF130CEB1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754582" y="4839534"/>
            <a:ext cx="368458" cy="368458"/>
          </a:xfrm>
          <a:prstGeom prst="rect">
            <a:avLst/>
          </a:prstGeom>
        </p:spPr>
      </p:pic>
      <p:pic>
        <p:nvPicPr>
          <p:cNvPr id="68" name="Image 67">
            <a:extLst>
              <a:ext uri="{FF2B5EF4-FFF2-40B4-BE49-F238E27FC236}">
                <a16:creationId xmlns:a16="http://schemas.microsoft.com/office/drawing/2014/main" id="{220E9A5F-98FF-60AD-8104-895E37837D9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993207" y="4864483"/>
            <a:ext cx="318560" cy="318560"/>
          </a:xfrm>
          <a:prstGeom prst="rect">
            <a:avLst/>
          </a:prstGeom>
        </p:spPr>
      </p:pic>
      <p:pic>
        <p:nvPicPr>
          <p:cNvPr id="69" name="Image 68">
            <a:extLst>
              <a:ext uri="{FF2B5EF4-FFF2-40B4-BE49-F238E27FC236}">
                <a16:creationId xmlns:a16="http://schemas.microsoft.com/office/drawing/2014/main" id="{BB0B9324-5261-BCCF-62B1-2059E40A25F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104036" y="4839534"/>
            <a:ext cx="368458" cy="368458"/>
          </a:xfrm>
          <a:prstGeom prst="rect">
            <a:avLst/>
          </a:prstGeom>
        </p:spPr>
      </p:pic>
      <p:sp>
        <p:nvSpPr>
          <p:cNvPr id="70" name="ZoneTexte 69">
            <a:extLst>
              <a:ext uri="{FF2B5EF4-FFF2-40B4-BE49-F238E27FC236}">
                <a16:creationId xmlns:a16="http://schemas.microsoft.com/office/drawing/2014/main" id="{E120F400-1B98-0253-577A-D29761B898B9}"/>
              </a:ext>
            </a:extLst>
          </p:cNvPr>
          <p:cNvSpPr txBox="1"/>
          <p:nvPr/>
        </p:nvSpPr>
        <p:spPr>
          <a:xfrm>
            <a:off x="7739501" y="5167141"/>
            <a:ext cx="855645" cy="230832"/>
          </a:xfrm>
          <a:prstGeom prst="rect">
            <a:avLst/>
          </a:prstGeom>
          <a:noFill/>
        </p:spPr>
        <p:txBody>
          <a:bodyPr wrap="square" rtlCol="0">
            <a:spAutoFit/>
          </a:bodyPr>
          <a:lstStyle/>
          <a:p>
            <a:pPr algn="ctr"/>
            <a:r>
              <a:rPr lang="fr-FR" sz="900" i="1" dirty="0">
                <a:solidFill>
                  <a:schemeClr val="bg1">
                    <a:lumMod val="50000"/>
                  </a:schemeClr>
                </a:solidFill>
              </a:rPr>
              <a:t>Téléphone</a:t>
            </a:r>
          </a:p>
        </p:txBody>
      </p:sp>
      <p:sp>
        <p:nvSpPr>
          <p:cNvPr id="71" name="ZoneTexte 70">
            <a:extLst>
              <a:ext uri="{FF2B5EF4-FFF2-40B4-BE49-F238E27FC236}">
                <a16:creationId xmlns:a16="http://schemas.microsoft.com/office/drawing/2014/main" id="{A95BEAF8-CDC7-D54C-4EC7-93A16F7438B6}"/>
              </a:ext>
            </a:extLst>
          </p:cNvPr>
          <p:cNvSpPr txBox="1"/>
          <p:nvPr/>
        </p:nvSpPr>
        <p:spPr>
          <a:xfrm>
            <a:off x="6971485" y="5150430"/>
            <a:ext cx="608581" cy="230832"/>
          </a:xfrm>
          <a:prstGeom prst="rect">
            <a:avLst/>
          </a:prstGeom>
          <a:noFill/>
        </p:spPr>
        <p:txBody>
          <a:bodyPr wrap="square" rtlCol="0">
            <a:spAutoFit/>
          </a:bodyPr>
          <a:lstStyle/>
          <a:p>
            <a:pPr algn="ctr"/>
            <a:r>
              <a:rPr lang="fr-FR" sz="900" i="1" dirty="0">
                <a:solidFill>
                  <a:schemeClr val="bg1">
                    <a:lumMod val="50000"/>
                  </a:schemeClr>
                </a:solidFill>
              </a:rPr>
              <a:t>Email</a:t>
            </a:r>
          </a:p>
        </p:txBody>
      </p:sp>
      <p:sp>
        <p:nvSpPr>
          <p:cNvPr id="72" name="ZoneTexte 71">
            <a:extLst>
              <a:ext uri="{FF2B5EF4-FFF2-40B4-BE49-F238E27FC236}">
                <a16:creationId xmlns:a16="http://schemas.microsoft.com/office/drawing/2014/main" id="{8AD5BEBE-AD93-2FDD-3871-CC9278489C5C}"/>
              </a:ext>
            </a:extLst>
          </p:cNvPr>
          <p:cNvSpPr txBox="1"/>
          <p:nvPr/>
        </p:nvSpPr>
        <p:spPr>
          <a:xfrm>
            <a:off x="8361950" y="5180270"/>
            <a:ext cx="1156495" cy="507831"/>
          </a:xfrm>
          <a:prstGeom prst="rect">
            <a:avLst/>
          </a:prstGeom>
          <a:noFill/>
        </p:spPr>
        <p:txBody>
          <a:bodyPr wrap="square" rtlCol="0">
            <a:spAutoFit/>
          </a:bodyPr>
          <a:lstStyle/>
          <a:p>
            <a:pPr algn="ctr"/>
            <a:r>
              <a:rPr lang="fr-FR" sz="900" i="1" dirty="0">
                <a:solidFill>
                  <a:schemeClr val="bg1">
                    <a:lumMod val="50000"/>
                  </a:schemeClr>
                </a:solidFill>
              </a:rPr>
              <a:t>Chat en direct avec une personne physique</a:t>
            </a:r>
          </a:p>
        </p:txBody>
      </p:sp>
      <p:pic>
        <p:nvPicPr>
          <p:cNvPr id="73" name="Image 72">
            <a:extLst>
              <a:ext uri="{FF2B5EF4-FFF2-40B4-BE49-F238E27FC236}">
                <a16:creationId xmlns:a16="http://schemas.microsoft.com/office/drawing/2014/main" id="{7D0127B9-FD0B-852E-4E6F-A4B97583FBD9}"/>
              </a:ext>
            </a:extLst>
          </p:cNvPr>
          <p:cNvPicPr>
            <a:picLocks noChangeAspect="1"/>
          </p:cNvPicPr>
          <p:nvPr/>
        </p:nvPicPr>
        <p:blipFill>
          <a:blip r:embed="rId6"/>
          <a:stretch>
            <a:fillRect/>
          </a:stretch>
        </p:blipFill>
        <p:spPr>
          <a:xfrm>
            <a:off x="9494031" y="4839534"/>
            <a:ext cx="493037" cy="459903"/>
          </a:xfrm>
          <a:prstGeom prst="rect">
            <a:avLst/>
          </a:prstGeom>
        </p:spPr>
      </p:pic>
      <p:pic>
        <p:nvPicPr>
          <p:cNvPr id="78" name="Image 77">
            <a:extLst>
              <a:ext uri="{FF2B5EF4-FFF2-40B4-BE49-F238E27FC236}">
                <a16:creationId xmlns:a16="http://schemas.microsoft.com/office/drawing/2014/main" id="{19846F9F-E207-D508-36F7-6D09B5CE40B3}"/>
              </a:ext>
            </a:extLst>
          </p:cNvPr>
          <p:cNvPicPr>
            <a:picLocks noChangeAspect="1"/>
          </p:cNvPicPr>
          <p:nvPr/>
        </p:nvPicPr>
        <p:blipFill rotWithShape="1">
          <a:blip r:embed="rId7"/>
          <a:srcRect r="11740"/>
          <a:stretch/>
        </p:blipFill>
        <p:spPr>
          <a:xfrm>
            <a:off x="10419617" y="4867123"/>
            <a:ext cx="294459" cy="418447"/>
          </a:xfrm>
          <a:prstGeom prst="rect">
            <a:avLst/>
          </a:prstGeom>
        </p:spPr>
      </p:pic>
      <p:sp>
        <p:nvSpPr>
          <p:cNvPr id="79" name="ZoneTexte 78">
            <a:extLst>
              <a:ext uri="{FF2B5EF4-FFF2-40B4-BE49-F238E27FC236}">
                <a16:creationId xmlns:a16="http://schemas.microsoft.com/office/drawing/2014/main" id="{9375440C-F275-93B1-08FE-896B797DB886}"/>
              </a:ext>
            </a:extLst>
          </p:cNvPr>
          <p:cNvSpPr txBox="1"/>
          <p:nvPr/>
        </p:nvSpPr>
        <p:spPr>
          <a:xfrm>
            <a:off x="9343234" y="5232653"/>
            <a:ext cx="978045" cy="230832"/>
          </a:xfrm>
          <a:prstGeom prst="rect">
            <a:avLst/>
          </a:prstGeom>
          <a:noFill/>
        </p:spPr>
        <p:txBody>
          <a:bodyPr wrap="square" rtlCol="0">
            <a:spAutoFit/>
          </a:bodyPr>
          <a:lstStyle/>
          <a:p>
            <a:pPr algn="ctr"/>
            <a:r>
              <a:rPr lang="fr-FR" sz="900" i="1" dirty="0" err="1">
                <a:solidFill>
                  <a:schemeClr val="bg1">
                    <a:lumMod val="50000"/>
                  </a:schemeClr>
                </a:solidFill>
              </a:rPr>
              <a:t>Chatbot</a:t>
            </a:r>
            <a:endParaRPr lang="fr-FR" sz="900" i="1" dirty="0">
              <a:solidFill>
                <a:schemeClr val="bg1">
                  <a:lumMod val="50000"/>
                </a:schemeClr>
              </a:solidFill>
            </a:endParaRPr>
          </a:p>
        </p:txBody>
      </p:sp>
      <p:sp>
        <p:nvSpPr>
          <p:cNvPr id="80" name="ZoneTexte 79">
            <a:extLst>
              <a:ext uri="{FF2B5EF4-FFF2-40B4-BE49-F238E27FC236}">
                <a16:creationId xmlns:a16="http://schemas.microsoft.com/office/drawing/2014/main" id="{5BB47DB0-F317-2847-9932-D28258E2F94B}"/>
              </a:ext>
            </a:extLst>
          </p:cNvPr>
          <p:cNvSpPr txBox="1"/>
          <p:nvPr/>
        </p:nvSpPr>
        <p:spPr>
          <a:xfrm>
            <a:off x="10058250" y="5257231"/>
            <a:ext cx="1080425" cy="369332"/>
          </a:xfrm>
          <a:prstGeom prst="rect">
            <a:avLst/>
          </a:prstGeom>
          <a:noFill/>
        </p:spPr>
        <p:txBody>
          <a:bodyPr wrap="square" rtlCol="0">
            <a:spAutoFit/>
          </a:bodyPr>
          <a:lstStyle/>
          <a:p>
            <a:pPr algn="ctr"/>
            <a:r>
              <a:rPr lang="fr-FR" sz="900" i="1" dirty="0">
                <a:solidFill>
                  <a:schemeClr val="bg1">
                    <a:lumMod val="50000"/>
                  </a:schemeClr>
                </a:solidFill>
              </a:rPr>
              <a:t>Message sur les réseaux sociaux</a:t>
            </a:r>
          </a:p>
        </p:txBody>
      </p:sp>
      <p:sp>
        <p:nvSpPr>
          <p:cNvPr id="81" name="ZoneTexte 80">
            <a:extLst>
              <a:ext uri="{FF2B5EF4-FFF2-40B4-BE49-F238E27FC236}">
                <a16:creationId xmlns:a16="http://schemas.microsoft.com/office/drawing/2014/main" id="{1E5D3CFF-DA25-45BA-6689-76852172B05C}"/>
              </a:ext>
            </a:extLst>
          </p:cNvPr>
          <p:cNvSpPr txBox="1"/>
          <p:nvPr/>
        </p:nvSpPr>
        <p:spPr>
          <a:xfrm>
            <a:off x="6719824" y="2887501"/>
            <a:ext cx="863252" cy="230832"/>
          </a:xfrm>
          <a:prstGeom prst="rect">
            <a:avLst/>
          </a:prstGeom>
          <a:noFill/>
        </p:spPr>
        <p:txBody>
          <a:bodyPr wrap="square" rtlCol="0">
            <a:spAutoFit/>
          </a:bodyPr>
          <a:lstStyle/>
          <a:p>
            <a:r>
              <a:rPr lang="fr-FR" sz="900" i="1" dirty="0">
                <a:solidFill>
                  <a:schemeClr val="accent6">
                    <a:lumMod val="75000"/>
                  </a:schemeClr>
                </a:solidFill>
              </a:rPr>
              <a:t>Ensemble</a:t>
            </a:r>
          </a:p>
        </p:txBody>
      </p:sp>
      <p:sp>
        <p:nvSpPr>
          <p:cNvPr id="82" name="ZoneTexte 81">
            <a:extLst>
              <a:ext uri="{FF2B5EF4-FFF2-40B4-BE49-F238E27FC236}">
                <a16:creationId xmlns:a16="http://schemas.microsoft.com/office/drawing/2014/main" id="{CC8AA2FB-7B1C-77CB-176C-F0EB6A8D4E2A}"/>
              </a:ext>
            </a:extLst>
          </p:cNvPr>
          <p:cNvSpPr txBox="1"/>
          <p:nvPr/>
        </p:nvSpPr>
        <p:spPr>
          <a:xfrm>
            <a:off x="7195063" y="2881781"/>
            <a:ext cx="798535" cy="369332"/>
          </a:xfrm>
          <a:prstGeom prst="rect">
            <a:avLst/>
          </a:prstGeom>
          <a:noFill/>
        </p:spPr>
        <p:txBody>
          <a:bodyPr wrap="square" rtlCol="0">
            <a:spAutoFit/>
          </a:bodyPr>
          <a:lstStyle/>
          <a:p>
            <a:pPr algn="ctr"/>
            <a:r>
              <a:rPr lang="fr-FR" sz="900" i="1" dirty="0">
                <a:solidFill>
                  <a:schemeClr val="accent6">
                    <a:lumMod val="60000"/>
                    <a:lumOff val="40000"/>
                  </a:schemeClr>
                </a:solidFill>
              </a:rPr>
              <a:t>Moins de 35 ans</a:t>
            </a:r>
          </a:p>
        </p:txBody>
      </p:sp>
      <p:sp>
        <p:nvSpPr>
          <p:cNvPr id="83" name="ZoneTexte 82">
            <a:extLst>
              <a:ext uri="{FF2B5EF4-FFF2-40B4-BE49-F238E27FC236}">
                <a16:creationId xmlns:a16="http://schemas.microsoft.com/office/drawing/2014/main" id="{9E659402-5FD7-904D-B53D-ABBD29CF7001}"/>
              </a:ext>
            </a:extLst>
          </p:cNvPr>
          <p:cNvSpPr txBox="1"/>
          <p:nvPr/>
        </p:nvSpPr>
        <p:spPr>
          <a:xfrm>
            <a:off x="10798799" y="3946060"/>
            <a:ext cx="31856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84" name="ZoneTexte 83">
            <a:extLst>
              <a:ext uri="{FF2B5EF4-FFF2-40B4-BE49-F238E27FC236}">
                <a16:creationId xmlns:a16="http://schemas.microsoft.com/office/drawing/2014/main" id="{E60A9FCE-7D2C-F38F-4028-F03ED1E2C909}"/>
              </a:ext>
            </a:extLst>
          </p:cNvPr>
          <p:cNvSpPr txBox="1"/>
          <p:nvPr/>
        </p:nvSpPr>
        <p:spPr>
          <a:xfrm>
            <a:off x="8363754" y="3526628"/>
            <a:ext cx="318560" cy="261610"/>
          </a:xfrm>
          <a:prstGeom prst="rect">
            <a:avLst/>
          </a:prstGeom>
          <a:noFill/>
        </p:spPr>
        <p:txBody>
          <a:bodyPr wrap="square">
            <a:spAutoFit/>
          </a:bodyPr>
          <a:lstStyle/>
          <a:p>
            <a:r>
              <a:rPr lang="fr-FR" sz="1100" b="1" dirty="0">
                <a:sym typeface="Wingdings 2"/>
              </a:rPr>
              <a:t>-</a:t>
            </a:r>
            <a:endParaRPr lang="fr-FR" sz="2400" dirty="0"/>
          </a:p>
        </p:txBody>
      </p:sp>
      <p:sp>
        <p:nvSpPr>
          <p:cNvPr id="85" name="ZoneTexte 84">
            <a:extLst>
              <a:ext uri="{FF2B5EF4-FFF2-40B4-BE49-F238E27FC236}">
                <a16:creationId xmlns:a16="http://schemas.microsoft.com/office/drawing/2014/main" id="{D53DDCA0-C87A-CC15-4DF9-84E0C2ACE0CB}"/>
              </a:ext>
            </a:extLst>
          </p:cNvPr>
          <p:cNvSpPr txBox="1"/>
          <p:nvPr/>
        </p:nvSpPr>
        <p:spPr>
          <a:xfrm>
            <a:off x="4251261" y="3937351"/>
            <a:ext cx="31856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86" name="ZoneTexte 85">
            <a:extLst>
              <a:ext uri="{FF2B5EF4-FFF2-40B4-BE49-F238E27FC236}">
                <a16:creationId xmlns:a16="http://schemas.microsoft.com/office/drawing/2014/main" id="{05852DAE-EFCB-3DF2-51BC-E43C531B670D}"/>
              </a:ext>
            </a:extLst>
          </p:cNvPr>
          <p:cNvSpPr txBox="1"/>
          <p:nvPr/>
        </p:nvSpPr>
        <p:spPr>
          <a:xfrm>
            <a:off x="5044227" y="4005761"/>
            <a:ext cx="318560" cy="215444"/>
          </a:xfrm>
          <a:prstGeom prst="rect">
            <a:avLst/>
          </a:prstGeom>
          <a:noFill/>
        </p:spPr>
        <p:txBody>
          <a:bodyPr wrap="square">
            <a:spAutoFit/>
          </a:bodyPr>
          <a:lstStyle/>
          <a:p>
            <a:r>
              <a:rPr lang="fr-FR" sz="800" b="1" dirty="0">
                <a:latin typeface="+mn-lt"/>
                <a:sym typeface="Wingdings 2"/>
              </a:rPr>
              <a:t></a:t>
            </a:r>
            <a:endParaRPr lang="fr-FR" dirty="0"/>
          </a:p>
        </p:txBody>
      </p:sp>
      <p:sp>
        <p:nvSpPr>
          <p:cNvPr id="87" name="ZoneTexte 86">
            <a:extLst>
              <a:ext uri="{FF2B5EF4-FFF2-40B4-BE49-F238E27FC236}">
                <a16:creationId xmlns:a16="http://schemas.microsoft.com/office/drawing/2014/main" id="{074310CA-FB29-F561-3181-4E7ED1579339}"/>
              </a:ext>
            </a:extLst>
          </p:cNvPr>
          <p:cNvSpPr txBox="1"/>
          <p:nvPr/>
        </p:nvSpPr>
        <p:spPr>
          <a:xfrm>
            <a:off x="1802568" y="3184805"/>
            <a:ext cx="318560" cy="261610"/>
          </a:xfrm>
          <a:prstGeom prst="rect">
            <a:avLst/>
          </a:prstGeom>
          <a:noFill/>
        </p:spPr>
        <p:txBody>
          <a:bodyPr wrap="square">
            <a:spAutoFit/>
          </a:bodyPr>
          <a:lstStyle/>
          <a:p>
            <a:r>
              <a:rPr lang="fr-FR" sz="1100" b="1" dirty="0">
                <a:sym typeface="Wingdings 2"/>
              </a:rPr>
              <a:t>-</a:t>
            </a:r>
            <a:endParaRPr lang="fr-FR" sz="2400" dirty="0"/>
          </a:p>
        </p:txBody>
      </p:sp>
      <p:sp>
        <p:nvSpPr>
          <p:cNvPr id="6" name="Rectangle 5">
            <a:extLst>
              <a:ext uri="{FF2B5EF4-FFF2-40B4-BE49-F238E27FC236}">
                <a16:creationId xmlns:a16="http://schemas.microsoft.com/office/drawing/2014/main" id="{68B1DEB3-4CAD-8BF7-5E51-C929D2E3D30B}"/>
              </a:ext>
            </a:extLst>
          </p:cNvPr>
          <p:cNvSpPr/>
          <p:nvPr/>
        </p:nvSpPr>
        <p:spPr bwMode="auto">
          <a:xfrm>
            <a:off x="1073152" y="2091265"/>
            <a:ext cx="4325184" cy="378589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7" name="Rectangle 6">
            <a:extLst>
              <a:ext uri="{FF2B5EF4-FFF2-40B4-BE49-F238E27FC236}">
                <a16:creationId xmlns:a16="http://schemas.microsoft.com/office/drawing/2014/main" id="{FC8D37EF-3026-B2E3-05A8-33CA94EDAF9A}"/>
              </a:ext>
            </a:extLst>
          </p:cNvPr>
          <p:cNvSpPr/>
          <p:nvPr/>
        </p:nvSpPr>
        <p:spPr bwMode="auto">
          <a:xfrm>
            <a:off x="6797677" y="2091265"/>
            <a:ext cx="4325184" cy="3785899"/>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10" name="Rectangle 9">
            <a:extLst>
              <a:ext uri="{FF2B5EF4-FFF2-40B4-BE49-F238E27FC236}">
                <a16:creationId xmlns:a16="http://schemas.microsoft.com/office/drawing/2014/main" id="{411BA0EE-F61E-8417-508A-DCBA0DFA4B5E}"/>
              </a:ext>
            </a:extLst>
          </p:cNvPr>
          <p:cNvSpPr/>
          <p:nvPr/>
        </p:nvSpPr>
        <p:spPr bwMode="auto">
          <a:xfrm>
            <a:off x="2437881" y="1854192"/>
            <a:ext cx="1724685"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11" name="Rectangle 10">
            <a:extLst>
              <a:ext uri="{FF2B5EF4-FFF2-40B4-BE49-F238E27FC236}">
                <a16:creationId xmlns:a16="http://schemas.microsoft.com/office/drawing/2014/main" id="{B8A739CC-1B48-C17C-889D-1F074EBEB154}"/>
              </a:ext>
            </a:extLst>
          </p:cNvPr>
          <p:cNvSpPr/>
          <p:nvPr/>
        </p:nvSpPr>
        <p:spPr bwMode="auto">
          <a:xfrm>
            <a:off x="8162406" y="1854192"/>
            <a:ext cx="1724685" cy="4982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8" name="Image 7">
            <a:extLst>
              <a:ext uri="{FF2B5EF4-FFF2-40B4-BE49-F238E27FC236}">
                <a16:creationId xmlns:a16="http://schemas.microsoft.com/office/drawing/2014/main" id="{085E7F9F-F460-C936-89F3-AB3A5EC4F803}"/>
              </a:ext>
            </a:extLst>
          </p:cNvPr>
          <p:cNvPicPr>
            <a:picLocks noChangeAspect="1"/>
          </p:cNvPicPr>
          <p:nvPr/>
        </p:nvPicPr>
        <p:blipFill>
          <a:blip r:embed="rId9"/>
          <a:stretch>
            <a:fillRect/>
          </a:stretch>
        </p:blipFill>
        <p:spPr>
          <a:xfrm>
            <a:off x="2987932" y="1832852"/>
            <a:ext cx="495565" cy="329551"/>
          </a:xfrm>
          <a:prstGeom prst="rect">
            <a:avLst/>
          </a:prstGeom>
          <a:ln>
            <a:solidFill>
              <a:schemeClr val="tx1"/>
            </a:solidFill>
          </a:ln>
        </p:spPr>
      </p:pic>
      <p:pic>
        <p:nvPicPr>
          <p:cNvPr id="9" name="Image 8">
            <a:extLst>
              <a:ext uri="{FF2B5EF4-FFF2-40B4-BE49-F238E27FC236}">
                <a16:creationId xmlns:a16="http://schemas.microsoft.com/office/drawing/2014/main" id="{B6BB3C07-E34A-B8C4-7D7C-A672B6B40B77}"/>
              </a:ext>
            </a:extLst>
          </p:cNvPr>
          <p:cNvPicPr>
            <a:picLocks noChangeAspect="1"/>
          </p:cNvPicPr>
          <p:nvPr/>
        </p:nvPicPr>
        <p:blipFill>
          <a:blip r:embed="rId10"/>
          <a:stretch>
            <a:fillRect/>
          </a:stretch>
        </p:blipFill>
        <p:spPr>
          <a:xfrm>
            <a:off x="8748158" y="1832852"/>
            <a:ext cx="495566" cy="329551"/>
          </a:xfrm>
          <a:prstGeom prst="rect">
            <a:avLst/>
          </a:prstGeom>
          <a:ln>
            <a:solidFill>
              <a:schemeClr val="tx1"/>
            </a:solidFill>
          </a:ln>
        </p:spPr>
      </p:pic>
    </p:spTree>
    <p:extLst>
      <p:ext uri="{BB962C8B-B14F-4D97-AF65-F5344CB8AC3E}">
        <p14:creationId xmlns:p14="http://schemas.microsoft.com/office/powerpoint/2010/main" val="3765620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0"/>
          </p:nvPr>
        </p:nvSpPr>
        <p:spPr/>
        <p:txBody>
          <a:bodyPr/>
          <a:lstStyle/>
          <a:p>
            <a:r>
              <a:rPr lang="fr-FR" dirty="0"/>
              <a:t>EVOLUTION DES HABITUDES D’ACHAT EN LIGNE AU COURS DES 5 DERNIÈRES ANNÉES</a:t>
            </a:r>
          </a:p>
        </p:txBody>
      </p:sp>
      <p:sp>
        <p:nvSpPr>
          <p:cNvPr id="3" name="Titre 2"/>
          <p:cNvSpPr>
            <a:spLocks noGrp="1"/>
          </p:cNvSpPr>
          <p:nvPr>
            <p:ph type="title"/>
          </p:nvPr>
        </p:nvSpPr>
        <p:spPr>
          <a:xfrm>
            <a:off x="550866" y="563764"/>
            <a:ext cx="11136310" cy="862735"/>
          </a:xfrm>
          <a:noFill/>
        </p:spPr>
        <p:txBody>
          <a:bodyPr>
            <a:normAutofit/>
          </a:bodyPr>
          <a:lstStyle/>
          <a:p>
            <a:r>
              <a:rPr lang="fr-FR" dirty="0"/>
              <a:t>Dans un contexte d’inflation généralisée, la recherche de codes promo est l’habitude qui progresse le plus.</a:t>
            </a:r>
          </a:p>
        </p:txBody>
      </p:sp>
      <p:sp>
        <p:nvSpPr>
          <p:cNvPr id="5" name="Espace réservé du texte 4"/>
          <p:cNvSpPr>
            <a:spLocks noGrp="1"/>
          </p:cNvSpPr>
          <p:nvPr>
            <p:ph type="body" sz="quarter" idx="21"/>
          </p:nvPr>
        </p:nvSpPr>
        <p:spPr>
          <a:xfrm>
            <a:off x="833437" y="6427942"/>
            <a:ext cx="6013929" cy="358775"/>
          </a:xfrm>
        </p:spPr>
        <p:txBody>
          <a:bodyPr/>
          <a:lstStyle/>
          <a:p>
            <a:r>
              <a:rPr lang="fr-FR" dirty="0"/>
              <a:t>Q6. Comment vos habitudes concernant les achats en ligne ont-elles évolué au cours de ces 5 dernières années : plus souvent qu’avant, aussi souvent qu’avant, moins souvent qu’avant, je ne le fais jamais ?</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graphicFrame>
        <p:nvGraphicFramePr>
          <p:cNvPr id="35" name="Graphique 34">
            <a:extLst>
              <a:ext uri="{FF2B5EF4-FFF2-40B4-BE49-F238E27FC236}">
                <a16:creationId xmlns:a16="http://schemas.microsoft.com/office/drawing/2014/main" id="{3740FB5A-465C-210B-E1D3-ED58ABC51725}"/>
              </a:ext>
            </a:extLst>
          </p:cNvPr>
          <p:cNvGraphicFramePr/>
          <p:nvPr>
            <p:extLst>
              <p:ext uri="{D42A27DB-BD31-4B8C-83A1-F6EECF244321}">
                <p14:modId xmlns:p14="http://schemas.microsoft.com/office/powerpoint/2010/main" val="739409146"/>
              </p:ext>
            </p:extLst>
          </p:nvPr>
        </p:nvGraphicFramePr>
        <p:xfrm>
          <a:off x="1834764" y="2354580"/>
          <a:ext cx="2928211" cy="41568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6" name="Tableau 35">
            <a:extLst>
              <a:ext uri="{FF2B5EF4-FFF2-40B4-BE49-F238E27FC236}">
                <a16:creationId xmlns:a16="http://schemas.microsoft.com/office/drawing/2014/main" id="{C5E886B2-6674-A0CE-B114-E850AD5A8D94}"/>
              </a:ext>
            </a:extLst>
          </p:cNvPr>
          <p:cNvGraphicFramePr>
            <a:graphicFrameLocks noGrp="1"/>
          </p:cNvGraphicFramePr>
          <p:nvPr>
            <p:extLst>
              <p:ext uri="{D42A27DB-BD31-4B8C-83A1-F6EECF244321}">
                <p14:modId xmlns:p14="http://schemas.microsoft.com/office/powerpoint/2010/main" val="387775230"/>
              </p:ext>
            </p:extLst>
          </p:nvPr>
        </p:nvGraphicFramePr>
        <p:xfrm>
          <a:off x="4785049" y="2491738"/>
          <a:ext cx="3019179" cy="3939660"/>
        </p:xfrm>
        <a:graphic>
          <a:graphicData uri="http://schemas.openxmlformats.org/drawingml/2006/table">
            <a:tbl>
              <a:tblPr>
                <a:tableStyleId>{5C22544A-7EE6-4342-B048-85BDC9FD1C3A}</a:tableStyleId>
              </a:tblPr>
              <a:tblGrid>
                <a:gridCol w="3019179">
                  <a:extLst>
                    <a:ext uri="{9D8B030D-6E8A-4147-A177-3AD203B41FA5}">
                      <a16:colId xmlns:a16="http://schemas.microsoft.com/office/drawing/2014/main" val="20000"/>
                    </a:ext>
                  </a:extLst>
                </a:gridCol>
              </a:tblGrid>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Rechercher des codes promo en amont de l’acte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Consulter les avis clients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997432"/>
                  </a:ext>
                </a:extLst>
              </a:tr>
              <a:tr h="393966">
                <a:tc>
                  <a:txBody>
                    <a:bodyPr/>
                    <a:lstStyle/>
                    <a:p>
                      <a:pPr algn="ctr" fontAlgn="b"/>
                      <a:r>
                        <a:rPr lang="fr-FR" sz="900" b="0" i="0" u="none" strike="noStrike" dirty="0">
                          <a:solidFill>
                            <a:srgbClr val="000000"/>
                          </a:solidFill>
                          <a:effectLst/>
                          <a:latin typeface="Arial" panose="020B0604020202020204" pitchFamily="34" charset="0"/>
                        </a:rPr>
                        <a:t>Privilégier des sites </a:t>
                      </a:r>
                      <a:r>
                        <a:rPr lang="fr-FR" sz="900" b="0" i="0" u="none" strike="noStrike" dirty="0">
                          <a:solidFill>
                            <a:schemeClr val="accent5"/>
                          </a:solidFill>
                          <a:effectLst/>
                          <a:latin typeface="Arial" panose="020B0604020202020204" pitchFamily="34" charset="0"/>
                        </a:rPr>
                        <a:t>Français</a:t>
                      </a:r>
                      <a:r>
                        <a:rPr lang="fr-FR" sz="900" b="0" i="0" u="none" strike="noStrike" dirty="0">
                          <a:solidFill>
                            <a:srgbClr val="000000"/>
                          </a:solidFill>
                          <a:effectLst/>
                          <a:latin typeface="Arial" panose="020B0604020202020204" pitchFamily="34" charset="0"/>
                        </a:rPr>
                        <a:t> / </a:t>
                      </a:r>
                      <a:r>
                        <a:rPr lang="fr-FR" sz="900" b="0" i="0" u="none" strike="noStrike" dirty="0">
                          <a:solidFill>
                            <a:schemeClr val="accent6">
                              <a:lumMod val="60000"/>
                              <a:lumOff val="40000"/>
                            </a:schemeClr>
                          </a:solidFill>
                          <a:effectLst/>
                          <a:latin typeface="Arial" panose="020B0604020202020204" pitchFamily="34" charset="0"/>
                        </a:rPr>
                        <a:t>Néerlandais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07089"/>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Faire des achats via des sites internet sur son mobile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4618"/>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Utiliser des comparateurs d’offre et de prix</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Faire des achats via des applications téléchargées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65654"/>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Consulter des tests, tutoriels ou contenus explicatifs sur le produit avant 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Avoir recours à des outils de type chat en ligne pour s’aider dans ses achats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Passer des commandes sans créer d’espace client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77818"/>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rgbClr val="000000"/>
                          </a:solidFill>
                          <a:effectLst/>
                          <a:latin typeface="Arial" panose="020B0604020202020204" pitchFamily="34" charset="0"/>
                        </a:rPr>
                        <a:t>Réaliser des achats après avoir vu une annonce ou une publicité sur les réseaux sociaux</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58822"/>
                  </a:ext>
                </a:extLst>
              </a:tr>
            </a:tbl>
          </a:graphicData>
        </a:graphic>
      </p:graphicFrame>
      <p:cxnSp>
        <p:nvCxnSpPr>
          <p:cNvPr id="37" name="Connecteur droit 36">
            <a:extLst>
              <a:ext uri="{FF2B5EF4-FFF2-40B4-BE49-F238E27FC236}">
                <a16:creationId xmlns:a16="http://schemas.microsoft.com/office/drawing/2014/main" id="{2DA051FA-04BE-3E27-21C5-6214CA411BE8}"/>
              </a:ext>
            </a:extLst>
          </p:cNvPr>
          <p:cNvCxnSpPr>
            <a:cxnSpLocks/>
          </p:cNvCxnSpPr>
          <p:nvPr/>
        </p:nvCxnSpPr>
        <p:spPr bwMode="auto">
          <a:xfrm>
            <a:off x="5081049" y="2877527"/>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BCCF2AD5-292F-0F4B-EC8A-F2E91754EE94}"/>
              </a:ext>
            </a:extLst>
          </p:cNvPr>
          <p:cNvCxnSpPr>
            <a:cxnSpLocks/>
          </p:cNvCxnSpPr>
          <p:nvPr/>
        </p:nvCxnSpPr>
        <p:spPr bwMode="auto">
          <a:xfrm>
            <a:off x="5081049" y="3304247"/>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7F08C0D4-8D50-808B-251B-2E461C4B1E3C}"/>
              </a:ext>
            </a:extLst>
          </p:cNvPr>
          <p:cNvCxnSpPr>
            <a:cxnSpLocks/>
          </p:cNvCxnSpPr>
          <p:nvPr/>
        </p:nvCxnSpPr>
        <p:spPr bwMode="auto">
          <a:xfrm>
            <a:off x="5081049" y="3662387"/>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402AF2A3-634E-92AE-1930-278B97C0F420}"/>
              </a:ext>
            </a:extLst>
          </p:cNvPr>
          <p:cNvCxnSpPr>
            <a:cxnSpLocks/>
          </p:cNvCxnSpPr>
          <p:nvPr/>
        </p:nvCxnSpPr>
        <p:spPr bwMode="auto">
          <a:xfrm>
            <a:off x="5081049" y="4031957"/>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2AED022F-FDD5-8A3A-6791-3F168E6EAC2C}"/>
              </a:ext>
            </a:extLst>
          </p:cNvPr>
          <p:cNvCxnSpPr>
            <a:cxnSpLocks/>
          </p:cNvCxnSpPr>
          <p:nvPr/>
        </p:nvCxnSpPr>
        <p:spPr bwMode="auto">
          <a:xfrm>
            <a:off x="5081049" y="4432590"/>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5" name="Connecteur droit 44">
            <a:extLst>
              <a:ext uri="{FF2B5EF4-FFF2-40B4-BE49-F238E27FC236}">
                <a16:creationId xmlns:a16="http://schemas.microsoft.com/office/drawing/2014/main" id="{164A23EE-3EBA-14B8-9D88-FCBD3A3CA334}"/>
              </a:ext>
            </a:extLst>
          </p:cNvPr>
          <p:cNvCxnSpPr>
            <a:cxnSpLocks/>
          </p:cNvCxnSpPr>
          <p:nvPr/>
        </p:nvCxnSpPr>
        <p:spPr bwMode="auto">
          <a:xfrm>
            <a:off x="5081049" y="4828041"/>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2" name="Connecteur droit 61">
            <a:extLst>
              <a:ext uri="{FF2B5EF4-FFF2-40B4-BE49-F238E27FC236}">
                <a16:creationId xmlns:a16="http://schemas.microsoft.com/office/drawing/2014/main" id="{FEE1667D-200B-2691-9D91-46A863F7AAD7}"/>
              </a:ext>
            </a:extLst>
          </p:cNvPr>
          <p:cNvCxnSpPr>
            <a:cxnSpLocks/>
          </p:cNvCxnSpPr>
          <p:nvPr/>
        </p:nvCxnSpPr>
        <p:spPr bwMode="auto">
          <a:xfrm>
            <a:off x="5081049" y="5273814"/>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3" name="Connecteur droit 62">
            <a:extLst>
              <a:ext uri="{FF2B5EF4-FFF2-40B4-BE49-F238E27FC236}">
                <a16:creationId xmlns:a16="http://schemas.microsoft.com/office/drawing/2014/main" id="{F20D5875-D6F1-1B7B-DB4C-24993962C066}"/>
              </a:ext>
            </a:extLst>
          </p:cNvPr>
          <p:cNvCxnSpPr>
            <a:cxnSpLocks/>
          </p:cNvCxnSpPr>
          <p:nvPr/>
        </p:nvCxnSpPr>
        <p:spPr bwMode="auto">
          <a:xfrm>
            <a:off x="5081049" y="5609094"/>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Connecteur droit 77">
            <a:extLst>
              <a:ext uri="{FF2B5EF4-FFF2-40B4-BE49-F238E27FC236}">
                <a16:creationId xmlns:a16="http://schemas.microsoft.com/office/drawing/2014/main" id="{E4B9352E-BB06-C126-7A87-BD92B11123C4}"/>
              </a:ext>
            </a:extLst>
          </p:cNvPr>
          <p:cNvCxnSpPr>
            <a:cxnSpLocks/>
          </p:cNvCxnSpPr>
          <p:nvPr/>
        </p:nvCxnSpPr>
        <p:spPr bwMode="auto">
          <a:xfrm>
            <a:off x="5081049" y="6047244"/>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0" name="ZoneTexte 79">
            <a:extLst>
              <a:ext uri="{FF2B5EF4-FFF2-40B4-BE49-F238E27FC236}">
                <a16:creationId xmlns:a16="http://schemas.microsoft.com/office/drawing/2014/main" id="{007C08A5-6F4E-7F8A-BBBC-1C1AD5B007E5}"/>
              </a:ext>
            </a:extLst>
          </p:cNvPr>
          <p:cNvSpPr txBox="1"/>
          <p:nvPr/>
        </p:nvSpPr>
        <p:spPr>
          <a:xfrm>
            <a:off x="3466616" y="2142927"/>
            <a:ext cx="1629669" cy="400110"/>
          </a:xfrm>
          <a:prstGeom prst="rect">
            <a:avLst/>
          </a:prstGeom>
          <a:noFill/>
        </p:spPr>
        <p:txBody>
          <a:bodyPr wrap="square" rtlCol="0">
            <a:spAutoFit/>
          </a:bodyPr>
          <a:lstStyle/>
          <a:p>
            <a:pPr algn="ctr"/>
            <a:r>
              <a:rPr lang="fr-FR" sz="1000" b="1" dirty="0">
                <a:solidFill>
                  <a:srgbClr val="327ED9"/>
                </a:solidFill>
              </a:rPr>
              <a:t>Le font plus souvent qu’avant</a:t>
            </a:r>
          </a:p>
        </p:txBody>
      </p:sp>
      <p:sp>
        <p:nvSpPr>
          <p:cNvPr id="81" name="ZoneTexte 80">
            <a:extLst>
              <a:ext uri="{FF2B5EF4-FFF2-40B4-BE49-F238E27FC236}">
                <a16:creationId xmlns:a16="http://schemas.microsoft.com/office/drawing/2014/main" id="{1E25AE6A-7055-2A49-5B04-125397220704}"/>
              </a:ext>
            </a:extLst>
          </p:cNvPr>
          <p:cNvSpPr txBox="1"/>
          <p:nvPr/>
        </p:nvSpPr>
        <p:spPr>
          <a:xfrm>
            <a:off x="1701679" y="2240941"/>
            <a:ext cx="706709" cy="261610"/>
          </a:xfrm>
          <a:prstGeom prst="rect">
            <a:avLst/>
          </a:prstGeom>
          <a:noFill/>
        </p:spPr>
        <p:txBody>
          <a:bodyPr wrap="square" rtlCol="0">
            <a:spAutoFit/>
          </a:bodyPr>
          <a:lstStyle/>
          <a:p>
            <a:r>
              <a:rPr lang="fr-FR" sz="1100" b="1" dirty="0"/>
              <a:t>Le font</a:t>
            </a:r>
          </a:p>
        </p:txBody>
      </p:sp>
      <p:graphicFrame>
        <p:nvGraphicFramePr>
          <p:cNvPr id="94" name="Graphique 93">
            <a:extLst>
              <a:ext uri="{FF2B5EF4-FFF2-40B4-BE49-F238E27FC236}">
                <a16:creationId xmlns:a16="http://schemas.microsoft.com/office/drawing/2014/main" id="{4B37509D-71B0-BF73-0703-306C0667E6ED}"/>
              </a:ext>
            </a:extLst>
          </p:cNvPr>
          <p:cNvGraphicFramePr/>
          <p:nvPr>
            <p:extLst>
              <p:ext uri="{D42A27DB-BD31-4B8C-83A1-F6EECF244321}">
                <p14:modId xmlns:p14="http://schemas.microsoft.com/office/powerpoint/2010/main" val="1270882177"/>
              </p:ext>
            </p:extLst>
          </p:nvPr>
        </p:nvGraphicFramePr>
        <p:xfrm>
          <a:off x="7755378" y="2354580"/>
          <a:ext cx="2928211" cy="4156826"/>
        </p:xfrm>
        <a:graphic>
          <a:graphicData uri="http://schemas.openxmlformats.org/drawingml/2006/chart">
            <c:chart xmlns:c="http://schemas.openxmlformats.org/drawingml/2006/chart" xmlns:r="http://schemas.openxmlformats.org/officeDocument/2006/relationships" r:id="rId3"/>
          </a:graphicData>
        </a:graphic>
      </p:graphicFrame>
      <p:sp>
        <p:nvSpPr>
          <p:cNvPr id="120" name="ZoneTexte 119">
            <a:extLst>
              <a:ext uri="{FF2B5EF4-FFF2-40B4-BE49-F238E27FC236}">
                <a16:creationId xmlns:a16="http://schemas.microsoft.com/office/drawing/2014/main" id="{849036C8-C364-66DE-5137-5455C7D021E9}"/>
              </a:ext>
            </a:extLst>
          </p:cNvPr>
          <p:cNvSpPr txBox="1"/>
          <p:nvPr/>
        </p:nvSpPr>
        <p:spPr>
          <a:xfrm>
            <a:off x="7525699" y="2144566"/>
            <a:ext cx="1629669" cy="400110"/>
          </a:xfrm>
          <a:prstGeom prst="rect">
            <a:avLst/>
          </a:prstGeom>
          <a:noFill/>
        </p:spPr>
        <p:txBody>
          <a:bodyPr wrap="square" rtlCol="0">
            <a:spAutoFit/>
          </a:bodyPr>
          <a:lstStyle/>
          <a:p>
            <a:pPr algn="ctr"/>
            <a:r>
              <a:rPr lang="fr-FR" sz="1000" b="1" dirty="0">
                <a:solidFill>
                  <a:srgbClr val="E46C0A"/>
                </a:solidFill>
              </a:rPr>
              <a:t>Le font plus souvent qu’avant</a:t>
            </a:r>
          </a:p>
        </p:txBody>
      </p:sp>
      <p:sp>
        <p:nvSpPr>
          <p:cNvPr id="121" name="ZoneTexte 120">
            <a:extLst>
              <a:ext uri="{FF2B5EF4-FFF2-40B4-BE49-F238E27FC236}">
                <a16:creationId xmlns:a16="http://schemas.microsoft.com/office/drawing/2014/main" id="{17054267-4CA7-58CE-2099-2869462F8B88}"/>
              </a:ext>
            </a:extLst>
          </p:cNvPr>
          <p:cNvSpPr txBox="1"/>
          <p:nvPr/>
        </p:nvSpPr>
        <p:spPr>
          <a:xfrm>
            <a:off x="10328907" y="2250816"/>
            <a:ext cx="772204" cy="261610"/>
          </a:xfrm>
          <a:prstGeom prst="rect">
            <a:avLst/>
          </a:prstGeom>
          <a:noFill/>
        </p:spPr>
        <p:txBody>
          <a:bodyPr wrap="square" rtlCol="0">
            <a:spAutoFit/>
          </a:bodyPr>
          <a:lstStyle/>
          <a:p>
            <a:r>
              <a:rPr lang="fr-FR" sz="1100" b="1" dirty="0"/>
              <a:t>Le font</a:t>
            </a:r>
          </a:p>
        </p:txBody>
      </p:sp>
      <p:sp>
        <p:nvSpPr>
          <p:cNvPr id="7" name="ZoneTexte 6">
            <a:extLst>
              <a:ext uri="{FF2B5EF4-FFF2-40B4-BE49-F238E27FC236}">
                <a16:creationId xmlns:a16="http://schemas.microsoft.com/office/drawing/2014/main" id="{68232549-8030-F092-83E9-A02C1340D59E}"/>
              </a:ext>
            </a:extLst>
          </p:cNvPr>
          <p:cNvSpPr txBox="1"/>
          <p:nvPr/>
        </p:nvSpPr>
        <p:spPr>
          <a:xfrm>
            <a:off x="716560" y="3731184"/>
            <a:ext cx="1583702" cy="230832"/>
          </a:xfrm>
          <a:prstGeom prst="rect">
            <a:avLst/>
          </a:prstGeom>
          <a:noFill/>
        </p:spPr>
        <p:txBody>
          <a:bodyPr wrap="square" rtlCol="0">
            <a:spAutoFit/>
          </a:bodyPr>
          <a:lstStyle/>
          <a:p>
            <a:r>
              <a:rPr lang="fr-FR" sz="900" i="1" dirty="0">
                <a:solidFill>
                  <a:schemeClr val="bg1">
                    <a:lumMod val="50000"/>
                  </a:schemeClr>
                </a:solidFill>
              </a:rPr>
              <a:t>Moins de 35 ans : 91%</a:t>
            </a:r>
            <a:r>
              <a:rPr lang="fr-FR" sz="900" b="1" dirty="0">
                <a:solidFill>
                  <a:schemeClr val="accent3"/>
                </a:solidFill>
              </a:rPr>
              <a:t>+</a:t>
            </a:r>
          </a:p>
        </p:txBody>
      </p:sp>
      <p:sp>
        <p:nvSpPr>
          <p:cNvPr id="8" name="ZoneTexte 7">
            <a:extLst>
              <a:ext uri="{FF2B5EF4-FFF2-40B4-BE49-F238E27FC236}">
                <a16:creationId xmlns:a16="http://schemas.microsoft.com/office/drawing/2014/main" id="{3B7C0C2B-C5A2-B8BE-7746-58C4AD819B8D}"/>
              </a:ext>
            </a:extLst>
          </p:cNvPr>
          <p:cNvSpPr txBox="1"/>
          <p:nvPr/>
        </p:nvSpPr>
        <p:spPr>
          <a:xfrm>
            <a:off x="824686" y="4519934"/>
            <a:ext cx="1583702" cy="230832"/>
          </a:xfrm>
          <a:prstGeom prst="rect">
            <a:avLst/>
          </a:prstGeom>
          <a:noFill/>
        </p:spPr>
        <p:txBody>
          <a:bodyPr wrap="square" rtlCol="0">
            <a:spAutoFit/>
          </a:bodyPr>
          <a:lstStyle/>
          <a:p>
            <a:r>
              <a:rPr lang="fr-FR" sz="900" i="1" dirty="0">
                <a:solidFill>
                  <a:schemeClr val="bg1">
                    <a:lumMod val="50000"/>
                  </a:schemeClr>
                </a:solidFill>
              </a:rPr>
              <a:t>Moins de 35 ans : 84%</a:t>
            </a:r>
            <a:r>
              <a:rPr lang="fr-FR" sz="900" b="1" dirty="0">
                <a:solidFill>
                  <a:schemeClr val="accent3"/>
                </a:solidFill>
              </a:rPr>
              <a:t>+</a:t>
            </a:r>
          </a:p>
        </p:txBody>
      </p:sp>
      <p:sp>
        <p:nvSpPr>
          <p:cNvPr id="12" name="ZoneTexte 11">
            <a:extLst>
              <a:ext uri="{FF2B5EF4-FFF2-40B4-BE49-F238E27FC236}">
                <a16:creationId xmlns:a16="http://schemas.microsoft.com/office/drawing/2014/main" id="{C8EEC092-24AF-38F7-6EB4-9EA80B0D27AD}"/>
              </a:ext>
            </a:extLst>
          </p:cNvPr>
          <p:cNvSpPr txBox="1"/>
          <p:nvPr/>
        </p:nvSpPr>
        <p:spPr>
          <a:xfrm>
            <a:off x="1263182" y="6048646"/>
            <a:ext cx="1583702" cy="230832"/>
          </a:xfrm>
          <a:prstGeom prst="rect">
            <a:avLst/>
          </a:prstGeom>
          <a:noFill/>
        </p:spPr>
        <p:txBody>
          <a:bodyPr wrap="square" rtlCol="0">
            <a:spAutoFit/>
          </a:bodyPr>
          <a:lstStyle/>
          <a:p>
            <a:r>
              <a:rPr lang="fr-FR" sz="900" i="1" dirty="0">
                <a:solidFill>
                  <a:schemeClr val="bg1">
                    <a:lumMod val="50000"/>
                  </a:schemeClr>
                </a:solidFill>
              </a:rPr>
              <a:t>Moins de 35 ans : 71%</a:t>
            </a:r>
            <a:r>
              <a:rPr lang="fr-FR" sz="900" b="1" dirty="0">
                <a:solidFill>
                  <a:schemeClr val="accent3"/>
                </a:solidFill>
              </a:rPr>
              <a:t>+</a:t>
            </a:r>
          </a:p>
        </p:txBody>
      </p:sp>
      <p:sp>
        <p:nvSpPr>
          <p:cNvPr id="15" name="ZoneTexte 14">
            <a:extLst>
              <a:ext uri="{FF2B5EF4-FFF2-40B4-BE49-F238E27FC236}">
                <a16:creationId xmlns:a16="http://schemas.microsoft.com/office/drawing/2014/main" id="{5377E68B-8F1B-DF6F-C2BD-59AE97B54710}"/>
              </a:ext>
            </a:extLst>
          </p:cNvPr>
          <p:cNvSpPr txBox="1"/>
          <p:nvPr/>
        </p:nvSpPr>
        <p:spPr>
          <a:xfrm>
            <a:off x="10577817" y="3733807"/>
            <a:ext cx="1583702" cy="230832"/>
          </a:xfrm>
          <a:prstGeom prst="rect">
            <a:avLst/>
          </a:prstGeom>
          <a:noFill/>
        </p:spPr>
        <p:txBody>
          <a:bodyPr wrap="square" rtlCol="0">
            <a:spAutoFit/>
          </a:bodyPr>
          <a:lstStyle/>
          <a:p>
            <a:r>
              <a:rPr lang="fr-FR" sz="900" i="1" dirty="0">
                <a:solidFill>
                  <a:schemeClr val="bg1">
                    <a:lumMod val="50000"/>
                  </a:schemeClr>
                </a:solidFill>
              </a:rPr>
              <a:t>Moins de 35 ans : 94%</a:t>
            </a:r>
            <a:r>
              <a:rPr lang="fr-FR" sz="900" b="1" dirty="0">
                <a:solidFill>
                  <a:schemeClr val="accent3"/>
                </a:solidFill>
              </a:rPr>
              <a:t>+</a:t>
            </a:r>
          </a:p>
        </p:txBody>
      </p:sp>
      <p:sp>
        <p:nvSpPr>
          <p:cNvPr id="16" name="ZoneTexte 15">
            <a:extLst>
              <a:ext uri="{FF2B5EF4-FFF2-40B4-BE49-F238E27FC236}">
                <a16:creationId xmlns:a16="http://schemas.microsoft.com/office/drawing/2014/main" id="{4917B061-5F8A-93B0-21CE-C0A5160D4061}"/>
              </a:ext>
            </a:extLst>
          </p:cNvPr>
          <p:cNvSpPr txBox="1"/>
          <p:nvPr/>
        </p:nvSpPr>
        <p:spPr>
          <a:xfrm>
            <a:off x="10196107" y="6054828"/>
            <a:ext cx="1583702" cy="230832"/>
          </a:xfrm>
          <a:prstGeom prst="rect">
            <a:avLst/>
          </a:prstGeom>
          <a:noFill/>
        </p:spPr>
        <p:txBody>
          <a:bodyPr wrap="square" rtlCol="0">
            <a:spAutoFit/>
          </a:bodyPr>
          <a:lstStyle/>
          <a:p>
            <a:r>
              <a:rPr lang="fr-FR" sz="900" i="1" dirty="0">
                <a:solidFill>
                  <a:schemeClr val="bg1">
                    <a:lumMod val="50000"/>
                  </a:schemeClr>
                </a:solidFill>
              </a:rPr>
              <a:t>Moins de 35 ans : 85%</a:t>
            </a:r>
            <a:r>
              <a:rPr lang="fr-FR" sz="900" b="1" dirty="0">
                <a:solidFill>
                  <a:schemeClr val="accent3"/>
                </a:solidFill>
              </a:rPr>
              <a:t>+</a:t>
            </a:r>
          </a:p>
        </p:txBody>
      </p:sp>
      <p:sp>
        <p:nvSpPr>
          <p:cNvPr id="11" name="ZoneTexte 10">
            <a:extLst>
              <a:ext uri="{FF2B5EF4-FFF2-40B4-BE49-F238E27FC236}">
                <a16:creationId xmlns:a16="http://schemas.microsoft.com/office/drawing/2014/main" id="{72059625-3F59-3DE6-6076-68F319E62961}"/>
              </a:ext>
            </a:extLst>
          </p:cNvPr>
          <p:cNvSpPr txBox="1"/>
          <p:nvPr/>
        </p:nvSpPr>
        <p:spPr>
          <a:xfrm>
            <a:off x="8982922" y="2212344"/>
            <a:ext cx="820764" cy="338554"/>
          </a:xfrm>
          <a:prstGeom prst="rect">
            <a:avLst/>
          </a:prstGeom>
          <a:noFill/>
        </p:spPr>
        <p:txBody>
          <a:bodyPr wrap="square" rtlCol="0">
            <a:spAutoFit/>
          </a:bodyPr>
          <a:lstStyle/>
          <a:p>
            <a:pPr algn="ctr"/>
            <a:r>
              <a:rPr lang="fr-FR" sz="800" i="1" dirty="0">
                <a:solidFill>
                  <a:srgbClr val="BFBFBF"/>
                </a:solidFill>
              </a:rPr>
              <a:t>Aussi souvent qu’avant</a:t>
            </a:r>
          </a:p>
        </p:txBody>
      </p:sp>
      <p:sp>
        <p:nvSpPr>
          <p:cNvPr id="13" name="ZoneTexte 12">
            <a:extLst>
              <a:ext uri="{FF2B5EF4-FFF2-40B4-BE49-F238E27FC236}">
                <a16:creationId xmlns:a16="http://schemas.microsoft.com/office/drawing/2014/main" id="{9423D0E4-1A89-8269-B72A-174934C7C2B0}"/>
              </a:ext>
            </a:extLst>
          </p:cNvPr>
          <p:cNvSpPr txBox="1"/>
          <p:nvPr/>
        </p:nvSpPr>
        <p:spPr>
          <a:xfrm>
            <a:off x="9608054" y="2139800"/>
            <a:ext cx="820764" cy="461665"/>
          </a:xfrm>
          <a:prstGeom prst="rect">
            <a:avLst/>
          </a:prstGeom>
          <a:noFill/>
        </p:spPr>
        <p:txBody>
          <a:bodyPr wrap="square" rtlCol="0">
            <a:spAutoFit/>
          </a:bodyPr>
          <a:lstStyle/>
          <a:p>
            <a:pPr algn="ctr"/>
            <a:r>
              <a:rPr lang="fr-FR" sz="800" i="1" dirty="0">
                <a:solidFill>
                  <a:srgbClr val="FAC4C5"/>
                </a:solidFill>
              </a:rPr>
              <a:t>Moins souvent qu’avant</a:t>
            </a:r>
          </a:p>
        </p:txBody>
      </p:sp>
      <p:sp>
        <p:nvSpPr>
          <p:cNvPr id="14" name="ZoneTexte 13">
            <a:extLst>
              <a:ext uri="{FF2B5EF4-FFF2-40B4-BE49-F238E27FC236}">
                <a16:creationId xmlns:a16="http://schemas.microsoft.com/office/drawing/2014/main" id="{550ECD91-CFEE-AE40-F90A-8EAB47D83F02}"/>
              </a:ext>
            </a:extLst>
          </p:cNvPr>
          <p:cNvSpPr txBox="1"/>
          <p:nvPr/>
        </p:nvSpPr>
        <p:spPr>
          <a:xfrm>
            <a:off x="2808777" y="2221361"/>
            <a:ext cx="820764" cy="338554"/>
          </a:xfrm>
          <a:prstGeom prst="rect">
            <a:avLst/>
          </a:prstGeom>
          <a:noFill/>
        </p:spPr>
        <p:txBody>
          <a:bodyPr wrap="square" rtlCol="0">
            <a:spAutoFit/>
          </a:bodyPr>
          <a:lstStyle/>
          <a:p>
            <a:pPr algn="ctr"/>
            <a:r>
              <a:rPr lang="fr-FR" sz="800" i="1" dirty="0">
                <a:solidFill>
                  <a:srgbClr val="BFBFBF"/>
                </a:solidFill>
              </a:rPr>
              <a:t>Aussi souvent qu’avant</a:t>
            </a:r>
          </a:p>
        </p:txBody>
      </p:sp>
      <p:sp>
        <p:nvSpPr>
          <p:cNvPr id="17" name="ZoneTexte 16">
            <a:extLst>
              <a:ext uri="{FF2B5EF4-FFF2-40B4-BE49-F238E27FC236}">
                <a16:creationId xmlns:a16="http://schemas.microsoft.com/office/drawing/2014/main" id="{08A9DD75-7704-14BF-67C2-E7C6B3E3DEE1}"/>
              </a:ext>
            </a:extLst>
          </p:cNvPr>
          <p:cNvSpPr txBox="1"/>
          <p:nvPr/>
        </p:nvSpPr>
        <p:spPr>
          <a:xfrm>
            <a:off x="2179564" y="2139799"/>
            <a:ext cx="820764" cy="461665"/>
          </a:xfrm>
          <a:prstGeom prst="rect">
            <a:avLst/>
          </a:prstGeom>
          <a:noFill/>
        </p:spPr>
        <p:txBody>
          <a:bodyPr wrap="square" rtlCol="0">
            <a:spAutoFit/>
          </a:bodyPr>
          <a:lstStyle/>
          <a:p>
            <a:pPr algn="ctr"/>
            <a:r>
              <a:rPr lang="fr-FR" sz="800" i="1" dirty="0">
                <a:solidFill>
                  <a:srgbClr val="FAC4C5"/>
                </a:solidFill>
              </a:rPr>
              <a:t>Moins souvent qu’avant</a:t>
            </a:r>
          </a:p>
        </p:txBody>
      </p:sp>
      <p:pic>
        <p:nvPicPr>
          <p:cNvPr id="6" name="Image 5">
            <a:extLst>
              <a:ext uri="{FF2B5EF4-FFF2-40B4-BE49-F238E27FC236}">
                <a16:creationId xmlns:a16="http://schemas.microsoft.com/office/drawing/2014/main" id="{69469AF0-0D5D-7A8D-9A46-0754F40D6786}"/>
              </a:ext>
            </a:extLst>
          </p:cNvPr>
          <p:cNvPicPr>
            <a:picLocks noChangeAspect="1"/>
          </p:cNvPicPr>
          <p:nvPr/>
        </p:nvPicPr>
        <p:blipFill>
          <a:blip r:embed="rId4"/>
          <a:stretch>
            <a:fillRect/>
          </a:stretch>
        </p:blipFill>
        <p:spPr>
          <a:xfrm>
            <a:off x="2987932" y="1832852"/>
            <a:ext cx="495565" cy="329551"/>
          </a:xfrm>
          <a:prstGeom prst="rect">
            <a:avLst/>
          </a:prstGeom>
          <a:ln>
            <a:solidFill>
              <a:schemeClr val="tx1"/>
            </a:solidFill>
          </a:ln>
        </p:spPr>
      </p:pic>
      <p:pic>
        <p:nvPicPr>
          <p:cNvPr id="9" name="Image 8">
            <a:extLst>
              <a:ext uri="{FF2B5EF4-FFF2-40B4-BE49-F238E27FC236}">
                <a16:creationId xmlns:a16="http://schemas.microsoft.com/office/drawing/2014/main" id="{68C25FE5-7710-92F1-5021-B8D0088EE7F7}"/>
              </a:ext>
            </a:extLst>
          </p:cNvPr>
          <p:cNvPicPr>
            <a:picLocks noChangeAspect="1"/>
          </p:cNvPicPr>
          <p:nvPr/>
        </p:nvPicPr>
        <p:blipFill>
          <a:blip r:embed="rId5"/>
          <a:stretch>
            <a:fillRect/>
          </a:stretch>
        </p:blipFill>
        <p:spPr>
          <a:xfrm>
            <a:off x="8748158" y="1832852"/>
            <a:ext cx="495566" cy="329551"/>
          </a:xfrm>
          <a:prstGeom prst="rect">
            <a:avLst/>
          </a:prstGeom>
          <a:ln>
            <a:solidFill>
              <a:schemeClr val="tx1"/>
            </a:solidFill>
          </a:ln>
        </p:spPr>
      </p:pic>
    </p:spTree>
    <p:extLst>
      <p:ext uri="{BB962C8B-B14F-4D97-AF65-F5344CB8AC3E}">
        <p14:creationId xmlns:p14="http://schemas.microsoft.com/office/powerpoint/2010/main" val="1184415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0"/>
          </p:nvPr>
        </p:nvSpPr>
        <p:spPr/>
        <p:txBody>
          <a:bodyPr/>
          <a:lstStyle/>
          <a:p>
            <a:r>
              <a:rPr lang="fr-FR" dirty="0"/>
              <a:t>EVOLUTIONS DES HABITUDES D’ACHAT EN LIGNE SELON LA FRÉQUENCE D’ACHAT</a:t>
            </a:r>
          </a:p>
        </p:txBody>
      </p:sp>
      <p:sp>
        <p:nvSpPr>
          <p:cNvPr id="3" name="Titre 2"/>
          <p:cNvSpPr>
            <a:spLocks noGrp="1"/>
          </p:cNvSpPr>
          <p:nvPr>
            <p:ph type="title"/>
          </p:nvPr>
        </p:nvSpPr>
        <p:spPr>
          <a:noFill/>
        </p:spPr>
        <p:txBody>
          <a:bodyPr>
            <a:normAutofit/>
          </a:bodyPr>
          <a:lstStyle/>
          <a:p>
            <a:r>
              <a:rPr lang="fr-FR" dirty="0"/>
              <a:t>Les acheteurs réguliers sur internet privilégient davantage le mobile ou les applications téléchargées pour faire leurs achats en ligne par rapport aux autres acheteurs. </a:t>
            </a:r>
          </a:p>
        </p:txBody>
      </p:sp>
      <p:sp>
        <p:nvSpPr>
          <p:cNvPr id="5" name="Espace réservé du texte 4"/>
          <p:cNvSpPr>
            <a:spLocks noGrp="1"/>
          </p:cNvSpPr>
          <p:nvPr>
            <p:ph type="body" sz="quarter" idx="21"/>
          </p:nvPr>
        </p:nvSpPr>
        <p:spPr>
          <a:xfrm>
            <a:off x="833437" y="6427942"/>
            <a:ext cx="6803979" cy="358775"/>
          </a:xfrm>
        </p:spPr>
        <p:txBody>
          <a:bodyPr/>
          <a:lstStyle/>
          <a:p>
            <a:r>
              <a:rPr lang="fr-FR" dirty="0"/>
              <a:t>Q6. Comment vos habitudes concernant les achats en ligne ont-elles évolué au cours de ces 5 dernières années ?</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graphicFrame>
        <p:nvGraphicFramePr>
          <p:cNvPr id="15" name="Graphique 14">
            <a:extLst>
              <a:ext uri="{FF2B5EF4-FFF2-40B4-BE49-F238E27FC236}">
                <a16:creationId xmlns:a16="http://schemas.microsoft.com/office/drawing/2014/main" id="{0CD38422-A5B0-7668-5C9C-6886E488AC8E}"/>
              </a:ext>
            </a:extLst>
          </p:cNvPr>
          <p:cNvGraphicFramePr/>
          <p:nvPr>
            <p:extLst>
              <p:ext uri="{D42A27DB-BD31-4B8C-83A1-F6EECF244321}">
                <p14:modId xmlns:p14="http://schemas.microsoft.com/office/powerpoint/2010/main" val="3891945402"/>
              </p:ext>
            </p:extLst>
          </p:nvPr>
        </p:nvGraphicFramePr>
        <p:xfrm>
          <a:off x="1665991" y="2511003"/>
          <a:ext cx="3232524" cy="4055084"/>
        </p:xfrm>
        <a:graphic>
          <a:graphicData uri="http://schemas.openxmlformats.org/drawingml/2006/chart">
            <c:chart xmlns:c="http://schemas.openxmlformats.org/drawingml/2006/chart" xmlns:r="http://schemas.openxmlformats.org/officeDocument/2006/relationships" r:id="rId2"/>
          </a:graphicData>
        </a:graphic>
      </p:graphicFrame>
      <p:sp>
        <p:nvSpPr>
          <p:cNvPr id="7" name="ZoneTexte 6">
            <a:extLst>
              <a:ext uri="{FF2B5EF4-FFF2-40B4-BE49-F238E27FC236}">
                <a16:creationId xmlns:a16="http://schemas.microsoft.com/office/drawing/2014/main" id="{B9188206-37EF-9206-B31E-343E5479A6A8}"/>
              </a:ext>
            </a:extLst>
          </p:cNvPr>
          <p:cNvSpPr txBox="1"/>
          <p:nvPr/>
        </p:nvSpPr>
        <p:spPr>
          <a:xfrm>
            <a:off x="1342640" y="2205082"/>
            <a:ext cx="984584" cy="400110"/>
          </a:xfrm>
          <a:prstGeom prst="rect">
            <a:avLst/>
          </a:prstGeom>
          <a:noFill/>
        </p:spPr>
        <p:txBody>
          <a:bodyPr wrap="square" rtlCol="0">
            <a:spAutoFit/>
          </a:bodyPr>
          <a:lstStyle/>
          <a:p>
            <a:pPr algn="ctr"/>
            <a:r>
              <a:rPr lang="fr-FR" sz="1000" i="1" dirty="0">
                <a:solidFill>
                  <a:schemeClr val="accent2">
                    <a:lumMod val="75000"/>
                  </a:schemeClr>
                </a:solidFill>
              </a:rPr>
              <a:t>Au moins une fois par mois</a:t>
            </a:r>
          </a:p>
        </p:txBody>
      </p:sp>
      <p:sp>
        <p:nvSpPr>
          <p:cNvPr id="8" name="ZoneTexte 7">
            <a:extLst>
              <a:ext uri="{FF2B5EF4-FFF2-40B4-BE49-F238E27FC236}">
                <a16:creationId xmlns:a16="http://schemas.microsoft.com/office/drawing/2014/main" id="{3F1B4B62-2F90-3B23-896F-CC47023C7B0D}"/>
              </a:ext>
            </a:extLst>
          </p:cNvPr>
          <p:cNvSpPr txBox="1"/>
          <p:nvPr/>
        </p:nvSpPr>
        <p:spPr>
          <a:xfrm>
            <a:off x="2144471" y="2251248"/>
            <a:ext cx="1137782" cy="400110"/>
          </a:xfrm>
          <a:prstGeom prst="rect">
            <a:avLst/>
          </a:prstGeom>
          <a:noFill/>
        </p:spPr>
        <p:txBody>
          <a:bodyPr wrap="square" rtlCol="0">
            <a:spAutoFit/>
          </a:bodyPr>
          <a:lstStyle/>
          <a:p>
            <a:pPr algn="ctr"/>
            <a:r>
              <a:rPr lang="fr-FR" sz="1000" i="1" dirty="0">
                <a:solidFill>
                  <a:schemeClr val="accent2">
                    <a:lumMod val="60000"/>
                    <a:lumOff val="40000"/>
                  </a:schemeClr>
                </a:solidFill>
              </a:rPr>
              <a:t>Moins d’une fois par mois</a:t>
            </a:r>
          </a:p>
        </p:txBody>
      </p:sp>
      <p:graphicFrame>
        <p:nvGraphicFramePr>
          <p:cNvPr id="18" name="Graphique 17">
            <a:extLst>
              <a:ext uri="{FF2B5EF4-FFF2-40B4-BE49-F238E27FC236}">
                <a16:creationId xmlns:a16="http://schemas.microsoft.com/office/drawing/2014/main" id="{A84A0AED-DFDC-A4A5-0B9D-D9FC963145B0}"/>
              </a:ext>
            </a:extLst>
          </p:cNvPr>
          <p:cNvGraphicFramePr/>
          <p:nvPr>
            <p:extLst>
              <p:ext uri="{D42A27DB-BD31-4B8C-83A1-F6EECF244321}">
                <p14:modId xmlns:p14="http://schemas.microsoft.com/office/powerpoint/2010/main" val="999369768"/>
              </p:ext>
            </p:extLst>
          </p:nvPr>
        </p:nvGraphicFramePr>
        <p:xfrm>
          <a:off x="7922099" y="2535623"/>
          <a:ext cx="3232524" cy="4055084"/>
        </p:xfrm>
        <a:graphic>
          <a:graphicData uri="http://schemas.openxmlformats.org/drawingml/2006/chart">
            <c:chart xmlns:c="http://schemas.openxmlformats.org/drawingml/2006/chart" xmlns:r="http://schemas.openxmlformats.org/officeDocument/2006/relationships" r:id="rId3"/>
          </a:graphicData>
        </a:graphic>
      </p:graphicFrame>
      <p:sp>
        <p:nvSpPr>
          <p:cNvPr id="19" name="ZoneTexte 18">
            <a:extLst>
              <a:ext uri="{FF2B5EF4-FFF2-40B4-BE49-F238E27FC236}">
                <a16:creationId xmlns:a16="http://schemas.microsoft.com/office/drawing/2014/main" id="{E0927CDA-4FED-C20C-35B8-6C11C624184A}"/>
              </a:ext>
            </a:extLst>
          </p:cNvPr>
          <p:cNvSpPr txBox="1"/>
          <p:nvPr/>
        </p:nvSpPr>
        <p:spPr>
          <a:xfrm>
            <a:off x="9957118" y="2253633"/>
            <a:ext cx="1137781" cy="400110"/>
          </a:xfrm>
          <a:prstGeom prst="rect">
            <a:avLst/>
          </a:prstGeom>
          <a:noFill/>
        </p:spPr>
        <p:txBody>
          <a:bodyPr wrap="square" rtlCol="0">
            <a:spAutoFit/>
          </a:bodyPr>
          <a:lstStyle/>
          <a:p>
            <a:pPr algn="ctr"/>
            <a:r>
              <a:rPr lang="fr-FR" sz="1000" i="1" dirty="0">
                <a:solidFill>
                  <a:schemeClr val="accent6">
                    <a:lumMod val="75000"/>
                  </a:schemeClr>
                </a:solidFill>
              </a:rPr>
              <a:t>Au moins une fois par mois</a:t>
            </a:r>
          </a:p>
        </p:txBody>
      </p:sp>
      <p:sp>
        <p:nvSpPr>
          <p:cNvPr id="20" name="ZoneTexte 19">
            <a:extLst>
              <a:ext uri="{FF2B5EF4-FFF2-40B4-BE49-F238E27FC236}">
                <a16:creationId xmlns:a16="http://schemas.microsoft.com/office/drawing/2014/main" id="{4AB907D6-A315-F74B-737E-CE14AE2C133F}"/>
              </a:ext>
            </a:extLst>
          </p:cNvPr>
          <p:cNvSpPr txBox="1"/>
          <p:nvPr/>
        </p:nvSpPr>
        <p:spPr>
          <a:xfrm>
            <a:off x="9002089" y="2253633"/>
            <a:ext cx="1137782" cy="400110"/>
          </a:xfrm>
          <a:prstGeom prst="rect">
            <a:avLst/>
          </a:prstGeom>
          <a:noFill/>
        </p:spPr>
        <p:txBody>
          <a:bodyPr wrap="square" rtlCol="0">
            <a:spAutoFit/>
          </a:bodyPr>
          <a:lstStyle/>
          <a:p>
            <a:pPr algn="ctr"/>
            <a:r>
              <a:rPr lang="fr-FR" sz="1000" i="1" dirty="0">
                <a:solidFill>
                  <a:schemeClr val="accent6">
                    <a:lumMod val="60000"/>
                    <a:lumOff val="40000"/>
                  </a:schemeClr>
                </a:solidFill>
              </a:rPr>
              <a:t>Moins d’une fois par mois</a:t>
            </a:r>
          </a:p>
        </p:txBody>
      </p:sp>
      <p:sp>
        <p:nvSpPr>
          <p:cNvPr id="21" name="Text Box 118">
            <a:extLst>
              <a:ext uri="{FF2B5EF4-FFF2-40B4-BE49-F238E27FC236}">
                <a16:creationId xmlns:a16="http://schemas.microsoft.com/office/drawing/2014/main" id="{A3FC0336-7556-36FD-888A-8B5D94C78C2E}"/>
              </a:ext>
            </a:extLst>
          </p:cNvPr>
          <p:cNvSpPr txBox="1">
            <a:spLocks noChangeArrowheads="1"/>
          </p:cNvSpPr>
          <p:nvPr/>
        </p:nvSpPr>
        <p:spPr bwMode="auto">
          <a:xfrm>
            <a:off x="7996085" y="6590097"/>
            <a:ext cx="3033450" cy="183887"/>
          </a:xfrm>
          <a:prstGeom prst="rect">
            <a:avLst/>
          </a:prstGeom>
          <a:noFill/>
          <a:ln>
            <a:noFill/>
          </a:ln>
        </p:spPr>
        <p:txBody>
          <a:bodyPr wrap="none" lIns="36000" tIns="36000" rIns="36000" bIns="36000" anchor="ct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lnSpc>
                <a:spcPct val="85000"/>
              </a:lnSpc>
              <a:defRPr/>
            </a:pPr>
            <a:r>
              <a:rPr lang="fr-FR" sz="750" b="1" dirty="0">
                <a:solidFill>
                  <a:schemeClr val="accent4">
                    <a:lumMod val="75000"/>
                  </a:schemeClr>
                </a:solidFill>
                <a:latin typeface="+mn-lt"/>
                <a:sym typeface="Wingdings 2"/>
              </a:rPr>
              <a:t>+/-</a:t>
            </a:r>
            <a:r>
              <a:rPr lang="fr-FR" sz="810" b="1" dirty="0">
                <a:solidFill>
                  <a:schemeClr val="accent4">
                    <a:lumMod val="75000"/>
                  </a:schemeClr>
                </a:solidFill>
                <a:latin typeface="+mn-lt"/>
              </a:rPr>
              <a:t> </a:t>
            </a:r>
            <a:r>
              <a:rPr lang="fr-FR" sz="850" i="1" dirty="0">
                <a:latin typeface="+mn-lt"/>
              </a:rPr>
              <a:t>Ecarts significatifs positifs à 95% par rapport à l’ensemble</a:t>
            </a:r>
          </a:p>
        </p:txBody>
      </p:sp>
      <p:graphicFrame>
        <p:nvGraphicFramePr>
          <p:cNvPr id="9" name="Tableau 8">
            <a:extLst>
              <a:ext uri="{FF2B5EF4-FFF2-40B4-BE49-F238E27FC236}">
                <a16:creationId xmlns:a16="http://schemas.microsoft.com/office/drawing/2014/main" id="{BAA2C03F-A7DE-6015-78D1-C273C99C5D29}"/>
              </a:ext>
            </a:extLst>
          </p:cNvPr>
          <p:cNvGraphicFramePr>
            <a:graphicFrameLocks noGrp="1"/>
          </p:cNvGraphicFramePr>
          <p:nvPr>
            <p:extLst>
              <p:ext uri="{D42A27DB-BD31-4B8C-83A1-F6EECF244321}">
                <p14:modId xmlns:p14="http://schemas.microsoft.com/office/powerpoint/2010/main" val="4080404649"/>
              </p:ext>
            </p:extLst>
          </p:nvPr>
        </p:nvGraphicFramePr>
        <p:xfrm>
          <a:off x="4721699" y="2523292"/>
          <a:ext cx="3200400" cy="393966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20000"/>
                    </a:ext>
                  </a:extLst>
                </a:gridCol>
              </a:tblGrid>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997432"/>
                  </a:ext>
                </a:extLst>
              </a:tr>
              <a:tr h="393966">
                <a:tc>
                  <a:txBody>
                    <a:bodyPr/>
                    <a:lstStyle/>
                    <a:p>
                      <a:pPr algn="ctr" fontAlgn="b"/>
                      <a:endParaRPr lang="fr-FR" sz="1000" b="0" i="0" u="none" strike="noStrike" dirty="0">
                        <a:solidFill>
                          <a:schemeClr val="accent6">
                            <a:lumMod val="60000"/>
                            <a:lumOff val="40000"/>
                          </a:schemeClr>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07089"/>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4618"/>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65654"/>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77818"/>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fr-FR" sz="1000" b="0" i="0" u="none" strike="noStrike" dirty="0">
                        <a:solidFill>
                          <a:srgbClr val="000000"/>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58822"/>
                  </a:ext>
                </a:extLst>
              </a:tr>
            </a:tbl>
          </a:graphicData>
        </a:graphic>
      </p:graphicFrame>
      <p:graphicFrame>
        <p:nvGraphicFramePr>
          <p:cNvPr id="10" name="Tableau 9">
            <a:extLst>
              <a:ext uri="{FF2B5EF4-FFF2-40B4-BE49-F238E27FC236}">
                <a16:creationId xmlns:a16="http://schemas.microsoft.com/office/drawing/2014/main" id="{6776BC09-4BD7-2203-F5DB-ECE6740506C7}"/>
              </a:ext>
            </a:extLst>
          </p:cNvPr>
          <p:cNvGraphicFramePr>
            <a:graphicFrameLocks noGrp="1"/>
          </p:cNvGraphicFramePr>
          <p:nvPr>
            <p:extLst>
              <p:ext uri="{D42A27DB-BD31-4B8C-83A1-F6EECF244321}">
                <p14:modId xmlns:p14="http://schemas.microsoft.com/office/powerpoint/2010/main" val="2120028003"/>
              </p:ext>
            </p:extLst>
          </p:nvPr>
        </p:nvGraphicFramePr>
        <p:xfrm>
          <a:off x="4666626" y="2597693"/>
          <a:ext cx="3200400" cy="393966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20000"/>
                    </a:ext>
                  </a:extLst>
                </a:gridCol>
              </a:tblGrid>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Rechercher des codes promo en amont de l’acte d’achat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Consulter les avis clients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997432"/>
                  </a:ext>
                </a:extLst>
              </a:tr>
              <a:tr h="393966">
                <a:tc>
                  <a:txBody>
                    <a:bodyPr/>
                    <a:lstStyle/>
                    <a:p>
                      <a:pPr algn="ctr" fontAlgn="b"/>
                      <a:r>
                        <a:rPr lang="fr-FR" sz="1000" b="0" i="0" u="none" strike="noStrike" dirty="0">
                          <a:solidFill>
                            <a:srgbClr val="000000"/>
                          </a:solidFill>
                          <a:effectLst/>
                          <a:latin typeface="Arial" panose="020B0604020202020204" pitchFamily="34" charset="0"/>
                        </a:rPr>
                        <a:t>Privilégier des sites </a:t>
                      </a:r>
                      <a:r>
                        <a:rPr lang="fr-FR" sz="1000" b="0" i="0" u="none" strike="noStrike" dirty="0">
                          <a:solidFill>
                            <a:schemeClr val="accent5"/>
                          </a:solidFill>
                          <a:effectLst/>
                          <a:latin typeface="Arial" panose="020B0604020202020204" pitchFamily="34" charset="0"/>
                        </a:rPr>
                        <a:t>Français</a:t>
                      </a:r>
                      <a:r>
                        <a:rPr lang="fr-FR" sz="1000" b="0" i="0" u="none" strike="noStrike" dirty="0">
                          <a:solidFill>
                            <a:srgbClr val="000000"/>
                          </a:solidFill>
                          <a:effectLst/>
                          <a:latin typeface="Arial" panose="020B0604020202020204" pitchFamily="34" charset="0"/>
                        </a:rPr>
                        <a:t> / </a:t>
                      </a:r>
                      <a:r>
                        <a:rPr lang="fr-FR" sz="1000" b="0" i="0" u="none" strike="noStrike" dirty="0">
                          <a:solidFill>
                            <a:schemeClr val="accent6">
                              <a:lumMod val="60000"/>
                              <a:lumOff val="40000"/>
                            </a:schemeClr>
                          </a:solidFill>
                          <a:effectLst/>
                          <a:latin typeface="Arial" panose="020B0604020202020204" pitchFamily="34" charset="0"/>
                        </a:rPr>
                        <a:t>Néerlandais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07089"/>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Faire des achats via des sites internet sur son mobile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4618"/>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Utiliser des comparateurs d’offre et de prix</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Faire des achats via des applications téléchargées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65654"/>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Consulter des tests, tutoriels ou contenus explicatifs sur le produit avant achat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Avoir recours à des outils de type chat en ligne pour s’aider dans ses achats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Passer des commandes sans créer d’espace client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77818"/>
                  </a:ext>
                </a:extLst>
              </a:tr>
              <a:tr h="39396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rgbClr val="000000"/>
                          </a:solidFill>
                          <a:effectLst/>
                          <a:latin typeface="Arial" panose="020B0604020202020204" pitchFamily="34" charset="0"/>
                        </a:rPr>
                        <a:t>Réaliser des achats après avoir vu une annonce ou une publicité sur les réseaux sociaux</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58822"/>
                  </a:ext>
                </a:extLst>
              </a:tr>
            </a:tbl>
          </a:graphicData>
        </a:graphic>
      </p:graphicFrame>
      <p:cxnSp>
        <p:nvCxnSpPr>
          <p:cNvPr id="11" name="Connecteur droit 10">
            <a:extLst>
              <a:ext uri="{FF2B5EF4-FFF2-40B4-BE49-F238E27FC236}">
                <a16:creationId xmlns:a16="http://schemas.microsoft.com/office/drawing/2014/main" id="{32AB2DA4-1ADA-0566-03ED-C5BD2848BB80}"/>
              </a:ext>
            </a:extLst>
          </p:cNvPr>
          <p:cNvCxnSpPr>
            <a:cxnSpLocks/>
          </p:cNvCxnSpPr>
          <p:nvPr/>
        </p:nvCxnSpPr>
        <p:spPr bwMode="auto">
          <a:xfrm>
            <a:off x="5094977" y="298348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D25B0CEB-B10B-B6E3-882A-75EDAD0B335D}"/>
              </a:ext>
            </a:extLst>
          </p:cNvPr>
          <p:cNvCxnSpPr>
            <a:cxnSpLocks/>
          </p:cNvCxnSpPr>
          <p:nvPr/>
        </p:nvCxnSpPr>
        <p:spPr bwMode="auto">
          <a:xfrm>
            <a:off x="5094977" y="341020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D452D322-4973-3200-A006-28D99E174B95}"/>
              </a:ext>
            </a:extLst>
          </p:cNvPr>
          <p:cNvCxnSpPr>
            <a:cxnSpLocks/>
          </p:cNvCxnSpPr>
          <p:nvPr/>
        </p:nvCxnSpPr>
        <p:spPr bwMode="auto">
          <a:xfrm>
            <a:off x="5094977" y="376834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Connecteur droit 21">
            <a:extLst>
              <a:ext uri="{FF2B5EF4-FFF2-40B4-BE49-F238E27FC236}">
                <a16:creationId xmlns:a16="http://schemas.microsoft.com/office/drawing/2014/main" id="{45E6603C-3758-C283-A4A7-618D775BB26B}"/>
              </a:ext>
            </a:extLst>
          </p:cNvPr>
          <p:cNvCxnSpPr>
            <a:cxnSpLocks/>
          </p:cNvCxnSpPr>
          <p:nvPr/>
        </p:nvCxnSpPr>
        <p:spPr bwMode="auto">
          <a:xfrm>
            <a:off x="5094977" y="413791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01B62CEE-B364-7484-C74B-64CEF888172E}"/>
              </a:ext>
            </a:extLst>
          </p:cNvPr>
          <p:cNvCxnSpPr>
            <a:cxnSpLocks/>
          </p:cNvCxnSpPr>
          <p:nvPr/>
        </p:nvCxnSpPr>
        <p:spPr bwMode="auto">
          <a:xfrm>
            <a:off x="5094977" y="4538545"/>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Connecteur droit 32">
            <a:extLst>
              <a:ext uri="{FF2B5EF4-FFF2-40B4-BE49-F238E27FC236}">
                <a16:creationId xmlns:a16="http://schemas.microsoft.com/office/drawing/2014/main" id="{23ECC87E-191D-EDBB-4CFE-1EEBE9C43A4B}"/>
              </a:ext>
            </a:extLst>
          </p:cNvPr>
          <p:cNvCxnSpPr>
            <a:cxnSpLocks/>
          </p:cNvCxnSpPr>
          <p:nvPr/>
        </p:nvCxnSpPr>
        <p:spPr bwMode="auto">
          <a:xfrm>
            <a:off x="5094977" y="4933996"/>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9311733C-60DE-1A62-A13D-E75EEBD5EFE7}"/>
              </a:ext>
            </a:extLst>
          </p:cNvPr>
          <p:cNvCxnSpPr>
            <a:cxnSpLocks/>
          </p:cNvCxnSpPr>
          <p:nvPr/>
        </p:nvCxnSpPr>
        <p:spPr bwMode="auto">
          <a:xfrm>
            <a:off x="5094977" y="5379769"/>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C072003C-1846-CB77-4B81-98454E50549D}"/>
              </a:ext>
            </a:extLst>
          </p:cNvPr>
          <p:cNvCxnSpPr>
            <a:cxnSpLocks/>
          </p:cNvCxnSpPr>
          <p:nvPr/>
        </p:nvCxnSpPr>
        <p:spPr bwMode="auto">
          <a:xfrm>
            <a:off x="5094977" y="5715049"/>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327CB294-A8C9-BD4E-1947-7B6F0AE87002}"/>
              </a:ext>
            </a:extLst>
          </p:cNvPr>
          <p:cNvCxnSpPr>
            <a:cxnSpLocks/>
          </p:cNvCxnSpPr>
          <p:nvPr/>
        </p:nvCxnSpPr>
        <p:spPr bwMode="auto">
          <a:xfrm>
            <a:off x="5094977" y="6153199"/>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 name="ZoneTexte 37">
            <a:extLst>
              <a:ext uri="{FF2B5EF4-FFF2-40B4-BE49-F238E27FC236}">
                <a16:creationId xmlns:a16="http://schemas.microsoft.com/office/drawing/2014/main" id="{1C1CA7E2-DA5C-D2C0-D74F-F888A627B816}"/>
              </a:ext>
            </a:extLst>
          </p:cNvPr>
          <p:cNvSpPr txBox="1"/>
          <p:nvPr/>
        </p:nvSpPr>
        <p:spPr>
          <a:xfrm>
            <a:off x="2027344" y="3799595"/>
            <a:ext cx="234253" cy="253916"/>
          </a:xfrm>
          <a:prstGeom prst="rect">
            <a:avLst/>
          </a:prstGeom>
          <a:noFill/>
        </p:spPr>
        <p:txBody>
          <a:bodyPr wrap="square">
            <a:spAutoFit/>
          </a:bodyPr>
          <a:lstStyle/>
          <a:p>
            <a:r>
              <a:rPr lang="fr-FR" sz="1050" b="1" dirty="0">
                <a:solidFill>
                  <a:schemeClr val="accent4">
                    <a:lumMod val="75000"/>
                  </a:schemeClr>
                </a:solidFill>
                <a:latin typeface="+mn-lt"/>
                <a:sym typeface="Wingdings 2"/>
              </a:rPr>
              <a:t>+</a:t>
            </a:r>
            <a:endParaRPr lang="fr-FR" sz="2000" b="1" dirty="0"/>
          </a:p>
        </p:txBody>
      </p:sp>
      <p:sp>
        <p:nvSpPr>
          <p:cNvPr id="40" name="ZoneTexte 39">
            <a:extLst>
              <a:ext uri="{FF2B5EF4-FFF2-40B4-BE49-F238E27FC236}">
                <a16:creationId xmlns:a16="http://schemas.microsoft.com/office/drawing/2014/main" id="{369E0CEB-C046-4963-F29E-A7AEE533E072}"/>
              </a:ext>
            </a:extLst>
          </p:cNvPr>
          <p:cNvSpPr txBox="1"/>
          <p:nvPr/>
        </p:nvSpPr>
        <p:spPr>
          <a:xfrm>
            <a:off x="3829777" y="3745734"/>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1" name="ZoneTexte 40">
            <a:extLst>
              <a:ext uri="{FF2B5EF4-FFF2-40B4-BE49-F238E27FC236}">
                <a16:creationId xmlns:a16="http://schemas.microsoft.com/office/drawing/2014/main" id="{3071872A-513C-569C-A862-F1462A05ECAE}"/>
              </a:ext>
            </a:extLst>
          </p:cNvPr>
          <p:cNvSpPr txBox="1"/>
          <p:nvPr/>
        </p:nvSpPr>
        <p:spPr>
          <a:xfrm>
            <a:off x="2416032" y="4620524"/>
            <a:ext cx="234253" cy="253916"/>
          </a:xfrm>
          <a:prstGeom prst="rect">
            <a:avLst/>
          </a:prstGeom>
          <a:noFill/>
        </p:spPr>
        <p:txBody>
          <a:bodyPr wrap="square">
            <a:spAutoFit/>
          </a:bodyPr>
          <a:lstStyle/>
          <a:p>
            <a:r>
              <a:rPr lang="fr-FR" sz="1050" b="1" dirty="0">
                <a:solidFill>
                  <a:schemeClr val="accent4">
                    <a:lumMod val="75000"/>
                  </a:schemeClr>
                </a:solidFill>
                <a:latin typeface="+mn-lt"/>
                <a:sym typeface="Wingdings 2"/>
              </a:rPr>
              <a:t>+</a:t>
            </a:r>
            <a:endParaRPr lang="fr-FR" sz="2000" b="1" dirty="0"/>
          </a:p>
        </p:txBody>
      </p:sp>
      <p:sp>
        <p:nvSpPr>
          <p:cNvPr id="42" name="ZoneTexte 41">
            <a:extLst>
              <a:ext uri="{FF2B5EF4-FFF2-40B4-BE49-F238E27FC236}">
                <a16:creationId xmlns:a16="http://schemas.microsoft.com/office/drawing/2014/main" id="{4C1E8CC2-F264-5EAE-5E01-6639C7358B4C}"/>
              </a:ext>
            </a:extLst>
          </p:cNvPr>
          <p:cNvSpPr txBox="1"/>
          <p:nvPr/>
        </p:nvSpPr>
        <p:spPr>
          <a:xfrm>
            <a:off x="4216430" y="4562766"/>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3" name="ZoneTexte 42">
            <a:extLst>
              <a:ext uri="{FF2B5EF4-FFF2-40B4-BE49-F238E27FC236}">
                <a16:creationId xmlns:a16="http://schemas.microsoft.com/office/drawing/2014/main" id="{BDB3011F-931D-CDFF-D19B-08FABF9A4596}"/>
              </a:ext>
            </a:extLst>
          </p:cNvPr>
          <p:cNvSpPr txBox="1"/>
          <p:nvPr/>
        </p:nvSpPr>
        <p:spPr>
          <a:xfrm>
            <a:off x="4524177" y="5368660"/>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4" name="ZoneTexte 43">
            <a:extLst>
              <a:ext uri="{FF2B5EF4-FFF2-40B4-BE49-F238E27FC236}">
                <a16:creationId xmlns:a16="http://schemas.microsoft.com/office/drawing/2014/main" id="{4BD10BC0-5F6A-4A5B-71BD-4FB712BD9D64}"/>
              </a:ext>
            </a:extLst>
          </p:cNvPr>
          <p:cNvSpPr txBox="1"/>
          <p:nvPr/>
        </p:nvSpPr>
        <p:spPr>
          <a:xfrm>
            <a:off x="3705735" y="4171052"/>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5" name="ZoneTexte 44">
            <a:extLst>
              <a:ext uri="{FF2B5EF4-FFF2-40B4-BE49-F238E27FC236}">
                <a16:creationId xmlns:a16="http://schemas.microsoft.com/office/drawing/2014/main" id="{87B95B8C-CE66-D226-FF2D-F99DB90D6472}"/>
              </a:ext>
            </a:extLst>
          </p:cNvPr>
          <p:cNvSpPr txBox="1"/>
          <p:nvPr/>
        </p:nvSpPr>
        <p:spPr>
          <a:xfrm>
            <a:off x="2933073" y="2523292"/>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6" name="ZoneTexte 45">
            <a:extLst>
              <a:ext uri="{FF2B5EF4-FFF2-40B4-BE49-F238E27FC236}">
                <a16:creationId xmlns:a16="http://schemas.microsoft.com/office/drawing/2014/main" id="{567DB1EB-C034-B17F-5E79-A4D157C477DD}"/>
              </a:ext>
            </a:extLst>
          </p:cNvPr>
          <p:cNvSpPr txBox="1"/>
          <p:nvPr/>
        </p:nvSpPr>
        <p:spPr>
          <a:xfrm>
            <a:off x="3282253" y="2951522"/>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7" name="ZoneTexte 46">
            <a:extLst>
              <a:ext uri="{FF2B5EF4-FFF2-40B4-BE49-F238E27FC236}">
                <a16:creationId xmlns:a16="http://schemas.microsoft.com/office/drawing/2014/main" id="{D3A40E9D-EFC9-35E0-363E-89552816041A}"/>
              </a:ext>
            </a:extLst>
          </p:cNvPr>
          <p:cNvSpPr txBox="1"/>
          <p:nvPr/>
        </p:nvSpPr>
        <p:spPr>
          <a:xfrm>
            <a:off x="8533156" y="3765600"/>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8" name="ZoneTexte 47">
            <a:extLst>
              <a:ext uri="{FF2B5EF4-FFF2-40B4-BE49-F238E27FC236}">
                <a16:creationId xmlns:a16="http://schemas.microsoft.com/office/drawing/2014/main" id="{FE653490-8493-5624-0DFB-26B5738308BE}"/>
              </a:ext>
            </a:extLst>
          </p:cNvPr>
          <p:cNvSpPr txBox="1"/>
          <p:nvPr/>
        </p:nvSpPr>
        <p:spPr>
          <a:xfrm>
            <a:off x="8015208" y="4612923"/>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49" name="ZoneTexte 48">
            <a:extLst>
              <a:ext uri="{FF2B5EF4-FFF2-40B4-BE49-F238E27FC236}">
                <a16:creationId xmlns:a16="http://schemas.microsoft.com/office/drawing/2014/main" id="{50737142-9664-9E16-7BC4-ABBDE4DE5F1F}"/>
              </a:ext>
            </a:extLst>
          </p:cNvPr>
          <p:cNvSpPr txBox="1"/>
          <p:nvPr/>
        </p:nvSpPr>
        <p:spPr>
          <a:xfrm>
            <a:off x="7776770" y="5407272"/>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50" name="ZoneTexte 49">
            <a:extLst>
              <a:ext uri="{FF2B5EF4-FFF2-40B4-BE49-F238E27FC236}">
                <a16:creationId xmlns:a16="http://schemas.microsoft.com/office/drawing/2014/main" id="{0CFE4232-3680-E4B9-83AE-3CBDBC999871}"/>
              </a:ext>
            </a:extLst>
          </p:cNvPr>
          <p:cNvSpPr txBox="1"/>
          <p:nvPr/>
        </p:nvSpPr>
        <p:spPr>
          <a:xfrm>
            <a:off x="8900019" y="2951522"/>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51" name="ZoneTexte 50">
            <a:extLst>
              <a:ext uri="{FF2B5EF4-FFF2-40B4-BE49-F238E27FC236}">
                <a16:creationId xmlns:a16="http://schemas.microsoft.com/office/drawing/2014/main" id="{A906535A-BFA1-BB90-0A5F-439C77DCB266}"/>
              </a:ext>
            </a:extLst>
          </p:cNvPr>
          <p:cNvSpPr txBox="1"/>
          <p:nvPr/>
        </p:nvSpPr>
        <p:spPr>
          <a:xfrm>
            <a:off x="9141800" y="2546242"/>
            <a:ext cx="234253" cy="307777"/>
          </a:xfrm>
          <a:prstGeom prst="rect">
            <a:avLst/>
          </a:prstGeom>
          <a:noFill/>
        </p:spPr>
        <p:txBody>
          <a:bodyPr wrap="square">
            <a:spAutoFit/>
          </a:bodyPr>
          <a:lstStyle/>
          <a:p>
            <a:r>
              <a:rPr lang="fr-FR" sz="1400" b="1" dirty="0">
                <a:solidFill>
                  <a:schemeClr val="accent4">
                    <a:lumMod val="75000"/>
                  </a:schemeClr>
                </a:solidFill>
                <a:latin typeface="+mn-lt"/>
                <a:sym typeface="Wingdings 2"/>
              </a:rPr>
              <a:t>-</a:t>
            </a:r>
            <a:endParaRPr lang="fr-FR" sz="3200" b="1" dirty="0"/>
          </a:p>
        </p:txBody>
      </p:sp>
      <p:sp>
        <p:nvSpPr>
          <p:cNvPr id="52" name="ZoneTexte 51">
            <a:extLst>
              <a:ext uri="{FF2B5EF4-FFF2-40B4-BE49-F238E27FC236}">
                <a16:creationId xmlns:a16="http://schemas.microsoft.com/office/drawing/2014/main" id="{86D40D69-5690-299B-CF9B-28235FEB46B3}"/>
              </a:ext>
            </a:extLst>
          </p:cNvPr>
          <p:cNvSpPr txBox="1"/>
          <p:nvPr/>
        </p:nvSpPr>
        <p:spPr>
          <a:xfrm>
            <a:off x="10795282" y="3819461"/>
            <a:ext cx="234253" cy="253916"/>
          </a:xfrm>
          <a:prstGeom prst="rect">
            <a:avLst/>
          </a:prstGeom>
          <a:noFill/>
        </p:spPr>
        <p:txBody>
          <a:bodyPr wrap="square">
            <a:spAutoFit/>
          </a:bodyPr>
          <a:lstStyle/>
          <a:p>
            <a:r>
              <a:rPr lang="fr-FR" sz="1050" b="1" dirty="0">
                <a:solidFill>
                  <a:schemeClr val="accent4">
                    <a:lumMod val="75000"/>
                  </a:schemeClr>
                </a:solidFill>
                <a:latin typeface="+mn-lt"/>
                <a:sym typeface="Wingdings 2"/>
              </a:rPr>
              <a:t>+</a:t>
            </a:r>
            <a:endParaRPr lang="fr-FR" sz="2000" b="1" dirty="0"/>
          </a:p>
        </p:txBody>
      </p:sp>
      <p:sp>
        <p:nvSpPr>
          <p:cNvPr id="53" name="ZoneTexte 52">
            <a:extLst>
              <a:ext uri="{FF2B5EF4-FFF2-40B4-BE49-F238E27FC236}">
                <a16:creationId xmlns:a16="http://schemas.microsoft.com/office/drawing/2014/main" id="{4C6FD03A-1691-CFA5-004A-48ACFDEE2269}"/>
              </a:ext>
            </a:extLst>
          </p:cNvPr>
          <p:cNvSpPr txBox="1"/>
          <p:nvPr/>
        </p:nvSpPr>
        <p:spPr>
          <a:xfrm>
            <a:off x="10154928" y="4639853"/>
            <a:ext cx="234253" cy="253916"/>
          </a:xfrm>
          <a:prstGeom prst="rect">
            <a:avLst/>
          </a:prstGeom>
          <a:noFill/>
        </p:spPr>
        <p:txBody>
          <a:bodyPr wrap="square">
            <a:spAutoFit/>
          </a:bodyPr>
          <a:lstStyle/>
          <a:p>
            <a:r>
              <a:rPr lang="fr-FR" sz="1050" b="1" dirty="0">
                <a:solidFill>
                  <a:schemeClr val="accent4">
                    <a:lumMod val="75000"/>
                  </a:schemeClr>
                </a:solidFill>
                <a:latin typeface="+mn-lt"/>
                <a:sym typeface="Wingdings 2"/>
              </a:rPr>
              <a:t>+</a:t>
            </a:r>
            <a:endParaRPr lang="fr-FR" sz="2000" b="1" dirty="0"/>
          </a:p>
        </p:txBody>
      </p:sp>
      <p:sp>
        <p:nvSpPr>
          <p:cNvPr id="54" name="ZoneTexte 53">
            <a:extLst>
              <a:ext uri="{FF2B5EF4-FFF2-40B4-BE49-F238E27FC236}">
                <a16:creationId xmlns:a16="http://schemas.microsoft.com/office/drawing/2014/main" id="{C1614C3B-4285-B1E8-6DA7-D631106E5BF1}"/>
              </a:ext>
            </a:extLst>
          </p:cNvPr>
          <p:cNvSpPr txBox="1"/>
          <p:nvPr/>
        </p:nvSpPr>
        <p:spPr>
          <a:xfrm>
            <a:off x="5094977" y="1852999"/>
            <a:ext cx="2364799" cy="415498"/>
          </a:xfrm>
          <a:prstGeom prst="rect">
            <a:avLst/>
          </a:prstGeom>
          <a:noFill/>
        </p:spPr>
        <p:txBody>
          <a:bodyPr wrap="square" rtlCol="0">
            <a:spAutoFit/>
          </a:bodyPr>
          <a:lstStyle/>
          <a:p>
            <a:pPr algn="ctr"/>
            <a:r>
              <a:rPr lang="fr-FR" sz="1050" b="1" i="1" dirty="0"/>
              <a:t>Le font plus souvent, selon la fréquence d’achat en ligne :</a:t>
            </a:r>
            <a:endParaRPr lang="fr-FR" sz="1050" b="1" i="1" baseline="30000" dirty="0"/>
          </a:p>
        </p:txBody>
      </p:sp>
      <p:pic>
        <p:nvPicPr>
          <p:cNvPr id="6" name="Image 5">
            <a:extLst>
              <a:ext uri="{FF2B5EF4-FFF2-40B4-BE49-F238E27FC236}">
                <a16:creationId xmlns:a16="http://schemas.microsoft.com/office/drawing/2014/main" id="{18222807-97A9-0CCF-1E18-BD1B9886C0C8}"/>
              </a:ext>
            </a:extLst>
          </p:cNvPr>
          <p:cNvPicPr>
            <a:picLocks noChangeAspect="1"/>
          </p:cNvPicPr>
          <p:nvPr/>
        </p:nvPicPr>
        <p:blipFill>
          <a:blip r:embed="rId4"/>
          <a:stretch>
            <a:fillRect/>
          </a:stretch>
        </p:blipFill>
        <p:spPr>
          <a:xfrm>
            <a:off x="2987932" y="1832852"/>
            <a:ext cx="495565" cy="329551"/>
          </a:xfrm>
          <a:prstGeom prst="rect">
            <a:avLst/>
          </a:prstGeom>
          <a:ln>
            <a:solidFill>
              <a:schemeClr val="tx1"/>
            </a:solidFill>
          </a:ln>
        </p:spPr>
      </p:pic>
      <p:pic>
        <p:nvPicPr>
          <p:cNvPr id="12" name="Image 11">
            <a:extLst>
              <a:ext uri="{FF2B5EF4-FFF2-40B4-BE49-F238E27FC236}">
                <a16:creationId xmlns:a16="http://schemas.microsoft.com/office/drawing/2014/main" id="{0538BF41-69E0-125B-4C14-AEC3375F9380}"/>
              </a:ext>
            </a:extLst>
          </p:cNvPr>
          <p:cNvPicPr>
            <a:picLocks noChangeAspect="1"/>
          </p:cNvPicPr>
          <p:nvPr/>
        </p:nvPicPr>
        <p:blipFill>
          <a:blip r:embed="rId5"/>
          <a:stretch>
            <a:fillRect/>
          </a:stretch>
        </p:blipFill>
        <p:spPr>
          <a:xfrm>
            <a:off x="8748158" y="1832852"/>
            <a:ext cx="495566" cy="329551"/>
          </a:xfrm>
          <a:prstGeom prst="rect">
            <a:avLst/>
          </a:prstGeom>
          <a:ln>
            <a:solidFill>
              <a:schemeClr val="tx1"/>
            </a:solidFill>
          </a:ln>
        </p:spPr>
      </p:pic>
    </p:spTree>
    <p:extLst>
      <p:ext uri="{BB962C8B-B14F-4D97-AF65-F5344CB8AC3E}">
        <p14:creationId xmlns:p14="http://schemas.microsoft.com/office/powerpoint/2010/main" val="1757738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0"/>
          </p:nvPr>
        </p:nvSpPr>
        <p:spPr/>
        <p:txBody>
          <a:bodyPr/>
          <a:lstStyle/>
          <a:p>
            <a:r>
              <a:rPr lang="fr-FR" dirty="0"/>
              <a:t>FONCTIONNALITÉS SOUHAITÉES POUR DEMAIN</a:t>
            </a:r>
          </a:p>
        </p:txBody>
      </p:sp>
      <p:sp>
        <p:nvSpPr>
          <p:cNvPr id="3" name="Titre 2"/>
          <p:cNvSpPr>
            <a:spLocks noGrp="1"/>
          </p:cNvSpPr>
          <p:nvPr>
            <p:ph type="title"/>
          </p:nvPr>
        </p:nvSpPr>
        <p:spPr>
          <a:xfrm>
            <a:off x="550866" y="563764"/>
            <a:ext cx="11031536" cy="862735"/>
          </a:xfrm>
          <a:noFill/>
        </p:spPr>
        <p:txBody>
          <a:bodyPr>
            <a:normAutofit/>
          </a:bodyPr>
          <a:lstStyle/>
          <a:p>
            <a:r>
              <a:rPr lang="fr-FR" dirty="0"/>
              <a:t>L’amélioration de la livraison est au cœur des attentes des acheteurs en ligne. Rechercher un produit en le prenant en photo est une fonctionnalité qui pourrait leur plaire également. </a:t>
            </a:r>
          </a:p>
        </p:txBody>
      </p:sp>
      <p:sp>
        <p:nvSpPr>
          <p:cNvPr id="5" name="Espace réservé du texte 4"/>
          <p:cNvSpPr>
            <a:spLocks noGrp="1"/>
          </p:cNvSpPr>
          <p:nvPr>
            <p:ph type="body" sz="quarter" idx="21"/>
          </p:nvPr>
        </p:nvSpPr>
        <p:spPr>
          <a:xfrm>
            <a:off x="833437" y="6427942"/>
            <a:ext cx="6013929" cy="358775"/>
          </a:xfrm>
        </p:spPr>
        <p:txBody>
          <a:bodyPr/>
          <a:lstStyle/>
          <a:p>
            <a:r>
              <a:rPr lang="fr-FR" dirty="0"/>
              <a:t>Q7. Dans les 5 années à venir, quelles fonctionnalités vous semblent les plus pertinentes pour améliorer votre expérience d’achat en ligne ?</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pic>
        <p:nvPicPr>
          <p:cNvPr id="8" name="Image 7">
            <a:extLst>
              <a:ext uri="{FF2B5EF4-FFF2-40B4-BE49-F238E27FC236}">
                <a16:creationId xmlns:a16="http://schemas.microsoft.com/office/drawing/2014/main" id="{683C7D8A-6707-C183-105C-1540B1B98A44}"/>
              </a:ext>
            </a:extLst>
          </p:cNvPr>
          <p:cNvPicPr>
            <a:picLocks noChangeAspect="1"/>
          </p:cNvPicPr>
          <p:nvPr/>
        </p:nvPicPr>
        <p:blipFill>
          <a:blip r:embed="rId2"/>
          <a:stretch>
            <a:fillRect/>
          </a:stretch>
        </p:blipFill>
        <p:spPr>
          <a:xfrm>
            <a:off x="7260810" y="1639390"/>
            <a:ext cx="495565" cy="329551"/>
          </a:xfrm>
          <a:prstGeom prst="rect">
            <a:avLst/>
          </a:prstGeom>
          <a:ln>
            <a:solidFill>
              <a:schemeClr val="tx1"/>
            </a:solidFill>
          </a:ln>
        </p:spPr>
      </p:pic>
      <p:pic>
        <p:nvPicPr>
          <p:cNvPr id="12" name="Image 11">
            <a:extLst>
              <a:ext uri="{FF2B5EF4-FFF2-40B4-BE49-F238E27FC236}">
                <a16:creationId xmlns:a16="http://schemas.microsoft.com/office/drawing/2014/main" id="{44F8C46E-38E0-D946-923A-E43912DD7246}"/>
              </a:ext>
            </a:extLst>
          </p:cNvPr>
          <p:cNvPicPr>
            <a:picLocks noChangeAspect="1"/>
          </p:cNvPicPr>
          <p:nvPr/>
        </p:nvPicPr>
        <p:blipFill>
          <a:blip r:embed="rId3"/>
          <a:stretch>
            <a:fillRect/>
          </a:stretch>
        </p:blipFill>
        <p:spPr>
          <a:xfrm>
            <a:off x="8159755" y="1637548"/>
            <a:ext cx="495566" cy="329551"/>
          </a:xfrm>
          <a:prstGeom prst="rect">
            <a:avLst/>
          </a:prstGeom>
          <a:ln>
            <a:solidFill>
              <a:schemeClr val="tx1"/>
            </a:solidFill>
          </a:ln>
        </p:spPr>
      </p:pic>
      <p:sp>
        <p:nvSpPr>
          <p:cNvPr id="10" name="Rectangle 9">
            <a:extLst>
              <a:ext uri="{FF2B5EF4-FFF2-40B4-BE49-F238E27FC236}">
                <a16:creationId xmlns:a16="http://schemas.microsoft.com/office/drawing/2014/main" id="{10661E48-9864-7757-3EAF-22BDA87F1E67}"/>
              </a:ext>
            </a:extLst>
          </p:cNvPr>
          <p:cNvSpPr/>
          <p:nvPr/>
        </p:nvSpPr>
        <p:spPr bwMode="auto">
          <a:xfrm>
            <a:off x="7081022" y="2189449"/>
            <a:ext cx="863077" cy="326339"/>
          </a:xfrm>
          <a:prstGeom prst="rect">
            <a:avLst/>
          </a:prstGeom>
          <a:solidFill>
            <a:srgbClr val="4B8D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solidFill>
                  <a:schemeClr val="tx1"/>
                </a:solidFill>
                <a:effectLst/>
                <a:latin typeface="+mj-lt"/>
                <a:cs typeface="Arial" charset="0"/>
              </a:rPr>
              <a:t>59%</a:t>
            </a:r>
          </a:p>
        </p:txBody>
      </p:sp>
      <p:sp>
        <p:nvSpPr>
          <p:cNvPr id="19" name="Rectangle 18">
            <a:extLst>
              <a:ext uri="{FF2B5EF4-FFF2-40B4-BE49-F238E27FC236}">
                <a16:creationId xmlns:a16="http://schemas.microsoft.com/office/drawing/2014/main" id="{575DF985-95B4-68FC-C95F-C5CD0059B417}"/>
              </a:ext>
            </a:extLst>
          </p:cNvPr>
          <p:cNvSpPr/>
          <p:nvPr/>
        </p:nvSpPr>
        <p:spPr bwMode="auto">
          <a:xfrm>
            <a:off x="8000807" y="2184630"/>
            <a:ext cx="863077" cy="326339"/>
          </a:xfrm>
          <a:prstGeom prst="rect">
            <a:avLst/>
          </a:prstGeom>
          <a:solidFill>
            <a:srgbClr val="F5770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solidFill>
                  <a:schemeClr val="tx1"/>
                </a:solidFill>
                <a:effectLst/>
                <a:latin typeface="+mj-lt"/>
                <a:cs typeface="Arial" charset="0"/>
              </a:rPr>
              <a:t>44%</a:t>
            </a:r>
          </a:p>
        </p:txBody>
      </p:sp>
      <p:sp>
        <p:nvSpPr>
          <p:cNvPr id="20" name="Rectangle 19">
            <a:extLst>
              <a:ext uri="{FF2B5EF4-FFF2-40B4-BE49-F238E27FC236}">
                <a16:creationId xmlns:a16="http://schemas.microsoft.com/office/drawing/2014/main" id="{54E6F0D0-F361-08FE-E211-4A85E817138F}"/>
              </a:ext>
            </a:extLst>
          </p:cNvPr>
          <p:cNvSpPr/>
          <p:nvPr/>
        </p:nvSpPr>
        <p:spPr bwMode="auto">
          <a:xfrm>
            <a:off x="7081022" y="2777797"/>
            <a:ext cx="863077" cy="326339"/>
          </a:xfrm>
          <a:prstGeom prst="rect">
            <a:avLst/>
          </a:prstGeom>
          <a:solidFill>
            <a:srgbClr val="7DADE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46</a:t>
            </a:r>
            <a:r>
              <a:rPr kumimoji="0" lang="fr-FR" sz="1600" u="none" strike="noStrike" cap="none" normalizeH="0" baseline="0" dirty="0">
                <a:ln>
                  <a:noFill/>
                </a:ln>
                <a:solidFill>
                  <a:schemeClr val="tx1"/>
                </a:solidFill>
                <a:effectLst/>
                <a:latin typeface="+mj-lt"/>
                <a:cs typeface="Arial" charset="0"/>
              </a:rPr>
              <a:t>%</a:t>
            </a:r>
          </a:p>
        </p:txBody>
      </p:sp>
      <p:sp>
        <p:nvSpPr>
          <p:cNvPr id="21" name="Rectangle 20">
            <a:extLst>
              <a:ext uri="{FF2B5EF4-FFF2-40B4-BE49-F238E27FC236}">
                <a16:creationId xmlns:a16="http://schemas.microsoft.com/office/drawing/2014/main" id="{D7CA57F4-5A1D-F2FD-3BA4-953D2FFB2C1C}"/>
              </a:ext>
            </a:extLst>
          </p:cNvPr>
          <p:cNvSpPr/>
          <p:nvPr/>
        </p:nvSpPr>
        <p:spPr bwMode="auto">
          <a:xfrm>
            <a:off x="8000807" y="2772978"/>
            <a:ext cx="863077" cy="326339"/>
          </a:xfrm>
          <a:prstGeom prst="rect">
            <a:avLst/>
          </a:prstGeom>
          <a:solidFill>
            <a:srgbClr val="FAC0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42</a:t>
            </a:r>
            <a:r>
              <a:rPr kumimoji="0" lang="fr-FR" sz="1600" u="none" strike="noStrike" cap="none" normalizeH="0" baseline="0" dirty="0">
                <a:ln>
                  <a:noFill/>
                </a:ln>
                <a:solidFill>
                  <a:schemeClr val="tx1"/>
                </a:solidFill>
                <a:effectLst/>
                <a:latin typeface="+mj-lt"/>
                <a:cs typeface="Arial" charset="0"/>
              </a:rPr>
              <a:t>%</a:t>
            </a:r>
          </a:p>
        </p:txBody>
      </p:sp>
      <p:sp>
        <p:nvSpPr>
          <p:cNvPr id="22" name="Rectangle 21">
            <a:extLst>
              <a:ext uri="{FF2B5EF4-FFF2-40B4-BE49-F238E27FC236}">
                <a16:creationId xmlns:a16="http://schemas.microsoft.com/office/drawing/2014/main" id="{376E1130-1248-FBCF-EA48-23CADB1E0173}"/>
              </a:ext>
            </a:extLst>
          </p:cNvPr>
          <p:cNvSpPr/>
          <p:nvPr/>
        </p:nvSpPr>
        <p:spPr bwMode="auto">
          <a:xfrm>
            <a:off x="7081022" y="3330049"/>
            <a:ext cx="863077" cy="326339"/>
          </a:xfrm>
          <a:prstGeom prst="rect">
            <a:avLst/>
          </a:prstGeom>
          <a:solidFill>
            <a:srgbClr val="B1CEF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42</a:t>
            </a:r>
            <a:r>
              <a:rPr kumimoji="0" lang="fr-FR" sz="1600" u="none" strike="noStrike" cap="none" normalizeH="0" baseline="0" dirty="0">
                <a:ln>
                  <a:noFill/>
                </a:ln>
                <a:solidFill>
                  <a:schemeClr val="tx1"/>
                </a:solidFill>
                <a:effectLst/>
                <a:latin typeface="+mj-lt"/>
                <a:cs typeface="Arial" charset="0"/>
              </a:rPr>
              <a:t>%</a:t>
            </a:r>
          </a:p>
        </p:txBody>
      </p:sp>
      <p:sp>
        <p:nvSpPr>
          <p:cNvPr id="23" name="Rectangle 22">
            <a:extLst>
              <a:ext uri="{FF2B5EF4-FFF2-40B4-BE49-F238E27FC236}">
                <a16:creationId xmlns:a16="http://schemas.microsoft.com/office/drawing/2014/main" id="{F1A00DAA-E027-331A-1062-D4947B45D70B}"/>
              </a:ext>
            </a:extLst>
          </p:cNvPr>
          <p:cNvSpPr/>
          <p:nvPr/>
        </p:nvSpPr>
        <p:spPr bwMode="auto">
          <a:xfrm>
            <a:off x="8000807" y="3325230"/>
            <a:ext cx="863077" cy="326339"/>
          </a:xfrm>
          <a:prstGeom prst="rect">
            <a:avLst/>
          </a:prstGeom>
          <a:solidFill>
            <a:srgbClr val="F7964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46</a:t>
            </a:r>
            <a:r>
              <a:rPr kumimoji="0" lang="fr-FR" sz="1600" u="none" strike="noStrike" cap="none" normalizeH="0" baseline="0" dirty="0">
                <a:ln>
                  <a:noFill/>
                </a:ln>
                <a:solidFill>
                  <a:schemeClr val="tx1"/>
                </a:solidFill>
                <a:effectLst/>
                <a:latin typeface="+mj-lt"/>
                <a:cs typeface="Arial" charset="0"/>
              </a:rPr>
              <a:t>%</a:t>
            </a:r>
          </a:p>
        </p:txBody>
      </p:sp>
      <p:sp>
        <p:nvSpPr>
          <p:cNvPr id="24" name="Rectangle : coins arrondis 23">
            <a:extLst>
              <a:ext uri="{FF2B5EF4-FFF2-40B4-BE49-F238E27FC236}">
                <a16:creationId xmlns:a16="http://schemas.microsoft.com/office/drawing/2014/main" id="{A49DC1ED-C471-8AE6-2DF9-C68266952C57}"/>
              </a:ext>
            </a:extLst>
          </p:cNvPr>
          <p:cNvSpPr/>
          <p:nvPr/>
        </p:nvSpPr>
        <p:spPr bwMode="auto">
          <a:xfrm>
            <a:off x="7081022" y="3966525"/>
            <a:ext cx="863077" cy="326339"/>
          </a:xfrm>
          <a:prstGeom prst="roundRect">
            <a:avLst>
              <a:gd name="adj" fmla="val 0"/>
            </a:avLst>
          </a:prstGeom>
          <a:solidFill>
            <a:srgbClr val="CBDEF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solidFill>
                  <a:schemeClr val="tx1"/>
                </a:solidFill>
                <a:effectLst/>
                <a:latin typeface="+mj-lt"/>
                <a:cs typeface="Arial" charset="0"/>
              </a:rPr>
              <a:t>33%</a:t>
            </a:r>
          </a:p>
        </p:txBody>
      </p:sp>
      <p:sp>
        <p:nvSpPr>
          <p:cNvPr id="25" name="Rectangle 24">
            <a:extLst>
              <a:ext uri="{FF2B5EF4-FFF2-40B4-BE49-F238E27FC236}">
                <a16:creationId xmlns:a16="http://schemas.microsoft.com/office/drawing/2014/main" id="{3FEBD8B2-BB69-885D-D482-6F9CC12F2C9F}"/>
              </a:ext>
            </a:extLst>
          </p:cNvPr>
          <p:cNvSpPr/>
          <p:nvPr/>
        </p:nvSpPr>
        <p:spPr bwMode="auto">
          <a:xfrm>
            <a:off x="8000807" y="3961706"/>
            <a:ext cx="863077" cy="326339"/>
          </a:xfrm>
          <a:prstGeom prst="rect">
            <a:avLst/>
          </a:prstGeom>
          <a:solidFill>
            <a:srgbClr val="FCD5B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solidFill>
                  <a:schemeClr val="tx1"/>
                </a:solidFill>
                <a:effectLst/>
                <a:latin typeface="+mj-lt"/>
                <a:cs typeface="Arial" charset="0"/>
              </a:rPr>
              <a:t>22%</a:t>
            </a:r>
          </a:p>
        </p:txBody>
      </p:sp>
      <p:sp>
        <p:nvSpPr>
          <p:cNvPr id="26" name="Rectangle : coins arrondis 25">
            <a:extLst>
              <a:ext uri="{FF2B5EF4-FFF2-40B4-BE49-F238E27FC236}">
                <a16:creationId xmlns:a16="http://schemas.microsoft.com/office/drawing/2014/main" id="{3FBEF578-CC09-6F76-4F31-43508E5AEC3F}"/>
              </a:ext>
            </a:extLst>
          </p:cNvPr>
          <p:cNvSpPr/>
          <p:nvPr/>
        </p:nvSpPr>
        <p:spPr bwMode="auto">
          <a:xfrm>
            <a:off x="7081022" y="4578937"/>
            <a:ext cx="863077" cy="326339"/>
          </a:xfrm>
          <a:prstGeom prst="roundRect">
            <a:avLst>
              <a:gd name="adj" fmla="val 0"/>
            </a:avLst>
          </a:prstGeom>
          <a:solidFill>
            <a:srgbClr val="E5EF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26</a:t>
            </a:r>
            <a:r>
              <a:rPr kumimoji="0" lang="fr-FR" sz="1600" u="none" strike="noStrike" cap="none" normalizeH="0" baseline="0" dirty="0">
                <a:ln>
                  <a:noFill/>
                </a:ln>
                <a:solidFill>
                  <a:schemeClr val="tx1"/>
                </a:solidFill>
                <a:effectLst/>
                <a:latin typeface="+mj-lt"/>
                <a:cs typeface="Arial" charset="0"/>
              </a:rPr>
              <a:t>%</a:t>
            </a:r>
          </a:p>
        </p:txBody>
      </p:sp>
      <p:sp>
        <p:nvSpPr>
          <p:cNvPr id="27" name="Rectangle 26">
            <a:extLst>
              <a:ext uri="{FF2B5EF4-FFF2-40B4-BE49-F238E27FC236}">
                <a16:creationId xmlns:a16="http://schemas.microsoft.com/office/drawing/2014/main" id="{1424A860-E2D1-E48A-7C32-EF51B3132AC8}"/>
              </a:ext>
            </a:extLst>
          </p:cNvPr>
          <p:cNvSpPr/>
          <p:nvPr/>
        </p:nvSpPr>
        <p:spPr bwMode="auto">
          <a:xfrm>
            <a:off x="8000807" y="4574118"/>
            <a:ext cx="863077" cy="326339"/>
          </a:xfrm>
          <a:prstGeom prst="rect">
            <a:avLst/>
          </a:prstGeom>
          <a:solidFill>
            <a:srgbClr val="FEF1E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17</a:t>
            </a:r>
            <a:r>
              <a:rPr kumimoji="0" lang="fr-FR" sz="1600" u="none" strike="noStrike" cap="none" normalizeH="0" baseline="0" dirty="0">
                <a:ln>
                  <a:noFill/>
                </a:ln>
                <a:solidFill>
                  <a:schemeClr val="tx1"/>
                </a:solidFill>
                <a:effectLst/>
                <a:latin typeface="+mj-lt"/>
                <a:cs typeface="Arial" charset="0"/>
              </a:rPr>
              <a:t>%</a:t>
            </a:r>
          </a:p>
        </p:txBody>
      </p:sp>
      <p:sp>
        <p:nvSpPr>
          <p:cNvPr id="28" name="Rectangle : coins arrondis 27">
            <a:extLst>
              <a:ext uri="{FF2B5EF4-FFF2-40B4-BE49-F238E27FC236}">
                <a16:creationId xmlns:a16="http://schemas.microsoft.com/office/drawing/2014/main" id="{0DC36E18-8868-C9F2-A1EE-AAC626FED2E9}"/>
              </a:ext>
            </a:extLst>
          </p:cNvPr>
          <p:cNvSpPr/>
          <p:nvPr/>
        </p:nvSpPr>
        <p:spPr bwMode="auto">
          <a:xfrm>
            <a:off x="7081022" y="5215413"/>
            <a:ext cx="863077" cy="326339"/>
          </a:xfrm>
          <a:prstGeom prst="roundRect">
            <a:avLst>
              <a:gd name="adj" fmla="val 0"/>
            </a:avLst>
          </a:prstGeom>
          <a:solidFill>
            <a:srgbClr val="EEF5F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22</a:t>
            </a:r>
            <a:r>
              <a:rPr kumimoji="0" lang="fr-FR" sz="1600" u="none" strike="noStrike" cap="none" normalizeH="0" baseline="0" dirty="0">
                <a:ln>
                  <a:noFill/>
                </a:ln>
                <a:solidFill>
                  <a:schemeClr val="tx1"/>
                </a:solidFill>
                <a:effectLst/>
                <a:latin typeface="+mj-lt"/>
                <a:cs typeface="Arial" charset="0"/>
              </a:rPr>
              <a:t>%</a:t>
            </a:r>
          </a:p>
        </p:txBody>
      </p:sp>
      <p:sp>
        <p:nvSpPr>
          <p:cNvPr id="29" name="Rectangle 28">
            <a:extLst>
              <a:ext uri="{FF2B5EF4-FFF2-40B4-BE49-F238E27FC236}">
                <a16:creationId xmlns:a16="http://schemas.microsoft.com/office/drawing/2014/main" id="{42D86264-3769-6972-A6C8-E785390ECB96}"/>
              </a:ext>
            </a:extLst>
          </p:cNvPr>
          <p:cNvSpPr/>
          <p:nvPr/>
        </p:nvSpPr>
        <p:spPr bwMode="auto">
          <a:xfrm>
            <a:off x="8000807" y="5210594"/>
            <a:ext cx="863077" cy="326339"/>
          </a:xfrm>
          <a:prstGeom prst="rect">
            <a:avLst/>
          </a:prstGeom>
          <a:solidFill>
            <a:srgbClr val="FDEAD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solidFill>
                  <a:schemeClr val="tx1"/>
                </a:solidFill>
                <a:effectLst/>
                <a:latin typeface="+mj-lt"/>
                <a:cs typeface="Arial" charset="0"/>
              </a:rPr>
              <a:t>27%</a:t>
            </a:r>
          </a:p>
        </p:txBody>
      </p:sp>
      <p:sp>
        <p:nvSpPr>
          <p:cNvPr id="30" name="Rectangle : coins arrondis 29">
            <a:extLst>
              <a:ext uri="{FF2B5EF4-FFF2-40B4-BE49-F238E27FC236}">
                <a16:creationId xmlns:a16="http://schemas.microsoft.com/office/drawing/2014/main" id="{B6F0EF10-3959-8414-9AB3-A4367F5A5E2D}"/>
              </a:ext>
            </a:extLst>
          </p:cNvPr>
          <p:cNvSpPr/>
          <p:nvPr/>
        </p:nvSpPr>
        <p:spPr bwMode="auto">
          <a:xfrm>
            <a:off x="7081022" y="5863919"/>
            <a:ext cx="863077" cy="326339"/>
          </a:xfrm>
          <a:prstGeom prst="roundRect">
            <a:avLst>
              <a:gd name="adj" fmla="val 0"/>
            </a:avLst>
          </a:prstGeom>
          <a:solidFill>
            <a:srgbClr val="F5F9F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600" u="none" strike="noStrike" cap="none" normalizeH="0" baseline="0" dirty="0">
                <a:ln>
                  <a:noFill/>
                </a:ln>
                <a:solidFill>
                  <a:schemeClr val="tx1"/>
                </a:solidFill>
                <a:effectLst/>
                <a:latin typeface="+mj-lt"/>
                <a:cs typeface="Arial" charset="0"/>
              </a:rPr>
              <a:t>10%</a:t>
            </a:r>
          </a:p>
        </p:txBody>
      </p:sp>
      <p:sp>
        <p:nvSpPr>
          <p:cNvPr id="44" name="Rectangle 43">
            <a:extLst>
              <a:ext uri="{FF2B5EF4-FFF2-40B4-BE49-F238E27FC236}">
                <a16:creationId xmlns:a16="http://schemas.microsoft.com/office/drawing/2014/main" id="{A7728A66-4D94-D26A-A9FE-EF44058DB748}"/>
              </a:ext>
            </a:extLst>
          </p:cNvPr>
          <p:cNvSpPr/>
          <p:nvPr/>
        </p:nvSpPr>
        <p:spPr bwMode="auto">
          <a:xfrm>
            <a:off x="8000807" y="5859100"/>
            <a:ext cx="863077" cy="326339"/>
          </a:xfrm>
          <a:prstGeom prst="rect">
            <a:avLst/>
          </a:prstGeom>
          <a:solidFill>
            <a:srgbClr val="FFF8F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fr-FR" sz="1600" dirty="0">
                <a:latin typeface="+mj-lt"/>
                <a:cs typeface="Arial" charset="0"/>
              </a:rPr>
              <a:t>13</a:t>
            </a:r>
            <a:r>
              <a:rPr kumimoji="0" lang="fr-FR" sz="1600" u="none" strike="noStrike" cap="none" normalizeH="0" baseline="0" dirty="0">
                <a:ln>
                  <a:noFill/>
                </a:ln>
                <a:solidFill>
                  <a:schemeClr val="tx1"/>
                </a:solidFill>
                <a:effectLst/>
                <a:latin typeface="+mj-lt"/>
                <a:cs typeface="Arial" charset="0"/>
              </a:rPr>
              <a:t>%</a:t>
            </a:r>
          </a:p>
        </p:txBody>
      </p:sp>
      <p:graphicFrame>
        <p:nvGraphicFramePr>
          <p:cNvPr id="62" name="Tableau 62">
            <a:extLst>
              <a:ext uri="{FF2B5EF4-FFF2-40B4-BE49-F238E27FC236}">
                <a16:creationId xmlns:a16="http://schemas.microsoft.com/office/drawing/2014/main" id="{35FD92C3-4F85-822C-A262-59249A8E9147}"/>
              </a:ext>
            </a:extLst>
          </p:cNvPr>
          <p:cNvGraphicFramePr>
            <a:graphicFrameLocks noGrp="1"/>
          </p:cNvGraphicFramePr>
          <p:nvPr>
            <p:extLst>
              <p:ext uri="{D42A27DB-BD31-4B8C-83A1-F6EECF244321}">
                <p14:modId xmlns:p14="http://schemas.microsoft.com/office/powerpoint/2010/main" val="3191698789"/>
              </p:ext>
            </p:extLst>
          </p:nvPr>
        </p:nvGraphicFramePr>
        <p:xfrm>
          <a:off x="2152185" y="2069129"/>
          <a:ext cx="4872128" cy="4229925"/>
        </p:xfrm>
        <a:graphic>
          <a:graphicData uri="http://schemas.openxmlformats.org/drawingml/2006/table">
            <a:tbl>
              <a:tblPr firstRow="1" bandRow="1">
                <a:tableStyleId>{00A15C55-8517-42AA-B614-E9B94910E393}</a:tableStyleId>
              </a:tblPr>
              <a:tblGrid>
                <a:gridCol w="4872128">
                  <a:extLst>
                    <a:ext uri="{9D8B030D-6E8A-4147-A177-3AD203B41FA5}">
                      <a16:colId xmlns:a16="http://schemas.microsoft.com/office/drawing/2014/main" val="2392715696"/>
                    </a:ext>
                  </a:extLst>
                </a:gridCol>
              </a:tblGrid>
              <a:tr h="5665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Arial" panose="020B0604020202020204" pitchFamily="34" charset="0"/>
                        </a:rPr>
                        <a:t>Hyper personnalisation de la livraison</a:t>
                      </a:r>
                    </a:p>
                  </a:txBody>
                  <a:tcPr anchor="ctr">
                    <a:noFill/>
                  </a:tcPr>
                </a:tc>
                <a:extLst>
                  <a:ext uri="{0D108BD9-81ED-4DB2-BD59-A6C34878D82A}">
                    <a16:rowId xmlns:a16="http://schemas.microsoft.com/office/drawing/2014/main" val="3039408173"/>
                  </a:ext>
                </a:extLst>
              </a:tr>
              <a:tr h="5665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chemeClr val="tx1"/>
                          </a:solidFill>
                          <a:effectLst/>
                          <a:latin typeface="Arial" panose="020B0604020202020204" pitchFamily="34" charset="0"/>
                        </a:rPr>
                        <a:t>Pouvoir choisir un mode de livraison plus responsable</a:t>
                      </a:r>
                    </a:p>
                  </a:txBody>
                  <a:tcPr anchor="ctr">
                    <a:noFill/>
                  </a:tcPr>
                </a:tc>
                <a:extLst>
                  <a:ext uri="{0D108BD9-81ED-4DB2-BD59-A6C34878D82A}">
                    <a16:rowId xmlns:a16="http://schemas.microsoft.com/office/drawing/2014/main" val="682504698"/>
                  </a:ext>
                </a:extLst>
              </a:tr>
              <a:tr h="5665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chemeClr val="tx1"/>
                          </a:solidFill>
                          <a:effectLst/>
                          <a:latin typeface="Arial" panose="020B0604020202020204" pitchFamily="34" charset="0"/>
                        </a:rPr>
                        <a:t>Pouvoir rechercher un produit en le prenant en photo</a:t>
                      </a:r>
                    </a:p>
                  </a:txBody>
                  <a:tcPr anchor="ctr">
                    <a:noFill/>
                  </a:tcPr>
                </a:tc>
                <a:extLst>
                  <a:ext uri="{0D108BD9-81ED-4DB2-BD59-A6C34878D82A}">
                    <a16:rowId xmlns:a16="http://schemas.microsoft.com/office/drawing/2014/main" val="1633991907"/>
                  </a:ext>
                </a:extLst>
              </a:tr>
              <a:tr h="6985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chemeClr val="tx1"/>
                          </a:solidFill>
                          <a:effectLst/>
                          <a:latin typeface="Arial" panose="020B0604020202020204" pitchFamily="34" charset="0"/>
                        </a:rPr>
                        <a:t>Une vision complète de l’impact environnemental et social de mon achat ou une proposition de la meilleure option</a:t>
                      </a:r>
                    </a:p>
                  </a:txBody>
                  <a:tcPr anchor="ctr">
                    <a:noFill/>
                  </a:tcPr>
                </a:tc>
                <a:extLst>
                  <a:ext uri="{0D108BD9-81ED-4DB2-BD59-A6C34878D82A}">
                    <a16:rowId xmlns:a16="http://schemas.microsoft.com/office/drawing/2014/main" val="849071722"/>
                  </a:ext>
                </a:extLst>
              </a:tr>
              <a:tr h="5665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i="0" u="none" strike="noStrike" dirty="0">
                          <a:solidFill>
                            <a:schemeClr val="tx1"/>
                          </a:solidFill>
                          <a:effectLst/>
                          <a:latin typeface="Arial" panose="020B0604020202020204" pitchFamily="34" charset="0"/>
                        </a:rPr>
                        <a:t>Pouvoir utiliser la réalité augmentée</a:t>
                      </a:r>
                    </a:p>
                  </a:txBody>
                  <a:tcPr anchor="ctr">
                    <a:noFill/>
                  </a:tcPr>
                </a:tc>
                <a:extLst>
                  <a:ext uri="{0D108BD9-81ED-4DB2-BD59-A6C34878D82A}">
                    <a16:rowId xmlns:a16="http://schemas.microsoft.com/office/drawing/2014/main" val="1937801882"/>
                  </a:ext>
                </a:extLst>
              </a:tr>
              <a:tr h="69852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Arial" panose="020B0604020202020204" pitchFamily="34" charset="0"/>
                        </a:rPr>
                        <a:t>T</a:t>
                      </a:r>
                      <a:r>
                        <a:rPr lang="fr-FR" sz="1200" b="0" i="0" u="none" strike="noStrike" dirty="0">
                          <a:solidFill>
                            <a:schemeClr val="tx1"/>
                          </a:solidFill>
                          <a:effectLst/>
                          <a:latin typeface="Arial" panose="020B0604020202020204" pitchFamily="34" charset="0"/>
                        </a:rPr>
                        <a:t>rouver un produit sur un site après l’avoir vu dans un contenu de divertissement</a:t>
                      </a:r>
                    </a:p>
                  </a:txBody>
                  <a:tcPr anchor="ctr">
                    <a:noFill/>
                  </a:tcPr>
                </a:tc>
                <a:extLst>
                  <a:ext uri="{0D108BD9-81ED-4DB2-BD59-A6C34878D82A}">
                    <a16:rowId xmlns:a16="http://schemas.microsoft.com/office/drawing/2014/main" val="3655450956"/>
                  </a:ext>
                </a:extLst>
              </a:tr>
              <a:tr h="56657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r-FR" sz="1200" b="0" dirty="0">
                          <a:solidFill>
                            <a:schemeClr val="tx1"/>
                          </a:solidFill>
                          <a:latin typeface="Arial" panose="020B0604020202020204" pitchFamily="34" charset="0"/>
                        </a:rPr>
                        <a:t>A</a:t>
                      </a:r>
                      <a:r>
                        <a:rPr lang="fr-FR" sz="1200" b="0" i="0" u="none" strike="noStrike" dirty="0">
                          <a:solidFill>
                            <a:schemeClr val="tx1"/>
                          </a:solidFill>
                          <a:effectLst/>
                          <a:latin typeface="Arial" panose="020B0604020202020204" pitchFamily="34" charset="0"/>
                        </a:rPr>
                        <a:t>cheter un produit en utilisant un assistant vocal</a:t>
                      </a:r>
                    </a:p>
                  </a:txBody>
                  <a:tcPr anchor="ctr">
                    <a:noFill/>
                  </a:tcPr>
                </a:tc>
                <a:extLst>
                  <a:ext uri="{0D108BD9-81ED-4DB2-BD59-A6C34878D82A}">
                    <a16:rowId xmlns:a16="http://schemas.microsoft.com/office/drawing/2014/main" val="3851772721"/>
                  </a:ext>
                </a:extLst>
              </a:tr>
            </a:tbl>
          </a:graphicData>
        </a:graphic>
      </p:graphicFrame>
      <p:pic>
        <p:nvPicPr>
          <p:cNvPr id="63" name="Image 62">
            <a:extLst>
              <a:ext uri="{FF2B5EF4-FFF2-40B4-BE49-F238E27FC236}">
                <a16:creationId xmlns:a16="http://schemas.microsoft.com/office/drawing/2014/main" id="{D4819651-12B7-8A04-36FF-8FC6556561E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734945" y="3176837"/>
            <a:ext cx="543585" cy="543585"/>
          </a:xfrm>
          <a:prstGeom prst="rect">
            <a:avLst/>
          </a:prstGeom>
        </p:spPr>
      </p:pic>
      <p:pic>
        <p:nvPicPr>
          <p:cNvPr id="66" name="Image 65">
            <a:extLst>
              <a:ext uri="{FF2B5EF4-FFF2-40B4-BE49-F238E27FC236}">
                <a16:creationId xmlns:a16="http://schemas.microsoft.com/office/drawing/2014/main" id="{C8558123-49C3-8FF8-CC0A-09A0EE1FD7C7}"/>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488802" y="2118496"/>
            <a:ext cx="407247" cy="407247"/>
          </a:xfrm>
          <a:prstGeom prst="rect">
            <a:avLst/>
          </a:prstGeom>
        </p:spPr>
      </p:pic>
      <p:pic>
        <p:nvPicPr>
          <p:cNvPr id="67" name="Image 66">
            <a:extLst>
              <a:ext uri="{FF2B5EF4-FFF2-40B4-BE49-F238E27FC236}">
                <a16:creationId xmlns:a16="http://schemas.microsoft.com/office/drawing/2014/main" id="{8EB365EE-4080-C266-4E51-FD6E250A08B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3881925" y="2127286"/>
            <a:ext cx="439817" cy="439817"/>
          </a:xfrm>
          <a:prstGeom prst="rect">
            <a:avLst/>
          </a:prstGeom>
        </p:spPr>
      </p:pic>
      <p:pic>
        <p:nvPicPr>
          <p:cNvPr id="68" name="Image 67">
            <a:extLst>
              <a:ext uri="{FF2B5EF4-FFF2-40B4-BE49-F238E27FC236}">
                <a16:creationId xmlns:a16="http://schemas.microsoft.com/office/drawing/2014/main" id="{93EC3F08-0B6B-AD75-F44D-A9E625D8535A}"/>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2406469" y="2677602"/>
            <a:ext cx="364200" cy="364200"/>
          </a:xfrm>
          <a:prstGeom prst="rect">
            <a:avLst/>
          </a:prstGeom>
        </p:spPr>
      </p:pic>
      <p:pic>
        <p:nvPicPr>
          <p:cNvPr id="69" name="Image 68">
            <a:extLst>
              <a:ext uri="{FF2B5EF4-FFF2-40B4-BE49-F238E27FC236}">
                <a16:creationId xmlns:a16="http://schemas.microsoft.com/office/drawing/2014/main" id="{88E4A517-D13A-2036-EC68-5601A5398BC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2760472" y="2666628"/>
            <a:ext cx="439817" cy="439817"/>
          </a:xfrm>
          <a:prstGeom prst="rect">
            <a:avLst/>
          </a:prstGeom>
        </p:spPr>
      </p:pic>
      <p:pic>
        <p:nvPicPr>
          <p:cNvPr id="72" name="Image 71">
            <a:extLst>
              <a:ext uri="{FF2B5EF4-FFF2-40B4-BE49-F238E27FC236}">
                <a16:creationId xmlns:a16="http://schemas.microsoft.com/office/drawing/2014/main" id="{CA56AC35-0F5C-69F4-C5D6-6F1E90971E7B}"/>
              </a:ext>
            </a:extLst>
          </p:cNvPr>
          <p:cNvPicPr>
            <a:picLocks noChangeAspect="1"/>
          </p:cNvPicPr>
          <p:nvPr/>
        </p:nvPicPr>
        <p:blipFill rotWithShape="1">
          <a:blip r:embed="rId8"/>
          <a:srcRect l="4774" t="4263" r="9698" b="12555"/>
          <a:stretch/>
        </p:blipFill>
        <p:spPr>
          <a:xfrm>
            <a:off x="1747836" y="3870753"/>
            <a:ext cx="599971" cy="395792"/>
          </a:xfrm>
          <a:prstGeom prst="rect">
            <a:avLst/>
          </a:prstGeom>
        </p:spPr>
      </p:pic>
      <p:pic>
        <p:nvPicPr>
          <p:cNvPr id="76" name="Image 75">
            <a:extLst>
              <a:ext uri="{FF2B5EF4-FFF2-40B4-BE49-F238E27FC236}">
                <a16:creationId xmlns:a16="http://schemas.microsoft.com/office/drawing/2014/main" id="{60DCB347-AF16-6622-08D2-7754F641C190}"/>
              </a:ext>
            </a:extLst>
          </p:cNvPr>
          <p:cNvPicPr>
            <a:picLocks noChangeAspect="1"/>
          </p:cNvPicPr>
          <p:nvPr/>
        </p:nvPicPr>
        <p:blipFill rotWithShape="1">
          <a:blip r:embed="rId9">
            <a:clrChange>
              <a:clrFrom>
                <a:srgbClr val="FFFFFF"/>
              </a:clrFrom>
              <a:clrTo>
                <a:srgbClr val="FFFFFF">
                  <a:alpha val="0"/>
                </a:srgbClr>
              </a:clrTo>
            </a:clrChange>
          </a:blip>
          <a:srcRect t="4871" r="2604" b="5443"/>
          <a:stretch/>
        </p:blipFill>
        <p:spPr>
          <a:xfrm>
            <a:off x="3155845" y="5782132"/>
            <a:ext cx="445949" cy="439403"/>
          </a:xfrm>
          <a:prstGeom prst="rect">
            <a:avLst/>
          </a:prstGeom>
        </p:spPr>
      </p:pic>
      <p:pic>
        <p:nvPicPr>
          <p:cNvPr id="78" name="Image 77">
            <a:extLst>
              <a:ext uri="{FF2B5EF4-FFF2-40B4-BE49-F238E27FC236}">
                <a16:creationId xmlns:a16="http://schemas.microsoft.com/office/drawing/2014/main" id="{1234883A-FFD1-86D4-D5B2-A538AD158C1B}"/>
              </a:ext>
            </a:extLst>
          </p:cNvPr>
          <p:cNvPicPr>
            <a:picLocks noChangeAspect="1"/>
          </p:cNvPicPr>
          <p:nvPr/>
        </p:nvPicPr>
        <p:blipFill>
          <a:blip r:embed="rId10"/>
          <a:stretch>
            <a:fillRect/>
          </a:stretch>
        </p:blipFill>
        <p:spPr>
          <a:xfrm>
            <a:off x="1899390" y="4985167"/>
            <a:ext cx="599971" cy="595265"/>
          </a:xfrm>
          <a:prstGeom prst="rect">
            <a:avLst/>
          </a:prstGeom>
        </p:spPr>
      </p:pic>
      <p:pic>
        <p:nvPicPr>
          <p:cNvPr id="80" name="Image 79">
            <a:extLst>
              <a:ext uri="{FF2B5EF4-FFF2-40B4-BE49-F238E27FC236}">
                <a16:creationId xmlns:a16="http://schemas.microsoft.com/office/drawing/2014/main" id="{F226DDCC-8E1B-6B80-4BA4-679FB2E0654F}"/>
              </a:ext>
            </a:extLst>
          </p:cNvPr>
          <p:cNvPicPr>
            <a:picLocks noChangeAspect="1"/>
          </p:cNvPicPr>
          <p:nvPr/>
        </p:nvPicPr>
        <p:blipFill rotWithShape="1">
          <a:blip r:embed="rId11"/>
          <a:srcRect r="7929"/>
          <a:stretch/>
        </p:blipFill>
        <p:spPr>
          <a:xfrm>
            <a:off x="3955052" y="4454903"/>
            <a:ext cx="525515" cy="595266"/>
          </a:xfrm>
          <a:prstGeom prst="rect">
            <a:avLst/>
          </a:prstGeom>
        </p:spPr>
      </p:pic>
      <p:sp>
        <p:nvSpPr>
          <p:cNvPr id="6" name="ZoneTexte 5">
            <a:extLst>
              <a:ext uri="{FF2B5EF4-FFF2-40B4-BE49-F238E27FC236}">
                <a16:creationId xmlns:a16="http://schemas.microsoft.com/office/drawing/2014/main" id="{F24A6EEA-9386-EAF0-D40E-565B52D50D72}"/>
              </a:ext>
            </a:extLst>
          </p:cNvPr>
          <p:cNvSpPr txBox="1"/>
          <p:nvPr/>
        </p:nvSpPr>
        <p:spPr>
          <a:xfrm>
            <a:off x="8920593" y="2745719"/>
            <a:ext cx="2661808" cy="369332"/>
          </a:xfrm>
          <a:prstGeom prst="rect">
            <a:avLst/>
          </a:prstGeom>
          <a:noFill/>
        </p:spPr>
        <p:txBody>
          <a:bodyPr wrap="square" rtlCol="0">
            <a:spAutoFit/>
          </a:bodyPr>
          <a:lstStyle/>
          <a:p>
            <a:r>
              <a:rPr lang="fr-FR" sz="900" i="1" dirty="0"/>
              <a:t>+56% / +51% chez ceux qui prêtent attention aux enjeux environnementaux/sociétaux</a:t>
            </a:r>
          </a:p>
        </p:txBody>
      </p:sp>
      <p:sp>
        <p:nvSpPr>
          <p:cNvPr id="7" name="Text Box 118">
            <a:extLst>
              <a:ext uri="{FF2B5EF4-FFF2-40B4-BE49-F238E27FC236}">
                <a16:creationId xmlns:a16="http://schemas.microsoft.com/office/drawing/2014/main" id="{C461F73C-2C92-3546-5CAD-2313B4A6777C}"/>
              </a:ext>
            </a:extLst>
          </p:cNvPr>
          <p:cNvSpPr txBox="1">
            <a:spLocks noChangeArrowheads="1"/>
          </p:cNvSpPr>
          <p:nvPr/>
        </p:nvSpPr>
        <p:spPr bwMode="auto">
          <a:xfrm>
            <a:off x="8771641" y="6309177"/>
            <a:ext cx="2959712" cy="190428"/>
          </a:xfrm>
          <a:prstGeom prst="rect">
            <a:avLst/>
          </a:prstGeom>
          <a:noFill/>
          <a:ln>
            <a:noFill/>
          </a:ln>
        </p:spPr>
        <p:txBody>
          <a:bodyPr wrap="none" lIns="36000" tIns="36000" rIns="36000" bIns="36000" anchor="ct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lnSpc>
                <a:spcPct val="85000"/>
              </a:lnSpc>
              <a:defRPr/>
            </a:pPr>
            <a:r>
              <a:rPr lang="fr-FR" sz="800" b="1" dirty="0">
                <a:solidFill>
                  <a:schemeClr val="accent3">
                    <a:lumMod val="75000"/>
                  </a:schemeClr>
                </a:solidFill>
                <a:latin typeface="+mn-lt"/>
                <a:sym typeface="Wingdings 2"/>
              </a:rPr>
              <a:t>+</a:t>
            </a:r>
            <a:r>
              <a:rPr lang="fr-FR" sz="900" b="1" dirty="0">
                <a:solidFill>
                  <a:schemeClr val="accent3">
                    <a:lumMod val="75000"/>
                  </a:schemeClr>
                </a:solidFill>
                <a:latin typeface="+mn-lt"/>
              </a:rPr>
              <a:t> </a:t>
            </a:r>
            <a:r>
              <a:rPr lang="fr-FR" sz="850" i="1" dirty="0">
                <a:latin typeface="+mn-lt"/>
              </a:rPr>
              <a:t>Ecarts significatifs positifs à 95% par rapport à l’ensemble</a:t>
            </a:r>
          </a:p>
        </p:txBody>
      </p:sp>
      <p:sp>
        <p:nvSpPr>
          <p:cNvPr id="9" name="ZoneTexte 8">
            <a:extLst>
              <a:ext uri="{FF2B5EF4-FFF2-40B4-BE49-F238E27FC236}">
                <a16:creationId xmlns:a16="http://schemas.microsoft.com/office/drawing/2014/main" id="{9BA4AF55-3971-097C-2E5C-A7AE40255661}"/>
              </a:ext>
            </a:extLst>
          </p:cNvPr>
          <p:cNvSpPr txBox="1"/>
          <p:nvPr/>
        </p:nvSpPr>
        <p:spPr>
          <a:xfrm>
            <a:off x="8920593" y="3895202"/>
            <a:ext cx="2661808" cy="369332"/>
          </a:xfrm>
          <a:prstGeom prst="rect">
            <a:avLst/>
          </a:prstGeom>
          <a:noFill/>
        </p:spPr>
        <p:txBody>
          <a:bodyPr wrap="square" rtlCol="0">
            <a:spAutoFit/>
          </a:bodyPr>
          <a:lstStyle/>
          <a:p>
            <a:r>
              <a:rPr lang="fr-FR" sz="900" i="1" dirty="0"/>
              <a:t>+51% / +34% chez ceux qui prêtent attention aux enjeux environnementaux/sociétaux</a:t>
            </a:r>
          </a:p>
        </p:txBody>
      </p:sp>
      <p:sp>
        <p:nvSpPr>
          <p:cNvPr id="11" name="ZoneTexte 10">
            <a:extLst>
              <a:ext uri="{FF2B5EF4-FFF2-40B4-BE49-F238E27FC236}">
                <a16:creationId xmlns:a16="http://schemas.microsoft.com/office/drawing/2014/main" id="{8DBA76A0-57F1-1CDD-31FD-C3C844840408}"/>
              </a:ext>
            </a:extLst>
          </p:cNvPr>
          <p:cNvSpPr txBox="1"/>
          <p:nvPr/>
        </p:nvSpPr>
        <p:spPr>
          <a:xfrm>
            <a:off x="8920593" y="4241059"/>
            <a:ext cx="2304756" cy="230832"/>
          </a:xfrm>
          <a:prstGeom prst="rect">
            <a:avLst/>
          </a:prstGeom>
          <a:noFill/>
        </p:spPr>
        <p:txBody>
          <a:bodyPr wrap="square" rtlCol="0">
            <a:spAutoFit/>
          </a:bodyPr>
          <a:lstStyle/>
          <a:p>
            <a:r>
              <a:rPr lang="fr-FR" sz="900" i="1" dirty="0"/>
              <a:t>+40% / +27% chez les moins de 35 ans</a:t>
            </a:r>
          </a:p>
        </p:txBody>
      </p:sp>
    </p:spTree>
    <p:extLst>
      <p:ext uri="{BB962C8B-B14F-4D97-AF65-F5344CB8AC3E}">
        <p14:creationId xmlns:p14="http://schemas.microsoft.com/office/powerpoint/2010/main" val="677048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jouet&#10;&#10;Description générée automatiquement">
            <a:extLst>
              <a:ext uri="{FF2B5EF4-FFF2-40B4-BE49-F238E27FC236}">
                <a16:creationId xmlns:a16="http://schemas.microsoft.com/office/drawing/2014/main" id="{383456E7-572E-E71F-3CE6-57AB0608F5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t="7813" b="7813"/>
          <a:stretch>
            <a:fillRect/>
          </a:stretch>
        </p:blipFill>
        <p:spPr>
          <a:xfrm>
            <a:off x="1870242" y="1035010"/>
            <a:ext cx="10309726" cy="5799221"/>
          </a:xfrm>
        </p:spPr>
      </p:pic>
      <p:sp>
        <p:nvSpPr>
          <p:cNvPr id="5" name="Titre 4">
            <a:extLst>
              <a:ext uri="{FF2B5EF4-FFF2-40B4-BE49-F238E27FC236}">
                <a16:creationId xmlns:a16="http://schemas.microsoft.com/office/drawing/2014/main" id="{9C790CA7-92D9-42DC-89DB-3233E6B2D509}"/>
              </a:ext>
            </a:extLst>
          </p:cNvPr>
          <p:cNvSpPr>
            <a:spLocks noGrp="1"/>
          </p:cNvSpPr>
          <p:nvPr>
            <p:ph type="ctrTitle"/>
          </p:nvPr>
        </p:nvSpPr>
        <p:spPr>
          <a:xfrm>
            <a:off x="2927449" y="1023579"/>
            <a:ext cx="8196943" cy="1250985"/>
          </a:xfrm>
        </p:spPr>
        <p:txBody>
          <a:bodyPr anchor="t"/>
          <a:lstStyle/>
          <a:p>
            <a:r>
              <a:rPr lang="fr-FR" sz="3600" spc="600" dirty="0"/>
              <a:t>ANNEXES</a:t>
            </a:r>
          </a:p>
        </p:txBody>
      </p:sp>
      <p:sp>
        <p:nvSpPr>
          <p:cNvPr id="11" name="Rectangle 10">
            <a:extLst>
              <a:ext uri="{FF2B5EF4-FFF2-40B4-BE49-F238E27FC236}">
                <a16:creationId xmlns:a16="http://schemas.microsoft.com/office/drawing/2014/main" id="{37EFC759-D6A4-41DB-B84F-6EE79A595010}"/>
              </a:ext>
            </a:extLst>
          </p:cNvPr>
          <p:cNvSpPr/>
          <p:nvPr/>
        </p:nvSpPr>
        <p:spPr bwMode="auto">
          <a:xfrm>
            <a:off x="1780762" y="446314"/>
            <a:ext cx="259558" cy="5965371"/>
          </a:xfrm>
          <a:prstGeom prst="rect">
            <a:avLst/>
          </a:prstGeom>
          <a:solidFill>
            <a:srgbClr val="B20E1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Tree>
    <p:extLst>
      <p:ext uri="{BB962C8B-B14F-4D97-AF65-F5344CB8AC3E}">
        <p14:creationId xmlns:p14="http://schemas.microsoft.com/office/powerpoint/2010/main" val="1425423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noFill/>
        </p:spPr>
        <p:txBody>
          <a:bodyPr>
            <a:normAutofit/>
          </a:bodyPr>
          <a:lstStyle/>
          <a:p>
            <a:r>
              <a:rPr lang="fr-FR" dirty="0"/>
              <a:t>Profil des acheteurs en ligne </a:t>
            </a:r>
          </a:p>
        </p:txBody>
      </p:sp>
      <p:sp>
        <p:nvSpPr>
          <p:cNvPr id="5" name="Espace réservé du texte 4"/>
          <p:cNvSpPr>
            <a:spLocks noGrp="1"/>
          </p:cNvSpPr>
          <p:nvPr>
            <p:ph type="body" sz="quarter" idx="21"/>
          </p:nvPr>
        </p:nvSpPr>
        <p:spPr/>
        <p:txBody>
          <a:bodyPr/>
          <a:lstStyle/>
          <a:p>
            <a:r>
              <a:rPr lang="fr-FR" dirty="0"/>
              <a:t>Q2. Lorsque que vous voulez faire des achats en ligne, comment choisissez-vous le site de e-commerce que vous allez utiliser ? Merci d’indiquer vos principaux critères de choix.</a:t>
            </a:r>
          </a:p>
        </p:txBody>
      </p:sp>
      <p:sp>
        <p:nvSpPr>
          <p:cNvPr id="6" name="Espace réservé du texte 5"/>
          <p:cNvSpPr>
            <a:spLocks noGrp="1"/>
          </p:cNvSpPr>
          <p:nvPr>
            <p:ph type="body" sz="quarter" idx="22"/>
          </p:nvPr>
        </p:nvSpPr>
        <p:spPr/>
        <p:txBody>
          <a:bodyPr/>
          <a:lstStyle/>
          <a:p>
            <a:r>
              <a:rPr lang="fr-FR" dirty="0"/>
              <a:t>Base : Ensemble (1000 </a:t>
            </a:r>
            <a:r>
              <a:rPr lang="fr-FR" dirty="0" err="1"/>
              <a:t>ind</a:t>
            </a:r>
            <a:r>
              <a:rPr lang="fr-FR" dirty="0"/>
              <a:t>. en France, 1001 </a:t>
            </a:r>
            <a:r>
              <a:rPr lang="fr-FR" dirty="0" err="1"/>
              <a:t>ind</a:t>
            </a:r>
            <a:r>
              <a:rPr lang="fr-FR" dirty="0"/>
              <a:t>. au Pays-Bas)</a:t>
            </a:r>
          </a:p>
        </p:txBody>
      </p:sp>
      <p:graphicFrame>
        <p:nvGraphicFramePr>
          <p:cNvPr id="9" name="Graphique 8">
            <a:extLst>
              <a:ext uri="{FF2B5EF4-FFF2-40B4-BE49-F238E27FC236}">
                <a16:creationId xmlns:a16="http://schemas.microsoft.com/office/drawing/2014/main" id="{33881728-83FA-2C5A-075F-74E9FEEEBAC3}"/>
              </a:ext>
            </a:extLst>
          </p:cNvPr>
          <p:cNvGraphicFramePr/>
          <p:nvPr>
            <p:extLst>
              <p:ext uri="{D42A27DB-BD31-4B8C-83A1-F6EECF244321}">
                <p14:modId xmlns:p14="http://schemas.microsoft.com/office/powerpoint/2010/main" val="2398931651"/>
              </p:ext>
            </p:extLst>
          </p:nvPr>
        </p:nvGraphicFramePr>
        <p:xfrm>
          <a:off x="1017744" y="2254030"/>
          <a:ext cx="4917831" cy="809774"/>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9">
            <a:extLst>
              <a:ext uri="{FF2B5EF4-FFF2-40B4-BE49-F238E27FC236}">
                <a16:creationId xmlns:a16="http://schemas.microsoft.com/office/drawing/2014/main" id="{5C0C249C-CE35-1A87-A171-C3C9AFEF1B67}"/>
              </a:ext>
            </a:extLst>
          </p:cNvPr>
          <p:cNvSpPr txBox="1"/>
          <p:nvPr/>
        </p:nvSpPr>
        <p:spPr>
          <a:xfrm>
            <a:off x="1934472" y="2201423"/>
            <a:ext cx="1207372" cy="400110"/>
          </a:xfrm>
          <a:prstGeom prst="rect">
            <a:avLst/>
          </a:prstGeom>
          <a:noFill/>
        </p:spPr>
        <p:txBody>
          <a:bodyPr wrap="square" rtlCol="0">
            <a:spAutoFit/>
          </a:bodyPr>
          <a:lstStyle/>
          <a:p>
            <a:pPr algn="ctr"/>
            <a:r>
              <a:rPr lang="fr-FR" sz="1000" i="1" dirty="0"/>
              <a:t>Au moins une fois/mois</a:t>
            </a:r>
          </a:p>
        </p:txBody>
      </p:sp>
      <p:sp>
        <p:nvSpPr>
          <p:cNvPr id="11" name="ZoneTexte 10">
            <a:extLst>
              <a:ext uri="{FF2B5EF4-FFF2-40B4-BE49-F238E27FC236}">
                <a16:creationId xmlns:a16="http://schemas.microsoft.com/office/drawing/2014/main" id="{27BAE091-D8E0-AF2D-5423-05C5D71305DB}"/>
              </a:ext>
            </a:extLst>
          </p:cNvPr>
          <p:cNvSpPr txBox="1"/>
          <p:nvPr/>
        </p:nvSpPr>
        <p:spPr>
          <a:xfrm>
            <a:off x="3784795" y="2171158"/>
            <a:ext cx="892492" cy="400110"/>
          </a:xfrm>
          <a:prstGeom prst="rect">
            <a:avLst/>
          </a:prstGeom>
          <a:noFill/>
        </p:spPr>
        <p:txBody>
          <a:bodyPr wrap="square" rtlCol="0">
            <a:spAutoFit/>
          </a:bodyPr>
          <a:lstStyle/>
          <a:p>
            <a:pPr algn="ctr"/>
            <a:r>
              <a:rPr lang="fr-FR" sz="1000" i="1" dirty="0"/>
              <a:t>Tous les 2/3 mois</a:t>
            </a:r>
          </a:p>
        </p:txBody>
      </p:sp>
      <p:sp>
        <p:nvSpPr>
          <p:cNvPr id="12" name="ZoneTexte 11">
            <a:extLst>
              <a:ext uri="{FF2B5EF4-FFF2-40B4-BE49-F238E27FC236}">
                <a16:creationId xmlns:a16="http://schemas.microsoft.com/office/drawing/2014/main" id="{E7EA655A-B083-8A2F-6511-17865D4D7576}"/>
              </a:ext>
            </a:extLst>
          </p:cNvPr>
          <p:cNvSpPr txBox="1"/>
          <p:nvPr/>
        </p:nvSpPr>
        <p:spPr>
          <a:xfrm>
            <a:off x="4639826" y="2147562"/>
            <a:ext cx="658091" cy="400110"/>
          </a:xfrm>
          <a:prstGeom prst="rect">
            <a:avLst/>
          </a:prstGeom>
          <a:noFill/>
        </p:spPr>
        <p:txBody>
          <a:bodyPr wrap="square" rtlCol="0">
            <a:spAutoFit/>
          </a:bodyPr>
          <a:lstStyle/>
          <a:p>
            <a:pPr algn="ctr"/>
            <a:r>
              <a:rPr lang="fr-FR" sz="1000" i="1" dirty="0"/>
              <a:t>2/3 fois/an</a:t>
            </a:r>
          </a:p>
        </p:txBody>
      </p:sp>
      <p:sp>
        <p:nvSpPr>
          <p:cNvPr id="13" name="ZoneTexte 12">
            <a:extLst>
              <a:ext uri="{FF2B5EF4-FFF2-40B4-BE49-F238E27FC236}">
                <a16:creationId xmlns:a16="http://schemas.microsoft.com/office/drawing/2014/main" id="{2EF557F9-140D-84EC-7FBB-86A68D90321A}"/>
              </a:ext>
            </a:extLst>
          </p:cNvPr>
          <p:cNvSpPr txBox="1"/>
          <p:nvPr/>
        </p:nvSpPr>
        <p:spPr>
          <a:xfrm>
            <a:off x="5085225" y="2147562"/>
            <a:ext cx="888191" cy="400110"/>
          </a:xfrm>
          <a:prstGeom prst="rect">
            <a:avLst/>
          </a:prstGeom>
          <a:noFill/>
        </p:spPr>
        <p:txBody>
          <a:bodyPr wrap="square" rtlCol="0">
            <a:spAutoFit/>
          </a:bodyPr>
          <a:lstStyle/>
          <a:p>
            <a:pPr algn="ctr"/>
            <a:r>
              <a:rPr lang="fr-FR" sz="1000" i="1" dirty="0"/>
              <a:t>Moins de 2 fois/an</a:t>
            </a:r>
          </a:p>
        </p:txBody>
      </p:sp>
      <p:graphicFrame>
        <p:nvGraphicFramePr>
          <p:cNvPr id="25" name="Graphique 24">
            <a:extLst>
              <a:ext uri="{FF2B5EF4-FFF2-40B4-BE49-F238E27FC236}">
                <a16:creationId xmlns:a16="http://schemas.microsoft.com/office/drawing/2014/main" id="{DDFCBF55-18C3-CEF8-D313-02118BE353E0}"/>
              </a:ext>
            </a:extLst>
          </p:cNvPr>
          <p:cNvGraphicFramePr/>
          <p:nvPr>
            <p:extLst>
              <p:ext uri="{D42A27DB-BD31-4B8C-83A1-F6EECF244321}">
                <p14:modId xmlns:p14="http://schemas.microsoft.com/office/powerpoint/2010/main" val="612592871"/>
              </p:ext>
            </p:extLst>
          </p:nvPr>
        </p:nvGraphicFramePr>
        <p:xfrm>
          <a:off x="6711647" y="2317680"/>
          <a:ext cx="4901975" cy="752949"/>
        </p:xfrm>
        <a:graphic>
          <a:graphicData uri="http://schemas.openxmlformats.org/drawingml/2006/chart">
            <c:chart xmlns:c="http://schemas.openxmlformats.org/drawingml/2006/chart" xmlns:r="http://schemas.openxmlformats.org/officeDocument/2006/relationships" r:id="rId3"/>
          </a:graphicData>
        </a:graphic>
      </p:graphicFrame>
      <p:pic>
        <p:nvPicPr>
          <p:cNvPr id="7" name="Image 6">
            <a:extLst>
              <a:ext uri="{FF2B5EF4-FFF2-40B4-BE49-F238E27FC236}">
                <a16:creationId xmlns:a16="http://schemas.microsoft.com/office/drawing/2014/main" id="{16176DB0-924A-E4B5-E37E-D5EC0F82F03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624941" y="3070181"/>
            <a:ext cx="459475" cy="459475"/>
          </a:xfrm>
          <a:prstGeom prst="rect">
            <a:avLst/>
          </a:prstGeom>
        </p:spPr>
      </p:pic>
      <p:pic>
        <p:nvPicPr>
          <p:cNvPr id="8" name="Image 7">
            <a:extLst>
              <a:ext uri="{FF2B5EF4-FFF2-40B4-BE49-F238E27FC236}">
                <a16:creationId xmlns:a16="http://schemas.microsoft.com/office/drawing/2014/main" id="{9BD7C0E5-7F57-180A-175C-7F45DFEEEC1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701189" y="3092483"/>
            <a:ext cx="459475" cy="459475"/>
          </a:xfrm>
          <a:prstGeom prst="rect">
            <a:avLst/>
          </a:prstGeom>
        </p:spPr>
      </p:pic>
      <p:pic>
        <p:nvPicPr>
          <p:cNvPr id="15" name="Image 14">
            <a:extLst>
              <a:ext uri="{FF2B5EF4-FFF2-40B4-BE49-F238E27FC236}">
                <a16:creationId xmlns:a16="http://schemas.microsoft.com/office/drawing/2014/main" id="{187F8638-D4E5-C554-3EFA-30AA03C1606E}"/>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721817" y="2382116"/>
            <a:ext cx="537156" cy="568386"/>
          </a:xfrm>
          <a:prstGeom prst="rect">
            <a:avLst/>
          </a:prstGeom>
        </p:spPr>
      </p:pic>
      <p:sp>
        <p:nvSpPr>
          <p:cNvPr id="16" name="ZoneTexte 15">
            <a:extLst>
              <a:ext uri="{FF2B5EF4-FFF2-40B4-BE49-F238E27FC236}">
                <a16:creationId xmlns:a16="http://schemas.microsoft.com/office/drawing/2014/main" id="{81B6D98F-E468-9082-D611-DF60BB51E8B0}"/>
              </a:ext>
            </a:extLst>
          </p:cNvPr>
          <p:cNvSpPr txBox="1"/>
          <p:nvPr/>
        </p:nvSpPr>
        <p:spPr>
          <a:xfrm>
            <a:off x="7739525" y="2153923"/>
            <a:ext cx="1207372" cy="400110"/>
          </a:xfrm>
          <a:prstGeom prst="rect">
            <a:avLst/>
          </a:prstGeom>
          <a:noFill/>
        </p:spPr>
        <p:txBody>
          <a:bodyPr wrap="square" rtlCol="0">
            <a:spAutoFit/>
          </a:bodyPr>
          <a:lstStyle/>
          <a:p>
            <a:pPr algn="ctr"/>
            <a:r>
              <a:rPr lang="fr-FR" sz="1000" i="1" dirty="0"/>
              <a:t>Au moins une fois/mois</a:t>
            </a:r>
          </a:p>
        </p:txBody>
      </p:sp>
      <p:sp>
        <p:nvSpPr>
          <p:cNvPr id="17" name="ZoneTexte 16">
            <a:extLst>
              <a:ext uri="{FF2B5EF4-FFF2-40B4-BE49-F238E27FC236}">
                <a16:creationId xmlns:a16="http://schemas.microsoft.com/office/drawing/2014/main" id="{5A8C02BB-38B0-0415-83BA-AE133C6DE6B6}"/>
              </a:ext>
            </a:extLst>
          </p:cNvPr>
          <p:cNvSpPr txBox="1"/>
          <p:nvPr/>
        </p:nvSpPr>
        <p:spPr>
          <a:xfrm>
            <a:off x="10029236" y="2123658"/>
            <a:ext cx="892492" cy="400110"/>
          </a:xfrm>
          <a:prstGeom prst="rect">
            <a:avLst/>
          </a:prstGeom>
          <a:noFill/>
        </p:spPr>
        <p:txBody>
          <a:bodyPr wrap="square" rtlCol="0">
            <a:spAutoFit/>
          </a:bodyPr>
          <a:lstStyle/>
          <a:p>
            <a:pPr algn="ctr"/>
            <a:r>
              <a:rPr lang="fr-FR" sz="1000" i="1" dirty="0"/>
              <a:t>Tous les 2/3 mois</a:t>
            </a:r>
          </a:p>
        </p:txBody>
      </p:sp>
      <p:sp>
        <p:nvSpPr>
          <p:cNvPr id="18" name="ZoneTexte 17">
            <a:extLst>
              <a:ext uri="{FF2B5EF4-FFF2-40B4-BE49-F238E27FC236}">
                <a16:creationId xmlns:a16="http://schemas.microsoft.com/office/drawing/2014/main" id="{D12C8092-36FE-4AF4-F6BA-CA554D4B73DE}"/>
              </a:ext>
            </a:extLst>
          </p:cNvPr>
          <p:cNvSpPr txBox="1"/>
          <p:nvPr/>
        </p:nvSpPr>
        <p:spPr>
          <a:xfrm>
            <a:off x="10801137" y="2100062"/>
            <a:ext cx="658091" cy="400110"/>
          </a:xfrm>
          <a:prstGeom prst="rect">
            <a:avLst/>
          </a:prstGeom>
          <a:noFill/>
        </p:spPr>
        <p:txBody>
          <a:bodyPr wrap="square" rtlCol="0">
            <a:spAutoFit/>
          </a:bodyPr>
          <a:lstStyle/>
          <a:p>
            <a:pPr algn="ctr"/>
            <a:r>
              <a:rPr lang="fr-FR" sz="1000" i="1" dirty="0"/>
              <a:t>2/3 fois/an</a:t>
            </a:r>
          </a:p>
        </p:txBody>
      </p:sp>
      <p:sp>
        <p:nvSpPr>
          <p:cNvPr id="19" name="ZoneTexte 18">
            <a:extLst>
              <a:ext uri="{FF2B5EF4-FFF2-40B4-BE49-F238E27FC236}">
                <a16:creationId xmlns:a16="http://schemas.microsoft.com/office/drawing/2014/main" id="{82503FAB-DA5C-E979-E227-732F1F50C4FD}"/>
              </a:ext>
            </a:extLst>
          </p:cNvPr>
          <p:cNvSpPr txBox="1"/>
          <p:nvPr/>
        </p:nvSpPr>
        <p:spPr>
          <a:xfrm>
            <a:off x="11163410" y="2100062"/>
            <a:ext cx="888191" cy="400110"/>
          </a:xfrm>
          <a:prstGeom prst="rect">
            <a:avLst/>
          </a:prstGeom>
          <a:noFill/>
        </p:spPr>
        <p:txBody>
          <a:bodyPr wrap="square" rtlCol="0">
            <a:spAutoFit/>
          </a:bodyPr>
          <a:lstStyle/>
          <a:p>
            <a:pPr algn="ctr"/>
            <a:r>
              <a:rPr lang="fr-FR" sz="1000" i="1" dirty="0"/>
              <a:t>Moins de 2 fois/an</a:t>
            </a:r>
          </a:p>
        </p:txBody>
      </p:sp>
      <p:sp>
        <p:nvSpPr>
          <p:cNvPr id="20" name="ZoneTexte 19">
            <a:extLst>
              <a:ext uri="{FF2B5EF4-FFF2-40B4-BE49-F238E27FC236}">
                <a16:creationId xmlns:a16="http://schemas.microsoft.com/office/drawing/2014/main" id="{404F9BEF-E81E-7C2A-C144-B311C10E11DD}"/>
              </a:ext>
            </a:extLst>
          </p:cNvPr>
          <p:cNvSpPr txBox="1"/>
          <p:nvPr/>
        </p:nvSpPr>
        <p:spPr>
          <a:xfrm>
            <a:off x="2893925" y="3147843"/>
            <a:ext cx="571040" cy="307777"/>
          </a:xfrm>
          <a:prstGeom prst="rect">
            <a:avLst/>
          </a:prstGeom>
          <a:noFill/>
        </p:spPr>
        <p:txBody>
          <a:bodyPr wrap="square" rtlCol="0">
            <a:spAutoFit/>
          </a:bodyPr>
          <a:lstStyle/>
          <a:p>
            <a:r>
              <a:rPr lang="fr-FR" sz="1400" dirty="0"/>
              <a:t>49%</a:t>
            </a:r>
          </a:p>
        </p:txBody>
      </p:sp>
      <p:sp>
        <p:nvSpPr>
          <p:cNvPr id="21" name="ZoneTexte 20">
            <a:extLst>
              <a:ext uri="{FF2B5EF4-FFF2-40B4-BE49-F238E27FC236}">
                <a16:creationId xmlns:a16="http://schemas.microsoft.com/office/drawing/2014/main" id="{A0B9DECF-FF86-670A-6497-6BCA4C97B1A2}"/>
              </a:ext>
            </a:extLst>
          </p:cNvPr>
          <p:cNvSpPr txBox="1"/>
          <p:nvPr/>
        </p:nvSpPr>
        <p:spPr>
          <a:xfrm>
            <a:off x="3368200" y="3147843"/>
            <a:ext cx="571040" cy="307777"/>
          </a:xfrm>
          <a:prstGeom prst="rect">
            <a:avLst/>
          </a:prstGeom>
          <a:noFill/>
        </p:spPr>
        <p:txBody>
          <a:bodyPr wrap="square" rtlCol="0">
            <a:spAutoFit/>
          </a:bodyPr>
          <a:lstStyle/>
          <a:p>
            <a:r>
              <a:rPr lang="fr-FR" sz="1400" dirty="0"/>
              <a:t>51%</a:t>
            </a:r>
          </a:p>
        </p:txBody>
      </p:sp>
      <p:pic>
        <p:nvPicPr>
          <p:cNvPr id="22" name="Image 21">
            <a:extLst>
              <a:ext uri="{FF2B5EF4-FFF2-40B4-BE49-F238E27FC236}">
                <a16:creationId xmlns:a16="http://schemas.microsoft.com/office/drawing/2014/main" id="{9C64465F-798C-F16C-D8A8-3368DA693F13}"/>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8412750" y="3092943"/>
            <a:ext cx="467047" cy="467047"/>
          </a:xfrm>
          <a:prstGeom prst="rect">
            <a:avLst/>
          </a:prstGeom>
        </p:spPr>
      </p:pic>
      <p:pic>
        <p:nvPicPr>
          <p:cNvPr id="23" name="Image 22">
            <a:extLst>
              <a:ext uri="{FF2B5EF4-FFF2-40B4-BE49-F238E27FC236}">
                <a16:creationId xmlns:a16="http://schemas.microsoft.com/office/drawing/2014/main" id="{3D20BBA9-B14F-079B-0667-35414CCBCE75}"/>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522453" y="3100515"/>
            <a:ext cx="459475" cy="459475"/>
          </a:xfrm>
          <a:prstGeom prst="rect">
            <a:avLst/>
          </a:prstGeom>
        </p:spPr>
      </p:pic>
      <p:sp>
        <p:nvSpPr>
          <p:cNvPr id="24" name="ZoneTexte 23">
            <a:extLst>
              <a:ext uri="{FF2B5EF4-FFF2-40B4-BE49-F238E27FC236}">
                <a16:creationId xmlns:a16="http://schemas.microsoft.com/office/drawing/2014/main" id="{588D4FD9-051A-383F-43EC-BE64BDA243AB}"/>
              </a:ext>
            </a:extLst>
          </p:cNvPr>
          <p:cNvSpPr txBox="1"/>
          <p:nvPr/>
        </p:nvSpPr>
        <p:spPr>
          <a:xfrm>
            <a:off x="8715189" y="3155875"/>
            <a:ext cx="571040" cy="307777"/>
          </a:xfrm>
          <a:prstGeom prst="rect">
            <a:avLst/>
          </a:prstGeom>
          <a:noFill/>
        </p:spPr>
        <p:txBody>
          <a:bodyPr wrap="square" rtlCol="0">
            <a:spAutoFit/>
          </a:bodyPr>
          <a:lstStyle/>
          <a:p>
            <a:r>
              <a:rPr lang="fr-FR" sz="1400" dirty="0"/>
              <a:t>50%</a:t>
            </a:r>
          </a:p>
        </p:txBody>
      </p:sp>
      <p:sp>
        <p:nvSpPr>
          <p:cNvPr id="31" name="ZoneTexte 30">
            <a:extLst>
              <a:ext uri="{FF2B5EF4-FFF2-40B4-BE49-F238E27FC236}">
                <a16:creationId xmlns:a16="http://schemas.microsoft.com/office/drawing/2014/main" id="{8A907DD8-9892-3ECE-FA61-0835D98D8F80}"/>
              </a:ext>
            </a:extLst>
          </p:cNvPr>
          <p:cNvSpPr txBox="1"/>
          <p:nvPr/>
        </p:nvSpPr>
        <p:spPr>
          <a:xfrm>
            <a:off x="9189464" y="3155875"/>
            <a:ext cx="571040" cy="307777"/>
          </a:xfrm>
          <a:prstGeom prst="rect">
            <a:avLst/>
          </a:prstGeom>
          <a:noFill/>
        </p:spPr>
        <p:txBody>
          <a:bodyPr wrap="square" rtlCol="0">
            <a:spAutoFit/>
          </a:bodyPr>
          <a:lstStyle/>
          <a:p>
            <a:r>
              <a:rPr lang="fr-FR" sz="1400" dirty="0"/>
              <a:t>50%</a:t>
            </a:r>
          </a:p>
        </p:txBody>
      </p:sp>
      <p:graphicFrame>
        <p:nvGraphicFramePr>
          <p:cNvPr id="34" name="Graphique 33">
            <a:extLst>
              <a:ext uri="{FF2B5EF4-FFF2-40B4-BE49-F238E27FC236}">
                <a16:creationId xmlns:a16="http://schemas.microsoft.com/office/drawing/2014/main" id="{2A528927-47BF-A0F8-5A61-FF220861D712}"/>
              </a:ext>
            </a:extLst>
          </p:cNvPr>
          <p:cNvGraphicFramePr/>
          <p:nvPr>
            <p:extLst>
              <p:ext uri="{D42A27DB-BD31-4B8C-83A1-F6EECF244321}">
                <p14:modId xmlns:p14="http://schemas.microsoft.com/office/powerpoint/2010/main" val="4088212773"/>
              </p:ext>
            </p:extLst>
          </p:nvPr>
        </p:nvGraphicFramePr>
        <p:xfrm>
          <a:off x="1060992" y="3573580"/>
          <a:ext cx="4917831" cy="809774"/>
        </p:xfrm>
        <a:graphic>
          <a:graphicData uri="http://schemas.openxmlformats.org/drawingml/2006/chart">
            <c:chart xmlns:c="http://schemas.openxmlformats.org/drawingml/2006/chart" xmlns:r="http://schemas.openxmlformats.org/officeDocument/2006/relationships" r:id="rId8"/>
          </a:graphicData>
        </a:graphic>
      </p:graphicFrame>
      <p:sp>
        <p:nvSpPr>
          <p:cNvPr id="35" name="ZoneTexte 34">
            <a:extLst>
              <a:ext uri="{FF2B5EF4-FFF2-40B4-BE49-F238E27FC236}">
                <a16:creationId xmlns:a16="http://schemas.microsoft.com/office/drawing/2014/main" id="{F1593573-1575-0216-11F6-8E0E15901DE5}"/>
              </a:ext>
            </a:extLst>
          </p:cNvPr>
          <p:cNvSpPr txBox="1"/>
          <p:nvPr/>
        </p:nvSpPr>
        <p:spPr>
          <a:xfrm>
            <a:off x="1573706" y="3635149"/>
            <a:ext cx="1207372" cy="246221"/>
          </a:xfrm>
          <a:prstGeom prst="rect">
            <a:avLst/>
          </a:prstGeom>
          <a:noFill/>
        </p:spPr>
        <p:txBody>
          <a:bodyPr wrap="square" rtlCol="0">
            <a:spAutoFit/>
          </a:bodyPr>
          <a:lstStyle/>
          <a:p>
            <a:pPr algn="ctr"/>
            <a:r>
              <a:rPr lang="fr-FR" sz="1000" i="1" dirty="0"/>
              <a:t>Moins de 35 ans</a:t>
            </a:r>
          </a:p>
        </p:txBody>
      </p:sp>
      <p:sp>
        <p:nvSpPr>
          <p:cNvPr id="36" name="ZoneTexte 35">
            <a:extLst>
              <a:ext uri="{FF2B5EF4-FFF2-40B4-BE49-F238E27FC236}">
                <a16:creationId xmlns:a16="http://schemas.microsoft.com/office/drawing/2014/main" id="{3BBFDF3E-CB9C-F9ED-3D41-77E4806C2EA4}"/>
              </a:ext>
            </a:extLst>
          </p:cNvPr>
          <p:cNvSpPr txBox="1"/>
          <p:nvPr/>
        </p:nvSpPr>
        <p:spPr>
          <a:xfrm>
            <a:off x="2852933" y="3635149"/>
            <a:ext cx="1207372" cy="246221"/>
          </a:xfrm>
          <a:prstGeom prst="rect">
            <a:avLst/>
          </a:prstGeom>
          <a:noFill/>
        </p:spPr>
        <p:txBody>
          <a:bodyPr wrap="square" rtlCol="0">
            <a:spAutoFit/>
          </a:bodyPr>
          <a:lstStyle/>
          <a:p>
            <a:pPr algn="ctr"/>
            <a:r>
              <a:rPr lang="fr-FR" sz="1000" i="1" dirty="0"/>
              <a:t>35-49 ans</a:t>
            </a:r>
          </a:p>
        </p:txBody>
      </p:sp>
      <p:sp>
        <p:nvSpPr>
          <p:cNvPr id="38" name="ZoneTexte 37">
            <a:extLst>
              <a:ext uri="{FF2B5EF4-FFF2-40B4-BE49-F238E27FC236}">
                <a16:creationId xmlns:a16="http://schemas.microsoft.com/office/drawing/2014/main" id="{205F1719-76EB-34F6-06DF-F5003F82F2C7}"/>
              </a:ext>
            </a:extLst>
          </p:cNvPr>
          <p:cNvSpPr txBox="1"/>
          <p:nvPr/>
        </p:nvSpPr>
        <p:spPr>
          <a:xfrm>
            <a:off x="4141218" y="3635149"/>
            <a:ext cx="1333590" cy="246221"/>
          </a:xfrm>
          <a:prstGeom prst="rect">
            <a:avLst/>
          </a:prstGeom>
          <a:noFill/>
        </p:spPr>
        <p:txBody>
          <a:bodyPr wrap="square" rtlCol="0">
            <a:spAutoFit/>
          </a:bodyPr>
          <a:lstStyle/>
          <a:p>
            <a:pPr algn="ctr"/>
            <a:r>
              <a:rPr lang="fr-FR" sz="1000" i="1" dirty="0"/>
              <a:t>50-64 ans</a:t>
            </a:r>
          </a:p>
        </p:txBody>
      </p:sp>
      <p:graphicFrame>
        <p:nvGraphicFramePr>
          <p:cNvPr id="39" name="Graphique 38">
            <a:extLst>
              <a:ext uri="{FF2B5EF4-FFF2-40B4-BE49-F238E27FC236}">
                <a16:creationId xmlns:a16="http://schemas.microsoft.com/office/drawing/2014/main" id="{E8F751E7-0AD3-0CF8-F92E-6196E0BD487D}"/>
              </a:ext>
            </a:extLst>
          </p:cNvPr>
          <p:cNvGraphicFramePr/>
          <p:nvPr>
            <p:extLst>
              <p:ext uri="{D42A27DB-BD31-4B8C-83A1-F6EECF244321}">
                <p14:modId xmlns:p14="http://schemas.microsoft.com/office/powerpoint/2010/main" val="2291244579"/>
              </p:ext>
            </p:extLst>
          </p:nvPr>
        </p:nvGraphicFramePr>
        <p:xfrm>
          <a:off x="6783637" y="3608100"/>
          <a:ext cx="4901975" cy="752949"/>
        </p:xfrm>
        <a:graphic>
          <a:graphicData uri="http://schemas.openxmlformats.org/drawingml/2006/chart">
            <c:chart xmlns:c="http://schemas.openxmlformats.org/drawingml/2006/chart" xmlns:r="http://schemas.openxmlformats.org/officeDocument/2006/relationships" r:id="rId9"/>
          </a:graphicData>
        </a:graphic>
      </p:graphicFrame>
      <p:sp>
        <p:nvSpPr>
          <p:cNvPr id="43" name="ZoneTexte 42">
            <a:extLst>
              <a:ext uri="{FF2B5EF4-FFF2-40B4-BE49-F238E27FC236}">
                <a16:creationId xmlns:a16="http://schemas.microsoft.com/office/drawing/2014/main" id="{7C6E9F71-D86C-2B96-72CD-6ECDE7DB0EA3}"/>
              </a:ext>
            </a:extLst>
          </p:cNvPr>
          <p:cNvSpPr txBox="1"/>
          <p:nvPr/>
        </p:nvSpPr>
        <p:spPr>
          <a:xfrm>
            <a:off x="7128497" y="3621129"/>
            <a:ext cx="1207372" cy="246221"/>
          </a:xfrm>
          <a:prstGeom prst="rect">
            <a:avLst/>
          </a:prstGeom>
          <a:noFill/>
        </p:spPr>
        <p:txBody>
          <a:bodyPr wrap="square" rtlCol="0">
            <a:spAutoFit/>
          </a:bodyPr>
          <a:lstStyle/>
          <a:p>
            <a:pPr algn="ctr"/>
            <a:r>
              <a:rPr lang="fr-FR" sz="1000" i="1" dirty="0"/>
              <a:t>Moins de 35 ans</a:t>
            </a:r>
          </a:p>
        </p:txBody>
      </p:sp>
      <p:sp>
        <p:nvSpPr>
          <p:cNvPr id="44" name="ZoneTexte 43">
            <a:extLst>
              <a:ext uri="{FF2B5EF4-FFF2-40B4-BE49-F238E27FC236}">
                <a16:creationId xmlns:a16="http://schemas.microsoft.com/office/drawing/2014/main" id="{FC5E6667-BC99-5AAD-175F-B212F63E0D1F}"/>
              </a:ext>
            </a:extLst>
          </p:cNvPr>
          <p:cNvSpPr txBox="1"/>
          <p:nvPr/>
        </p:nvSpPr>
        <p:spPr>
          <a:xfrm>
            <a:off x="8664201" y="3621129"/>
            <a:ext cx="1207372" cy="246221"/>
          </a:xfrm>
          <a:prstGeom prst="rect">
            <a:avLst/>
          </a:prstGeom>
          <a:noFill/>
        </p:spPr>
        <p:txBody>
          <a:bodyPr wrap="square" rtlCol="0">
            <a:spAutoFit/>
          </a:bodyPr>
          <a:lstStyle/>
          <a:p>
            <a:pPr algn="ctr"/>
            <a:r>
              <a:rPr lang="fr-FR" sz="1000" i="1" dirty="0"/>
              <a:t>35-49 ans</a:t>
            </a:r>
          </a:p>
        </p:txBody>
      </p:sp>
      <p:sp>
        <p:nvSpPr>
          <p:cNvPr id="45" name="ZoneTexte 44">
            <a:extLst>
              <a:ext uri="{FF2B5EF4-FFF2-40B4-BE49-F238E27FC236}">
                <a16:creationId xmlns:a16="http://schemas.microsoft.com/office/drawing/2014/main" id="{40A72A2D-71C9-F4E8-9433-A41C63747E07}"/>
              </a:ext>
            </a:extLst>
          </p:cNvPr>
          <p:cNvSpPr txBox="1"/>
          <p:nvPr/>
        </p:nvSpPr>
        <p:spPr>
          <a:xfrm>
            <a:off x="10052845" y="3621129"/>
            <a:ext cx="1333590" cy="246221"/>
          </a:xfrm>
          <a:prstGeom prst="rect">
            <a:avLst/>
          </a:prstGeom>
          <a:noFill/>
        </p:spPr>
        <p:txBody>
          <a:bodyPr wrap="square" rtlCol="0">
            <a:spAutoFit/>
          </a:bodyPr>
          <a:lstStyle/>
          <a:p>
            <a:pPr algn="ctr"/>
            <a:r>
              <a:rPr lang="fr-FR" sz="1000" i="1" dirty="0"/>
              <a:t>50-64 ans</a:t>
            </a:r>
          </a:p>
        </p:txBody>
      </p:sp>
      <p:pic>
        <p:nvPicPr>
          <p:cNvPr id="48" name="Image 47">
            <a:extLst>
              <a:ext uri="{FF2B5EF4-FFF2-40B4-BE49-F238E27FC236}">
                <a16:creationId xmlns:a16="http://schemas.microsoft.com/office/drawing/2014/main" id="{D20E175C-AA9F-C7A4-6730-045BF88B7E1F}"/>
              </a:ext>
            </a:extLst>
          </p:cNvPr>
          <p:cNvPicPr>
            <a:picLocks noChangeAspect="1"/>
          </p:cNvPicPr>
          <p:nvPr/>
        </p:nvPicPr>
        <p:blipFill>
          <a:blip r:embed="rId10"/>
          <a:stretch>
            <a:fillRect/>
          </a:stretch>
        </p:blipFill>
        <p:spPr>
          <a:xfrm>
            <a:off x="635564" y="3592020"/>
            <a:ext cx="675151" cy="578700"/>
          </a:xfrm>
          <a:prstGeom prst="rect">
            <a:avLst/>
          </a:prstGeom>
        </p:spPr>
      </p:pic>
      <p:pic>
        <p:nvPicPr>
          <p:cNvPr id="49" name="Image 48">
            <a:extLst>
              <a:ext uri="{FF2B5EF4-FFF2-40B4-BE49-F238E27FC236}">
                <a16:creationId xmlns:a16="http://schemas.microsoft.com/office/drawing/2014/main" id="{29D84CB6-9BC7-42AD-9664-B21F10F2AC27}"/>
              </a:ext>
            </a:extLst>
          </p:cNvPr>
          <p:cNvPicPr>
            <a:picLocks noChangeAspect="1"/>
          </p:cNvPicPr>
          <p:nvPr/>
        </p:nvPicPr>
        <p:blipFill>
          <a:blip r:embed="rId10"/>
          <a:stretch>
            <a:fillRect/>
          </a:stretch>
        </p:blipFill>
        <p:spPr>
          <a:xfrm>
            <a:off x="6213843" y="3611537"/>
            <a:ext cx="675151" cy="578700"/>
          </a:xfrm>
          <a:prstGeom prst="rect">
            <a:avLst/>
          </a:prstGeom>
        </p:spPr>
      </p:pic>
      <p:graphicFrame>
        <p:nvGraphicFramePr>
          <p:cNvPr id="52" name="Graphique 51">
            <a:extLst>
              <a:ext uri="{FF2B5EF4-FFF2-40B4-BE49-F238E27FC236}">
                <a16:creationId xmlns:a16="http://schemas.microsoft.com/office/drawing/2014/main" id="{6E1A2324-11F5-B6CF-0C97-F96D796FED4E}"/>
              </a:ext>
            </a:extLst>
          </p:cNvPr>
          <p:cNvGraphicFramePr/>
          <p:nvPr>
            <p:extLst>
              <p:ext uri="{D42A27DB-BD31-4B8C-83A1-F6EECF244321}">
                <p14:modId xmlns:p14="http://schemas.microsoft.com/office/powerpoint/2010/main" val="4165176136"/>
              </p:ext>
            </p:extLst>
          </p:nvPr>
        </p:nvGraphicFramePr>
        <p:xfrm>
          <a:off x="877508" y="4521640"/>
          <a:ext cx="2525335" cy="1536816"/>
        </p:xfrm>
        <a:graphic>
          <a:graphicData uri="http://schemas.openxmlformats.org/drawingml/2006/chart">
            <c:chart xmlns:c="http://schemas.openxmlformats.org/drawingml/2006/chart" xmlns:r="http://schemas.openxmlformats.org/officeDocument/2006/relationships" r:id="rId11"/>
          </a:graphicData>
        </a:graphic>
      </p:graphicFrame>
      <p:sp>
        <p:nvSpPr>
          <p:cNvPr id="53" name="ZoneTexte 52">
            <a:extLst>
              <a:ext uri="{FF2B5EF4-FFF2-40B4-BE49-F238E27FC236}">
                <a16:creationId xmlns:a16="http://schemas.microsoft.com/office/drawing/2014/main" id="{CC6D0769-76BE-8D59-5D88-E9062B2800FA}"/>
              </a:ext>
            </a:extLst>
          </p:cNvPr>
          <p:cNvSpPr txBox="1"/>
          <p:nvPr/>
        </p:nvSpPr>
        <p:spPr>
          <a:xfrm>
            <a:off x="1583503" y="5097968"/>
            <a:ext cx="890129" cy="423193"/>
          </a:xfrm>
          <a:prstGeom prst="rect">
            <a:avLst/>
          </a:prstGeom>
          <a:noFill/>
        </p:spPr>
        <p:txBody>
          <a:bodyPr wrap="square" rtlCol="0">
            <a:spAutoFit/>
          </a:bodyPr>
          <a:lstStyle/>
          <a:p>
            <a:pPr algn="ctr"/>
            <a:r>
              <a:rPr lang="fr-FR" sz="1100" b="1" dirty="0">
                <a:solidFill>
                  <a:srgbClr val="40B0FF"/>
                </a:solidFill>
              </a:rPr>
              <a:t>72% </a:t>
            </a:r>
            <a:r>
              <a:rPr lang="fr-FR" sz="1050" dirty="0">
                <a:solidFill>
                  <a:srgbClr val="40B0FF"/>
                </a:solidFill>
              </a:rPr>
              <a:t>d’actifs</a:t>
            </a:r>
          </a:p>
        </p:txBody>
      </p:sp>
      <p:graphicFrame>
        <p:nvGraphicFramePr>
          <p:cNvPr id="54" name="Graphique 53">
            <a:extLst>
              <a:ext uri="{FF2B5EF4-FFF2-40B4-BE49-F238E27FC236}">
                <a16:creationId xmlns:a16="http://schemas.microsoft.com/office/drawing/2014/main" id="{F089122B-7661-4C09-F788-159D38724B09}"/>
              </a:ext>
            </a:extLst>
          </p:cNvPr>
          <p:cNvGraphicFramePr/>
          <p:nvPr>
            <p:extLst>
              <p:ext uri="{D42A27DB-BD31-4B8C-83A1-F6EECF244321}">
                <p14:modId xmlns:p14="http://schemas.microsoft.com/office/powerpoint/2010/main" val="4068864640"/>
              </p:ext>
            </p:extLst>
          </p:nvPr>
        </p:nvGraphicFramePr>
        <p:xfrm>
          <a:off x="7144421" y="4508616"/>
          <a:ext cx="2525335" cy="1536816"/>
        </p:xfrm>
        <a:graphic>
          <a:graphicData uri="http://schemas.openxmlformats.org/drawingml/2006/chart">
            <c:chart xmlns:c="http://schemas.openxmlformats.org/drawingml/2006/chart" xmlns:r="http://schemas.openxmlformats.org/officeDocument/2006/relationships" r:id="rId12"/>
          </a:graphicData>
        </a:graphic>
      </p:graphicFrame>
      <p:sp>
        <p:nvSpPr>
          <p:cNvPr id="55" name="ZoneTexte 54">
            <a:extLst>
              <a:ext uri="{FF2B5EF4-FFF2-40B4-BE49-F238E27FC236}">
                <a16:creationId xmlns:a16="http://schemas.microsoft.com/office/drawing/2014/main" id="{CEBC1E09-0385-489A-B4D8-D770F1E638A3}"/>
              </a:ext>
            </a:extLst>
          </p:cNvPr>
          <p:cNvSpPr txBox="1"/>
          <p:nvPr/>
        </p:nvSpPr>
        <p:spPr>
          <a:xfrm>
            <a:off x="7850416" y="5084944"/>
            <a:ext cx="890129" cy="423193"/>
          </a:xfrm>
          <a:prstGeom prst="rect">
            <a:avLst/>
          </a:prstGeom>
          <a:noFill/>
        </p:spPr>
        <p:txBody>
          <a:bodyPr wrap="square" rtlCol="0">
            <a:spAutoFit/>
          </a:bodyPr>
          <a:lstStyle/>
          <a:p>
            <a:pPr algn="ctr"/>
            <a:r>
              <a:rPr lang="fr-FR" sz="1100" b="1" dirty="0">
                <a:solidFill>
                  <a:srgbClr val="FAC090"/>
                </a:solidFill>
              </a:rPr>
              <a:t>72% </a:t>
            </a:r>
            <a:r>
              <a:rPr lang="fr-FR" sz="1050" dirty="0">
                <a:solidFill>
                  <a:srgbClr val="FAC090"/>
                </a:solidFill>
              </a:rPr>
              <a:t>d’actifs</a:t>
            </a:r>
          </a:p>
        </p:txBody>
      </p:sp>
      <p:sp>
        <p:nvSpPr>
          <p:cNvPr id="56" name="ZoneTexte 55">
            <a:extLst>
              <a:ext uri="{FF2B5EF4-FFF2-40B4-BE49-F238E27FC236}">
                <a16:creationId xmlns:a16="http://schemas.microsoft.com/office/drawing/2014/main" id="{F53636F1-F101-9AAE-FC69-DF303CCF4F04}"/>
              </a:ext>
            </a:extLst>
          </p:cNvPr>
          <p:cNvSpPr txBox="1"/>
          <p:nvPr/>
        </p:nvSpPr>
        <p:spPr>
          <a:xfrm>
            <a:off x="2291866" y="4611163"/>
            <a:ext cx="670730" cy="246221"/>
          </a:xfrm>
          <a:prstGeom prst="rect">
            <a:avLst/>
          </a:prstGeom>
          <a:noFill/>
        </p:spPr>
        <p:txBody>
          <a:bodyPr wrap="square" rtlCol="0">
            <a:spAutoFit/>
          </a:bodyPr>
          <a:lstStyle/>
          <a:p>
            <a:pPr algn="ctr"/>
            <a:r>
              <a:rPr lang="fr-FR" sz="1000" i="1" dirty="0"/>
              <a:t>CSP+</a:t>
            </a:r>
          </a:p>
        </p:txBody>
      </p:sp>
      <p:sp>
        <p:nvSpPr>
          <p:cNvPr id="57" name="ZoneTexte 56">
            <a:extLst>
              <a:ext uri="{FF2B5EF4-FFF2-40B4-BE49-F238E27FC236}">
                <a16:creationId xmlns:a16="http://schemas.microsoft.com/office/drawing/2014/main" id="{046112DE-EA55-6C1D-6A95-E0A62255925F}"/>
              </a:ext>
            </a:extLst>
          </p:cNvPr>
          <p:cNvSpPr txBox="1"/>
          <p:nvPr/>
        </p:nvSpPr>
        <p:spPr>
          <a:xfrm>
            <a:off x="1375355" y="5961181"/>
            <a:ext cx="670730" cy="246221"/>
          </a:xfrm>
          <a:prstGeom prst="rect">
            <a:avLst/>
          </a:prstGeom>
          <a:noFill/>
        </p:spPr>
        <p:txBody>
          <a:bodyPr wrap="square" rtlCol="0">
            <a:spAutoFit/>
          </a:bodyPr>
          <a:lstStyle/>
          <a:p>
            <a:pPr algn="ctr"/>
            <a:r>
              <a:rPr lang="fr-FR" sz="1000" i="1" dirty="0"/>
              <a:t>CSP-</a:t>
            </a:r>
          </a:p>
        </p:txBody>
      </p:sp>
      <p:sp>
        <p:nvSpPr>
          <p:cNvPr id="58" name="ZoneTexte 57">
            <a:extLst>
              <a:ext uri="{FF2B5EF4-FFF2-40B4-BE49-F238E27FC236}">
                <a16:creationId xmlns:a16="http://schemas.microsoft.com/office/drawing/2014/main" id="{6DA59AC9-2F9E-A7AC-05C0-F493E8EEBD82}"/>
              </a:ext>
            </a:extLst>
          </p:cNvPr>
          <p:cNvSpPr txBox="1"/>
          <p:nvPr/>
        </p:nvSpPr>
        <p:spPr>
          <a:xfrm>
            <a:off x="632860" y="5092907"/>
            <a:ext cx="742495" cy="246221"/>
          </a:xfrm>
          <a:prstGeom prst="rect">
            <a:avLst/>
          </a:prstGeom>
          <a:noFill/>
        </p:spPr>
        <p:txBody>
          <a:bodyPr wrap="square" rtlCol="0">
            <a:spAutoFit/>
          </a:bodyPr>
          <a:lstStyle/>
          <a:p>
            <a:pPr algn="ctr"/>
            <a:r>
              <a:rPr lang="fr-FR" sz="1000" i="1" dirty="0"/>
              <a:t>Retraités</a:t>
            </a:r>
          </a:p>
        </p:txBody>
      </p:sp>
      <p:sp>
        <p:nvSpPr>
          <p:cNvPr id="59" name="ZoneTexte 58">
            <a:extLst>
              <a:ext uri="{FF2B5EF4-FFF2-40B4-BE49-F238E27FC236}">
                <a16:creationId xmlns:a16="http://schemas.microsoft.com/office/drawing/2014/main" id="{1F4F2619-C3A2-3D8F-52B5-D3B6A1BCB271}"/>
              </a:ext>
            </a:extLst>
          </p:cNvPr>
          <p:cNvSpPr txBox="1"/>
          <p:nvPr/>
        </p:nvSpPr>
        <p:spPr>
          <a:xfrm>
            <a:off x="946082" y="4423883"/>
            <a:ext cx="890128" cy="400110"/>
          </a:xfrm>
          <a:prstGeom prst="rect">
            <a:avLst/>
          </a:prstGeom>
          <a:noFill/>
        </p:spPr>
        <p:txBody>
          <a:bodyPr wrap="square" rtlCol="0">
            <a:spAutoFit/>
          </a:bodyPr>
          <a:lstStyle/>
          <a:p>
            <a:pPr algn="ctr"/>
            <a:r>
              <a:rPr lang="fr-FR" sz="1000" i="1" dirty="0"/>
              <a:t>Inactifs hors retraités</a:t>
            </a:r>
          </a:p>
        </p:txBody>
      </p:sp>
      <p:sp>
        <p:nvSpPr>
          <p:cNvPr id="60" name="ZoneTexte 59">
            <a:extLst>
              <a:ext uri="{FF2B5EF4-FFF2-40B4-BE49-F238E27FC236}">
                <a16:creationId xmlns:a16="http://schemas.microsoft.com/office/drawing/2014/main" id="{434CD4E0-21C6-C8B0-C74A-F313C8851A21}"/>
              </a:ext>
            </a:extLst>
          </p:cNvPr>
          <p:cNvSpPr txBox="1"/>
          <p:nvPr/>
        </p:nvSpPr>
        <p:spPr>
          <a:xfrm>
            <a:off x="8774653" y="5521767"/>
            <a:ext cx="670730" cy="246221"/>
          </a:xfrm>
          <a:prstGeom prst="rect">
            <a:avLst/>
          </a:prstGeom>
          <a:noFill/>
        </p:spPr>
        <p:txBody>
          <a:bodyPr wrap="square" rtlCol="0">
            <a:spAutoFit/>
          </a:bodyPr>
          <a:lstStyle/>
          <a:p>
            <a:pPr algn="ctr"/>
            <a:r>
              <a:rPr lang="fr-FR" sz="1000" i="1" dirty="0"/>
              <a:t>Actifs</a:t>
            </a:r>
          </a:p>
        </p:txBody>
      </p:sp>
      <p:sp>
        <p:nvSpPr>
          <p:cNvPr id="61" name="ZoneTexte 60">
            <a:extLst>
              <a:ext uri="{FF2B5EF4-FFF2-40B4-BE49-F238E27FC236}">
                <a16:creationId xmlns:a16="http://schemas.microsoft.com/office/drawing/2014/main" id="{7B62C980-A9C1-E516-6769-7F11B339F5AE}"/>
              </a:ext>
            </a:extLst>
          </p:cNvPr>
          <p:cNvSpPr txBox="1"/>
          <p:nvPr/>
        </p:nvSpPr>
        <p:spPr>
          <a:xfrm>
            <a:off x="6581979" y="5329800"/>
            <a:ext cx="852562" cy="246221"/>
          </a:xfrm>
          <a:prstGeom prst="rect">
            <a:avLst/>
          </a:prstGeom>
          <a:noFill/>
        </p:spPr>
        <p:txBody>
          <a:bodyPr wrap="square" rtlCol="0">
            <a:spAutoFit/>
          </a:bodyPr>
          <a:lstStyle/>
          <a:p>
            <a:pPr algn="ctr"/>
            <a:r>
              <a:rPr lang="fr-FR" sz="1000" i="1" dirty="0"/>
              <a:t>Chômeurs</a:t>
            </a:r>
          </a:p>
        </p:txBody>
      </p:sp>
      <p:sp>
        <p:nvSpPr>
          <p:cNvPr id="62" name="ZoneTexte 61">
            <a:extLst>
              <a:ext uri="{FF2B5EF4-FFF2-40B4-BE49-F238E27FC236}">
                <a16:creationId xmlns:a16="http://schemas.microsoft.com/office/drawing/2014/main" id="{D344DDA0-69DC-9B5F-A8B9-528D23400119}"/>
              </a:ext>
            </a:extLst>
          </p:cNvPr>
          <p:cNvSpPr txBox="1"/>
          <p:nvPr/>
        </p:nvSpPr>
        <p:spPr>
          <a:xfrm>
            <a:off x="6574125" y="5125250"/>
            <a:ext cx="852562" cy="246221"/>
          </a:xfrm>
          <a:prstGeom prst="rect">
            <a:avLst/>
          </a:prstGeom>
          <a:noFill/>
        </p:spPr>
        <p:txBody>
          <a:bodyPr wrap="square" rtlCol="0">
            <a:spAutoFit/>
          </a:bodyPr>
          <a:lstStyle/>
          <a:p>
            <a:pPr algn="ctr"/>
            <a:r>
              <a:rPr lang="fr-FR" sz="1000" i="1" dirty="0"/>
              <a:t>Retraités</a:t>
            </a:r>
          </a:p>
        </p:txBody>
      </p:sp>
      <p:sp>
        <p:nvSpPr>
          <p:cNvPr id="63" name="ZoneTexte 62">
            <a:extLst>
              <a:ext uri="{FF2B5EF4-FFF2-40B4-BE49-F238E27FC236}">
                <a16:creationId xmlns:a16="http://schemas.microsoft.com/office/drawing/2014/main" id="{975BC72D-6A5B-5F8C-39F1-9B30EA0D9399}"/>
              </a:ext>
            </a:extLst>
          </p:cNvPr>
          <p:cNvSpPr txBox="1"/>
          <p:nvPr/>
        </p:nvSpPr>
        <p:spPr>
          <a:xfrm>
            <a:off x="7070352" y="4635393"/>
            <a:ext cx="852562" cy="400110"/>
          </a:xfrm>
          <a:prstGeom prst="rect">
            <a:avLst/>
          </a:prstGeom>
          <a:noFill/>
        </p:spPr>
        <p:txBody>
          <a:bodyPr wrap="square" rtlCol="0">
            <a:spAutoFit/>
          </a:bodyPr>
          <a:lstStyle/>
          <a:p>
            <a:pPr algn="ctr"/>
            <a:r>
              <a:rPr lang="fr-FR" sz="1000" i="1" dirty="0"/>
              <a:t>Autres Inactifs</a:t>
            </a:r>
          </a:p>
        </p:txBody>
      </p:sp>
      <p:pic>
        <p:nvPicPr>
          <p:cNvPr id="65" name="Image 64">
            <a:extLst>
              <a:ext uri="{FF2B5EF4-FFF2-40B4-BE49-F238E27FC236}">
                <a16:creationId xmlns:a16="http://schemas.microsoft.com/office/drawing/2014/main" id="{303AC9D9-7CCC-0D54-BD59-BDB461ECD19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60201" y="4970684"/>
            <a:ext cx="572872" cy="572872"/>
          </a:xfrm>
          <a:prstGeom prst="rect">
            <a:avLst/>
          </a:prstGeom>
        </p:spPr>
      </p:pic>
      <p:pic>
        <p:nvPicPr>
          <p:cNvPr id="66" name="Image 65">
            <a:extLst>
              <a:ext uri="{FF2B5EF4-FFF2-40B4-BE49-F238E27FC236}">
                <a16:creationId xmlns:a16="http://schemas.microsoft.com/office/drawing/2014/main" id="{83E41282-83FE-2427-A4EC-D553B7DC9063}"/>
              </a:ext>
            </a:extLst>
          </p:cNvPr>
          <p:cNvPicPr>
            <a:picLocks noChangeAspect="1"/>
          </p:cNvPicPr>
          <p:nvPr/>
        </p:nvPicPr>
        <p:blipFill>
          <a:blip r:embed="rId14"/>
          <a:stretch>
            <a:fillRect/>
          </a:stretch>
        </p:blipFill>
        <p:spPr>
          <a:xfrm>
            <a:off x="9640543" y="4881823"/>
            <a:ext cx="515313" cy="610371"/>
          </a:xfrm>
          <a:prstGeom prst="rect">
            <a:avLst/>
          </a:prstGeom>
        </p:spPr>
      </p:pic>
      <p:sp>
        <p:nvSpPr>
          <p:cNvPr id="67" name="ZoneTexte 66">
            <a:extLst>
              <a:ext uri="{FF2B5EF4-FFF2-40B4-BE49-F238E27FC236}">
                <a16:creationId xmlns:a16="http://schemas.microsoft.com/office/drawing/2014/main" id="{B3154E3D-51F7-C6E7-953E-CD71723AEAF3}"/>
              </a:ext>
            </a:extLst>
          </p:cNvPr>
          <p:cNvSpPr txBox="1"/>
          <p:nvPr/>
        </p:nvSpPr>
        <p:spPr>
          <a:xfrm>
            <a:off x="3998689" y="4933798"/>
            <a:ext cx="1361472" cy="323165"/>
          </a:xfrm>
          <a:prstGeom prst="rect">
            <a:avLst/>
          </a:prstGeom>
          <a:noFill/>
        </p:spPr>
        <p:txBody>
          <a:bodyPr wrap="square" rtlCol="0">
            <a:spAutoFit/>
          </a:bodyPr>
          <a:lstStyle/>
          <a:p>
            <a:r>
              <a:rPr lang="fr-FR" dirty="0"/>
              <a:t>Paris : 20%</a:t>
            </a:r>
          </a:p>
        </p:txBody>
      </p:sp>
      <p:sp>
        <p:nvSpPr>
          <p:cNvPr id="68" name="ZoneTexte 67">
            <a:extLst>
              <a:ext uri="{FF2B5EF4-FFF2-40B4-BE49-F238E27FC236}">
                <a16:creationId xmlns:a16="http://schemas.microsoft.com/office/drawing/2014/main" id="{F42AB940-14EF-4F92-A7C1-18410C3C5C8E}"/>
              </a:ext>
            </a:extLst>
          </p:cNvPr>
          <p:cNvSpPr txBox="1"/>
          <p:nvPr/>
        </p:nvSpPr>
        <p:spPr>
          <a:xfrm>
            <a:off x="4006866" y="5264228"/>
            <a:ext cx="1566538" cy="323165"/>
          </a:xfrm>
          <a:prstGeom prst="rect">
            <a:avLst/>
          </a:prstGeom>
          <a:noFill/>
        </p:spPr>
        <p:txBody>
          <a:bodyPr wrap="square" rtlCol="0">
            <a:spAutoFit/>
          </a:bodyPr>
          <a:lstStyle/>
          <a:p>
            <a:r>
              <a:rPr lang="fr-FR" dirty="0"/>
              <a:t>Province : 80%</a:t>
            </a:r>
          </a:p>
        </p:txBody>
      </p:sp>
      <p:graphicFrame>
        <p:nvGraphicFramePr>
          <p:cNvPr id="69" name="Tableau 68">
            <a:extLst>
              <a:ext uri="{FF2B5EF4-FFF2-40B4-BE49-F238E27FC236}">
                <a16:creationId xmlns:a16="http://schemas.microsoft.com/office/drawing/2014/main" id="{6A911F9C-D722-BC2D-5D61-A2DFCD530B8C}"/>
              </a:ext>
            </a:extLst>
          </p:cNvPr>
          <p:cNvGraphicFramePr>
            <a:graphicFrameLocks noGrp="1"/>
          </p:cNvGraphicFramePr>
          <p:nvPr>
            <p:extLst>
              <p:ext uri="{D42A27DB-BD31-4B8C-83A1-F6EECF244321}">
                <p14:modId xmlns:p14="http://schemas.microsoft.com/office/powerpoint/2010/main" val="4277096574"/>
              </p:ext>
            </p:extLst>
          </p:nvPr>
        </p:nvGraphicFramePr>
        <p:xfrm>
          <a:off x="10222031" y="4470734"/>
          <a:ext cx="1276287" cy="1663502"/>
        </p:xfrm>
        <a:graphic>
          <a:graphicData uri="http://schemas.openxmlformats.org/drawingml/2006/table">
            <a:tbl>
              <a:tblPr/>
              <a:tblGrid>
                <a:gridCol w="707778">
                  <a:extLst>
                    <a:ext uri="{9D8B030D-6E8A-4147-A177-3AD203B41FA5}">
                      <a16:colId xmlns:a16="http://schemas.microsoft.com/office/drawing/2014/main" val="1588563972"/>
                    </a:ext>
                  </a:extLst>
                </a:gridCol>
                <a:gridCol w="568509">
                  <a:extLst>
                    <a:ext uri="{9D8B030D-6E8A-4147-A177-3AD203B41FA5}">
                      <a16:colId xmlns:a16="http://schemas.microsoft.com/office/drawing/2014/main" val="730833357"/>
                    </a:ext>
                  </a:extLst>
                </a:gridCol>
              </a:tblGrid>
              <a:tr h="138228">
                <a:tc>
                  <a:txBody>
                    <a:bodyPr/>
                    <a:lstStyle/>
                    <a:p>
                      <a:pPr algn="r" fontAlgn="b"/>
                      <a:r>
                        <a:rPr lang="fr-FR" sz="800" b="0" i="0" u="none" strike="noStrike" dirty="0">
                          <a:solidFill>
                            <a:srgbClr val="000000"/>
                          </a:solidFill>
                          <a:effectLst/>
                          <a:latin typeface="Arial" panose="020B0604020202020204" pitchFamily="34" charset="0"/>
                        </a:rPr>
                        <a:t>Groningen</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dirty="0">
                          <a:solidFill>
                            <a:srgbClr val="000000"/>
                          </a:solidFill>
                          <a:effectLst/>
                          <a:latin typeface="Arial" panose="020B0604020202020204" pitchFamily="34" charset="0"/>
                        </a:rPr>
                        <a:t>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62722719"/>
                  </a:ext>
                </a:extLst>
              </a:tr>
              <a:tr h="138228">
                <a:tc>
                  <a:txBody>
                    <a:bodyPr/>
                    <a:lstStyle/>
                    <a:p>
                      <a:pPr algn="r" fontAlgn="b"/>
                      <a:r>
                        <a:rPr lang="fr-FR" sz="800" b="0" i="0" u="none" strike="noStrike" dirty="0">
                          <a:solidFill>
                            <a:srgbClr val="000000"/>
                          </a:solidFill>
                          <a:effectLst/>
                          <a:latin typeface="Arial" panose="020B0604020202020204" pitchFamily="34" charset="0"/>
                        </a:rPr>
                        <a:t>Friesland</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a:solidFill>
                            <a:srgbClr val="000000"/>
                          </a:solidFill>
                          <a:effectLst/>
                          <a:latin typeface="Arial" panose="020B0604020202020204" pitchFamily="34" charset="0"/>
                        </a:rPr>
                        <a:t>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46373316"/>
                  </a:ext>
                </a:extLst>
              </a:tr>
              <a:tr h="138228">
                <a:tc>
                  <a:txBody>
                    <a:bodyPr/>
                    <a:lstStyle/>
                    <a:p>
                      <a:pPr algn="r" fontAlgn="b"/>
                      <a:r>
                        <a:rPr lang="fr-FR" sz="800" b="0" i="0" u="none" strike="noStrike">
                          <a:solidFill>
                            <a:srgbClr val="000000"/>
                          </a:solidFill>
                          <a:effectLst/>
                          <a:latin typeface="Arial" panose="020B0604020202020204" pitchFamily="34" charset="0"/>
                        </a:rPr>
                        <a:t>Drenthe</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dirty="0">
                          <a:solidFill>
                            <a:srgbClr val="000000"/>
                          </a:solidFill>
                          <a:effectLst/>
                          <a:latin typeface="Arial" panose="020B0604020202020204" pitchFamily="34" charset="0"/>
                        </a:rPr>
                        <a:t>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82086039"/>
                  </a:ext>
                </a:extLst>
              </a:tr>
              <a:tr h="138228">
                <a:tc>
                  <a:txBody>
                    <a:bodyPr/>
                    <a:lstStyle/>
                    <a:p>
                      <a:pPr algn="r" fontAlgn="b"/>
                      <a:r>
                        <a:rPr lang="fr-FR" sz="800" b="0" i="0" u="none" strike="noStrike" dirty="0">
                          <a:solidFill>
                            <a:srgbClr val="000000"/>
                          </a:solidFill>
                          <a:effectLst/>
                          <a:latin typeface="Arial" panose="020B0604020202020204" pitchFamily="34" charset="0"/>
                        </a:rPr>
                        <a:t>Overijssel</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a:solidFill>
                            <a:srgbClr val="000000"/>
                          </a:solidFill>
                          <a:effectLst/>
                          <a:latin typeface="Arial" panose="020B0604020202020204" pitchFamily="34" charset="0"/>
                        </a:rPr>
                        <a:t>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68043769"/>
                  </a:ext>
                </a:extLst>
              </a:tr>
              <a:tr h="138228">
                <a:tc>
                  <a:txBody>
                    <a:bodyPr/>
                    <a:lstStyle/>
                    <a:p>
                      <a:pPr algn="r" fontAlgn="b"/>
                      <a:r>
                        <a:rPr lang="fr-FR" sz="800" b="0" i="0" u="none" strike="noStrike" dirty="0">
                          <a:solidFill>
                            <a:srgbClr val="000000"/>
                          </a:solidFill>
                          <a:effectLst/>
                          <a:latin typeface="Arial" panose="020B0604020202020204" pitchFamily="34" charset="0"/>
                        </a:rPr>
                        <a:t>Gelderland</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a:solidFill>
                            <a:srgbClr val="000000"/>
                          </a:solidFill>
                          <a:effectLst/>
                          <a:latin typeface="Arial" panose="020B0604020202020204" pitchFamily="34" charset="0"/>
                        </a:rPr>
                        <a:t>12%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538291250"/>
                  </a:ext>
                </a:extLst>
              </a:tr>
              <a:tr h="138228">
                <a:tc>
                  <a:txBody>
                    <a:bodyPr/>
                    <a:lstStyle/>
                    <a:p>
                      <a:pPr algn="r" fontAlgn="b"/>
                      <a:r>
                        <a:rPr lang="fr-FR" sz="800" b="0" i="0" u="none" strike="noStrike">
                          <a:solidFill>
                            <a:srgbClr val="000000"/>
                          </a:solidFill>
                          <a:effectLst/>
                          <a:latin typeface="Arial" panose="020B0604020202020204" pitchFamily="34" charset="0"/>
                        </a:rPr>
                        <a:t>Flevoland</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dirty="0">
                          <a:solidFill>
                            <a:srgbClr val="000000"/>
                          </a:solidFill>
                          <a:effectLst/>
                          <a:latin typeface="Arial" panose="020B0604020202020204" pitchFamily="34" charset="0"/>
                        </a:rPr>
                        <a:t>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35393250"/>
                  </a:ext>
                </a:extLst>
              </a:tr>
              <a:tr h="138228">
                <a:tc>
                  <a:txBody>
                    <a:bodyPr/>
                    <a:lstStyle/>
                    <a:p>
                      <a:pPr algn="r" fontAlgn="b"/>
                      <a:r>
                        <a:rPr lang="fr-FR" sz="800" b="0" i="0" u="none" strike="noStrike">
                          <a:solidFill>
                            <a:srgbClr val="000000"/>
                          </a:solidFill>
                          <a:effectLst/>
                          <a:latin typeface="Arial" panose="020B0604020202020204" pitchFamily="34" charset="0"/>
                        </a:rPr>
                        <a:t>Utrecht</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a:solidFill>
                            <a:srgbClr val="000000"/>
                          </a:solidFill>
                          <a:effectLst/>
                          <a:latin typeface="Arial" panose="020B0604020202020204" pitchFamily="34" charset="0"/>
                        </a:rPr>
                        <a:t>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71411285"/>
                  </a:ext>
                </a:extLst>
              </a:tr>
              <a:tr h="138228">
                <a:tc>
                  <a:txBody>
                    <a:bodyPr/>
                    <a:lstStyle/>
                    <a:p>
                      <a:pPr algn="r" fontAlgn="b"/>
                      <a:r>
                        <a:rPr lang="fr-FR" sz="800" b="0" i="0" u="none" strike="noStrike" dirty="0">
                          <a:solidFill>
                            <a:srgbClr val="000000"/>
                          </a:solidFill>
                          <a:effectLst/>
                          <a:latin typeface="Arial" panose="020B0604020202020204" pitchFamily="34" charset="0"/>
                        </a:rPr>
                        <a:t>Noord-Holland</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dirty="0">
                          <a:solidFill>
                            <a:srgbClr val="000000"/>
                          </a:solidFill>
                          <a:effectLst/>
                          <a:latin typeface="Arial" panose="020B0604020202020204" pitchFamily="34" charset="0"/>
                        </a:rPr>
                        <a:t>17%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8514874"/>
                  </a:ext>
                </a:extLst>
              </a:tr>
              <a:tr h="138228">
                <a:tc>
                  <a:txBody>
                    <a:bodyPr/>
                    <a:lstStyle/>
                    <a:p>
                      <a:pPr algn="r" fontAlgn="b"/>
                      <a:r>
                        <a:rPr lang="fr-FR" sz="800" b="0" i="0" u="none" strike="noStrike">
                          <a:solidFill>
                            <a:srgbClr val="000000"/>
                          </a:solidFill>
                          <a:effectLst/>
                          <a:latin typeface="Arial" panose="020B0604020202020204" pitchFamily="34" charset="0"/>
                        </a:rPr>
                        <a:t>Zuid-Holland</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a:solidFill>
                            <a:srgbClr val="000000"/>
                          </a:solidFill>
                          <a:effectLst/>
                          <a:latin typeface="Arial" panose="020B0604020202020204" pitchFamily="34" charset="0"/>
                        </a:rPr>
                        <a:t>21%</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62666070"/>
                  </a:ext>
                </a:extLst>
              </a:tr>
              <a:tr h="138228">
                <a:tc>
                  <a:txBody>
                    <a:bodyPr/>
                    <a:lstStyle/>
                    <a:p>
                      <a:pPr algn="r" fontAlgn="b"/>
                      <a:r>
                        <a:rPr lang="fr-FR" sz="800" b="0" i="0" u="none" strike="noStrike">
                          <a:solidFill>
                            <a:srgbClr val="000000"/>
                          </a:solidFill>
                          <a:effectLst/>
                          <a:latin typeface="Arial" panose="020B0604020202020204" pitchFamily="34" charset="0"/>
                        </a:rPr>
                        <a:t>Zeeland</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dirty="0">
                          <a:solidFill>
                            <a:srgbClr val="000000"/>
                          </a:solidFill>
                          <a:effectLst/>
                          <a:latin typeface="Arial" panose="020B0604020202020204" pitchFamily="34" charset="0"/>
                        </a:rPr>
                        <a:t>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3274674"/>
                  </a:ext>
                </a:extLst>
              </a:tr>
              <a:tr h="138228">
                <a:tc>
                  <a:txBody>
                    <a:bodyPr/>
                    <a:lstStyle/>
                    <a:p>
                      <a:pPr algn="r" fontAlgn="b"/>
                      <a:r>
                        <a:rPr lang="fr-FR" sz="800" b="0" i="0" u="none" strike="noStrike" dirty="0">
                          <a:solidFill>
                            <a:srgbClr val="000000"/>
                          </a:solidFill>
                          <a:effectLst/>
                          <a:latin typeface="Arial" panose="020B0604020202020204" pitchFamily="34" charset="0"/>
                        </a:rPr>
                        <a:t>Noord-Brabant</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dirty="0">
                          <a:solidFill>
                            <a:srgbClr val="000000"/>
                          </a:solidFill>
                          <a:effectLst/>
                          <a:latin typeface="Arial" panose="020B0604020202020204" pitchFamily="34" charset="0"/>
                        </a:rPr>
                        <a:t>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51078181"/>
                  </a:ext>
                </a:extLst>
              </a:tr>
              <a:tr h="142994">
                <a:tc>
                  <a:txBody>
                    <a:bodyPr/>
                    <a:lstStyle/>
                    <a:p>
                      <a:pPr algn="r" fontAlgn="b"/>
                      <a:r>
                        <a:rPr lang="fr-FR" sz="800" b="0" i="0" u="none" strike="noStrike" dirty="0">
                          <a:solidFill>
                            <a:srgbClr val="000000"/>
                          </a:solidFill>
                          <a:effectLst/>
                          <a:latin typeface="Arial" panose="020B0604020202020204" pitchFamily="34" charset="0"/>
                        </a:rPr>
                        <a:t>Limburg</a:t>
                      </a:r>
                    </a:p>
                  </a:txBody>
                  <a:tcPr marL="6350" marR="6350" marT="635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b"/>
                      <a:r>
                        <a:rPr lang="fr-FR" sz="800" b="0" i="0" u="none" strike="noStrike" dirty="0">
                          <a:solidFill>
                            <a:srgbClr val="000000"/>
                          </a:solidFill>
                          <a:effectLst/>
                          <a:latin typeface="Arial" panose="020B0604020202020204" pitchFamily="34" charset="0"/>
                        </a:rPr>
                        <a:t>6%</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998287677"/>
                  </a:ext>
                </a:extLst>
              </a:tr>
            </a:tbl>
          </a:graphicData>
        </a:graphic>
      </p:graphicFrame>
      <p:pic>
        <p:nvPicPr>
          <p:cNvPr id="70" name="Image 69">
            <a:extLst>
              <a:ext uri="{FF2B5EF4-FFF2-40B4-BE49-F238E27FC236}">
                <a16:creationId xmlns:a16="http://schemas.microsoft.com/office/drawing/2014/main" id="{CA13943A-6A81-E893-C59A-CE66AFEB12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266536" y="2367663"/>
            <a:ext cx="537156" cy="568386"/>
          </a:xfrm>
          <a:prstGeom prst="rect">
            <a:avLst/>
          </a:prstGeom>
        </p:spPr>
      </p:pic>
      <p:sp>
        <p:nvSpPr>
          <p:cNvPr id="26" name="Rectangle 25">
            <a:extLst>
              <a:ext uri="{FF2B5EF4-FFF2-40B4-BE49-F238E27FC236}">
                <a16:creationId xmlns:a16="http://schemas.microsoft.com/office/drawing/2014/main" id="{2475DE22-C5CC-477A-62C6-F04A0D405908}"/>
              </a:ext>
            </a:extLst>
          </p:cNvPr>
          <p:cNvSpPr/>
          <p:nvPr/>
        </p:nvSpPr>
        <p:spPr bwMode="auto">
          <a:xfrm>
            <a:off x="686783" y="2077058"/>
            <a:ext cx="5248792" cy="4217178"/>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47" name="Image 46">
            <a:extLst>
              <a:ext uri="{FF2B5EF4-FFF2-40B4-BE49-F238E27FC236}">
                <a16:creationId xmlns:a16="http://schemas.microsoft.com/office/drawing/2014/main" id="{33CEDB68-7006-0385-0C36-62A7FA5EF356}"/>
              </a:ext>
            </a:extLst>
          </p:cNvPr>
          <p:cNvPicPr>
            <a:picLocks noChangeAspect="1"/>
          </p:cNvPicPr>
          <p:nvPr/>
        </p:nvPicPr>
        <p:blipFill>
          <a:blip r:embed="rId15"/>
          <a:stretch>
            <a:fillRect/>
          </a:stretch>
        </p:blipFill>
        <p:spPr>
          <a:xfrm>
            <a:off x="3031349" y="1832852"/>
            <a:ext cx="495565" cy="329551"/>
          </a:xfrm>
          <a:prstGeom prst="rect">
            <a:avLst/>
          </a:prstGeom>
          <a:ln>
            <a:solidFill>
              <a:schemeClr val="tx1"/>
            </a:solidFill>
          </a:ln>
        </p:spPr>
      </p:pic>
      <p:sp>
        <p:nvSpPr>
          <p:cNvPr id="27" name="Rectangle 26">
            <a:extLst>
              <a:ext uri="{FF2B5EF4-FFF2-40B4-BE49-F238E27FC236}">
                <a16:creationId xmlns:a16="http://schemas.microsoft.com/office/drawing/2014/main" id="{90286D93-1712-34AD-41A6-01DE0299375C}"/>
              </a:ext>
            </a:extLst>
          </p:cNvPr>
          <p:cNvSpPr/>
          <p:nvPr/>
        </p:nvSpPr>
        <p:spPr bwMode="auto">
          <a:xfrm>
            <a:off x="6152948" y="2076702"/>
            <a:ext cx="5801984" cy="4217178"/>
          </a:xfrm>
          <a:prstGeom prst="rect">
            <a:avLst/>
          </a:prstGeom>
          <a:noFill/>
          <a:ln w="9525"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4" name="Image 3">
            <a:extLst>
              <a:ext uri="{FF2B5EF4-FFF2-40B4-BE49-F238E27FC236}">
                <a16:creationId xmlns:a16="http://schemas.microsoft.com/office/drawing/2014/main" id="{DA468645-BD77-654C-6609-7110469DEC8A}"/>
              </a:ext>
            </a:extLst>
          </p:cNvPr>
          <p:cNvPicPr>
            <a:picLocks noChangeAspect="1"/>
          </p:cNvPicPr>
          <p:nvPr/>
        </p:nvPicPr>
        <p:blipFill>
          <a:blip r:embed="rId16"/>
          <a:stretch>
            <a:fillRect/>
          </a:stretch>
        </p:blipFill>
        <p:spPr>
          <a:xfrm>
            <a:off x="9003177" y="1850626"/>
            <a:ext cx="495566" cy="329551"/>
          </a:xfrm>
          <a:prstGeom prst="rect">
            <a:avLst/>
          </a:prstGeom>
          <a:ln>
            <a:solidFill>
              <a:schemeClr val="tx1"/>
            </a:solidFill>
          </a:ln>
        </p:spPr>
      </p:pic>
    </p:spTree>
    <p:extLst>
      <p:ext uri="{BB962C8B-B14F-4D97-AF65-F5344CB8AC3E}">
        <p14:creationId xmlns:p14="http://schemas.microsoft.com/office/powerpoint/2010/main" val="4271683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
            <a:extLst>
              <a:ext uri="{FF2B5EF4-FFF2-40B4-BE49-F238E27FC236}">
                <a16:creationId xmlns:a16="http://schemas.microsoft.com/office/drawing/2014/main" id="{E3FC4F1D-FD69-4ABF-B7DD-B9F40E847A9E}"/>
              </a:ext>
            </a:extLst>
          </p:cNvPr>
          <p:cNvSpPr txBox="1">
            <a:spLocks/>
          </p:cNvSpPr>
          <p:nvPr/>
        </p:nvSpPr>
        <p:spPr>
          <a:xfrm>
            <a:off x="470263" y="495872"/>
            <a:ext cx="11251474" cy="683106"/>
          </a:xfrm>
          <a:prstGeom prst="rect">
            <a:avLst/>
          </a:prstGeom>
        </p:spPr>
        <p:txBody>
          <a:bodyPr/>
          <a:lstStyle>
            <a:lvl1pPr algn="ctr" rtl="0" eaLnBrk="1" fontAlgn="base" hangingPunct="1">
              <a:spcBef>
                <a:spcPct val="0"/>
              </a:spcBef>
              <a:spcAft>
                <a:spcPct val="0"/>
              </a:spcAft>
              <a:defRPr sz="2000">
                <a:solidFill>
                  <a:schemeClr val="tx1"/>
                </a:solidFill>
                <a:latin typeface="+mj-lt"/>
                <a:ea typeface="+mj-ea"/>
                <a:cs typeface="+mj-cs"/>
              </a:defRPr>
            </a:lvl1pPr>
            <a:lvl2pPr algn="l" rtl="0" eaLnBrk="1" fontAlgn="base" hangingPunct="1">
              <a:spcBef>
                <a:spcPct val="0"/>
              </a:spcBef>
              <a:spcAft>
                <a:spcPct val="0"/>
              </a:spcAft>
              <a:defRPr sz="2800">
                <a:solidFill>
                  <a:srgbClr val="DB0029"/>
                </a:solidFill>
                <a:latin typeface="Century Gothic" pitchFamily="34" charset="0"/>
                <a:cs typeface="Arial" charset="0"/>
              </a:defRPr>
            </a:lvl2pPr>
            <a:lvl3pPr algn="l" rtl="0" eaLnBrk="1" fontAlgn="base" hangingPunct="1">
              <a:spcBef>
                <a:spcPct val="0"/>
              </a:spcBef>
              <a:spcAft>
                <a:spcPct val="0"/>
              </a:spcAft>
              <a:defRPr sz="2800">
                <a:solidFill>
                  <a:srgbClr val="DB0029"/>
                </a:solidFill>
                <a:latin typeface="Century Gothic" pitchFamily="34" charset="0"/>
                <a:cs typeface="Arial" charset="0"/>
              </a:defRPr>
            </a:lvl3pPr>
            <a:lvl4pPr algn="l" rtl="0" eaLnBrk="1" fontAlgn="base" hangingPunct="1">
              <a:spcBef>
                <a:spcPct val="0"/>
              </a:spcBef>
              <a:spcAft>
                <a:spcPct val="0"/>
              </a:spcAft>
              <a:defRPr sz="2800">
                <a:solidFill>
                  <a:srgbClr val="DB0029"/>
                </a:solidFill>
                <a:latin typeface="Century Gothic" pitchFamily="34" charset="0"/>
                <a:cs typeface="Arial" charset="0"/>
              </a:defRPr>
            </a:lvl4pPr>
            <a:lvl5pPr algn="l" rtl="0" eaLnBrk="1" fontAlgn="base" hangingPunct="1">
              <a:spcBef>
                <a:spcPct val="0"/>
              </a:spcBef>
              <a:spcAft>
                <a:spcPct val="0"/>
              </a:spcAft>
              <a:defRPr sz="2800">
                <a:solidFill>
                  <a:srgbClr val="DB0029"/>
                </a:solidFill>
                <a:latin typeface="Century Gothic" pitchFamily="34" charset="0"/>
                <a:cs typeface="Arial" charset="0"/>
              </a:defRPr>
            </a:lvl5pPr>
            <a:lvl6pPr marL="457200" algn="l" rtl="0" eaLnBrk="1" fontAlgn="base" hangingPunct="1">
              <a:spcBef>
                <a:spcPct val="0"/>
              </a:spcBef>
              <a:spcAft>
                <a:spcPct val="0"/>
              </a:spcAft>
              <a:defRPr sz="2400" b="1">
                <a:solidFill>
                  <a:srgbClr val="DB0029"/>
                </a:solidFill>
                <a:latin typeface="Century Gothic" pitchFamily="34" charset="0"/>
                <a:cs typeface="Arial" charset="0"/>
              </a:defRPr>
            </a:lvl6pPr>
            <a:lvl7pPr marL="914400" algn="l" rtl="0" eaLnBrk="1" fontAlgn="base" hangingPunct="1">
              <a:spcBef>
                <a:spcPct val="0"/>
              </a:spcBef>
              <a:spcAft>
                <a:spcPct val="0"/>
              </a:spcAft>
              <a:defRPr sz="2400" b="1">
                <a:solidFill>
                  <a:srgbClr val="DB0029"/>
                </a:solidFill>
                <a:latin typeface="Century Gothic" pitchFamily="34" charset="0"/>
                <a:cs typeface="Arial" charset="0"/>
              </a:defRPr>
            </a:lvl7pPr>
            <a:lvl8pPr marL="1371600" algn="l" rtl="0" eaLnBrk="1" fontAlgn="base" hangingPunct="1">
              <a:spcBef>
                <a:spcPct val="0"/>
              </a:spcBef>
              <a:spcAft>
                <a:spcPct val="0"/>
              </a:spcAft>
              <a:defRPr sz="2400" b="1">
                <a:solidFill>
                  <a:srgbClr val="DB0029"/>
                </a:solidFill>
                <a:latin typeface="Century Gothic" pitchFamily="34" charset="0"/>
                <a:cs typeface="Arial" charset="0"/>
              </a:defRPr>
            </a:lvl8pPr>
            <a:lvl9pPr marL="1828800" algn="l" rtl="0" eaLnBrk="1" fontAlgn="base" hangingPunct="1">
              <a:spcBef>
                <a:spcPct val="0"/>
              </a:spcBef>
              <a:spcAft>
                <a:spcPct val="0"/>
              </a:spcAft>
              <a:defRPr sz="2400" b="1">
                <a:solidFill>
                  <a:srgbClr val="DB0029"/>
                </a:solidFill>
                <a:latin typeface="Century Gothic" pitchFamily="34" charset="0"/>
                <a:cs typeface="Arial" charset="0"/>
              </a:defRPr>
            </a:lvl9pPr>
          </a:lstStyle>
          <a:p>
            <a:pPr algn="l"/>
            <a:r>
              <a:rPr lang="fr-FR" sz="2800" kern="0" spc="600" dirty="0">
                <a:solidFill>
                  <a:schemeClr val="bg2">
                    <a:lumMod val="90000"/>
                  </a:schemeClr>
                </a:solidFill>
              </a:rPr>
              <a:t>CONTEXTE &amp; OBJECTIF</a:t>
            </a:r>
          </a:p>
        </p:txBody>
      </p:sp>
      <p:sp>
        <p:nvSpPr>
          <p:cNvPr id="2" name="Espace réservé du texte 11">
            <a:extLst>
              <a:ext uri="{FF2B5EF4-FFF2-40B4-BE49-F238E27FC236}">
                <a16:creationId xmlns:a16="http://schemas.microsoft.com/office/drawing/2014/main" id="{6787B8C0-7FE7-C5BD-381A-94CBED13379D}"/>
              </a:ext>
            </a:extLst>
          </p:cNvPr>
          <p:cNvSpPr txBox="1">
            <a:spLocks/>
          </p:cNvSpPr>
          <p:nvPr/>
        </p:nvSpPr>
        <p:spPr>
          <a:xfrm>
            <a:off x="544722" y="1808106"/>
            <a:ext cx="5551277" cy="2210439"/>
          </a:xfrm>
          <a:prstGeom prst="rect">
            <a:avLst/>
          </a:prstGeom>
          <a:noFill/>
        </p:spPr>
        <p:txBody>
          <a:bodyPr/>
          <a:lstStyle>
            <a:lvl1pPr marL="269875" indent="-269875" algn="l" rtl="0" eaLnBrk="1" fontAlgn="base" hangingPunct="1">
              <a:spcBef>
                <a:spcPts val="2400"/>
              </a:spcBef>
              <a:spcAft>
                <a:spcPct val="0"/>
              </a:spcAft>
              <a:buClr>
                <a:schemeClr val="accent1"/>
              </a:buClr>
              <a:buFont typeface="Wingdings" panose="05000000000000000000" pitchFamily="2" charset="2"/>
              <a:buChar char="l"/>
              <a:defRPr sz="1400">
                <a:solidFill>
                  <a:schemeClr val="tx1"/>
                </a:solidFill>
                <a:latin typeface="+mj-lt"/>
                <a:ea typeface="+mn-ea"/>
                <a:cs typeface="+mn-cs"/>
              </a:defRPr>
            </a:lvl1pPr>
            <a:lvl2pPr marL="717550" indent="-180975" algn="l" rtl="0" eaLnBrk="1" fontAlgn="base" hangingPunct="1">
              <a:spcBef>
                <a:spcPts val="1200"/>
              </a:spcBef>
              <a:spcAft>
                <a:spcPct val="0"/>
              </a:spcAft>
              <a:buChar char="–"/>
              <a:defRPr sz="1200">
                <a:solidFill>
                  <a:schemeClr val="tx1"/>
                </a:solidFill>
                <a:latin typeface="+mj-lt"/>
                <a:cs typeface="+mn-cs"/>
              </a:defRPr>
            </a:lvl2pPr>
            <a:lvl3pPr marL="985838" indent="-179388" algn="l" rtl="0" eaLnBrk="1" fontAlgn="base" hangingPunct="1">
              <a:spcBef>
                <a:spcPct val="20000"/>
              </a:spcBef>
              <a:spcAft>
                <a:spcPct val="0"/>
              </a:spcAft>
              <a:buChar char="•"/>
              <a:defRPr sz="1200">
                <a:solidFill>
                  <a:schemeClr val="tx1"/>
                </a:solidFill>
                <a:latin typeface="+mj-lt"/>
                <a:cs typeface="+mn-cs"/>
              </a:defRPr>
            </a:lvl3pPr>
            <a:lvl4pPr marL="1638300" indent="-228600" algn="l" rtl="0" eaLnBrk="1" fontAlgn="base" hangingPunct="1">
              <a:spcBef>
                <a:spcPct val="20000"/>
              </a:spcBef>
              <a:spcAft>
                <a:spcPct val="0"/>
              </a:spcAft>
              <a:buChar char="–"/>
              <a:defRPr sz="1100">
                <a:solidFill>
                  <a:schemeClr val="tx1"/>
                </a:solidFill>
                <a:latin typeface="+mj-lt"/>
                <a:cs typeface="+mn-cs"/>
              </a:defRPr>
            </a:lvl4pPr>
            <a:lvl5pPr marL="2057400" indent="-228600" algn="l" rtl="0" eaLnBrk="1" fontAlgn="base" hangingPunct="1">
              <a:spcBef>
                <a:spcPct val="20000"/>
              </a:spcBef>
              <a:spcAft>
                <a:spcPct val="0"/>
              </a:spcAft>
              <a:buChar char="»"/>
              <a:defRPr sz="1100">
                <a:solidFill>
                  <a:schemeClr val="tx1"/>
                </a:solidFill>
                <a:latin typeface="+mj-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defTabSz="914400">
              <a:spcBef>
                <a:spcPts val="600"/>
              </a:spcBef>
              <a:buSzPct val="70000"/>
            </a:pPr>
            <a:r>
              <a:rPr lang="fr-FR" kern="0" dirty="0"/>
              <a:t>En 2023, Manutan, site de e-commerce spécialisé dans la distribution d’équipements et de fournitures pour les entreprises et les collectivités, va fêter ses 20 ans d’existence.</a:t>
            </a:r>
          </a:p>
          <a:p>
            <a:pPr marL="0" indent="0" defTabSz="914400">
              <a:spcBef>
                <a:spcPts val="600"/>
              </a:spcBef>
              <a:buSzPct val="70000"/>
              <a:buNone/>
            </a:pPr>
            <a:endParaRPr lang="fr-FR" sz="1200" kern="0" dirty="0"/>
          </a:p>
          <a:p>
            <a:pPr defTabSz="914400">
              <a:spcBef>
                <a:spcPts val="600"/>
              </a:spcBef>
              <a:buSzPct val="70000"/>
            </a:pPr>
            <a:r>
              <a:rPr lang="fr-FR" kern="0" dirty="0"/>
              <a:t>Le fournisseur européen de produits et services aux entreprises souhaite profiter de cet événement pour </a:t>
            </a:r>
            <a:r>
              <a:rPr lang="fr-FR" b="1" kern="0" dirty="0"/>
              <a:t>prendre la parole et donner de la visibilité à sa marque </a:t>
            </a:r>
            <a:r>
              <a:rPr lang="fr-FR" kern="0" dirty="0"/>
              <a:t>en réalisant une étude sur les tendances d’achats en ligne en France et aux Pays-Bas.</a:t>
            </a:r>
          </a:p>
        </p:txBody>
      </p:sp>
      <p:pic>
        <p:nvPicPr>
          <p:cNvPr id="19" name="Espace réservé pour une image  13">
            <a:extLst>
              <a:ext uri="{FF2B5EF4-FFF2-40B4-BE49-F238E27FC236}">
                <a16:creationId xmlns:a16="http://schemas.microsoft.com/office/drawing/2014/main" id="{C35D0798-EE1F-5011-085F-14F0327A96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986219" y="0"/>
            <a:ext cx="5219958" cy="6858000"/>
          </a:xfrm>
          <a:prstGeom prst="rect">
            <a:avLst/>
          </a:prstGeom>
        </p:spPr>
      </p:pic>
      <p:sp>
        <p:nvSpPr>
          <p:cNvPr id="21" name="Rectangle 20">
            <a:extLst>
              <a:ext uri="{FF2B5EF4-FFF2-40B4-BE49-F238E27FC236}">
                <a16:creationId xmlns:a16="http://schemas.microsoft.com/office/drawing/2014/main" id="{74D3CDDB-2019-DCC6-BCE8-FC61F5D98A7F}"/>
              </a:ext>
            </a:extLst>
          </p:cNvPr>
          <p:cNvSpPr/>
          <p:nvPr/>
        </p:nvSpPr>
        <p:spPr bwMode="auto">
          <a:xfrm>
            <a:off x="6861033" y="1289653"/>
            <a:ext cx="250371" cy="406611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dirty="0">
              <a:ln>
                <a:noFill/>
              </a:ln>
              <a:solidFill>
                <a:schemeClr val="tx1"/>
              </a:solidFill>
              <a:effectLst/>
              <a:latin typeface="Trebuchet MS" pitchFamily="34" charset="0"/>
              <a:cs typeface="Arial" charset="0"/>
            </a:endParaRPr>
          </a:p>
        </p:txBody>
      </p:sp>
    </p:spTree>
    <p:extLst>
      <p:ext uri="{BB962C8B-B14F-4D97-AF65-F5344CB8AC3E}">
        <p14:creationId xmlns:p14="http://schemas.microsoft.com/office/powerpoint/2010/main" val="13090458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E00BE5-9DFA-44F9-89F5-62F190531A52}"/>
              </a:ext>
            </a:extLst>
          </p:cNvPr>
          <p:cNvSpPr/>
          <p:nvPr/>
        </p:nvSpPr>
        <p:spPr>
          <a:xfrm>
            <a:off x="653616" y="3781152"/>
            <a:ext cx="3026584" cy="670889"/>
          </a:xfrm>
          <a:prstGeom prst="rect">
            <a:avLst/>
          </a:prstGeom>
        </p:spPr>
        <p:txBody>
          <a:bodyPr wrap="square">
            <a:spAutoFit/>
          </a:bodyPr>
          <a:lstStyle/>
          <a:p>
            <a:pPr>
              <a:lnSpc>
                <a:spcPct val="107000"/>
              </a:lnSpc>
              <a:spcAft>
                <a:spcPts val="800"/>
              </a:spcAft>
            </a:pPr>
            <a:r>
              <a:rPr lang="fr-FR" sz="1200" dirty="0"/>
              <a:t>Réalisation d’une </a:t>
            </a:r>
            <a:r>
              <a:rPr lang="fr-FR" sz="1200" b="1" dirty="0"/>
              <a:t>étude quantitative</a:t>
            </a:r>
            <a:r>
              <a:rPr lang="fr-FR" sz="1200" dirty="0"/>
              <a:t>, selon </a:t>
            </a:r>
            <a:r>
              <a:rPr lang="fr-FR" sz="1200" b="1" dirty="0"/>
              <a:t>un mode de recueil online, en France et aux Pays-Bas.</a:t>
            </a:r>
            <a:endParaRPr lang="fr-FR" sz="1200" dirty="0"/>
          </a:p>
        </p:txBody>
      </p:sp>
      <p:pic>
        <p:nvPicPr>
          <p:cNvPr id="7" name="Graphique 6">
            <a:extLst>
              <a:ext uri="{FF2B5EF4-FFF2-40B4-BE49-F238E27FC236}">
                <a16:creationId xmlns:a16="http://schemas.microsoft.com/office/drawing/2014/main" id="{7859D579-2351-4D85-A13F-A2A0DA123EC2}"/>
              </a:ext>
            </a:extLst>
          </p:cNvPr>
          <p:cNvPicPr>
            <a:picLocks noChangeAspect="1"/>
          </p:cNvPicPr>
          <p:nvPr/>
        </p:nvPicPr>
        <p:blipFill rotWithShape="1">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b="9474"/>
          <a:stretch/>
        </p:blipFill>
        <p:spPr>
          <a:xfrm>
            <a:off x="8221766" y="2240256"/>
            <a:ext cx="1797764" cy="1200329"/>
          </a:xfrm>
          <a:prstGeom prst="rect">
            <a:avLst/>
          </a:prstGeom>
        </p:spPr>
      </p:pic>
      <p:cxnSp>
        <p:nvCxnSpPr>
          <p:cNvPr id="8" name="Connecteur droit 7">
            <a:extLst>
              <a:ext uri="{FF2B5EF4-FFF2-40B4-BE49-F238E27FC236}">
                <a16:creationId xmlns:a16="http://schemas.microsoft.com/office/drawing/2014/main" id="{3B92FFCA-173D-476A-831A-EAE0313AF8E5}"/>
              </a:ext>
            </a:extLst>
          </p:cNvPr>
          <p:cNvCxnSpPr>
            <a:cxnSpLocks/>
          </p:cNvCxnSpPr>
          <p:nvPr/>
        </p:nvCxnSpPr>
        <p:spPr bwMode="auto">
          <a:xfrm flipH="1">
            <a:off x="729308" y="3682945"/>
            <a:ext cx="144875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ctangle 9">
            <a:extLst>
              <a:ext uri="{FF2B5EF4-FFF2-40B4-BE49-F238E27FC236}">
                <a16:creationId xmlns:a16="http://schemas.microsoft.com/office/drawing/2014/main" id="{E3E80369-09C1-4E1C-8E98-DD1814AD9112}"/>
              </a:ext>
            </a:extLst>
          </p:cNvPr>
          <p:cNvSpPr/>
          <p:nvPr/>
        </p:nvSpPr>
        <p:spPr>
          <a:xfrm>
            <a:off x="4453328" y="3781152"/>
            <a:ext cx="2849840" cy="461665"/>
          </a:xfrm>
          <a:prstGeom prst="rect">
            <a:avLst/>
          </a:prstGeom>
        </p:spPr>
        <p:txBody>
          <a:bodyPr wrap="square">
            <a:spAutoFit/>
          </a:bodyPr>
          <a:lstStyle/>
          <a:p>
            <a:pPr marL="0" indent="0">
              <a:buNone/>
            </a:pPr>
            <a:r>
              <a:rPr lang="fr-FR" sz="1200" dirty="0">
                <a:solidFill>
                  <a:schemeClr val="tx1"/>
                </a:solidFill>
              </a:rPr>
              <a:t>Les répondants ont été sollicités </a:t>
            </a:r>
            <a:r>
              <a:rPr lang="fr-FR" sz="1200" b="1" dirty="0">
                <a:solidFill>
                  <a:schemeClr val="tx1"/>
                </a:solidFill>
              </a:rPr>
              <a:t>entre le 27</a:t>
            </a:r>
            <a:r>
              <a:rPr lang="fr-FR" sz="1200" b="1" dirty="0"/>
              <a:t> février</a:t>
            </a:r>
            <a:r>
              <a:rPr lang="fr-FR" sz="1200" b="1" dirty="0">
                <a:solidFill>
                  <a:schemeClr val="tx1"/>
                </a:solidFill>
              </a:rPr>
              <a:t> et le 8 mars 2023</a:t>
            </a:r>
            <a:r>
              <a:rPr lang="fr-FR" sz="1200" dirty="0">
                <a:solidFill>
                  <a:schemeClr val="tx1"/>
                </a:solidFill>
              </a:rPr>
              <a:t>.</a:t>
            </a:r>
          </a:p>
        </p:txBody>
      </p:sp>
      <p:pic>
        <p:nvPicPr>
          <p:cNvPr id="11" name="Graphique 10">
            <a:extLst>
              <a:ext uri="{FF2B5EF4-FFF2-40B4-BE49-F238E27FC236}">
                <a16:creationId xmlns:a16="http://schemas.microsoft.com/office/drawing/2014/main" id="{B41FEAF1-9E1F-4E59-A603-0A7C7EA6CE10}"/>
              </a:ext>
            </a:extLst>
          </p:cNvPr>
          <p:cNvPicPr>
            <a:picLocks noChangeAspect="1"/>
          </p:cNvPicPr>
          <p:nvPr/>
        </p:nvPicPr>
        <p:blipFill>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5519" y="2240255"/>
            <a:ext cx="1977696" cy="1206128"/>
          </a:xfrm>
          <a:prstGeom prst="rect">
            <a:avLst/>
          </a:prstGeom>
        </p:spPr>
      </p:pic>
      <p:sp>
        <p:nvSpPr>
          <p:cNvPr id="14" name="Rectangle 13">
            <a:extLst>
              <a:ext uri="{FF2B5EF4-FFF2-40B4-BE49-F238E27FC236}">
                <a16:creationId xmlns:a16="http://schemas.microsoft.com/office/drawing/2014/main" id="{A90EE346-1DD4-42BB-9B7C-B3663151187F}"/>
              </a:ext>
            </a:extLst>
          </p:cNvPr>
          <p:cNvSpPr/>
          <p:nvPr/>
        </p:nvSpPr>
        <p:spPr>
          <a:xfrm>
            <a:off x="8137541" y="3781152"/>
            <a:ext cx="3569182" cy="1569660"/>
          </a:xfrm>
          <a:prstGeom prst="rect">
            <a:avLst/>
          </a:prstGeom>
        </p:spPr>
        <p:txBody>
          <a:bodyPr wrap="square">
            <a:spAutoFit/>
          </a:bodyPr>
          <a:lstStyle/>
          <a:p>
            <a:pPr marL="0" indent="0">
              <a:buNone/>
            </a:pPr>
            <a:r>
              <a:rPr lang="fr-FR" sz="1200" dirty="0">
                <a:solidFill>
                  <a:schemeClr val="tx1"/>
                </a:solidFill>
              </a:rPr>
              <a:t>Interrogation d’un échantillon de </a:t>
            </a:r>
            <a:r>
              <a:rPr lang="fr-FR" sz="1200" b="1" dirty="0"/>
              <a:t>10</a:t>
            </a:r>
            <a:r>
              <a:rPr lang="fr-FR" sz="1200" b="1" dirty="0">
                <a:solidFill>
                  <a:schemeClr val="tx1"/>
                </a:solidFill>
              </a:rPr>
              <a:t>00 </a:t>
            </a:r>
            <a:r>
              <a:rPr lang="fr-FR" sz="1200" b="1" dirty="0"/>
              <a:t>Français et 1000 Néerlandais de 18 à 64 ans faisant des achats sur internet</a:t>
            </a:r>
            <a:r>
              <a:rPr lang="fr-FR" sz="1200" b="1" dirty="0">
                <a:solidFill>
                  <a:schemeClr val="tx1"/>
                </a:solidFill>
              </a:rPr>
              <a:t>, </a:t>
            </a:r>
            <a:r>
              <a:rPr lang="fr-FR" sz="1200" dirty="0">
                <a:solidFill>
                  <a:schemeClr val="tx1"/>
                </a:solidFill>
              </a:rPr>
              <a:t>dont la représentativité est assurée selon les critères de </a:t>
            </a:r>
            <a:r>
              <a:rPr lang="fr-FR" sz="1200" dirty="0"/>
              <a:t>sexe, de région d’habitation, d’âge pour la France et les Pays-Bas, ainsi que de CSP pour la France uniquement</a:t>
            </a:r>
            <a:r>
              <a:rPr lang="fr-FR" sz="1200" dirty="0">
                <a:solidFill>
                  <a:schemeClr val="tx1"/>
                </a:solidFill>
              </a:rPr>
              <a:t>. Dans les deux pays, </a:t>
            </a:r>
            <a:r>
              <a:rPr lang="fr-FR" sz="1200" b="1" dirty="0">
                <a:solidFill>
                  <a:schemeClr val="tx1"/>
                </a:solidFill>
              </a:rPr>
              <a:t>72% de l’échantillon sont des actifs</a:t>
            </a:r>
            <a:r>
              <a:rPr lang="fr-FR" sz="1200" dirty="0">
                <a:solidFill>
                  <a:schemeClr val="tx1"/>
                </a:solidFill>
              </a:rPr>
              <a:t>.</a:t>
            </a:r>
          </a:p>
        </p:txBody>
      </p:sp>
      <p:pic>
        <p:nvPicPr>
          <p:cNvPr id="15" name="Graphique 14">
            <a:extLst>
              <a:ext uri="{FF2B5EF4-FFF2-40B4-BE49-F238E27FC236}">
                <a16:creationId xmlns:a16="http://schemas.microsoft.com/office/drawing/2014/main" id="{8323D9C4-FA5A-4A5A-8E6C-CB82C0C5F863}"/>
              </a:ext>
            </a:extLst>
          </p:cNvPr>
          <p:cNvPicPr>
            <a:picLocks noChangeAspect="1"/>
          </p:cNvPicPr>
          <p:nvPr/>
        </p:nvPicPr>
        <p:blipFill>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9308" y="2240255"/>
            <a:ext cx="1780481" cy="1206132"/>
          </a:xfrm>
          <a:prstGeom prst="rect">
            <a:avLst/>
          </a:prstGeom>
        </p:spPr>
      </p:pic>
      <p:cxnSp>
        <p:nvCxnSpPr>
          <p:cNvPr id="20" name="Connecteur droit 19">
            <a:extLst>
              <a:ext uri="{FF2B5EF4-FFF2-40B4-BE49-F238E27FC236}">
                <a16:creationId xmlns:a16="http://schemas.microsoft.com/office/drawing/2014/main" id="{215EA264-0597-4538-B4D3-3F62BCB19D08}"/>
              </a:ext>
            </a:extLst>
          </p:cNvPr>
          <p:cNvCxnSpPr>
            <a:cxnSpLocks/>
          </p:cNvCxnSpPr>
          <p:nvPr/>
        </p:nvCxnSpPr>
        <p:spPr bwMode="auto">
          <a:xfrm flipH="1">
            <a:off x="4525519" y="3682945"/>
            <a:ext cx="144875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22">
            <a:extLst>
              <a:ext uri="{FF2B5EF4-FFF2-40B4-BE49-F238E27FC236}">
                <a16:creationId xmlns:a16="http://schemas.microsoft.com/office/drawing/2014/main" id="{D904E51F-8B15-4B04-AEA1-F9A68AFBCC35}"/>
              </a:ext>
            </a:extLst>
          </p:cNvPr>
          <p:cNvCxnSpPr>
            <a:cxnSpLocks/>
          </p:cNvCxnSpPr>
          <p:nvPr/>
        </p:nvCxnSpPr>
        <p:spPr bwMode="auto">
          <a:xfrm flipH="1">
            <a:off x="8233798" y="3682945"/>
            <a:ext cx="1448759"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itre 1">
            <a:extLst>
              <a:ext uri="{FF2B5EF4-FFF2-40B4-BE49-F238E27FC236}">
                <a16:creationId xmlns:a16="http://schemas.microsoft.com/office/drawing/2014/main" id="{112D4BF1-6282-0874-A05D-082769BAD183}"/>
              </a:ext>
            </a:extLst>
          </p:cNvPr>
          <p:cNvSpPr txBox="1">
            <a:spLocks/>
          </p:cNvSpPr>
          <p:nvPr/>
        </p:nvSpPr>
        <p:spPr>
          <a:xfrm>
            <a:off x="470263" y="495872"/>
            <a:ext cx="11251474" cy="683106"/>
          </a:xfrm>
          <a:prstGeom prst="rect">
            <a:avLst/>
          </a:prstGeom>
        </p:spPr>
        <p:txBody>
          <a:bodyPr/>
          <a:lstStyle>
            <a:lvl1pPr algn="ctr" rtl="0" eaLnBrk="1" fontAlgn="base" hangingPunct="1">
              <a:spcBef>
                <a:spcPct val="0"/>
              </a:spcBef>
              <a:spcAft>
                <a:spcPct val="0"/>
              </a:spcAft>
              <a:defRPr sz="2000">
                <a:solidFill>
                  <a:schemeClr val="tx1"/>
                </a:solidFill>
                <a:latin typeface="+mj-lt"/>
                <a:ea typeface="+mj-ea"/>
                <a:cs typeface="+mj-cs"/>
              </a:defRPr>
            </a:lvl1pPr>
            <a:lvl2pPr algn="l" rtl="0" eaLnBrk="1" fontAlgn="base" hangingPunct="1">
              <a:spcBef>
                <a:spcPct val="0"/>
              </a:spcBef>
              <a:spcAft>
                <a:spcPct val="0"/>
              </a:spcAft>
              <a:defRPr sz="2800">
                <a:solidFill>
                  <a:srgbClr val="DB0029"/>
                </a:solidFill>
                <a:latin typeface="Century Gothic" pitchFamily="34" charset="0"/>
                <a:cs typeface="Arial" charset="0"/>
              </a:defRPr>
            </a:lvl2pPr>
            <a:lvl3pPr algn="l" rtl="0" eaLnBrk="1" fontAlgn="base" hangingPunct="1">
              <a:spcBef>
                <a:spcPct val="0"/>
              </a:spcBef>
              <a:spcAft>
                <a:spcPct val="0"/>
              </a:spcAft>
              <a:defRPr sz="2800">
                <a:solidFill>
                  <a:srgbClr val="DB0029"/>
                </a:solidFill>
                <a:latin typeface="Century Gothic" pitchFamily="34" charset="0"/>
                <a:cs typeface="Arial" charset="0"/>
              </a:defRPr>
            </a:lvl3pPr>
            <a:lvl4pPr algn="l" rtl="0" eaLnBrk="1" fontAlgn="base" hangingPunct="1">
              <a:spcBef>
                <a:spcPct val="0"/>
              </a:spcBef>
              <a:spcAft>
                <a:spcPct val="0"/>
              </a:spcAft>
              <a:defRPr sz="2800">
                <a:solidFill>
                  <a:srgbClr val="DB0029"/>
                </a:solidFill>
                <a:latin typeface="Century Gothic" pitchFamily="34" charset="0"/>
                <a:cs typeface="Arial" charset="0"/>
              </a:defRPr>
            </a:lvl4pPr>
            <a:lvl5pPr algn="l" rtl="0" eaLnBrk="1" fontAlgn="base" hangingPunct="1">
              <a:spcBef>
                <a:spcPct val="0"/>
              </a:spcBef>
              <a:spcAft>
                <a:spcPct val="0"/>
              </a:spcAft>
              <a:defRPr sz="2800">
                <a:solidFill>
                  <a:srgbClr val="DB0029"/>
                </a:solidFill>
                <a:latin typeface="Century Gothic" pitchFamily="34" charset="0"/>
                <a:cs typeface="Arial" charset="0"/>
              </a:defRPr>
            </a:lvl5pPr>
            <a:lvl6pPr marL="457200" algn="l" rtl="0" eaLnBrk="1" fontAlgn="base" hangingPunct="1">
              <a:spcBef>
                <a:spcPct val="0"/>
              </a:spcBef>
              <a:spcAft>
                <a:spcPct val="0"/>
              </a:spcAft>
              <a:defRPr sz="2400" b="1">
                <a:solidFill>
                  <a:srgbClr val="DB0029"/>
                </a:solidFill>
                <a:latin typeface="Century Gothic" pitchFamily="34" charset="0"/>
                <a:cs typeface="Arial" charset="0"/>
              </a:defRPr>
            </a:lvl6pPr>
            <a:lvl7pPr marL="914400" algn="l" rtl="0" eaLnBrk="1" fontAlgn="base" hangingPunct="1">
              <a:spcBef>
                <a:spcPct val="0"/>
              </a:spcBef>
              <a:spcAft>
                <a:spcPct val="0"/>
              </a:spcAft>
              <a:defRPr sz="2400" b="1">
                <a:solidFill>
                  <a:srgbClr val="DB0029"/>
                </a:solidFill>
                <a:latin typeface="Century Gothic" pitchFamily="34" charset="0"/>
                <a:cs typeface="Arial" charset="0"/>
              </a:defRPr>
            </a:lvl7pPr>
            <a:lvl8pPr marL="1371600" algn="l" rtl="0" eaLnBrk="1" fontAlgn="base" hangingPunct="1">
              <a:spcBef>
                <a:spcPct val="0"/>
              </a:spcBef>
              <a:spcAft>
                <a:spcPct val="0"/>
              </a:spcAft>
              <a:defRPr sz="2400" b="1">
                <a:solidFill>
                  <a:srgbClr val="DB0029"/>
                </a:solidFill>
                <a:latin typeface="Century Gothic" pitchFamily="34" charset="0"/>
                <a:cs typeface="Arial" charset="0"/>
              </a:defRPr>
            </a:lvl8pPr>
            <a:lvl9pPr marL="1828800" algn="l" rtl="0" eaLnBrk="1" fontAlgn="base" hangingPunct="1">
              <a:spcBef>
                <a:spcPct val="0"/>
              </a:spcBef>
              <a:spcAft>
                <a:spcPct val="0"/>
              </a:spcAft>
              <a:defRPr sz="2400" b="1">
                <a:solidFill>
                  <a:srgbClr val="DB0029"/>
                </a:solidFill>
                <a:latin typeface="Century Gothic" pitchFamily="34" charset="0"/>
                <a:cs typeface="Arial" charset="0"/>
              </a:defRPr>
            </a:lvl9pPr>
          </a:lstStyle>
          <a:p>
            <a:pPr algn="l"/>
            <a:r>
              <a:rPr lang="fr-FR" sz="2800" kern="0" spc="600" dirty="0">
                <a:solidFill>
                  <a:schemeClr val="bg2">
                    <a:lumMod val="90000"/>
                  </a:schemeClr>
                </a:solidFill>
              </a:rPr>
              <a:t>MÉTHODOLOGIE</a:t>
            </a:r>
          </a:p>
        </p:txBody>
      </p:sp>
    </p:spTree>
    <p:extLst>
      <p:ext uri="{BB962C8B-B14F-4D97-AF65-F5344CB8AC3E}">
        <p14:creationId xmlns:p14="http://schemas.microsoft.com/office/powerpoint/2010/main" val="11987012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pour une image  3" descr="Une image contenant jouet&#10;&#10;Description générée automatiquement">
            <a:extLst>
              <a:ext uri="{FF2B5EF4-FFF2-40B4-BE49-F238E27FC236}">
                <a16:creationId xmlns:a16="http://schemas.microsoft.com/office/drawing/2014/main" id="{383456E7-572E-E71F-3CE6-57AB0608F5B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t="7813" b="7813"/>
          <a:stretch>
            <a:fillRect/>
          </a:stretch>
        </p:blipFill>
        <p:spPr>
          <a:xfrm>
            <a:off x="1870242" y="1035010"/>
            <a:ext cx="10309726" cy="5799221"/>
          </a:xfrm>
        </p:spPr>
      </p:pic>
      <p:sp>
        <p:nvSpPr>
          <p:cNvPr id="5" name="Titre 4">
            <a:extLst>
              <a:ext uri="{FF2B5EF4-FFF2-40B4-BE49-F238E27FC236}">
                <a16:creationId xmlns:a16="http://schemas.microsoft.com/office/drawing/2014/main" id="{9C790CA7-92D9-42DC-89DB-3233E6B2D509}"/>
              </a:ext>
            </a:extLst>
          </p:cNvPr>
          <p:cNvSpPr>
            <a:spLocks noGrp="1"/>
          </p:cNvSpPr>
          <p:nvPr>
            <p:ph type="ctrTitle"/>
          </p:nvPr>
        </p:nvSpPr>
        <p:spPr>
          <a:xfrm>
            <a:off x="2927449" y="1023579"/>
            <a:ext cx="8196943" cy="1250985"/>
          </a:xfrm>
        </p:spPr>
        <p:txBody>
          <a:bodyPr anchor="t"/>
          <a:lstStyle/>
          <a:p>
            <a:r>
              <a:rPr lang="fr-FR" sz="3600" spc="600" dirty="0"/>
              <a:t>PRINCIPAUX RÉSULTATS</a:t>
            </a:r>
          </a:p>
        </p:txBody>
      </p:sp>
      <p:sp>
        <p:nvSpPr>
          <p:cNvPr id="11" name="Rectangle 10">
            <a:extLst>
              <a:ext uri="{FF2B5EF4-FFF2-40B4-BE49-F238E27FC236}">
                <a16:creationId xmlns:a16="http://schemas.microsoft.com/office/drawing/2014/main" id="{37EFC759-D6A4-41DB-B84F-6EE79A595010}"/>
              </a:ext>
            </a:extLst>
          </p:cNvPr>
          <p:cNvSpPr/>
          <p:nvPr/>
        </p:nvSpPr>
        <p:spPr bwMode="auto">
          <a:xfrm>
            <a:off x="1780762" y="446314"/>
            <a:ext cx="259558" cy="5965371"/>
          </a:xfrm>
          <a:prstGeom prst="rect">
            <a:avLst/>
          </a:prstGeom>
          <a:solidFill>
            <a:srgbClr val="B20E1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Tree>
    <p:extLst>
      <p:ext uri="{BB962C8B-B14F-4D97-AF65-F5344CB8AC3E}">
        <p14:creationId xmlns:p14="http://schemas.microsoft.com/office/powerpoint/2010/main" val="3128635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3EB14-A4C9-C919-4D8B-E32A42B449AB}"/>
              </a:ext>
            </a:extLst>
          </p:cNvPr>
          <p:cNvSpPr>
            <a:spLocks noGrp="1"/>
          </p:cNvSpPr>
          <p:nvPr>
            <p:ph type="title"/>
          </p:nvPr>
        </p:nvSpPr>
        <p:spPr>
          <a:xfrm>
            <a:off x="548218" y="523695"/>
            <a:ext cx="10465053" cy="961089"/>
          </a:xfrm>
        </p:spPr>
        <p:txBody>
          <a:bodyPr/>
          <a:lstStyle/>
          <a:p>
            <a:r>
              <a:rPr lang="fr-FR" dirty="0">
                <a:solidFill>
                  <a:srgbClr val="C00000"/>
                </a:solidFill>
              </a:rPr>
              <a:t>Une pratique des achats en ligne plus régulière aux Pays-Bas. </a:t>
            </a:r>
          </a:p>
        </p:txBody>
      </p:sp>
      <p:sp>
        <p:nvSpPr>
          <p:cNvPr id="4" name="Espace réservé du texte 4">
            <a:extLst>
              <a:ext uri="{FF2B5EF4-FFF2-40B4-BE49-F238E27FC236}">
                <a16:creationId xmlns:a16="http://schemas.microsoft.com/office/drawing/2014/main" id="{3A78232C-6827-A5B1-211F-2C8AA139A29B}"/>
              </a:ext>
            </a:extLst>
          </p:cNvPr>
          <p:cNvSpPr txBox="1">
            <a:spLocks/>
          </p:cNvSpPr>
          <p:nvPr/>
        </p:nvSpPr>
        <p:spPr>
          <a:xfrm>
            <a:off x="833438" y="6430963"/>
            <a:ext cx="10094912" cy="358775"/>
          </a:xfrm>
          <a:prstGeom prst="rect">
            <a:avLst/>
          </a:prstGeom>
        </p:spPr>
        <p:txBody>
          <a:bodyPr/>
          <a:lstStyle>
            <a:lvl1pPr marL="269875" indent="-269875" algn="l" rtl="0" eaLnBrk="1" fontAlgn="base" hangingPunct="1">
              <a:spcBef>
                <a:spcPts val="2400"/>
              </a:spcBef>
              <a:spcAft>
                <a:spcPct val="0"/>
              </a:spcAft>
              <a:buClr>
                <a:schemeClr val="accent1"/>
              </a:buClr>
              <a:buFont typeface="Wingdings" panose="05000000000000000000" pitchFamily="2" charset="2"/>
              <a:buChar char="l"/>
              <a:defRPr sz="1400">
                <a:solidFill>
                  <a:schemeClr val="tx1"/>
                </a:solidFill>
                <a:latin typeface="+mj-lt"/>
                <a:ea typeface="+mn-ea"/>
                <a:cs typeface="+mn-cs"/>
              </a:defRPr>
            </a:lvl1pPr>
            <a:lvl2pPr marL="717550" indent="-180975" algn="l" rtl="0" eaLnBrk="1" fontAlgn="base" hangingPunct="1">
              <a:spcBef>
                <a:spcPts val="1200"/>
              </a:spcBef>
              <a:spcAft>
                <a:spcPct val="0"/>
              </a:spcAft>
              <a:buChar char="–"/>
              <a:defRPr sz="1200">
                <a:solidFill>
                  <a:schemeClr val="tx1"/>
                </a:solidFill>
                <a:latin typeface="+mj-lt"/>
                <a:cs typeface="+mn-cs"/>
              </a:defRPr>
            </a:lvl2pPr>
            <a:lvl3pPr marL="985838" indent="-179388" algn="l" rtl="0" eaLnBrk="1" fontAlgn="base" hangingPunct="1">
              <a:spcBef>
                <a:spcPct val="20000"/>
              </a:spcBef>
              <a:spcAft>
                <a:spcPct val="0"/>
              </a:spcAft>
              <a:buChar char="•"/>
              <a:defRPr sz="1200">
                <a:solidFill>
                  <a:schemeClr val="tx1"/>
                </a:solidFill>
                <a:latin typeface="+mj-lt"/>
                <a:cs typeface="+mn-cs"/>
              </a:defRPr>
            </a:lvl3pPr>
            <a:lvl4pPr marL="1638300" indent="-228600" algn="l" rtl="0" eaLnBrk="1" fontAlgn="base" hangingPunct="1">
              <a:spcBef>
                <a:spcPct val="20000"/>
              </a:spcBef>
              <a:spcAft>
                <a:spcPct val="0"/>
              </a:spcAft>
              <a:buChar char="–"/>
              <a:defRPr sz="1100">
                <a:solidFill>
                  <a:schemeClr val="tx1"/>
                </a:solidFill>
                <a:latin typeface="+mj-lt"/>
                <a:cs typeface="+mn-cs"/>
              </a:defRPr>
            </a:lvl4pPr>
            <a:lvl5pPr marL="2057400" indent="-228600" algn="l" rtl="0" eaLnBrk="1" fontAlgn="base" hangingPunct="1">
              <a:spcBef>
                <a:spcPct val="20000"/>
              </a:spcBef>
              <a:spcAft>
                <a:spcPct val="0"/>
              </a:spcAft>
              <a:buChar char="»"/>
              <a:defRPr sz="1100">
                <a:solidFill>
                  <a:schemeClr val="tx1"/>
                </a:solidFill>
                <a:latin typeface="+mj-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marL="0" indent="0" defTabSz="914400">
              <a:buNone/>
            </a:pPr>
            <a:r>
              <a:rPr lang="fr-FR" sz="900" i="1" dirty="0">
                <a:solidFill>
                  <a:schemeClr val="bg1">
                    <a:lumMod val="50000"/>
                  </a:schemeClr>
                </a:solidFill>
              </a:rPr>
              <a:t>Q1. A quelle fréquence faites-vous des achats sur Internet (quel que soit le type de produits ou services) ?</a:t>
            </a:r>
          </a:p>
        </p:txBody>
      </p:sp>
      <p:sp>
        <p:nvSpPr>
          <p:cNvPr id="6" name="Espace réservé du texte 1">
            <a:extLst>
              <a:ext uri="{FF2B5EF4-FFF2-40B4-BE49-F238E27FC236}">
                <a16:creationId xmlns:a16="http://schemas.microsoft.com/office/drawing/2014/main" id="{B3A7B5F9-2CA3-E675-4F74-D04CE9426F35}"/>
              </a:ext>
            </a:extLst>
          </p:cNvPr>
          <p:cNvSpPr txBox="1">
            <a:spLocks/>
          </p:cNvSpPr>
          <p:nvPr/>
        </p:nvSpPr>
        <p:spPr>
          <a:xfrm>
            <a:off x="550865" y="203791"/>
            <a:ext cx="11404067" cy="391522"/>
          </a:xfrm>
          <a:prstGeom prst="rect">
            <a:avLst/>
          </a:prstGeom>
        </p:spPr>
        <p:txBody>
          <a:bodyPr/>
          <a:lstStyle>
            <a:lvl1pPr marL="269875" indent="-269875" algn="l" rtl="0" eaLnBrk="1" fontAlgn="base" hangingPunct="1">
              <a:spcBef>
                <a:spcPts val="2400"/>
              </a:spcBef>
              <a:spcAft>
                <a:spcPct val="0"/>
              </a:spcAft>
              <a:buClr>
                <a:schemeClr val="accent1"/>
              </a:buClr>
              <a:buFont typeface="Wingdings" panose="05000000000000000000" pitchFamily="2" charset="2"/>
              <a:buChar char="l"/>
              <a:defRPr sz="1400">
                <a:solidFill>
                  <a:schemeClr val="tx1"/>
                </a:solidFill>
                <a:latin typeface="+mj-lt"/>
                <a:ea typeface="+mn-ea"/>
                <a:cs typeface="+mn-cs"/>
              </a:defRPr>
            </a:lvl1pPr>
            <a:lvl2pPr marL="717550" indent="-180975" algn="l" rtl="0" eaLnBrk="1" fontAlgn="base" hangingPunct="1">
              <a:spcBef>
                <a:spcPts val="1200"/>
              </a:spcBef>
              <a:spcAft>
                <a:spcPct val="0"/>
              </a:spcAft>
              <a:buChar char="–"/>
              <a:defRPr sz="1200">
                <a:solidFill>
                  <a:schemeClr val="tx1"/>
                </a:solidFill>
                <a:latin typeface="+mj-lt"/>
                <a:cs typeface="+mn-cs"/>
              </a:defRPr>
            </a:lvl2pPr>
            <a:lvl3pPr marL="985838" indent="-179388" algn="l" rtl="0" eaLnBrk="1" fontAlgn="base" hangingPunct="1">
              <a:spcBef>
                <a:spcPct val="20000"/>
              </a:spcBef>
              <a:spcAft>
                <a:spcPct val="0"/>
              </a:spcAft>
              <a:buChar char="•"/>
              <a:defRPr sz="1200">
                <a:solidFill>
                  <a:schemeClr val="tx1"/>
                </a:solidFill>
                <a:latin typeface="+mj-lt"/>
                <a:cs typeface="+mn-cs"/>
              </a:defRPr>
            </a:lvl3pPr>
            <a:lvl4pPr marL="1638300" indent="-228600" algn="l" rtl="0" eaLnBrk="1" fontAlgn="base" hangingPunct="1">
              <a:spcBef>
                <a:spcPct val="20000"/>
              </a:spcBef>
              <a:spcAft>
                <a:spcPct val="0"/>
              </a:spcAft>
              <a:buChar char="–"/>
              <a:defRPr sz="1100">
                <a:solidFill>
                  <a:schemeClr val="tx1"/>
                </a:solidFill>
                <a:latin typeface="+mj-lt"/>
                <a:cs typeface="+mn-cs"/>
              </a:defRPr>
            </a:lvl4pPr>
            <a:lvl5pPr marL="2057400" indent="-228600" algn="l" rtl="0" eaLnBrk="1" fontAlgn="base" hangingPunct="1">
              <a:spcBef>
                <a:spcPct val="20000"/>
              </a:spcBef>
              <a:spcAft>
                <a:spcPct val="0"/>
              </a:spcAft>
              <a:buChar char="»"/>
              <a:defRPr sz="1100">
                <a:solidFill>
                  <a:schemeClr val="tx1"/>
                </a:solidFill>
                <a:latin typeface="+mj-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marL="0" indent="0" defTabSz="914400">
              <a:buNone/>
            </a:pPr>
            <a:r>
              <a:rPr lang="fr-FR" b="1" dirty="0">
                <a:latin typeface="Arial" panose="020B0604020202020204" pitchFamily="34" charset="0"/>
              </a:rPr>
              <a:t>FREQUENCE D’ACHATS SUR INTERNET</a:t>
            </a:r>
          </a:p>
        </p:txBody>
      </p:sp>
      <p:graphicFrame>
        <p:nvGraphicFramePr>
          <p:cNvPr id="9" name="Graphique 8">
            <a:extLst>
              <a:ext uri="{FF2B5EF4-FFF2-40B4-BE49-F238E27FC236}">
                <a16:creationId xmlns:a16="http://schemas.microsoft.com/office/drawing/2014/main" id="{3C49D0D1-3F56-553E-7041-B3FC5DB5F3A9}"/>
              </a:ext>
            </a:extLst>
          </p:cNvPr>
          <p:cNvGraphicFramePr/>
          <p:nvPr>
            <p:extLst>
              <p:ext uri="{D42A27DB-BD31-4B8C-83A1-F6EECF244321}">
                <p14:modId xmlns:p14="http://schemas.microsoft.com/office/powerpoint/2010/main" val="2323175872"/>
              </p:ext>
            </p:extLst>
          </p:nvPr>
        </p:nvGraphicFramePr>
        <p:xfrm>
          <a:off x="1197067" y="2393913"/>
          <a:ext cx="1834254" cy="3583404"/>
        </p:xfrm>
        <a:graphic>
          <a:graphicData uri="http://schemas.openxmlformats.org/drawingml/2006/chart">
            <c:chart xmlns:c="http://schemas.openxmlformats.org/drawingml/2006/chart" xmlns:r="http://schemas.openxmlformats.org/officeDocument/2006/relationships" r:id="rId2"/>
          </a:graphicData>
        </a:graphic>
      </p:graphicFrame>
      <p:sp>
        <p:nvSpPr>
          <p:cNvPr id="10" name="ZoneTexte 6">
            <a:extLst>
              <a:ext uri="{FF2B5EF4-FFF2-40B4-BE49-F238E27FC236}">
                <a16:creationId xmlns:a16="http://schemas.microsoft.com/office/drawing/2014/main" id="{C00E2E5A-FB4A-14C6-E0C8-BACEB8571577}"/>
              </a:ext>
            </a:extLst>
          </p:cNvPr>
          <p:cNvSpPr txBox="1"/>
          <p:nvPr/>
        </p:nvSpPr>
        <p:spPr>
          <a:xfrm>
            <a:off x="728663" y="4654718"/>
            <a:ext cx="1048735" cy="415498"/>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r"/>
            <a:r>
              <a:rPr lang="fr-FR" sz="1050" dirty="0"/>
              <a:t>Tous les 2 ou 3 mois</a:t>
            </a:r>
          </a:p>
        </p:txBody>
      </p:sp>
      <p:sp>
        <p:nvSpPr>
          <p:cNvPr id="11" name="ZoneTexte 7">
            <a:extLst>
              <a:ext uri="{FF2B5EF4-FFF2-40B4-BE49-F238E27FC236}">
                <a16:creationId xmlns:a16="http://schemas.microsoft.com/office/drawing/2014/main" id="{C8E8BCF1-A47E-511C-2686-70BE83D63B8B}"/>
              </a:ext>
            </a:extLst>
          </p:cNvPr>
          <p:cNvSpPr txBox="1"/>
          <p:nvPr/>
        </p:nvSpPr>
        <p:spPr>
          <a:xfrm>
            <a:off x="450484" y="3274776"/>
            <a:ext cx="1329813" cy="415498"/>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r"/>
            <a:r>
              <a:rPr lang="fr-FR" sz="1050" dirty="0"/>
              <a:t>Au moins une fois par mois</a:t>
            </a:r>
          </a:p>
        </p:txBody>
      </p:sp>
      <p:sp>
        <p:nvSpPr>
          <p:cNvPr id="12" name="ZoneTexte 8">
            <a:extLst>
              <a:ext uri="{FF2B5EF4-FFF2-40B4-BE49-F238E27FC236}">
                <a16:creationId xmlns:a16="http://schemas.microsoft.com/office/drawing/2014/main" id="{E46700C5-4A84-C4FC-F646-188452F4137C}"/>
              </a:ext>
            </a:extLst>
          </p:cNvPr>
          <p:cNvSpPr txBox="1"/>
          <p:nvPr/>
        </p:nvSpPr>
        <p:spPr>
          <a:xfrm>
            <a:off x="511121" y="5330459"/>
            <a:ext cx="1259599" cy="253916"/>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r"/>
            <a:r>
              <a:rPr lang="fr-FR" sz="1050" dirty="0"/>
              <a:t>2 à 3 fois par an</a:t>
            </a:r>
          </a:p>
        </p:txBody>
      </p:sp>
      <p:sp>
        <p:nvSpPr>
          <p:cNvPr id="13" name="ZoneTexte 9">
            <a:extLst>
              <a:ext uri="{FF2B5EF4-FFF2-40B4-BE49-F238E27FC236}">
                <a16:creationId xmlns:a16="http://schemas.microsoft.com/office/drawing/2014/main" id="{498804E6-C785-2057-F7FB-A6462730504E}"/>
              </a:ext>
            </a:extLst>
          </p:cNvPr>
          <p:cNvSpPr txBox="1"/>
          <p:nvPr/>
        </p:nvSpPr>
        <p:spPr>
          <a:xfrm>
            <a:off x="505796" y="5620877"/>
            <a:ext cx="1265940" cy="253916"/>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r"/>
            <a:r>
              <a:rPr lang="fr-FR" sz="1050" dirty="0"/>
              <a:t>Moins souvent</a:t>
            </a:r>
          </a:p>
        </p:txBody>
      </p:sp>
      <p:sp>
        <p:nvSpPr>
          <p:cNvPr id="20" name="ZoneTexte 19">
            <a:extLst>
              <a:ext uri="{FF2B5EF4-FFF2-40B4-BE49-F238E27FC236}">
                <a16:creationId xmlns:a16="http://schemas.microsoft.com/office/drawing/2014/main" id="{9D27127E-657B-8482-A299-C5A407725CE1}"/>
              </a:ext>
            </a:extLst>
          </p:cNvPr>
          <p:cNvSpPr txBox="1"/>
          <p:nvPr/>
        </p:nvSpPr>
        <p:spPr>
          <a:xfrm>
            <a:off x="3453731" y="2697923"/>
            <a:ext cx="2073728" cy="707886"/>
          </a:xfrm>
          <a:prstGeom prst="rect">
            <a:avLst/>
          </a:prstGeom>
          <a:noFill/>
        </p:spPr>
        <p:txBody>
          <a:bodyPr wrap="square">
            <a:spAutoFit/>
          </a:bodyPr>
          <a:lstStyle/>
          <a:p>
            <a:pPr algn="ctr"/>
            <a:r>
              <a:rPr lang="fr-FR" sz="4000" b="1" dirty="0">
                <a:solidFill>
                  <a:srgbClr val="005490"/>
                </a:solidFill>
                <a:latin typeface="Century Gothic" panose="020B0502020202020204" pitchFamily="34" charset="0"/>
              </a:rPr>
              <a:t>56</a:t>
            </a:r>
            <a:r>
              <a:rPr lang="fr-FR" sz="2800" b="1" dirty="0">
                <a:solidFill>
                  <a:srgbClr val="005490"/>
                </a:solidFill>
                <a:latin typeface="Century Gothic" panose="020B0502020202020204" pitchFamily="34" charset="0"/>
              </a:rPr>
              <a:t>%</a:t>
            </a:r>
            <a:endParaRPr lang="fr-FR" sz="4000" b="1" dirty="0">
              <a:solidFill>
                <a:srgbClr val="005490"/>
              </a:solidFill>
              <a:latin typeface="Century Gothic" panose="020B0502020202020204" pitchFamily="34" charset="0"/>
            </a:endParaRPr>
          </a:p>
        </p:txBody>
      </p:sp>
      <p:sp>
        <p:nvSpPr>
          <p:cNvPr id="21" name="Rectangle 20">
            <a:extLst>
              <a:ext uri="{FF2B5EF4-FFF2-40B4-BE49-F238E27FC236}">
                <a16:creationId xmlns:a16="http://schemas.microsoft.com/office/drawing/2014/main" id="{E16FF6E3-1FFB-F2DD-4DEA-21001EC95B59}"/>
              </a:ext>
            </a:extLst>
          </p:cNvPr>
          <p:cNvSpPr/>
          <p:nvPr/>
        </p:nvSpPr>
        <p:spPr>
          <a:xfrm>
            <a:off x="2836053" y="3307647"/>
            <a:ext cx="3219257" cy="738664"/>
          </a:xfrm>
          <a:prstGeom prst="rect">
            <a:avLst/>
          </a:prstGeom>
        </p:spPr>
        <p:txBody>
          <a:bodyPr wrap="square">
            <a:spAutoFit/>
          </a:bodyPr>
          <a:lstStyle/>
          <a:p>
            <a:pPr algn="ctr"/>
            <a:r>
              <a:rPr lang="fr-FR" sz="1400" b="1" dirty="0">
                <a:solidFill>
                  <a:srgbClr val="005490"/>
                </a:solidFill>
              </a:rPr>
              <a:t>d’acheteurs réguliers </a:t>
            </a:r>
          </a:p>
          <a:p>
            <a:pPr algn="ctr"/>
            <a:r>
              <a:rPr lang="fr-FR" sz="1400" b="1" dirty="0">
                <a:solidFill>
                  <a:srgbClr val="005490"/>
                </a:solidFill>
              </a:rPr>
              <a:t>sur internet</a:t>
            </a:r>
          </a:p>
          <a:p>
            <a:pPr algn="ctr"/>
            <a:r>
              <a:rPr lang="fr-FR" sz="1200" dirty="0"/>
              <a:t>(au moins une fois par mois)</a:t>
            </a:r>
            <a:r>
              <a:rPr lang="fr-FR" sz="1400" dirty="0"/>
              <a:t> </a:t>
            </a:r>
          </a:p>
        </p:txBody>
      </p:sp>
      <p:sp>
        <p:nvSpPr>
          <p:cNvPr id="23" name="Chevron 39">
            <a:extLst>
              <a:ext uri="{FF2B5EF4-FFF2-40B4-BE49-F238E27FC236}">
                <a16:creationId xmlns:a16="http://schemas.microsoft.com/office/drawing/2014/main" id="{F5052BF9-B9E1-94B6-CD63-A1FB4578938B}"/>
              </a:ext>
            </a:extLst>
          </p:cNvPr>
          <p:cNvSpPr/>
          <p:nvPr/>
        </p:nvSpPr>
        <p:spPr bwMode="auto">
          <a:xfrm rot="5400000">
            <a:off x="4276956" y="4043514"/>
            <a:ext cx="281363" cy="406951"/>
          </a:xfrm>
          <a:prstGeom prst="chevron">
            <a:avLst/>
          </a:prstGeom>
          <a:solidFill>
            <a:srgbClr val="00549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4" name="Espace réservé du texte 5">
            <a:extLst>
              <a:ext uri="{FF2B5EF4-FFF2-40B4-BE49-F238E27FC236}">
                <a16:creationId xmlns:a16="http://schemas.microsoft.com/office/drawing/2014/main" id="{DFB9EC40-5F44-0B6E-AE1B-158A3648A4B3}"/>
              </a:ext>
            </a:extLst>
          </p:cNvPr>
          <p:cNvSpPr txBox="1">
            <a:spLocks/>
          </p:cNvSpPr>
          <p:nvPr/>
        </p:nvSpPr>
        <p:spPr>
          <a:xfrm>
            <a:off x="550865" y="1430797"/>
            <a:ext cx="11366814" cy="298830"/>
          </a:xfrm>
          <a:prstGeom prst="rect">
            <a:avLst/>
          </a:prstGeom>
        </p:spPr>
        <p:txBody>
          <a:bodyPr/>
          <a:lstStyle>
            <a:lvl1pPr marL="269875" indent="-269875" algn="l" rtl="0" eaLnBrk="1" fontAlgn="base" hangingPunct="1">
              <a:spcBef>
                <a:spcPts val="2400"/>
              </a:spcBef>
              <a:spcAft>
                <a:spcPct val="0"/>
              </a:spcAft>
              <a:buClr>
                <a:schemeClr val="accent1"/>
              </a:buClr>
              <a:buFont typeface="Wingdings" panose="05000000000000000000" pitchFamily="2" charset="2"/>
              <a:buChar char="l"/>
              <a:defRPr sz="1400">
                <a:solidFill>
                  <a:schemeClr val="tx1"/>
                </a:solidFill>
                <a:latin typeface="+mj-lt"/>
                <a:ea typeface="+mn-ea"/>
                <a:cs typeface="+mn-cs"/>
              </a:defRPr>
            </a:lvl1pPr>
            <a:lvl2pPr marL="717550" indent="-180975" algn="l" rtl="0" eaLnBrk="1" fontAlgn="base" hangingPunct="1">
              <a:spcBef>
                <a:spcPts val="1200"/>
              </a:spcBef>
              <a:spcAft>
                <a:spcPct val="0"/>
              </a:spcAft>
              <a:buChar char="–"/>
              <a:defRPr sz="1200">
                <a:solidFill>
                  <a:schemeClr val="tx1"/>
                </a:solidFill>
                <a:latin typeface="+mj-lt"/>
                <a:cs typeface="+mn-cs"/>
              </a:defRPr>
            </a:lvl2pPr>
            <a:lvl3pPr marL="985838" indent="-179388" algn="l" rtl="0" eaLnBrk="1" fontAlgn="base" hangingPunct="1">
              <a:spcBef>
                <a:spcPct val="20000"/>
              </a:spcBef>
              <a:spcAft>
                <a:spcPct val="0"/>
              </a:spcAft>
              <a:buChar char="•"/>
              <a:defRPr sz="1200">
                <a:solidFill>
                  <a:schemeClr val="tx1"/>
                </a:solidFill>
                <a:latin typeface="+mj-lt"/>
                <a:cs typeface="+mn-cs"/>
              </a:defRPr>
            </a:lvl3pPr>
            <a:lvl4pPr marL="1638300" indent="-228600" algn="l" rtl="0" eaLnBrk="1" fontAlgn="base" hangingPunct="1">
              <a:spcBef>
                <a:spcPct val="20000"/>
              </a:spcBef>
              <a:spcAft>
                <a:spcPct val="0"/>
              </a:spcAft>
              <a:buChar char="–"/>
              <a:defRPr sz="1100">
                <a:solidFill>
                  <a:schemeClr val="tx1"/>
                </a:solidFill>
                <a:latin typeface="+mj-lt"/>
                <a:cs typeface="+mn-cs"/>
              </a:defRPr>
            </a:lvl4pPr>
            <a:lvl5pPr marL="2057400" indent="-228600" algn="l" rtl="0" eaLnBrk="1" fontAlgn="base" hangingPunct="1">
              <a:spcBef>
                <a:spcPct val="20000"/>
              </a:spcBef>
              <a:spcAft>
                <a:spcPct val="0"/>
              </a:spcAft>
              <a:buChar char="»"/>
              <a:defRPr sz="1100">
                <a:solidFill>
                  <a:schemeClr val="tx1"/>
                </a:solidFill>
                <a:latin typeface="+mj-lt"/>
                <a:cs typeface="+mn-cs"/>
              </a:defRPr>
            </a:lvl5pPr>
            <a:lvl6pPr marL="2514600" indent="-228600" algn="l" rtl="0" eaLnBrk="1" fontAlgn="base" hangingPunct="1">
              <a:spcBef>
                <a:spcPct val="20000"/>
              </a:spcBef>
              <a:spcAft>
                <a:spcPct val="0"/>
              </a:spcAft>
              <a:buChar char="»"/>
              <a:defRPr sz="1400">
                <a:solidFill>
                  <a:schemeClr val="tx1"/>
                </a:solidFill>
                <a:latin typeface="+mn-lt"/>
                <a:cs typeface="+mn-cs"/>
              </a:defRPr>
            </a:lvl6pPr>
            <a:lvl7pPr marL="2971800" indent="-228600" algn="l" rtl="0" eaLnBrk="1" fontAlgn="base" hangingPunct="1">
              <a:spcBef>
                <a:spcPct val="20000"/>
              </a:spcBef>
              <a:spcAft>
                <a:spcPct val="0"/>
              </a:spcAft>
              <a:buChar char="»"/>
              <a:defRPr sz="1400">
                <a:solidFill>
                  <a:schemeClr val="tx1"/>
                </a:solidFill>
                <a:latin typeface="+mn-lt"/>
                <a:cs typeface="+mn-cs"/>
              </a:defRPr>
            </a:lvl7pPr>
            <a:lvl8pPr marL="3429000" indent="-228600" algn="l" rtl="0" eaLnBrk="1" fontAlgn="base" hangingPunct="1">
              <a:spcBef>
                <a:spcPct val="20000"/>
              </a:spcBef>
              <a:spcAft>
                <a:spcPct val="0"/>
              </a:spcAft>
              <a:buChar char="»"/>
              <a:defRPr sz="1400">
                <a:solidFill>
                  <a:schemeClr val="tx1"/>
                </a:solidFill>
                <a:latin typeface="+mn-lt"/>
                <a:cs typeface="+mn-cs"/>
              </a:defRPr>
            </a:lvl8pPr>
            <a:lvl9pPr marL="3886200" indent="-228600" algn="l" rtl="0" eaLnBrk="1" fontAlgn="base" hangingPunct="1">
              <a:spcBef>
                <a:spcPct val="20000"/>
              </a:spcBef>
              <a:spcAft>
                <a:spcPct val="0"/>
              </a:spcAft>
              <a:buChar char="»"/>
              <a:defRPr sz="1400">
                <a:solidFill>
                  <a:schemeClr val="tx1"/>
                </a:solidFill>
                <a:latin typeface="+mn-lt"/>
                <a:cs typeface="+mn-cs"/>
              </a:defRPr>
            </a:lvl9pPr>
          </a:lstStyle>
          <a:p>
            <a:pPr marL="0" indent="0" defTabSz="914400">
              <a:buNone/>
            </a:pPr>
            <a:r>
              <a:rPr lang="fr-FR" sz="1050" i="1" dirty="0">
                <a:solidFill>
                  <a:schemeClr val="bg1">
                    <a:lumMod val="50000"/>
                  </a:schemeClr>
                </a:solidFill>
                <a:latin typeface="Arial" panose="020B0604020202020204" pitchFamily="34" charset="0"/>
              </a:rPr>
              <a:t>Base : Ensemble (1000 ind. en France, 1001 ind. au Pays-Bas)</a:t>
            </a:r>
          </a:p>
        </p:txBody>
      </p:sp>
      <p:cxnSp>
        <p:nvCxnSpPr>
          <p:cNvPr id="25" name="Connecteur droit 24">
            <a:extLst>
              <a:ext uri="{FF2B5EF4-FFF2-40B4-BE49-F238E27FC236}">
                <a16:creationId xmlns:a16="http://schemas.microsoft.com/office/drawing/2014/main" id="{0E2D3DE3-B5A9-A871-D95F-DA3285F5EEF2}"/>
              </a:ext>
            </a:extLst>
          </p:cNvPr>
          <p:cNvCxnSpPr>
            <a:cxnSpLocks/>
          </p:cNvCxnSpPr>
          <p:nvPr/>
        </p:nvCxnSpPr>
        <p:spPr bwMode="auto">
          <a:xfrm>
            <a:off x="6076485" y="3287355"/>
            <a:ext cx="0" cy="1618020"/>
          </a:xfrm>
          <a:prstGeom prst="line">
            <a:avLst/>
          </a:prstGeom>
          <a:ln w="3175">
            <a:solidFill>
              <a:schemeClr val="bg1">
                <a:lumMod val="75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pic>
        <p:nvPicPr>
          <p:cNvPr id="26" name="Image 25">
            <a:extLst>
              <a:ext uri="{FF2B5EF4-FFF2-40B4-BE49-F238E27FC236}">
                <a16:creationId xmlns:a16="http://schemas.microsoft.com/office/drawing/2014/main" id="{D390AA6B-3EB7-827F-431E-94CA9104FAE9}"/>
              </a:ext>
            </a:extLst>
          </p:cNvPr>
          <p:cNvPicPr>
            <a:picLocks noChangeAspect="1"/>
          </p:cNvPicPr>
          <p:nvPr/>
        </p:nvPicPr>
        <p:blipFill>
          <a:blip r:embed="rId3"/>
          <a:stretch>
            <a:fillRect/>
          </a:stretch>
        </p:blipFill>
        <p:spPr>
          <a:xfrm>
            <a:off x="2987932" y="1832852"/>
            <a:ext cx="495565" cy="329551"/>
          </a:xfrm>
          <a:prstGeom prst="rect">
            <a:avLst/>
          </a:prstGeom>
          <a:ln>
            <a:solidFill>
              <a:schemeClr val="tx1"/>
            </a:solidFill>
          </a:ln>
        </p:spPr>
      </p:pic>
      <p:pic>
        <p:nvPicPr>
          <p:cNvPr id="27" name="Image 26">
            <a:extLst>
              <a:ext uri="{FF2B5EF4-FFF2-40B4-BE49-F238E27FC236}">
                <a16:creationId xmlns:a16="http://schemas.microsoft.com/office/drawing/2014/main" id="{36EF1E7F-A478-2430-5A9C-34DFE997EDCB}"/>
              </a:ext>
            </a:extLst>
          </p:cNvPr>
          <p:cNvPicPr>
            <a:picLocks noChangeAspect="1"/>
          </p:cNvPicPr>
          <p:nvPr/>
        </p:nvPicPr>
        <p:blipFill>
          <a:blip r:embed="rId4"/>
          <a:stretch>
            <a:fillRect/>
          </a:stretch>
        </p:blipFill>
        <p:spPr>
          <a:xfrm>
            <a:off x="8748158" y="1832852"/>
            <a:ext cx="495566" cy="329551"/>
          </a:xfrm>
          <a:prstGeom prst="rect">
            <a:avLst/>
          </a:prstGeom>
          <a:ln>
            <a:solidFill>
              <a:schemeClr val="tx1"/>
            </a:solidFill>
          </a:ln>
        </p:spPr>
      </p:pic>
      <p:grpSp>
        <p:nvGrpSpPr>
          <p:cNvPr id="30" name="Groupe 29">
            <a:extLst>
              <a:ext uri="{FF2B5EF4-FFF2-40B4-BE49-F238E27FC236}">
                <a16:creationId xmlns:a16="http://schemas.microsoft.com/office/drawing/2014/main" id="{E6B70818-CAB8-8D2A-7B6C-A61AA191DB20}"/>
              </a:ext>
            </a:extLst>
          </p:cNvPr>
          <p:cNvGrpSpPr/>
          <p:nvPr/>
        </p:nvGrpSpPr>
        <p:grpSpPr>
          <a:xfrm>
            <a:off x="3464182" y="4567741"/>
            <a:ext cx="2061059" cy="553934"/>
            <a:chOff x="3064132" y="4567741"/>
            <a:chExt cx="2061059" cy="553934"/>
          </a:xfrm>
        </p:grpSpPr>
        <p:sp>
          <p:nvSpPr>
            <p:cNvPr id="17" name="Rectangle 16">
              <a:extLst>
                <a:ext uri="{FF2B5EF4-FFF2-40B4-BE49-F238E27FC236}">
                  <a16:creationId xmlns:a16="http://schemas.microsoft.com/office/drawing/2014/main" id="{7522447F-03C1-C84D-BB31-2CE83095EA46}"/>
                </a:ext>
              </a:extLst>
            </p:cNvPr>
            <p:cNvSpPr/>
            <p:nvPr/>
          </p:nvSpPr>
          <p:spPr bwMode="auto">
            <a:xfrm>
              <a:off x="3064132" y="4567741"/>
              <a:ext cx="1948926" cy="553934"/>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2" name="ZoneTexte 42">
              <a:extLst>
                <a:ext uri="{FF2B5EF4-FFF2-40B4-BE49-F238E27FC236}">
                  <a16:creationId xmlns:a16="http://schemas.microsoft.com/office/drawing/2014/main" id="{3067FC72-7113-FBD2-3B84-A6464116431F}"/>
                </a:ext>
              </a:extLst>
            </p:cNvPr>
            <p:cNvSpPr txBox="1"/>
            <p:nvPr/>
          </p:nvSpPr>
          <p:spPr>
            <a:xfrm>
              <a:off x="3509541" y="4598838"/>
              <a:ext cx="1615650" cy="415498"/>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a:r>
                <a:rPr lang="fr-FR" sz="1050" dirty="0"/>
                <a:t>Acheteurs réguliers </a:t>
              </a:r>
            </a:p>
            <a:p>
              <a:pPr algn="ctr"/>
              <a:r>
                <a:rPr lang="fr-FR" sz="1050" dirty="0"/>
                <a:t>sur Internet</a:t>
              </a:r>
              <a:endParaRPr lang="fr-FR" sz="1050" b="1" dirty="0"/>
            </a:p>
          </p:txBody>
        </p:sp>
        <p:pic>
          <p:nvPicPr>
            <p:cNvPr id="3074" name="Picture 2">
              <a:extLst>
                <a:ext uri="{FF2B5EF4-FFF2-40B4-BE49-F238E27FC236}">
                  <a16:creationId xmlns:a16="http://schemas.microsoft.com/office/drawing/2014/main" id="{8C38E12E-1D4F-4253-A1F4-0505DBA429F0}"/>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194116" y="4578749"/>
              <a:ext cx="533400" cy="53340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31" name="Graphique 30">
            <a:extLst>
              <a:ext uri="{FF2B5EF4-FFF2-40B4-BE49-F238E27FC236}">
                <a16:creationId xmlns:a16="http://schemas.microsoft.com/office/drawing/2014/main" id="{A8E26D13-5658-960D-A1B0-1D393941141F}"/>
              </a:ext>
            </a:extLst>
          </p:cNvPr>
          <p:cNvGraphicFramePr/>
          <p:nvPr>
            <p:extLst>
              <p:ext uri="{D42A27DB-BD31-4B8C-83A1-F6EECF244321}">
                <p14:modId xmlns:p14="http://schemas.microsoft.com/office/powerpoint/2010/main" val="1261857915"/>
              </p:ext>
            </p:extLst>
          </p:nvPr>
        </p:nvGraphicFramePr>
        <p:xfrm>
          <a:off x="9179017" y="2395513"/>
          <a:ext cx="1834254" cy="3583404"/>
        </p:xfrm>
        <a:graphic>
          <a:graphicData uri="http://schemas.openxmlformats.org/drawingml/2006/chart">
            <c:chart xmlns:c="http://schemas.openxmlformats.org/drawingml/2006/chart" xmlns:r="http://schemas.openxmlformats.org/officeDocument/2006/relationships" r:id="rId6"/>
          </a:graphicData>
        </a:graphic>
      </p:graphicFrame>
      <p:sp>
        <p:nvSpPr>
          <p:cNvPr id="32" name="ZoneTexte 6">
            <a:extLst>
              <a:ext uri="{FF2B5EF4-FFF2-40B4-BE49-F238E27FC236}">
                <a16:creationId xmlns:a16="http://schemas.microsoft.com/office/drawing/2014/main" id="{8F5C3586-479A-3A5D-05BE-B2D9202B2E48}"/>
              </a:ext>
            </a:extLst>
          </p:cNvPr>
          <p:cNvSpPr txBox="1"/>
          <p:nvPr/>
        </p:nvSpPr>
        <p:spPr>
          <a:xfrm>
            <a:off x="10425113" y="4656318"/>
            <a:ext cx="1048735" cy="415498"/>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fr-FR" sz="1050" dirty="0"/>
              <a:t>Tous les 2 ou 3 mois</a:t>
            </a:r>
          </a:p>
        </p:txBody>
      </p:sp>
      <p:sp>
        <p:nvSpPr>
          <p:cNvPr id="33" name="ZoneTexte 7">
            <a:extLst>
              <a:ext uri="{FF2B5EF4-FFF2-40B4-BE49-F238E27FC236}">
                <a16:creationId xmlns:a16="http://schemas.microsoft.com/office/drawing/2014/main" id="{8572D616-DF8B-C6AF-B5B9-C8F69C733306}"/>
              </a:ext>
            </a:extLst>
          </p:cNvPr>
          <p:cNvSpPr txBox="1"/>
          <p:nvPr/>
        </p:nvSpPr>
        <p:spPr>
          <a:xfrm>
            <a:off x="10432684" y="3428776"/>
            <a:ext cx="1329813" cy="415498"/>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fr-FR" sz="1050" dirty="0"/>
              <a:t>Au moins une fois par mois</a:t>
            </a:r>
          </a:p>
        </p:txBody>
      </p:sp>
      <p:sp>
        <p:nvSpPr>
          <p:cNvPr id="34" name="ZoneTexte 8">
            <a:extLst>
              <a:ext uri="{FF2B5EF4-FFF2-40B4-BE49-F238E27FC236}">
                <a16:creationId xmlns:a16="http://schemas.microsoft.com/office/drawing/2014/main" id="{23848974-0766-57A1-BA8A-CD28E24F933E}"/>
              </a:ext>
            </a:extLst>
          </p:cNvPr>
          <p:cNvSpPr txBox="1"/>
          <p:nvPr/>
        </p:nvSpPr>
        <p:spPr>
          <a:xfrm>
            <a:off x="10436171" y="5322534"/>
            <a:ext cx="1259599" cy="253916"/>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fr-FR" sz="1050" dirty="0"/>
              <a:t>2 à 3 fois par an</a:t>
            </a:r>
          </a:p>
        </p:txBody>
      </p:sp>
      <p:sp>
        <p:nvSpPr>
          <p:cNvPr id="35" name="ZoneTexte 9">
            <a:extLst>
              <a:ext uri="{FF2B5EF4-FFF2-40B4-BE49-F238E27FC236}">
                <a16:creationId xmlns:a16="http://schemas.microsoft.com/office/drawing/2014/main" id="{C575DF66-2DCA-9762-12C0-E0C4FB0ED2FC}"/>
              </a:ext>
            </a:extLst>
          </p:cNvPr>
          <p:cNvSpPr txBox="1"/>
          <p:nvPr/>
        </p:nvSpPr>
        <p:spPr>
          <a:xfrm>
            <a:off x="10440371" y="5612952"/>
            <a:ext cx="1265940" cy="253916"/>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r>
              <a:rPr lang="fr-FR" sz="1050" dirty="0"/>
              <a:t>Moins souvent</a:t>
            </a:r>
          </a:p>
        </p:txBody>
      </p:sp>
      <p:sp>
        <p:nvSpPr>
          <p:cNvPr id="36" name="ZoneTexte 35">
            <a:extLst>
              <a:ext uri="{FF2B5EF4-FFF2-40B4-BE49-F238E27FC236}">
                <a16:creationId xmlns:a16="http://schemas.microsoft.com/office/drawing/2014/main" id="{9AA707D3-E210-3804-A4E8-8E0716A777AD}"/>
              </a:ext>
            </a:extLst>
          </p:cNvPr>
          <p:cNvSpPr txBox="1"/>
          <p:nvPr/>
        </p:nvSpPr>
        <p:spPr>
          <a:xfrm>
            <a:off x="6739856" y="2699523"/>
            <a:ext cx="2073728" cy="707886"/>
          </a:xfrm>
          <a:prstGeom prst="rect">
            <a:avLst/>
          </a:prstGeom>
          <a:noFill/>
        </p:spPr>
        <p:txBody>
          <a:bodyPr wrap="square">
            <a:spAutoFit/>
          </a:bodyPr>
          <a:lstStyle/>
          <a:p>
            <a:pPr algn="ctr"/>
            <a:r>
              <a:rPr lang="fr-FR" sz="4000" b="1" dirty="0">
                <a:solidFill>
                  <a:srgbClr val="F79646"/>
                </a:solidFill>
                <a:latin typeface="Century Gothic" panose="020B0502020202020204" pitchFamily="34" charset="0"/>
              </a:rPr>
              <a:t>67</a:t>
            </a:r>
            <a:r>
              <a:rPr lang="fr-FR" sz="2800" b="1" dirty="0">
                <a:solidFill>
                  <a:srgbClr val="F79646"/>
                </a:solidFill>
                <a:latin typeface="Century Gothic" panose="020B0502020202020204" pitchFamily="34" charset="0"/>
              </a:rPr>
              <a:t>%</a:t>
            </a:r>
            <a:endParaRPr lang="fr-FR" sz="4000" b="1" dirty="0">
              <a:solidFill>
                <a:srgbClr val="F79646"/>
              </a:solidFill>
              <a:latin typeface="Century Gothic" panose="020B0502020202020204" pitchFamily="34" charset="0"/>
            </a:endParaRPr>
          </a:p>
        </p:txBody>
      </p:sp>
      <p:sp>
        <p:nvSpPr>
          <p:cNvPr id="37" name="Rectangle 36">
            <a:extLst>
              <a:ext uri="{FF2B5EF4-FFF2-40B4-BE49-F238E27FC236}">
                <a16:creationId xmlns:a16="http://schemas.microsoft.com/office/drawing/2014/main" id="{A31534BF-DEE3-C357-EF4D-A3BC37791E73}"/>
              </a:ext>
            </a:extLst>
          </p:cNvPr>
          <p:cNvSpPr/>
          <p:nvPr/>
        </p:nvSpPr>
        <p:spPr>
          <a:xfrm>
            <a:off x="6122178" y="3309247"/>
            <a:ext cx="3219257" cy="738664"/>
          </a:xfrm>
          <a:prstGeom prst="rect">
            <a:avLst/>
          </a:prstGeom>
        </p:spPr>
        <p:txBody>
          <a:bodyPr wrap="square">
            <a:spAutoFit/>
          </a:bodyPr>
          <a:lstStyle/>
          <a:p>
            <a:pPr algn="ctr"/>
            <a:r>
              <a:rPr lang="fr-FR" sz="1400" b="1" dirty="0">
                <a:solidFill>
                  <a:srgbClr val="F79646"/>
                </a:solidFill>
              </a:rPr>
              <a:t>d’acheteurs réguliers </a:t>
            </a:r>
          </a:p>
          <a:p>
            <a:pPr algn="ctr"/>
            <a:r>
              <a:rPr lang="fr-FR" sz="1400" b="1" dirty="0">
                <a:solidFill>
                  <a:srgbClr val="F79646"/>
                </a:solidFill>
              </a:rPr>
              <a:t>sur internet</a:t>
            </a:r>
          </a:p>
          <a:p>
            <a:pPr algn="ctr"/>
            <a:r>
              <a:rPr lang="fr-FR" sz="1200" dirty="0"/>
              <a:t>(au moins une fois par mois)</a:t>
            </a:r>
            <a:r>
              <a:rPr lang="fr-FR" sz="1400" dirty="0"/>
              <a:t> </a:t>
            </a:r>
          </a:p>
        </p:txBody>
      </p:sp>
    </p:spTree>
    <p:extLst>
      <p:ext uri="{BB962C8B-B14F-4D97-AF65-F5344CB8AC3E}">
        <p14:creationId xmlns:p14="http://schemas.microsoft.com/office/powerpoint/2010/main" val="2666839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D11EFDC-B270-6F63-5A2A-3F431848AF53}"/>
              </a:ext>
            </a:extLst>
          </p:cNvPr>
          <p:cNvSpPr/>
          <p:nvPr/>
        </p:nvSpPr>
        <p:spPr bwMode="auto">
          <a:xfrm>
            <a:off x="447675" y="2323927"/>
            <a:ext cx="11366808" cy="730406"/>
          </a:xfrm>
          <a:prstGeom prst="rect">
            <a:avLst/>
          </a:prstGeom>
          <a:solidFill>
            <a:schemeClr val="tx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 name="Espace réservé du texte 1"/>
          <p:cNvSpPr>
            <a:spLocks noGrp="1"/>
          </p:cNvSpPr>
          <p:nvPr>
            <p:ph type="body" sz="quarter" idx="20"/>
          </p:nvPr>
        </p:nvSpPr>
        <p:spPr/>
        <p:txBody>
          <a:bodyPr/>
          <a:lstStyle/>
          <a:p>
            <a:r>
              <a:rPr lang="fr-FR" dirty="0"/>
              <a:t>CRITÈRES DE CHOIX DU SITE DE E-COMMERCE</a:t>
            </a:r>
          </a:p>
        </p:txBody>
      </p:sp>
      <p:sp>
        <p:nvSpPr>
          <p:cNvPr id="3" name="Titre 2"/>
          <p:cNvSpPr>
            <a:spLocks noGrp="1"/>
          </p:cNvSpPr>
          <p:nvPr>
            <p:ph type="title"/>
          </p:nvPr>
        </p:nvSpPr>
        <p:spPr>
          <a:xfrm>
            <a:off x="550866" y="563764"/>
            <a:ext cx="11263618" cy="862735"/>
          </a:xfrm>
          <a:noFill/>
        </p:spPr>
        <p:txBody>
          <a:bodyPr>
            <a:normAutofit/>
          </a:bodyPr>
          <a:lstStyle/>
          <a:p>
            <a:r>
              <a:rPr lang="fr-FR" dirty="0"/>
              <a:t>La familiarité avec le site est un critère primordial pour le choix du site de e-commerce. Suivent ensuite le niveau de sécurité du site pour les Français, les Néerlandais privilégiant les offres spéciales. </a:t>
            </a:r>
          </a:p>
        </p:txBody>
      </p:sp>
      <p:sp>
        <p:nvSpPr>
          <p:cNvPr id="5" name="Espace réservé du texte 4"/>
          <p:cNvSpPr>
            <a:spLocks noGrp="1"/>
          </p:cNvSpPr>
          <p:nvPr>
            <p:ph type="body" sz="quarter" idx="21"/>
          </p:nvPr>
        </p:nvSpPr>
        <p:spPr/>
        <p:txBody>
          <a:bodyPr/>
          <a:lstStyle/>
          <a:p>
            <a:r>
              <a:rPr lang="fr-FR" dirty="0"/>
              <a:t>Q2. Lorsque que vous voulez faire des achats en ligne, comment choisissez-vous le site de e-commerce que vous allez utiliser ? Merci d’indiquer vos principaux critères de choix.</a:t>
            </a:r>
          </a:p>
        </p:txBody>
      </p:sp>
      <p:sp>
        <p:nvSpPr>
          <p:cNvPr id="6" name="Espace réservé du texte 5"/>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sp>
        <p:nvSpPr>
          <p:cNvPr id="26" name="Text Box 118">
            <a:extLst>
              <a:ext uri="{FF2B5EF4-FFF2-40B4-BE49-F238E27FC236}">
                <a16:creationId xmlns:a16="http://schemas.microsoft.com/office/drawing/2014/main" id="{BFE5173E-68DC-452D-A90F-CCC93C40668A}"/>
              </a:ext>
            </a:extLst>
          </p:cNvPr>
          <p:cNvSpPr txBox="1">
            <a:spLocks noChangeArrowheads="1"/>
          </p:cNvSpPr>
          <p:nvPr/>
        </p:nvSpPr>
        <p:spPr bwMode="auto">
          <a:xfrm>
            <a:off x="9141586" y="6275898"/>
            <a:ext cx="2982154" cy="183887"/>
          </a:xfrm>
          <a:prstGeom prst="rect">
            <a:avLst/>
          </a:prstGeom>
          <a:noFill/>
          <a:ln>
            <a:noFill/>
          </a:ln>
        </p:spPr>
        <p:txBody>
          <a:bodyPr wrap="none" lIns="36000" tIns="36000" rIns="36000" bIns="36000" anchor="ct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eaLnBrk="1" hangingPunct="1">
              <a:lnSpc>
                <a:spcPct val="85000"/>
              </a:lnSpc>
              <a:defRPr/>
            </a:pPr>
            <a:r>
              <a:rPr lang="fr-FR" sz="750" b="1" dirty="0">
                <a:solidFill>
                  <a:schemeClr val="accent3">
                    <a:lumMod val="75000"/>
                  </a:schemeClr>
                </a:solidFill>
                <a:latin typeface="+mn-lt"/>
                <a:sym typeface="Wingdings 2"/>
              </a:rPr>
              <a:t>+</a:t>
            </a:r>
            <a:r>
              <a:rPr lang="fr-FR" sz="810" b="1" dirty="0">
                <a:solidFill>
                  <a:schemeClr val="accent3">
                    <a:lumMod val="75000"/>
                  </a:schemeClr>
                </a:solidFill>
                <a:latin typeface="+mn-lt"/>
              </a:rPr>
              <a:t> </a:t>
            </a:r>
            <a:r>
              <a:rPr lang="fr-FR" sz="850" i="1" dirty="0">
                <a:solidFill>
                  <a:schemeClr val="bg1">
                    <a:lumMod val="50000"/>
                  </a:schemeClr>
                </a:solidFill>
                <a:latin typeface="+mn-lt"/>
              </a:rPr>
              <a:t>Ecarts significatifs positifs à 95% par rapport à l’ensemble</a:t>
            </a:r>
          </a:p>
        </p:txBody>
      </p:sp>
      <p:graphicFrame>
        <p:nvGraphicFramePr>
          <p:cNvPr id="28" name="Graphique 27">
            <a:extLst>
              <a:ext uri="{FF2B5EF4-FFF2-40B4-BE49-F238E27FC236}">
                <a16:creationId xmlns:a16="http://schemas.microsoft.com/office/drawing/2014/main" id="{4BBA8092-FADC-FBFF-81E0-70070391F2E8}"/>
              </a:ext>
            </a:extLst>
          </p:cNvPr>
          <p:cNvGraphicFramePr/>
          <p:nvPr>
            <p:extLst>
              <p:ext uri="{D42A27DB-BD31-4B8C-83A1-F6EECF244321}">
                <p14:modId xmlns:p14="http://schemas.microsoft.com/office/powerpoint/2010/main" val="2589903950"/>
              </p:ext>
            </p:extLst>
          </p:nvPr>
        </p:nvGraphicFramePr>
        <p:xfrm>
          <a:off x="3376070" y="2201434"/>
          <a:ext cx="1909611" cy="4016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Tableau 33">
            <a:extLst>
              <a:ext uri="{FF2B5EF4-FFF2-40B4-BE49-F238E27FC236}">
                <a16:creationId xmlns:a16="http://schemas.microsoft.com/office/drawing/2014/main" id="{96A4EE10-5C72-8C28-7E14-50FD2ECDAE4E}"/>
              </a:ext>
            </a:extLst>
          </p:cNvPr>
          <p:cNvGraphicFramePr>
            <a:graphicFrameLocks noGrp="1"/>
          </p:cNvGraphicFramePr>
          <p:nvPr>
            <p:extLst>
              <p:ext uri="{D42A27DB-BD31-4B8C-83A1-F6EECF244321}">
                <p14:modId xmlns:p14="http://schemas.microsoft.com/office/powerpoint/2010/main" val="881882208"/>
              </p:ext>
            </p:extLst>
          </p:nvPr>
        </p:nvGraphicFramePr>
        <p:xfrm>
          <a:off x="111515" y="2297037"/>
          <a:ext cx="3200400" cy="379595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20000"/>
                    </a:ext>
                  </a:extLst>
                </a:gridCol>
              </a:tblGrid>
              <a:tr h="379595">
                <a:tc>
                  <a:txBody>
                    <a:bodyPr/>
                    <a:lstStyle/>
                    <a:p>
                      <a:pPr algn="r" fontAlgn="b"/>
                      <a:r>
                        <a:rPr lang="fr-FR" sz="1000" b="1" i="0" u="none" strike="noStrike" dirty="0">
                          <a:solidFill>
                            <a:schemeClr val="tx1"/>
                          </a:solidFill>
                          <a:effectLst/>
                          <a:latin typeface="Arial" panose="020B0604020202020204" pitchFamily="34" charset="0"/>
                        </a:rPr>
                        <a:t>L’habitude</a:t>
                      </a:r>
                      <a:r>
                        <a:rPr lang="fr-FR" sz="1000" b="0" i="0" u="none" strike="noStrike" dirty="0">
                          <a:solidFill>
                            <a:schemeClr val="tx1"/>
                          </a:solidFill>
                          <a:effectLst/>
                          <a:latin typeface="Arial" panose="020B0604020202020204" pitchFamily="34" charset="0"/>
                        </a:rPr>
                        <a:t> de commander sur ce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595">
                <a:tc>
                  <a:txBody>
                    <a:bodyPr/>
                    <a:lstStyle/>
                    <a:p>
                      <a:pPr algn="r" fontAlgn="b"/>
                      <a:r>
                        <a:rPr lang="fr-FR" sz="1000" b="0" i="0" u="none" strike="noStrike" dirty="0">
                          <a:solidFill>
                            <a:schemeClr val="tx1"/>
                          </a:solidFill>
                          <a:effectLst/>
                          <a:latin typeface="Arial" panose="020B0604020202020204" pitchFamily="34" charset="0"/>
                        </a:rPr>
                        <a:t>La </a:t>
                      </a:r>
                      <a:r>
                        <a:rPr lang="fr-FR" sz="1000" b="1" i="0" u="none" strike="noStrike" dirty="0">
                          <a:solidFill>
                            <a:schemeClr val="tx1"/>
                          </a:solidFill>
                          <a:effectLst/>
                          <a:latin typeface="Arial" panose="020B0604020202020204" pitchFamily="34" charset="0"/>
                        </a:rPr>
                        <a:t>connaissance</a:t>
                      </a:r>
                      <a:r>
                        <a:rPr lang="fr-FR" sz="1000" b="0" i="0" u="none" strike="noStrike" dirty="0">
                          <a:solidFill>
                            <a:schemeClr val="tx1"/>
                          </a:solidFill>
                          <a:effectLst/>
                          <a:latin typeface="Arial" panose="020B0604020202020204" pitchFamily="34" charset="0"/>
                        </a:rPr>
                        <a:t> de la marque ou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997432"/>
                  </a:ext>
                </a:extLst>
              </a:tr>
              <a:tr h="379595">
                <a:tc>
                  <a:txBody>
                    <a:bodyPr/>
                    <a:lstStyle/>
                    <a:p>
                      <a:pPr algn="r" fontAlgn="b"/>
                      <a:r>
                        <a:rPr lang="fr-FR" sz="1000" b="0" i="0" u="none" strike="noStrike" dirty="0">
                          <a:solidFill>
                            <a:schemeClr val="tx1"/>
                          </a:solidFill>
                          <a:effectLst/>
                          <a:latin typeface="Arial" panose="020B0604020202020204" pitchFamily="34" charset="0"/>
                        </a:rPr>
                        <a:t>Le niveau de </a:t>
                      </a:r>
                      <a:r>
                        <a:rPr lang="fr-FR" sz="1000" b="1" i="0" u="none" strike="noStrike" dirty="0">
                          <a:solidFill>
                            <a:schemeClr val="tx1"/>
                          </a:solidFill>
                          <a:effectLst/>
                          <a:latin typeface="Arial" panose="020B0604020202020204" pitchFamily="34" charset="0"/>
                        </a:rPr>
                        <a:t>sécurité</a:t>
                      </a:r>
                      <a:r>
                        <a:rPr lang="fr-FR" sz="1000" b="0" i="0" u="none" strike="noStrike" dirty="0">
                          <a:solidFill>
                            <a:schemeClr val="tx1"/>
                          </a:solidFill>
                          <a:effectLst/>
                          <a:latin typeface="Arial" panose="020B0604020202020204" pitchFamily="34" charset="0"/>
                        </a:rPr>
                        <a:t>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07089"/>
                  </a:ext>
                </a:extLst>
              </a:tr>
              <a:tr h="379595">
                <a:tc>
                  <a:txBody>
                    <a:bodyPr/>
                    <a:lstStyle/>
                    <a:p>
                      <a:pPr algn="r" fontAlgn="b"/>
                      <a:r>
                        <a:rPr lang="fr-FR" sz="1000" b="0" i="0" u="none" strike="noStrike" dirty="0">
                          <a:solidFill>
                            <a:schemeClr val="tx1"/>
                          </a:solidFill>
                          <a:effectLst/>
                          <a:latin typeface="Arial" panose="020B0604020202020204" pitchFamily="34" charset="0"/>
                        </a:rPr>
                        <a:t>Les </a:t>
                      </a:r>
                      <a:r>
                        <a:rPr lang="fr-FR" sz="1000" b="1" i="0" u="none" strike="noStrike" dirty="0">
                          <a:solidFill>
                            <a:schemeClr val="tx1"/>
                          </a:solidFill>
                          <a:effectLst/>
                          <a:latin typeface="Arial" panose="020B0604020202020204" pitchFamily="34" charset="0"/>
                        </a:rPr>
                        <a:t>avis clients </a:t>
                      </a:r>
                      <a:r>
                        <a:rPr lang="fr-FR" sz="1000" b="0" i="0" u="none" strike="noStrike" dirty="0">
                          <a:solidFill>
                            <a:schemeClr val="tx1"/>
                          </a:solidFill>
                          <a:effectLst/>
                          <a:latin typeface="Arial" panose="020B0604020202020204" pitchFamily="34" charset="0"/>
                        </a:rPr>
                        <a:t>en ligne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4618"/>
                  </a:ext>
                </a:extLst>
              </a:tr>
              <a:tr h="379595">
                <a:tc>
                  <a:txBody>
                    <a:bodyPr/>
                    <a:lstStyle/>
                    <a:p>
                      <a:pPr algn="r" fontAlgn="b"/>
                      <a:r>
                        <a:rPr lang="fr-FR" sz="1000" b="0" i="0" u="none" strike="noStrike" dirty="0">
                          <a:solidFill>
                            <a:schemeClr val="tx1"/>
                          </a:solidFill>
                          <a:effectLst/>
                          <a:latin typeface="Arial" panose="020B0604020202020204" pitchFamily="34" charset="0"/>
                        </a:rPr>
                        <a:t>Une </a:t>
                      </a:r>
                      <a:r>
                        <a:rPr lang="fr-FR" sz="1000" b="1" i="0" u="none" strike="noStrike" dirty="0">
                          <a:solidFill>
                            <a:schemeClr val="tx1"/>
                          </a:solidFill>
                          <a:effectLst/>
                          <a:latin typeface="Arial" panose="020B0604020202020204" pitchFamily="34" charset="0"/>
                        </a:rPr>
                        <a:t>offre spéciale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9595">
                <a:tc>
                  <a:txBody>
                    <a:bodyPr/>
                    <a:lstStyle/>
                    <a:p>
                      <a:pPr algn="r" fontAlgn="b"/>
                      <a:r>
                        <a:rPr lang="fr-FR" sz="1000" b="0" i="0" u="none" strike="noStrike" dirty="0">
                          <a:solidFill>
                            <a:schemeClr val="tx1"/>
                          </a:solidFill>
                          <a:effectLst/>
                          <a:latin typeface="Arial" panose="020B0604020202020204" pitchFamily="34" charset="0"/>
                        </a:rPr>
                        <a:t>Un </a:t>
                      </a:r>
                      <a:r>
                        <a:rPr lang="fr-FR" sz="1000" b="1" i="0" u="none" strike="noStrike" dirty="0">
                          <a:solidFill>
                            <a:schemeClr val="tx1"/>
                          </a:solidFill>
                          <a:effectLst/>
                          <a:latin typeface="Arial" panose="020B0604020202020204" pitchFamily="34" charset="0"/>
                        </a:rPr>
                        <a:t>programme de fidélité </a:t>
                      </a:r>
                      <a:r>
                        <a:rPr lang="fr-FR" sz="1000" b="0" i="0" u="none" strike="noStrike" dirty="0">
                          <a:solidFill>
                            <a:schemeClr val="tx1"/>
                          </a:solidFill>
                          <a:effectLst/>
                          <a:latin typeface="Arial" panose="020B0604020202020204" pitchFamily="34" charset="0"/>
                        </a:rPr>
                        <a:t>de la marque ou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65654"/>
                  </a:ext>
                </a:extLst>
              </a:tr>
              <a:tr h="379595">
                <a:tc>
                  <a:txBody>
                    <a:bodyPr/>
                    <a:lstStyle/>
                    <a:p>
                      <a:pPr algn="r" fontAlgn="b"/>
                      <a:r>
                        <a:rPr lang="fr-FR" sz="1000" b="0" i="0" u="none" strike="noStrike" dirty="0">
                          <a:solidFill>
                            <a:schemeClr val="tx1"/>
                          </a:solidFill>
                          <a:effectLst/>
                          <a:latin typeface="Arial" panose="020B0604020202020204" pitchFamily="34" charset="0"/>
                        </a:rPr>
                        <a:t>La possibilité de contacter une </a:t>
                      </a:r>
                      <a:r>
                        <a:rPr lang="fr-FR" sz="1000" b="1" i="0" u="none" strike="noStrike" dirty="0">
                          <a:solidFill>
                            <a:schemeClr val="tx1"/>
                          </a:solidFill>
                          <a:effectLst/>
                          <a:latin typeface="Arial" panose="020B0604020202020204" pitchFamily="34" charset="0"/>
                        </a:rPr>
                        <a:t>personne physique</a:t>
                      </a:r>
                      <a:endParaRPr lang="fr-FR" sz="1000" b="0" i="0" u="none" strike="noStrike" dirty="0">
                        <a:solidFill>
                          <a:schemeClr val="tx1"/>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595">
                <a:tc>
                  <a:txBody>
                    <a:bodyPr/>
                    <a:lstStyle/>
                    <a:p>
                      <a:pPr algn="r" fontAlgn="b"/>
                      <a:r>
                        <a:rPr lang="fr-FR" sz="1000" b="0" i="0" u="none" strike="noStrike" dirty="0">
                          <a:solidFill>
                            <a:schemeClr val="tx1"/>
                          </a:solidFill>
                          <a:effectLst/>
                          <a:latin typeface="Arial" panose="020B0604020202020204" pitchFamily="34" charset="0"/>
                        </a:rPr>
                        <a:t>Le fait que ce site apparaisse dans les </a:t>
                      </a:r>
                      <a:r>
                        <a:rPr lang="fr-FR" sz="1000" b="1" i="0" u="none" strike="noStrike" dirty="0">
                          <a:solidFill>
                            <a:schemeClr val="tx1"/>
                          </a:solidFill>
                          <a:effectLst/>
                          <a:latin typeface="Arial" panose="020B0604020202020204" pitchFamily="34" charset="0"/>
                        </a:rPr>
                        <a:t>premiers résultats</a:t>
                      </a:r>
                      <a:r>
                        <a:rPr lang="fr-FR" sz="1000" b="0" i="0" u="none" strike="noStrike" dirty="0">
                          <a:solidFill>
                            <a:schemeClr val="tx1"/>
                          </a:solidFill>
                          <a:effectLst/>
                          <a:latin typeface="Arial" panose="020B0604020202020204" pitchFamily="34" charset="0"/>
                        </a:rPr>
                        <a:t> lors d’une recherche en ligne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9595">
                <a:tc>
                  <a:txBody>
                    <a:bodyPr/>
                    <a:lstStyle/>
                    <a:p>
                      <a:pPr algn="r" fontAlgn="b"/>
                      <a:r>
                        <a:rPr lang="fr-FR" sz="1000" b="0" i="0" u="none" strike="noStrike" dirty="0">
                          <a:solidFill>
                            <a:schemeClr val="tx1"/>
                          </a:solidFill>
                          <a:effectLst/>
                          <a:latin typeface="Arial" panose="020B0604020202020204" pitchFamily="34" charset="0"/>
                        </a:rPr>
                        <a:t>Les </a:t>
                      </a:r>
                      <a:r>
                        <a:rPr lang="fr-FR" sz="1000" b="1" i="0" u="none" strike="noStrike" dirty="0">
                          <a:solidFill>
                            <a:schemeClr val="tx1"/>
                          </a:solidFill>
                          <a:effectLst/>
                          <a:latin typeface="Arial" panose="020B0604020202020204" pitchFamily="34" charset="0"/>
                        </a:rPr>
                        <a:t>engagements environnementaux et </a:t>
                      </a:r>
                    </a:p>
                    <a:p>
                      <a:pPr algn="r" fontAlgn="b"/>
                      <a:r>
                        <a:rPr lang="fr-FR" sz="1000" b="1" i="0" u="none" strike="noStrike" dirty="0">
                          <a:solidFill>
                            <a:schemeClr val="tx1"/>
                          </a:solidFill>
                          <a:effectLst/>
                          <a:latin typeface="Arial" panose="020B0604020202020204" pitchFamily="34" charset="0"/>
                        </a:rPr>
                        <a:t>sociaux</a:t>
                      </a:r>
                      <a:r>
                        <a:rPr lang="fr-FR" sz="1000" b="0" i="0" u="none" strike="noStrike" dirty="0">
                          <a:solidFill>
                            <a:schemeClr val="tx1"/>
                          </a:solidFill>
                          <a:effectLst/>
                          <a:latin typeface="Arial" panose="020B0604020202020204" pitchFamily="34" charset="0"/>
                        </a:rPr>
                        <a:t> de l’enseigne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77818"/>
                  </a:ext>
                </a:extLst>
              </a:tr>
              <a:tr h="379595">
                <a:tc>
                  <a:txBody>
                    <a:bodyPr/>
                    <a:lstStyle/>
                    <a:p>
                      <a:pPr algn="r" fontAlgn="b"/>
                      <a:r>
                        <a:rPr lang="fr-FR" sz="1000" b="0" i="0" u="none" strike="noStrike" dirty="0">
                          <a:solidFill>
                            <a:schemeClr val="tx1"/>
                          </a:solidFill>
                          <a:effectLst/>
                          <a:latin typeface="Arial" panose="020B0604020202020204" pitchFamily="34" charset="0"/>
                        </a:rPr>
                        <a:t>Une </a:t>
                      </a:r>
                      <a:r>
                        <a:rPr lang="fr-FR" sz="1000" b="1" i="0" u="none" strike="noStrike" dirty="0">
                          <a:solidFill>
                            <a:schemeClr val="tx1"/>
                          </a:solidFill>
                          <a:effectLst/>
                          <a:latin typeface="Arial" panose="020B0604020202020204" pitchFamily="34" charset="0"/>
                        </a:rPr>
                        <a:t>pub</a:t>
                      </a:r>
                      <a:r>
                        <a:rPr lang="fr-FR" sz="1000" b="0" i="0" u="none" strike="noStrike" dirty="0">
                          <a:solidFill>
                            <a:schemeClr val="tx1"/>
                          </a:solidFill>
                          <a:effectLst/>
                          <a:latin typeface="Arial" panose="020B0604020202020204" pitchFamily="34" charset="0"/>
                        </a:rPr>
                        <a:t> ou une </a:t>
                      </a:r>
                      <a:r>
                        <a:rPr lang="fr-FR" sz="1000" b="1" i="0" u="none" strike="noStrike" dirty="0">
                          <a:solidFill>
                            <a:schemeClr val="tx1"/>
                          </a:solidFill>
                          <a:effectLst/>
                          <a:latin typeface="Arial" panose="020B0604020202020204" pitchFamily="34" charset="0"/>
                        </a:rPr>
                        <a:t>info</a:t>
                      </a:r>
                      <a:r>
                        <a:rPr lang="fr-FR" sz="1000" b="0" i="0" u="none" strike="noStrike" dirty="0">
                          <a:solidFill>
                            <a:schemeClr val="tx1"/>
                          </a:solidFill>
                          <a:effectLst/>
                          <a:latin typeface="Arial" panose="020B0604020202020204" pitchFamily="34" charset="0"/>
                        </a:rPr>
                        <a:t> venant de la marque ou du site </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58822"/>
                  </a:ext>
                </a:extLst>
              </a:tr>
            </a:tbl>
          </a:graphicData>
        </a:graphic>
      </p:graphicFrame>
      <p:sp>
        <p:nvSpPr>
          <p:cNvPr id="37" name="ZoneTexte 36">
            <a:extLst>
              <a:ext uri="{FF2B5EF4-FFF2-40B4-BE49-F238E27FC236}">
                <a16:creationId xmlns:a16="http://schemas.microsoft.com/office/drawing/2014/main" id="{72DA4F39-6F98-B492-2AE2-E27502ED189D}"/>
              </a:ext>
            </a:extLst>
          </p:cNvPr>
          <p:cNvSpPr txBox="1"/>
          <p:nvPr/>
        </p:nvSpPr>
        <p:spPr>
          <a:xfrm>
            <a:off x="4283824" y="4794711"/>
            <a:ext cx="1769263" cy="584775"/>
          </a:xfrm>
          <a:prstGeom prst="rect">
            <a:avLst/>
          </a:prstGeom>
          <a:noFill/>
        </p:spPr>
        <p:txBody>
          <a:bodyPr wrap="square" rtlCol="0">
            <a:spAutoFit/>
          </a:bodyPr>
          <a:lstStyle/>
          <a:p>
            <a:r>
              <a:rPr lang="fr-FR" sz="1000" b="1" dirty="0">
                <a:solidFill>
                  <a:schemeClr val="accent4"/>
                </a:solidFill>
              </a:rPr>
              <a:t>Des critères de choix liés au site/ à la marque :</a:t>
            </a:r>
          </a:p>
          <a:p>
            <a:r>
              <a:rPr lang="fr-FR" sz="1200" b="1" dirty="0">
                <a:solidFill>
                  <a:schemeClr val="accent4"/>
                </a:solidFill>
              </a:rPr>
              <a:t>74%</a:t>
            </a:r>
          </a:p>
        </p:txBody>
      </p:sp>
      <p:sp>
        <p:nvSpPr>
          <p:cNvPr id="38" name="ZoneTexte 37">
            <a:extLst>
              <a:ext uri="{FF2B5EF4-FFF2-40B4-BE49-F238E27FC236}">
                <a16:creationId xmlns:a16="http://schemas.microsoft.com/office/drawing/2014/main" id="{3549E536-A09F-EBBD-1F44-7855DEA6941A}"/>
              </a:ext>
            </a:extLst>
          </p:cNvPr>
          <p:cNvSpPr txBox="1"/>
          <p:nvPr/>
        </p:nvSpPr>
        <p:spPr>
          <a:xfrm>
            <a:off x="4270028" y="4215293"/>
            <a:ext cx="1512406" cy="584775"/>
          </a:xfrm>
          <a:prstGeom prst="rect">
            <a:avLst/>
          </a:prstGeom>
          <a:noFill/>
        </p:spPr>
        <p:txBody>
          <a:bodyPr wrap="square" rtlCol="0">
            <a:spAutoFit/>
          </a:bodyPr>
          <a:lstStyle/>
          <a:p>
            <a:r>
              <a:rPr lang="fr-FR" sz="1000" b="1" dirty="0">
                <a:solidFill>
                  <a:schemeClr val="accent1"/>
                </a:solidFill>
              </a:rPr>
              <a:t>Critères de choix liés à l’internaute :</a:t>
            </a:r>
          </a:p>
          <a:p>
            <a:r>
              <a:rPr lang="fr-FR" sz="1200" b="1" dirty="0">
                <a:solidFill>
                  <a:schemeClr val="accent1"/>
                </a:solidFill>
              </a:rPr>
              <a:t>87%</a:t>
            </a:r>
          </a:p>
        </p:txBody>
      </p:sp>
      <p:sp>
        <p:nvSpPr>
          <p:cNvPr id="39" name="ZoneTexte 38">
            <a:extLst>
              <a:ext uri="{FF2B5EF4-FFF2-40B4-BE49-F238E27FC236}">
                <a16:creationId xmlns:a16="http://schemas.microsoft.com/office/drawing/2014/main" id="{FA57A17F-C9D4-2418-8A5F-0F0ECFFC9C3C}"/>
              </a:ext>
            </a:extLst>
          </p:cNvPr>
          <p:cNvSpPr txBox="1"/>
          <p:nvPr/>
        </p:nvSpPr>
        <p:spPr>
          <a:xfrm>
            <a:off x="4267698" y="5497191"/>
            <a:ext cx="1311641" cy="584775"/>
          </a:xfrm>
          <a:prstGeom prst="rect">
            <a:avLst/>
          </a:prstGeom>
          <a:noFill/>
        </p:spPr>
        <p:txBody>
          <a:bodyPr wrap="square" rtlCol="0">
            <a:spAutoFit/>
          </a:bodyPr>
          <a:lstStyle/>
          <a:p>
            <a:r>
              <a:rPr lang="fr-FR" sz="1000" b="1" dirty="0">
                <a:solidFill>
                  <a:schemeClr val="accent2"/>
                </a:solidFill>
              </a:rPr>
              <a:t>Des critères liés aux autres :</a:t>
            </a:r>
          </a:p>
          <a:p>
            <a:r>
              <a:rPr lang="fr-FR" sz="1200" b="1" dirty="0">
                <a:solidFill>
                  <a:schemeClr val="accent2"/>
                </a:solidFill>
              </a:rPr>
              <a:t>33%</a:t>
            </a:r>
          </a:p>
        </p:txBody>
      </p:sp>
      <p:graphicFrame>
        <p:nvGraphicFramePr>
          <p:cNvPr id="41" name="Graphique 40">
            <a:extLst>
              <a:ext uri="{FF2B5EF4-FFF2-40B4-BE49-F238E27FC236}">
                <a16:creationId xmlns:a16="http://schemas.microsoft.com/office/drawing/2014/main" id="{A08DFFC3-A237-AA56-7A7E-BFFC022812D3}"/>
              </a:ext>
            </a:extLst>
          </p:cNvPr>
          <p:cNvGraphicFramePr/>
          <p:nvPr>
            <p:extLst>
              <p:ext uri="{D42A27DB-BD31-4B8C-83A1-F6EECF244321}">
                <p14:modId xmlns:p14="http://schemas.microsoft.com/office/powerpoint/2010/main" val="3177128219"/>
              </p:ext>
            </p:extLst>
          </p:nvPr>
        </p:nvGraphicFramePr>
        <p:xfrm>
          <a:off x="9420481" y="2199732"/>
          <a:ext cx="1909611" cy="40161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2" name="Tableau 41">
            <a:extLst>
              <a:ext uri="{FF2B5EF4-FFF2-40B4-BE49-F238E27FC236}">
                <a16:creationId xmlns:a16="http://schemas.microsoft.com/office/drawing/2014/main" id="{3847045C-4A0B-7ED7-7762-ED66C19EEE6D}"/>
              </a:ext>
            </a:extLst>
          </p:cNvPr>
          <p:cNvGraphicFramePr>
            <a:graphicFrameLocks noGrp="1"/>
          </p:cNvGraphicFramePr>
          <p:nvPr>
            <p:extLst>
              <p:ext uri="{D42A27DB-BD31-4B8C-83A1-F6EECF244321}">
                <p14:modId xmlns:p14="http://schemas.microsoft.com/office/powerpoint/2010/main" val="3570611045"/>
              </p:ext>
            </p:extLst>
          </p:nvPr>
        </p:nvGraphicFramePr>
        <p:xfrm>
          <a:off x="6155926" y="2295335"/>
          <a:ext cx="3200400" cy="3795950"/>
        </p:xfrm>
        <a:graphic>
          <a:graphicData uri="http://schemas.openxmlformats.org/drawingml/2006/table">
            <a:tbl>
              <a:tblPr>
                <a:tableStyleId>{5C22544A-7EE6-4342-B048-85BDC9FD1C3A}</a:tableStyleId>
              </a:tblPr>
              <a:tblGrid>
                <a:gridCol w="3200400">
                  <a:extLst>
                    <a:ext uri="{9D8B030D-6E8A-4147-A177-3AD203B41FA5}">
                      <a16:colId xmlns:a16="http://schemas.microsoft.com/office/drawing/2014/main" val="20000"/>
                    </a:ext>
                  </a:extLst>
                </a:gridCol>
              </a:tblGrid>
              <a:tr h="379595">
                <a:tc>
                  <a:txBody>
                    <a:bodyPr/>
                    <a:lstStyle/>
                    <a:p>
                      <a:pPr algn="r" fontAlgn="b"/>
                      <a:r>
                        <a:rPr lang="fr-FR" sz="1000" b="1" i="0" u="none" strike="noStrike" dirty="0">
                          <a:solidFill>
                            <a:schemeClr val="tx1"/>
                          </a:solidFill>
                          <a:effectLst/>
                          <a:latin typeface="Arial" panose="020B0604020202020204" pitchFamily="34" charset="0"/>
                        </a:rPr>
                        <a:t>L’habitude</a:t>
                      </a:r>
                      <a:r>
                        <a:rPr lang="fr-FR" sz="1000" b="0" i="0" u="none" strike="noStrike" dirty="0">
                          <a:solidFill>
                            <a:schemeClr val="tx1"/>
                          </a:solidFill>
                          <a:effectLst/>
                          <a:latin typeface="Arial" panose="020B0604020202020204" pitchFamily="34" charset="0"/>
                        </a:rPr>
                        <a:t> de commander sur ce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595">
                <a:tc>
                  <a:txBody>
                    <a:bodyPr/>
                    <a:lstStyle/>
                    <a:p>
                      <a:pPr algn="r" fontAlgn="b"/>
                      <a:r>
                        <a:rPr lang="fr-FR" sz="1000" b="0" i="0" u="none" strike="noStrike" dirty="0">
                          <a:solidFill>
                            <a:schemeClr val="tx1"/>
                          </a:solidFill>
                          <a:effectLst/>
                          <a:latin typeface="Arial" panose="020B0604020202020204" pitchFamily="34" charset="0"/>
                        </a:rPr>
                        <a:t>La </a:t>
                      </a:r>
                      <a:r>
                        <a:rPr lang="fr-FR" sz="1000" b="1" i="0" u="none" strike="noStrike" dirty="0">
                          <a:solidFill>
                            <a:schemeClr val="tx1"/>
                          </a:solidFill>
                          <a:effectLst/>
                          <a:latin typeface="Arial" panose="020B0604020202020204" pitchFamily="34" charset="0"/>
                        </a:rPr>
                        <a:t>connaissance</a:t>
                      </a:r>
                      <a:r>
                        <a:rPr lang="fr-FR" sz="1000" b="0" i="0" u="none" strike="noStrike" dirty="0">
                          <a:solidFill>
                            <a:schemeClr val="tx1"/>
                          </a:solidFill>
                          <a:effectLst/>
                          <a:latin typeface="Arial" panose="020B0604020202020204" pitchFamily="34" charset="0"/>
                        </a:rPr>
                        <a:t> de la marque ou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997432"/>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Une </a:t>
                      </a:r>
                      <a:r>
                        <a:rPr lang="fr-FR" sz="1000" b="1" i="0" u="none" strike="noStrike" dirty="0">
                          <a:solidFill>
                            <a:schemeClr val="tx1"/>
                          </a:solidFill>
                          <a:effectLst/>
                          <a:latin typeface="Arial" panose="020B0604020202020204" pitchFamily="34" charset="0"/>
                        </a:rPr>
                        <a:t>offre spéciale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07089"/>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Les </a:t>
                      </a:r>
                      <a:r>
                        <a:rPr lang="fr-FR" sz="1000" b="1" i="0" u="none" strike="noStrike" dirty="0">
                          <a:solidFill>
                            <a:schemeClr val="tx1"/>
                          </a:solidFill>
                          <a:effectLst/>
                          <a:latin typeface="Arial" panose="020B0604020202020204" pitchFamily="34" charset="0"/>
                        </a:rPr>
                        <a:t>avis clients </a:t>
                      </a:r>
                      <a:r>
                        <a:rPr lang="fr-FR" sz="1000" b="0" i="0" u="none" strike="noStrike" dirty="0">
                          <a:solidFill>
                            <a:schemeClr val="tx1"/>
                          </a:solidFill>
                          <a:effectLst/>
                          <a:latin typeface="Arial" panose="020B0604020202020204" pitchFamily="34" charset="0"/>
                        </a:rPr>
                        <a:t>en ligne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4618"/>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Le niveau de </a:t>
                      </a:r>
                      <a:r>
                        <a:rPr lang="fr-FR" sz="1000" b="1" i="0" u="none" strike="noStrike" dirty="0">
                          <a:solidFill>
                            <a:schemeClr val="tx1"/>
                          </a:solidFill>
                          <a:effectLst/>
                          <a:latin typeface="Arial" panose="020B0604020202020204" pitchFamily="34" charset="0"/>
                        </a:rPr>
                        <a:t>sécurité</a:t>
                      </a:r>
                      <a:r>
                        <a:rPr lang="fr-FR" sz="1000" b="0" i="0" u="none" strike="noStrike" dirty="0">
                          <a:solidFill>
                            <a:schemeClr val="tx1"/>
                          </a:solidFill>
                          <a:effectLst/>
                          <a:latin typeface="Arial" panose="020B0604020202020204" pitchFamily="34" charset="0"/>
                        </a:rPr>
                        <a:t>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Le fait que ce site apparaisse dans les </a:t>
                      </a:r>
                      <a:r>
                        <a:rPr lang="fr-FR" sz="1000" b="1" i="0" u="none" strike="noStrike" dirty="0">
                          <a:solidFill>
                            <a:schemeClr val="tx1"/>
                          </a:solidFill>
                          <a:effectLst/>
                          <a:latin typeface="Arial" panose="020B0604020202020204" pitchFamily="34" charset="0"/>
                        </a:rPr>
                        <a:t>premiers résultats</a:t>
                      </a:r>
                      <a:r>
                        <a:rPr lang="fr-FR" sz="1000" b="0" i="0" u="none" strike="noStrike" dirty="0">
                          <a:solidFill>
                            <a:schemeClr val="tx1"/>
                          </a:solidFill>
                          <a:effectLst/>
                          <a:latin typeface="Arial" panose="020B0604020202020204" pitchFamily="34" charset="0"/>
                        </a:rPr>
                        <a:t> lors d’une recherche en ligne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65654"/>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Un </a:t>
                      </a:r>
                      <a:r>
                        <a:rPr lang="fr-FR" sz="1000" b="1" i="0" u="none" strike="noStrike" dirty="0">
                          <a:solidFill>
                            <a:schemeClr val="tx1"/>
                          </a:solidFill>
                          <a:effectLst/>
                          <a:latin typeface="Arial" panose="020B0604020202020204" pitchFamily="34" charset="0"/>
                        </a:rPr>
                        <a:t>programme de fidélité </a:t>
                      </a:r>
                      <a:r>
                        <a:rPr lang="fr-FR" sz="1000" b="0" i="0" u="none" strike="noStrike" dirty="0">
                          <a:solidFill>
                            <a:schemeClr val="tx1"/>
                          </a:solidFill>
                          <a:effectLst/>
                          <a:latin typeface="Arial" panose="020B0604020202020204" pitchFamily="34" charset="0"/>
                        </a:rPr>
                        <a:t>de la marque ou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Une </a:t>
                      </a:r>
                      <a:r>
                        <a:rPr lang="fr-FR" sz="1000" b="1" i="0" u="none" strike="noStrike" dirty="0">
                          <a:solidFill>
                            <a:schemeClr val="tx1"/>
                          </a:solidFill>
                          <a:effectLst/>
                          <a:latin typeface="Arial" panose="020B0604020202020204" pitchFamily="34" charset="0"/>
                        </a:rPr>
                        <a:t>pub</a:t>
                      </a:r>
                      <a:r>
                        <a:rPr lang="fr-FR" sz="1000" b="0" i="0" u="none" strike="noStrike" dirty="0">
                          <a:solidFill>
                            <a:schemeClr val="tx1"/>
                          </a:solidFill>
                          <a:effectLst/>
                          <a:latin typeface="Arial" panose="020B0604020202020204" pitchFamily="34" charset="0"/>
                        </a:rPr>
                        <a:t> ou une </a:t>
                      </a:r>
                      <a:r>
                        <a:rPr lang="fr-FR" sz="1000" b="1" i="0" u="none" strike="noStrike" dirty="0">
                          <a:solidFill>
                            <a:schemeClr val="tx1"/>
                          </a:solidFill>
                          <a:effectLst/>
                          <a:latin typeface="Arial" panose="020B0604020202020204" pitchFamily="34" charset="0"/>
                        </a:rPr>
                        <a:t>info</a:t>
                      </a:r>
                      <a:r>
                        <a:rPr lang="fr-FR" sz="1000" b="0" i="0" u="none" strike="noStrike" dirty="0">
                          <a:solidFill>
                            <a:schemeClr val="tx1"/>
                          </a:solidFill>
                          <a:effectLst/>
                          <a:latin typeface="Arial" panose="020B0604020202020204" pitchFamily="34" charset="0"/>
                        </a:rPr>
                        <a:t> venant de la marque ou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La possibilité de contacter une </a:t>
                      </a:r>
                      <a:r>
                        <a:rPr lang="fr-FR" sz="1000" b="1" i="0" u="none" strike="noStrike" dirty="0">
                          <a:solidFill>
                            <a:schemeClr val="tx1"/>
                          </a:solidFill>
                          <a:effectLst/>
                          <a:latin typeface="Arial" panose="020B0604020202020204" pitchFamily="34" charset="0"/>
                        </a:rPr>
                        <a:t>personne physique</a:t>
                      </a:r>
                      <a:endParaRPr lang="fr-FR" sz="1000" b="0" i="0" u="none" strike="noStrike" dirty="0">
                        <a:solidFill>
                          <a:schemeClr val="tx1"/>
                        </a:solidFill>
                        <a:effectLst/>
                        <a:latin typeface="Arial" panose="020B0604020202020204" pitchFamily="34" charset="0"/>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77818"/>
                  </a:ext>
                </a:extLst>
              </a:tr>
              <a:tr h="379595">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000" b="0" i="0" u="none" strike="noStrike" dirty="0">
                          <a:solidFill>
                            <a:schemeClr val="tx1"/>
                          </a:solidFill>
                          <a:effectLst/>
                          <a:latin typeface="Arial" panose="020B0604020202020204" pitchFamily="34" charset="0"/>
                        </a:rPr>
                        <a:t>Les </a:t>
                      </a:r>
                      <a:r>
                        <a:rPr lang="fr-FR" sz="1000" b="1" i="0" u="none" strike="noStrike" dirty="0">
                          <a:solidFill>
                            <a:schemeClr val="tx1"/>
                          </a:solidFill>
                          <a:effectLst/>
                          <a:latin typeface="Arial" panose="020B0604020202020204" pitchFamily="34" charset="0"/>
                        </a:rPr>
                        <a:t>engagements </a:t>
                      </a:r>
                      <a:r>
                        <a:rPr lang="fr-FR" sz="1000" b="1" i="0" u="none" strike="noStrike" dirty="0" err="1">
                          <a:solidFill>
                            <a:schemeClr val="tx1"/>
                          </a:solidFill>
                          <a:effectLst/>
                          <a:latin typeface="Arial" panose="020B0604020202020204" pitchFamily="34" charset="0"/>
                        </a:rPr>
                        <a:t>envir</a:t>
                      </a:r>
                      <a:r>
                        <a:rPr lang="fr-FR" sz="1000" b="1" i="0" u="none" strike="noStrike" dirty="0">
                          <a:solidFill>
                            <a:schemeClr val="tx1"/>
                          </a:solidFill>
                          <a:effectLst/>
                          <a:latin typeface="Arial" panose="020B0604020202020204" pitchFamily="34" charset="0"/>
                        </a:rPr>
                        <a:t>. et soc</a:t>
                      </a:r>
                      <a:r>
                        <a:rPr lang="fr-FR" sz="1000" b="0" i="0" u="none" strike="noStrike" dirty="0">
                          <a:solidFill>
                            <a:schemeClr val="tx1"/>
                          </a:solidFill>
                          <a:effectLst/>
                          <a:latin typeface="Arial" panose="020B0604020202020204" pitchFamily="34" charset="0"/>
                        </a:rPr>
                        <a:t>. de l’enseigne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58822"/>
                  </a:ext>
                </a:extLst>
              </a:tr>
            </a:tbl>
          </a:graphicData>
        </a:graphic>
      </p:graphicFrame>
      <p:sp>
        <p:nvSpPr>
          <p:cNvPr id="43" name="ZoneTexte 42">
            <a:extLst>
              <a:ext uri="{FF2B5EF4-FFF2-40B4-BE49-F238E27FC236}">
                <a16:creationId xmlns:a16="http://schemas.microsoft.com/office/drawing/2014/main" id="{4CE4B846-F2A1-C19A-BBC7-A7EFE538D82C}"/>
              </a:ext>
            </a:extLst>
          </p:cNvPr>
          <p:cNvSpPr txBox="1"/>
          <p:nvPr/>
        </p:nvSpPr>
        <p:spPr>
          <a:xfrm>
            <a:off x="10341488" y="4799706"/>
            <a:ext cx="1734973" cy="584775"/>
          </a:xfrm>
          <a:prstGeom prst="rect">
            <a:avLst/>
          </a:prstGeom>
          <a:noFill/>
        </p:spPr>
        <p:txBody>
          <a:bodyPr wrap="square" rtlCol="0">
            <a:spAutoFit/>
          </a:bodyPr>
          <a:lstStyle/>
          <a:p>
            <a:r>
              <a:rPr lang="fr-FR" sz="1000" b="1" dirty="0">
                <a:solidFill>
                  <a:schemeClr val="accent4"/>
                </a:solidFill>
              </a:rPr>
              <a:t>Des critères de choix liés au site/ à la marque :</a:t>
            </a:r>
          </a:p>
          <a:p>
            <a:r>
              <a:rPr lang="fr-FR" sz="1200" b="1" dirty="0">
                <a:solidFill>
                  <a:schemeClr val="accent4"/>
                </a:solidFill>
              </a:rPr>
              <a:t>68%</a:t>
            </a:r>
          </a:p>
        </p:txBody>
      </p:sp>
      <p:sp>
        <p:nvSpPr>
          <p:cNvPr id="44" name="ZoneTexte 43">
            <a:extLst>
              <a:ext uri="{FF2B5EF4-FFF2-40B4-BE49-F238E27FC236}">
                <a16:creationId xmlns:a16="http://schemas.microsoft.com/office/drawing/2014/main" id="{0E18548C-3335-03B3-DCDC-54AF25519E15}"/>
              </a:ext>
            </a:extLst>
          </p:cNvPr>
          <p:cNvSpPr txBox="1"/>
          <p:nvPr/>
        </p:nvSpPr>
        <p:spPr>
          <a:xfrm>
            <a:off x="10331453" y="4216043"/>
            <a:ext cx="1537676" cy="584775"/>
          </a:xfrm>
          <a:prstGeom prst="rect">
            <a:avLst/>
          </a:prstGeom>
          <a:noFill/>
        </p:spPr>
        <p:txBody>
          <a:bodyPr wrap="square" rtlCol="0">
            <a:spAutoFit/>
          </a:bodyPr>
          <a:lstStyle/>
          <a:p>
            <a:r>
              <a:rPr lang="fr-FR" sz="1000" b="1" dirty="0">
                <a:solidFill>
                  <a:schemeClr val="accent1"/>
                </a:solidFill>
              </a:rPr>
              <a:t>Critères de choix liés à l’internaute :</a:t>
            </a:r>
          </a:p>
          <a:p>
            <a:r>
              <a:rPr lang="fr-FR" sz="1200" b="1" dirty="0">
                <a:solidFill>
                  <a:schemeClr val="accent1"/>
                </a:solidFill>
              </a:rPr>
              <a:t>83%</a:t>
            </a:r>
          </a:p>
        </p:txBody>
      </p:sp>
      <p:sp>
        <p:nvSpPr>
          <p:cNvPr id="45" name="ZoneTexte 44">
            <a:extLst>
              <a:ext uri="{FF2B5EF4-FFF2-40B4-BE49-F238E27FC236}">
                <a16:creationId xmlns:a16="http://schemas.microsoft.com/office/drawing/2014/main" id="{78185C55-3E69-FA8E-CA0E-58797D88A535}"/>
              </a:ext>
            </a:extLst>
          </p:cNvPr>
          <p:cNvSpPr txBox="1"/>
          <p:nvPr/>
        </p:nvSpPr>
        <p:spPr>
          <a:xfrm>
            <a:off x="10391944" y="5489256"/>
            <a:ext cx="1311641" cy="584775"/>
          </a:xfrm>
          <a:prstGeom prst="rect">
            <a:avLst/>
          </a:prstGeom>
          <a:noFill/>
        </p:spPr>
        <p:txBody>
          <a:bodyPr wrap="square" rtlCol="0">
            <a:spAutoFit/>
          </a:bodyPr>
          <a:lstStyle/>
          <a:p>
            <a:r>
              <a:rPr lang="fr-FR" sz="1000" b="1" dirty="0">
                <a:solidFill>
                  <a:schemeClr val="accent2"/>
                </a:solidFill>
              </a:rPr>
              <a:t>Des critères liés aux autres :</a:t>
            </a:r>
          </a:p>
          <a:p>
            <a:r>
              <a:rPr lang="fr-FR" sz="1200" b="1" dirty="0">
                <a:solidFill>
                  <a:schemeClr val="accent2"/>
                </a:solidFill>
              </a:rPr>
              <a:t>41%</a:t>
            </a:r>
          </a:p>
        </p:txBody>
      </p:sp>
      <p:pic>
        <p:nvPicPr>
          <p:cNvPr id="13" name="Image 12">
            <a:extLst>
              <a:ext uri="{FF2B5EF4-FFF2-40B4-BE49-F238E27FC236}">
                <a16:creationId xmlns:a16="http://schemas.microsoft.com/office/drawing/2014/main" id="{03C2813C-C8BB-4841-37A1-B909C198EA17}"/>
              </a:ext>
            </a:extLst>
          </p:cNvPr>
          <p:cNvPicPr>
            <a:picLocks noChangeAspect="1"/>
          </p:cNvPicPr>
          <p:nvPr/>
        </p:nvPicPr>
        <p:blipFill>
          <a:blip r:embed="rId4"/>
          <a:stretch>
            <a:fillRect/>
          </a:stretch>
        </p:blipFill>
        <p:spPr>
          <a:xfrm>
            <a:off x="2987932" y="1832852"/>
            <a:ext cx="495565" cy="329551"/>
          </a:xfrm>
          <a:prstGeom prst="rect">
            <a:avLst/>
          </a:prstGeom>
          <a:ln>
            <a:solidFill>
              <a:schemeClr val="tx1"/>
            </a:solidFill>
          </a:ln>
        </p:spPr>
      </p:pic>
      <p:pic>
        <p:nvPicPr>
          <p:cNvPr id="14" name="Image 13">
            <a:extLst>
              <a:ext uri="{FF2B5EF4-FFF2-40B4-BE49-F238E27FC236}">
                <a16:creationId xmlns:a16="http://schemas.microsoft.com/office/drawing/2014/main" id="{95A1B0B5-EEE1-D139-691E-F9CB65F00004}"/>
              </a:ext>
            </a:extLst>
          </p:cNvPr>
          <p:cNvPicPr>
            <a:picLocks noChangeAspect="1"/>
          </p:cNvPicPr>
          <p:nvPr/>
        </p:nvPicPr>
        <p:blipFill>
          <a:blip r:embed="rId5"/>
          <a:stretch>
            <a:fillRect/>
          </a:stretch>
        </p:blipFill>
        <p:spPr>
          <a:xfrm>
            <a:off x="8748158" y="1832852"/>
            <a:ext cx="495566" cy="329551"/>
          </a:xfrm>
          <a:prstGeom prst="rect">
            <a:avLst/>
          </a:prstGeom>
          <a:ln>
            <a:solidFill>
              <a:schemeClr val="tx1"/>
            </a:solidFill>
          </a:ln>
        </p:spPr>
      </p:pic>
      <p:grpSp>
        <p:nvGrpSpPr>
          <p:cNvPr id="24" name="Groupe 23">
            <a:extLst>
              <a:ext uri="{FF2B5EF4-FFF2-40B4-BE49-F238E27FC236}">
                <a16:creationId xmlns:a16="http://schemas.microsoft.com/office/drawing/2014/main" id="{1972CCA4-5377-87F7-5CEB-30970EB621FA}"/>
              </a:ext>
            </a:extLst>
          </p:cNvPr>
          <p:cNvGrpSpPr/>
          <p:nvPr/>
        </p:nvGrpSpPr>
        <p:grpSpPr>
          <a:xfrm>
            <a:off x="4843005" y="5092987"/>
            <a:ext cx="794554" cy="386393"/>
            <a:chOff x="5557961" y="5128242"/>
            <a:chExt cx="794554" cy="386393"/>
          </a:xfrm>
        </p:grpSpPr>
        <p:grpSp>
          <p:nvGrpSpPr>
            <p:cNvPr id="18" name="Groupe 17">
              <a:extLst>
                <a:ext uri="{FF2B5EF4-FFF2-40B4-BE49-F238E27FC236}">
                  <a16:creationId xmlns:a16="http://schemas.microsoft.com/office/drawing/2014/main" id="{0AC07D6C-4C83-7320-18F2-EC67414C0F7F}"/>
                </a:ext>
              </a:extLst>
            </p:cNvPr>
            <p:cNvGrpSpPr/>
            <p:nvPr/>
          </p:nvGrpSpPr>
          <p:grpSpPr>
            <a:xfrm>
              <a:off x="5557961" y="5197816"/>
              <a:ext cx="690975" cy="316819"/>
              <a:chOff x="3064132" y="4626374"/>
              <a:chExt cx="690975" cy="316819"/>
            </a:xfrm>
          </p:grpSpPr>
          <p:sp>
            <p:nvSpPr>
              <p:cNvPr id="19" name="Rectangle 18">
                <a:extLst>
                  <a:ext uri="{FF2B5EF4-FFF2-40B4-BE49-F238E27FC236}">
                    <a16:creationId xmlns:a16="http://schemas.microsoft.com/office/drawing/2014/main" id="{9D603DEC-16B0-4AD4-8CD5-0A1769E1BD74}"/>
                  </a:ext>
                </a:extLst>
              </p:cNvPr>
              <p:cNvSpPr/>
              <p:nvPr/>
            </p:nvSpPr>
            <p:spPr bwMode="auto">
              <a:xfrm>
                <a:off x="3064132" y="4626933"/>
                <a:ext cx="644869" cy="316260"/>
              </a:xfrm>
              <a:prstGeom prst="rect">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sp>
            <p:nvSpPr>
              <p:cNvPr id="20" name="ZoneTexte 42">
                <a:extLst>
                  <a:ext uri="{FF2B5EF4-FFF2-40B4-BE49-F238E27FC236}">
                    <a16:creationId xmlns:a16="http://schemas.microsoft.com/office/drawing/2014/main" id="{513597E8-F120-337E-CB86-D1C1A86856B5}"/>
                  </a:ext>
                </a:extLst>
              </p:cNvPr>
              <p:cNvSpPr txBox="1"/>
              <p:nvPr/>
            </p:nvSpPr>
            <p:spPr>
              <a:xfrm>
                <a:off x="3284119" y="4636458"/>
                <a:ext cx="470988" cy="253916"/>
              </a:xfrm>
              <a:prstGeom prst="rect">
                <a:avLst/>
              </a:prstGeom>
              <a:noFill/>
            </p:spPr>
            <p:txBody>
              <a:bodyPr wrap="square" rtlCol="0">
                <a:spAutoFit/>
              </a:bodyPr>
              <a:lstStyle>
                <a:defPPr>
                  <a:defRPr lang="en-US"/>
                </a:defPPr>
                <a:lvl1pPr marL="0" algn="l" defTabSz="779252" rtl="0" eaLnBrk="1" latinLnBrk="0" hangingPunct="1">
                  <a:defRPr sz="1500" kern="1200">
                    <a:solidFill>
                      <a:schemeClr val="tx1"/>
                    </a:solidFill>
                    <a:latin typeface="+mn-lt"/>
                    <a:ea typeface="+mn-ea"/>
                    <a:cs typeface="+mn-cs"/>
                  </a:defRPr>
                </a:lvl1pPr>
                <a:lvl2pPr marL="389626" algn="l" defTabSz="779252" rtl="0" eaLnBrk="1" latinLnBrk="0" hangingPunct="1">
                  <a:defRPr sz="1500" kern="1200">
                    <a:solidFill>
                      <a:schemeClr val="tx1"/>
                    </a:solidFill>
                    <a:latin typeface="+mn-lt"/>
                    <a:ea typeface="+mn-ea"/>
                    <a:cs typeface="+mn-cs"/>
                  </a:defRPr>
                </a:lvl2pPr>
                <a:lvl3pPr marL="779252" algn="l" defTabSz="779252" rtl="0" eaLnBrk="1" latinLnBrk="0" hangingPunct="1">
                  <a:defRPr sz="1500" kern="1200">
                    <a:solidFill>
                      <a:schemeClr val="tx1"/>
                    </a:solidFill>
                    <a:latin typeface="+mn-lt"/>
                    <a:ea typeface="+mn-ea"/>
                    <a:cs typeface="+mn-cs"/>
                  </a:defRPr>
                </a:lvl3pPr>
                <a:lvl4pPr marL="1168878" algn="l" defTabSz="779252" rtl="0" eaLnBrk="1" latinLnBrk="0" hangingPunct="1">
                  <a:defRPr sz="1500" kern="1200">
                    <a:solidFill>
                      <a:schemeClr val="tx1"/>
                    </a:solidFill>
                    <a:latin typeface="+mn-lt"/>
                    <a:ea typeface="+mn-ea"/>
                    <a:cs typeface="+mn-cs"/>
                  </a:defRPr>
                </a:lvl4pPr>
                <a:lvl5pPr marL="1558503" algn="l" defTabSz="779252" rtl="0" eaLnBrk="1" latinLnBrk="0" hangingPunct="1">
                  <a:defRPr sz="1500" kern="1200">
                    <a:solidFill>
                      <a:schemeClr val="tx1"/>
                    </a:solidFill>
                    <a:latin typeface="+mn-lt"/>
                    <a:ea typeface="+mn-ea"/>
                    <a:cs typeface="+mn-cs"/>
                  </a:defRPr>
                </a:lvl5pPr>
                <a:lvl6pPr marL="1948129" algn="l" defTabSz="779252" rtl="0" eaLnBrk="1" latinLnBrk="0" hangingPunct="1">
                  <a:defRPr sz="1500" kern="1200">
                    <a:solidFill>
                      <a:schemeClr val="tx1"/>
                    </a:solidFill>
                    <a:latin typeface="+mn-lt"/>
                    <a:ea typeface="+mn-ea"/>
                    <a:cs typeface="+mn-cs"/>
                  </a:defRPr>
                </a:lvl6pPr>
                <a:lvl7pPr marL="2337755" algn="l" defTabSz="779252" rtl="0" eaLnBrk="1" latinLnBrk="0" hangingPunct="1">
                  <a:defRPr sz="1500" kern="1200">
                    <a:solidFill>
                      <a:schemeClr val="tx1"/>
                    </a:solidFill>
                    <a:latin typeface="+mn-lt"/>
                    <a:ea typeface="+mn-ea"/>
                    <a:cs typeface="+mn-cs"/>
                  </a:defRPr>
                </a:lvl7pPr>
                <a:lvl8pPr marL="2727381" algn="l" defTabSz="779252" rtl="0" eaLnBrk="1" latinLnBrk="0" hangingPunct="1">
                  <a:defRPr sz="1500" kern="1200">
                    <a:solidFill>
                      <a:schemeClr val="tx1"/>
                    </a:solidFill>
                    <a:latin typeface="+mn-lt"/>
                    <a:ea typeface="+mn-ea"/>
                    <a:cs typeface="+mn-cs"/>
                  </a:defRPr>
                </a:lvl8pPr>
                <a:lvl9pPr marL="3117007" algn="l" defTabSz="779252" rtl="0" eaLnBrk="1" latinLnBrk="0" hangingPunct="1">
                  <a:defRPr sz="1500" kern="1200">
                    <a:solidFill>
                      <a:schemeClr val="tx1"/>
                    </a:solidFill>
                    <a:latin typeface="+mn-lt"/>
                    <a:ea typeface="+mn-ea"/>
                    <a:cs typeface="+mn-cs"/>
                  </a:defRPr>
                </a:lvl9pPr>
              </a:lstStyle>
              <a:p>
                <a:pPr algn="ctr"/>
                <a:r>
                  <a:rPr lang="fr-FR" sz="1050" b="1" dirty="0"/>
                  <a:t>79%</a:t>
                </a:r>
              </a:p>
            </p:txBody>
          </p:sp>
          <p:pic>
            <p:nvPicPr>
              <p:cNvPr id="21" name="Picture 2">
                <a:extLst>
                  <a:ext uri="{FF2B5EF4-FFF2-40B4-BE49-F238E27FC236}">
                    <a16:creationId xmlns:a16="http://schemas.microsoft.com/office/drawing/2014/main" id="{1FF49280-3A8B-EAED-BA49-E669B8449FA2}"/>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097446" y="4626374"/>
                <a:ext cx="312185" cy="312185"/>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ZoneTexte 21">
              <a:extLst>
                <a:ext uri="{FF2B5EF4-FFF2-40B4-BE49-F238E27FC236}">
                  <a16:creationId xmlns:a16="http://schemas.microsoft.com/office/drawing/2014/main" id="{8DEEA2B4-A0B8-2E9B-EE26-1E2A605E076A}"/>
                </a:ext>
              </a:extLst>
            </p:cNvPr>
            <p:cNvSpPr txBox="1"/>
            <p:nvPr/>
          </p:nvSpPr>
          <p:spPr>
            <a:xfrm>
              <a:off x="6010992" y="5128242"/>
              <a:ext cx="341523" cy="307777"/>
            </a:xfrm>
            <a:prstGeom prst="rect">
              <a:avLst/>
            </a:prstGeom>
            <a:noFill/>
          </p:spPr>
          <p:txBody>
            <a:bodyPr wrap="square" rtlCol="0">
              <a:spAutoFit/>
            </a:bodyPr>
            <a:lstStyle/>
            <a:p>
              <a:r>
                <a:rPr lang="fr-FR" sz="1400" b="1" dirty="0">
                  <a:solidFill>
                    <a:srgbClr val="00B050"/>
                  </a:solidFill>
                </a:rPr>
                <a:t>+</a:t>
              </a:r>
            </a:p>
          </p:txBody>
        </p:sp>
      </p:grpSp>
      <p:cxnSp>
        <p:nvCxnSpPr>
          <p:cNvPr id="23" name="Connecteur droit 22">
            <a:extLst>
              <a:ext uri="{FF2B5EF4-FFF2-40B4-BE49-F238E27FC236}">
                <a16:creationId xmlns:a16="http://schemas.microsoft.com/office/drawing/2014/main" id="{0A815B5F-107F-F8D8-DD76-ABF1173DBA38}"/>
              </a:ext>
            </a:extLst>
          </p:cNvPr>
          <p:cNvCxnSpPr>
            <a:cxnSpLocks/>
          </p:cNvCxnSpPr>
          <p:nvPr/>
        </p:nvCxnSpPr>
        <p:spPr bwMode="auto">
          <a:xfrm>
            <a:off x="6076485" y="3287355"/>
            <a:ext cx="0" cy="1618020"/>
          </a:xfrm>
          <a:prstGeom prst="line">
            <a:avLst/>
          </a:prstGeom>
          <a:ln w="3175">
            <a:solidFill>
              <a:schemeClr val="bg1">
                <a:lumMod val="75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206206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F1C51751-4F57-250B-4328-5BAED30BABA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6021" y="3439635"/>
            <a:ext cx="1724686" cy="1724686"/>
          </a:xfrm>
          <a:prstGeom prst="rect">
            <a:avLst/>
          </a:prstGeom>
        </p:spPr>
      </p:pic>
      <p:sp>
        <p:nvSpPr>
          <p:cNvPr id="2" name="Espace réservé du texte 1"/>
          <p:cNvSpPr>
            <a:spLocks noGrp="1"/>
          </p:cNvSpPr>
          <p:nvPr>
            <p:ph type="body" sz="quarter" idx="20"/>
          </p:nvPr>
        </p:nvSpPr>
        <p:spPr/>
        <p:txBody>
          <a:bodyPr/>
          <a:lstStyle/>
          <a:p>
            <a:r>
              <a:rPr lang="fr-FR" dirty="0"/>
              <a:t>CRITÈRE LE PLUS IMPORTANT LORS DE L’ACHAT EN LIGNE</a:t>
            </a:r>
          </a:p>
        </p:txBody>
      </p:sp>
      <p:sp>
        <p:nvSpPr>
          <p:cNvPr id="3" name="Titre 2"/>
          <p:cNvSpPr>
            <a:spLocks noGrp="1"/>
          </p:cNvSpPr>
          <p:nvPr>
            <p:ph type="title"/>
          </p:nvPr>
        </p:nvSpPr>
        <p:spPr>
          <a:noFill/>
        </p:spPr>
        <p:txBody>
          <a:bodyPr>
            <a:normAutofit/>
          </a:bodyPr>
          <a:lstStyle/>
          <a:p>
            <a:r>
              <a:rPr lang="fr-FR" dirty="0"/>
              <a:t>La rapidité de livraison est le critère le plus important lors de l’achat en ligne, suivi par la facilité de recherche sur le site. Un top 3 des critères les plus importants équivalent dans les deux pays. </a:t>
            </a:r>
          </a:p>
        </p:txBody>
      </p:sp>
      <p:sp>
        <p:nvSpPr>
          <p:cNvPr id="5" name="Espace réservé du texte 4"/>
          <p:cNvSpPr>
            <a:spLocks noGrp="1"/>
          </p:cNvSpPr>
          <p:nvPr>
            <p:ph type="body" sz="quarter" idx="21"/>
          </p:nvPr>
        </p:nvSpPr>
        <p:spPr/>
        <p:txBody>
          <a:bodyPr/>
          <a:lstStyle/>
          <a:p>
            <a:r>
              <a:rPr lang="fr-FR" dirty="0"/>
              <a:t>Q3. Lorsque vous vous apprêtez à réaliser un achat en ligne, qu’est-ce qui est le plus important pour vous  (plusieurs réponses possibles – 3 réponses maximum) ?</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pic>
        <p:nvPicPr>
          <p:cNvPr id="21" name="Image 20">
            <a:extLst>
              <a:ext uri="{FF2B5EF4-FFF2-40B4-BE49-F238E27FC236}">
                <a16:creationId xmlns:a16="http://schemas.microsoft.com/office/drawing/2014/main" id="{9D451DF7-99FB-433B-D71A-F124716E18E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0315" y="3471236"/>
            <a:ext cx="1724686" cy="1724686"/>
          </a:xfrm>
          <a:prstGeom prst="rect">
            <a:avLst/>
          </a:prstGeom>
        </p:spPr>
      </p:pic>
      <p:pic>
        <p:nvPicPr>
          <p:cNvPr id="34" name="Image 33">
            <a:extLst>
              <a:ext uri="{FF2B5EF4-FFF2-40B4-BE49-F238E27FC236}">
                <a16:creationId xmlns:a16="http://schemas.microsoft.com/office/drawing/2014/main" id="{09FBFCA7-3504-F1E0-AEF3-51F1ED9A4ED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786395" y="2850846"/>
            <a:ext cx="881557" cy="588789"/>
          </a:xfrm>
          <a:prstGeom prst="rect">
            <a:avLst/>
          </a:prstGeom>
        </p:spPr>
      </p:pic>
      <p:grpSp>
        <p:nvGrpSpPr>
          <p:cNvPr id="48" name="Groupe 47">
            <a:extLst>
              <a:ext uri="{FF2B5EF4-FFF2-40B4-BE49-F238E27FC236}">
                <a16:creationId xmlns:a16="http://schemas.microsoft.com/office/drawing/2014/main" id="{FAA849DB-0C96-FE89-BAB5-00DC25CB1D30}"/>
              </a:ext>
            </a:extLst>
          </p:cNvPr>
          <p:cNvGrpSpPr/>
          <p:nvPr/>
        </p:nvGrpSpPr>
        <p:grpSpPr>
          <a:xfrm>
            <a:off x="2243967" y="3220640"/>
            <a:ext cx="646090" cy="743480"/>
            <a:chOff x="2318334" y="3407609"/>
            <a:chExt cx="646090" cy="743480"/>
          </a:xfrm>
        </p:grpSpPr>
        <p:pic>
          <p:nvPicPr>
            <p:cNvPr id="38" name="Image 37">
              <a:extLst>
                <a:ext uri="{FF2B5EF4-FFF2-40B4-BE49-F238E27FC236}">
                  <a16:creationId xmlns:a16="http://schemas.microsoft.com/office/drawing/2014/main" id="{9F10F646-A43F-2ED2-38A8-2DB1CDD738F4}"/>
                </a:ext>
              </a:extLst>
            </p:cNvPr>
            <p:cNvPicPr>
              <a:picLocks noChangeAspect="1"/>
            </p:cNvPicPr>
            <p:nvPr/>
          </p:nvPicPr>
          <p:blipFill rotWithShape="1">
            <a:blip r:embed="rId4">
              <a:clrChange>
                <a:clrFrom>
                  <a:srgbClr val="FFFFFF"/>
                </a:clrFrom>
                <a:clrTo>
                  <a:srgbClr val="FFFFFF">
                    <a:alpha val="0"/>
                  </a:srgbClr>
                </a:clrTo>
              </a:clrChange>
            </a:blip>
            <a:srcRect l="10072" t="6261"/>
            <a:stretch/>
          </p:blipFill>
          <p:spPr>
            <a:xfrm>
              <a:off x="2509475" y="3681249"/>
              <a:ext cx="454949" cy="469840"/>
            </a:xfrm>
            <a:prstGeom prst="rect">
              <a:avLst/>
            </a:prstGeom>
          </p:spPr>
        </p:pic>
        <p:pic>
          <p:nvPicPr>
            <p:cNvPr id="36" name="Image 35">
              <a:extLst>
                <a:ext uri="{FF2B5EF4-FFF2-40B4-BE49-F238E27FC236}">
                  <a16:creationId xmlns:a16="http://schemas.microsoft.com/office/drawing/2014/main" id="{D009DEF8-6EF4-7557-0FB3-47AE8728A5BB}"/>
                </a:ext>
              </a:extLst>
            </p:cNvPr>
            <p:cNvPicPr>
              <a:picLocks noChangeAspect="1"/>
            </p:cNvPicPr>
            <p:nvPr/>
          </p:nvPicPr>
          <p:blipFill rotWithShape="1">
            <a:blip r:embed="rId5">
              <a:clrChange>
                <a:clrFrom>
                  <a:srgbClr val="FFFFFF"/>
                </a:clrFrom>
                <a:clrTo>
                  <a:srgbClr val="FFFFFF">
                    <a:alpha val="0"/>
                  </a:srgbClr>
                </a:clrTo>
              </a:clrChange>
            </a:blip>
            <a:srcRect l="13573" t="6140"/>
            <a:stretch/>
          </p:blipFill>
          <p:spPr>
            <a:xfrm>
              <a:off x="2318334" y="3407609"/>
              <a:ext cx="303298" cy="381546"/>
            </a:xfrm>
            <a:prstGeom prst="rect">
              <a:avLst/>
            </a:prstGeom>
          </p:spPr>
        </p:pic>
      </p:grpSp>
      <p:grpSp>
        <p:nvGrpSpPr>
          <p:cNvPr id="49" name="Groupe 48">
            <a:extLst>
              <a:ext uri="{FF2B5EF4-FFF2-40B4-BE49-F238E27FC236}">
                <a16:creationId xmlns:a16="http://schemas.microsoft.com/office/drawing/2014/main" id="{8F625841-541A-0B11-B4F4-AD923671AE25}"/>
              </a:ext>
            </a:extLst>
          </p:cNvPr>
          <p:cNvGrpSpPr/>
          <p:nvPr/>
        </p:nvGrpSpPr>
        <p:grpSpPr>
          <a:xfrm>
            <a:off x="3532779" y="3331948"/>
            <a:ext cx="801287" cy="816453"/>
            <a:chOff x="3596513" y="3574154"/>
            <a:chExt cx="801287" cy="816453"/>
          </a:xfrm>
        </p:grpSpPr>
        <p:pic>
          <p:nvPicPr>
            <p:cNvPr id="40" name="Image 39">
              <a:extLst>
                <a:ext uri="{FF2B5EF4-FFF2-40B4-BE49-F238E27FC236}">
                  <a16:creationId xmlns:a16="http://schemas.microsoft.com/office/drawing/2014/main" id="{71CE4143-3FEE-3C07-4109-BC0F1108461C}"/>
                </a:ext>
              </a:extLst>
            </p:cNvPr>
            <p:cNvPicPr>
              <a:picLocks noChangeAspect="1"/>
            </p:cNvPicPr>
            <p:nvPr/>
          </p:nvPicPr>
          <p:blipFill rotWithShape="1">
            <a:blip r:embed="rId6">
              <a:clrChange>
                <a:clrFrom>
                  <a:srgbClr val="FFFFFF"/>
                </a:clrFrom>
                <a:clrTo>
                  <a:srgbClr val="FFFFFF">
                    <a:alpha val="0"/>
                  </a:srgbClr>
                </a:clrTo>
              </a:clrChange>
            </a:blip>
            <a:srcRect t="9342"/>
            <a:stretch/>
          </p:blipFill>
          <p:spPr>
            <a:xfrm>
              <a:off x="3596513" y="3809407"/>
              <a:ext cx="575954" cy="581200"/>
            </a:xfrm>
            <a:prstGeom prst="rect">
              <a:avLst/>
            </a:prstGeom>
          </p:spPr>
        </p:pic>
        <p:pic>
          <p:nvPicPr>
            <p:cNvPr id="42" name="Image 41">
              <a:extLst>
                <a:ext uri="{FF2B5EF4-FFF2-40B4-BE49-F238E27FC236}">
                  <a16:creationId xmlns:a16="http://schemas.microsoft.com/office/drawing/2014/main" id="{7DC5841B-18AD-1DC9-AC53-440681CA61FA}"/>
                </a:ext>
              </a:extLst>
            </p:cNvPr>
            <p:cNvPicPr>
              <a:picLocks noChangeAspect="1"/>
            </p:cNvPicPr>
            <p:nvPr/>
          </p:nvPicPr>
          <p:blipFill rotWithShape="1">
            <a:blip r:embed="rId7"/>
            <a:srcRect l="9638" t="2006" r="12650" b="7308"/>
            <a:stretch/>
          </p:blipFill>
          <p:spPr>
            <a:xfrm>
              <a:off x="4133924" y="3574154"/>
              <a:ext cx="263876" cy="343611"/>
            </a:xfrm>
            <a:prstGeom prst="rect">
              <a:avLst/>
            </a:prstGeom>
          </p:spPr>
        </p:pic>
      </p:grpSp>
      <p:grpSp>
        <p:nvGrpSpPr>
          <p:cNvPr id="67" name="Groupe 66">
            <a:extLst>
              <a:ext uri="{FF2B5EF4-FFF2-40B4-BE49-F238E27FC236}">
                <a16:creationId xmlns:a16="http://schemas.microsoft.com/office/drawing/2014/main" id="{233A0778-C7BC-998E-1352-C7605FDA0BD4}"/>
              </a:ext>
            </a:extLst>
          </p:cNvPr>
          <p:cNvGrpSpPr/>
          <p:nvPr/>
        </p:nvGrpSpPr>
        <p:grpSpPr>
          <a:xfrm>
            <a:off x="7989602" y="3245747"/>
            <a:ext cx="646090" cy="743480"/>
            <a:chOff x="8590346" y="3433234"/>
            <a:chExt cx="646090" cy="743480"/>
          </a:xfrm>
        </p:grpSpPr>
        <p:pic>
          <p:nvPicPr>
            <p:cNvPr id="43" name="Image 42">
              <a:extLst>
                <a:ext uri="{FF2B5EF4-FFF2-40B4-BE49-F238E27FC236}">
                  <a16:creationId xmlns:a16="http://schemas.microsoft.com/office/drawing/2014/main" id="{5757FC99-7177-C64B-3E04-60DA4531BAC1}"/>
                </a:ext>
              </a:extLst>
            </p:cNvPr>
            <p:cNvPicPr>
              <a:picLocks noChangeAspect="1"/>
            </p:cNvPicPr>
            <p:nvPr/>
          </p:nvPicPr>
          <p:blipFill rotWithShape="1">
            <a:blip r:embed="rId4">
              <a:clrChange>
                <a:clrFrom>
                  <a:srgbClr val="FFFFFF"/>
                </a:clrFrom>
                <a:clrTo>
                  <a:srgbClr val="FFFFFF">
                    <a:alpha val="0"/>
                  </a:srgbClr>
                </a:clrTo>
              </a:clrChange>
            </a:blip>
            <a:srcRect l="10072" t="6261"/>
            <a:stretch/>
          </p:blipFill>
          <p:spPr>
            <a:xfrm>
              <a:off x="8781487" y="3706874"/>
              <a:ext cx="454949" cy="469840"/>
            </a:xfrm>
            <a:prstGeom prst="rect">
              <a:avLst/>
            </a:prstGeom>
          </p:spPr>
        </p:pic>
        <p:pic>
          <p:nvPicPr>
            <p:cNvPr id="45" name="Image 44">
              <a:extLst>
                <a:ext uri="{FF2B5EF4-FFF2-40B4-BE49-F238E27FC236}">
                  <a16:creationId xmlns:a16="http://schemas.microsoft.com/office/drawing/2014/main" id="{8C4F5925-0F74-BBCE-0827-454AF4383E17}"/>
                </a:ext>
              </a:extLst>
            </p:cNvPr>
            <p:cNvPicPr>
              <a:picLocks noChangeAspect="1"/>
            </p:cNvPicPr>
            <p:nvPr/>
          </p:nvPicPr>
          <p:blipFill rotWithShape="1">
            <a:blip r:embed="rId5">
              <a:clrChange>
                <a:clrFrom>
                  <a:srgbClr val="FFFFFF"/>
                </a:clrFrom>
                <a:clrTo>
                  <a:srgbClr val="FFFFFF">
                    <a:alpha val="0"/>
                  </a:srgbClr>
                </a:clrTo>
              </a:clrChange>
            </a:blip>
            <a:srcRect l="13573" t="6140"/>
            <a:stretch/>
          </p:blipFill>
          <p:spPr>
            <a:xfrm>
              <a:off x="8590346" y="3433234"/>
              <a:ext cx="303298" cy="381546"/>
            </a:xfrm>
            <a:prstGeom prst="rect">
              <a:avLst/>
            </a:prstGeom>
          </p:spPr>
        </p:pic>
      </p:grpSp>
      <p:grpSp>
        <p:nvGrpSpPr>
          <p:cNvPr id="68" name="Groupe 67">
            <a:extLst>
              <a:ext uri="{FF2B5EF4-FFF2-40B4-BE49-F238E27FC236}">
                <a16:creationId xmlns:a16="http://schemas.microsoft.com/office/drawing/2014/main" id="{2BB9F30A-1667-7C2B-E20F-F0860A4157EA}"/>
              </a:ext>
            </a:extLst>
          </p:cNvPr>
          <p:cNvGrpSpPr/>
          <p:nvPr/>
        </p:nvGrpSpPr>
        <p:grpSpPr>
          <a:xfrm>
            <a:off x="9289047" y="3378839"/>
            <a:ext cx="801287" cy="816453"/>
            <a:chOff x="9868525" y="3599779"/>
            <a:chExt cx="801287" cy="816453"/>
          </a:xfrm>
        </p:grpSpPr>
        <p:pic>
          <p:nvPicPr>
            <p:cNvPr id="46" name="Image 45">
              <a:extLst>
                <a:ext uri="{FF2B5EF4-FFF2-40B4-BE49-F238E27FC236}">
                  <a16:creationId xmlns:a16="http://schemas.microsoft.com/office/drawing/2014/main" id="{3BFCB657-E4E2-E431-EBB0-E15F3D3DCFF0}"/>
                </a:ext>
              </a:extLst>
            </p:cNvPr>
            <p:cNvPicPr>
              <a:picLocks noChangeAspect="1"/>
            </p:cNvPicPr>
            <p:nvPr/>
          </p:nvPicPr>
          <p:blipFill rotWithShape="1">
            <a:blip r:embed="rId6">
              <a:clrChange>
                <a:clrFrom>
                  <a:srgbClr val="FFFFFF"/>
                </a:clrFrom>
                <a:clrTo>
                  <a:srgbClr val="FFFFFF">
                    <a:alpha val="0"/>
                  </a:srgbClr>
                </a:clrTo>
              </a:clrChange>
            </a:blip>
            <a:srcRect t="9342"/>
            <a:stretch/>
          </p:blipFill>
          <p:spPr>
            <a:xfrm>
              <a:off x="9868525" y="3835032"/>
              <a:ext cx="575954" cy="581200"/>
            </a:xfrm>
            <a:prstGeom prst="rect">
              <a:avLst/>
            </a:prstGeom>
          </p:spPr>
        </p:pic>
        <p:pic>
          <p:nvPicPr>
            <p:cNvPr id="47" name="Image 46">
              <a:extLst>
                <a:ext uri="{FF2B5EF4-FFF2-40B4-BE49-F238E27FC236}">
                  <a16:creationId xmlns:a16="http://schemas.microsoft.com/office/drawing/2014/main" id="{C534198C-98D6-895B-00DA-51A2B155AB73}"/>
                </a:ext>
              </a:extLst>
            </p:cNvPr>
            <p:cNvPicPr>
              <a:picLocks noChangeAspect="1"/>
            </p:cNvPicPr>
            <p:nvPr/>
          </p:nvPicPr>
          <p:blipFill rotWithShape="1">
            <a:blip r:embed="rId7"/>
            <a:srcRect l="9638" t="2006" r="12650" b="7308"/>
            <a:stretch/>
          </p:blipFill>
          <p:spPr>
            <a:xfrm>
              <a:off x="10405936" y="3599779"/>
              <a:ext cx="263876" cy="343611"/>
            </a:xfrm>
            <a:prstGeom prst="rect">
              <a:avLst/>
            </a:prstGeom>
          </p:spPr>
        </p:pic>
      </p:grpSp>
      <p:pic>
        <p:nvPicPr>
          <p:cNvPr id="50" name="Image 49">
            <a:extLst>
              <a:ext uri="{FF2B5EF4-FFF2-40B4-BE49-F238E27FC236}">
                <a16:creationId xmlns:a16="http://schemas.microsoft.com/office/drawing/2014/main" id="{4CBD4FBF-856C-C36A-44EB-9163E89CCE6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599581" y="2029875"/>
            <a:ext cx="438880" cy="293127"/>
          </a:xfrm>
          <a:prstGeom prst="rect">
            <a:avLst/>
          </a:prstGeom>
        </p:spPr>
      </p:pic>
      <p:grpSp>
        <p:nvGrpSpPr>
          <p:cNvPr id="51" name="Groupe 50">
            <a:extLst>
              <a:ext uri="{FF2B5EF4-FFF2-40B4-BE49-F238E27FC236}">
                <a16:creationId xmlns:a16="http://schemas.microsoft.com/office/drawing/2014/main" id="{9616F135-9740-70DA-E51F-C79D97D6E94D}"/>
              </a:ext>
            </a:extLst>
          </p:cNvPr>
          <p:cNvGrpSpPr>
            <a:grpSpLocks noChangeAspect="1"/>
          </p:cNvGrpSpPr>
          <p:nvPr/>
        </p:nvGrpSpPr>
        <p:grpSpPr>
          <a:xfrm>
            <a:off x="1676216" y="2387475"/>
            <a:ext cx="333670" cy="383967"/>
            <a:chOff x="2318334" y="3407609"/>
            <a:chExt cx="646090" cy="743480"/>
          </a:xfrm>
        </p:grpSpPr>
        <p:pic>
          <p:nvPicPr>
            <p:cNvPr id="52" name="Image 51">
              <a:extLst>
                <a:ext uri="{FF2B5EF4-FFF2-40B4-BE49-F238E27FC236}">
                  <a16:creationId xmlns:a16="http://schemas.microsoft.com/office/drawing/2014/main" id="{3F04CAEE-521E-6E0F-4650-DCF376B91D72}"/>
                </a:ext>
              </a:extLst>
            </p:cNvPr>
            <p:cNvPicPr>
              <a:picLocks noChangeAspect="1"/>
            </p:cNvPicPr>
            <p:nvPr/>
          </p:nvPicPr>
          <p:blipFill rotWithShape="1">
            <a:blip r:embed="rId4">
              <a:clrChange>
                <a:clrFrom>
                  <a:srgbClr val="FFFFFF"/>
                </a:clrFrom>
                <a:clrTo>
                  <a:srgbClr val="FFFFFF">
                    <a:alpha val="0"/>
                  </a:srgbClr>
                </a:clrTo>
              </a:clrChange>
            </a:blip>
            <a:srcRect l="10072" t="6261"/>
            <a:stretch/>
          </p:blipFill>
          <p:spPr>
            <a:xfrm>
              <a:off x="2509475" y="3681249"/>
              <a:ext cx="454949" cy="469840"/>
            </a:xfrm>
            <a:prstGeom prst="rect">
              <a:avLst/>
            </a:prstGeom>
          </p:spPr>
        </p:pic>
        <p:pic>
          <p:nvPicPr>
            <p:cNvPr id="53" name="Image 52">
              <a:extLst>
                <a:ext uri="{FF2B5EF4-FFF2-40B4-BE49-F238E27FC236}">
                  <a16:creationId xmlns:a16="http://schemas.microsoft.com/office/drawing/2014/main" id="{75D0BF9C-13D8-21A2-031B-F62D3D995D08}"/>
                </a:ext>
              </a:extLst>
            </p:cNvPr>
            <p:cNvPicPr>
              <a:picLocks noChangeAspect="1"/>
            </p:cNvPicPr>
            <p:nvPr/>
          </p:nvPicPr>
          <p:blipFill rotWithShape="1">
            <a:blip r:embed="rId5">
              <a:clrChange>
                <a:clrFrom>
                  <a:srgbClr val="FFFFFF"/>
                </a:clrFrom>
                <a:clrTo>
                  <a:srgbClr val="FFFFFF">
                    <a:alpha val="0"/>
                  </a:srgbClr>
                </a:clrTo>
              </a:clrChange>
            </a:blip>
            <a:srcRect l="13573" t="6140"/>
            <a:stretch/>
          </p:blipFill>
          <p:spPr>
            <a:xfrm>
              <a:off x="2318334" y="3407609"/>
              <a:ext cx="303298" cy="381546"/>
            </a:xfrm>
            <a:prstGeom prst="rect">
              <a:avLst/>
            </a:prstGeom>
          </p:spPr>
        </p:pic>
      </p:grpSp>
      <p:grpSp>
        <p:nvGrpSpPr>
          <p:cNvPr id="54" name="Groupe 53">
            <a:extLst>
              <a:ext uri="{FF2B5EF4-FFF2-40B4-BE49-F238E27FC236}">
                <a16:creationId xmlns:a16="http://schemas.microsoft.com/office/drawing/2014/main" id="{513D6A44-B36F-D805-EE54-554014C55156}"/>
              </a:ext>
            </a:extLst>
          </p:cNvPr>
          <p:cNvGrpSpPr>
            <a:grpSpLocks noChangeAspect="1"/>
          </p:cNvGrpSpPr>
          <p:nvPr/>
        </p:nvGrpSpPr>
        <p:grpSpPr>
          <a:xfrm>
            <a:off x="1650320" y="2865978"/>
            <a:ext cx="391879" cy="399295"/>
            <a:chOff x="3596513" y="3574154"/>
            <a:chExt cx="801287" cy="816453"/>
          </a:xfrm>
        </p:grpSpPr>
        <p:pic>
          <p:nvPicPr>
            <p:cNvPr id="55" name="Image 54">
              <a:extLst>
                <a:ext uri="{FF2B5EF4-FFF2-40B4-BE49-F238E27FC236}">
                  <a16:creationId xmlns:a16="http://schemas.microsoft.com/office/drawing/2014/main" id="{639FDC64-87E7-C6C6-F369-513524940E65}"/>
                </a:ext>
              </a:extLst>
            </p:cNvPr>
            <p:cNvPicPr>
              <a:picLocks noChangeAspect="1"/>
            </p:cNvPicPr>
            <p:nvPr/>
          </p:nvPicPr>
          <p:blipFill rotWithShape="1">
            <a:blip r:embed="rId6">
              <a:clrChange>
                <a:clrFrom>
                  <a:srgbClr val="FFFFFF"/>
                </a:clrFrom>
                <a:clrTo>
                  <a:srgbClr val="FFFFFF">
                    <a:alpha val="0"/>
                  </a:srgbClr>
                </a:clrTo>
              </a:clrChange>
            </a:blip>
            <a:srcRect t="9342"/>
            <a:stretch/>
          </p:blipFill>
          <p:spPr>
            <a:xfrm>
              <a:off x="3596513" y="3809407"/>
              <a:ext cx="575954" cy="581200"/>
            </a:xfrm>
            <a:prstGeom prst="rect">
              <a:avLst/>
            </a:prstGeom>
          </p:spPr>
        </p:pic>
        <p:pic>
          <p:nvPicPr>
            <p:cNvPr id="56" name="Image 55">
              <a:extLst>
                <a:ext uri="{FF2B5EF4-FFF2-40B4-BE49-F238E27FC236}">
                  <a16:creationId xmlns:a16="http://schemas.microsoft.com/office/drawing/2014/main" id="{44F32E13-5319-5804-103D-7E04B3B06E7D}"/>
                </a:ext>
              </a:extLst>
            </p:cNvPr>
            <p:cNvPicPr>
              <a:picLocks noChangeAspect="1"/>
            </p:cNvPicPr>
            <p:nvPr/>
          </p:nvPicPr>
          <p:blipFill rotWithShape="1">
            <a:blip r:embed="rId7"/>
            <a:srcRect l="9638" t="2006" r="12650" b="7308"/>
            <a:stretch/>
          </p:blipFill>
          <p:spPr>
            <a:xfrm>
              <a:off x="4133924" y="3574154"/>
              <a:ext cx="263876" cy="343611"/>
            </a:xfrm>
            <a:prstGeom prst="rect">
              <a:avLst/>
            </a:prstGeom>
          </p:spPr>
        </p:pic>
      </p:grpSp>
      <p:sp>
        <p:nvSpPr>
          <p:cNvPr id="57" name="ZoneTexte 56">
            <a:extLst>
              <a:ext uri="{FF2B5EF4-FFF2-40B4-BE49-F238E27FC236}">
                <a16:creationId xmlns:a16="http://schemas.microsoft.com/office/drawing/2014/main" id="{988F3A0F-2C9E-7834-DBB3-2D6FC6879954}"/>
              </a:ext>
            </a:extLst>
          </p:cNvPr>
          <p:cNvSpPr txBox="1"/>
          <p:nvPr/>
        </p:nvSpPr>
        <p:spPr>
          <a:xfrm>
            <a:off x="187945" y="2085120"/>
            <a:ext cx="1457257" cy="230832"/>
          </a:xfrm>
          <a:prstGeom prst="rect">
            <a:avLst/>
          </a:prstGeom>
          <a:noFill/>
        </p:spPr>
        <p:txBody>
          <a:bodyPr wrap="square">
            <a:spAutoFit/>
          </a:bodyPr>
          <a:lstStyle/>
          <a:p>
            <a:pPr algn="r"/>
            <a:r>
              <a:rPr lang="fr-FR" sz="900" b="0" i="1" u="none" strike="noStrike" dirty="0">
                <a:solidFill>
                  <a:srgbClr val="000000"/>
                </a:solidFill>
                <a:effectLst/>
                <a:latin typeface="Arial" panose="020B0604020202020204" pitchFamily="34" charset="0"/>
              </a:rPr>
              <a:t>La rapidité de livraison</a:t>
            </a:r>
            <a:r>
              <a:rPr lang="fr-FR" sz="900" i="1" dirty="0"/>
              <a:t> </a:t>
            </a:r>
          </a:p>
        </p:txBody>
      </p:sp>
      <p:sp>
        <p:nvSpPr>
          <p:cNvPr id="58" name="ZoneTexte 57">
            <a:extLst>
              <a:ext uri="{FF2B5EF4-FFF2-40B4-BE49-F238E27FC236}">
                <a16:creationId xmlns:a16="http://schemas.microsoft.com/office/drawing/2014/main" id="{27CB357D-8E25-723D-B762-234C2E1940D2}"/>
              </a:ext>
            </a:extLst>
          </p:cNvPr>
          <p:cNvSpPr txBox="1"/>
          <p:nvPr/>
        </p:nvSpPr>
        <p:spPr>
          <a:xfrm>
            <a:off x="77886" y="2326064"/>
            <a:ext cx="1574793" cy="507831"/>
          </a:xfrm>
          <a:prstGeom prst="rect">
            <a:avLst/>
          </a:prstGeom>
          <a:noFill/>
        </p:spPr>
        <p:txBody>
          <a:bodyPr wrap="square">
            <a:spAutoFit/>
          </a:bodyPr>
          <a:lstStyle>
            <a:defPPr>
              <a:defRPr lang="en-US"/>
            </a:defPPr>
            <a:lvl1pPr>
              <a:defRPr sz="1000" b="0" i="1" u="none" strike="noStrike">
                <a:solidFill>
                  <a:srgbClr val="000000"/>
                </a:solidFill>
                <a:effectLst/>
                <a:latin typeface="Arial" panose="020B0604020202020204" pitchFamily="34" charset="0"/>
              </a:defRPr>
            </a:lvl1pPr>
          </a:lstStyle>
          <a:p>
            <a:pPr algn="r"/>
            <a:r>
              <a:rPr lang="fr-FR" sz="900" dirty="0"/>
              <a:t>La facilité à trouver le produit ou l’information que vous cherchez </a:t>
            </a:r>
          </a:p>
        </p:txBody>
      </p:sp>
      <p:sp>
        <p:nvSpPr>
          <p:cNvPr id="59" name="ZoneTexte 58">
            <a:extLst>
              <a:ext uri="{FF2B5EF4-FFF2-40B4-BE49-F238E27FC236}">
                <a16:creationId xmlns:a16="http://schemas.microsoft.com/office/drawing/2014/main" id="{414B98E2-B965-D7FB-3EBB-C4CC789DCA6E}"/>
              </a:ext>
            </a:extLst>
          </p:cNvPr>
          <p:cNvSpPr txBox="1"/>
          <p:nvPr/>
        </p:nvSpPr>
        <p:spPr>
          <a:xfrm>
            <a:off x="60884" y="2833480"/>
            <a:ext cx="1574793" cy="507831"/>
          </a:xfrm>
          <a:prstGeom prst="rect">
            <a:avLst/>
          </a:prstGeom>
          <a:noFill/>
        </p:spPr>
        <p:txBody>
          <a:bodyPr wrap="square">
            <a:spAutoFit/>
          </a:bodyPr>
          <a:lstStyle>
            <a:defPPr>
              <a:defRPr lang="en-US"/>
            </a:defPPr>
            <a:lvl1pPr>
              <a:defRPr sz="1000" b="0" i="1" u="none" strike="noStrike">
                <a:solidFill>
                  <a:srgbClr val="000000"/>
                </a:solidFill>
                <a:effectLst/>
                <a:latin typeface="Arial" panose="020B0604020202020204" pitchFamily="34" charset="0"/>
              </a:defRPr>
            </a:lvl1pPr>
          </a:lstStyle>
          <a:p>
            <a:pPr algn="r"/>
            <a:r>
              <a:rPr lang="fr-FR" sz="900" dirty="0"/>
              <a:t>La facilité à pouvoir renvoyer facilement le produit en cas de besoin </a:t>
            </a:r>
          </a:p>
        </p:txBody>
      </p:sp>
      <p:sp>
        <p:nvSpPr>
          <p:cNvPr id="61" name="ZoneTexte 60">
            <a:extLst>
              <a:ext uri="{FF2B5EF4-FFF2-40B4-BE49-F238E27FC236}">
                <a16:creationId xmlns:a16="http://schemas.microsoft.com/office/drawing/2014/main" id="{A7132661-980C-2F6B-3CD6-1EBBD4A4A990}"/>
              </a:ext>
            </a:extLst>
          </p:cNvPr>
          <p:cNvSpPr txBox="1"/>
          <p:nvPr/>
        </p:nvSpPr>
        <p:spPr>
          <a:xfrm>
            <a:off x="2958277" y="2583802"/>
            <a:ext cx="574502" cy="307777"/>
          </a:xfrm>
          <a:prstGeom prst="rect">
            <a:avLst/>
          </a:prstGeom>
          <a:noFill/>
        </p:spPr>
        <p:txBody>
          <a:bodyPr wrap="square" rtlCol="0">
            <a:spAutoFit/>
          </a:bodyPr>
          <a:lstStyle/>
          <a:p>
            <a:pPr algn="ctr"/>
            <a:r>
              <a:rPr lang="fr-FR" sz="1400" b="1" dirty="0"/>
              <a:t>49%</a:t>
            </a:r>
          </a:p>
        </p:txBody>
      </p:sp>
      <p:sp>
        <p:nvSpPr>
          <p:cNvPr id="62" name="ZoneTexte 61">
            <a:extLst>
              <a:ext uri="{FF2B5EF4-FFF2-40B4-BE49-F238E27FC236}">
                <a16:creationId xmlns:a16="http://schemas.microsoft.com/office/drawing/2014/main" id="{33109468-36E2-B24D-DFE4-D8B274805E01}"/>
              </a:ext>
            </a:extLst>
          </p:cNvPr>
          <p:cNvSpPr txBox="1"/>
          <p:nvPr/>
        </p:nvSpPr>
        <p:spPr>
          <a:xfrm>
            <a:off x="2461525" y="3233656"/>
            <a:ext cx="574502" cy="307777"/>
          </a:xfrm>
          <a:prstGeom prst="rect">
            <a:avLst/>
          </a:prstGeom>
          <a:noFill/>
        </p:spPr>
        <p:txBody>
          <a:bodyPr wrap="square" rtlCol="0">
            <a:spAutoFit/>
          </a:bodyPr>
          <a:lstStyle/>
          <a:p>
            <a:pPr algn="ctr"/>
            <a:r>
              <a:rPr lang="fr-FR" sz="1400" b="1" dirty="0"/>
              <a:t>41%</a:t>
            </a:r>
          </a:p>
        </p:txBody>
      </p:sp>
      <p:sp>
        <p:nvSpPr>
          <p:cNvPr id="63" name="ZoneTexte 62">
            <a:extLst>
              <a:ext uri="{FF2B5EF4-FFF2-40B4-BE49-F238E27FC236}">
                <a16:creationId xmlns:a16="http://schemas.microsoft.com/office/drawing/2014/main" id="{D3BA3939-2FFB-F8A7-0226-E08963848533}"/>
              </a:ext>
            </a:extLst>
          </p:cNvPr>
          <p:cNvSpPr txBox="1"/>
          <p:nvPr/>
        </p:nvSpPr>
        <p:spPr>
          <a:xfrm>
            <a:off x="3528994" y="3324446"/>
            <a:ext cx="641597" cy="307777"/>
          </a:xfrm>
          <a:prstGeom prst="rect">
            <a:avLst/>
          </a:prstGeom>
          <a:noFill/>
        </p:spPr>
        <p:txBody>
          <a:bodyPr wrap="square" rtlCol="0">
            <a:spAutoFit/>
          </a:bodyPr>
          <a:lstStyle/>
          <a:p>
            <a:pPr algn="ctr"/>
            <a:r>
              <a:rPr lang="fr-FR" sz="1400" b="1" dirty="0"/>
              <a:t>40%</a:t>
            </a:r>
          </a:p>
        </p:txBody>
      </p:sp>
      <p:sp>
        <p:nvSpPr>
          <p:cNvPr id="64" name="ZoneTexte 63">
            <a:extLst>
              <a:ext uri="{FF2B5EF4-FFF2-40B4-BE49-F238E27FC236}">
                <a16:creationId xmlns:a16="http://schemas.microsoft.com/office/drawing/2014/main" id="{944A1F4C-2112-DF8C-3A63-5231DD125247}"/>
              </a:ext>
            </a:extLst>
          </p:cNvPr>
          <p:cNvSpPr txBox="1"/>
          <p:nvPr/>
        </p:nvSpPr>
        <p:spPr>
          <a:xfrm>
            <a:off x="8713441" y="2592634"/>
            <a:ext cx="574502" cy="307777"/>
          </a:xfrm>
          <a:prstGeom prst="rect">
            <a:avLst/>
          </a:prstGeom>
          <a:noFill/>
        </p:spPr>
        <p:txBody>
          <a:bodyPr wrap="square" rtlCol="0">
            <a:spAutoFit/>
          </a:bodyPr>
          <a:lstStyle/>
          <a:p>
            <a:pPr algn="ctr"/>
            <a:r>
              <a:rPr lang="fr-FR" sz="1400" b="1" dirty="0"/>
              <a:t>47%</a:t>
            </a:r>
          </a:p>
        </p:txBody>
      </p:sp>
      <p:sp>
        <p:nvSpPr>
          <p:cNvPr id="65" name="ZoneTexte 64">
            <a:extLst>
              <a:ext uri="{FF2B5EF4-FFF2-40B4-BE49-F238E27FC236}">
                <a16:creationId xmlns:a16="http://schemas.microsoft.com/office/drawing/2014/main" id="{902BFCAD-A9BD-B868-DF0E-0F5D47346EAC}"/>
              </a:ext>
            </a:extLst>
          </p:cNvPr>
          <p:cNvSpPr txBox="1"/>
          <p:nvPr/>
        </p:nvSpPr>
        <p:spPr>
          <a:xfrm>
            <a:off x="8205908" y="3262964"/>
            <a:ext cx="574502" cy="307777"/>
          </a:xfrm>
          <a:prstGeom prst="rect">
            <a:avLst/>
          </a:prstGeom>
          <a:noFill/>
        </p:spPr>
        <p:txBody>
          <a:bodyPr wrap="square" rtlCol="0">
            <a:spAutoFit/>
          </a:bodyPr>
          <a:lstStyle/>
          <a:p>
            <a:pPr algn="ctr"/>
            <a:r>
              <a:rPr lang="fr-FR" sz="1400" b="1" dirty="0"/>
              <a:t>44%</a:t>
            </a:r>
          </a:p>
        </p:txBody>
      </p:sp>
      <p:sp>
        <p:nvSpPr>
          <p:cNvPr id="66" name="ZoneTexte 65">
            <a:extLst>
              <a:ext uri="{FF2B5EF4-FFF2-40B4-BE49-F238E27FC236}">
                <a16:creationId xmlns:a16="http://schemas.microsoft.com/office/drawing/2014/main" id="{545ADAFE-CC52-255D-D9C1-6D66BEB49DE6}"/>
              </a:ext>
            </a:extLst>
          </p:cNvPr>
          <p:cNvSpPr txBox="1"/>
          <p:nvPr/>
        </p:nvSpPr>
        <p:spPr>
          <a:xfrm>
            <a:off x="9311560" y="3365401"/>
            <a:ext cx="641597" cy="307777"/>
          </a:xfrm>
          <a:prstGeom prst="rect">
            <a:avLst/>
          </a:prstGeom>
          <a:noFill/>
        </p:spPr>
        <p:txBody>
          <a:bodyPr wrap="square" rtlCol="0">
            <a:spAutoFit/>
          </a:bodyPr>
          <a:lstStyle/>
          <a:p>
            <a:pPr algn="ctr"/>
            <a:r>
              <a:rPr lang="fr-FR" sz="1400" b="1" dirty="0"/>
              <a:t>44%</a:t>
            </a:r>
          </a:p>
        </p:txBody>
      </p:sp>
      <p:pic>
        <p:nvPicPr>
          <p:cNvPr id="6" name="Image 5">
            <a:extLst>
              <a:ext uri="{FF2B5EF4-FFF2-40B4-BE49-F238E27FC236}">
                <a16:creationId xmlns:a16="http://schemas.microsoft.com/office/drawing/2014/main" id="{7F3F6258-F207-4EE4-CE6E-8B865516A07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551826" y="2875186"/>
            <a:ext cx="881557" cy="588789"/>
          </a:xfrm>
          <a:prstGeom prst="rect">
            <a:avLst/>
          </a:prstGeom>
        </p:spPr>
      </p:pic>
      <p:sp>
        <p:nvSpPr>
          <p:cNvPr id="7" name="ZoneTexte 6">
            <a:extLst>
              <a:ext uri="{FF2B5EF4-FFF2-40B4-BE49-F238E27FC236}">
                <a16:creationId xmlns:a16="http://schemas.microsoft.com/office/drawing/2014/main" id="{B4305560-4BAD-99C6-383F-09619B04BD2B}"/>
              </a:ext>
            </a:extLst>
          </p:cNvPr>
          <p:cNvSpPr txBox="1"/>
          <p:nvPr/>
        </p:nvSpPr>
        <p:spPr>
          <a:xfrm>
            <a:off x="1667485" y="5199068"/>
            <a:ext cx="3723017" cy="1200329"/>
          </a:xfrm>
          <a:prstGeom prst="rect">
            <a:avLst/>
          </a:prstGeom>
          <a:noFill/>
        </p:spPr>
        <p:txBody>
          <a:bodyPr wrap="square">
            <a:spAutoFit/>
          </a:bodyPr>
          <a:lstStyle/>
          <a:p>
            <a:r>
              <a:rPr lang="fr-FR" sz="900" i="1" dirty="0">
                <a:solidFill>
                  <a:schemeClr val="bg1">
                    <a:lumMod val="50000"/>
                  </a:schemeClr>
                </a:solidFill>
              </a:rPr>
              <a:t>Autres critères cités :</a:t>
            </a:r>
          </a:p>
          <a:p>
            <a:r>
              <a:rPr lang="fr-FR" sz="900" i="1" dirty="0">
                <a:solidFill>
                  <a:schemeClr val="bg1">
                    <a:lumMod val="50000"/>
                  </a:schemeClr>
                </a:solidFill>
              </a:rPr>
              <a:t>La possibilité de consulter des avis clients : 34%</a:t>
            </a:r>
          </a:p>
          <a:p>
            <a:r>
              <a:rPr lang="fr-FR" sz="900" i="1" dirty="0">
                <a:solidFill>
                  <a:schemeClr val="bg1">
                    <a:lumMod val="50000"/>
                  </a:schemeClr>
                </a:solidFill>
              </a:rPr>
              <a:t>Les informations claires sur les délais de livraison : 34%</a:t>
            </a:r>
          </a:p>
          <a:p>
            <a:r>
              <a:rPr lang="fr-FR" sz="900" i="1" dirty="0">
                <a:solidFill>
                  <a:schemeClr val="bg1">
                    <a:lumMod val="50000"/>
                  </a:schemeClr>
                </a:solidFill>
              </a:rPr>
              <a:t>La facilité à entrer en contact avec un interlocuteur : 17%</a:t>
            </a:r>
          </a:p>
          <a:p>
            <a:r>
              <a:rPr lang="fr-FR" sz="900" i="1" dirty="0">
                <a:solidFill>
                  <a:schemeClr val="bg1">
                    <a:lumMod val="50000"/>
                  </a:schemeClr>
                </a:solidFill>
              </a:rPr>
              <a:t>La rapidité du site lors de la navigation 16%</a:t>
            </a:r>
          </a:p>
          <a:p>
            <a:r>
              <a:rPr lang="fr-FR" sz="900" i="1" dirty="0">
                <a:solidFill>
                  <a:schemeClr val="bg1">
                    <a:lumMod val="50000"/>
                  </a:schemeClr>
                </a:solidFill>
              </a:rPr>
              <a:t>La possibilité de comparer les produits directement sur le site : 15%</a:t>
            </a:r>
          </a:p>
          <a:p>
            <a:r>
              <a:rPr lang="fr-FR" sz="900" i="1" dirty="0">
                <a:solidFill>
                  <a:schemeClr val="bg1">
                    <a:lumMod val="50000"/>
                  </a:schemeClr>
                </a:solidFill>
              </a:rPr>
              <a:t>La suggestion de produits adaptés à vos besoins ou vos goûts : 14%</a:t>
            </a:r>
          </a:p>
          <a:p>
            <a:r>
              <a:rPr lang="fr-FR" sz="900" i="1" dirty="0">
                <a:solidFill>
                  <a:schemeClr val="bg1">
                    <a:lumMod val="50000"/>
                  </a:schemeClr>
                </a:solidFill>
              </a:rPr>
              <a:t>La possibilité de regrouper les commandes : 13%</a:t>
            </a:r>
          </a:p>
        </p:txBody>
      </p:sp>
      <p:sp>
        <p:nvSpPr>
          <p:cNvPr id="8" name="ZoneTexte 7">
            <a:extLst>
              <a:ext uri="{FF2B5EF4-FFF2-40B4-BE49-F238E27FC236}">
                <a16:creationId xmlns:a16="http://schemas.microsoft.com/office/drawing/2014/main" id="{07510DA0-669E-2893-BCB4-DFF680AEFAB1}"/>
              </a:ext>
            </a:extLst>
          </p:cNvPr>
          <p:cNvSpPr txBox="1"/>
          <p:nvPr/>
        </p:nvSpPr>
        <p:spPr>
          <a:xfrm>
            <a:off x="7354809" y="5199068"/>
            <a:ext cx="3723017" cy="1200329"/>
          </a:xfrm>
          <a:prstGeom prst="rect">
            <a:avLst/>
          </a:prstGeom>
          <a:noFill/>
        </p:spPr>
        <p:txBody>
          <a:bodyPr wrap="square">
            <a:spAutoFit/>
          </a:bodyPr>
          <a:lstStyle/>
          <a:p>
            <a:r>
              <a:rPr lang="fr-FR" sz="900" i="1" dirty="0">
                <a:solidFill>
                  <a:schemeClr val="bg1">
                    <a:lumMod val="50000"/>
                  </a:schemeClr>
                </a:solidFill>
              </a:rPr>
              <a:t>Autres critères cités :</a:t>
            </a:r>
          </a:p>
          <a:p>
            <a:r>
              <a:rPr lang="fr-FR" sz="900" i="1" dirty="0">
                <a:solidFill>
                  <a:schemeClr val="bg1">
                    <a:lumMod val="50000"/>
                  </a:schemeClr>
                </a:solidFill>
              </a:rPr>
              <a:t>Les informations claires sur les délais de livraison : 31%</a:t>
            </a:r>
          </a:p>
          <a:p>
            <a:r>
              <a:rPr lang="fr-FR" sz="900" i="1" dirty="0">
                <a:solidFill>
                  <a:schemeClr val="bg1">
                    <a:lumMod val="50000"/>
                  </a:schemeClr>
                </a:solidFill>
              </a:rPr>
              <a:t>La possibilité de consulter des avis clients : 23%</a:t>
            </a:r>
          </a:p>
          <a:p>
            <a:r>
              <a:rPr lang="fr-FR" sz="900" i="1" dirty="0">
                <a:solidFill>
                  <a:schemeClr val="bg1">
                    <a:lumMod val="50000"/>
                  </a:schemeClr>
                </a:solidFill>
              </a:rPr>
              <a:t>La possibilité de comparer les produits directement sur le site : 18%</a:t>
            </a:r>
          </a:p>
          <a:p>
            <a:r>
              <a:rPr lang="fr-FR" sz="900" i="1" dirty="0">
                <a:solidFill>
                  <a:schemeClr val="bg1">
                    <a:lumMod val="50000"/>
                  </a:schemeClr>
                </a:solidFill>
              </a:rPr>
              <a:t>La possibilité de regrouper les commandes : 12%</a:t>
            </a:r>
          </a:p>
          <a:p>
            <a:r>
              <a:rPr lang="fr-FR" sz="900" i="1" dirty="0">
                <a:solidFill>
                  <a:schemeClr val="bg1">
                    <a:lumMod val="50000"/>
                  </a:schemeClr>
                </a:solidFill>
              </a:rPr>
              <a:t>La facilité à entrer en contact avec un interlocuteur : 11%</a:t>
            </a:r>
          </a:p>
          <a:p>
            <a:r>
              <a:rPr lang="fr-FR" sz="900" i="1" dirty="0">
                <a:solidFill>
                  <a:schemeClr val="bg1">
                    <a:lumMod val="50000"/>
                  </a:schemeClr>
                </a:solidFill>
              </a:rPr>
              <a:t>La rapidité du site lors de la navigation 10%</a:t>
            </a:r>
          </a:p>
          <a:p>
            <a:r>
              <a:rPr lang="fr-FR" sz="900" i="1" dirty="0">
                <a:solidFill>
                  <a:schemeClr val="bg1">
                    <a:lumMod val="50000"/>
                  </a:schemeClr>
                </a:solidFill>
              </a:rPr>
              <a:t>La suggestion de produits adaptés à vos besoins ou vos goûts : 10%</a:t>
            </a:r>
          </a:p>
        </p:txBody>
      </p:sp>
      <p:pic>
        <p:nvPicPr>
          <p:cNvPr id="12" name="Image 11">
            <a:extLst>
              <a:ext uri="{FF2B5EF4-FFF2-40B4-BE49-F238E27FC236}">
                <a16:creationId xmlns:a16="http://schemas.microsoft.com/office/drawing/2014/main" id="{EC21F27C-DD9C-DF7B-D556-91B301324CBA}"/>
              </a:ext>
            </a:extLst>
          </p:cNvPr>
          <p:cNvPicPr>
            <a:picLocks noChangeAspect="1"/>
          </p:cNvPicPr>
          <p:nvPr/>
        </p:nvPicPr>
        <p:blipFill>
          <a:blip r:embed="rId8"/>
          <a:stretch>
            <a:fillRect/>
          </a:stretch>
        </p:blipFill>
        <p:spPr>
          <a:xfrm>
            <a:off x="2987932" y="1832852"/>
            <a:ext cx="495565" cy="329551"/>
          </a:xfrm>
          <a:prstGeom prst="rect">
            <a:avLst/>
          </a:prstGeom>
          <a:ln>
            <a:solidFill>
              <a:schemeClr val="tx1"/>
            </a:solidFill>
          </a:ln>
        </p:spPr>
      </p:pic>
      <p:pic>
        <p:nvPicPr>
          <p:cNvPr id="13" name="Image 12">
            <a:extLst>
              <a:ext uri="{FF2B5EF4-FFF2-40B4-BE49-F238E27FC236}">
                <a16:creationId xmlns:a16="http://schemas.microsoft.com/office/drawing/2014/main" id="{7B0E4E2E-EA25-F8CB-515C-57FE168D32C7}"/>
              </a:ext>
            </a:extLst>
          </p:cNvPr>
          <p:cNvPicPr>
            <a:picLocks noChangeAspect="1"/>
          </p:cNvPicPr>
          <p:nvPr/>
        </p:nvPicPr>
        <p:blipFill>
          <a:blip r:embed="rId9"/>
          <a:stretch>
            <a:fillRect/>
          </a:stretch>
        </p:blipFill>
        <p:spPr>
          <a:xfrm>
            <a:off x="8748158" y="1832852"/>
            <a:ext cx="495566" cy="329551"/>
          </a:xfrm>
          <a:prstGeom prst="rect">
            <a:avLst/>
          </a:prstGeom>
          <a:ln>
            <a:solidFill>
              <a:schemeClr val="tx1"/>
            </a:solidFill>
          </a:ln>
        </p:spPr>
      </p:pic>
      <p:cxnSp>
        <p:nvCxnSpPr>
          <p:cNvPr id="14" name="Connecteur droit 13">
            <a:extLst>
              <a:ext uri="{FF2B5EF4-FFF2-40B4-BE49-F238E27FC236}">
                <a16:creationId xmlns:a16="http://schemas.microsoft.com/office/drawing/2014/main" id="{05A09B91-7D81-BD40-5B80-DED2041C2674}"/>
              </a:ext>
            </a:extLst>
          </p:cNvPr>
          <p:cNvCxnSpPr>
            <a:cxnSpLocks/>
          </p:cNvCxnSpPr>
          <p:nvPr/>
        </p:nvCxnSpPr>
        <p:spPr bwMode="auto">
          <a:xfrm>
            <a:off x="6076485" y="3287355"/>
            <a:ext cx="0" cy="1618020"/>
          </a:xfrm>
          <a:prstGeom prst="line">
            <a:avLst/>
          </a:prstGeom>
          <a:ln w="3175">
            <a:solidFill>
              <a:schemeClr val="bg1">
                <a:lumMod val="75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395375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20"/>
          </p:nvPr>
        </p:nvSpPr>
        <p:spPr/>
        <p:txBody>
          <a:bodyPr/>
          <a:lstStyle/>
          <a:p>
            <a:r>
              <a:rPr lang="fr-FR" dirty="0"/>
              <a:t>IMPACT DES ENJEUX ENVIRONNEMENTAUX ET SOCIÉTAUX DES ACHATS EN LIGNE</a:t>
            </a:r>
          </a:p>
        </p:txBody>
      </p:sp>
      <p:sp>
        <p:nvSpPr>
          <p:cNvPr id="3" name="Titre 2"/>
          <p:cNvSpPr>
            <a:spLocks noGrp="1"/>
          </p:cNvSpPr>
          <p:nvPr>
            <p:ph type="title"/>
          </p:nvPr>
        </p:nvSpPr>
        <p:spPr>
          <a:xfrm>
            <a:off x="550866" y="563764"/>
            <a:ext cx="11366814" cy="862735"/>
          </a:xfrm>
          <a:noFill/>
        </p:spPr>
        <p:txBody>
          <a:bodyPr>
            <a:normAutofit/>
          </a:bodyPr>
          <a:lstStyle/>
          <a:p>
            <a:r>
              <a:rPr lang="fr-FR" dirty="0"/>
              <a:t>L’attention portée aux enjeux environnementaux ou sociaux lors de l’achat en ligne n’est pour l’instant pas un élément central pour les acheteurs.</a:t>
            </a:r>
          </a:p>
        </p:txBody>
      </p:sp>
      <p:sp>
        <p:nvSpPr>
          <p:cNvPr id="5" name="Espace réservé du texte 4"/>
          <p:cNvSpPr>
            <a:spLocks noGrp="1"/>
          </p:cNvSpPr>
          <p:nvPr>
            <p:ph type="body" sz="quarter" idx="21"/>
          </p:nvPr>
        </p:nvSpPr>
        <p:spPr>
          <a:xfrm>
            <a:off x="833438" y="6427942"/>
            <a:ext cx="9882884" cy="358775"/>
          </a:xfrm>
        </p:spPr>
        <p:txBody>
          <a:bodyPr/>
          <a:lstStyle/>
          <a:p>
            <a:r>
              <a:rPr lang="fr-FR" dirty="0"/>
              <a:t>Q4. Voici différents comportements qu’il est possible d’avoir lorsque vous faites des achats en ligne. Diriez-vous que vous êtes d’accord ou non avec chacune des propositions ci-dessous.</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sp>
        <p:nvSpPr>
          <p:cNvPr id="36" name="ZoneTexte 35">
            <a:extLst>
              <a:ext uri="{FF2B5EF4-FFF2-40B4-BE49-F238E27FC236}">
                <a16:creationId xmlns:a16="http://schemas.microsoft.com/office/drawing/2014/main" id="{2803446A-2522-F679-69B2-B5B9AA150CB2}"/>
              </a:ext>
            </a:extLst>
          </p:cNvPr>
          <p:cNvSpPr txBox="1"/>
          <p:nvPr/>
        </p:nvSpPr>
        <p:spPr>
          <a:xfrm>
            <a:off x="3144482" y="1862897"/>
            <a:ext cx="6096000" cy="461665"/>
          </a:xfrm>
          <a:prstGeom prst="rect">
            <a:avLst/>
          </a:prstGeom>
          <a:noFill/>
        </p:spPr>
        <p:txBody>
          <a:bodyPr wrap="square">
            <a:spAutoFit/>
          </a:bodyPr>
          <a:lstStyle/>
          <a:p>
            <a:pPr algn="ctr"/>
            <a:r>
              <a:rPr lang="fr-FR" sz="1200" b="1" i="1" dirty="0"/>
              <a:t>Je ne fais pas particulièrement attention aux enjeux environnementaux ou sociaux lorsque je fais des achats en ligne</a:t>
            </a:r>
          </a:p>
        </p:txBody>
      </p:sp>
      <p:grpSp>
        <p:nvGrpSpPr>
          <p:cNvPr id="52" name="Groupe 51">
            <a:extLst>
              <a:ext uri="{FF2B5EF4-FFF2-40B4-BE49-F238E27FC236}">
                <a16:creationId xmlns:a16="http://schemas.microsoft.com/office/drawing/2014/main" id="{7ED44812-5315-B0D0-DD55-1AD75A0BCA13}"/>
              </a:ext>
            </a:extLst>
          </p:cNvPr>
          <p:cNvGrpSpPr/>
          <p:nvPr/>
        </p:nvGrpSpPr>
        <p:grpSpPr>
          <a:xfrm>
            <a:off x="982753" y="3087774"/>
            <a:ext cx="4482631" cy="2520000"/>
            <a:chOff x="1610474" y="2642051"/>
            <a:chExt cx="4482631" cy="2520000"/>
          </a:xfrm>
        </p:grpSpPr>
        <p:graphicFrame>
          <p:nvGraphicFramePr>
            <p:cNvPr id="26" name="Graphique 25">
              <a:extLst>
                <a:ext uri="{FF2B5EF4-FFF2-40B4-BE49-F238E27FC236}">
                  <a16:creationId xmlns:a16="http://schemas.microsoft.com/office/drawing/2014/main" id="{EE0FBA46-FBF3-C18A-255A-0DD1C16BA542}"/>
                </a:ext>
              </a:extLst>
            </p:cNvPr>
            <p:cNvGraphicFramePr/>
            <p:nvPr>
              <p:extLst>
                <p:ext uri="{D42A27DB-BD31-4B8C-83A1-F6EECF244321}">
                  <p14:modId xmlns:p14="http://schemas.microsoft.com/office/powerpoint/2010/main" val="1890923697"/>
                </p:ext>
              </p:extLst>
            </p:nvPr>
          </p:nvGraphicFramePr>
          <p:xfrm>
            <a:off x="2210134" y="2642051"/>
            <a:ext cx="3708000" cy="2520000"/>
          </p:xfrm>
          <a:graphic>
            <a:graphicData uri="http://schemas.openxmlformats.org/drawingml/2006/chart">
              <c:chart xmlns:c="http://schemas.openxmlformats.org/drawingml/2006/chart" xmlns:r="http://schemas.openxmlformats.org/officeDocument/2006/relationships" r:id="rId2"/>
            </a:graphicData>
          </a:graphic>
        </p:graphicFrame>
        <p:sp>
          <p:nvSpPr>
            <p:cNvPr id="37" name="ZoneTexte 36">
              <a:extLst>
                <a:ext uri="{FF2B5EF4-FFF2-40B4-BE49-F238E27FC236}">
                  <a16:creationId xmlns:a16="http://schemas.microsoft.com/office/drawing/2014/main" id="{11555CED-FEF5-CD27-F14A-4BD596FE64FE}"/>
                </a:ext>
              </a:extLst>
            </p:cNvPr>
            <p:cNvSpPr txBox="1"/>
            <p:nvPr/>
          </p:nvSpPr>
          <p:spPr>
            <a:xfrm>
              <a:off x="3336783" y="3614306"/>
              <a:ext cx="1065136" cy="646331"/>
            </a:xfrm>
            <a:prstGeom prst="rect">
              <a:avLst/>
            </a:prstGeom>
            <a:noFill/>
          </p:spPr>
          <p:txBody>
            <a:bodyPr wrap="square" rtlCol="0">
              <a:spAutoFit/>
            </a:bodyPr>
            <a:lstStyle/>
            <a:p>
              <a:pPr algn="ctr"/>
              <a:r>
                <a:rPr lang="fr-FR" sz="1800" b="1" dirty="0">
                  <a:solidFill>
                    <a:srgbClr val="40B0FF"/>
                  </a:solidFill>
                </a:rPr>
                <a:t>26% </a:t>
              </a:r>
              <a:r>
                <a:rPr lang="fr-FR" sz="900" dirty="0">
                  <a:solidFill>
                    <a:srgbClr val="40B0FF"/>
                  </a:solidFill>
                </a:rPr>
                <a:t>y font particulièrement attention</a:t>
              </a:r>
            </a:p>
          </p:txBody>
        </p:sp>
        <p:sp>
          <p:nvSpPr>
            <p:cNvPr id="40" name="ZoneTexte 39">
              <a:extLst>
                <a:ext uri="{FF2B5EF4-FFF2-40B4-BE49-F238E27FC236}">
                  <a16:creationId xmlns:a16="http://schemas.microsoft.com/office/drawing/2014/main" id="{84CBB8DC-48E5-DBA4-9D67-4F6661873440}"/>
                </a:ext>
              </a:extLst>
            </p:cNvPr>
            <p:cNvSpPr txBox="1"/>
            <p:nvPr/>
          </p:nvSpPr>
          <p:spPr>
            <a:xfrm>
              <a:off x="4160769" y="2867171"/>
              <a:ext cx="1499802" cy="246221"/>
            </a:xfrm>
            <a:prstGeom prst="rect">
              <a:avLst/>
            </a:prstGeom>
            <a:noFill/>
          </p:spPr>
          <p:txBody>
            <a:bodyPr wrap="square" rtlCol="0">
              <a:spAutoFit/>
            </a:bodyPr>
            <a:lstStyle/>
            <a:p>
              <a:r>
                <a:rPr lang="fr-FR" sz="1000" dirty="0"/>
                <a:t>Pas du tout d’accord</a:t>
              </a:r>
            </a:p>
          </p:txBody>
        </p:sp>
        <p:sp>
          <p:nvSpPr>
            <p:cNvPr id="42" name="ZoneTexte 41">
              <a:extLst>
                <a:ext uri="{FF2B5EF4-FFF2-40B4-BE49-F238E27FC236}">
                  <a16:creationId xmlns:a16="http://schemas.microsoft.com/office/drawing/2014/main" id="{7654DB1E-01E7-5F41-86B6-045C26545E6E}"/>
                </a:ext>
              </a:extLst>
            </p:cNvPr>
            <p:cNvSpPr txBox="1"/>
            <p:nvPr/>
          </p:nvSpPr>
          <p:spPr>
            <a:xfrm>
              <a:off x="4817874" y="3513897"/>
              <a:ext cx="1275231" cy="246221"/>
            </a:xfrm>
            <a:prstGeom prst="rect">
              <a:avLst/>
            </a:prstGeom>
            <a:noFill/>
          </p:spPr>
          <p:txBody>
            <a:bodyPr wrap="square" rtlCol="0">
              <a:spAutoFit/>
            </a:bodyPr>
            <a:lstStyle/>
            <a:p>
              <a:r>
                <a:rPr lang="fr-FR" sz="1000" dirty="0"/>
                <a:t>Plutôt pas d’accord</a:t>
              </a:r>
            </a:p>
          </p:txBody>
        </p:sp>
        <p:sp>
          <p:nvSpPr>
            <p:cNvPr id="43" name="ZoneTexte 42">
              <a:extLst>
                <a:ext uri="{FF2B5EF4-FFF2-40B4-BE49-F238E27FC236}">
                  <a16:creationId xmlns:a16="http://schemas.microsoft.com/office/drawing/2014/main" id="{45A68451-09F5-6574-7361-922875B4B9F1}"/>
                </a:ext>
              </a:extLst>
            </p:cNvPr>
            <p:cNvSpPr txBox="1"/>
            <p:nvPr/>
          </p:nvSpPr>
          <p:spPr>
            <a:xfrm>
              <a:off x="4274202" y="4798213"/>
              <a:ext cx="1275231" cy="246221"/>
            </a:xfrm>
            <a:prstGeom prst="rect">
              <a:avLst/>
            </a:prstGeom>
            <a:noFill/>
          </p:spPr>
          <p:txBody>
            <a:bodyPr wrap="square" rtlCol="0">
              <a:spAutoFit/>
            </a:bodyPr>
            <a:lstStyle/>
            <a:p>
              <a:r>
                <a:rPr lang="fr-FR" sz="1000" dirty="0"/>
                <a:t>Neutre</a:t>
              </a:r>
            </a:p>
          </p:txBody>
        </p:sp>
        <p:sp>
          <p:nvSpPr>
            <p:cNvPr id="44" name="ZoneTexte 43">
              <a:extLst>
                <a:ext uri="{FF2B5EF4-FFF2-40B4-BE49-F238E27FC236}">
                  <a16:creationId xmlns:a16="http://schemas.microsoft.com/office/drawing/2014/main" id="{2F98FE35-9FD9-1AA3-086C-5BE2A0E21419}"/>
                </a:ext>
              </a:extLst>
            </p:cNvPr>
            <p:cNvSpPr txBox="1"/>
            <p:nvPr/>
          </p:nvSpPr>
          <p:spPr>
            <a:xfrm>
              <a:off x="1610474" y="3933530"/>
              <a:ext cx="1275231" cy="246221"/>
            </a:xfrm>
            <a:prstGeom prst="rect">
              <a:avLst/>
            </a:prstGeom>
            <a:noFill/>
          </p:spPr>
          <p:txBody>
            <a:bodyPr wrap="square" rtlCol="0">
              <a:spAutoFit/>
            </a:bodyPr>
            <a:lstStyle/>
            <a:p>
              <a:pPr algn="r"/>
              <a:r>
                <a:rPr lang="fr-FR" sz="1000" dirty="0"/>
                <a:t>Plutôt d’accord</a:t>
              </a:r>
            </a:p>
          </p:txBody>
        </p:sp>
        <p:sp>
          <p:nvSpPr>
            <p:cNvPr id="45" name="ZoneTexte 44">
              <a:extLst>
                <a:ext uri="{FF2B5EF4-FFF2-40B4-BE49-F238E27FC236}">
                  <a16:creationId xmlns:a16="http://schemas.microsoft.com/office/drawing/2014/main" id="{5058A903-6B81-F44D-897F-80CF00EEF33A}"/>
                </a:ext>
              </a:extLst>
            </p:cNvPr>
            <p:cNvSpPr txBox="1"/>
            <p:nvPr/>
          </p:nvSpPr>
          <p:spPr>
            <a:xfrm>
              <a:off x="2358294" y="2843731"/>
              <a:ext cx="1275231" cy="246221"/>
            </a:xfrm>
            <a:prstGeom prst="rect">
              <a:avLst/>
            </a:prstGeom>
            <a:noFill/>
          </p:spPr>
          <p:txBody>
            <a:bodyPr wrap="square" rtlCol="0">
              <a:spAutoFit/>
            </a:bodyPr>
            <a:lstStyle/>
            <a:p>
              <a:pPr algn="r"/>
              <a:r>
                <a:rPr lang="fr-FR" sz="1000" dirty="0"/>
                <a:t>Tout à fait d’accord</a:t>
              </a:r>
            </a:p>
          </p:txBody>
        </p:sp>
      </p:grpSp>
      <p:grpSp>
        <p:nvGrpSpPr>
          <p:cNvPr id="51" name="Groupe 50">
            <a:extLst>
              <a:ext uri="{FF2B5EF4-FFF2-40B4-BE49-F238E27FC236}">
                <a16:creationId xmlns:a16="http://schemas.microsoft.com/office/drawing/2014/main" id="{4BF8AE56-439E-434B-A247-9A432D07E51D}"/>
              </a:ext>
            </a:extLst>
          </p:cNvPr>
          <p:cNvGrpSpPr/>
          <p:nvPr/>
        </p:nvGrpSpPr>
        <p:grpSpPr>
          <a:xfrm>
            <a:off x="6918469" y="3087774"/>
            <a:ext cx="4293180" cy="2520000"/>
            <a:chOff x="6084198" y="2607378"/>
            <a:chExt cx="4293180" cy="2520000"/>
          </a:xfrm>
        </p:grpSpPr>
        <p:graphicFrame>
          <p:nvGraphicFramePr>
            <p:cNvPr id="38" name="Graphique 37">
              <a:extLst>
                <a:ext uri="{FF2B5EF4-FFF2-40B4-BE49-F238E27FC236}">
                  <a16:creationId xmlns:a16="http://schemas.microsoft.com/office/drawing/2014/main" id="{14D2A3F6-B479-A30A-A3FB-742F12924C47}"/>
                </a:ext>
              </a:extLst>
            </p:cNvPr>
            <p:cNvGraphicFramePr/>
            <p:nvPr>
              <p:extLst>
                <p:ext uri="{D42A27DB-BD31-4B8C-83A1-F6EECF244321}">
                  <p14:modId xmlns:p14="http://schemas.microsoft.com/office/powerpoint/2010/main" val="1040461928"/>
                </p:ext>
              </p:extLst>
            </p:nvPr>
          </p:nvGraphicFramePr>
          <p:xfrm>
            <a:off x="6575057" y="2607378"/>
            <a:ext cx="3708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39" name="ZoneTexte 38">
              <a:extLst>
                <a:ext uri="{FF2B5EF4-FFF2-40B4-BE49-F238E27FC236}">
                  <a16:creationId xmlns:a16="http://schemas.microsoft.com/office/drawing/2014/main" id="{D69F16E5-DCB7-A530-94A4-73463335AA6F}"/>
                </a:ext>
              </a:extLst>
            </p:cNvPr>
            <p:cNvSpPr txBox="1"/>
            <p:nvPr/>
          </p:nvSpPr>
          <p:spPr>
            <a:xfrm>
              <a:off x="7717502" y="3607366"/>
              <a:ext cx="1065136" cy="646331"/>
            </a:xfrm>
            <a:prstGeom prst="rect">
              <a:avLst/>
            </a:prstGeom>
            <a:noFill/>
          </p:spPr>
          <p:txBody>
            <a:bodyPr wrap="square" rtlCol="0">
              <a:spAutoFit/>
            </a:bodyPr>
            <a:lstStyle/>
            <a:p>
              <a:pPr algn="ctr"/>
              <a:r>
                <a:rPr lang="fr-FR" sz="1800" b="1" dirty="0">
                  <a:solidFill>
                    <a:srgbClr val="FAC090"/>
                  </a:solidFill>
                </a:rPr>
                <a:t>24% </a:t>
              </a:r>
              <a:r>
                <a:rPr lang="fr-FR" sz="900" dirty="0">
                  <a:solidFill>
                    <a:srgbClr val="FAC090"/>
                  </a:solidFill>
                </a:rPr>
                <a:t>y font particulièrement attention</a:t>
              </a:r>
              <a:endParaRPr lang="fr-FR" sz="1200" dirty="0">
                <a:solidFill>
                  <a:srgbClr val="FAC090"/>
                </a:solidFill>
              </a:endParaRPr>
            </a:p>
          </p:txBody>
        </p:sp>
        <p:sp>
          <p:nvSpPr>
            <p:cNvPr id="46" name="ZoneTexte 45">
              <a:extLst>
                <a:ext uri="{FF2B5EF4-FFF2-40B4-BE49-F238E27FC236}">
                  <a16:creationId xmlns:a16="http://schemas.microsoft.com/office/drawing/2014/main" id="{285E24D5-F38E-0DD5-03AC-8C7A4FE6254F}"/>
                </a:ext>
              </a:extLst>
            </p:cNvPr>
            <p:cNvSpPr txBox="1"/>
            <p:nvPr/>
          </p:nvSpPr>
          <p:spPr>
            <a:xfrm>
              <a:off x="8445042" y="2790772"/>
              <a:ext cx="1499802" cy="246221"/>
            </a:xfrm>
            <a:prstGeom prst="rect">
              <a:avLst/>
            </a:prstGeom>
            <a:noFill/>
          </p:spPr>
          <p:txBody>
            <a:bodyPr wrap="square" rtlCol="0">
              <a:spAutoFit/>
            </a:bodyPr>
            <a:lstStyle/>
            <a:p>
              <a:r>
                <a:rPr lang="fr-FR" sz="1000" dirty="0"/>
                <a:t>Pas du tout d’accord</a:t>
              </a:r>
            </a:p>
          </p:txBody>
        </p:sp>
        <p:sp>
          <p:nvSpPr>
            <p:cNvPr id="47" name="ZoneTexte 46">
              <a:extLst>
                <a:ext uri="{FF2B5EF4-FFF2-40B4-BE49-F238E27FC236}">
                  <a16:creationId xmlns:a16="http://schemas.microsoft.com/office/drawing/2014/main" id="{6556D3EB-F51C-E2A2-31D3-05D252A3104F}"/>
                </a:ext>
              </a:extLst>
            </p:cNvPr>
            <p:cNvSpPr txBox="1"/>
            <p:nvPr/>
          </p:nvSpPr>
          <p:spPr>
            <a:xfrm>
              <a:off x="9102147" y="3437498"/>
              <a:ext cx="1275231" cy="246221"/>
            </a:xfrm>
            <a:prstGeom prst="rect">
              <a:avLst/>
            </a:prstGeom>
            <a:noFill/>
          </p:spPr>
          <p:txBody>
            <a:bodyPr wrap="square" rtlCol="0">
              <a:spAutoFit/>
            </a:bodyPr>
            <a:lstStyle/>
            <a:p>
              <a:r>
                <a:rPr lang="fr-FR" sz="1000" dirty="0"/>
                <a:t>Plutôt pas d’accord</a:t>
              </a:r>
            </a:p>
          </p:txBody>
        </p:sp>
        <p:sp>
          <p:nvSpPr>
            <p:cNvPr id="48" name="ZoneTexte 47">
              <a:extLst>
                <a:ext uri="{FF2B5EF4-FFF2-40B4-BE49-F238E27FC236}">
                  <a16:creationId xmlns:a16="http://schemas.microsoft.com/office/drawing/2014/main" id="{3F65DD92-1168-4493-68FA-305FDEA27BA4}"/>
                </a:ext>
              </a:extLst>
            </p:cNvPr>
            <p:cNvSpPr txBox="1"/>
            <p:nvPr/>
          </p:nvSpPr>
          <p:spPr>
            <a:xfrm>
              <a:off x="9007826" y="4551992"/>
              <a:ext cx="1275231" cy="246221"/>
            </a:xfrm>
            <a:prstGeom prst="rect">
              <a:avLst/>
            </a:prstGeom>
            <a:noFill/>
          </p:spPr>
          <p:txBody>
            <a:bodyPr wrap="square" rtlCol="0">
              <a:spAutoFit/>
            </a:bodyPr>
            <a:lstStyle/>
            <a:p>
              <a:r>
                <a:rPr lang="fr-FR" sz="1000" dirty="0"/>
                <a:t>Neutre</a:t>
              </a:r>
            </a:p>
          </p:txBody>
        </p:sp>
        <p:sp>
          <p:nvSpPr>
            <p:cNvPr id="49" name="ZoneTexte 48">
              <a:extLst>
                <a:ext uri="{FF2B5EF4-FFF2-40B4-BE49-F238E27FC236}">
                  <a16:creationId xmlns:a16="http://schemas.microsoft.com/office/drawing/2014/main" id="{3AAF4F28-9F67-8802-8950-CCC729285593}"/>
                </a:ext>
              </a:extLst>
            </p:cNvPr>
            <p:cNvSpPr txBox="1"/>
            <p:nvPr/>
          </p:nvSpPr>
          <p:spPr>
            <a:xfrm>
              <a:off x="6084198" y="4214863"/>
              <a:ext cx="1275231" cy="246221"/>
            </a:xfrm>
            <a:prstGeom prst="rect">
              <a:avLst/>
            </a:prstGeom>
            <a:noFill/>
          </p:spPr>
          <p:txBody>
            <a:bodyPr wrap="square" rtlCol="0">
              <a:spAutoFit/>
            </a:bodyPr>
            <a:lstStyle/>
            <a:p>
              <a:pPr algn="r"/>
              <a:r>
                <a:rPr lang="fr-FR" sz="1000" dirty="0"/>
                <a:t>Plutôt d’accord</a:t>
              </a:r>
            </a:p>
          </p:txBody>
        </p:sp>
        <p:sp>
          <p:nvSpPr>
            <p:cNvPr id="50" name="ZoneTexte 49">
              <a:extLst>
                <a:ext uri="{FF2B5EF4-FFF2-40B4-BE49-F238E27FC236}">
                  <a16:creationId xmlns:a16="http://schemas.microsoft.com/office/drawing/2014/main" id="{CE6016C1-9C05-732A-8862-544393DF8D39}"/>
                </a:ext>
              </a:extLst>
            </p:cNvPr>
            <p:cNvSpPr txBox="1"/>
            <p:nvPr/>
          </p:nvSpPr>
          <p:spPr>
            <a:xfrm>
              <a:off x="6335975" y="3036993"/>
              <a:ext cx="1275231" cy="246221"/>
            </a:xfrm>
            <a:prstGeom prst="rect">
              <a:avLst/>
            </a:prstGeom>
            <a:noFill/>
          </p:spPr>
          <p:txBody>
            <a:bodyPr wrap="square" rtlCol="0">
              <a:spAutoFit/>
            </a:bodyPr>
            <a:lstStyle/>
            <a:p>
              <a:pPr algn="r"/>
              <a:r>
                <a:rPr lang="fr-FR" sz="1000" dirty="0"/>
                <a:t>Tout à fait d’accord</a:t>
              </a:r>
            </a:p>
          </p:txBody>
        </p:sp>
      </p:grpSp>
      <p:sp>
        <p:nvSpPr>
          <p:cNvPr id="53" name="ZoneTexte 52">
            <a:extLst>
              <a:ext uri="{FF2B5EF4-FFF2-40B4-BE49-F238E27FC236}">
                <a16:creationId xmlns:a16="http://schemas.microsoft.com/office/drawing/2014/main" id="{49B49FEC-D354-3A51-A439-64085447336B}"/>
              </a:ext>
            </a:extLst>
          </p:cNvPr>
          <p:cNvSpPr txBox="1"/>
          <p:nvPr/>
        </p:nvSpPr>
        <p:spPr>
          <a:xfrm>
            <a:off x="4066448" y="5953800"/>
            <a:ext cx="3895390" cy="261610"/>
          </a:xfrm>
          <a:prstGeom prst="rect">
            <a:avLst/>
          </a:prstGeom>
          <a:solidFill>
            <a:schemeClr val="bg1">
              <a:lumMod val="95000"/>
            </a:schemeClr>
          </a:solidFill>
        </p:spPr>
        <p:txBody>
          <a:bodyPr wrap="square" rtlCol="0">
            <a:spAutoFit/>
          </a:bodyPr>
          <a:lstStyle/>
          <a:p>
            <a:pPr algn="ctr"/>
            <a:r>
              <a:rPr lang="fr-FR" sz="1050" i="1" dirty="0"/>
              <a:t>Pas d’écart significatifs selon l’âge pour cet item </a:t>
            </a:r>
          </a:p>
        </p:txBody>
      </p:sp>
      <p:pic>
        <p:nvPicPr>
          <p:cNvPr id="6" name="Image 5">
            <a:extLst>
              <a:ext uri="{FF2B5EF4-FFF2-40B4-BE49-F238E27FC236}">
                <a16:creationId xmlns:a16="http://schemas.microsoft.com/office/drawing/2014/main" id="{0ABE93C6-D503-A87D-57FF-031A71E453B1}"/>
              </a:ext>
            </a:extLst>
          </p:cNvPr>
          <p:cNvPicPr>
            <a:picLocks noChangeAspect="1"/>
          </p:cNvPicPr>
          <p:nvPr/>
        </p:nvPicPr>
        <p:blipFill>
          <a:blip r:embed="rId4"/>
          <a:stretch>
            <a:fillRect/>
          </a:stretch>
        </p:blipFill>
        <p:spPr>
          <a:xfrm>
            <a:off x="2987932" y="2537702"/>
            <a:ext cx="495565" cy="329551"/>
          </a:xfrm>
          <a:prstGeom prst="rect">
            <a:avLst/>
          </a:prstGeom>
          <a:ln>
            <a:solidFill>
              <a:schemeClr val="tx1"/>
            </a:solidFill>
          </a:ln>
        </p:spPr>
      </p:pic>
      <p:pic>
        <p:nvPicPr>
          <p:cNvPr id="7" name="Image 6">
            <a:extLst>
              <a:ext uri="{FF2B5EF4-FFF2-40B4-BE49-F238E27FC236}">
                <a16:creationId xmlns:a16="http://schemas.microsoft.com/office/drawing/2014/main" id="{B038D8DF-B83E-97F4-93E9-CF90350BC615}"/>
              </a:ext>
            </a:extLst>
          </p:cNvPr>
          <p:cNvPicPr>
            <a:picLocks noChangeAspect="1"/>
          </p:cNvPicPr>
          <p:nvPr/>
        </p:nvPicPr>
        <p:blipFill>
          <a:blip r:embed="rId5"/>
          <a:stretch>
            <a:fillRect/>
          </a:stretch>
        </p:blipFill>
        <p:spPr>
          <a:xfrm>
            <a:off x="8748158" y="2537702"/>
            <a:ext cx="495566" cy="329551"/>
          </a:xfrm>
          <a:prstGeom prst="rect">
            <a:avLst/>
          </a:prstGeom>
          <a:ln>
            <a:solidFill>
              <a:schemeClr val="tx1"/>
            </a:solidFill>
          </a:ln>
        </p:spPr>
      </p:pic>
      <p:cxnSp>
        <p:nvCxnSpPr>
          <p:cNvPr id="8" name="Connecteur droit 7">
            <a:extLst>
              <a:ext uri="{FF2B5EF4-FFF2-40B4-BE49-F238E27FC236}">
                <a16:creationId xmlns:a16="http://schemas.microsoft.com/office/drawing/2014/main" id="{2E27EA21-ADCE-F399-DBC8-384EDEA0DB33}"/>
              </a:ext>
            </a:extLst>
          </p:cNvPr>
          <p:cNvCxnSpPr>
            <a:cxnSpLocks/>
          </p:cNvCxnSpPr>
          <p:nvPr/>
        </p:nvCxnSpPr>
        <p:spPr bwMode="auto">
          <a:xfrm>
            <a:off x="6076485" y="3287355"/>
            <a:ext cx="0" cy="1618020"/>
          </a:xfrm>
          <a:prstGeom prst="line">
            <a:avLst/>
          </a:prstGeom>
          <a:ln w="3175">
            <a:solidFill>
              <a:schemeClr val="bg1">
                <a:lumMod val="75000"/>
              </a:schemeClr>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69559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Graphique 9">
            <a:extLst>
              <a:ext uri="{FF2B5EF4-FFF2-40B4-BE49-F238E27FC236}">
                <a16:creationId xmlns:a16="http://schemas.microsoft.com/office/drawing/2014/main" id="{38CC8951-1D0F-260C-96E0-9FFB0E69D1C3}"/>
              </a:ext>
            </a:extLst>
          </p:cNvPr>
          <p:cNvGraphicFramePr/>
          <p:nvPr>
            <p:extLst>
              <p:ext uri="{D42A27DB-BD31-4B8C-83A1-F6EECF244321}">
                <p14:modId xmlns:p14="http://schemas.microsoft.com/office/powerpoint/2010/main" val="2962205442"/>
              </p:ext>
            </p:extLst>
          </p:nvPr>
        </p:nvGraphicFramePr>
        <p:xfrm>
          <a:off x="7733312" y="2115085"/>
          <a:ext cx="2585073" cy="4377782"/>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u texte 1"/>
          <p:cNvSpPr>
            <a:spLocks noGrp="1"/>
          </p:cNvSpPr>
          <p:nvPr>
            <p:ph type="body" sz="quarter" idx="20"/>
          </p:nvPr>
        </p:nvSpPr>
        <p:spPr/>
        <p:txBody>
          <a:bodyPr/>
          <a:lstStyle/>
          <a:p>
            <a:r>
              <a:rPr lang="fr-FR" dirty="0"/>
              <a:t>IMPACT DES ENJEUX ENVIRONNEMENTAUX ET SOCIÉTAUX DES ACHATS EN LIGNE</a:t>
            </a:r>
          </a:p>
        </p:txBody>
      </p:sp>
      <p:sp>
        <p:nvSpPr>
          <p:cNvPr id="3" name="Titre 2"/>
          <p:cNvSpPr>
            <a:spLocks noGrp="1"/>
          </p:cNvSpPr>
          <p:nvPr>
            <p:ph type="title"/>
          </p:nvPr>
        </p:nvSpPr>
        <p:spPr>
          <a:noFill/>
        </p:spPr>
        <p:txBody>
          <a:bodyPr>
            <a:normAutofit/>
          </a:bodyPr>
          <a:lstStyle/>
          <a:p>
            <a:r>
              <a:rPr lang="fr-FR" dirty="0"/>
              <a:t>Les acheteurs en ligne Français accordent une grande importance à la provenance du produit, les Néerlandais essaient de limiter leurs achats.</a:t>
            </a:r>
          </a:p>
        </p:txBody>
      </p:sp>
      <p:sp>
        <p:nvSpPr>
          <p:cNvPr id="5" name="Espace réservé du texte 4"/>
          <p:cNvSpPr>
            <a:spLocks noGrp="1"/>
          </p:cNvSpPr>
          <p:nvPr>
            <p:ph type="body" sz="quarter" idx="21"/>
          </p:nvPr>
        </p:nvSpPr>
        <p:spPr>
          <a:xfrm>
            <a:off x="833438" y="6427942"/>
            <a:ext cx="9882884" cy="358775"/>
          </a:xfrm>
        </p:spPr>
        <p:txBody>
          <a:bodyPr/>
          <a:lstStyle/>
          <a:p>
            <a:r>
              <a:rPr lang="fr-FR" dirty="0"/>
              <a:t>Q4. Voici différents comportements qu’il est possible d’avoir lorsque vous faites des achats en ligne. Diriez-vous que vous êtes d’accord ou non avec chacune des propositions ci-dessous.</a:t>
            </a:r>
          </a:p>
        </p:txBody>
      </p:sp>
      <p:sp>
        <p:nvSpPr>
          <p:cNvPr id="4" name="Espace réservé du texte 3">
            <a:extLst>
              <a:ext uri="{FF2B5EF4-FFF2-40B4-BE49-F238E27FC236}">
                <a16:creationId xmlns:a16="http://schemas.microsoft.com/office/drawing/2014/main" id="{4BBB4185-445B-8FAF-72FF-022D61A02F29}"/>
              </a:ext>
            </a:extLst>
          </p:cNvPr>
          <p:cNvSpPr>
            <a:spLocks noGrp="1"/>
          </p:cNvSpPr>
          <p:nvPr>
            <p:ph type="body" sz="quarter" idx="22"/>
          </p:nvPr>
        </p:nvSpPr>
        <p:spPr/>
        <p:txBody>
          <a:bodyPr/>
          <a:lstStyle/>
          <a:p>
            <a:r>
              <a:rPr lang="fr-FR" sz="1050" dirty="0"/>
              <a:t>Base : Ensemble (1000 </a:t>
            </a:r>
            <a:r>
              <a:rPr lang="fr-FR" sz="1050" dirty="0" err="1"/>
              <a:t>ind</a:t>
            </a:r>
            <a:r>
              <a:rPr lang="fr-FR" sz="1050" dirty="0"/>
              <a:t>. en France, 1001 </a:t>
            </a:r>
            <a:r>
              <a:rPr lang="fr-FR" sz="1050" dirty="0" err="1"/>
              <a:t>ind</a:t>
            </a:r>
            <a:r>
              <a:rPr lang="fr-FR" sz="1050" dirty="0"/>
              <a:t>. au Pays-Bas)</a:t>
            </a:r>
          </a:p>
        </p:txBody>
      </p:sp>
      <p:graphicFrame>
        <p:nvGraphicFramePr>
          <p:cNvPr id="8" name="Graphique 7">
            <a:extLst>
              <a:ext uri="{FF2B5EF4-FFF2-40B4-BE49-F238E27FC236}">
                <a16:creationId xmlns:a16="http://schemas.microsoft.com/office/drawing/2014/main" id="{118AEC38-B545-DA8F-C7C6-74F65A8D8042}"/>
              </a:ext>
            </a:extLst>
          </p:cNvPr>
          <p:cNvGraphicFramePr/>
          <p:nvPr>
            <p:extLst>
              <p:ext uri="{D42A27DB-BD31-4B8C-83A1-F6EECF244321}">
                <p14:modId xmlns:p14="http://schemas.microsoft.com/office/powerpoint/2010/main" val="2274846082"/>
              </p:ext>
            </p:extLst>
          </p:nvPr>
        </p:nvGraphicFramePr>
        <p:xfrm>
          <a:off x="1930249" y="2124000"/>
          <a:ext cx="2585073" cy="43777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au 8">
            <a:extLst>
              <a:ext uri="{FF2B5EF4-FFF2-40B4-BE49-F238E27FC236}">
                <a16:creationId xmlns:a16="http://schemas.microsoft.com/office/drawing/2014/main" id="{FAC28BEB-9412-5099-A70C-A68B4F748F15}"/>
              </a:ext>
            </a:extLst>
          </p:cNvPr>
          <p:cNvGraphicFramePr>
            <a:graphicFrameLocks noGrp="1"/>
          </p:cNvGraphicFramePr>
          <p:nvPr>
            <p:extLst>
              <p:ext uri="{D42A27DB-BD31-4B8C-83A1-F6EECF244321}">
                <p14:modId xmlns:p14="http://schemas.microsoft.com/office/powerpoint/2010/main" val="2008769218"/>
              </p:ext>
            </p:extLst>
          </p:nvPr>
        </p:nvGraphicFramePr>
        <p:xfrm>
          <a:off x="4859602" y="2263140"/>
          <a:ext cx="2676071" cy="4112373"/>
        </p:xfrm>
        <a:graphic>
          <a:graphicData uri="http://schemas.openxmlformats.org/drawingml/2006/table">
            <a:tbl>
              <a:tblPr>
                <a:tableStyleId>{5C22544A-7EE6-4342-B048-85BDC9FD1C3A}</a:tableStyleId>
              </a:tblPr>
              <a:tblGrid>
                <a:gridCol w="2676071">
                  <a:extLst>
                    <a:ext uri="{9D8B030D-6E8A-4147-A177-3AD203B41FA5}">
                      <a16:colId xmlns:a16="http://schemas.microsoft.com/office/drawing/2014/main" val="20000"/>
                    </a:ext>
                  </a:extLst>
                </a:gridCol>
              </a:tblGrid>
              <a:tr h="3266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Se renseigne sur la provenance du produit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845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Limite ou regroupe ses livraisons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5997432"/>
                  </a:ext>
                </a:extLst>
              </a:tr>
              <a:tr h="417871">
                <a:tc>
                  <a:txBody>
                    <a:bodyPr/>
                    <a:lstStyle/>
                    <a:p>
                      <a:pPr algn="ctr" fontAlgn="b"/>
                      <a:r>
                        <a:rPr lang="fr-FR" sz="900" b="0" i="0" u="none" strike="noStrike" dirty="0">
                          <a:solidFill>
                            <a:schemeClr val="tx1"/>
                          </a:solidFill>
                          <a:effectLst/>
                          <a:latin typeface="Arial" panose="020B0604020202020204" pitchFamily="34" charset="0"/>
                        </a:rPr>
                        <a:t>Achète des prod. avec un bon indice de performance énergétique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07089"/>
                  </a:ext>
                </a:extLst>
              </a:tr>
              <a:tr h="343269">
                <a:tc>
                  <a:txBody>
                    <a:bodyPr/>
                    <a:lstStyle/>
                    <a:p>
                      <a:pPr algn="ctr" fontAlgn="b"/>
                      <a:r>
                        <a:rPr lang="fr-FR" sz="900" b="0" i="0" u="none" strike="noStrike" dirty="0">
                          <a:solidFill>
                            <a:schemeClr val="tx1"/>
                          </a:solidFill>
                          <a:effectLst/>
                          <a:latin typeface="Arial" panose="020B0604020202020204" pitchFamily="34" charset="0"/>
                        </a:rPr>
                        <a:t>Privilégie des produits d'occasion ou recyclés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834618"/>
                  </a:ext>
                </a:extLst>
              </a:tr>
              <a:tr h="34326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Achète des produits avec un fort indice de réparabilité</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326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Essaie de limiter globalement ses achats en ligne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6765654"/>
                  </a:ext>
                </a:extLst>
              </a:tr>
              <a:tr h="343269">
                <a:tc>
                  <a:txBody>
                    <a:bodyPr/>
                    <a:lstStyle/>
                    <a:p>
                      <a:pPr algn="ctr" fontAlgn="b"/>
                      <a:r>
                        <a:rPr lang="fr-FR" sz="900" b="0" i="0" u="none" strike="noStrike" dirty="0">
                          <a:solidFill>
                            <a:schemeClr val="tx1"/>
                          </a:solidFill>
                          <a:effectLst/>
                          <a:latin typeface="Arial" panose="020B0604020202020204" pitchFamily="34" charset="0"/>
                        </a:rPr>
                        <a:t>Limite au maximum l'achat sur certains sites, moins respectueux socialement et environnementalement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3269">
                <a:tc>
                  <a:txBody>
                    <a:bodyPr/>
                    <a:lstStyle/>
                    <a:p>
                      <a:pPr algn="ctr" fontAlgn="b"/>
                      <a:r>
                        <a:rPr lang="fr-FR" sz="900" b="0" i="0" u="none" strike="noStrike" dirty="0">
                          <a:solidFill>
                            <a:schemeClr val="tx1"/>
                          </a:solidFill>
                          <a:effectLst/>
                          <a:latin typeface="Arial" panose="020B0604020202020204" pitchFamily="34" charset="0"/>
                        </a:rPr>
                        <a:t>Choisit une livraison moins rapide et plus éco-responsable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1877818"/>
                  </a:ext>
                </a:extLst>
              </a:tr>
              <a:tr h="343269">
                <a:tc>
                  <a:txBody>
                    <a:bodyPr/>
                    <a:lstStyle/>
                    <a:p>
                      <a:pPr algn="ctr" fontAlgn="b"/>
                      <a:r>
                        <a:rPr lang="fr-FR" sz="900" b="0" i="0" u="none" strike="noStrike" dirty="0">
                          <a:solidFill>
                            <a:schemeClr val="tx1"/>
                          </a:solidFill>
                          <a:effectLst/>
                          <a:latin typeface="Arial" panose="020B0604020202020204" pitchFamily="34" charset="0"/>
                        </a:rPr>
                        <a:t>Se renseigne sur les labels ou les critères éco-responsables du produit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358822"/>
                  </a:ext>
                </a:extLst>
              </a:tr>
              <a:tr h="343269">
                <a:tc>
                  <a:txBody>
                    <a:bodyPr/>
                    <a:lstStyle/>
                    <a:p>
                      <a:pPr algn="ctr" fontAlgn="b"/>
                      <a:r>
                        <a:rPr lang="fr-FR" sz="900" b="0" i="0" u="none" strike="noStrike" dirty="0">
                          <a:solidFill>
                            <a:schemeClr val="tx1"/>
                          </a:solidFill>
                          <a:effectLst/>
                          <a:latin typeface="Arial" panose="020B0604020202020204" pitchFamily="34" charset="0"/>
                        </a:rPr>
                        <a:t>Se  renseigne sur les engagements environnementaux et sociaux du site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8302306"/>
                  </a:ext>
                </a:extLst>
              </a:tr>
              <a:tr h="34326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Se renseigne sur l'impact carbone de la livraison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7688555"/>
                  </a:ext>
                </a:extLst>
              </a:tr>
              <a:tr h="34326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900" b="0" i="0" u="none" strike="noStrike" dirty="0">
                          <a:solidFill>
                            <a:schemeClr val="tx1"/>
                          </a:solidFill>
                          <a:effectLst/>
                          <a:latin typeface="Arial" panose="020B0604020202020204" pitchFamily="34" charset="0"/>
                        </a:rPr>
                        <a:t>Se renseigne sur l'impact carbone du produit</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8203579"/>
                  </a:ext>
                </a:extLst>
              </a:tr>
            </a:tbl>
          </a:graphicData>
        </a:graphic>
      </p:graphicFrame>
      <p:sp>
        <p:nvSpPr>
          <p:cNvPr id="13" name="ZoneTexte 12">
            <a:extLst>
              <a:ext uri="{FF2B5EF4-FFF2-40B4-BE49-F238E27FC236}">
                <a16:creationId xmlns:a16="http://schemas.microsoft.com/office/drawing/2014/main" id="{64E13612-5F12-A71F-4F29-C39A25E378F5}"/>
              </a:ext>
            </a:extLst>
          </p:cNvPr>
          <p:cNvSpPr txBox="1"/>
          <p:nvPr/>
        </p:nvSpPr>
        <p:spPr>
          <a:xfrm>
            <a:off x="565858" y="1849583"/>
            <a:ext cx="752577" cy="230832"/>
          </a:xfrm>
          <a:prstGeom prst="rect">
            <a:avLst/>
          </a:prstGeom>
          <a:solidFill>
            <a:schemeClr val="bg1">
              <a:lumMod val="95000"/>
            </a:schemeClr>
          </a:solidFill>
          <a:ln>
            <a:noFill/>
          </a:ln>
        </p:spPr>
        <p:txBody>
          <a:bodyPr wrap="square" rtlCol="0">
            <a:spAutoFit/>
          </a:bodyPr>
          <a:lstStyle/>
          <a:p>
            <a:r>
              <a:rPr lang="fr-FR" sz="900" i="1" dirty="0"/>
              <a:t>% d’accord</a:t>
            </a:r>
          </a:p>
        </p:txBody>
      </p:sp>
      <p:sp>
        <p:nvSpPr>
          <p:cNvPr id="15" name="ZoneTexte 14">
            <a:extLst>
              <a:ext uri="{FF2B5EF4-FFF2-40B4-BE49-F238E27FC236}">
                <a16:creationId xmlns:a16="http://schemas.microsoft.com/office/drawing/2014/main" id="{D7128412-754D-DE74-EA23-109C79EF6814}"/>
              </a:ext>
            </a:extLst>
          </p:cNvPr>
          <p:cNvSpPr txBox="1"/>
          <p:nvPr/>
        </p:nvSpPr>
        <p:spPr>
          <a:xfrm>
            <a:off x="1512794" y="2228352"/>
            <a:ext cx="345688" cy="369332"/>
          </a:xfrm>
          <a:prstGeom prst="rect">
            <a:avLst/>
          </a:prstGeom>
          <a:noFill/>
        </p:spPr>
        <p:txBody>
          <a:bodyPr wrap="square" rtlCol="0">
            <a:spAutoFit/>
          </a:bodyPr>
          <a:lstStyle/>
          <a:p>
            <a:r>
              <a:rPr lang="fr-FR" sz="1800" b="1" dirty="0">
                <a:solidFill>
                  <a:srgbClr val="FFC000"/>
                </a:solidFill>
                <a:latin typeface="Amasis MT Pro" panose="02040504050005020304" pitchFamily="18" charset="0"/>
              </a:rPr>
              <a:t>1</a:t>
            </a:r>
          </a:p>
        </p:txBody>
      </p:sp>
      <p:sp>
        <p:nvSpPr>
          <p:cNvPr id="16" name="ZoneTexte 15">
            <a:extLst>
              <a:ext uri="{FF2B5EF4-FFF2-40B4-BE49-F238E27FC236}">
                <a16:creationId xmlns:a16="http://schemas.microsoft.com/office/drawing/2014/main" id="{88360640-1EB1-BD93-5669-94BFB50B43DB}"/>
              </a:ext>
            </a:extLst>
          </p:cNvPr>
          <p:cNvSpPr txBox="1"/>
          <p:nvPr/>
        </p:nvSpPr>
        <p:spPr>
          <a:xfrm>
            <a:off x="1637959" y="2534627"/>
            <a:ext cx="345688" cy="369332"/>
          </a:xfrm>
          <a:prstGeom prst="rect">
            <a:avLst/>
          </a:prstGeom>
          <a:noFill/>
        </p:spPr>
        <p:txBody>
          <a:bodyPr wrap="square" rtlCol="0">
            <a:spAutoFit/>
          </a:bodyPr>
          <a:lstStyle/>
          <a:p>
            <a:r>
              <a:rPr lang="fr-FR" sz="1800" b="1" dirty="0">
                <a:solidFill>
                  <a:schemeClr val="bg1">
                    <a:lumMod val="50000"/>
                  </a:schemeClr>
                </a:solidFill>
                <a:latin typeface="Amasis MT Pro" panose="02040504050005020304" pitchFamily="18" charset="0"/>
              </a:rPr>
              <a:t>2</a:t>
            </a:r>
          </a:p>
        </p:txBody>
      </p:sp>
      <p:sp>
        <p:nvSpPr>
          <p:cNvPr id="17" name="ZoneTexte 16">
            <a:extLst>
              <a:ext uri="{FF2B5EF4-FFF2-40B4-BE49-F238E27FC236}">
                <a16:creationId xmlns:a16="http://schemas.microsoft.com/office/drawing/2014/main" id="{0A3D8A75-22B6-8C13-4757-14EF42DB5C4F}"/>
              </a:ext>
            </a:extLst>
          </p:cNvPr>
          <p:cNvSpPr txBox="1"/>
          <p:nvPr/>
        </p:nvSpPr>
        <p:spPr>
          <a:xfrm>
            <a:off x="1751482" y="2850331"/>
            <a:ext cx="345688" cy="369332"/>
          </a:xfrm>
          <a:prstGeom prst="rect">
            <a:avLst/>
          </a:prstGeom>
          <a:noFill/>
        </p:spPr>
        <p:txBody>
          <a:bodyPr wrap="square" rtlCol="0">
            <a:spAutoFit/>
          </a:bodyPr>
          <a:lstStyle/>
          <a:p>
            <a:r>
              <a:rPr lang="fr-FR" sz="1800" b="1" dirty="0">
                <a:solidFill>
                  <a:schemeClr val="accent6">
                    <a:lumMod val="50000"/>
                  </a:schemeClr>
                </a:solidFill>
                <a:latin typeface="Amasis MT Pro" panose="02040504050005020304" pitchFamily="18" charset="0"/>
              </a:rPr>
              <a:t>3</a:t>
            </a:r>
          </a:p>
        </p:txBody>
      </p:sp>
      <p:sp>
        <p:nvSpPr>
          <p:cNvPr id="20" name="ZoneTexte 19">
            <a:extLst>
              <a:ext uri="{FF2B5EF4-FFF2-40B4-BE49-F238E27FC236}">
                <a16:creationId xmlns:a16="http://schemas.microsoft.com/office/drawing/2014/main" id="{0FAC9CE4-5925-8D7C-2AF9-A23328717703}"/>
              </a:ext>
            </a:extLst>
          </p:cNvPr>
          <p:cNvSpPr txBox="1"/>
          <p:nvPr/>
        </p:nvSpPr>
        <p:spPr>
          <a:xfrm>
            <a:off x="9645436" y="3932576"/>
            <a:ext cx="345688" cy="369332"/>
          </a:xfrm>
          <a:prstGeom prst="rect">
            <a:avLst/>
          </a:prstGeom>
          <a:noFill/>
        </p:spPr>
        <p:txBody>
          <a:bodyPr wrap="square" rtlCol="0">
            <a:spAutoFit/>
          </a:bodyPr>
          <a:lstStyle/>
          <a:p>
            <a:r>
              <a:rPr lang="fr-FR" sz="1800" b="1" dirty="0">
                <a:solidFill>
                  <a:srgbClr val="FFC000"/>
                </a:solidFill>
                <a:latin typeface="Amasis MT Pro" panose="02040504050005020304" pitchFamily="18" charset="0"/>
              </a:rPr>
              <a:t>1</a:t>
            </a:r>
          </a:p>
        </p:txBody>
      </p:sp>
      <p:sp>
        <p:nvSpPr>
          <p:cNvPr id="21" name="ZoneTexte 20">
            <a:extLst>
              <a:ext uri="{FF2B5EF4-FFF2-40B4-BE49-F238E27FC236}">
                <a16:creationId xmlns:a16="http://schemas.microsoft.com/office/drawing/2014/main" id="{976E589D-7077-62B0-A69B-3034AAE16B81}"/>
              </a:ext>
            </a:extLst>
          </p:cNvPr>
          <p:cNvSpPr txBox="1"/>
          <p:nvPr/>
        </p:nvSpPr>
        <p:spPr>
          <a:xfrm>
            <a:off x="9399301" y="2588975"/>
            <a:ext cx="298389" cy="373597"/>
          </a:xfrm>
          <a:prstGeom prst="rect">
            <a:avLst/>
          </a:prstGeom>
          <a:noFill/>
        </p:spPr>
        <p:txBody>
          <a:bodyPr wrap="square" rtlCol="0">
            <a:spAutoFit/>
          </a:bodyPr>
          <a:lstStyle/>
          <a:p>
            <a:r>
              <a:rPr lang="fr-FR" sz="1800" b="1" dirty="0">
                <a:solidFill>
                  <a:schemeClr val="bg1">
                    <a:lumMod val="50000"/>
                  </a:schemeClr>
                </a:solidFill>
                <a:latin typeface="Amasis MT Pro" panose="02040504050005020304" pitchFamily="18" charset="0"/>
              </a:rPr>
              <a:t>2</a:t>
            </a:r>
          </a:p>
        </p:txBody>
      </p:sp>
      <p:sp>
        <p:nvSpPr>
          <p:cNvPr id="22" name="ZoneTexte 21">
            <a:extLst>
              <a:ext uri="{FF2B5EF4-FFF2-40B4-BE49-F238E27FC236}">
                <a16:creationId xmlns:a16="http://schemas.microsoft.com/office/drawing/2014/main" id="{92D61951-802E-43E0-A218-7FDB1D7C60B9}"/>
              </a:ext>
            </a:extLst>
          </p:cNvPr>
          <p:cNvSpPr txBox="1"/>
          <p:nvPr/>
        </p:nvSpPr>
        <p:spPr>
          <a:xfrm>
            <a:off x="9308458" y="3235625"/>
            <a:ext cx="345687" cy="369331"/>
          </a:xfrm>
          <a:prstGeom prst="rect">
            <a:avLst/>
          </a:prstGeom>
          <a:noFill/>
        </p:spPr>
        <p:txBody>
          <a:bodyPr wrap="square" rtlCol="0">
            <a:spAutoFit/>
          </a:bodyPr>
          <a:lstStyle/>
          <a:p>
            <a:r>
              <a:rPr lang="fr-FR" sz="1800" b="1" dirty="0">
                <a:solidFill>
                  <a:schemeClr val="accent6">
                    <a:lumMod val="50000"/>
                  </a:schemeClr>
                </a:solidFill>
                <a:latin typeface="Amasis MT Pro" panose="02040504050005020304" pitchFamily="18" charset="0"/>
              </a:rPr>
              <a:t>3</a:t>
            </a:r>
          </a:p>
        </p:txBody>
      </p:sp>
      <p:cxnSp>
        <p:nvCxnSpPr>
          <p:cNvPr id="6" name="Connecteur droit 5">
            <a:extLst>
              <a:ext uri="{FF2B5EF4-FFF2-40B4-BE49-F238E27FC236}">
                <a16:creationId xmlns:a16="http://schemas.microsoft.com/office/drawing/2014/main" id="{3AC9432B-E8A5-D84E-767A-144480895578}"/>
              </a:ext>
            </a:extLst>
          </p:cNvPr>
          <p:cNvCxnSpPr>
            <a:cxnSpLocks/>
          </p:cNvCxnSpPr>
          <p:nvPr/>
        </p:nvCxnSpPr>
        <p:spPr bwMode="auto">
          <a:xfrm>
            <a:off x="5081049" y="2560754"/>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Connecteur droit 6">
            <a:extLst>
              <a:ext uri="{FF2B5EF4-FFF2-40B4-BE49-F238E27FC236}">
                <a16:creationId xmlns:a16="http://schemas.microsoft.com/office/drawing/2014/main" id="{837A6830-C00D-010E-278D-6D3C3CFACAC6}"/>
              </a:ext>
            </a:extLst>
          </p:cNvPr>
          <p:cNvCxnSpPr>
            <a:cxnSpLocks/>
          </p:cNvCxnSpPr>
          <p:nvPr/>
        </p:nvCxnSpPr>
        <p:spPr bwMode="auto">
          <a:xfrm>
            <a:off x="5081049" y="2865011"/>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6D9963FC-E5EC-2CD6-9433-C3AC72E2432C}"/>
              </a:ext>
            </a:extLst>
          </p:cNvPr>
          <p:cNvCxnSpPr>
            <a:cxnSpLocks/>
          </p:cNvCxnSpPr>
          <p:nvPr/>
        </p:nvCxnSpPr>
        <p:spPr bwMode="auto">
          <a:xfrm>
            <a:off x="5081049" y="329826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Connecteur droit 13">
            <a:extLst>
              <a:ext uri="{FF2B5EF4-FFF2-40B4-BE49-F238E27FC236}">
                <a16:creationId xmlns:a16="http://schemas.microsoft.com/office/drawing/2014/main" id="{88EF6265-A862-1E3D-6371-8F52BBCCFC48}"/>
              </a:ext>
            </a:extLst>
          </p:cNvPr>
          <p:cNvCxnSpPr>
            <a:cxnSpLocks/>
          </p:cNvCxnSpPr>
          <p:nvPr/>
        </p:nvCxnSpPr>
        <p:spPr bwMode="auto">
          <a:xfrm>
            <a:off x="5081049" y="361449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Connecteur droit 22">
            <a:extLst>
              <a:ext uri="{FF2B5EF4-FFF2-40B4-BE49-F238E27FC236}">
                <a16:creationId xmlns:a16="http://schemas.microsoft.com/office/drawing/2014/main" id="{BC2F8352-8F30-411C-CDE3-D11A77360F02}"/>
              </a:ext>
            </a:extLst>
          </p:cNvPr>
          <p:cNvCxnSpPr>
            <a:cxnSpLocks/>
          </p:cNvCxnSpPr>
          <p:nvPr/>
        </p:nvCxnSpPr>
        <p:spPr bwMode="auto">
          <a:xfrm>
            <a:off x="5081049" y="4015669"/>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Connecteur droit 24">
            <a:extLst>
              <a:ext uri="{FF2B5EF4-FFF2-40B4-BE49-F238E27FC236}">
                <a16:creationId xmlns:a16="http://schemas.microsoft.com/office/drawing/2014/main" id="{9685F81B-79C8-ED25-6206-0A40FCAB05A1}"/>
              </a:ext>
            </a:extLst>
          </p:cNvPr>
          <p:cNvCxnSpPr>
            <a:cxnSpLocks/>
          </p:cNvCxnSpPr>
          <p:nvPr/>
        </p:nvCxnSpPr>
        <p:spPr bwMode="auto">
          <a:xfrm>
            <a:off x="5081049" y="429355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7" name="Connecteur droit 26">
            <a:extLst>
              <a:ext uri="{FF2B5EF4-FFF2-40B4-BE49-F238E27FC236}">
                <a16:creationId xmlns:a16="http://schemas.microsoft.com/office/drawing/2014/main" id="{250A2215-B369-3041-386C-3A7B481967A1}"/>
              </a:ext>
            </a:extLst>
          </p:cNvPr>
          <p:cNvCxnSpPr>
            <a:cxnSpLocks/>
          </p:cNvCxnSpPr>
          <p:nvPr/>
        </p:nvCxnSpPr>
        <p:spPr bwMode="auto">
          <a:xfrm>
            <a:off x="5081049" y="4654959"/>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Connecteur droit 27">
            <a:extLst>
              <a:ext uri="{FF2B5EF4-FFF2-40B4-BE49-F238E27FC236}">
                <a16:creationId xmlns:a16="http://schemas.microsoft.com/office/drawing/2014/main" id="{D46CE2FA-4AE9-B91C-C7AF-9BA056543A60}"/>
              </a:ext>
            </a:extLst>
          </p:cNvPr>
          <p:cNvCxnSpPr>
            <a:cxnSpLocks/>
          </p:cNvCxnSpPr>
          <p:nvPr/>
        </p:nvCxnSpPr>
        <p:spPr bwMode="auto">
          <a:xfrm>
            <a:off x="5081049" y="5008202"/>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Connecteur droit 28">
            <a:extLst>
              <a:ext uri="{FF2B5EF4-FFF2-40B4-BE49-F238E27FC236}">
                <a16:creationId xmlns:a16="http://schemas.microsoft.com/office/drawing/2014/main" id="{DFF6CB4B-1D36-3B76-29A9-3F09049BAF93}"/>
              </a:ext>
            </a:extLst>
          </p:cNvPr>
          <p:cNvCxnSpPr>
            <a:cxnSpLocks/>
          </p:cNvCxnSpPr>
          <p:nvPr/>
        </p:nvCxnSpPr>
        <p:spPr bwMode="auto">
          <a:xfrm>
            <a:off x="5081049" y="5346744"/>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Connecteur droit 29">
            <a:extLst>
              <a:ext uri="{FF2B5EF4-FFF2-40B4-BE49-F238E27FC236}">
                <a16:creationId xmlns:a16="http://schemas.microsoft.com/office/drawing/2014/main" id="{98F53596-2059-930A-F73C-31DB498EEA30}"/>
              </a:ext>
            </a:extLst>
          </p:cNvPr>
          <p:cNvCxnSpPr>
            <a:cxnSpLocks/>
          </p:cNvCxnSpPr>
          <p:nvPr/>
        </p:nvCxnSpPr>
        <p:spPr bwMode="auto">
          <a:xfrm>
            <a:off x="5081049" y="5757684"/>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Connecteur droit 30">
            <a:extLst>
              <a:ext uri="{FF2B5EF4-FFF2-40B4-BE49-F238E27FC236}">
                <a16:creationId xmlns:a16="http://schemas.microsoft.com/office/drawing/2014/main" id="{AABE6D09-48F2-F948-6EF5-DCF88DD5997B}"/>
              </a:ext>
            </a:extLst>
          </p:cNvPr>
          <p:cNvCxnSpPr>
            <a:cxnSpLocks/>
          </p:cNvCxnSpPr>
          <p:nvPr/>
        </p:nvCxnSpPr>
        <p:spPr bwMode="auto">
          <a:xfrm>
            <a:off x="5081049" y="6047244"/>
            <a:ext cx="2263984" cy="0"/>
          </a:xfrm>
          <a:prstGeom prst="line">
            <a:avLst/>
          </a:prstGeom>
          <a:ln>
            <a:solidFill>
              <a:schemeClr val="tx2">
                <a:lumMod val="60000"/>
                <a:lumOff val="40000"/>
              </a:schemeClr>
            </a:solidFill>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3" name="Rectangle 32">
            <a:extLst>
              <a:ext uri="{FF2B5EF4-FFF2-40B4-BE49-F238E27FC236}">
                <a16:creationId xmlns:a16="http://schemas.microsoft.com/office/drawing/2014/main" id="{D013928E-68F6-7438-50CE-D223EC845E88}"/>
              </a:ext>
            </a:extLst>
          </p:cNvPr>
          <p:cNvSpPr/>
          <p:nvPr/>
        </p:nvSpPr>
        <p:spPr bwMode="auto">
          <a:xfrm>
            <a:off x="2428875" y="5017569"/>
            <a:ext cx="6970426" cy="1357939"/>
          </a:xfrm>
          <a:prstGeom prst="rect">
            <a:avLst/>
          </a:prstGeom>
          <a:noFill/>
          <a:ln w="9525" cap="flat" cmpd="sng" algn="ctr">
            <a:solidFill>
              <a:srgbClr val="AE1C28"/>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800" b="0" i="1" u="none" strike="noStrike" cap="none" normalizeH="0" baseline="0">
              <a:ln>
                <a:noFill/>
              </a:ln>
              <a:solidFill>
                <a:schemeClr val="tx1"/>
              </a:solidFill>
              <a:effectLst/>
              <a:latin typeface="Trebuchet MS" pitchFamily="34" charset="0"/>
              <a:cs typeface="Arial" charset="0"/>
            </a:endParaRPr>
          </a:p>
        </p:txBody>
      </p:sp>
      <p:pic>
        <p:nvPicPr>
          <p:cNvPr id="24" name="Image 23">
            <a:extLst>
              <a:ext uri="{FF2B5EF4-FFF2-40B4-BE49-F238E27FC236}">
                <a16:creationId xmlns:a16="http://schemas.microsoft.com/office/drawing/2014/main" id="{2A7ED971-2C75-3212-E776-CC4DE921431D}"/>
              </a:ext>
            </a:extLst>
          </p:cNvPr>
          <p:cNvPicPr>
            <a:picLocks noChangeAspect="1"/>
          </p:cNvPicPr>
          <p:nvPr/>
        </p:nvPicPr>
        <p:blipFill>
          <a:blip r:embed="rId4"/>
          <a:stretch>
            <a:fillRect/>
          </a:stretch>
        </p:blipFill>
        <p:spPr>
          <a:xfrm>
            <a:off x="2987932" y="1832852"/>
            <a:ext cx="495565" cy="329551"/>
          </a:xfrm>
          <a:prstGeom prst="rect">
            <a:avLst/>
          </a:prstGeom>
          <a:ln>
            <a:solidFill>
              <a:schemeClr val="tx1"/>
            </a:solidFill>
          </a:ln>
        </p:spPr>
      </p:pic>
      <p:pic>
        <p:nvPicPr>
          <p:cNvPr id="26" name="Image 25">
            <a:extLst>
              <a:ext uri="{FF2B5EF4-FFF2-40B4-BE49-F238E27FC236}">
                <a16:creationId xmlns:a16="http://schemas.microsoft.com/office/drawing/2014/main" id="{EBE1B263-582F-59B0-2DFB-20C6D0472139}"/>
              </a:ext>
            </a:extLst>
          </p:cNvPr>
          <p:cNvPicPr>
            <a:picLocks noChangeAspect="1"/>
          </p:cNvPicPr>
          <p:nvPr/>
        </p:nvPicPr>
        <p:blipFill>
          <a:blip r:embed="rId5"/>
          <a:stretch>
            <a:fillRect/>
          </a:stretch>
        </p:blipFill>
        <p:spPr>
          <a:xfrm>
            <a:off x="8748158" y="1832852"/>
            <a:ext cx="495566" cy="329551"/>
          </a:xfrm>
          <a:prstGeom prst="rect">
            <a:avLst/>
          </a:prstGeom>
          <a:ln>
            <a:solidFill>
              <a:schemeClr val="tx1"/>
            </a:solidFill>
          </a:ln>
        </p:spPr>
      </p:pic>
    </p:spTree>
    <p:extLst>
      <p:ext uri="{BB962C8B-B14F-4D97-AF65-F5344CB8AC3E}">
        <p14:creationId xmlns:p14="http://schemas.microsoft.com/office/powerpoint/2010/main" val="404745114"/>
      </p:ext>
    </p:extLst>
  </p:cSld>
  <p:clrMapOvr>
    <a:masterClrMapping/>
  </p:clrMapOvr>
</p:sld>
</file>

<file path=ppt/theme/theme1.xml><?xml version="1.0" encoding="utf-8"?>
<a:theme xmlns:a="http://schemas.openxmlformats.org/drawingml/2006/main" name="IFOP MEDIAS">
  <a:themeElements>
    <a:clrScheme name="Personnalisé 2">
      <a:dk1>
        <a:sysClr val="windowText" lastClr="000000"/>
      </a:dk1>
      <a:lt1>
        <a:sysClr val="window" lastClr="FFFFFF"/>
      </a:lt1>
      <a:dk2>
        <a:srgbClr val="A59891"/>
      </a:dk2>
      <a:lt2>
        <a:srgbClr val="DBD5D3"/>
      </a:lt2>
      <a:accent1>
        <a:srgbClr val="B20E10"/>
      </a:accent1>
      <a:accent2>
        <a:srgbClr val="0070C0"/>
      </a:accent2>
      <a:accent3>
        <a:srgbClr val="00B050"/>
      </a:accent3>
      <a:accent4>
        <a:srgbClr val="8064A2"/>
      </a:accent4>
      <a:accent5>
        <a:srgbClr val="7DADE7"/>
      </a:accent5>
      <a:accent6>
        <a:srgbClr val="F79646"/>
      </a:accent6>
      <a:hlink>
        <a:srgbClr val="000000"/>
      </a:hlink>
      <a:folHlink>
        <a:srgbClr val="800080"/>
      </a:folHlink>
    </a:clrScheme>
    <a:fontScheme name="IF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lumMod val="20000"/>
            <a:lumOff val="80000"/>
          </a:schemeClr>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1" u="none" strike="noStrike" cap="none" normalizeH="0" baseline="0" smtClean="0">
            <a:ln>
              <a:noFill/>
            </a:ln>
            <a:solidFill>
              <a:schemeClr val="tx1"/>
            </a:solidFill>
            <a:effectLst/>
            <a:latin typeface="Trebuchet MS" pitchFamily="34" charset="0"/>
            <a:cs typeface="Arial" charset="0"/>
          </a:defRPr>
        </a:defPPr>
      </a:lstStyle>
    </a:spDef>
    <a:lnDef>
      <a:spPr bwMode="auto">
        <a:ln>
          <a:headEnd type="none" w="med" len="med"/>
          <a:tailEnd type="none" w="med" len="med"/>
        </a:ln>
      </a:spPr>
      <a:bodyPr/>
      <a:lstStyle/>
      <a:style>
        <a:lnRef idx="1">
          <a:schemeClr val="accent2"/>
        </a:lnRef>
        <a:fillRef idx="0">
          <a:schemeClr val="accent2"/>
        </a:fillRef>
        <a:effectRef idx="0">
          <a:schemeClr val="accent2"/>
        </a:effectRef>
        <a:fontRef idx="minor">
          <a:schemeClr val="tx1"/>
        </a:fontRef>
      </a:style>
    </a:lnDef>
  </a:objectDefaults>
  <a:extraClrSchemeLst>
    <a:extraClrScheme>
      <a:clrScheme name="11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mo Template Ifop Medias V1 Neutre.potm" id="{74239B61-7B85-4BD0-874B-2F3003E6FF00}" vid="{43D6D94C-D0A9-45A7-885B-9AC731BA5127}"/>
    </a:ext>
  </a:extLst>
</a:theme>
</file>

<file path=ppt/theme/theme2.xml><?xml version="1.0" encoding="utf-8"?>
<a:theme xmlns:a="http://schemas.openxmlformats.org/drawingml/2006/main" name="Office Theme">
  <a:themeElements>
    <a:clrScheme name="FT">
      <a:dk1>
        <a:srgbClr val="FFFFFF"/>
      </a:dk1>
      <a:lt1>
        <a:srgbClr val="000000"/>
      </a:lt1>
      <a:dk2>
        <a:srgbClr val="717074"/>
      </a:dk2>
      <a:lt2>
        <a:srgbClr val="260859"/>
      </a:lt2>
      <a:accent1>
        <a:srgbClr val="8CC63F"/>
      </a:accent1>
      <a:accent2>
        <a:srgbClr val="BE2977"/>
      </a:accent2>
      <a:accent3>
        <a:srgbClr val="7A2995"/>
      </a:accent3>
      <a:accent4>
        <a:srgbClr val="52C2FF"/>
      </a:accent4>
      <a:accent5>
        <a:srgbClr val="D67900"/>
      </a:accent5>
      <a:accent6>
        <a:srgbClr val="00B6C7"/>
      </a:accent6>
      <a:hlink>
        <a:srgbClr val="8CC63F"/>
      </a:hlink>
      <a:folHlink>
        <a:srgbClr val="717074"/>
      </a:folHlink>
    </a:clrScheme>
    <a:fontScheme name="Future Think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FT Template 2018">
      <a:dk1>
        <a:srgbClr val="FFFFFF"/>
      </a:dk1>
      <a:lt1>
        <a:srgbClr val="000000"/>
      </a:lt1>
      <a:dk2>
        <a:srgbClr val="E2E2E3"/>
      </a:dk2>
      <a:lt2>
        <a:srgbClr val="260859"/>
      </a:lt2>
      <a:accent1>
        <a:srgbClr val="8CC63F"/>
      </a:accent1>
      <a:accent2>
        <a:srgbClr val="BE2977"/>
      </a:accent2>
      <a:accent3>
        <a:srgbClr val="7A2995"/>
      </a:accent3>
      <a:accent4>
        <a:srgbClr val="52C2FF"/>
      </a:accent4>
      <a:accent5>
        <a:srgbClr val="BE1919"/>
      </a:accent5>
      <a:accent6>
        <a:srgbClr val="F3E311"/>
      </a:accent6>
      <a:hlink>
        <a:srgbClr val="C6C5C7"/>
      </a:hlink>
      <a:folHlink>
        <a:srgbClr val="00B6C7"/>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50086C10A930242906E5C119763E10F" ma:contentTypeVersion="6" ma:contentTypeDescription="Crée un document." ma:contentTypeScope="" ma:versionID="34f430a3a7c73b8ac94ee1a55a0f3112">
  <xsd:schema xmlns:xsd="http://www.w3.org/2001/XMLSchema" xmlns:xs="http://www.w3.org/2001/XMLSchema" xmlns:p="http://schemas.microsoft.com/office/2006/metadata/properties" xmlns:ns3="8e387c30-b50b-4a60-a951-c31b2fab5d88" xmlns:ns4="0c27995d-4fc5-460a-82ad-e65eb2125f7b" targetNamespace="http://schemas.microsoft.com/office/2006/metadata/properties" ma:root="true" ma:fieldsID="758994cc8b6c4318081517c8da440313" ns3:_="" ns4:_="">
    <xsd:import namespace="8e387c30-b50b-4a60-a951-c31b2fab5d88"/>
    <xsd:import namespace="0c27995d-4fc5-460a-82ad-e65eb2125f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387c30-b50b-4a60-a951-c31b2fab5d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c27995d-4fc5-460a-82ad-e65eb2125f7b"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sisl xmlns:xsi="http://www.w3.org/2001/XMLSchema-instance" xmlns:xsd="http://www.w3.org/2001/XMLSchema" xmlns="http://www.boldonjames.com/2008/01/sie/internal/label" sislVersion="0" policy="894d32fe-b378-4061-9068-11b9310de968" origin="userSelected">
  <element uid="id_classification_generalbusiness" value=""/>
</sisl>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917E5E-BAC9-48C6-A327-5776A10D80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387c30-b50b-4a60-a951-c31b2fab5d88"/>
    <ds:schemaRef ds:uri="0c27995d-4fc5-460a-82ad-e65eb2125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4DDA0EC-6568-498E-B533-A26705BEB1F5}">
  <ds:schemaRefs>
    <ds:schemaRef ds:uri="http://schemas.microsoft.com/office/2006/documentManagement/types"/>
    <ds:schemaRef ds:uri="http://schemas.microsoft.com/office/2006/metadata/properties"/>
    <ds:schemaRef ds:uri="http://purl.org/dc/dcmitype/"/>
    <ds:schemaRef ds:uri="http://schemas.microsoft.com/office/infopath/2007/PartnerControls"/>
    <ds:schemaRef ds:uri="http://purl.org/dc/elements/1.1/"/>
    <ds:schemaRef ds:uri="0c27995d-4fc5-460a-82ad-e65eb2125f7b"/>
    <ds:schemaRef ds:uri="http://schemas.openxmlformats.org/package/2006/metadata/core-properties"/>
    <ds:schemaRef ds:uri="8e387c30-b50b-4a60-a951-c31b2fab5d88"/>
    <ds:schemaRef ds:uri="http://www.w3.org/XML/1998/namespace"/>
    <ds:schemaRef ds:uri="http://purl.org/dc/terms/"/>
  </ds:schemaRefs>
</ds:datastoreItem>
</file>

<file path=customXml/itemProps3.xml><?xml version="1.0" encoding="utf-8"?>
<ds:datastoreItem xmlns:ds="http://schemas.openxmlformats.org/officeDocument/2006/customXml" ds:itemID="{35A3F17B-AE74-4CA5-888E-6DE655072608}">
  <ds:schemaRefs>
    <ds:schemaRef ds:uri="http://www.w3.org/2001/XMLSchema"/>
    <ds:schemaRef ds:uri="http://www.boldonjames.com/2008/01/sie/internal/label"/>
  </ds:schemaRefs>
</ds:datastoreItem>
</file>

<file path=customXml/itemProps4.xml><?xml version="1.0" encoding="utf-8"?>
<ds:datastoreItem xmlns:ds="http://schemas.openxmlformats.org/officeDocument/2006/customXml" ds:itemID="{9AE43CBE-2582-45D6-8A9B-EA930894298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Demo Template Ifop Medias V1 Neutre</Template>
  <TotalTime>8629</TotalTime>
  <Words>2957</Words>
  <Application>Microsoft Office PowerPoint</Application>
  <PresentationFormat>Grand écran</PresentationFormat>
  <Paragraphs>425</Paragraphs>
  <Slides>18</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18</vt:i4>
      </vt:variant>
    </vt:vector>
  </HeadingPairs>
  <TitlesOfParts>
    <vt:vector size="28" baseType="lpstr">
      <vt:lpstr>Amasis MT Pro</vt:lpstr>
      <vt:lpstr>Arial</vt:lpstr>
      <vt:lpstr>Bahnschrift</vt:lpstr>
      <vt:lpstr>Century Gothic</vt:lpstr>
      <vt:lpstr>Times New Roman</vt:lpstr>
      <vt:lpstr>Titillium</vt:lpstr>
      <vt:lpstr>Trebuchet MS</vt:lpstr>
      <vt:lpstr>Wingdings</vt:lpstr>
      <vt:lpstr>Wingdings 2</vt:lpstr>
      <vt:lpstr>IFOP MEDIAS</vt:lpstr>
      <vt:lpstr>Tendances  des achats en ligne </vt:lpstr>
      <vt:lpstr>Présentation PowerPoint</vt:lpstr>
      <vt:lpstr>Présentation PowerPoint</vt:lpstr>
      <vt:lpstr>PRINCIPAUX RÉSULTATS</vt:lpstr>
      <vt:lpstr>Une pratique des achats en ligne plus régulière aux Pays-Bas. </vt:lpstr>
      <vt:lpstr>La familiarité avec le site est un critère primordial pour le choix du site de e-commerce. Suivent ensuite le niveau de sécurité du site pour les Français, les Néerlandais privilégiant les offres spéciales. </vt:lpstr>
      <vt:lpstr>La rapidité de livraison est le critère le plus important lors de l’achat en ligne, suivi par la facilité de recherche sur le site. Un top 3 des critères les plus importants équivalent dans les deux pays. </vt:lpstr>
      <vt:lpstr>L’attention portée aux enjeux environnementaux ou sociaux lors de l’achat en ligne n’est pour l’instant pas un élément central pour les acheteurs.</vt:lpstr>
      <vt:lpstr>Les acheteurs en ligne Français accordent une grande importance à la provenance du produit, les Néerlandais essaient de limiter leurs achats.</vt:lpstr>
      <vt:lpstr>Les jeunes sont plus attentifs aux enjeux liés aux achats en ligne : ils sont plus enclins à limiter ou regrouper les livraisons, et privilégient le recyclage et l’occasion par rapport à l’ensemble de la population.</vt:lpstr>
      <vt:lpstr>L’email est le moyen de communication cité en premier pour contacter un           e-commerçant, suivi du téléphone et du chat en direct. Les Néerlandais apprécient particulièrement le chat en direct par rapport aux Français.</vt:lpstr>
      <vt:lpstr>Sur le Top 3, un classement inchangé pour les Français. Le chat en direct gagne une place et se classe en seconde position des moyens de communication privilégiés pour contacter un e-commerçant auprès des Néerlandais.</vt:lpstr>
      <vt:lpstr>Si l’email reste privilégié chez les jeunes, ils sont néanmoins plus enclins à utiliser les chat bots et les messages sur les réseaux que le reste de la population. </vt:lpstr>
      <vt:lpstr>Dans un contexte d’inflation généralisée, la recherche de codes promo est l’habitude qui progresse le plus.</vt:lpstr>
      <vt:lpstr>Les acheteurs réguliers sur internet privilégient davantage le mobile ou les applications téléchargées pour faire leurs achats en ligne par rapport aux autres acheteurs. </vt:lpstr>
      <vt:lpstr>L’amélioration de la livraison est au cœur des attentes des acheteurs en ligne. Rechercher un produit en le prenant en photo est une fonctionnalité qui pourrait leur plaire également. </vt:lpstr>
      <vt:lpstr>ANNEXES</vt:lpstr>
      <vt:lpstr>Profil des acheteurs en ligne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Jean-Charles Malbernard</dc:creator>
  <cp:lastModifiedBy>Isabelle Trevilly</cp:lastModifiedBy>
  <cp:revision>239</cp:revision>
  <cp:lastPrinted>2018-05-03T13:48:54Z</cp:lastPrinted>
  <dcterms:created xsi:type="dcterms:W3CDTF">2021-04-08T08:33:06Z</dcterms:created>
  <dcterms:modified xsi:type="dcterms:W3CDTF">2023-04-03T12:35:02Z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y fmtid="{D5CDD505-2E9C-101B-9397-08002B2CF9AE}" pid="5" name="docIndexRef">
    <vt:lpwstr>7565fa62-373c-479a-838b-3fdea0ee4546</vt:lpwstr>
  </property>
  <property fmtid="{D5CDD505-2E9C-101B-9397-08002B2CF9AE}" pid="6" name="bjSaver">
    <vt:lpwstr>NnfqGHuNoethrRCCdNQx8kFO6CHWII/z</vt:lpwstr>
  </property>
  <property fmtid="{D5CDD505-2E9C-101B-9397-08002B2CF9AE}" pid="7" name="bjDocumentSecurityLabel">
    <vt:lpwstr>Private</vt:lpwstr>
  </property>
  <property fmtid="{D5CDD505-2E9C-101B-9397-08002B2CF9AE}" pid="8" name="bjDocumentLabelXML">
    <vt:lpwstr>&lt;?xml version="1.0" encoding="us-ascii"?&gt;&lt;sisl xmlns:xsi="http://www.w3.org/2001/XMLSchema-instance" xmlns:xsd="http://www.w3.org/2001/XMLSchema" sislVersion="0" policy="894d32fe-b378-4061-9068-11b9310de968" origin="userSelected" xmlns="http://www.boldonj</vt:lpwstr>
  </property>
  <property fmtid="{D5CDD505-2E9C-101B-9397-08002B2CF9AE}" pid="9" name="bjDocumentLabelXML-0">
    <vt:lpwstr>ames.com/2008/01/sie/internal/label"&gt;&lt;element uid="id_classification_generalbusiness" value="" /&gt;&lt;/sisl&gt;</vt:lpwstr>
  </property>
  <property fmtid="{D5CDD505-2E9C-101B-9397-08002B2CF9AE}" pid="10" name="ContentTypeId">
    <vt:lpwstr>0x010100F50086C10A930242906E5C119763E10F</vt:lpwstr>
  </property>
</Properties>
</file>