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7" r:id="rId1"/>
  </p:sldMasterIdLst>
  <p:notesMasterIdLst>
    <p:notesMasterId r:id="rId17"/>
  </p:notesMasterIdLst>
  <p:sldIdLst>
    <p:sldId id="2145705375" r:id="rId2"/>
    <p:sldId id="2145705367" r:id="rId3"/>
    <p:sldId id="2145705376" r:id="rId4"/>
    <p:sldId id="2145705432" r:id="rId5"/>
    <p:sldId id="2145705353" r:id="rId6"/>
    <p:sldId id="2145705365" r:id="rId7"/>
    <p:sldId id="2145705377" r:id="rId8"/>
    <p:sldId id="2145705433" r:id="rId9"/>
    <p:sldId id="2145705378" r:id="rId10"/>
    <p:sldId id="2145705341" r:id="rId11"/>
    <p:sldId id="2145705343" r:id="rId12"/>
    <p:sldId id="2145705342" r:id="rId13"/>
    <p:sldId id="2145705379" r:id="rId14"/>
    <p:sldId id="2145705345" r:id="rId15"/>
    <p:sldId id="2145705438" r:id="rId16"/>
  </p:sldIdLst>
  <p:sldSz cx="12192000" cy="6858000"/>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77" userDrawn="1">
          <p15:clr>
            <a:srgbClr val="A4A3A4"/>
          </p15:clr>
        </p15:guide>
        <p15:guide id="2" pos="619" userDrawn="1">
          <p15:clr>
            <a:srgbClr val="A4A3A4"/>
          </p15:clr>
        </p15:guide>
        <p15:guide id="4" pos="393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5726"/>
    <a:srgbClr val="E5BBA3"/>
    <a:srgbClr val="ED7D31"/>
    <a:srgbClr val="D6AD00"/>
    <a:srgbClr val="C55A11"/>
    <a:srgbClr val="843C0C"/>
    <a:srgbClr val="E7F3E1"/>
    <a:srgbClr val="E3F1DB"/>
    <a:srgbClr val="C54F5B"/>
    <a:srgbClr val="897D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74" autoAdjust="0"/>
    <p:restoredTop sz="94660"/>
  </p:normalViewPr>
  <p:slideViewPr>
    <p:cSldViewPr snapToGrid="0">
      <p:cViewPr varScale="1">
        <p:scale>
          <a:sx n="67" d="100"/>
          <a:sy n="67" d="100"/>
        </p:scale>
        <p:origin x="760" y="36"/>
      </p:cViewPr>
      <p:guideLst>
        <p:guide orient="horz" pos="777"/>
        <p:guide pos="619"/>
        <p:guide pos="393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élène Leclerc" userId="cdc7240b-3614-4b4b-977d-3340e303e501" providerId="ADAL" clId="{A4271B4C-A277-45A4-A843-BA9BFE15332B}"/>
    <pc:docChg chg="undo custSel delSld modSld">
      <pc:chgData name="Hélène Leclerc" userId="cdc7240b-3614-4b4b-977d-3340e303e501" providerId="ADAL" clId="{A4271B4C-A277-45A4-A843-BA9BFE15332B}" dt="2024-01-15T15:46:14.178" v="15" actId="1076"/>
      <pc:docMkLst>
        <pc:docMk/>
      </pc:docMkLst>
      <pc:sldChg chg="delSp modSp mod">
        <pc:chgData name="Hélène Leclerc" userId="cdc7240b-3614-4b4b-977d-3340e303e501" providerId="ADAL" clId="{A4271B4C-A277-45A4-A843-BA9BFE15332B}" dt="2024-01-15T15:45:48.444" v="8" actId="478"/>
        <pc:sldMkLst>
          <pc:docMk/>
          <pc:sldMk cId="1649662733" sldId="2145705341"/>
        </pc:sldMkLst>
        <pc:spChg chg="del">
          <ac:chgData name="Hélène Leclerc" userId="cdc7240b-3614-4b4b-977d-3340e303e501" providerId="ADAL" clId="{A4271B4C-A277-45A4-A843-BA9BFE15332B}" dt="2024-01-15T15:45:45.071" v="6" actId="478"/>
          <ac:spMkLst>
            <pc:docMk/>
            <pc:sldMk cId="1649662733" sldId="2145705341"/>
            <ac:spMk id="5" creationId="{07C68C1E-D12D-E6F1-33A1-724134B0C89D}"/>
          </ac:spMkLst>
        </pc:spChg>
        <pc:spChg chg="del">
          <ac:chgData name="Hélène Leclerc" userId="cdc7240b-3614-4b4b-977d-3340e303e501" providerId="ADAL" clId="{A4271B4C-A277-45A4-A843-BA9BFE15332B}" dt="2024-01-15T15:45:45.071" v="6" actId="478"/>
          <ac:spMkLst>
            <pc:docMk/>
            <pc:sldMk cId="1649662733" sldId="2145705341"/>
            <ac:spMk id="35" creationId="{F2070393-9C3E-246D-6888-7CCEB70400DC}"/>
          </ac:spMkLst>
        </pc:spChg>
        <pc:spChg chg="del">
          <ac:chgData name="Hélène Leclerc" userId="cdc7240b-3614-4b4b-977d-3340e303e501" providerId="ADAL" clId="{A4271B4C-A277-45A4-A843-BA9BFE15332B}" dt="2024-01-15T15:45:45.071" v="6" actId="478"/>
          <ac:spMkLst>
            <pc:docMk/>
            <pc:sldMk cId="1649662733" sldId="2145705341"/>
            <ac:spMk id="37" creationId="{A72EAD7D-B533-5327-E99E-04644F9A9A30}"/>
          </ac:spMkLst>
        </pc:spChg>
        <pc:spChg chg="del">
          <ac:chgData name="Hélène Leclerc" userId="cdc7240b-3614-4b4b-977d-3340e303e501" providerId="ADAL" clId="{A4271B4C-A277-45A4-A843-BA9BFE15332B}" dt="2024-01-15T15:45:45.071" v="6" actId="478"/>
          <ac:spMkLst>
            <pc:docMk/>
            <pc:sldMk cId="1649662733" sldId="2145705341"/>
            <ac:spMk id="43" creationId="{C6B058A4-D898-8AE6-155E-C642E12E12FF}"/>
          </ac:spMkLst>
        </pc:spChg>
        <pc:spChg chg="del">
          <ac:chgData name="Hélène Leclerc" userId="cdc7240b-3614-4b4b-977d-3340e303e501" providerId="ADAL" clId="{A4271B4C-A277-45A4-A843-BA9BFE15332B}" dt="2024-01-15T15:45:48.444" v="8" actId="478"/>
          <ac:spMkLst>
            <pc:docMk/>
            <pc:sldMk cId="1649662733" sldId="2145705341"/>
            <ac:spMk id="63" creationId="{D3F68A26-D7D9-494E-CFE2-C101FD8DE6F9}"/>
          </ac:spMkLst>
        </pc:spChg>
        <pc:grpChg chg="mod">
          <ac:chgData name="Hélène Leclerc" userId="cdc7240b-3614-4b4b-977d-3340e303e501" providerId="ADAL" clId="{A4271B4C-A277-45A4-A843-BA9BFE15332B}" dt="2024-01-15T15:45:46.766" v="7" actId="1076"/>
          <ac:grpSpMkLst>
            <pc:docMk/>
            <pc:sldMk cId="1649662733" sldId="2145705341"/>
            <ac:grpSpMk id="49" creationId="{8596EB32-4587-0E90-7256-CB435FAD7F86}"/>
          </ac:grpSpMkLst>
        </pc:grpChg>
        <pc:picChg chg="del">
          <ac:chgData name="Hélène Leclerc" userId="cdc7240b-3614-4b4b-977d-3340e303e501" providerId="ADAL" clId="{A4271B4C-A277-45A4-A843-BA9BFE15332B}" dt="2024-01-15T15:45:45.071" v="6" actId="478"/>
          <ac:picMkLst>
            <pc:docMk/>
            <pc:sldMk cId="1649662733" sldId="2145705341"/>
            <ac:picMk id="36" creationId="{BB24F440-5422-5CC3-D83B-02759219D5FD}"/>
          </ac:picMkLst>
        </pc:picChg>
      </pc:sldChg>
      <pc:sldChg chg="delSp mod">
        <pc:chgData name="Hélène Leclerc" userId="cdc7240b-3614-4b4b-977d-3340e303e501" providerId="ADAL" clId="{A4271B4C-A277-45A4-A843-BA9BFE15332B}" dt="2024-01-15T15:45:53.718" v="9" actId="478"/>
        <pc:sldMkLst>
          <pc:docMk/>
          <pc:sldMk cId="1795435284" sldId="2145705343"/>
        </pc:sldMkLst>
        <pc:spChg chg="del">
          <ac:chgData name="Hélène Leclerc" userId="cdc7240b-3614-4b4b-977d-3340e303e501" providerId="ADAL" clId="{A4271B4C-A277-45A4-A843-BA9BFE15332B}" dt="2024-01-15T15:45:53.718" v="9" actId="478"/>
          <ac:spMkLst>
            <pc:docMk/>
            <pc:sldMk cId="1795435284" sldId="2145705343"/>
            <ac:spMk id="12" creationId="{9F676E67-B0D5-7D56-DDEA-3E215451B33F}"/>
          </ac:spMkLst>
        </pc:spChg>
      </pc:sldChg>
      <pc:sldChg chg="delSp modSp mod">
        <pc:chgData name="Hélène Leclerc" userId="cdc7240b-3614-4b4b-977d-3340e303e501" providerId="ADAL" clId="{A4271B4C-A277-45A4-A843-BA9BFE15332B}" dt="2024-01-15T15:46:14.178" v="15" actId="1076"/>
        <pc:sldMkLst>
          <pc:docMk/>
          <pc:sldMk cId="3936110887" sldId="2145705345"/>
        </pc:sldMkLst>
        <pc:spChg chg="del">
          <ac:chgData name="Hélène Leclerc" userId="cdc7240b-3614-4b4b-977d-3340e303e501" providerId="ADAL" clId="{A4271B4C-A277-45A4-A843-BA9BFE15332B}" dt="2024-01-15T15:46:00.387" v="10" actId="478"/>
          <ac:spMkLst>
            <pc:docMk/>
            <pc:sldMk cId="3936110887" sldId="2145705345"/>
            <ac:spMk id="5" creationId="{95C7CF11-58A7-B600-6E40-FED63BF0CC51}"/>
          </ac:spMkLst>
        </pc:spChg>
        <pc:spChg chg="mod">
          <ac:chgData name="Hélène Leclerc" userId="cdc7240b-3614-4b4b-977d-3340e303e501" providerId="ADAL" clId="{A4271B4C-A277-45A4-A843-BA9BFE15332B}" dt="2024-01-15T15:46:14.178" v="15" actId="1076"/>
          <ac:spMkLst>
            <pc:docMk/>
            <pc:sldMk cId="3936110887" sldId="2145705345"/>
            <ac:spMk id="13" creationId="{DC9697E4-B2A2-08CF-56D9-BF45AA11A02B}"/>
          </ac:spMkLst>
        </pc:spChg>
        <pc:spChg chg="del">
          <ac:chgData name="Hélène Leclerc" userId="cdc7240b-3614-4b4b-977d-3340e303e501" providerId="ADAL" clId="{A4271B4C-A277-45A4-A843-BA9BFE15332B}" dt="2024-01-15T15:46:00.387" v="10" actId="478"/>
          <ac:spMkLst>
            <pc:docMk/>
            <pc:sldMk cId="3936110887" sldId="2145705345"/>
            <ac:spMk id="17" creationId="{AC614B75-FEFF-3A36-0BE3-AB0A06362896}"/>
          </ac:spMkLst>
        </pc:spChg>
        <pc:spChg chg="del">
          <ac:chgData name="Hélène Leclerc" userId="cdc7240b-3614-4b4b-977d-3340e303e501" providerId="ADAL" clId="{A4271B4C-A277-45A4-A843-BA9BFE15332B}" dt="2024-01-15T15:46:00.387" v="10" actId="478"/>
          <ac:spMkLst>
            <pc:docMk/>
            <pc:sldMk cId="3936110887" sldId="2145705345"/>
            <ac:spMk id="21" creationId="{8D40B36D-374F-D515-70C0-7FA2C725F4AE}"/>
          </ac:spMkLst>
        </pc:spChg>
        <pc:spChg chg="del">
          <ac:chgData name="Hélène Leclerc" userId="cdc7240b-3614-4b4b-977d-3340e303e501" providerId="ADAL" clId="{A4271B4C-A277-45A4-A843-BA9BFE15332B}" dt="2024-01-15T15:46:00.387" v="10" actId="478"/>
          <ac:spMkLst>
            <pc:docMk/>
            <pc:sldMk cId="3936110887" sldId="2145705345"/>
            <ac:spMk id="23" creationId="{86BBE8ED-0685-4D4B-E0F5-146C6694BB25}"/>
          </ac:spMkLst>
        </pc:spChg>
        <pc:spChg chg="del">
          <ac:chgData name="Hélène Leclerc" userId="cdc7240b-3614-4b4b-977d-3340e303e501" providerId="ADAL" clId="{A4271B4C-A277-45A4-A843-BA9BFE15332B}" dt="2024-01-15T15:46:11.515" v="14" actId="478"/>
          <ac:spMkLst>
            <pc:docMk/>
            <pc:sldMk cId="3936110887" sldId="2145705345"/>
            <ac:spMk id="27" creationId="{B2A2D791-8DF0-4B3C-EB93-769D85638D01}"/>
          </ac:spMkLst>
        </pc:spChg>
        <pc:spChg chg="mod">
          <ac:chgData name="Hélène Leclerc" userId="cdc7240b-3614-4b4b-977d-3340e303e501" providerId="ADAL" clId="{A4271B4C-A277-45A4-A843-BA9BFE15332B}" dt="2024-01-15T15:46:09.232" v="13" actId="1076"/>
          <ac:spMkLst>
            <pc:docMk/>
            <pc:sldMk cId="3936110887" sldId="2145705345"/>
            <ac:spMk id="42" creationId="{D126DD84-3C65-889B-6DD7-CBB37AFD76CB}"/>
          </ac:spMkLst>
        </pc:spChg>
        <pc:spChg chg="mod">
          <ac:chgData name="Hélène Leclerc" userId="cdc7240b-3614-4b4b-977d-3340e303e501" providerId="ADAL" clId="{A4271B4C-A277-45A4-A843-BA9BFE15332B}" dt="2024-01-15T15:46:09.232" v="13" actId="1076"/>
          <ac:spMkLst>
            <pc:docMk/>
            <pc:sldMk cId="3936110887" sldId="2145705345"/>
            <ac:spMk id="47" creationId="{0DC5B75A-C0EA-0CF6-AAEC-108CEFF8FCA2}"/>
          </ac:spMkLst>
        </pc:spChg>
        <pc:spChg chg="mod">
          <ac:chgData name="Hélène Leclerc" userId="cdc7240b-3614-4b4b-977d-3340e303e501" providerId="ADAL" clId="{A4271B4C-A277-45A4-A843-BA9BFE15332B}" dt="2024-01-15T15:46:09.232" v="13" actId="1076"/>
          <ac:spMkLst>
            <pc:docMk/>
            <pc:sldMk cId="3936110887" sldId="2145705345"/>
            <ac:spMk id="48" creationId="{52EF2034-6BD5-0A93-5C27-24FF6C5E2E34}"/>
          </ac:spMkLst>
        </pc:spChg>
        <pc:spChg chg="mod">
          <ac:chgData name="Hélène Leclerc" userId="cdc7240b-3614-4b4b-977d-3340e303e501" providerId="ADAL" clId="{A4271B4C-A277-45A4-A843-BA9BFE15332B}" dt="2024-01-15T15:46:09.232" v="13" actId="1076"/>
          <ac:spMkLst>
            <pc:docMk/>
            <pc:sldMk cId="3936110887" sldId="2145705345"/>
            <ac:spMk id="51" creationId="{70B0278D-1C59-562C-B7B9-770C316BD03F}"/>
          </ac:spMkLst>
        </pc:spChg>
        <pc:spChg chg="mod">
          <ac:chgData name="Hélène Leclerc" userId="cdc7240b-3614-4b4b-977d-3340e303e501" providerId="ADAL" clId="{A4271B4C-A277-45A4-A843-BA9BFE15332B}" dt="2024-01-15T15:46:09.232" v="13" actId="1076"/>
          <ac:spMkLst>
            <pc:docMk/>
            <pc:sldMk cId="3936110887" sldId="2145705345"/>
            <ac:spMk id="52" creationId="{66F87B3F-B3CA-8E92-69FC-382BDD62EBCC}"/>
          </ac:spMkLst>
        </pc:spChg>
        <pc:spChg chg="mod">
          <ac:chgData name="Hélène Leclerc" userId="cdc7240b-3614-4b4b-977d-3340e303e501" providerId="ADAL" clId="{A4271B4C-A277-45A4-A843-BA9BFE15332B}" dt="2024-01-15T15:46:09.232" v="13" actId="1076"/>
          <ac:spMkLst>
            <pc:docMk/>
            <pc:sldMk cId="3936110887" sldId="2145705345"/>
            <ac:spMk id="53" creationId="{688A76D7-514D-F20D-614C-EE7D90F2E7F0}"/>
          </ac:spMkLst>
        </pc:spChg>
        <pc:spChg chg="mod">
          <ac:chgData name="Hélène Leclerc" userId="cdc7240b-3614-4b4b-977d-3340e303e501" providerId="ADAL" clId="{A4271B4C-A277-45A4-A843-BA9BFE15332B}" dt="2024-01-15T15:46:09.232" v="13" actId="1076"/>
          <ac:spMkLst>
            <pc:docMk/>
            <pc:sldMk cId="3936110887" sldId="2145705345"/>
            <ac:spMk id="54" creationId="{EEEFAD9D-7602-EC24-31E9-9320B8F960E1}"/>
          </ac:spMkLst>
        </pc:spChg>
        <pc:picChg chg="del">
          <ac:chgData name="Hélène Leclerc" userId="cdc7240b-3614-4b4b-977d-3340e303e501" providerId="ADAL" clId="{A4271B4C-A277-45A4-A843-BA9BFE15332B}" dt="2024-01-15T15:46:00.387" v="10" actId="478"/>
          <ac:picMkLst>
            <pc:docMk/>
            <pc:sldMk cId="3936110887" sldId="2145705345"/>
            <ac:picMk id="22" creationId="{8CABBF7D-09F7-24E6-3C22-5F0B474B600D}"/>
          </ac:picMkLst>
        </pc:picChg>
      </pc:sldChg>
      <pc:sldChg chg="del">
        <pc:chgData name="Hélène Leclerc" userId="cdc7240b-3614-4b4b-977d-3340e303e501" providerId="ADAL" clId="{A4271B4C-A277-45A4-A843-BA9BFE15332B}" dt="2024-01-15T15:44:22.161" v="0" actId="47"/>
        <pc:sldMkLst>
          <pc:docMk/>
          <pc:sldMk cId="3849822678" sldId="2145705347"/>
        </pc:sldMkLst>
      </pc:sldChg>
      <pc:sldChg chg="del">
        <pc:chgData name="Hélène Leclerc" userId="cdc7240b-3614-4b4b-977d-3340e303e501" providerId="ADAL" clId="{A4271B4C-A277-45A4-A843-BA9BFE15332B}" dt="2024-01-15T15:44:26.300" v="1" actId="47"/>
        <pc:sldMkLst>
          <pc:docMk/>
          <pc:sldMk cId="576623813" sldId="2145705352"/>
        </pc:sldMkLst>
      </pc:sldChg>
      <pc:sldChg chg="delSp mod">
        <pc:chgData name="Hélène Leclerc" userId="cdc7240b-3614-4b4b-977d-3340e303e501" providerId="ADAL" clId="{A4271B4C-A277-45A4-A843-BA9BFE15332B}" dt="2024-01-15T15:45:19.977" v="2" actId="478"/>
        <pc:sldMkLst>
          <pc:docMk/>
          <pc:sldMk cId="3059698441" sldId="2145705353"/>
        </pc:sldMkLst>
        <pc:spChg chg="del">
          <ac:chgData name="Hélène Leclerc" userId="cdc7240b-3614-4b4b-977d-3340e303e501" providerId="ADAL" clId="{A4271B4C-A277-45A4-A843-BA9BFE15332B}" dt="2024-01-15T15:45:19.977" v="2" actId="478"/>
          <ac:spMkLst>
            <pc:docMk/>
            <pc:sldMk cId="3059698441" sldId="2145705353"/>
            <ac:spMk id="42" creationId="{79E691CC-A9B5-5B86-7683-DD91AC7EB787}"/>
          </ac:spMkLst>
        </pc:spChg>
        <pc:spChg chg="del">
          <ac:chgData name="Hélène Leclerc" userId="cdc7240b-3614-4b4b-977d-3340e303e501" providerId="ADAL" clId="{A4271B4C-A277-45A4-A843-BA9BFE15332B}" dt="2024-01-15T15:45:19.977" v="2" actId="478"/>
          <ac:spMkLst>
            <pc:docMk/>
            <pc:sldMk cId="3059698441" sldId="2145705353"/>
            <ac:spMk id="43" creationId="{687469DB-F829-D8F8-FF2D-3C9D6DA8FCC0}"/>
          </ac:spMkLst>
        </pc:spChg>
        <pc:spChg chg="del">
          <ac:chgData name="Hélène Leclerc" userId="cdc7240b-3614-4b4b-977d-3340e303e501" providerId="ADAL" clId="{A4271B4C-A277-45A4-A843-BA9BFE15332B}" dt="2024-01-15T15:45:19.977" v="2" actId="478"/>
          <ac:spMkLst>
            <pc:docMk/>
            <pc:sldMk cId="3059698441" sldId="2145705353"/>
            <ac:spMk id="44" creationId="{432E2E15-CCDA-C7A6-EF86-89D862E657C0}"/>
          </ac:spMkLst>
        </pc:spChg>
      </pc:sldChg>
      <pc:sldChg chg="delSp modSp mod">
        <pc:chgData name="Hélène Leclerc" userId="cdc7240b-3614-4b4b-977d-3340e303e501" providerId="ADAL" clId="{A4271B4C-A277-45A4-A843-BA9BFE15332B}" dt="2024-01-15T15:45:30.473" v="4" actId="1076"/>
        <pc:sldMkLst>
          <pc:docMk/>
          <pc:sldMk cId="1872610638" sldId="2145705365"/>
        </pc:sldMkLst>
        <pc:spChg chg="del">
          <ac:chgData name="Hélène Leclerc" userId="cdc7240b-3614-4b4b-977d-3340e303e501" providerId="ADAL" clId="{A4271B4C-A277-45A4-A843-BA9BFE15332B}" dt="2024-01-15T15:45:24.444" v="3" actId="478"/>
          <ac:spMkLst>
            <pc:docMk/>
            <pc:sldMk cId="1872610638" sldId="2145705365"/>
            <ac:spMk id="5" creationId="{36B9B23D-C8BE-EFEE-C803-1A0D6DBC62FC}"/>
          </ac:spMkLst>
        </pc:spChg>
        <pc:spChg chg="del">
          <ac:chgData name="Hélène Leclerc" userId="cdc7240b-3614-4b4b-977d-3340e303e501" providerId="ADAL" clId="{A4271B4C-A277-45A4-A843-BA9BFE15332B}" dt="2024-01-15T15:45:24.444" v="3" actId="478"/>
          <ac:spMkLst>
            <pc:docMk/>
            <pc:sldMk cId="1872610638" sldId="2145705365"/>
            <ac:spMk id="10" creationId="{7F7A9733-3691-FBFB-8CF6-B931EFF4E0F3}"/>
          </ac:spMkLst>
        </pc:spChg>
        <pc:spChg chg="del">
          <ac:chgData name="Hélène Leclerc" userId="cdc7240b-3614-4b4b-977d-3340e303e501" providerId="ADAL" clId="{A4271B4C-A277-45A4-A843-BA9BFE15332B}" dt="2024-01-15T15:45:24.444" v="3" actId="478"/>
          <ac:spMkLst>
            <pc:docMk/>
            <pc:sldMk cId="1872610638" sldId="2145705365"/>
            <ac:spMk id="36" creationId="{AC9645D3-D1C2-E7B3-F285-E6C981E23B7F}"/>
          </ac:spMkLst>
        </pc:spChg>
        <pc:spChg chg="del">
          <ac:chgData name="Hélène Leclerc" userId="cdc7240b-3614-4b4b-977d-3340e303e501" providerId="ADAL" clId="{A4271B4C-A277-45A4-A843-BA9BFE15332B}" dt="2024-01-15T15:45:24.444" v="3" actId="478"/>
          <ac:spMkLst>
            <pc:docMk/>
            <pc:sldMk cId="1872610638" sldId="2145705365"/>
            <ac:spMk id="38" creationId="{B90ED858-A22D-62A6-7880-31C49D1A68C0}"/>
          </ac:spMkLst>
        </pc:spChg>
        <pc:grpChg chg="mod">
          <ac:chgData name="Hélène Leclerc" userId="cdc7240b-3614-4b4b-977d-3340e303e501" providerId="ADAL" clId="{A4271B4C-A277-45A4-A843-BA9BFE15332B}" dt="2024-01-15T15:45:30.473" v="4" actId="1076"/>
          <ac:grpSpMkLst>
            <pc:docMk/>
            <pc:sldMk cId="1872610638" sldId="2145705365"/>
            <ac:grpSpMk id="16" creationId="{EB6C7E6D-3C45-8ADE-5571-CD4ABB1CCDAC}"/>
          </ac:grpSpMkLst>
        </pc:grpChg>
        <pc:picChg chg="del">
          <ac:chgData name="Hélène Leclerc" userId="cdc7240b-3614-4b4b-977d-3340e303e501" providerId="ADAL" clId="{A4271B4C-A277-45A4-A843-BA9BFE15332B}" dt="2024-01-15T15:45:24.444" v="3" actId="478"/>
          <ac:picMkLst>
            <pc:docMk/>
            <pc:sldMk cId="1872610638" sldId="2145705365"/>
            <ac:picMk id="37" creationId="{48D5F5A1-26DB-4C5B-DEC6-DF141E1E8359}"/>
          </ac:picMkLst>
        </pc:picChg>
      </pc:sldChg>
      <pc:sldChg chg="delSp mod">
        <pc:chgData name="Hélène Leclerc" userId="cdc7240b-3614-4b4b-977d-3340e303e501" providerId="ADAL" clId="{A4271B4C-A277-45A4-A843-BA9BFE15332B}" dt="2024-01-15T15:45:39.600" v="5" actId="478"/>
        <pc:sldMkLst>
          <pc:docMk/>
          <pc:sldMk cId="1428326802" sldId="2145705433"/>
        </pc:sldMkLst>
        <pc:spChg chg="del">
          <ac:chgData name="Hélène Leclerc" userId="cdc7240b-3614-4b4b-977d-3340e303e501" providerId="ADAL" clId="{A4271B4C-A277-45A4-A843-BA9BFE15332B}" dt="2024-01-15T15:45:39.600" v="5" actId="478"/>
          <ac:spMkLst>
            <pc:docMk/>
            <pc:sldMk cId="1428326802" sldId="2145705433"/>
            <ac:spMk id="34" creationId="{6D535710-F409-ACDA-EFC5-3FDB09976E1C}"/>
          </ac:spMkLst>
        </pc:spChg>
        <pc:spChg chg="del">
          <ac:chgData name="Hélène Leclerc" userId="cdc7240b-3614-4b4b-977d-3340e303e501" providerId="ADAL" clId="{A4271B4C-A277-45A4-A843-BA9BFE15332B}" dt="2024-01-15T15:45:39.600" v="5" actId="478"/>
          <ac:spMkLst>
            <pc:docMk/>
            <pc:sldMk cId="1428326802" sldId="2145705433"/>
            <ac:spMk id="35" creationId="{E0F87391-F5DA-F547-5459-6AF94C004DA5}"/>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203283379971998"/>
          <c:y val="3.1245790583084587E-2"/>
          <c:w val="0.81924930789212314"/>
          <c:h val="0.9559371502245646"/>
        </c:manualLayout>
      </c:layout>
      <c:doughnutChart>
        <c:varyColors val="1"/>
        <c:ser>
          <c:idx val="0"/>
          <c:order val="0"/>
          <c:tx>
            <c:strRef>
              <c:f>Sheet1!$B$1</c:f>
              <c:strCache>
                <c:ptCount val="1"/>
                <c:pt idx="0">
                  <c:v>Sales</c:v>
                </c:pt>
              </c:strCache>
            </c:strRef>
          </c:tx>
          <c:spPr>
            <a:ln>
              <a:noFill/>
            </a:ln>
          </c:spPr>
          <c:explosion val="1"/>
          <c:dPt>
            <c:idx val="0"/>
            <c:bubble3D val="0"/>
            <c:spPr>
              <a:solidFill>
                <a:srgbClr val="531412"/>
              </a:solidFill>
              <a:ln w="19050">
                <a:noFill/>
              </a:ln>
              <a:effectLst/>
            </c:spPr>
            <c:extLst>
              <c:ext xmlns:c16="http://schemas.microsoft.com/office/drawing/2014/chart" uri="{C3380CC4-5D6E-409C-BE32-E72D297353CC}">
                <c16:uniqueId val="{00000001-A72C-425C-9F4C-533D7B34652D}"/>
              </c:ext>
            </c:extLst>
          </c:dPt>
          <c:dPt>
            <c:idx val="1"/>
            <c:bubble3D val="0"/>
            <c:spPr>
              <a:solidFill>
                <a:srgbClr val="D6AD00"/>
              </a:solidFill>
              <a:ln w="19050">
                <a:noFill/>
              </a:ln>
              <a:effectLst/>
            </c:spPr>
            <c:extLst>
              <c:ext xmlns:c16="http://schemas.microsoft.com/office/drawing/2014/chart" uri="{C3380CC4-5D6E-409C-BE32-E72D297353CC}">
                <c16:uniqueId val="{00000003-A72C-425C-9F4C-533D7B34652D}"/>
              </c:ext>
            </c:extLst>
          </c:dPt>
          <c:dPt>
            <c:idx val="2"/>
            <c:bubble3D val="0"/>
            <c:spPr>
              <a:solidFill>
                <a:srgbClr val="C54F5B"/>
              </a:solidFill>
              <a:ln w="19050">
                <a:noFill/>
              </a:ln>
              <a:effectLst/>
            </c:spPr>
            <c:extLst>
              <c:ext xmlns:c16="http://schemas.microsoft.com/office/drawing/2014/chart" uri="{C3380CC4-5D6E-409C-BE32-E72D297353CC}">
                <c16:uniqueId val="{00000005-A72C-425C-9F4C-533D7B34652D}"/>
              </c:ext>
            </c:extLst>
          </c:dPt>
          <c:dLbls>
            <c:dLbl>
              <c:idx val="1"/>
              <c:layout>
                <c:manualLayout>
                  <c:x val="1.2985522577837243E-2"/>
                  <c:y val="-4.5222222222222226E-3"/>
                </c:manualLayout>
              </c:layout>
              <c:tx>
                <c:rich>
                  <a:bodyPr/>
                  <a:lstStyle/>
                  <a:p>
                    <a:fld id="{81EF557A-4C3A-4ED4-AB4C-BBC1B7F5A6F0}" type="VALUE">
                      <a:rPr lang="en-US" sz="1400">
                        <a:solidFill>
                          <a:schemeClr val="bg1"/>
                        </a:solidFill>
                      </a:rPr>
                      <a:pPr/>
                      <a:t>[VALEUR]</a:t>
                    </a:fld>
                    <a:endParaRPr lang="fr-F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A72C-425C-9F4C-533D7B34652D}"/>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Century Gothic" panose="020B0502020202020204" pitchFamily="34" charset="0"/>
                    <a:ea typeface="+mn-ea"/>
                    <a:cs typeface="+mn-cs"/>
                  </a:defRPr>
                </a:pPr>
                <a:endParaRPr lang="fr-F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Chein uniquement</c:v>
                </c:pt>
                <c:pt idx="1">
                  <c:v>Les deux</c:v>
                </c:pt>
                <c:pt idx="2">
                  <c:v>Chat uniquement</c:v>
                </c:pt>
              </c:strCache>
            </c:strRef>
          </c:cat>
          <c:val>
            <c:numRef>
              <c:f>Sheet1!$B$2:$B$4</c:f>
              <c:numCache>
                <c:formatCode>0.0%;;"-"</c:formatCode>
                <c:ptCount val="3"/>
                <c:pt idx="0">
                  <c:v>0.28000000000000003</c:v>
                </c:pt>
                <c:pt idx="1">
                  <c:v>0.25217619676396719</c:v>
                </c:pt>
                <c:pt idx="2">
                  <c:v>0.47311734556392815</c:v>
                </c:pt>
              </c:numCache>
            </c:numRef>
          </c:val>
          <c:extLst>
            <c:ext xmlns:c16="http://schemas.microsoft.com/office/drawing/2014/chart" uri="{C3380CC4-5D6E-409C-BE32-E72D297353CC}">
              <c16:uniqueId val="{00000006-A72C-425C-9F4C-533D7B34652D}"/>
            </c:ext>
          </c:extLst>
        </c:ser>
        <c:dLbls>
          <c:showLegendKey val="0"/>
          <c:showVal val="1"/>
          <c:showCatName val="0"/>
          <c:showSerName val="0"/>
          <c:showPercent val="0"/>
          <c:showBubbleSize val="0"/>
          <c:showLeaderLines val="1"/>
        </c:dLbls>
        <c:firstSliceAng val="325"/>
        <c:holeSize val="59"/>
      </c:doughnutChart>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Feuil1!$B$1</c:f>
              <c:strCache>
                <c:ptCount val="1"/>
                <c:pt idx="0">
                  <c:v>Statut logement </c:v>
                </c:pt>
              </c:strCache>
            </c:strRef>
          </c:tx>
          <c:spPr>
            <a:solidFill>
              <a:srgbClr val="C55A11"/>
            </a:solidFill>
            <a:ln>
              <a:noFill/>
            </a:ln>
            <a:effectLst/>
          </c:spPr>
          <c:invertIfNegative val="0"/>
          <c:dPt>
            <c:idx val="0"/>
            <c:invertIfNegative val="0"/>
            <c:bubble3D val="0"/>
            <c:extLst>
              <c:ext xmlns:c16="http://schemas.microsoft.com/office/drawing/2014/chart" uri="{C3380CC4-5D6E-409C-BE32-E72D297353CC}">
                <c16:uniqueId val="{00000000-5438-41F6-A061-0B3501B61F14}"/>
              </c:ext>
            </c:extLst>
          </c:dPt>
          <c:dPt>
            <c:idx val="1"/>
            <c:invertIfNegative val="0"/>
            <c:bubble3D val="0"/>
            <c:extLst>
              <c:ext xmlns:c16="http://schemas.microsoft.com/office/drawing/2014/chart" uri="{C3380CC4-5D6E-409C-BE32-E72D297353CC}">
                <c16:uniqueId val="{00000001-5438-41F6-A061-0B3501B61F14}"/>
              </c:ext>
            </c:extLst>
          </c:dPt>
          <c:dLbls>
            <c:spPr>
              <a:noFill/>
              <a:ln>
                <a:noFill/>
              </a:ln>
              <a:effectLst/>
            </c:spPr>
            <c:txPr>
              <a:bodyPr rot="0" spcFirstLastPara="1" vertOverflow="ellipsis" vert="horz" wrap="square" lIns="38100" tIns="19050" rIns="38100" bIns="19050" anchor="ctr" anchorCtr="0">
                <a:spAutoFit/>
              </a:bodyPr>
              <a:lstStyle/>
              <a:p>
                <a:pPr algn="ctr">
                  <a:defRPr lang="fr-FR" sz="1300" b="1" i="0" u="none" strike="noStrike" kern="1200" baseline="0">
                    <a:solidFill>
                      <a:srgbClr val="C55A11"/>
                    </a:solidFill>
                    <a:latin typeface="Century Gothic" panose="020B0502020202020204" pitchFamily="34" charset="0"/>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Feuil1!$A$2:$A$4</c:f>
              <c:strCache>
                <c:ptCount val="3"/>
                <c:pt idx="0">
                  <c:v>1 animal</c:v>
                </c:pt>
                <c:pt idx="1">
                  <c:v>2 animaux</c:v>
                </c:pt>
                <c:pt idx="2">
                  <c:v>3 animaux et plus</c:v>
                </c:pt>
              </c:strCache>
            </c:strRef>
          </c:cat>
          <c:val>
            <c:numRef>
              <c:f>Feuil1!$B$2:$B$4</c:f>
              <c:numCache>
                <c:formatCode>0%</c:formatCode>
                <c:ptCount val="3"/>
                <c:pt idx="0" formatCode="0%;;&quot;-&quot;">
                  <c:v>0.55925434545811514</c:v>
                </c:pt>
                <c:pt idx="1">
                  <c:v>0.26136753141470881</c:v>
                </c:pt>
                <c:pt idx="2" formatCode="0%;;&quot;-&quot;">
                  <c:v>0.17937812312717391</c:v>
                </c:pt>
              </c:numCache>
            </c:numRef>
          </c:val>
          <c:extLst>
            <c:ext xmlns:c16="http://schemas.microsoft.com/office/drawing/2014/chart" uri="{C3380CC4-5D6E-409C-BE32-E72D297353CC}">
              <c16:uniqueId val="{00000003-5438-41F6-A061-0B3501B61F14}"/>
            </c:ext>
          </c:extLst>
        </c:ser>
        <c:dLbls>
          <c:showLegendKey val="0"/>
          <c:showVal val="0"/>
          <c:showCatName val="0"/>
          <c:showSerName val="0"/>
          <c:showPercent val="0"/>
          <c:showBubbleSize val="0"/>
        </c:dLbls>
        <c:gapWidth val="60"/>
        <c:axId val="707197576"/>
        <c:axId val="707197184"/>
      </c:barChart>
      <c:catAx>
        <c:axId val="707197576"/>
        <c:scaling>
          <c:orientation val="maxMin"/>
        </c:scaling>
        <c:delete val="0"/>
        <c:axPos val="l"/>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ctr" anchorCtr="1"/>
          <a:lstStyle/>
          <a:p>
            <a:pPr>
              <a:defRPr sz="1000" b="0" i="0" u="none" strike="noStrike" kern="1200" baseline="0">
                <a:solidFill>
                  <a:schemeClr val="bg2">
                    <a:lumMod val="25000"/>
                  </a:schemeClr>
                </a:solidFill>
                <a:latin typeface="Century Gothic" panose="020B0502020202020204" pitchFamily="34" charset="0"/>
                <a:ea typeface="+mn-ea"/>
                <a:cs typeface="+mn-cs"/>
              </a:defRPr>
            </a:pPr>
            <a:endParaRPr lang="fr-FR"/>
          </a:p>
        </c:txPr>
        <c:crossAx val="707197184"/>
        <c:crosses val="autoZero"/>
        <c:auto val="1"/>
        <c:lblAlgn val="ctr"/>
        <c:lblOffset val="100"/>
        <c:noMultiLvlLbl val="0"/>
      </c:catAx>
      <c:valAx>
        <c:axId val="707197184"/>
        <c:scaling>
          <c:orientation val="minMax"/>
          <c:max val="1"/>
          <c:min val="0"/>
        </c:scaling>
        <c:delete val="1"/>
        <c:axPos val="t"/>
        <c:numFmt formatCode="0%;;&quot;-&quot;" sourceLinked="1"/>
        <c:majorTickMark val="out"/>
        <c:minorTickMark val="none"/>
        <c:tickLblPos val="nextTo"/>
        <c:crossAx val="7071975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Feuil1!$B$1</c:f>
              <c:strCache>
                <c:ptCount val="1"/>
                <c:pt idx="0">
                  <c:v>Statut logement </c:v>
                </c:pt>
              </c:strCache>
            </c:strRef>
          </c:tx>
          <c:spPr>
            <a:solidFill>
              <a:srgbClr val="C55A11"/>
            </a:solidFill>
            <a:ln>
              <a:noFill/>
            </a:ln>
            <a:effectLst/>
          </c:spPr>
          <c:invertIfNegative val="0"/>
          <c:dPt>
            <c:idx val="0"/>
            <c:invertIfNegative val="0"/>
            <c:bubble3D val="0"/>
            <c:spPr>
              <a:solidFill>
                <a:srgbClr val="C55A11"/>
              </a:solidFill>
              <a:ln>
                <a:noFill/>
              </a:ln>
              <a:effectLst/>
            </c:spPr>
            <c:extLst>
              <c:ext xmlns:c16="http://schemas.microsoft.com/office/drawing/2014/chart" uri="{C3380CC4-5D6E-409C-BE32-E72D297353CC}">
                <c16:uniqueId val="{00000001-CBDB-4667-B3C2-BE24E44AB437}"/>
              </c:ext>
            </c:extLst>
          </c:dPt>
          <c:dPt>
            <c:idx val="1"/>
            <c:invertIfNegative val="0"/>
            <c:bubble3D val="0"/>
            <c:extLst>
              <c:ext xmlns:c16="http://schemas.microsoft.com/office/drawing/2014/chart" uri="{C3380CC4-5D6E-409C-BE32-E72D297353CC}">
                <c16:uniqueId val="{00000002-CBDB-4667-B3C2-BE24E44AB437}"/>
              </c:ext>
            </c:extLst>
          </c:dPt>
          <c:dPt>
            <c:idx val="2"/>
            <c:invertIfNegative val="0"/>
            <c:bubble3D val="0"/>
            <c:extLst>
              <c:ext xmlns:c16="http://schemas.microsoft.com/office/drawing/2014/chart" uri="{C3380CC4-5D6E-409C-BE32-E72D297353CC}">
                <c16:uniqueId val="{00000003-CBDB-4667-B3C2-BE24E44AB437}"/>
              </c:ext>
            </c:extLst>
          </c:dPt>
          <c:dLbls>
            <c:spPr>
              <a:noFill/>
              <a:ln>
                <a:noFill/>
              </a:ln>
              <a:effectLst/>
            </c:spPr>
            <c:txPr>
              <a:bodyPr rot="0" spcFirstLastPara="1" vertOverflow="ellipsis" vert="horz" wrap="square" lIns="38100" tIns="19050" rIns="38100" bIns="19050" anchor="ctr" anchorCtr="0">
                <a:spAutoFit/>
              </a:bodyPr>
              <a:lstStyle/>
              <a:p>
                <a:pPr algn="ctr">
                  <a:defRPr lang="fr-FR" sz="1300" b="1" i="0" u="none" strike="noStrike" kern="1200" baseline="0">
                    <a:solidFill>
                      <a:srgbClr val="C55A11"/>
                    </a:solidFill>
                    <a:latin typeface="Century Gothic" panose="020B0502020202020204" pitchFamily="34" charset="0"/>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Feuil1!$A$2:$A$5</c:f>
              <c:strCache>
                <c:ptCount val="4"/>
                <c:pt idx="0">
                  <c:v> de 0 à 3 ans</c:v>
                </c:pt>
                <c:pt idx="1">
                  <c:v> de 3 à 6 ans</c:v>
                </c:pt>
                <c:pt idx="2">
                  <c:v>de 6 à 9 ans</c:v>
                </c:pt>
                <c:pt idx="3">
                  <c:v>de 9 ans et plus</c:v>
                </c:pt>
              </c:strCache>
            </c:strRef>
          </c:cat>
          <c:val>
            <c:numRef>
              <c:f>Feuil1!$B$2:$B$5</c:f>
              <c:numCache>
                <c:formatCode>0%;;"-"</c:formatCode>
                <c:ptCount val="4"/>
                <c:pt idx="0">
                  <c:v>0.29132632415537268</c:v>
                </c:pt>
                <c:pt idx="1">
                  <c:v>0.41038068954561036</c:v>
                </c:pt>
                <c:pt idx="2">
                  <c:v>0.2947256707190572</c:v>
                </c:pt>
                <c:pt idx="3">
                  <c:v>0.40861562119648215</c:v>
                </c:pt>
              </c:numCache>
            </c:numRef>
          </c:val>
          <c:extLst>
            <c:ext xmlns:c16="http://schemas.microsoft.com/office/drawing/2014/chart" uri="{C3380CC4-5D6E-409C-BE32-E72D297353CC}">
              <c16:uniqueId val="{00000004-CBDB-4667-B3C2-BE24E44AB437}"/>
            </c:ext>
          </c:extLst>
        </c:ser>
        <c:dLbls>
          <c:showLegendKey val="0"/>
          <c:showVal val="0"/>
          <c:showCatName val="0"/>
          <c:showSerName val="0"/>
          <c:showPercent val="0"/>
          <c:showBubbleSize val="0"/>
        </c:dLbls>
        <c:gapWidth val="60"/>
        <c:axId val="707197576"/>
        <c:axId val="707197184"/>
      </c:barChart>
      <c:catAx>
        <c:axId val="707197576"/>
        <c:scaling>
          <c:orientation val="maxMin"/>
        </c:scaling>
        <c:delete val="0"/>
        <c:axPos val="l"/>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ctr" anchorCtr="1"/>
          <a:lstStyle/>
          <a:p>
            <a:pPr>
              <a:defRPr sz="1000" b="0" i="0" u="none" strike="noStrike" kern="1200" baseline="0">
                <a:solidFill>
                  <a:schemeClr val="bg2">
                    <a:lumMod val="25000"/>
                  </a:schemeClr>
                </a:solidFill>
                <a:latin typeface="Century Gothic" panose="020B0502020202020204" pitchFamily="34" charset="0"/>
                <a:ea typeface="+mn-ea"/>
                <a:cs typeface="+mn-cs"/>
              </a:defRPr>
            </a:pPr>
            <a:endParaRPr lang="fr-FR"/>
          </a:p>
        </c:txPr>
        <c:crossAx val="707197184"/>
        <c:crosses val="autoZero"/>
        <c:auto val="1"/>
        <c:lblAlgn val="ctr"/>
        <c:lblOffset val="100"/>
        <c:noMultiLvlLbl val="0"/>
      </c:catAx>
      <c:valAx>
        <c:axId val="707197184"/>
        <c:scaling>
          <c:orientation val="minMax"/>
          <c:max val="1"/>
          <c:min val="0"/>
        </c:scaling>
        <c:delete val="1"/>
        <c:axPos val="t"/>
        <c:numFmt formatCode="0%;;&quot;-&quot;" sourceLinked="1"/>
        <c:majorTickMark val="out"/>
        <c:minorTickMark val="none"/>
        <c:tickLblPos val="nextTo"/>
        <c:crossAx val="7071975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Feuil1!$B$1</c:f>
              <c:strCache>
                <c:ptCount val="1"/>
                <c:pt idx="0">
                  <c:v>%</c:v>
                </c:pt>
              </c:strCache>
            </c:strRef>
          </c:tx>
          <c:dPt>
            <c:idx val="0"/>
            <c:bubble3D val="0"/>
            <c:spPr>
              <a:noFill/>
              <a:ln w="19050">
                <a:noFill/>
              </a:ln>
              <a:effectLst/>
            </c:spPr>
            <c:extLst>
              <c:ext xmlns:c16="http://schemas.microsoft.com/office/drawing/2014/chart" uri="{C3380CC4-5D6E-409C-BE32-E72D297353CC}">
                <c16:uniqueId val="{00000001-A36E-4494-9E1A-305937BE034D}"/>
              </c:ext>
            </c:extLst>
          </c:dPt>
          <c:dPt>
            <c:idx val="1"/>
            <c:bubble3D val="0"/>
            <c:spPr>
              <a:solidFill>
                <a:schemeClr val="bg2">
                  <a:lumMod val="75000"/>
                </a:schemeClr>
              </a:solidFill>
              <a:ln w="19050">
                <a:solidFill>
                  <a:schemeClr val="lt1"/>
                </a:solidFill>
              </a:ln>
              <a:effectLst/>
            </c:spPr>
            <c:extLst>
              <c:ext xmlns:c16="http://schemas.microsoft.com/office/drawing/2014/chart" uri="{C3380CC4-5D6E-409C-BE32-E72D297353CC}">
                <c16:uniqueId val="{00000003-A36E-4494-9E1A-305937BE034D}"/>
              </c:ext>
            </c:extLst>
          </c:dPt>
          <c:dPt>
            <c:idx val="2"/>
            <c:bubble3D val="0"/>
            <c:spPr>
              <a:solidFill>
                <a:srgbClr val="FFDE5B"/>
              </a:solidFill>
              <a:ln w="19050">
                <a:solidFill>
                  <a:schemeClr val="lt1"/>
                </a:solidFill>
              </a:ln>
              <a:effectLst/>
            </c:spPr>
            <c:extLst>
              <c:ext xmlns:c16="http://schemas.microsoft.com/office/drawing/2014/chart" uri="{C3380CC4-5D6E-409C-BE32-E72D297353CC}">
                <c16:uniqueId val="{00000005-A36E-4494-9E1A-305937BE034D}"/>
              </c:ext>
            </c:extLst>
          </c:dPt>
          <c:dPt>
            <c:idx val="3"/>
            <c:bubble3D val="0"/>
            <c:spPr>
              <a:solidFill>
                <a:srgbClr val="D6AD00"/>
              </a:solidFill>
              <a:ln w="19050">
                <a:solidFill>
                  <a:schemeClr val="lt1"/>
                </a:solidFill>
              </a:ln>
              <a:effectLst/>
            </c:spPr>
            <c:extLst>
              <c:ext xmlns:c16="http://schemas.microsoft.com/office/drawing/2014/chart" uri="{C3380CC4-5D6E-409C-BE32-E72D297353CC}">
                <c16:uniqueId val="{00000007-A36E-4494-9E1A-305937BE034D}"/>
              </c:ext>
            </c:extLst>
          </c:dPt>
          <c:dPt>
            <c:idx val="4"/>
            <c:bubble3D val="0"/>
            <c:spPr>
              <a:solidFill>
                <a:srgbClr val="C54F5B"/>
              </a:solidFill>
              <a:ln w="19050">
                <a:solidFill>
                  <a:schemeClr val="lt1"/>
                </a:solidFill>
              </a:ln>
              <a:effectLst/>
            </c:spPr>
            <c:extLst>
              <c:ext xmlns:c16="http://schemas.microsoft.com/office/drawing/2014/chart" uri="{C3380CC4-5D6E-409C-BE32-E72D297353CC}">
                <c16:uniqueId val="{00000009-A36E-4494-9E1A-305937BE034D}"/>
              </c:ext>
            </c:extLst>
          </c:dPt>
          <c:dPt>
            <c:idx val="5"/>
            <c:bubble3D val="0"/>
            <c:spPr>
              <a:solidFill>
                <a:srgbClr val="531412"/>
              </a:solidFill>
              <a:ln w="19050">
                <a:solidFill>
                  <a:schemeClr val="lt1"/>
                </a:solidFill>
              </a:ln>
              <a:effectLst/>
            </c:spPr>
            <c:extLst>
              <c:ext xmlns:c16="http://schemas.microsoft.com/office/drawing/2014/chart" uri="{C3380CC4-5D6E-409C-BE32-E72D297353CC}">
                <c16:uniqueId val="{0000000B-A36E-4494-9E1A-305937BE034D}"/>
              </c:ext>
            </c:extLst>
          </c:dPt>
          <c:dLbls>
            <c:dLbl>
              <c:idx val="0"/>
              <c:delete val="1"/>
              <c:extLst>
                <c:ext xmlns:c15="http://schemas.microsoft.com/office/drawing/2012/chart" uri="{CE6537A1-D6FC-4f65-9D91-7224C49458BB}"/>
                <c:ext xmlns:c16="http://schemas.microsoft.com/office/drawing/2014/chart" uri="{C3380CC4-5D6E-409C-BE32-E72D297353CC}">
                  <c16:uniqueId val="{00000001-A36E-4494-9E1A-305937BE034D}"/>
                </c:ext>
              </c:extLst>
            </c:dLbl>
            <c:dLbl>
              <c:idx val="2"/>
              <c:layout>
                <c:manualLayout>
                  <c:x val="5.047235868360532E-2"/>
                  <c:y val="-1.3149754477517286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DC4F"/>
                      </a:solidFill>
                      <a:latin typeface="Century Gothic" panose="020B0502020202020204" pitchFamily="34" charset="0"/>
                      <a:ea typeface="+mn-ea"/>
                      <a:cs typeface="+mn-cs"/>
                    </a:defRPr>
                  </a:pPr>
                  <a:endParaRPr lang="fr-F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36E-4494-9E1A-305937BE034D}"/>
                </c:ext>
              </c:extLst>
            </c:dLbl>
            <c:dLbl>
              <c:idx val="5"/>
              <c:tx>
                <c:rich>
                  <a:bodyPr/>
                  <a:lstStyle/>
                  <a:p>
                    <a:fld id="{DF659986-8459-4966-A021-461AF165945A}" type="VALUE">
                      <a:rPr lang="en-US" sz="1400">
                        <a:solidFill>
                          <a:schemeClr val="bg1"/>
                        </a:solidFill>
                        <a:latin typeface="Century Gothic" panose="020B0502020202020204" pitchFamily="34" charset="0"/>
                      </a:rPr>
                      <a:pPr/>
                      <a:t>[VALEUR]</a:t>
                    </a:fld>
                    <a:endParaRPr lang="fr-F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A36E-4494-9E1A-305937BE034D}"/>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Century Gothic" panose="020B0502020202020204" pitchFamily="34" charset="0"/>
                    <a:ea typeface="+mn-ea"/>
                    <a:cs typeface="+mn-cs"/>
                  </a:defRPr>
                </a:pPr>
                <a:endParaRPr lang="fr-F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Feuil1!$A$2:$A$7</c:f>
              <c:strCache>
                <c:ptCount val="6"/>
                <c:pt idx="0">
                  <c:v>Rien</c:v>
                </c:pt>
                <c:pt idx="2">
                  <c:v>Non, pas du tout</c:v>
                </c:pt>
                <c:pt idx="3">
                  <c:v>Non, plutôt pas </c:v>
                </c:pt>
                <c:pt idx="4">
                  <c:v>Oui, plutôt </c:v>
                </c:pt>
                <c:pt idx="5">
                  <c:v>Oui, tout à fait</c:v>
                </c:pt>
              </c:strCache>
            </c:strRef>
          </c:cat>
          <c:val>
            <c:numRef>
              <c:f>Feuil1!$B$2:$B$7</c:f>
              <c:numCache>
                <c:formatCode>General</c:formatCode>
                <c:ptCount val="6"/>
                <c:pt idx="0" formatCode="0%">
                  <c:v>1</c:v>
                </c:pt>
                <c:pt idx="2" formatCode="0%">
                  <c:v>0.01</c:v>
                </c:pt>
                <c:pt idx="3" formatCode="0%">
                  <c:v>0.04</c:v>
                </c:pt>
                <c:pt idx="4" formatCode="0%">
                  <c:v>0.26</c:v>
                </c:pt>
                <c:pt idx="5" formatCode="0%">
                  <c:v>0.68</c:v>
                </c:pt>
              </c:numCache>
            </c:numRef>
          </c:val>
          <c:extLst>
            <c:ext xmlns:c16="http://schemas.microsoft.com/office/drawing/2014/chart" uri="{C3380CC4-5D6E-409C-BE32-E72D297353CC}">
              <c16:uniqueId val="{0000000C-A36E-4494-9E1A-305937BE034D}"/>
            </c:ext>
          </c:extLst>
        </c:ser>
        <c:dLbls>
          <c:showLegendKey val="0"/>
          <c:showVal val="1"/>
          <c:showCatName val="0"/>
          <c:showSerName val="0"/>
          <c:showPercent val="0"/>
          <c:showBubbleSize val="0"/>
          <c:showLeaderLines val="1"/>
        </c:dLbls>
        <c:firstSliceAng val="0"/>
        <c:holeSize val="51"/>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Feuil1!$B$1</c:f>
              <c:strCache>
                <c:ptCount val="1"/>
                <c:pt idx="0">
                  <c:v>Statut logement </c:v>
                </c:pt>
              </c:strCache>
            </c:strRef>
          </c:tx>
          <c:spPr>
            <a:solidFill>
              <a:srgbClr val="C55A11"/>
            </a:solidFill>
            <a:ln>
              <a:noFill/>
            </a:ln>
            <a:effectLst/>
          </c:spPr>
          <c:invertIfNegative val="0"/>
          <c:dPt>
            <c:idx val="0"/>
            <c:invertIfNegative val="0"/>
            <c:bubble3D val="0"/>
            <c:extLst>
              <c:ext xmlns:c16="http://schemas.microsoft.com/office/drawing/2014/chart" uri="{C3380CC4-5D6E-409C-BE32-E72D297353CC}">
                <c16:uniqueId val="{00000000-7FCA-4399-8D78-1D796832E323}"/>
              </c:ext>
            </c:extLst>
          </c:dPt>
          <c:dPt>
            <c:idx val="1"/>
            <c:invertIfNegative val="0"/>
            <c:bubble3D val="0"/>
            <c:extLst>
              <c:ext xmlns:c16="http://schemas.microsoft.com/office/drawing/2014/chart" uri="{C3380CC4-5D6E-409C-BE32-E72D297353CC}">
                <c16:uniqueId val="{00000001-7FCA-4399-8D78-1D796832E323}"/>
              </c:ext>
            </c:extLst>
          </c:dPt>
          <c:dPt>
            <c:idx val="2"/>
            <c:invertIfNegative val="0"/>
            <c:bubble3D val="0"/>
            <c:spPr>
              <a:solidFill>
                <a:srgbClr val="C55A11"/>
              </a:solidFill>
              <a:ln>
                <a:noFill/>
              </a:ln>
              <a:effectLst/>
            </c:spPr>
            <c:extLst>
              <c:ext xmlns:c16="http://schemas.microsoft.com/office/drawing/2014/chart" uri="{C3380CC4-5D6E-409C-BE32-E72D297353CC}">
                <c16:uniqueId val="{00000003-7FCA-4399-8D78-1D796832E323}"/>
              </c:ext>
            </c:extLst>
          </c:dPt>
          <c:dLbls>
            <c:dLbl>
              <c:idx val="2"/>
              <c:tx>
                <c:rich>
                  <a:bodyPr/>
                  <a:lstStyle/>
                  <a:p>
                    <a:fld id="{B1BBF17D-9BA7-4FC5-855A-A788D1C63677}" type="VALUE">
                      <a:rPr lang="en-US">
                        <a:solidFill>
                          <a:srgbClr val="C55A11"/>
                        </a:solidFill>
                      </a:rPr>
                      <a:pPr/>
                      <a:t>[VALEUR]</a:t>
                    </a:fld>
                    <a:endParaRPr lang="fr-F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FCA-4399-8D78-1D796832E323}"/>
                </c:ext>
              </c:extLst>
            </c:dLbl>
            <c:numFmt formatCode="0%" sourceLinked="0"/>
            <c:spPr>
              <a:noFill/>
              <a:ln>
                <a:noFill/>
              </a:ln>
              <a:effectLst/>
            </c:spPr>
            <c:txPr>
              <a:bodyPr rot="0" spcFirstLastPara="1" vertOverflow="ellipsis" vert="horz" wrap="square" lIns="38100" tIns="19050" rIns="38100" bIns="19050" anchor="ctr" anchorCtr="0">
                <a:spAutoFit/>
              </a:bodyPr>
              <a:lstStyle/>
              <a:p>
                <a:pPr algn="ctr">
                  <a:defRPr lang="fr-FR" sz="1300" b="1" i="0" u="none" strike="noStrike" kern="1200" baseline="0">
                    <a:solidFill>
                      <a:srgbClr val="C55A11"/>
                    </a:solidFill>
                    <a:latin typeface="Century Gothic" panose="020B0502020202020204" pitchFamily="34" charset="0"/>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Feuil1!$A$2:$A$6</c:f>
              <c:strCache>
                <c:ptCount val="5"/>
                <c:pt idx="0">
                  <c:v>0 à 5 consultations</c:v>
                </c:pt>
                <c:pt idx="1">
                  <c:v>6 à 10 consultations</c:v>
                </c:pt>
                <c:pt idx="2">
                  <c:v>11 à 15 consultations</c:v>
                </c:pt>
                <c:pt idx="3">
                  <c:v>16 à 20 consultations</c:v>
                </c:pt>
                <c:pt idx="4">
                  <c:v>21 consultations et plus</c:v>
                </c:pt>
              </c:strCache>
            </c:strRef>
          </c:cat>
          <c:val>
            <c:numRef>
              <c:f>Feuil1!$B$2:$B$6</c:f>
              <c:numCache>
                <c:formatCode>0.0%;;"-"</c:formatCode>
                <c:ptCount val="5"/>
                <c:pt idx="0">
                  <c:v>0.21747662235699639</c:v>
                </c:pt>
                <c:pt idx="1">
                  <c:v>0.19616732778415857</c:v>
                </c:pt>
                <c:pt idx="2">
                  <c:v>0.14112537577811379</c:v>
                </c:pt>
                <c:pt idx="3">
                  <c:v>0.19809873266950059</c:v>
                </c:pt>
                <c:pt idx="4">
                  <c:v>0.24713194141122849</c:v>
                </c:pt>
              </c:numCache>
            </c:numRef>
          </c:val>
          <c:extLst>
            <c:ext xmlns:c16="http://schemas.microsoft.com/office/drawing/2014/chart" uri="{C3380CC4-5D6E-409C-BE32-E72D297353CC}">
              <c16:uniqueId val="{00000004-7FCA-4399-8D78-1D796832E323}"/>
            </c:ext>
          </c:extLst>
        </c:ser>
        <c:dLbls>
          <c:showLegendKey val="0"/>
          <c:showVal val="0"/>
          <c:showCatName val="0"/>
          <c:showSerName val="0"/>
          <c:showPercent val="0"/>
          <c:showBubbleSize val="0"/>
        </c:dLbls>
        <c:gapWidth val="60"/>
        <c:axId val="707197576"/>
        <c:axId val="707197184"/>
      </c:barChart>
      <c:catAx>
        <c:axId val="707197576"/>
        <c:scaling>
          <c:orientation val="minMax"/>
        </c:scaling>
        <c:delete val="0"/>
        <c:axPos val="b"/>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ctr" anchorCtr="1"/>
          <a:lstStyle/>
          <a:p>
            <a:pPr>
              <a:defRPr sz="1000" b="0" i="0" u="none" strike="noStrike" kern="1200" baseline="0">
                <a:solidFill>
                  <a:schemeClr val="bg2">
                    <a:lumMod val="25000"/>
                  </a:schemeClr>
                </a:solidFill>
                <a:latin typeface="Century Gothic" panose="020B0502020202020204" pitchFamily="34" charset="0"/>
                <a:ea typeface="+mn-ea"/>
                <a:cs typeface="+mn-cs"/>
              </a:defRPr>
            </a:pPr>
            <a:endParaRPr lang="fr-FR"/>
          </a:p>
        </c:txPr>
        <c:crossAx val="707197184"/>
        <c:crosses val="autoZero"/>
        <c:auto val="1"/>
        <c:lblAlgn val="ctr"/>
        <c:lblOffset val="100"/>
        <c:noMultiLvlLbl val="0"/>
      </c:catAx>
      <c:valAx>
        <c:axId val="707197184"/>
        <c:scaling>
          <c:orientation val="minMax"/>
          <c:max val="0.4"/>
          <c:min val="0"/>
        </c:scaling>
        <c:delete val="1"/>
        <c:axPos val="l"/>
        <c:numFmt formatCode="0.0%;;&quot;-&quot;" sourceLinked="1"/>
        <c:majorTickMark val="out"/>
        <c:minorTickMark val="none"/>
        <c:tickLblPos val="nextTo"/>
        <c:crossAx val="7071975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Feuil1!$B$1</c:f>
              <c:strCache>
                <c:ptCount val="1"/>
                <c:pt idx="0">
                  <c:v>%</c:v>
                </c:pt>
              </c:strCache>
            </c:strRef>
          </c:tx>
          <c:dPt>
            <c:idx val="0"/>
            <c:bubble3D val="0"/>
            <c:spPr>
              <a:noFill/>
              <a:ln w="19050">
                <a:noFill/>
              </a:ln>
              <a:effectLst/>
            </c:spPr>
            <c:extLst>
              <c:ext xmlns:c16="http://schemas.microsoft.com/office/drawing/2014/chart" uri="{C3380CC4-5D6E-409C-BE32-E72D297353CC}">
                <c16:uniqueId val="{00000001-B593-4D73-9A3F-8F6F7069DEC1}"/>
              </c:ext>
            </c:extLst>
          </c:dPt>
          <c:dPt>
            <c:idx val="1"/>
            <c:bubble3D val="0"/>
            <c:spPr>
              <a:solidFill>
                <a:schemeClr val="bg2">
                  <a:lumMod val="75000"/>
                </a:schemeClr>
              </a:solidFill>
              <a:ln w="19050">
                <a:solidFill>
                  <a:schemeClr val="lt1"/>
                </a:solidFill>
              </a:ln>
              <a:effectLst/>
            </c:spPr>
            <c:extLst>
              <c:ext xmlns:c16="http://schemas.microsoft.com/office/drawing/2014/chart" uri="{C3380CC4-5D6E-409C-BE32-E72D297353CC}">
                <c16:uniqueId val="{00000003-B593-4D73-9A3F-8F6F7069DEC1}"/>
              </c:ext>
            </c:extLst>
          </c:dPt>
          <c:dPt>
            <c:idx val="2"/>
            <c:bubble3D val="0"/>
            <c:spPr>
              <a:solidFill>
                <a:srgbClr val="FFDE5B"/>
              </a:solidFill>
              <a:ln w="19050">
                <a:solidFill>
                  <a:schemeClr val="lt1"/>
                </a:solidFill>
              </a:ln>
              <a:effectLst/>
            </c:spPr>
            <c:extLst>
              <c:ext xmlns:c16="http://schemas.microsoft.com/office/drawing/2014/chart" uri="{C3380CC4-5D6E-409C-BE32-E72D297353CC}">
                <c16:uniqueId val="{00000005-B593-4D73-9A3F-8F6F7069DEC1}"/>
              </c:ext>
            </c:extLst>
          </c:dPt>
          <c:dPt>
            <c:idx val="3"/>
            <c:bubble3D val="0"/>
            <c:spPr>
              <a:solidFill>
                <a:srgbClr val="D6AD00"/>
              </a:solidFill>
              <a:ln w="19050">
                <a:solidFill>
                  <a:schemeClr val="lt1"/>
                </a:solidFill>
              </a:ln>
              <a:effectLst/>
            </c:spPr>
            <c:extLst>
              <c:ext xmlns:c16="http://schemas.microsoft.com/office/drawing/2014/chart" uri="{C3380CC4-5D6E-409C-BE32-E72D297353CC}">
                <c16:uniqueId val="{00000007-B593-4D73-9A3F-8F6F7069DEC1}"/>
              </c:ext>
            </c:extLst>
          </c:dPt>
          <c:dPt>
            <c:idx val="4"/>
            <c:bubble3D val="0"/>
            <c:spPr>
              <a:solidFill>
                <a:srgbClr val="C54F5B"/>
              </a:solidFill>
              <a:ln w="19050">
                <a:solidFill>
                  <a:schemeClr val="lt1"/>
                </a:solidFill>
              </a:ln>
              <a:effectLst/>
            </c:spPr>
            <c:extLst>
              <c:ext xmlns:c16="http://schemas.microsoft.com/office/drawing/2014/chart" uri="{C3380CC4-5D6E-409C-BE32-E72D297353CC}">
                <c16:uniqueId val="{00000009-B593-4D73-9A3F-8F6F7069DEC1}"/>
              </c:ext>
            </c:extLst>
          </c:dPt>
          <c:dPt>
            <c:idx val="5"/>
            <c:bubble3D val="0"/>
            <c:spPr>
              <a:solidFill>
                <a:srgbClr val="531412"/>
              </a:solidFill>
              <a:ln w="19050">
                <a:solidFill>
                  <a:schemeClr val="lt1"/>
                </a:solidFill>
              </a:ln>
              <a:effectLst/>
            </c:spPr>
            <c:extLst>
              <c:ext xmlns:c16="http://schemas.microsoft.com/office/drawing/2014/chart" uri="{C3380CC4-5D6E-409C-BE32-E72D297353CC}">
                <c16:uniqueId val="{0000000B-B593-4D73-9A3F-8F6F7069DEC1}"/>
              </c:ext>
            </c:extLst>
          </c:dPt>
          <c:dLbls>
            <c:dLbl>
              <c:idx val="0"/>
              <c:delete val="1"/>
              <c:extLst>
                <c:ext xmlns:c15="http://schemas.microsoft.com/office/drawing/2012/chart" uri="{CE6537A1-D6FC-4f65-9D91-7224C49458BB}"/>
                <c:ext xmlns:c16="http://schemas.microsoft.com/office/drawing/2014/chart" uri="{C3380CC4-5D6E-409C-BE32-E72D297353CC}">
                  <c16:uniqueId val="{00000001-B593-4D73-9A3F-8F6F7069DEC1}"/>
                </c:ext>
              </c:extLst>
            </c:dLbl>
            <c:dLbl>
              <c:idx val="2"/>
              <c:layout>
                <c:manualLayout>
                  <c:x val="5.047235868360532E-2"/>
                  <c:y val="-1.3149754477517286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DC4F"/>
                      </a:solidFill>
                      <a:latin typeface="Century Gothic" panose="020B0502020202020204" pitchFamily="34" charset="0"/>
                      <a:ea typeface="+mn-ea"/>
                      <a:cs typeface="+mn-cs"/>
                    </a:defRPr>
                  </a:pPr>
                  <a:endParaRPr lang="fr-F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593-4D73-9A3F-8F6F7069DEC1}"/>
                </c:ext>
              </c:extLst>
            </c:dLbl>
            <c:dLbl>
              <c:idx val="5"/>
              <c:tx>
                <c:rich>
                  <a:bodyPr/>
                  <a:lstStyle/>
                  <a:p>
                    <a:fld id="{DF659986-8459-4966-A021-461AF165945A}" type="VALUE">
                      <a:rPr lang="en-US" sz="1400">
                        <a:solidFill>
                          <a:schemeClr val="bg1"/>
                        </a:solidFill>
                        <a:latin typeface="Century Gothic" panose="020B0502020202020204" pitchFamily="34" charset="0"/>
                      </a:rPr>
                      <a:pPr/>
                      <a:t>[VALEUR]</a:t>
                    </a:fld>
                    <a:endParaRPr lang="fr-F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B593-4D73-9A3F-8F6F7069DEC1}"/>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Century Gothic" panose="020B0502020202020204" pitchFamily="34" charset="0"/>
                    <a:ea typeface="+mn-ea"/>
                    <a:cs typeface="+mn-cs"/>
                  </a:defRPr>
                </a:pPr>
                <a:endParaRPr lang="fr-F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Feuil1!$A$2:$A$7</c:f>
              <c:strCache>
                <c:ptCount val="6"/>
                <c:pt idx="0">
                  <c:v>Rien</c:v>
                </c:pt>
                <c:pt idx="2">
                  <c:v>Non, pas du tout</c:v>
                </c:pt>
                <c:pt idx="3">
                  <c:v>Non, plutôt pas </c:v>
                </c:pt>
                <c:pt idx="4">
                  <c:v>Oui, plutôt </c:v>
                </c:pt>
                <c:pt idx="5">
                  <c:v>Oui, tout à fait</c:v>
                </c:pt>
              </c:strCache>
            </c:strRef>
          </c:cat>
          <c:val>
            <c:numRef>
              <c:f>Feuil1!$B$2:$B$7</c:f>
              <c:numCache>
                <c:formatCode>General</c:formatCode>
                <c:ptCount val="6"/>
                <c:pt idx="0" formatCode="0%">
                  <c:v>1</c:v>
                </c:pt>
                <c:pt idx="2" formatCode="0%">
                  <c:v>0.03</c:v>
                </c:pt>
                <c:pt idx="3" formatCode="0%">
                  <c:v>0.26</c:v>
                </c:pt>
                <c:pt idx="4" formatCode="0%">
                  <c:v>0.46</c:v>
                </c:pt>
                <c:pt idx="5" formatCode="0%">
                  <c:v>0.25</c:v>
                </c:pt>
              </c:numCache>
            </c:numRef>
          </c:val>
          <c:extLst>
            <c:ext xmlns:c16="http://schemas.microsoft.com/office/drawing/2014/chart" uri="{C3380CC4-5D6E-409C-BE32-E72D297353CC}">
              <c16:uniqueId val="{0000000C-B593-4D73-9A3F-8F6F7069DEC1}"/>
            </c:ext>
          </c:extLst>
        </c:ser>
        <c:dLbls>
          <c:showLegendKey val="0"/>
          <c:showVal val="1"/>
          <c:showCatName val="0"/>
          <c:showSerName val="0"/>
          <c:showPercent val="0"/>
          <c:showBubbleSize val="0"/>
          <c:showLeaderLines val="1"/>
        </c:dLbls>
        <c:firstSliceAng val="0"/>
        <c:holeSize val="51"/>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0.44100112792251511"/>
          <c:y val="3.6022552170933198E-2"/>
          <c:w val="0.54845078146421722"/>
          <c:h val="0.89551730340406421"/>
        </c:manualLayout>
      </c:layout>
      <c:barChart>
        <c:barDir val="bar"/>
        <c:grouping val="clustered"/>
        <c:varyColors val="0"/>
        <c:ser>
          <c:idx val="0"/>
          <c:order val="0"/>
          <c:tx>
            <c:strRef>
              <c:f>Feuil1!$B$1</c:f>
              <c:strCache>
                <c:ptCount val="1"/>
                <c:pt idx="0">
                  <c:v>Statut logement </c:v>
                </c:pt>
              </c:strCache>
            </c:strRef>
          </c:tx>
          <c:spPr>
            <a:solidFill>
              <a:srgbClr val="C55A11"/>
            </a:solidFill>
            <a:ln>
              <a:noFill/>
            </a:ln>
            <a:effectLst/>
          </c:spPr>
          <c:invertIfNegative val="0"/>
          <c:dPt>
            <c:idx val="0"/>
            <c:invertIfNegative val="0"/>
            <c:bubble3D val="0"/>
            <c:extLst>
              <c:ext xmlns:c16="http://schemas.microsoft.com/office/drawing/2014/chart" uri="{C3380CC4-5D6E-409C-BE32-E72D297353CC}">
                <c16:uniqueId val="{00000000-B0A3-4999-A058-4C5703729858}"/>
              </c:ext>
            </c:extLst>
          </c:dPt>
          <c:dPt>
            <c:idx val="1"/>
            <c:invertIfNegative val="0"/>
            <c:bubble3D val="0"/>
            <c:extLst>
              <c:ext xmlns:c16="http://schemas.microsoft.com/office/drawing/2014/chart" uri="{C3380CC4-5D6E-409C-BE32-E72D297353CC}">
                <c16:uniqueId val="{00000001-B0A3-4999-A058-4C5703729858}"/>
              </c:ext>
            </c:extLst>
          </c:dPt>
          <c:dPt>
            <c:idx val="2"/>
            <c:invertIfNegative val="0"/>
            <c:bubble3D val="0"/>
            <c:extLst>
              <c:ext xmlns:c16="http://schemas.microsoft.com/office/drawing/2014/chart" uri="{C3380CC4-5D6E-409C-BE32-E72D297353CC}">
                <c16:uniqueId val="{00000002-B0A3-4999-A058-4C5703729858}"/>
              </c:ext>
            </c:extLst>
          </c:dPt>
          <c:dPt>
            <c:idx val="3"/>
            <c:invertIfNegative val="0"/>
            <c:bubble3D val="0"/>
            <c:spPr>
              <a:solidFill>
                <a:schemeClr val="bg1">
                  <a:lumMod val="75000"/>
                </a:schemeClr>
              </a:solidFill>
              <a:ln>
                <a:noFill/>
              </a:ln>
              <a:effectLst/>
            </c:spPr>
            <c:extLst>
              <c:ext xmlns:c16="http://schemas.microsoft.com/office/drawing/2014/chart" uri="{C3380CC4-5D6E-409C-BE32-E72D297353CC}">
                <c16:uniqueId val="{00000004-B0A3-4999-A058-4C5703729858}"/>
              </c:ext>
            </c:extLst>
          </c:dPt>
          <c:dLbls>
            <c:dLbl>
              <c:idx val="3"/>
              <c:tx>
                <c:rich>
                  <a:bodyPr rot="0" spcFirstLastPara="1" vertOverflow="ellipsis" vert="horz" wrap="square" lIns="38100" tIns="19050" rIns="38100" bIns="19050" anchor="ctr" anchorCtr="0">
                    <a:spAutoFit/>
                  </a:bodyPr>
                  <a:lstStyle/>
                  <a:p>
                    <a:pPr algn="ctr">
                      <a:defRPr lang="fr-FR" sz="1300" b="1" i="0" u="none" strike="noStrike" kern="1200" baseline="0">
                        <a:solidFill>
                          <a:srgbClr val="BFBFBF"/>
                        </a:solidFill>
                        <a:latin typeface="Century Gothic" panose="020B0502020202020204" pitchFamily="34" charset="0"/>
                        <a:ea typeface="+mn-ea"/>
                        <a:cs typeface="+mn-cs"/>
                      </a:defRPr>
                    </a:pPr>
                    <a:fld id="{B1BBF17D-9BA7-4FC5-855A-A788D1C63677}" type="VALUE">
                      <a:rPr lang="en-US">
                        <a:solidFill>
                          <a:srgbClr val="BFBFBF"/>
                        </a:solidFill>
                      </a:rPr>
                      <a:pPr algn="ctr">
                        <a:defRPr lang="fr-FR" sz="1300" b="1">
                          <a:solidFill>
                            <a:srgbClr val="BFBFBF"/>
                          </a:solidFill>
                          <a:latin typeface="Century Gothic" panose="020B0502020202020204" pitchFamily="34" charset="0"/>
                        </a:defRPr>
                      </a:pPr>
                      <a:t>[VALEUR]</a:t>
                    </a:fld>
                    <a:endParaRPr lang="fr-FR"/>
                  </a:p>
                </c:rich>
              </c:tx>
              <c:numFmt formatCode="0%" sourceLinked="0"/>
              <c:spPr>
                <a:noFill/>
                <a:ln>
                  <a:noFill/>
                </a:ln>
                <a:effectLst/>
              </c:spPr>
              <c:txPr>
                <a:bodyPr rot="0" spcFirstLastPara="1" vertOverflow="ellipsis" vert="horz" wrap="square" lIns="38100" tIns="19050" rIns="38100" bIns="19050" anchor="ctr" anchorCtr="0">
                  <a:spAutoFit/>
                </a:bodyPr>
                <a:lstStyle/>
                <a:p>
                  <a:pPr algn="ctr">
                    <a:defRPr lang="fr-FR" sz="1300" b="1" i="0" u="none" strike="noStrike" kern="1200" baseline="0">
                      <a:solidFill>
                        <a:srgbClr val="BFBFBF"/>
                      </a:solidFill>
                      <a:latin typeface="Century Gothic" panose="020B0502020202020204" pitchFamily="34" charset="0"/>
                      <a:ea typeface="+mn-ea"/>
                      <a:cs typeface="+mn-cs"/>
                    </a:defRPr>
                  </a:pPr>
                  <a:endParaRPr lang="fr-FR"/>
                </a:p>
              </c:tx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B0A3-4999-A058-4C5703729858}"/>
                </c:ext>
              </c:extLst>
            </c:dLbl>
            <c:numFmt formatCode="0%" sourceLinked="0"/>
            <c:spPr>
              <a:noFill/>
              <a:ln>
                <a:noFill/>
              </a:ln>
              <a:effectLst/>
            </c:spPr>
            <c:txPr>
              <a:bodyPr rot="0" spcFirstLastPara="1" vertOverflow="ellipsis" vert="horz" wrap="square" lIns="38100" tIns="19050" rIns="38100" bIns="19050" anchor="ctr" anchorCtr="0">
                <a:spAutoFit/>
              </a:bodyPr>
              <a:lstStyle/>
              <a:p>
                <a:pPr algn="ctr">
                  <a:defRPr lang="fr-FR" sz="1300" b="1" i="0" u="none" strike="noStrike" kern="1200" baseline="0">
                    <a:solidFill>
                      <a:srgbClr val="C55A11"/>
                    </a:solidFill>
                    <a:latin typeface="Century Gothic" panose="020B0502020202020204" pitchFamily="34" charset="0"/>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Feuil1!$A$2:$A$5</c:f>
              <c:strCache>
                <c:ptCount val="4"/>
                <c:pt idx="0">
                  <c:v>Vous avez l’argent pour le prendre en charge</c:v>
                </c:pt>
                <c:pt idx="1">
                  <c:v>Vous annulez d'autres dépenses (activités, loisirs, etc.)</c:v>
                </c:pt>
                <c:pt idx="2">
                  <c:v>Vous n’avez pas cette somme, vous ne réalisez pas les soins</c:v>
                </c:pt>
                <c:pt idx="3">
                  <c:v>Autre</c:v>
                </c:pt>
              </c:strCache>
            </c:strRef>
          </c:cat>
          <c:val>
            <c:numRef>
              <c:f>Feuil1!$B$2:$B$5</c:f>
              <c:numCache>
                <c:formatCode>0.0%;;"-"</c:formatCode>
                <c:ptCount val="4"/>
                <c:pt idx="0">
                  <c:v>0.27595335595019216</c:v>
                </c:pt>
                <c:pt idx="1">
                  <c:v>0.48273678261485581</c:v>
                </c:pt>
                <c:pt idx="2">
                  <c:v>0.14742234228590056</c:v>
                </c:pt>
                <c:pt idx="3">
                  <c:v>9.3887519149048901E-2</c:v>
                </c:pt>
              </c:numCache>
            </c:numRef>
          </c:val>
          <c:extLst>
            <c:ext xmlns:c16="http://schemas.microsoft.com/office/drawing/2014/chart" uri="{C3380CC4-5D6E-409C-BE32-E72D297353CC}">
              <c16:uniqueId val="{00000005-B0A3-4999-A058-4C5703729858}"/>
            </c:ext>
          </c:extLst>
        </c:ser>
        <c:dLbls>
          <c:showLegendKey val="0"/>
          <c:showVal val="0"/>
          <c:showCatName val="0"/>
          <c:showSerName val="0"/>
          <c:showPercent val="0"/>
          <c:showBubbleSize val="0"/>
        </c:dLbls>
        <c:gapWidth val="60"/>
        <c:axId val="707197576"/>
        <c:axId val="707197184"/>
      </c:barChart>
      <c:catAx>
        <c:axId val="707197576"/>
        <c:scaling>
          <c:orientation val="maxMin"/>
        </c:scaling>
        <c:delete val="1"/>
        <c:axPos val="l"/>
        <c:numFmt formatCode="General" sourceLinked="1"/>
        <c:majorTickMark val="out"/>
        <c:minorTickMark val="none"/>
        <c:tickLblPos val="nextTo"/>
        <c:crossAx val="707197184"/>
        <c:crosses val="autoZero"/>
        <c:auto val="1"/>
        <c:lblAlgn val="ctr"/>
        <c:lblOffset val="0"/>
        <c:noMultiLvlLbl val="0"/>
      </c:catAx>
      <c:valAx>
        <c:axId val="707197184"/>
        <c:scaling>
          <c:orientation val="minMax"/>
          <c:max val="1"/>
          <c:min val="0"/>
        </c:scaling>
        <c:delete val="1"/>
        <c:axPos val="t"/>
        <c:numFmt formatCode="0.0%;;&quot;-&quot;" sourceLinked="1"/>
        <c:majorTickMark val="out"/>
        <c:minorTickMark val="none"/>
        <c:tickLblPos val="nextTo"/>
        <c:crossAx val="707197576"/>
        <c:crossesAt val="1"/>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75073486108167"/>
          <c:y val="4.4386023209757361E-2"/>
          <c:w val="0.81924930789212314"/>
          <c:h val="0.9559371502245646"/>
        </c:manualLayout>
      </c:layout>
      <c:doughnutChart>
        <c:varyColors val="1"/>
        <c:ser>
          <c:idx val="0"/>
          <c:order val="0"/>
          <c:tx>
            <c:strRef>
              <c:f>Sheet1!$B$1</c:f>
              <c:strCache>
                <c:ptCount val="1"/>
                <c:pt idx="0">
                  <c:v>Sales</c:v>
                </c:pt>
              </c:strCache>
            </c:strRef>
          </c:tx>
          <c:spPr>
            <a:solidFill>
              <a:schemeClr val="bg2">
                <a:lumMod val="90000"/>
              </a:schemeClr>
            </a:solidFill>
            <a:ln>
              <a:noFill/>
            </a:ln>
          </c:spPr>
          <c:explosion val="1"/>
          <c:dPt>
            <c:idx val="0"/>
            <c:bubble3D val="0"/>
            <c:spPr>
              <a:noFill/>
              <a:ln w="19050">
                <a:noFill/>
              </a:ln>
              <a:effectLst/>
            </c:spPr>
            <c:extLst>
              <c:ext xmlns:c16="http://schemas.microsoft.com/office/drawing/2014/chart" uri="{C3380CC4-5D6E-409C-BE32-E72D297353CC}">
                <c16:uniqueId val="{00000001-6AE8-4EEF-A7D5-983CFB442060}"/>
              </c:ext>
            </c:extLst>
          </c:dPt>
          <c:dPt>
            <c:idx val="1"/>
            <c:bubble3D val="0"/>
            <c:spPr>
              <a:solidFill>
                <a:schemeClr val="bg2">
                  <a:lumMod val="75000"/>
                </a:schemeClr>
              </a:solidFill>
              <a:ln w="19050">
                <a:noFill/>
              </a:ln>
              <a:effectLst/>
            </c:spPr>
            <c:extLst>
              <c:ext xmlns:c16="http://schemas.microsoft.com/office/drawing/2014/chart" uri="{C3380CC4-5D6E-409C-BE32-E72D297353CC}">
                <c16:uniqueId val="{00000003-6AE8-4EEF-A7D5-983CFB442060}"/>
              </c:ext>
            </c:extLst>
          </c:dPt>
          <c:dPt>
            <c:idx val="2"/>
            <c:bubble3D val="0"/>
            <c:spPr>
              <a:solidFill>
                <a:srgbClr val="843C0C"/>
              </a:solidFill>
              <a:ln w="19050">
                <a:noFill/>
              </a:ln>
              <a:effectLst/>
            </c:spPr>
            <c:extLst>
              <c:ext xmlns:c16="http://schemas.microsoft.com/office/drawing/2014/chart" uri="{C3380CC4-5D6E-409C-BE32-E72D297353CC}">
                <c16:uniqueId val="{00000005-6AE8-4EEF-A7D5-983CFB442060}"/>
              </c:ext>
            </c:extLst>
          </c:dPt>
          <c:dLbls>
            <c:dLbl>
              <c:idx val="0"/>
              <c:delete val="1"/>
              <c:extLst>
                <c:ext xmlns:c15="http://schemas.microsoft.com/office/drawing/2012/chart" uri="{CE6537A1-D6FC-4f65-9D91-7224C49458BB}"/>
                <c:ext xmlns:c16="http://schemas.microsoft.com/office/drawing/2014/chart" uri="{C3380CC4-5D6E-409C-BE32-E72D297353CC}">
                  <c16:uniqueId val="{00000001-6AE8-4EEF-A7D5-983CFB44206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Century Gothic" panose="020B0502020202020204" pitchFamily="34" charset="0"/>
                    <a:ea typeface="+mn-ea"/>
                    <a:cs typeface="+mn-cs"/>
                  </a:defRPr>
                </a:pPr>
                <a:endParaRPr lang="fr-F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Vide</c:v>
                </c:pt>
                <c:pt idx="1">
                  <c:v>Non</c:v>
                </c:pt>
                <c:pt idx="2">
                  <c:v>Oui</c:v>
                </c:pt>
              </c:strCache>
            </c:strRef>
          </c:cat>
          <c:val>
            <c:numRef>
              <c:f>Sheet1!$B$2:$B$4</c:f>
              <c:numCache>
                <c:formatCode>0%</c:formatCode>
                <c:ptCount val="3"/>
                <c:pt idx="0" formatCode="0%;;&quot;-&quot;">
                  <c:v>1</c:v>
                </c:pt>
                <c:pt idx="1">
                  <c:v>0.84511064339598707</c:v>
                </c:pt>
                <c:pt idx="2">
                  <c:v>0.15488935660401146</c:v>
                </c:pt>
              </c:numCache>
            </c:numRef>
          </c:val>
          <c:extLst>
            <c:ext xmlns:c16="http://schemas.microsoft.com/office/drawing/2014/chart" uri="{C3380CC4-5D6E-409C-BE32-E72D297353CC}">
              <c16:uniqueId val="{0000000A-6AE8-4EEF-A7D5-983CFB442060}"/>
            </c:ext>
          </c:extLst>
        </c:ser>
        <c:dLbls>
          <c:showLegendKey val="0"/>
          <c:showVal val="1"/>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withinLinear" id="15">
  <a:schemeClr val="accent2"/>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ECC33F0E-E4DF-4DDE-9174-DF2376FF3A48}" type="datetimeFigureOut">
              <a:rPr lang="fr-FR" smtClean="0"/>
              <a:t>15/01/2024</a:t>
            </a:fld>
            <a:endParaRPr lang="fr-FR"/>
          </a:p>
        </p:txBody>
      </p:sp>
      <p:sp>
        <p:nvSpPr>
          <p:cNvPr id="4" name="Espace réservé de l'image des diapositives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7D4A3191-EAF2-4F7E-9D26-4C20E79531DA}" type="slidenum">
              <a:rPr lang="fr-FR" smtClean="0"/>
              <a:t>‹N°›</a:t>
            </a:fld>
            <a:endParaRPr lang="fr-FR"/>
          </a:p>
        </p:txBody>
      </p:sp>
    </p:spTree>
    <p:extLst>
      <p:ext uri="{BB962C8B-B14F-4D97-AF65-F5344CB8AC3E}">
        <p14:creationId xmlns:p14="http://schemas.microsoft.com/office/powerpoint/2010/main" val="2014902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Pour plus d’information : 25523 - ENGIE - DTR Post-tests courriers réglementaires fin des TR 2022</a:t>
            </a:r>
          </a:p>
        </p:txBody>
      </p:sp>
      <p:sp>
        <p:nvSpPr>
          <p:cNvPr id="4" name="Espace réservé du numéro de diapositive 3"/>
          <p:cNvSpPr>
            <a:spLocks noGrp="1"/>
          </p:cNvSpPr>
          <p:nvPr>
            <p:ph type="sldNum" sz="quarter" idx="5"/>
          </p:nvPr>
        </p:nvSpPr>
        <p:spPr/>
        <p:txBody>
          <a:bodyPr/>
          <a:lstStyle/>
          <a:p>
            <a:fld id="{13E31008-B316-406F-AF13-9258C7646CCE}" type="slidenum">
              <a:rPr lang="fr-FR" smtClean="0"/>
              <a:t>1</a:t>
            </a:fld>
            <a:endParaRPr lang="fr-FR"/>
          </a:p>
        </p:txBody>
      </p:sp>
    </p:spTree>
    <p:extLst>
      <p:ext uri="{BB962C8B-B14F-4D97-AF65-F5344CB8AC3E}">
        <p14:creationId xmlns:p14="http://schemas.microsoft.com/office/powerpoint/2010/main" val="3565696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D4A3191-EAF2-4F7E-9D26-4C20E79531DA}" type="slidenum">
              <a:rPr lang="fr-FR" smtClean="0"/>
              <a:t>5</a:t>
            </a:fld>
            <a:endParaRPr lang="fr-FR"/>
          </a:p>
        </p:txBody>
      </p:sp>
    </p:spTree>
    <p:extLst>
      <p:ext uri="{BB962C8B-B14F-4D97-AF65-F5344CB8AC3E}">
        <p14:creationId xmlns:p14="http://schemas.microsoft.com/office/powerpoint/2010/main" val="2960135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6601FE-F418-0ACA-BC59-A75287A0E87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2B49BF8-9FFC-B18E-E9F7-F269666721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75D0219-4D81-1E51-1C25-441455209A71}"/>
              </a:ext>
            </a:extLst>
          </p:cNvPr>
          <p:cNvSpPr>
            <a:spLocks noGrp="1"/>
          </p:cNvSpPr>
          <p:nvPr>
            <p:ph type="dt" sz="half" idx="10"/>
          </p:nvPr>
        </p:nvSpPr>
        <p:spPr/>
        <p:txBody>
          <a:bodyPr/>
          <a:lstStyle/>
          <a:p>
            <a:fld id="{72345051-2045-45DA-935E-2E3CA1A69ADC}" type="datetimeFigureOut">
              <a:rPr lang="en-US" smtClean="0"/>
              <a:t>1/15/2024</a:t>
            </a:fld>
            <a:endParaRPr lang="en-US"/>
          </a:p>
        </p:txBody>
      </p:sp>
      <p:sp>
        <p:nvSpPr>
          <p:cNvPr id="5" name="Espace réservé du pied de page 4">
            <a:extLst>
              <a:ext uri="{FF2B5EF4-FFF2-40B4-BE49-F238E27FC236}">
                <a16:creationId xmlns:a16="http://schemas.microsoft.com/office/drawing/2014/main" id="{A8482FDF-DC70-1A1D-F651-B5F173CA8690}"/>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500E89E7-5AC9-1204-E3BA-DEBB2AD329DD}"/>
              </a:ext>
            </a:extLst>
          </p:cNvPr>
          <p:cNvSpPr>
            <a:spLocks noGrp="1"/>
          </p:cNvSpPr>
          <p:nvPr>
            <p:ph type="sldNum" sz="quarter" idx="12"/>
          </p:nvPr>
        </p:nvSpPr>
        <p:spPr/>
        <p:txBody>
          <a:bodyPr/>
          <a:lstStyle/>
          <a:p>
            <a:fld id="{A7CD31F4-64FA-4BA0-9498-67783267A8C8}" type="slidenum">
              <a:rPr lang="en-US" smtClean="0"/>
              <a:pPr/>
              <a:t>‹N°›</a:t>
            </a:fld>
            <a:endParaRPr lang="en-US"/>
          </a:p>
        </p:txBody>
      </p:sp>
      <p:cxnSp>
        <p:nvCxnSpPr>
          <p:cNvPr id="7" name="Connecteur droit 6">
            <a:extLst>
              <a:ext uri="{FF2B5EF4-FFF2-40B4-BE49-F238E27FC236}">
                <a16:creationId xmlns:a16="http://schemas.microsoft.com/office/drawing/2014/main" id="{6A282B96-DF0D-E4FB-D19B-371197CC89C7}"/>
              </a:ext>
            </a:extLst>
          </p:cNvPr>
          <p:cNvCxnSpPr>
            <a:cxnSpLocks/>
          </p:cNvCxnSpPr>
          <p:nvPr userDrawn="1"/>
        </p:nvCxnSpPr>
        <p:spPr>
          <a:xfrm>
            <a:off x="341244" y="917989"/>
            <a:ext cx="11509513" cy="0"/>
          </a:xfrm>
          <a:prstGeom prst="line">
            <a:avLst/>
          </a:prstGeom>
          <a:ln w="63500" cmpd="sng">
            <a:gradFill flip="none" rotWithShape="1">
              <a:gsLst>
                <a:gs pos="52000">
                  <a:schemeClr val="accent1">
                    <a:lumMod val="5000"/>
                    <a:lumOff val="95000"/>
                  </a:schemeClr>
                </a:gs>
                <a:gs pos="25000">
                  <a:schemeClr val="accent1">
                    <a:lumMod val="50000"/>
                  </a:schemeClr>
                </a:gs>
                <a:gs pos="66000">
                  <a:schemeClr val="accent1">
                    <a:lumMod val="45000"/>
                    <a:lumOff val="55000"/>
                  </a:schemeClr>
                </a:gs>
                <a:gs pos="100000">
                  <a:schemeClr val="accent1">
                    <a:lumMod val="30000"/>
                    <a:lumOff val="70000"/>
                  </a:schemeClr>
                </a:gs>
              </a:gsLst>
              <a:lin ang="0" scaled="1"/>
              <a:tileRect/>
            </a:gra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863164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68C1AA-3F2B-72AE-CBA7-F3ECBD7BC00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613311A-C299-4DC4-B36E-D10CC920A63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927477E-ACAE-5210-C04B-5B6850A951BA}"/>
              </a:ext>
            </a:extLst>
          </p:cNvPr>
          <p:cNvSpPr>
            <a:spLocks noGrp="1"/>
          </p:cNvSpPr>
          <p:nvPr>
            <p:ph type="dt" sz="half" idx="10"/>
          </p:nvPr>
        </p:nvSpPr>
        <p:spPr/>
        <p:txBody>
          <a:bodyPr/>
          <a:lstStyle/>
          <a:p>
            <a:fld id="{72345051-2045-45DA-935E-2E3CA1A69ADC}" type="datetimeFigureOut">
              <a:rPr lang="en-US" smtClean="0"/>
              <a:t>1/15/2024</a:t>
            </a:fld>
            <a:endParaRPr lang="en-US"/>
          </a:p>
        </p:txBody>
      </p:sp>
      <p:sp>
        <p:nvSpPr>
          <p:cNvPr id="5" name="Espace réservé du pied de page 4">
            <a:extLst>
              <a:ext uri="{FF2B5EF4-FFF2-40B4-BE49-F238E27FC236}">
                <a16:creationId xmlns:a16="http://schemas.microsoft.com/office/drawing/2014/main" id="{D4261D91-67CA-F812-1EC8-977CDE0C56AE}"/>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5F255BBF-C51F-BB3E-9285-3BAD510CE51B}"/>
              </a:ext>
            </a:extLst>
          </p:cNvPr>
          <p:cNvSpPr>
            <a:spLocks noGrp="1"/>
          </p:cNvSpPr>
          <p:nvPr>
            <p:ph type="sldNum" sz="quarter" idx="12"/>
          </p:nvPr>
        </p:nvSpPr>
        <p:spPr/>
        <p:txBody>
          <a:bodyPr/>
          <a:lstStyle/>
          <a:p>
            <a:fld id="{A7CD31F4-64FA-4BA0-9498-67783267A8C8}" type="slidenum">
              <a:rPr lang="en-US" smtClean="0"/>
              <a:t>‹N°›</a:t>
            </a:fld>
            <a:endParaRPr lang="en-US"/>
          </a:p>
        </p:txBody>
      </p:sp>
    </p:spTree>
    <p:extLst>
      <p:ext uri="{BB962C8B-B14F-4D97-AF65-F5344CB8AC3E}">
        <p14:creationId xmlns:p14="http://schemas.microsoft.com/office/powerpoint/2010/main" val="2019769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B0BCBEA-03F5-D8F1-276C-304F55E7F8AC}"/>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8C5C1E3-44D0-C1D1-40E4-9378A81FBC7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399151E-AC90-7AF3-2230-A730924EF5F5}"/>
              </a:ext>
            </a:extLst>
          </p:cNvPr>
          <p:cNvSpPr>
            <a:spLocks noGrp="1"/>
          </p:cNvSpPr>
          <p:nvPr>
            <p:ph type="dt" sz="half" idx="10"/>
          </p:nvPr>
        </p:nvSpPr>
        <p:spPr/>
        <p:txBody>
          <a:bodyPr/>
          <a:lstStyle/>
          <a:p>
            <a:fld id="{72345051-2045-45DA-935E-2E3CA1A69ADC}" type="datetimeFigureOut">
              <a:rPr lang="en-US" smtClean="0"/>
              <a:t>1/15/2024</a:t>
            </a:fld>
            <a:endParaRPr lang="en-US"/>
          </a:p>
        </p:txBody>
      </p:sp>
      <p:sp>
        <p:nvSpPr>
          <p:cNvPr id="5" name="Espace réservé du pied de page 4">
            <a:extLst>
              <a:ext uri="{FF2B5EF4-FFF2-40B4-BE49-F238E27FC236}">
                <a16:creationId xmlns:a16="http://schemas.microsoft.com/office/drawing/2014/main" id="{2C4E81C4-06E3-990E-E08B-2DD715E921BA}"/>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1F7E0796-C971-A582-93A3-13764BA5E87C}"/>
              </a:ext>
            </a:extLst>
          </p:cNvPr>
          <p:cNvSpPr>
            <a:spLocks noGrp="1"/>
          </p:cNvSpPr>
          <p:nvPr>
            <p:ph type="sldNum" sz="quarter" idx="12"/>
          </p:nvPr>
        </p:nvSpPr>
        <p:spPr/>
        <p:txBody>
          <a:bodyPr/>
          <a:lstStyle/>
          <a:p>
            <a:fld id="{A7CD31F4-64FA-4BA0-9498-67783267A8C8}" type="slidenum">
              <a:rPr lang="en-US" smtClean="0"/>
              <a:t>‹N°›</a:t>
            </a:fld>
            <a:endParaRPr lang="en-US"/>
          </a:p>
        </p:txBody>
      </p:sp>
    </p:spTree>
    <p:extLst>
      <p:ext uri="{BB962C8B-B14F-4D97-AF65-F5344CB8AC3E}">
        <p14:creationId xmlns:p14="http://schemas.microsoft.com/office/powerpoint/2010/main" val="1415563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24" name="Titre 1">
            <a:extLst>
              <a:ext uri="{FF2B5EF4-FFF2-40B4-BE49-F238E27FC236}">
                <a16:creationId xmlns:a16="http://schemas.microsoft.com/office/drawing/2014/main" id="{2CF5F327-2B45-4AE4-84E4-67AE5CEE8ABD}"/>
              </a:ext>
            </a:extLst>
          </p:cNvPr>
          <p:cNvSpPr>
            <a:spLocks noGrp="1"/>
          </p:cNvSpPr>
          <p:nvPr>
            <p:ph type="title"/>
          </p:nvPr>
        </p:nvSpPr>
        <p:spPr>
          <a:xfrm>
            <a:off x="752239" y="20774"/>
            <a:ext cx="9653105" cy="783898"/>
          </a:xfrm>
        </p:spPr>
        <p:txBody>
          <a:bodyPr>
            <a:noAutofit/>
          </a:bodyPr>
          <a:lstStyle>
            <a:lvl1pPr>
              <a:defRPr sz="2400">
                <a:latin typeface="Verdana" panose="020B0604030504040204" pitchFamily="34" charset="0"/>
              </a:defRPr>
            </a:lvl1pPr>
          </a:lstStyle>
          <a:p>
            <a:r>
              <a:rPr lang="fr-FR"/>
              <a:t>Modifiez le style du titre</a:t>
            </a:r>
          </a:p>
        </p:txBody>
      </p:sp>
    </p:spTree>
    <p:extLst>
      <p:ext uri="{BB962C8B-B14F-4D97-AF65-F5344CB8AC3E}">
        <p14:creationId xmlns:p14="http://schemas.microsoft.com/office/powerpoint/2010/main" val="14258342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pic>
        <p:nvPicPr>
          <p:cNvPr id="4" name="Image 3" descr="Chien et chaton endormis">
            <a:extLst>
              <a:ext uri="{FF2B5EF4-FFF2-40B4-BE49-F238E27FC236}">
                <a16:creationId xmlns:a16="http://schemas.microsoft.com/office/drawing/2014/main" id="{167D757E-8D49-D14F-9758-54B7C0508023}"/>
              </a:ext>
            </a:extLst>
          </p:cNvPr>
          <p:cNvPicPr>
            <a:picLocks noChangeAspect="1"/>
          </p:cNvPicPr>
          <p:nvPr userDrawn="1"/>
        </p:nvPicPr>
        <p:blipFill>
          <a:blip r:embed="rId2" cstate="email">
            <a:alphaModFix amt="50000"/>
            <a:extLst>
              <a:ext uri="{28A0092B-C50C-407E-A947-70E740481C1C}">
                <a14:useLocalDpi xmlns:a14="http://schemas.microsoft.com/office/drawing/2010/main"/>
              </a:ext>
            </a:extLst>
          </a:blip>
          <a:stretch>
            <a:fillRect/>
          </a:stretch>
        </p:blipFill>
        <p:spPr>
          <a:xfrm>
            <a:off x="0" y="0"/>
            <a:ext cx="12192000" cy="8128000"/>
          </a:xfrm>
          <a:prstGeom prst="rect">
            <a:avLst/>
          </a:prstGeom>
        </p:spPr>
      </p:pic>
      <p:sp>
        <p:nvSpPr>
          <p:cNvPr id="7" name="Rectangle 6">
            <a:extLst>
              <a:ext uri="{FF2B5EF4-FFF2-40B4-BE49-F238E27FC236}">
                <a16:creationId xmlns:a16="http://schemas.microsoft.com/office/drawing/2014/main" id="{BEDBCF48-433B-1F71-8889-F8FBC8886C68}"/>
              </a:ext>
            </a:extLst>
          </p:cNvPr>
          <p:cNvSpPr/>
          <p:nvPr userDrawn="1"/>
        </p:nvSpPr>
        <p:spPr>
          <a:xfrm>
            <a:off x="66000" y="-3216"/>
            <a:ext cx="12060000" cy="6798216"/>
          </a:xfrm>
          <a:prstGeom prst="rect">
            <a:avLst/>
          </a:prstGeom>
          <a:solidFill>
            <a:srgbClr val="FFFFFF">
              <a:alpha val="9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41416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Vide">
    <p:spTree>
      <p:nvGrpSpPr>
        <p:cNvPr id="1" name=""/>
        <p:cNvGrpSpPr/>
        <p:nvPr/>
      </p:nvGrpSpPr>
      <p:grpSpPr>
        <a:xfrm>
          <a:off x="0" y="0"/>
          <a:ext cx="0" cy="0"/>
          <a:chOff x="0" y="0"/>
          <a:chExt cx="0" cy="0"/>
        </a:xfrm>
      </p:grpSpPr>
      <p:sp>
        <p:nvSpPr>
          <p:cNvPr id="24" name="Espace réservé du texte 12">
            <a:extLst>
              <a:ext uri="{FF2B5EF4-FFF2-40B4-BE49-F238E27FC236}">
                <a16:creationId xmlns:a16="http://schemas.microsoft.com/office/drawing/2014/main" id="{C4E579FE-AB93-9B19-2A82-E7A92250D047}"/>
              </a:ext>
            </a:extLst>
          </p:cNvPr>
          <p:cNvSpPr>
            <a:spLocks noGrp="1"/>
          </p:cNvSpPr>
          <p:nvPr>
            <p:ph type="body" sz="quarter" idx="15" hasCustomPrompt="1"/>
          </p:nvPr>
        </p:nvSpPr>
        <p:spPr>
          <a:xfrm>
            <a:off x="0" y="6352603"/>
            <a:ext cx="11210441" cy="360000"/>
          </a:xfrm>
        </p:spPr>
        <p:txBody>
          <a:bodyPr anchor="ctr">
            <a:normAutofit/>
          </a:bodyPr>
          <a:lstStyle>
            <a:lvl1pPr marL="0" indent="0">
              <a:lnSpc>
                <a:spcPct val="100000"/>
              </a:lnSpc>
              <a:spcBef>
                <a:spcPts val="0"/>
              </a:spcBef>
              <a:buNone/>
              <a:defRPr sz="900" i="1" baseline="0">
                <a:latin typeface="Century Gothic" panose="020B0502020202020204" pitchFamily="34" charset="0"/>
              </a:defRPr>
            </a:lvl1pPr>
          </a:lstStyle>
          <a:p>
            <a:pPr lvl="0"/>
            <a:r>
              <a:rPr lang="fr-FR"/>
              <a:t>Intitulé de la question</a:t>
            </a:r>
          </a:p>
        </p:txBody>
      </p:sp>
      <p:sp>
        <p:nvSpPr>
          <p:cNvPr id="7" name="Espace réservé du texte 6">
            <a:extLst>
              <a:ext uri="{FF2B5EF4-FFF2-40B4-BE49-F238E27FC236}">
                <a16:creationId xmlns:a16="http://schemas.microsoft.com/office/drawing/2014/main" id="{C3F37FB8-6233-449F-8B1A-0BACD6805CC1}"/>
              </a:ext>
            </a:extLst>
          </p:cNvPr>
          <p:cNvSpPr>
            <a:spLocks noGrp="1"/>
          </p:cNvSpPr>
          <p:nvPr>
            <p:ph type="body" sz="quarter" idx="13" hasCustomPrompt="1"/>
          </p:nvPr>
        </p:nvSpPr>
        <p:spPr>
          <a:xfrm>
            <a:off x="121357" y="90244"/>
            <a:ext cx="11438695" cy="601332"/>
          </a:xfrm>
        </p:spPr>
        <p:txBody>
          <a:bodyPr anchor="ctr">
            <a:normAutofit/>
          </a:bodyPr>
          <a:lstStyle>
            <a:lvl1pPr marL="0" indent="0">
              <a:spcBef>
                <a:spcPts val="0"/>
              </a:spcBef>
              <a:buNone/>
              <a:defRPr lang="fr-FR" sz="2000" b="0" kern="1200" dirty="0">
                <a:solidFill>
                  <a:schemeClr val="tx1">
                    <a:lumMod val="65000"/>
                    <a:lumOff val="35000"/>
                  </a:schemeClr>
                </a:solidFill>
                <a:latin typeface="Century Gothic" panose="020B0502020202020204" pitchFamily="34" charset="0"/>
                <a:ea typeface="Malgun Gothic" panose="020B0503020000020004" pitchFamily="34" charset="-127"/>
                <a:cs typeface="+mn-cs"/>
              </a:defRPr>
            </a:lvl1pPr>
          </a:lstStyle>
          <a:p>
            <a:pPr lvl="0"/>
            <a:r>
              <a:rPr lang="fr-FR"/>
              <a:t>Titre de la diapositive</a:t>
            </a:r>
          </a:p>
        </p:txBody>
      </p:sp>
      <p:cxnSp>
        <p:nvCxnSpPr>
          <p:cNvPr id="3" name="Connecteur droit 2">
            <a:extLst>
              <a:ext uri="{FF2B5EF4-FFF2-40B4-BE49-F238E27FC236}">
                <a16:creationId xmlns:a16="http://schemas.microsoft.com/office/drawing/2014/main" id="{227F3095-EB25-503B-8A51-95A3FB2E9B69}"/>
              </a:ext>
            </a:extLst>
          </p:cNvPr>
          <p:cNvCxnSpPr>
            <a:cxnSpLocks/>
          </p:cNvCxnSpPr>
          <p:nvPr userDrawn="1"/>
        </p:nvCxnSpPr>
        <p:spPr>
          <a:xfrm>
            <a:off x="11478370" y="471683"/>
            <a:ext cx="302613"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EA32383-78EB-68EF-76FF-764C30A71E51}"/>
              </a:ext>
            </a:extLst>
          </p:cNvPr>
          <p:cNvSpPr/>
          <p:nvPr userDrawn="1"/>
        </p:nvSpPr>
        <p:spPr>
          <a:xfrm>
            <a:off x="11368868" y="-10159"/>
            <a:ext cx="468000" cy="601332"/>
          </a:xfrm>
          <a:prstGeom prst="rect">
            <a:avLst/>
          </a:prstGeom>
          <a:solidFill>
            <a:srgbClr val="E1A04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ndParaRPr>
          </a:p>
        </p:txBody>
      </p:sp>
      <p:sp>
        <p:nvSpPr>
          <p:cNvPr id="6" name="Espace réservé du numéro de diapositive 5">
            <a:extLst>
              <a:ext uri="{FF2B5EF4-FFF2-40B4-BE49-F238E27FC236}">
                <a16:creationId xmlns:a16="http://schemas.microsoft.com/office/drawing/2014/main" id="{272D2EDC-ECF8-47EC-B1F0-6504F1D2C982}"/>
              </a:ext>
            </a:extLst>
          </p:cNvPr>
          <p:cNvSpPr txBox="1">
            <a:spLocks/>
          </p:cNvSpPr>
          <p:nvPr userDrawn="1"/>
        </p:nvSpPr>
        <p:spPr>
          <a:xfrm>
            <a:off x="11343817" y="15640"/>
            <a:ext cx="518102" cy="365125"/>
          </a:xfrm>
          <a:prstGeom prst="rect">
            <a:avLst/>
          </a:prstGeom>
        </p:spPr>
        <p:txBody>
          <a:bodyPr vert="horz" lIns="91440" tIns="45720" rIns="91440" bIns="45720" rtlCol="0" anchor="ctr"/>
          <a:lstStyle>
            <a:defPPr>
              <a:defRPr lang="fr-FR"/>
            </a:defPPr>
            <a:lvl1pPr marL="0" algn="l" defTabSz="914400" rtl="0" eaLnBrk="1" latinLnBrk="0" hangingPunct="1">
              <a:defRPr sz="1600" b="1" kern="1200">
                <a:solidFill>
                  <a:schemeClr val="bg1"/>
                </a:solidFill>
                <a:latin typeface="Malgun Gothic" panose="020B0503020000020004" pitchFamily="34" charset="-127"/>
                <a:ea typeface="Malgun Gothic" panose="020B0503020000020004" pitchFamily="34" charset="-127"/>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ADBB536F-2F0E-4EE3-887E-910B249517C9}" type="slidenum">
              <a:rPr lang="fr-FR" sz="1400" smtClean="0">
                <a:latin typeface="Century Gothic" panose="020B0502020202020204" pitchFamily="34" charset="0"/>
              </a:rPr>
              <a:pPr algn="ctr"/>
              <a:t>‹N°›</a:t>
            </a:fld>
            <a:endParaRPr lang="fr-FR" sz="1400" dirty="0">
              <a:latin typeface="Century Gothic" panose="020B0502020202020204" pitchFamily="34" charset="0"/>
            </a:endParaRPr>
          </a:p>
        </p:txBody>
      </p:sp>
      <p:cxnSp>
        <p:nvCxnSpPr>
          <p:cNvPr id="11" name="Connecteur droit 10">
            <a:extLst>
              <a:ext uri="{FF2B5EF4-FFF2-40B4-BE49-F238E27FC236}">
                <a16:creationId xmlns:a16="http://schemas.microsoft.com/office/drawing/2014/main" id="{3B7C4F9F-460A-5124-8ABD-B8DCDA41C928}"/>
              </a:ext>
            </a:extLst>
          </p:cNvPr>
          <p:cNvCxnSpPr>
            <a:cxnSpLocks/>
          </p:cNvCxnSpPr>
          <p:nvPr userDrawn="1"/>
        </p:nvCxnSpPr>
        <p:spPr>
          <a:xfrm>
            <a:off x="226992" y="708314"/>
            <a:ext cx="4680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Image 1" descr="Une image contenant Graphique, conception, graphisme, Police&#10;&#10;Description générée automatiquement">
            <a:extLst>
              <a:ext uri="{FF2B5EF4-FFF2-40B4-BE49-F238E27FC236}">
                <a16:creationId xmlns:a16="http://schemas.microsoft.com/office/drawing/2014/main" id="{E1D6D80D-F12B-0CB7-94E3-EA2F5BD573C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1667931" y="6353881"/>
            <a:ext cx="444728" cy="444728"/>
          </a:xfrm>
          <a:prstGeom prst="rect">
            <a:avLst/>
          </a:prstGeom>
        </p:spPr>
      </p:pic>
      <p:sp>
        <p:nvSpPr>
          <p:cNvPr id="5" name="Rectangle 4">
            <a:extLst>
              <a:ext uri="{FF2B5EF4-FFF2-40B4-BE49-F238E27FC236}">
                <a16:creationId xmlns:a16="http://schemas.microsoft.com/office/drawing/2014/main" id="{AB1C7B52-B845-BB86-079B-8FF89FCED753}"/>
              </a:ext>
            </a:extLst>
          </p:cNvPr>
          <p:cNvSpPr/>
          <p:nvPr userDrawn="1"/>
        </p:nvSpPr>
        <p:spPr>
          <a:xfrm>
            <a:off x="11363069" y="396375"/>
            <a:ext cx="518102" cy="45719"/>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a:extLst>
              <a:ext uri="{FF2B5EF4-FFF2-40B4-BE49-F238E27FC236}">
                <a16:creationId xmlns:a16="http://schemas.microsoft.com/office/drawing/2014/main" id="{6F316877-8739-063E-23EB-A24ADE245B5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72571" y="6309628"/>
            <a:ext cx="956948" cy="375813"/>
          </a:xfrm>
          <a:prstGeom prst="rect">
            <a:avLst/>
          </a:prstGeom>
        </p:spPr>
      </p:pic>
    </p:spTree>
    <p:extLst>
      <p:ext uri="{BB962C8B-B14F-4D97-AF65-F5344CB8AC3E}">
        <p14:creationId xmlns:p14="http://schemas.microsoft.com/office/powerpoint/2010/main" val="2409334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3_Disposition personnalisée">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9170DA0F-3A96-1D0F-A0D6-4A6248B25AEA}"/>
              </a:ext>
            </a:extLst>
          </p:cNvPr>
          <p:cNvPicPr>
            <a:picLocks noChangeAspect="1"/>
          </p:cNvPicPr>
          <p:nvPr userDrawn="1"/>
        </p:nvPicPr>
        <p:blipFill>
          <a:blip r:embed="rId2">
            <a:extLst>
              <a:ext uri="{28A0092B-C50C-407E-A947-70E740481C1C}">
                <a14:useLocalDpi xmlns:a14="http://schemas.microsoft.com/office/drawing/2010/main"/>
              </a:ext>
            </a:extLst>
          </a:blip>
          <a:srcRect/>
          <a:stretch/>
        </p:blipFill>
        <p:spPr>
          <a:xfrm>
            <a:off x="4648" y="0"/>
            <a:ext cx="12175090" cy="6858000"/>
          </a:xfrm>
          <a:prstGeom prst="rect">
            <a:avLst/>
          </a:prstGeom>
        </p:spPr>
      </p:pic>
      <p:sp>
        <p:nvSpPr>
          <p:cNvPr id="7" name="Rectangle 6"/>
          <p:cNvSpPr/>
          <p:nvPr userDrawn="1"/>
        </p:nvSpPr>
        <p:spPr>
          <a:xfrm>
            <a:off x="164432" y="150394"/>
            <a:ext cx="11863137" cy="6557211"/>
          </a:xfrm>
          <a:prstGeom prst="rect">
            <a:avLst/>
          </a:prstGeom>
          <a:solidFill>
            <a:srgbClr val="FFFFF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 name="Connecteur droit 2">
            <a:extLst>
              <a:ext uri="{FF2B5EF4-FFF2-40B4-BE49-F238E27FC236}">
                <a16:creationId xmlns:a16="http://schemas.microsoft.com/office/drawing/2014/main" id="{64F189B3-98F5-B5DB-4313-2AB7493535EB}"/>
              </a:ext>
            </a:extLst>
          </p:cNvPr>
          <p:cNvCxnSpPr>
            <a:cxnSpLocks/>
          </p:cNvCxnSpPr>
          <p:nvPr userDrawn="1"/>
        </p:nvCxnSpPr>
        <p:spPr>
          <a:xfrm>
            <a:off x="11478370" y="471683"/>
            <a:ext cx="302613"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29EE6A24-3536-E2F6-1247-146FB9DBEE97}"/>
              </a:ext>
            </a:extLst>
          </p:cNvPr>
          <p:cNvSpPr/>
          <p:nvPr userDrawn="1"/>
        </p:nvSpPr>
        <p:spPr>
          <a:xfrm>
            <a:off x="11368868" y="-10159"/>
            <a:ext cx="468000" cy="601332"/>
          </a:xfrm>
          <a:prstGeom prst="rect">
            <a:avLst/>
          </a:prstGeom>
          <a:solidFill>
            <a:srgbClr val="E1A04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ndParaRPr>
          </a:p>
        </p:txBody>
      </p:sp>
      <p:sp>
        <p:nvSpPr>
          <p:cNvPr id="5" name="Espace réservé du numéro de diapositive 5">
            <a:extLst>
              <a:ext uri="{FF2B5EF4-FFF2-40B4-BE49-F238E27FC236}">
                <a16:creationId xmlns:a16="http://schemas.microsoft.com/office/drawing/2014/main" id="{45419B2C-09DA-BC76-CFC8-8286A8E6D594}"/>
              </a:ext>
            </a:extLst>
          </p:cNvPr>
          <p:cNvSpPr txBox="1">
            <a:spLocks/>
          </p:cNvSpPr>
          <p:nvPr userDrawn="1"/>
        </p:nvSpPr>
        <p:spPr>
          <a:xfrm>
            <a:off x="11343817" y="15640"/>
            <a:ext cx="518102" cy="365125"/>
          </a:xfrm>
          <a:prstGeom prst="rect">
            <a:avLst/>
          </a:prstGeom>
        </p:spPr>
        <p:txBody>
          <a:bodyPr vert="horz" lIns="91440" tIns="45720" rIns="91440" bIns="45720" rtlCol="0" anchor="ctr"/>
          <a:lstStyle>
            <a:defPPr>
              <a:defRPr lang="fr-FR"/>
            </a:defPPr>
            <a:lvl1pPr marL="0" algn="l" defTabSz="914400" rtl="0" eaLnBrk="1" latinLnBrk="0" hangingPunct="1">
              <a:defRPr sz="1600" b="1" kern="1200">
                <a:solidFill>
                  <a:schemeClr val="bg1"/>
                </a:solidFill>
                <a:latin typeface="Malgun Gothic" panose="020B0503020000020004" pitchFamily="34" charset="-127"/>
                <a:ea typeface="Malgun Gothic" panose="020B0503020000020004" pitchFamily="34" charset="-127"/>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ADBB536F-2F0E-4EE3-887E-910B249517C9}" type="slidenum">
              <a:rPr lang="fr-FR" sz="1400" smtClean="0">
                <a:latin typeface="Century Gothic" panose="020B0502020202020204" pitchFamily="34" charset="0"/>
              </a:rPr>
              <a:pPr algn="ctr"/>
              <a:t>‹N°›</a:t>
            </a:fld>
            <a:endParaRPr lang="fr-FR" sz="1400" dirty="0">
              <a:latin typeface="Century Gothic" panose="020B0502020202020204" pitchFamily="34" charset="0"/>
            </a:endParaRPr>
          </a:p>
        </p:txBody>
      </p:sp>
      <p:sp>
        <p:nvSpPr>
          <p:cNvPr id="6" name="Rectangle 5">
            <a:extLst>
              <a:ext uri="{FF2B5EF4-FFF2-40B4-BE49-F238E27FC236}">
                <a16:creationId xmlns:a16="http://schemas.microsoft.com/office/drawing/2014/main" id="{A82774AD-01CF-DEE5-BFEC-3B56DD7040C4}"/>
              </a:ext>
            </a:extLst>
          </p:cNvPr>
          <p:cNvSpPr/>
          <p:nvPr userDrawn="1"/>
        </p:nvSpPr>
        <p:spPr>
          <a:xfrm>
            <a:off x="11363069" y="396375"/>
            <a:ext cx="518102" cy="45719"/>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descr="Une image contenant Graphique, conception, graphisme, Police&#10;&#10;Description générée automatiquement">
            <a:extLst>
              <a:ext uri="{FF2B5EF4-FFF2-40B4-BE49-F238E27FC236}">
                <a16:creationId xmlns:a16="http://schemas.microsoft.com/office/drawing/2014/main" id="{987ED295-B3CC-3053-C863-5693D3CFC752}"/>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667931" y="6353881"/>
            <a:ext cx="444728" cy="444728"/>
          </a:xfrm>
          <a:prstGeom prst="rect">
            <a:avLst/>
          </a:prstGeom>
        </p:spPr>
      </p:pic>
      <p:pic>
        <p:nvPicPr>
          <p:cNvPr id="9" name="Image 8" descr="Une image contenant lune, Graphique, Police, graphisme">
            <a:extLst>
              <a:ext uri="{FF2B5EF4-FFF2-40B4-BE49-F238E27FC236}">
                <a16:creationId xmlns:a16="http://schemas.microsoft.com/office/drawing/2014/main" id="{681C26D5-AB58-8296-DF9B-7289551180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231986" y="6274253"/>
            <a:ext cx="1280160" cy="691369"/>
          </a:xfrm>
          <a:prstGeom prst="rect">
            <a:avLst/>
          </a:prstGeom>
        </p:spPr>
      </p:pic>
    </p:spTree>
    <p:extLst>
      <p:ext uri="{BB962C8B-B14F-4D97-AF65-F5344CB8AC3E}">
        <p14:creationId xmlns:p14="http://schemas.microsoft.com/office/powerpoint/2010/main" val="2567330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3EA21D-78B6-A418-2613-3255BF4ABC6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1209D9D-E636-4872-B49C-3F17F5B8178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A515083-2D45-AD3D-9CBF-B74643BA5E98}"/>
              </a:ext>
            </a:extLst>
          </p:cNvPr>
          <p:cNvSpPr>
            <a:spLocks noGrp="1"/>
          </p:cNvSpPr>
          <p:nvPr>
            <p:ph type="dt" sz="half" idx="10"/>
          </p:nvPr>
        </p:nvSpPr>
        <p:spPr/>
        <p:txBody>
          <a:bodyPr/>
          <a:lstStyle/>
          <a:p>
            <a:fld id="{72345051-2045-45DA-935E-2E3CA1A69ADC}" type="datetimeFigureOut">
              <a:rPr lang="en-US" smtClean="0"/>
              <a:t>1/15/2024</a:t>
            </a:fld>
            <a:endParaRPr lang="en-US"/>
          </a:p>
        </p:txBody>
      </p:sp>
      <p:sp>
        <p:nvSpPr>
          <p:cNvPr id="5" name="Espace réservé du pied de page 4">
            <a:extLst>
              <a:ext uri="{FF2B5EF4-FFF2-40B4-BE49-F238E27FC236}">
                <a16:creationId xmlns:a16="http://schemas.microsoft.com/office/drawing/2014/main" id="{4FC53573-B475-1F64-E7A3-E8EF8A337291}"/>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91918835-5933-418E-3FD9-61C58BD1E963}"/>
              </a:ext>
            </a:extLst>
          </p:cNvPr>
          <p:cNvSpPr>
            <a:spLocks noGrp="1"/>
          </p:cNvSpPr>
          <p:nvPr>
            <p:ph type="sldNum" sz="quarter" idx="12"/>
          </p:nvPr>
        </p:nvSpPr>
        <p:spPr/>
        <p:txBody>
          <a:bodyPr/>
          <a:lstStyle/>
          <a:p>
            <a:fld id="{A7CD31F4-64FA-4BA0-9498-67783267A8C8}" type="slidenum">
              <a:rPr lang="en-US" smtClean="0"/>
              <a:t>‹N°›</a:t>
            </a:fld>
            <a:endParaRPr lang="en-US"/>
          </a:p>
        </p:txBody>
      </p:sp>
    </p:spTree>
    <p:extLst>
      <p:ext uri="{BB962C8B-B14F-4D97-AF65-F5344CB8AC3E}">
        <p14:creationId xmlns:p14="http://schemas.microsoft.com/office/powerpoint/2010/main" val="307041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B9FD6F-6FD5-7FB7-2AE0-1CE21B3F156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092FE69-1191-A2F0-D702-C052CF91F8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213E142-620E-2441-C95B-B852A539A340}"/>
              </a:ext>
            </a:extLst>
          </p:cNvPr>
          <p:cNvSpPr>
            <a:spLocks noGrp="1"/>
          </p:cNvSpPr>
          <p:nvPr>
            <p:ph type="dt" sz="half" idx="10"/>
          </p:nvPr>
        </p:nvSpPr>
        <p:spPr/>
        <p:txBody>
          <a:bodyPr/>
          <a:lstStyle/>
          <a:p>
            <a:fld id="{72345051-2045-45DA-935E-2E3CA1A69ADC}" type="datetimeFigureOut">
              <a:rPr lang="en-US" smtClean="0"/>
              <a:t>1/15/2024</a:t>
            </a:fld>
            <a:endParaRPr lang="en-US"/>
          </a:p>
        </p:txBody>
      </p:sp>
      <p:sp>
        <p:nvSpPr>
          <p:cNvPr id="5" name="Espace réservé du pied de page 4">
            <a:extLst>
              <a:ext uri="{FF2B5EF4-FFF2-40B4-BE49-F238E27FC236}">
                <a16:creationId xmlns:a16="http://schemas.microsoft.com/office/drawing/2014/main" id="{4FFA69D4-2941-7B9B-9E7E-694516DD8E8D}"/>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DF3E74EA-5A4E-2E4A-5C82-BFCDED22A73C}"/>
              </a:ext>
            </a:extLst>
          </p:cNvPr>
          <p:cNvSpPr>
            <a:spLocks noGrp="1"/>
          </p:cNvSpPr>
          <p:nvPr>
            <p:ph type="sldNum" sz="quarter" idx="12"/>
          </p:nvPr>
        </p:nvSpPr>
        <p:spPr/>
        <p:txBody>
          <a:bodyPr/>
          <a:lstStyle/>
          <a:p>
            <a:fld id="{A7CD31F4-64FA-4BA0-9498-67783267A8C8}" type="slidenum">
              <a:rPr lang="en-US" smtClean="0"/>
              <a:t>‹N°›</a:t>
            </a:fld>
            <a:endParaRPr lang="en-US"/>
          </a:p>
        </p:txBody>
      </p:sp>
    </p:spTree>
    <p:extLst>
      <p:ext uri="{BB962C8B-B14F-4D97-AF65-F5344CB8AC3E}">
        <p14:creationId xmlns:p14="http://schemas.microsoft.com/office/powerpoint/2010/main" val="235104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B8C146-65C3-65FC-F0F6-95558818EA8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D7659B0-3128-318D-94E6-905DF77BFC1D}"/>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ECCCDEE-C7F1-E98C-AF71-B8CF1F94B275}"/>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E6CACE87-312B-4629-6A6F-B35E010782E8}"/>
              </a:ext>
            </a:extLst>
          </p:cNvPr>
          <p:cNvSpPr>
            <a:spLocks noGrp="1"/>
          </p:cNvSpPr>
          <p:nvPr>
            <p:ph type="dt" sz="half" idx="10"/>
          </p:nvPr>
        </p:nvSpPr>
        <p:spPr/>
        <p:txBody>
          <a:bodyPr/>
          <a:lstStyle/>
          <a:p>
            <a:fld id="{72345051-2045-45DA-935E-2E3CA1A69ADC}" type="datetimeFigureOut">
              <a:rPr lang="en-US" smtClean="0"/>
              <a:t>1/15/2024</a:t>
            </a:fld>
            <a:endParaRPr lang="en-US"/>
          </a:p>
        </p:txBody>
      </p:sp>
      <p:sp>
        <p:nvSpPr>
          <p:cNvPr id="6" name="Espace réservé du pied de page 5">
            <a:extLst>
              <a:ext uri="{FF2B5EF4-FFF2-40B4-BE49-F238E27FC236}">
                <a16:creationId xmlns:a16="http://schemas.microsoft.com/office/drawing/2014/main" id="{5A837214-87D8-CB8A-67CA-8C41F6268ED6}"/>
              </a:ext>
            </a:extLst>
          </p:cNvPr>
          <p:cNvSpPr>
            <a:spLocks noGrp="1"/>
          </p:cNvSpPr>
          <p:nvPr>
            <p:ph type="ftr" sz="quarter" idx="11"/>
          </p:nvPr>
        </p:nvSpPr>
        <p:spPr/>
        <p:txBody>
          <a:bodyPr/>
          <a:lstStyle/>
          <a:p>
            <a:endParaRPr lang="en-US"/>
          </a:p>
        </p:txBody>
      </p:sp>
      <p:sp>
        <p:nvSpPr>
          <p:cNvPr id="7" name="Espace réservé du numéro de diapositive 6">
            <a:extLst>
              <a:ext uri="{FF2B5EF4-FFF2-40B4-BE49-F238E27FC236}">
                <a16:creationId xmlns:a16="http://schemas.microsoft.com/office/drawing/2014/main" id="{48E70A7B-C027-FE81-060A-497CA424F878}"/>
              </a:ext>
            </a:extLst>
          </p:cNvPr>
          <p:cNvSpPr>
            <a:spLocks noGrp="1"/>
          </p:cNvSpPr>
          <p:nvPr>
            <p:ph type="sldNum" sz="quarter" idx="12"/>
          </p:nvPr>
        </p:nvSpPr>
        <p:spPr/>
        <p:txBody>
          <a:bodyPr/>
          <a:lstStyle/>
          <a:p>
            <a:fld id="{A7CD31F4-64FA-4BA0-9498-67783267A8C8}" type="slidenum">
              <a:rPr lang="en-US" smtClean="0"/>
              <a:t>‹N°›</a:t>
            </a:fld>
            <a:endParaRPr lang="en-US"/>
          </a:p>
        </p:txBody>
      </p:sp>
    </p:spTree>
    <p:extLst>
      <p:ext uri="{BB962C8B-B14F-4D97-AF65-F5344CB8AC3E}">
        <p14:creationId xmlns:p14="http://schemas.microsoft.com/office/powerpoint/2010/main" val="3929350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6E6FDC-0D1B-507E-A083-409EABB1AFE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5F4DCFDE-4F31-7718-E143-AD453FDC6E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FFED306-0CAE-0B04-DEB5-934371B9E6A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1200FCB-3958-5974-1F4B-4B7F342DAA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55AE5A45-B50C-2E5E-C487-27E33EC219B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62D15EB6-EE40-6F18-D610-AB6B4518AFCE}"/>
              </a:ext>
            </a:extLst>
          </p:cNvPr>
          <p:cNvSpPr>
            <a:spLocks noGrp="1"/>
          </p:cNvSpPr>
          <p:nvPr>
            <p:ph type="dt" sz="half" idx="10"/>
          </p:nvPr>
        </p:nvSpPr>
        <p:spPr/>
        <p:txBody>
          <a:bodyPr/>
          <a:lstStyle/>
          <a:p>
            <a:fld id="{72345051-2045-45DA-935E-2E3CA1A69ADC}" type="datetimeFigureOut">
              <a:rPr lang="en-US" smtClean="0"/>
              <a:t>1/15/2024</a:t>
            </a:fld>
            <a:endParaRPr lang="en-US"/>
          </a:p>
        </p:txBody>
      </p:sp>
      <p:sp>
        <p:nvSpPr>
          <p:cNvPr id="8" name="Espace réservé du pied de page 7">
            <a:extLst>
              <a:ext uri="{FF2B5EF4-FFF2-40B4-BE49-F238E27FC236}">
                <a16:creationId xmlns:a16="http://schemas.microsoft.com/office/drawing/2014/main" id="{2242CC15-7A15-56D0-18FA-2F54468CE6CE}"/>
              </a:ext>
            </a:extLst>
          </p:cNvPr>
          <p:cNvSpPr>
            <a:spLocks noGrp="1"/>
          </p:cNvSpPr>
          <p:nvPr>
            <p:ph type="ftr" sz="quarter" idx="11"/>
          </p:nvPr>
        </p:nvSpPr>
        <p:spPr/>
        <p:txBody>
          <a:bodyPr/>
          <a:lstStyle/>
          <a:p>
            <a:endParaRPr lang="en-US"/>
          </a:p>
        </p:txBody>
      </p:sp>
      <p:sp>
        <p:nvSpPr>
          <p:cNvPr id="9" name="Espace réservé du numéro de diapositive 8">
            <a:extLst>
              <a:ext uri="{FF2B5EF4-FFF2-40B4-BE49-F238E27FC236}">
                <a16:creationId xmlns:a16="http://schemas.microsoft.com/office/drawing/2014/main" id="{88459290-0056-8F65-42CB-2B40BEAC1686}"/>
              </a:ext>
            </a:extLst>
          </p:cNvPr>
          <p:cNvSpPr>
            <a:spLocks noGrp="1"/>
          </p:cNvSpPr>
          <p:nvPr>
            <p:ph type="sldNum" sz="quarter" idx="12"/>
          </p:nvPr>
        </p:nvSpPr>
        <p:spPr/>
        <p:txBody>
          <a:bodyPr/>
          <a:lstStyle/>
          <a:p>
            <a:fld id="{A7CD31F4-64FA-4BA0-9498-67783267A8C8}" type="slidenum">
              <a:rPr lang="en-US" smtClean="0"/>
              <a:t>‹N°›</a:t>
            </a:fld>
            <a:endParaRPr lang="en-US"/>
          </a:p>
        </p:txBody>
      </p:sp>
    </p:spTree>
    <p:extLst>
      <p:ext uri="{BB962C8B-B14F-4D97-AF65-F5344CB8AC3E}">
        <p14:creationId xmlns:p14="http://schemas.microsoft.com/office/powerpoint/2010/main" val="3306015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861A2E-B711-F23E-6B99-87635A775D8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46DB90F-234A-24E1-40E6-92AAEF2EF9FA}"/>
              </a:ext>
            </a:extLst>
          </p:cNvPr>
          <p:cNvSpPr>
            <a:spLocks noGrp="1"/>
          </p:cNvSpPr>
          <p:nvPr>
            <p:ph type="dt" sz="half" idx="10"/>
          </p:nvPr>
        </p:nvSpPr>
        <p:spPr/>
        <p:txBody>
          <a:bodyPr/>
          <a:lstStyle/>
          <a:p>
            <a:fld id="{72345051-2045-45DA-935E-2E3CA1A69ADC}" type="datetimeFigureOut">
              <a:rPr lang="en-US" smtClean="0"/>
              <a:t>1/15/2024</a:t>
            </a:fld>
            <a:endParaRPr lang="en-US"/>
          </a:p>
        </p:txBody>
      </p:sp>
      <p:sp>
        <p:nvSpPr>
          <p:cNvPr id="4" name="Espace réservé du pied de page 3">
            <a:extLst>
              <a:ext uri="{FF2B5EF4-FFF2-40B4-BE49-F238E27FC236}">
                <a16:creationId xmlns:a16="http://schemas.microsoft.com/office/drawing/2014/main" id="{4322EC40-3A86-FD3A-DDAB-C2206BDB45C3}"/>
              </a:ext>
            </a:extLst>
          </p:cNvPr>
          <p:cNvSpPr>
            <a:spLocks noGrp="1"/>
          </p:cNvSpPr>
          <p:nvPr>
            <p:ph type="ftr" sz="quarter" idx="11"/>
          </p:nvPr>
        </p:nvSpPr>
        <p:spPr/>
        <p:txBody>
          <a:bodyPr/>
          <a:lstStyle/>
          <a:p>
            <a:endParaRPr lang="en-US"/>
          </a:p>
        </p:txBody>
      </p:sp>
      <p:sp>
        <p:nvSpPr>
          <p:cNvPr id="5" name="Espace réservé du numéro de diapositive 4">
            <a:extLst>
              <a:ext uri="{FF2B5EF4-FFF2-40B4-BE49-F238E27FC236}">
                <a16:creationId xmlns:a16="http://schemas.microsoft.com/office/drawing/2014/main" id="{D0EC9B6D-D188-B2F5-57BB-AA526D679F0B}"/>
              </a:ext>
            </a:extLst>
          </p:cNvPr>
          <p:cNvSpPr>
            <a:spLocks noGrp="1"/>
          </p:cNvSpPr>
          <p:nvPr>
            <p:ph type="sldNum" sz="quarter" idx="12"/>
          </p:nvPr>
        </p:nvSpPr>
        <p:spPr/>
        <p:txBody>
          <a:bodyPr/>
          <a:lstStyle/>
          <a:p>
            <a:fld id="{A7CD31F4-64FA-4BA0-9498-67783267A8C8}" type="slidenum">
              <a:rPr lang="en-US" smtClean="0"/>
              <a:t>‹N°›</a:t>
            </a:fld>
            <a:endParaRPr lang="en-US"/>
          </a:p>
        </p:txBody>
      </p:sp>
    </p:spTree>
    <p:extLst>
      <p:ext uri="{BB962C8B-B14F-4D97-AF65-F5344CB8AC3E}">
        <p14:creationId xmlns:p14="http://schemas.microsoft.com/office/powerpoint/2010/main" val="3357286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572DCC8-DACB-B489-C50E-23738AB6B7AD}"/>
              </a:ext>
            </a:extLst>
          </p:cNvPr>
          <p:cNvSpPr>
            <a:spLocks noGrp="1"/>
          </p:cNvSpPr>
          <p:nvPr>
            <p:ph type="dt" sz="half" idx="10"/>
          </p:nvPr>
        </p:nvSpPr>
        <p:spPr/>
        <p:txBody>
          <a:bodyPr/>
          <a:lstStyle/>
          <a:p>
            <a:fld id="{72345051-2045-45DA-935E-2E3CA1A69ADC}" type="datetimeFigureOut">
              <a:rPr lang="en-US" smtClean="0"/>
              <a:t>1/15/2024</a:t>
            </a:fld>
            <a:endParaRPr lang="en-US"/>
          </a:p>
        </p:txBody>
      </p:sp>
      <p:sp>
        <p:nvSpPr>
          <p:cNvPr id="3" name="Espace réservé du pied de page 2">
            <a:extLst>
              <a:ext uri="{FF2B5EF4-FFF2-40B4-BE49-F238E27FC236}">
                <a16:creationId xmlns:a16="http://schemas.microsoft.com/office/drawing/2014/main" id="{68F4F7B7-CFB8-90CD-C3B2-EBF42CEA76F5}"/>
              </a:ext>
            </a:extLst>
          </p:cNvPr>
          <p:cNvSpPr>
            <a:spLocks noGrp="1"/>
          </p:cNvSpPr>
          <p:nvPr>
            <p:ph type="ftr" sz="quarter" idx="11"/>
          </p:nvPr>
        </p:nvSpPr>
        <p:spPr/>
        <p:txBody>
          <a:bodyPr/>
          <a:lstStyle/>
          <a:p>
            <a:endParaRPr lang="en-US"/>
          </a:p>
        </p:txBody>
      </p:sp>
      <p:sp>
        <p:nvSpPr>
          <p:cNvPr id="4" name="Espace réservé du numéro de diapositive 3">
            <a:extLst>
              <a:ext uri="{FF2B5EF4-FFF2-40B4-BE49-F238E27FC236}">
                <a16:creationId xmlns:a16="http://schemas.microsoft.com/office/drawing/2014/main" id="{0DBF38AA-3D77-C014-B33E-8800B97D6E0F}"/>
              </a:ext>
            </a:extLst>
          </p:cNvPr>
          <p:cNvSpPr>
            <a:spLocks noGrp="1"/>
          </p:cNvSpPr>
          <p:nvPr>
            <p:ph type="sldNum" sz="quarter" idx="12"/>
          </p:nvPr>
        </p:nvSpPr>
        <p:spPr/>
        <p:txBody>
          <a:bodyPr/>
          <a:lstStyle/>
          <a:p>
            <a:fld id="{A7CD31F4-64FA-4BA0-9498-67783267A8C8}" type="slidenum">
              <a:rPr lang="en-US" smtClean="0"/>
              <a:t>‹N°›</a:t>
            </a:fld>
            <a:endParaRPr lang="en-US"/>
          </a:p>
        </p:txBody>
      </p:sp>
    </p:spTree>
    <p:extLst>
      <p:ext uri="{BB962C8B-B14F-4D97-AF65-F5344CB8AC3E}">
        <p14:creationId xmlns:p14="http://schemas.microsoft.com/office/powerpoint/2010/main" val="2727423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E4DD24-7042-8C49-561F-EE5376B6352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9ADAEE9E-CFF1-4050-1A8D-8FF4C755C2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0690F37-8278-2FA5-D1F4-57170C61F6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2EE7D7F-472A-6852-B5F5-F83B406A229B}"/>
              </a:ext>
            </a:extLst>
          </p:cNvPr>
          <p:cNvSpPr>
            <a:spLocks noGrp="1"/>
          </p:cNvSpPr>
          <p:nvPr>
            <p:ph type="dt" sz="half" idx="10"/>
          </p:nvPr>
        </p:nvSpPr>
        <p:spPr/>
        <p:txBody>
          <a:bodyPr/>
          <a:lstStyle/>
          <a:p>
            <a:fld id="{72345051-2045-45DA-935E-2E3CA1A69ADC}" type="datetimeFigureOut">
              <a:rPr lang="en-US" smtClean="0"/>
              <a:t>1/15/2024</a:t>
            </a:fld>
            <a:endParaRPr lang="en-US"/>
          </a:p>
        </p:txBody>
      </p:sp>
      <p:sp>
        <p:nvSpPr>
          <p:cNvPr id="6" name="Espace réservé du pied de page 5">
            <a:extLst>
              <a:ext uri="{FF2B5EF4-FFF2-40B4-BE49-F238E27FC236}">
                <a16:creationId xmlns:a16="http://schemas.microsoft.com/office/drawing/2014/main" id="{CE839DCA-512F-278E-6A91-017C31ABBF60}"/>
              </a:ext>
            </a:extLst>
          </p:cNvPr>
          <p:cNvSpPr>
            <a:spLocks noGrp="1"/>
          </p:cNvSpPr>
          <p:nvPr>
            <p:ph type="ftr" sz="quarter" idx="11"/>
          </p:nvPr>
        </p:nvSpPr>
        <p:spPr/>
        <p:txBody>
          <a:bodyPr/>
          <a:lstStyle/>
          <a:p>
            <a:endParaRPr lang="en-US"/>
          </a:p>
        </p:txBody>
      </p:sp>
      <p:sp>
        <p:nvSpPr>
          <p:cNvPr id="7" name="Espace réservé du numéro de diapositive 6">
            <a:extLst>
              <a:ext uri="{FF2B5EF4-FFF2-40B4-BE49-F238E27FC236}">
                <a16:creationId xmlns:a16="http://schemas.microsoft.com/office/drawing/2014/main" id="{7F8DA566-C5CA-0456-97AB-8FCC9744AFB4}"/>
              </a:ext>
            </a:extLst>
          </p:cNvPr>
          <p:cNvSpPr>
            <a:spLocks noGrp="1"/>
          </p:cNvSpPr>
          <p:nvPr>
            <p:ph type="sldNum" sz="quarter" idx="12"/>
          </p:nvPr>
        </p:nvSpPr>
        <p:spPr/>
        <p:txBody>
          <a:bodyPr/>
          <a:lstStyle/>
          <a:p>
            <a:fld id="{A7CD31F4-64FA-4BA0-9498-67783267A8C8}" type="slidenum">
              <a:rPr lang="en-US" smtClean="0"/>
              <a:t>‹N°›</a:t>
            </a:fld>
            <a:endParaRPr lang="en-US"/>
          </a:p>
        </p:txBody>
      </p:sp>
    </p:spTree>
    <p:extLst>
      <p:ext uri="{BB962C8B-B14F-4D97-AF65-F5344CB8AC3E}">
        <p14:creationId xmlns:p14="http://schemas.microsoft.com/office/powerpoint/2010/main" val="1119718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5310A5-9887-45A5-F641-48127576D80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AB64E078-8828-5385-D4F6-A696CE634A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2F303B9-945D-AB18-D522-4EE2324248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5C039D6-1D86-DBE4-6103-F1928DC5F403}"/>
              </a:ext>
            </a:extLst>
          </p:cNvPr>
          <p:cNvSpPr>
            <a:spLocks noGrp="1"/>
          </p:cNvSpPr>
          <p:nvPr>
            <p:ph type="dt" sz="half" idx="10"/>
          </p:nvPr>
        </p:nvSpPr>
        <p:spPr/>
        <p:txBody>
          <a:bodyPr/>
          <a:lstStyle/>
          <a:p>
            <a:fld id="{72345051-2045-45DA-935E-2E3CA1A69ADC}" type="datetimeFigureOut">
              <a:rPr lang="en-US" smtClean="0"/>
              <a:t>1/15/2024</a:t>
            </a:fld>
            <a:endParaRPr lang="en-US"/>
          </a:p>
        </p:txBody>
      </p:sp>
      <p:sp>
        <p:nvSpPr>
          <p:cNvPr id="6" name="Espace réservé du pied de page 5">
            <a:extLst>
              <a:ext uri="{FF2B5EF4-FFF2-40B4-BE49-F238E27FC236}">
                <a16:creationId xmlns:a16="http://schemas.microsoft.com/office/drawing/2014/main" id="{8B13E0DF-E951-BAD2-166B-F75D20045E45}"/>
              </a:ext>
            </a:extLst>
          </p:cNvPr>
          <p:cNvSpPr>
            <a:spLocks noGrp="1"/>
          </p:cNvSpPr>
          <p:nvPr>
            <p:ph type="ftr" sz="quarter" idx="11"/>
          </p:nvPr>
        </p:nvSpPr>
        <p:spPr/>
        <p:txBody>
          <a:bodyPr/>
          <a:lstStyle/>
          <a:p>
            <a:endParaRPr lang="en-US"/>
          </a:p>
        </p:txBody>
      </p:sp>
      <p:sp>
        <p:nvSpPr>
          <p:cNvPr id="7" name="Espace réservé du numéro de diapositive 6">
            <a:extLst>
              <a:ext uri="{FF2B5EF4-FFF2-40B4-BE49-F238E27FC236}">
                <a16:creationId xmlns:a16="http://schemas.microsoft.com/office/drawing/2014/main" id="{DE7B3808-5707-EA20-CCAE-2630CB6D270A}"/>
              </a:ext>
            </a:extLst>
          </p:cNvPr>
          <p:cNvSpPr>
            <a:spLocks noGrp="1"/>
          </p:cNvSpPr>
          <p:nvPr>
            <p:ph type="sldNum" sz="quarter" idx="12"/>
          </p:nvPr>
        </p:nvSpPr>
        <p:spPr/>
        <p:txBody>
          <a:bodyPr/>
          <a:lstStyle/>
          <a:p>
            <a:fld id="{A7CD31F4-64FA-4BA0-9498-67783267A8C8}" type="slidenum">
              <a:rPr lang="en-US" smtClean="0"/>
              <a:t>‹N°›</a:t>
            </a:fld>
            <a:endParaRPr lang="en-US"/>
          </a:p>
        </p:txBody>
      </p:sp>
    </p:spTree>
    <p:extLst>
      <p:ext uri="{BB962C8B-B14F-4D97-AF65-F5344CB8AC3E}">
        <p14:creationId xmlns:p14="http://schemas.microsoft.com/office/powerpoint/2010/main" val="1661340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0552962-9CBD-8038-BD58-A98F607BC6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DAE9332-78F4-1555-4D1B-86BC95EEFD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D9DC812-52D3-2AC2-DE0A-BD6335921B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345051-2045-45DA-935E-2E3CA1A69ADC}" type="datetimeFigureOut">
              <a:rPr lang="en-US" smtClean="0"/>
              <a:t>1/15/2024</a:t>
            </a:fld>
            <a:endParaRPr lang="en-US"/>
          </a:p>
        </p:txBody>
      </p:sp>
      <p:sp>
        <p:nvSpPr>
          <p:cNvPr id="5" name="Espace réservé du pied de page 4">
            <a:extLst>
              <a:ext uri="{FF2B5EF4-FFF2-40B4-BE49-F238E27FC236}">
                <a16:creationId xmlns:a16="http://schemas.microsoft.com/office/drawing/2014/main" id="{6C1ABFD3-31A8-8659-81E2-EB34AA89C9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a:extLst>
              <a:ext uri="{FF2B5EF4-FFF2-40B4-BE49-F238E27FC236}">
                <a16:creationId xmlns:a16="http://schemas.microsoft.com/office/drawing/2014/main" id="{0E0F2D6B-FB91-696C-983F-D9E459F013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CD31F4-64FA-4BA0-9498-67783267A8C8}" type="slidenum">
              <a:rPr lang="en-US" smtClean="0"/>
              <a:t>‹N°›</a:t>
            </a:fld>
            <a:endParaRPr lang="en-US"/>
          </a:p>
        </p:txBody>
      </p:sp>
    </p:spTree>
    <p:extLst>
      <p:ext uri="{BB962C8B-B14F-4D97-AF65-F5344CB8AC3E}">
        <p14:creationId xmlns:p14="http://schemas.microsoft.com/office/powerpoint/2010/main" val="424939884"/>
      </p:ext>
    </p:extLst>
  </p:cSld>
  <p:clrMap bg1="lt1" tx1="dk1" bg2="lt2" tx2="dk2" accent1="accent1" accent2="accent2" accent3="accent3" accent4="accent4" accent5="accent5" accent6="accent6" hlink="hlink" folHlink="folHlink"/>
  <p:sldLayoutIdLst>
    <p:sldLayoutId id="2147483998" r:id="rId1"/>
    <p:sldLayoutId id="2147483999" r:id="rId2"/>
    <p:sldLayoutId id="2147484000" r:id="rId3"/>
    <p:sldLayoutId id="2147484001" r:id="rId4"/>
    <p:sldLayoutId id="2147484002" r:id="rId5"/>
    <p:sldLayoutId id="2147484003" r:id="rId6"/>
    <p:sldLayoutId id="2147484004" r:id="rId7"/>
    <p:sldLayoutId id="2147484005" r:id="rId8"/>
    <p:sldLayoutId id="2147484006" r:id="rId9"/>
    <p:sldLayoutId id="2147484007" r:id="rId10"/>
    <p:sldLayoutId id="2147484008" r:id="rId11"/>
    <p:sldLayoutId id="2147484009" r:id="rId12"/>
    <p:sldLayoutId id="2147484011" r:id="rId13"/>
    <p:sldLayoutId id="2147484015" r:id="rId14"/>
    <p:sldLayoutId id="2147484016"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jpeg"/><Relationship Id="rId1" Type="http://schemas.openxmlformats.org/officeDocument/2006/relationships/slideLayout" Target="../slideLayouts/slideLayout14.xml"/><Relationship Id="rId5" Type="http://schemas.openxmlformats.org/officeDocument/2006/relationships/chart" Target="../charts/chart6.xml"/><Relationship Id="rId4" Type="http://schemas.openxmlformats.org/officeDocument/2006/relationships/image" Target="../media/image26.svg"/></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27.jpe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9.jpeg"/><Relationship Id="rId1" Type="http://schemas.openxmlformats.org/officeDocument/2006/relationships/slideLayout" Target="../slideLayouts/slideLayout14.xml"/><Relationship Id="rId5" Type="http://schemas.openxmlformats.org/officeDocument/2006/relationships/image" Target="../media/image31.svg"/><Relationship Id="rId4" Type="http://schemas.openxmlformats.org/officeDocument/2006/relationships/image" Target="../media/image30.png"/></Relationships>
</file>

<file path=ppt/slides/_rels/slide15.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4.xml"/><Relationship Id="rId6" Type="http://schemas.openxmlformats.org/officeDocument/2006/relationships/image" Target="../media/image11.jpeg"/><Relationship Id="rId5" Type="http://schemas.openxmlformats.org/officeDocument/2006/relationships/image" Target="../media/image10.png"/><Relationship Id="rId4" Type="http://schemas.openxmlformats.org/officeDocument/2006/relationships/image" Target="../media/image9.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chart" Target="../charts/chart1.xml"/><Relationship Id="rId1" Type="http://schemas.openxmlformats.org/officeDocument/2006/relationships/slideLayout" Target="../slideLayouts/slideLayout15.xml"/><Relationship Id="rId6" Type="http://schemas.openxmlformats.org/officeDocument/2006/relationships/image" Target="../media/image15.sv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4.xml"/><Relationship Id="rId6" Type="http://schemas.openxmlformats.org/officeDocument/2006/relationships/chart" Target="../charts/chart3.xml"/><Relationship Id="rId5" Type="http://schemas.openxmlformats.org/officeDocument/2006/relationships/image" Target="../media/image22.png"/><Relationship Id="rId4" Type="http://schemas.openxmlformats.org/officeDocument/2006/relationships/image" Target="../media/image21.png"/></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3.jpe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 name="Image 10" descr="Une image contenant main, ongle, personne, art&#10;&#10;Description générée automatiquement">
            <a:extLst>
              <a:ext uri="{FF2B5EF4-FFF2-40B4-BE49-F238E27FC236}">
                <a16:creationId xmlns:a16="http://schemas.microsoft.com/office/drawing/2014/main" id="{B4159248-D95C-A476-FBEE-4B4E729206DC}"/>
              </a:ext>
            </a:extLst>
          </p:cNvPr>
          <p:cNvPicPr>
            <a:picLocks noChangeAspect="1"/>
          </p:cNvPicPr>
          <p:nvPr/>
        </p:nvPicPr>
        <p:blipFill rotWithShape="1">
          <a:blip r:embed="rId3" cstate="email">
            <a:alphaModFix amt="66000"/>
            <a:extLst>
              <a:ext uri="{28A0092B-C50C-407E-A947-70E740481C1C}">
                <a14:useLocalDpi xmlns:a14="http://schemas.microsoft.com/office/drawing/2010/main"/>
              </a:ext>
            </a:extLst>
          </a:blip>
          <a:srcRect l="78"/>
          <a:stretch/>
        </p:blipFill>
        <p:spPr>
          <a:xfrm>
            <a:off x="-14875" y="0"/>
            <a:ext cx="12197349" cy="6858000"/>
          </a:xfrm>
          <a:prstGeom prst="rect">
            <a:avLst/>
          </a:prstGeom>
        </p:spPr>
      </p:pic>
      <p:sp>
        <p:nvSpPr>
          <p:cNvPr id="2" name="Rectangle 1">
            <a:extLst>
              <a:ext uri="{FF2B5EF4-FFF2-40B4-BE49-F238E27FC236}">
                <a16:creationId xmlns:a16="http://schemas.microsoft.com/office/drawing/2014/main" id="{E69DC977-7124-F18C-D55A-6A9BF486C191}"/>
              </a:ext>
            </a:extLst>
          </p:cNvPr>
          <p:cNvSpPr/>
          <p:nvPr/>
        </p:nvSpPr>
        <p:spPr>
          <a:xfrm>
            <a:off x="841065" y="0"/>
            <a:ext cx="4038600" cy="3904488"/>
          </a:xfrm>
          <a:prstGeom prst="rect">
            <a:avLst/>
          </a:prstGeom>
          <a:solidFill>
            <a:srgbClr val="F8CBAD">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ndParaRPr>
          </a:p>
        </p:txBody>
      </p:sp>
      <p:sp>
        <p:nvSpPr>
          <p:cNvPr id="4" name="ZoneTexte 3">
            <a:extLst>
              <a:ext uri="{FF2B5EF4-FFF2-40B4-BE49-F238E27FC236}">
                <a16:creationId xmlns:a16="http://schemas.microsoft.com/office/drawing/2014/main" id="{6C1FD7DD-6678-F1C7-E672-D8EDBB534D3D}"/>
              </a:ext>
            </a:extLst>
          </p:cNvPr>
          <p:cNvSpPr txBox="1"/>
          <p:nvPr/>
        </p:nvSpPr>
        <p:spPr>
          <a:xfrm>
            <a:off x="849940" y="814466"/>
            <a:ext cx="4038600" cy="2139047"/>
          </a:xfrm>
          <a:prstGeom prst="rect">
            <a:avLst/>
          </a:prstGeom>
          <a:noFill/>
        </p:spPr>
        <p:txBody>
          <a:bodyPr wrap="square" rtlCol="0">
            <a:spAutoFit/>
          </a:bodyPr>
          <a:lstStyle/>
          <a:p>
            <a:pPr algn="ctr">
              <a:spcAft>
                <a:spcPts val="1200"/>
              </a:spcAft>
            </a:pPr>
            <a:r>
              <a:rPr lang="fr-FR" sz="3500" b="1" dirty="0">
                <a:solidFill>
                  <a:schemeClr val="bg1">
                    <a:lumMod val="95000"/>
                  </a:schemeClr>
                </a:solidFill>
                <a:latin typeface="Century Gothic" panose="020B0502020202020204" pitchFamily="34" charset="0"/>
              </a:rPr>
              <a:t>FIDANIMO</a:t>
            </a:r>
          </a:p>
          <a:p>
            <a:pPr algn="ctr"/>
            <a:r>
              <a:rPr lang="fr-FR" sz="2800" b="1" i="1" dirty="0">
                <a:solidFill>
                  <a:srgbClr val="E95726"/>
                </a:solidFill>
                <a:latin typeface="Century Gothic" panose="020B0502020202020204" pitchFamily="34" charset="0"/>
              </a:rPr>
              <a:t>Etude sur l’assurance animalière</a:t>
            </a:r>
          </a:p>
          <a:p>
            <a:pPr algn="ctr"/>
            <a:endParaRPr lang="fr-FR" sz="3200" b="1" i="1" dirty="0">
              <a:solidFill>
                <a:srgbClr val="002060"/>
              </a:solidFill>
              <a:latin typeface="Century Gothic" panose="020B0502020202020204" pitchFamily="34" charset="0"/>
            </a:endParaRPr>
          </a:p>
        </p:txBody>
      </p:sp>
      <p:cxnSp>
        <p:nvCxnSpPr>
          <p:cNvPr id="7" name="Connecteur droit 6">
            <a:extLst>
              <a:ext uri="{FF2B5EF4-FFF2-40B4-BE49-F238E27FC236}">
                <a16:creationId xmlns:a16="http://schemas.microsoft.com/office/drawing/2014/main" id="{37DB9A1E-FDA6-1DC6-1DDF-E1694B89CA4B}"/>
              </a:ext>
            </a:extLst>
          </p:cNvPr>
          <p:cNvCxnSpPr>
            <a:cxnSpLocks/>
          </p:cNvCxnSpPr>
          <p:nvPr/>
        </p:nvCxnSpPr>
        <p:spPr>
          <a:xfrm flipV="1">
            <a:off x="849941" y="3903254"/>
            <a:ext cx="4038599"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Image 9" descr="Une image contenant Graphique, conception, graphisme, Police&#10;&#10;Description générée automatiquement">
            <a:extLst>
              <a:ext uri="{FF2B5EF4-FFF2-40B4-BE49-F238E27FC236}">
                <a16:creationId xmlns:a16="http://schemas.microsoft.com/office/drawing/2014/main" id="{5FE67879-50A8-720B-F546-7954BF343AB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587194" y="6309628"/>
            <a:ext cx="444728" cy="444728"/>
          </a:xfrm>
          <a:prstGeom prst="rect">
            <a:avLst/>
          </a:prstGeom>
        </p:spPr>
      </p:pic>
      <p:pic>
        <p:nvPicPr>
          <p:cNvPr id="9" name="Image 8">
            <a:extLst>
              <a:ext uri="{FF2B5EF4-FFF2-40B4-BE49-F238E27FC236}">
                <a16:creationId xmlns:a16="http://schemas.microsoft.com/office/drawing/2014/main" id="{949983D8-4F65-E7E0-BC91-478A6D5A1CA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71386" y="2629482"/>
            <a:ext cx="2159165" cy="847948"/>
          </a:xfrm>
          <a:prstGeom prst="rect">
            <a:avLst/>
          </a:prstGeom>
        </p:spPr>
      </p:pic>
      <p:pic>
        <p:nvPicPr>
          <p:cNvPr id="14" name="Image 13">
            <a:extLst>
              <a:ext uri="{FF2B5EF4-FFF2-40B4-BE49-F238E27FC236}">
                <a16:creationId xmlns:a16="http://schemas.microsoft.com/office/drawing/2014/main" id="{0AC52A5E-C8CA-AFC7-6926-62FDB0817CE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72571" y="6309628"/>
            <a:ext cx="956948" cy="375813"/>
          </a:xfrm>
          <a:prstGeom prst="rect">
            <a:avLst/>
          </a:prstGeom>
        </p:spPr>
      </p:pic>
    </p:spTree>
    <p:extLst>
      <p:ext uri="{BB962C8B-B14F-4D97-AF65-F5344CB8AC3E}">
        <p14:creationId xmlns:p14="http://schemas.microsoft.com/office/powerpoint/2010/main" val="2710553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6E665C42-F180-52B9-CD13-FC8CFC1A1A21}"/>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0" y="0"/>
            <a:ext cx="3383786" cy="6858000"/>
          </a:xfrm>
          <a:prstGeom prst="rect">
            <a:avLst/>
          </a:prstGeom>
        </p:spPr>
      </p:pic>
      <p:sp>
        <p:nvSpPr>
          <p:cNvPr id="46" name="Rectangle : coins arrondis 45">
            <a:extLst>
              <a:ext uri="{FF2B5EF4-FFF2-40B4-BE49-F238E27FC236}">
                <a16:creationId xmlns:a16="http://schemas.microsoft.com/office/drawing/2014/main" id="{75B684D0-6ACE-3536-94FB-2AD234BF5EE1}"/>
              </a:ext>
            </a:extLst>
          </p:cNvPr>
          <p:cNvSpPr/>
          <p:nvPr/>
        </p:nvSpPr>
        <p:spPr>
          <a:xfrm>
            <a:off x="2310411" y="1814529"/>
            <a:ext cx="3952149" cy="3380852"/>
          </a:xfrm>
          <a:prstGeom prst="roundRect">
            <a:avLst>
              <a:gd name="adj" fmla="val 2822"/>
            </a:avLst>
          </a:prstGeom>
          <a:solidFill>
            <a:srgbClr val="FFFFFF">
              <a:alpha val="8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Espace réservé du texte 1">
            <a:extLst>
              <a:ext uri="{FF2B5EF4-FFF2-40B4-BE49-F238E27FC236}">
                <a16:creationId xmlns:a16="http://schemas.microsoft.com/office/drawing/2014/main" id="{F963DBCD-40C1-A2D9-1588-1B3908D90D49}"/>
              </a:ext>
            </a:extLst>
          </p:cNvPr>
          <p:cNvSpPr>
            <a:spLocks noGrp="1"/>
          </p:cNvSpPr>
          <p:nvPr>
            <p:ph type="body" sz="quarter" idx="15"/>
          </p:nvPr>
        </p:nvSpPr>
        <p:spPr>
          <a:xfrm>
            <a:off x="3383786" y="6489428"/>
            <a:ext cx="7100259" cy="346752"/>
          </a:xfrm>
        </p:spPr>
        <p:txBody>
          <a:bodyPr>
            <a:normAutofit/>
          </a:bodyPr>
          <a:lstStyle/>
          <a:p>
            <a:r>
              <a:rPr lang="fr-FR" sz="1000" dirty="0"/>
              <a:t>Q14. Au moindre doute sur la santé de votre animal, vous consultez un vétérinaire… : Base : ensemble = 1001</a:t>
            </a:r>
          </a:p>
        </p:txBody>
      </p:sp>
      <p:sp>
        <p:nvSpPr>
          <p:cNvPr id="3" name="Espace réservé du texte 2">
            <a:extLst>
              <a:ext uri="{FF2B5EF4-FFF2-40B4-BE49-F238E27FC236}">
                <a16:creationId xmlns:a16="http://schemas.microsoft.com/office/drawing/2014/main" id="{9CED00EA-E02A-D9D8-5EFF-1ABCC92A3B6C}"/>
              </a:ext>
            </a:extLst>
          </p:cNvPr>
          <p:cNvSpPr>
            <a:spLocks noGrp="1"/>
          </p:cNvSpPr>
          <p:nvPr>
            <p:ph type="body" sz="quarter" idx="13"/>
          </p:nvPr>
        </p:nvSpPr>
        <p:spPr>
          <a:xfrm>
            <a:off x="3383786" y="8496"/>
            <a:ext cx="7798564" cy="940252"/>
          </a:xfrm>
        </p:spPr>
        <p:txBody>
          <a:bodyPr>
            <a:normAutofit/>
          </a:bodyPr>
          <a:lstStyle/>
          <a:p>
            <a:r>
              <a:rPr lang="fr-FR" sz="1800" dirty="0"/>
              <a:t>1 répondant sur 4 consulte systématiquement le vétérinaire au moindre doute sur la santé de son animal : un profil un peu plus âgé, avec une forte considération pour son animal.</a:t>
            </a:r>
          </a:p>
        </p:txBody>
      </p:sp>
      <p:sp>
        <p:nvSpPr>
          <p:cNvPr id="10" name="ZoneTexte 9">
            <a:extLst>
              <a:ext uri="{FF2B5EF4-FFF2-40B4-BE49-F238E27FC236}">
                <a16:creationId xmlns:a16="http://schemas.microsoft.com/office/drawing/2014/main" id="{5D2B9FC4-F590-39BC-A333-980F71667CB3}"/>
              </a:ext>
            </a:extLst>
          </p:cNvPr>
          <p:cNvSpPr txBox="1"/>
          <p:nvPr/>
        </p:nvSpPr>
        <p:spPr>
          <a:xfrm>
            <a:off x="4773105" y="2465050"/>
            <a:ext cx="2544144" cy="564053"/>
          </a:xfrm>
          <a:prstGeom prst="rect">
            <a:avLst/>
          </a:prstGeom>
          <a:noFill/>
        </p:spPr>
        <p:txBody>
          <a:bodyPr wrap="square" rtlCol="0">
            <a:normAutofit/>
          </a:bodyPr>
          <a:lstStyle/>
          <a:p>
            <a:pPr algn="ctr" defTabSz="1085415"/>
            <a:r>
              <a:rPr lang="fr-FR" sz="1100" i="1" dirty="0">
                <a:latin typeface="Century Gothic" panose="020B0502020202020204" pitchFamily="34" charset="0"/>
                <a:cs typeface="Arial"/>
              </a:rPr>
              <a:t>consultent le vétérinaire</a:t>
            </a:r>
          </a:p>
        </p:txBody>
      </p:sp>
      <p:sp>
        <p:nvSpPr>
          <p:cNvPr id="11" name="Rectangle : coins arrondis 10">
            <a:extLst>
              <a:ext uri="{FF2B5EF4-FFF2-40B4-BE49-F238E27FC236}">
                <a16:creationId xmlns:a16="http://schemas.microsoft.com/office/drawing/2014/main" id="{99B2D683-85FB-5835-1D9C-53E618B5DCAE}"/>
              </a:ext>
            </a:extLst>
          </p:cNvPr>
          <p:cNvSpPr/>
          <p:nvPr/>
        </p:nvSpPr>
        <p:spPr>
          <a:xfrm>
            <a:off x="4974119" y="2188097"/>
            <a:ext cx="2052548" cy="251825"/>
          </a:xfrm>
          <a:prstGeom prst="roundRect">
            <a:avLst>
              <a:gd name="adj" fmla="val 50000"/>
            </a:avLst>
          </a:prstGeom>
          <a:solidFill>
            <a:srgbClr val="C04E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300" b="1">
                <a:solidFill>
                  <a:prstClr val="white"/>
                </a:solidFill>
                <a:latin typeface="Century Gothic" panose="020B0502020202020204" pitchFamily="34" charset="0"/>
              </a:rPr>
              <a:t>71% des répondants</a:t>
            </a:r>
            <a:endParaRPr kumimoji="0" lang="fr-FR" sz="1300" b="1" i="0" u="none" strike="noStrike" kern="1200" cap="none" spc="0" normalizeH="0" baseline="0" noProof="0">
              <a:ln>
                <a:noFill/>
              </a:ln>
              <a:solidFill>
                <a:prstClr val="white"/>
              </a:solidFill>
              <a:effectLst/>
              <a:uLnTx/>
              <a:uFillTx/>
              <a:latin typeface="Century Gothic" panose="020B0502020202020204" pitchFamily="34" charset="0"/>
            </a:endParaRPr>
          </a:p>
        </p:txBody>
      </p:sp>
      <p:pic>
        <p:nvPicPr>
          <p:cNvPr id="23" name="Graphique 22" descr="Homme médecin avec un remplissage uni">
            <a:extLst>
              <a:ext uri="{FF2B5EF4-FFF2-40B4-BE49-F238E27FC236}">
                <a16:creationId xmlns:a16="http://schemas.microsoft.com/office/drawing/2014/main" id="{064256A1-7529-8488-257D-FAABDA1FBF5F}"/>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4273894" y="3053735"/>
            <a:ext cx="854544" cy="854544"/>
          </a:xfrm>
          <a:prstGeom prst="rect">
            <a:avLst/>
          </a:prstGeom>
        </p:spPr>
      </p:pic>
      <p:sp>
        <p:nvSpPr>
          <p:cNvPr id="34" name="Rectangle 33">
            <a:extLst>
              <a:ext uri="{FF2B5EF4-FFF2-40B4-BE49-F238E27FC236}">
                <a16:creationId xmlns:a16="http://schemas.microsoft.com/office/drawing/2014/main" id="{37788B97-689A-B48C-B49E-805A1916A1D4}"/>
              </a:ext>
            </a:extLst>
          </p:cNvPr>
          <p:cNvSpPr/>
          <p:nvPr/>
        </p:nvSpPr>
        <p:spPr>
          <a:xfrm>
            <a:off x="3766607" y="1249873"/>
            <a:ext cx="3986879" cy="427660"/>
          </a:xfrm>
          <a:prstGeom prst="rect">
            <a:avLst/>
          </a:prstGeom>
          <a:solidFill>
            <a:srgbClr val="FE9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chemeClr val="bg1"/>
                </a:solidFill>
                <a:effectLst/>
                <a:uLnTx/>
                <a:uFillTx/>
                <a:latin typeface="Century Gothic" panose="020B0502020202020204" pitchFamily="34" charset="0"/>
                <a:ea typeface="+mn-ea"/>
                <a:cs typeface="+mn-cs"/>
              </a:rPr>
              <a:t>Consultation du vétérinaire en cas de doute sur la santé de l’animal</a:t>
            </a:r>
            <a:endParaRPr kumimoji="0" lang="fr-FR" sz="1800" b="1" i="0" u="none" strike="noStrike" kern="1200" cap="none" spc="0" normalizeH="0" baseline="0" noProof="0" dirty="0">
              <a:ln>
                <a:noFill/>
              </a:ln>
              <a:solidFill>
                <a:schemeClr val="bg1"/>
              </a:solidFill>
              <a:effectLst/>
              <a:uLnTx/>
              <a:uFillTx/>
              <a:latin typeface="Century Gothic" panose="020B0502020202020204" pitchFamily="34" charset="0"/>
              <a:ea typeface="+mn-ea"/>
              <a:cs typeface="+mn-cs"/>
            </a:endParaRPr>
          </a:p>
        </p:txBody>
      </p:sp>
      <p:graphicFrame>
        <p:nvGraphicFramePr>
          <p:cNvPr id="47" name="Graphique 46">
            <a:extLst>
              <a:ext uri="{FF2B5EF4-FFF2-40B4-BE49-F238E27FC236}">
                <a16:creationId xmlns:a16="http://schemas.microsoft.com/office/drawing/2014/main" id="{1D87330B-15D2-F0A4-BE4C-B0A17A7946A6}"/>
              </a:ext>
            </a:extLst>
          </p:cNvPr>
          <p:cNvGraphicFramePr/>
          <p:nvPr>
            <p:extLst>
              <p:ext uri="{D42A27DB-BD31-4B8C-83A1-F6EECF244321}">
                <p14:modId xmlns:p14="http://schemas.microsoft.com/office/powerpoint/2010/main" val="3205110139"/>
              </p:ext>
            </p:extLst>
          </p:nvPr>
        </p:nvGraphicFramePr>
        <p:xfrm>
          <a:off x="2693232" y="1662619"/>
          <a:ext cx="4025966" cy="3863190"/>
        </p:xfrm>
        <a:graphic>
          <a:graphicData uri="http://schemas.openxmlformats.org/drawingml/2006/chart">
            <c:chart xmlns:c="http://schemas.openxmlformats.org/drawingml/2006/chart" xmlns:r="http://schemas.openxmlformats.org/officeDocument/2006/relationships" r:id="rId5"/>
          </a:graphicData>
        </a:graphic>
      </p:graphicFrame>
      <p:sp>
        <p:nvSpPr>
          <p:cNvPr id="48" name="Arc 47">
            <a:extLst>
              <a:ext uri="{FF2B5EF4-FFF2-40B4-BE49-F238E27FC236}">
                <a16:creationId xmlns:a16="http://schemas.microsoft.com/office/drawing/2014/main" id="{7044787A-0244-8F74-3067-8629C947DBD9}"/>
              </a:ext>
            </a:extLst>
          </p:cNvPr>
          <p:cNvSpPr/>
          <p:nvPr/>
        </p:nvSpPr>
        <p:spPr>
          <a:xfrm rot="10800000" flipH="1">
            <a:off x="3044293" y="1982145"/>
            <a:ext cx="3204000" cy="3204000"/>
          </a:xfrm>
          <a:prstGeom prst="arc">
            <a:avLst>
              <a:gd name="adj1" fmla="val 5389749"/>
              <a:gd name="adj2" fmla="val 13159602"/>
            </a:avLst>
          </a:prstGeom>
          <a:ln w="28575">
            <a:solidFill>
              <a:srgbClr val="843C0C"/>
            </a:solidFill>
            <a:prstDash val="sysDash"/>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latin typeface="Century Gothic" panose="020B0502020202020204" pitchFamily="34" charset="0"/>
            </a:endParaRPr>
          </a:p>
        </p:txBody>
      </p:sp>
      <p:grpSp>
        <p:nvGrpSpPr>
          <p:cNvPr id="49" name="Groupe 48">
            <a:extLst>
              <a:ext uri="{FF2B5EF4-FFF2-40B4-BE49-F238E27FC236}">
                <a16:creationId xmlns:a16="http://schemas.microsoft.com/office/drawing/2014/main" id="{8596EB32-4587-0E90-7256-CB435FAD7F86}"/>
              </a:ext>
            </a:extLst>
          </p:cNvPr>
          <p:cNvGrpSpPr/>
          <p:nvPr/>
        </p:nvGrpSpPr>
        <p:grpSpPr>
          <a:xfrm>
            <a:off x="7102019" y="4161631"/>
            <a:ext cx="2167028" cy="1033750"/>
            <a:chOff x="4765400" y="5003801"/>
            <a:chExt cx="2167028" cy="1033750"/>
          </a:xfrm>
        </p:grpSpPr>
        <p:sp>
          <p:nvSpPr>
            <p:cNvPr id="50" name="Rectangle à coins arrondis 22">
              <a:extLst>
                <a:ext uri="{FF2B5EF4-FFF2-40B4-BE49-F238E27FC236}">
                  <a16:creationId xmlns:a16="http://schemas.microsoft.com/office/drawing/2014/main" id="{FD1E9B31-4C89-83E4-41FF-5C20668350E1}"/>
                </a:ext>
              </a:extLst>
            </p:cNvPr>
            <p:cNvSpPr/>
            <p:nvPr/>
          </p:nvSpPr>
          <p:spPr>
            <a:xfrm>
              <a:off x="4765400" y="5003801"/>
              <a:ext cx="2167028" cy="1033750"/>
            </a:xfrm>
            <a:prstGeom prst="roundRect">
              <a:avLst>
                <a:gd name="adj" fmla="val 7461"/>
              </a:avLst>
            </a:prstGeom>
            <a:solidFill>
              <a:srgbClr val="FFFFFF">
                <a:alpha val="69804"/>
              </a:srgbClr>
            </a:solid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20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1" name="Groupe 50">
              <a:extLst>
                <a:ext uri="{FF2B5EF4-FFF2-40B4-BE49-F238E27FC236}">
                  <a16:creationId xmlns:a16="http://schemas.microsoft.com/office/drawing/2014/main" id="{3F24B5B0-26AA-ABF0-225E-8F37AB61A22A}"/>
                </a:ext>
              </a:extLst>
            </p:cNvPr>
            <p:cNvGrpSpPr/>
            <p:nvPr/>
          </p:nvGrpSpPr>
          <p:grpSpPr>
            <a:xfrm>
              <a:off x="4993664" y="5493397"/>
              <a:ext cx="1297174" cy="230832"/>
              <a:chOff x="535868" y="3596868"/>
              <a:chExt cx="1297174" cy="230832"/>
            </a:xfrm>
          </p:grpSpPr>
          <p:sp>
            <p:nvSpPr>
              <p:cNvPr id="61" name="Rectangle : avec coins arrondis en diagonale 16">
                <a:extLst>
                  <a:ext uri="{FF2B5EF4-FFF2-40B4-BE49-F238E27FC236}">
                    <a16:creationId xmlns:a16="http://schemas.microsoft.com/office/drawing/2014/main" id="{704E3D9C-1BB9-79C8-2940-FFEC87D7C5F6}"/>
                  </a:ext>
                </a:extLst>
              </p:cNvPr>
              <p:cNvSpPr/>
              <p:nvPr/>
            </p:nvSpPr>
            <p:spPr>
              <a:xfrm>
                <a:off x="535868" y="3651826"/>
                <a:ext cx="180000" cy="144000"/>
              </a:xfrm>
              <a:prstGeom prst="round2DiagRect">
                <a:avLst>
                  <a:gd name="adj1" fmla="val 38211"/>
                  <a:gd name="adj2" fmla="val 0"/>
                </a:avLst>
              </a:prstGeom>
              <a:solidFill>
                <a:srgbClr val="D6A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62" name="Rectangle 61">
                <a:extLst>
                  <a:ext uri="{FF2B5EF4-FFF2-40B4-BE49-F238E27FC236}">
                    <a16:creationId xmlns:a16="http://schemas.microsoft.com/office/drawing/2014/main" id="{5D1A25F4-1B25-7BF5-78E2-563D812FD9CC}"/>
                  </a:ext>
                </a:extLst>
              </p:cNvPr>
              <p:cNvSpPr/>
              <p:nvPr/>
            </p:nvSpPr>
            <p:spPr>
              <a:xfrm>
                <a:off x="697725" y="3596868"/>
                <a:ext cx="1135317" cy="230832"/>
              </a:xfrm>
              <a:prstGeom prst="rect">
                <a:avLst/>
              </a:prstGeom>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tab pos="2971800" algn="l"/>
                  </a:tabLst>
                  <a:defRPr/>
                </a:pPr>
                <a:r>
                  <a:rPr lang="fr-FR" sz="900">
                    <a:solidFill>
                      <a:prstClr val="black"/>
                    </a:solidFill>
                    <a:latin typeface="Century Gothic" panose="020B0502020202020204" pitchFamily="34" charset="0"/>
                    <a:ea typeface="Calibri" panose="020F0502020204030204" pitchFamily="34" charset="0"/>
                    <a:cs typeface="Calibri" panose="020F0502020204030204" pitchFamily="34" charset="0"/>
                  </a:rPr>
                  <a:t>Rarement</a:t>
                </a:r>
                <a:endParaRPr kumimoji="0" lang="fr-FR" sz="9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Calibri" panose="020F0502020204030204" pitchFamily="34" charset="0"/>
                </a:endParaRPr>
              </a:p>
            </p:txBody>
          </p:sp>
        </p:grpSp>
        <p:grpSp>
          <p:nvGrpSpPr>
            <p:cNvPr id="52" name="Groupe 51">
              <a:extLst>
                <a:ext uri="{FF2B5EF4-FFF2-40B4-BE49-F238E27FC236}">
                  <a16:creationId xmlns:a16="http://schemas.microsoft.com/office/drawing/2014/main" id="{2829FCC2-4A53-57D8-29AD-755E3E896689}"/>
                </a:ext>
              </a:extLst>
            </p:cNvPr>
            <p:cNvGrpSpPr/>
            <p:nvPr/>
          </p:nvGrpSpPr>
          <p:grpSpPr>
            <a:xfrm>
              <a:off x="4993664" y="5261528"/>
              <a:ext cx="1297175" cy="230832"/>
              <a:chOff x="535868" y="3400996"/>
              <a:chExt cx="1297175" cy="230832"/>
            </a:xfrm>
          </p:grpSpPr>
          <p:sp>
            <p:nvSpPr>
              <p:cNvPr id="59" name="Rectangle : avec coins arrondis en diagonale 16">
                <a:extLst>
                  <a:ext uri="{FF2B5EF4-FFF2-40B4-BE49-F238E27FC236}">
                    <a16:creationId xmlns:a16="http://schemas.microsoft.com/office/drawing/2014/main" id="{9DAB10DB-F0E3-94B0-749D-989E7F20C9AC}"/>
                  </a:ext>
                </a:extLst>
              </p:cNvPr>
              <p:cNvSpPr/>
              <p:nvPr/>
            </p:nvSpPr>
            <p:spPr>
              <a:xfrm>
                <a:off x="535868" y="3455954"/>
                <a:ext cx="180000" cy="144000"/>
              </a:xfrm>
              <a:prstGeom prst="round2DiagRect">
                <a:avLst>
                  <a:gd name="adj1" fmla="val 38211"/>
                  <a:gd name="adj2" fmla="val 0"/>
                </a:avLst>
              </a:prstGeom>
              <a:solidFill>
                <a:srgbClr val="C54F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60" name="Rectangle 59">
                <a:extLst>
                  <a:ext uri="{FF2B5EF4-FFF2-40B4-BE49-F238E27FC236}">
                    <a16:creationId xmlns:a16="http://schemas.microsoft.com/office/drawing/2014/main" id="{89DD4E99-E595-271E-A16B-CE1A2178DDD7}"/>
                  </a:ext>
                </a:extLst>
              </p:cNvPr>
              <p:cNvSpPr/>
              <p:nvPr/>
            </p:nvSpPr>
            <p:spPr>
              <a:xfrm>
                <a:off x="697726" y="3400996"/>
                <a:ext cx="1135317" cy="230832"/>
              </a:xfrm>
              <a:prstGeom prst="rect">
                <a:avLst/>
              </a:prstGeom>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tab pos="2971800" algn="l"/>
                  </a:tabLst>
                  <a:defRPr/>
                </a:pPr>
                <a:r>
                  <a:rPr kumimoji="0" lang="fr-FR" sz="9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Calibri" panose="020F0502020204030204" pitchFamily="34" charset="0"/>
                  </a:rPr>
                  <a:t>Souvent</a:t>
                </a:r>
              </a:p>
            </p:txBody>
          </p:sp>
        </p:grpSp>
        <p:grpSp>
          <p:nvGrpSpPr>
            <p:cNvPr id="53" name="Groupe 52">
              <a:extLst>
                <a:ext uri="{FF2B5EF4-FFF2-40B4-BE49-F238E27FC236}">
                  <a16:creationId xmlns:a16="http://schemas.microsoft.com/office/drawing/2014/main" id="{21B86691-07FD-ADE5-0071-41B84F526892}"/>
                </a:ext>
              </a:extLst>
            </p:cNvPr>
            <p:cNvGrpSpPr/>
            <p:nvPr/>
          </p:nvGrpSpPr>
          <p:grpSpPr>
            <a:xfrm>
              <a:off x="4993664" y="5725267"/>
              <a:ext cx="1297175" cy="230832"/>
              <a:chOff x="535868" y="3823009"/>
              <a:chExt cx="1297175" cy="230832"/>
            </a:xfrm>
          </p:grpSpPr>
          <p:sp>
            <p:nvSpPr>
              <p:cNvPr id="57" name="Rectangle : avec coins arrondis en diagonale 16">
                <a:extLst>
                  <a:ext uri="{FF2B5EF4-FFF2-40B4-BE49-F238E27FC236}">
                    <a16:creationId xmlns:a16="http://schemas.microsoft.com/office/drawing/2014/main" id="{A2D463BE-7190-6B7A-48E0-A8ACF39DB8C6}"/>
                  </a:ext>
                </a:extLst>
              </p:cNvPr>
              <p:cNvSpPr/>
              <p:nvPr/>
            </p:nvSpPr>
            <p:spPr>
              <a:xfrm>
                <a:off x="535868" y="3877967"/>
                <a:ext cx="180000" cy="144000"/>
              </a:xfrm>
              <a:prstGeom prst="round2DiagRect">
                <a:avLst>
                  <a:gd name="adj1" fmla="val 38211"/>
                  <a:gd name="adj2" fmla="val 0"/>
                </a:avLst>
              </a:prstGeom>
              <a:solidFill>
                <a:srgbClr val="FFD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58" name="Rectangle 57">
                <a:extLst>
                  <a:ext uri="{FF2B5EF4-FFF2-40B4-BE49-F238E27FC236}">
                    <a16:creationId xmlns:a16="http://schemas.microsoft.com/office/drawing/2014/main" id="{64DD3832-97AD-9282-8184-2E52351A99E0}"/>
                  </a:ext>
                </a:extLst>
              </p:cNvPr>
              <p:cNvSpPr/>
              <p:nvPr/>
            </p:nvSpPr>
            <p:spPr>
              <a:xfrm>
                <a:off x="697726" y="3823009"/>
                <a:ext cx="1135317" cy="230832"/>
              </a:xfrm>
              <a:prstGeom prst="rect">
                <a:avLst/>
              </a:prstGeom>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tab pos="2971800" algn="l"/>
                  </a:tabLst>
                  <a:defRPr/>
                </a:pPr>
                <a:r>
                  <a:rPr kumimoji="0" lang="fr-FR" sz="9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Calibri" panose="020F0502020204030204" pitchFamily="34" charset="0"/>
                  </a:rPr>
                  <a:t>Jamais</a:t>
                </a:r>
              </a:p>
            </p:txBody>
          </p:sp>
        </p:grpSp>
        <p:grpSp>
          <p:nvGrpSpPr>
            <p:cNvPr id="54" name="Groupe 53">
              <a:extLst>
                <a:ext uri="{FF2B5EF4-FFF2-40B4-BE49-F238E27FC236}">
                  <a16:creationId xmlns:a16="http://schemas.microsoft.com/office/drawing/2014/main" id="{9BD2FEFA-7511-2F91-4B11-FBB7A771C012}"/>
                </a:ext>
              </a:extLst>
            </p:cNvPr>
            <p:cNvGrpSpPr/>
            <p:nvPr/>
          </p:nvGrpSpPr>
          <p:grpSpPr>
            <a:xfrm>
              <a:off x="4993664" y="5029659"/>
              <a:ext cx="1503364" cy="230832"/>
              <a:chOff x="535868" y="3200553"/>
              <a:chExt cx="1503364" cy="230832"/>
            </a:xfrm>
          </p:grpSpPr>
          <p:sp>
            <p:nvSpPr>
              <p:cNvPr id="55" name="Rectangle : avec coins arrondis en diagonale 16">
                <a:extLst>
                  <a:ext uri="{FF2B5EF4-FFF2-40B4-BE49-F238E27FC236}">
                    <a16:creationId xmlns:a16="http://schemas.microsoft.com/office/drawing/2014/main" id="{F2954D11-0D30-CA84-41DA-CCB9A8E82AE8}"/>
                  </a:ext>
                </a:extLst>
              </p:cNvPr>
              <p:cNvSpPr/>
              <p:nvPr/>
            </p:nvSpPr>
            <p:spPr>
              <a:xfrm>
                <a:off x="535868" y="3255511"/>
                <a:ext cx="180000" cy="144000"/>
              </a:xfrm>
              <a:prstGeom prst="round2DiagRect">
                <a:avLst>
                  <a:gd name="adj1" fmla="val 38211"/>
                  <a:gd name="adj2" fmla="val 0"/>
                </a:avLst>
              </a:prstGeom>
              <a:solidFill>
                <a:srgbClr val="5314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56" name="Rectangle 55">
                <a:extLst>
                  <a:ext uri="{FF2B5EF4-FFF2-40B4-BE49-F238E27FC236}">
                    <a16:creationId xmlns:a16="http://schemas.microsoft.com/office/drawing/2014/main" id="{7F3DCB54-A943-5317-448F-F8C4840BB343}"/>
                  </a:ext>
                </a:extLst>
              </p:cNvPr>
              <p:cNvSpPr/>
              <p:nvPr/>
            </p:nvSpPr>
            <p:spPr>
              <a:xfrm>
                <a:off x="697725" y="3200553"/>
                <a:ext cx="1341507" cy="230832"/>
              </a:xfrm>
              <a:prstGeom prst="rect">
                <a:avLst/>
              </a:prstGeom>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tab pos="2971800" algn="l"/>
                  </a:tabLst>
                  <a:defRPr/>
                </a:pPr>
                <a:r>
                  <a:rPr lang="fr-FR" sz="900">
                    <a:solidFill>
                      <a:prstClr val="black"/>
                    </a:solidFill>
                    <a:latin typeface="Century Gothic" panose="020B0502020202020204" pitchFamily="34" charset="0"/>
                    <a:ea typeface="Calibri" panose="020F0502020204030204" pitchFamily="34" charset="0"/>
                    <a:cs typeface="Calibri" panose="020F0502020204030204" pitchFamily="34" charset="0"/>
                  </a:rPr>
                  <a:t>Systématiquement</a:t>
                </a:r>
                <a:endParaRPr kumimoji="0" lang="fr-FR" sz="9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Calibri" panose="020F0502020204030204" pitchFamily="34" charset="0"/>
                </a:endParaRPr>
              </a:p>
            </p:txBody>
          </p:sp>
        </p:grpSp>
      </p:grpSp>
    </p:spTree>
    <p:extLst>
      <p:ext uri="{BB962C8B-B14F-4D97-AF65-F5344CB8AC3E}">
        <p14:creationId xmlns:p14="http://schemas.microsoft.com/office/powerpoint/2010/main" val="1649662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3436C257-455B-E7AF-4683-134534915835}"/>
              </a:ext>
            </a:extLst>
          </p:cNvPr>
          <p:cNvSpPr>
            <a:spLocks noGrp="1"/>
          </p:cNvSpPr>
          <p:nvPr>
            <p:ph type="body" sz="quarter" idx="15"/>
          </p:nvPr>
        </p:nvSpPr>
        <p:spPr>
          <a:xfrm>
            <a:off x="3383786" y="6537302"/>
            <a:ext cx="8450195" cy="320698"/>
          </a:xfrm>
        </p:spPr>
        <p:txBody>
          <a:bodyPr>
            <a:normAutofit/>
          </a:bodyPr>
          <a:lstStyle/>
          <a:p>
            <a:r>
              <a:rPr lang="fr-FR" sz="1000" dirty="0"/>
              <a:t>Q19. Si un vétérinaire vous présente un devis à 900€, que faites-vous ? Base : ensemble = 1001 </a:t>
            </a:r>
          </a:p>
        </p:txBody>
      </p:sp>
      <p:sp>
        <p:nvSpPr>
          <p:cNvPr id="3" name="Espace réservé du texte 2">
            <a:extLst>
              <a:ext uri="{FF2B5EF4-FFF2-40B4-BE49-F238E27FC236}">
                <a16:creationId xmlns:a16="http://schemas.microsoft.com/office/drawing/2014/main" id="{323287FC-019F-97AF-FE58-D4665620177F}"/>
              </a:ext>
            </a:extLst>
          </p:cNvPr>
          <p:cNvSpPr>
            <a:spLocks noGrp="1"/>
          </p:cNvSpPr>
          <p:nvPr>
            <p:ph type="body" sz="quarter" idx="13"/>
          </p:nvPr>
        </p:nvSpPr>
        <p:spPr>
          <a:xfrm>
            <a:off x="3436772" y="18101"/>
            <a:ext cx="7995850" cy="653170"/>
          </a:xfrm>
        </p:spPr>
        <p:txBody>
          <a:bodyPr>
            <a:normAutofit/>
          </a:bodyPr>
          <a:lstStyle/>
          <a:p>
            <a:r>
              <a:rPr lang="fr-FR" sz="1800" dirty="0"/>
              <a:t>Seul 1 répondant sur 4 a la capacité financière de faire face à un devis de 900€ présenté par un vétérinaire.</a:t>
            </a:r>
          </a:p>
        </p:txBody>
      </p:sp>
      <p:pic>
        <p:nvPicPr>
          <p:cNvPr id="4" name="Image 3">
            <a:extLst>
              <a:ext uri="{FF2B5EF4-FFF2-40B4-BE49-F238E27FC236}">
                <a16:creationId xmlns:a16="http://schemas.microsoft.com/office/drawing/2014/main" id="{1B88358E-995C-8B4D-28B9-891975788275}"/>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0" y="0"/>
            <a:ext cx="3383786" cy="6858000"/>
          </a:xfrm>
          <a:prstGeom prst="rect">
            <a:avLst/>
          </a:prstGeom>
        </p:spPr>
      </p:pic>
      <p:sp>
        <p:nvSpPr>
          <p:cNvPr id="5" name="Rectangle 4">
            <a:extLst>
              <a:ext uri="{FF2B5EF4-FFF2-40B4-BE49-F238E27FC236}">
                <a16:creationId xmlns:a16="http://schemas.microsoft.com/office/drawing/2014/main" id="{EB59D41A-D32F-BA35-1E53-95C5DEFDED34}"/>
              </a:ext>
            </a:extLst>
          </p:cNvPr>
          <p:cNvSpPr/>
          <p:nvPr/>
        </p:nvSpPr>
        <p:spPr>
          <a:xfrm>
            <a:off x="3379622" y="1056093"/>
            <a:ext cx="3155402" cy="332504"/>
          </a:xfrm>
          <a:prstGeom prst="rect">
            <a:avLst/>
          </a:prstGeom>
          <a:solidFill>
            <a:srgbClr val="FE9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chemeClr val="bg1"/>
                </a:solidFill>
                <a:effectLst/>
                <a:uLnTx/>
                <a:uFillTx/>
                <a:latin typeface="Century Gothic" panose="020B0502020202020204" pitchFamily="34" charset="0"/>
                <a:ea typeface="+mn-ea"/>
                <a:cs typeface="+mn-cs"/>
              </a:rPr>
              <a:t>Réaction face à un devis de 900€</a:t>
            </a:r>
            <a:endParaRPr kumimoji="0" lang="fr-FR" sz="1800" b="1" i="0" u="none" strike="noStrike" kern="1200" cap="none" spc="0" normalizeH="0" baseline="0" noProof="0" dirty="0">
              <a:ln>
                <a:noFill/>
              </a:ln>
              <a:solidFill>
                <a:schemeClr val="bg1"/>
              </a:solidFill>
              <a:effectLst/>
              <a:uLnTx/>
              <a:uFillTx/>
              <a:latin typeface="Century Gothic" panose="020B0502020202020204" pitchFamily="34" charset="0"/>
              <a:ea typeface="+mn-ea"/>
              <a:cs typeface="+mn-cs"/>
            </a:endParaRPr>
          </a:p>
        </p:txBody>
      </p:sp>
      <p:sp>
        <p:nvSpPr>
          <p:cNvPr id="6" name="Rectangle : coins arrondis 5">
            <a:extLst>
              <a:ext uri="{FF2B5EF4-FFF2-40B4-BE49-F238E27FC236}">
                <a16:creationId xmlns:a16="http://schemas.microsoft.com/office/drawing/2014/main" id="{8964DF14-81D5-DA26-5958-C3F2C555C41F}"/>
              </a:ext>
            </a:extLst>
          </p:cNvPr>
          <p:cNvSpPr/>
          <p:nvPr/>
        </p:nvSpPr>
        <p:spPr>
          <a:xfrm>
            <a:off x="355599" y="2132206"/>
            <a:ext cx="4796503" cy="3730114"/>
          </a:xfrm>
          <a:prstGeom prst="roundRect">
            <a:avLst>
              <a:gd name="adj" fmla="val 2822"/>
            </a:avLst>
          </a:prstGeom>
          <a:solidFill>
            <a:srgbClr val="FFFFFF">
              <a:alpha val="8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0" name="Graphique 9">
            <a:extLst>
              <a:ext uri="{FF2B5EF4-FFF2-40B4-BE49-F238E27FC236}">
                <a16:creationId xmlns:a16="http://schemas.microsoft.com/office/drawing/2014/main" id="{15D4C0EE-3CEA-2FA1-DCDD-1B61F395DE18}"/>
              </a:ext>
            </a:extLst>
          </p:cNvPr>
          <p:cNvGraphicFramePr/>
          <p:nvPr>
            <p:extLst>
              <p:ext uri="{D42A27DB-BD31-4B8C-83A1-F6EECF244321}">
                <p14:modId xmlns:p14="http://schemas.microsoft.com/office/powerpoint/2010/main" val="2150477862"/>
              </p:ext>
            </p:extLst>
          </p:nvPr>
        </p:nvGraphicFramePr>
        <p:xfrm>
          <a:off x="1087575" y="2043352"/>
          <a:ext cx="8450195" cy="42133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Tableau 6">
            <a:extLst>
              <a:ext uri="{FF2B5EF4-FFF2-40B4-BE49-F238E27FC236}">
                <a16:creationId xmlns:a16="http://schemas.microsoft.com/office/drawing/2014/main" id="{34112D3C-2428-5451-5F75-7A096E3FAC1D}"/>
              </a:ext>
            </a:extLst>
          </p:cNvPr>
          <p:cNvGraphicFramePr>
            <a:graphicFrameLocks noGrp="1"/>
          </p:cNvGraphicFramePr>
          <p:nvPr>
            <p:extLst>
              <p:ext uri="{D42A27DB-BD31-4B8C-83A1-F6EECF244321}">
                <p14:modId xmlns:p14="http://schemas.microsoft.com/office/powerpoint/2010/main" val="2328754285"/>
              </p:ext>
            </p:extLst>
          </p:nvPr>
        </p:nvGraphicFramePr>
        <p:xfrm>
          <a:off x="436127" y="2187664"/>
          <a:ext cx="4009308" cy="3730112"/>
        </p:xfrm>
        <a:graphic>
          <a:graphicData uri="http://schemas.openxmlformats.org/drawingml/2006/table">
            <a:tbl>
              <a:tblPr>
                <a:tableStyleId>{5C22544A-7EE6-4342-B048-85BDC9FD1C3A}</a:tableStyleId>
              </a:tblPr>
              <a:tblGrid>
                <a:gridCol w="4009308">
                  <a:extLst>
                    <a:ext uri="{9D8B030D-6E8A-4147-A177-3AD203B41FA5}">
                      <a16:colId xmlns:a16="http://schemas.microsoft.com/office/drawing/2014/main" val="1027139544"/>
                    </a:ext>
                  </a:extLst>
                </a:gridCol>
              </a:tblGrid>
              <a:tr h="932528">
                <a:tc>
                  <a:txBody>
                    <a:bodyPr/>
                    <a:lstStyle/>
                    <a:p>
                      <a:pPr algn="r" fontAlgn="ctr"/>
                      <a:r>
                        <a:rPr lang="fr-FR" sz="1200" b="0" i="0" u="none" strike="noStrike" dirty="0">
                          <a:solidFill>
                            <a:schemeClr val="tx1"/>
                          </a:solidFill>
                          <a:effectLst/>
                          <a:latin typeface="Century Gothic" panose="020B0502020202020204" pitchFamily="34" charset="0"/>
                        </a:rPr>
                        <a:t>Vous avez l’argent pour le prendre en charge</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31848463"/>
                  </a:ext>
                </a:extLst>
              </a:tr>
              <a:tr h="932528">
                <a:tc>
                  <a:txBody>
                    <a:bodyPr/>
                    <a:lstStyle/>
                    <a:p>
                      <a:pPr algn="r" fontAlgn="ctr"/>
                      <a:r>
                        <a:rPr lang="fr-FR" sz="1200" u="none" strike="noStrike" dirty="0">
                          <a:solidFill>
                            <a:schemeClr val="tx1"/>
                          </a:solidFill>
                          <a:effectLst/>
                          <a:latin typeface="Century Gothic" panose="020B0502020202020204" pitchFamily="34" charset="0"/>
                        </a:rPr>
                        <a:t>Vous annulez d'autres dépenses (activités, loisirs, etc.)</a:t>
                      </a:r>
                      <a:endParaRPr lang="fr-FR" sz="1200" b="0" i="0" u="none" strike="noStrike" dirty="0">
                        <a:solidFill>
                          <a:schemeClr val="tx1"/>
                        </a:solidFill>
                        <a:effectLst/>
                        <a:latin typeface="Century Gothic" panose="020B0502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31257041"/>
                  </a:ext>
                </a:extLst>
              </a:tr>
              <a:tr h="932528">
                <a:tc>
                  <a:txBody>
                    <a:bodyPr/>
                    <a:lstStyle/>
                    <a:p>
                      <a:pPr algn="r" fontAlgn="ctr"/>
                      <a:r>
                        <a:rPr lang="fr-FR" sz="1200" u="none" strike="noStrike">
                          <a:solidFill>
                            <a:schemeClr val="tx1"/>
                          </a:solidFill>
                          <a:effectLst/>
                          <a:latin typeface="Century Gothic" panose="020B0502020202020204" pitchFamily="34" charset="0"/>
                        </a:rPr>
                        <a:t>Vous n’avez pas cette somme, vous ne réalisez pas les soins</a:t>
                      </a:r>
                      <a:endParaRPr lang="fr-FR" sz="1200" b="0" i="0" u="none" strike="noStrike">
                        <a:solidFill>
                          <a:schemeClr val="tx1"/>
                        </a:solidFill>
                        <a:effectLst/>
                        <a:latin typeface="Century Gothic" panose="020B0502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73565690"/>
                  </a:ext>
                </a:extLst>
              </a:tr>
              <a:tr h="932528">
                <a:tc>
                  <a:txBody>
                    <a:bodyPr/>
                    <a:lstStyle/>
                    <a:p>
                      <a:pPr algn="r" fontAlgn="ctr"/>
                      <a:r>
                        <a:rPr lang="fr-FR" sz="1200" u="none" strike="noStrike" dirty="0">
                          <a:solidFill>
                            <a:schemeClr val="tx1"/>
                          </a:solidFill>
                          <a:effectLst/>
                          <a:latin typeface="Century Gothic" panose="020B0502020202020204" pitchFamily="34" charset="0"/>
                        </a:rPr>
                        <a:t>Autre</a:t>
                      </a:r>
                      <a:endParaRPr lang="fr-FR" sz="1200" b="0" i="0" u="none" strike="noStrike" dirty="0">
                        <a:solidFill>
                          <a:schemeClr val="tx1"/>
                        </a:solidFill>
                        <a:effectLst/>
                        <a:latin typeface="Century Gothic" panose="020B0502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67003573"/>
                  </a:ext>
                </a:extLst>
              </a:tr>
            </a:tbl>
          </a:graphicData>
        </a:graphic>
      </p:graphicFrame>
      <p:sp>
        <p:nvSpPr>
          <p:cNvPr id="8" name="Parenthèse fermante 7">
            <a:extLst>
              <a:ext uri="{FF2B5EF4-FFF2-40B4-BE49-F238E27FC236}">
                <a16:creationId xmlns:a16="http://schemas.microsoft.com/office/drawing/2014/main" id="{FF4A8D9E-E151-86F6-DD17-02EC387F8BDF}"/>
              </a:ext>
            </a:extLst>
          </p:cNvPr>
          <p:cNvSpPr/>
          <p:nvPr/>
        </p:nvSpPr>
        <p:spPr>
          <a:xfrm>
            <a:off x="7312220" y="2244114"/>
            <a:ext cx="276999" cy="1765824"/>
          </a:xfrm>
          <a:prstGeom prst="rightBracket">
            <a:avLst/>
          </a:prstGeom>
          <a:ln w="19050">
            <a:solidFill>
              <a:srgbClr val="C55A1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1" name="ZoneTexte 10">
            <a:extLst>
              <a:ext uri="{FF2B5EF4-FFF2-40B4-BE49-F238E27FC236}">
                <a16:creationId xmlns:a16="http://schemas.microsoft.com/office/drawing/2014/main" id="{C5374A7C-E918-7C33-9F48-C321E987C305}"/>
              </a:ext>
            </a:extLst>
          </p:cNvPr>
          <p:cNvSpPr txBox="1"/>
          <p:nvPr/>
        </p:nvSpPr>
        <p:spPr>
          <a:xfrm>
            <a:off x="7740824" y="2718334"/>
            <a:ext cx="2049190" cy="369332"/>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i="0" u="none" strike="noStrike" kern="1200" cap="none" spc="0" normalizeH="0" baseline="0" noProof="0" dirty="0">
                <a:ln>
                  <a:noFill/>
                </a:ln>
                <a:solidFill>
                  <a:srgbClr val="C55A11"/>
                </a:solidFill>
                <a:effectLst/>
                <a:uLnTx/>
                <a:uFillTx/>
                <a:latin typeface="Century Gothic" panose="020B0502020202020204" pitchFamily="34" charset="0"/>
                <a:ea typeface="+mn-ea"/>
                <a:cs typeface="+mn-cs"/>
              </a:rPr>
              <a:t>ST réalise les soins : </a:t>
            </a:r>
            <a:r>
              <a:rPr kumimoji="0" lang="fr-FR" b="1" i="0" u="none" strike="noStrike" kern="1200" cap="none" spc="0" normalizeH="0" baseline="0" noProof="0" dirty="0">
                <a:ln>
                  <a:noFill/>
                </a:ln>
                <a:solidFill>
                  <a:srgbClr val="C55A11"/>
                </a:solidFill>
                <a:effectLst/>
                <a:uLnTx/>
                <a:uFillTx/>
                <a:latin typeface="Century Gothic" panose="020B0502020202020204" pitchFamily="34" charset="0"/>
                <a:ea typeface="+mn-ea"/>
                <a:cs typeface="+mn-cs"/>
              </a:rPr>
              <a:t>76%</a:t>
            </a:r>
            <a:endParaRPr kumimoji="0" lang="fr-FR" sz="1600" b="1" i="0" u="none" strike="noStrike" kern="1200" cap="none" spc="0" normalizeH="0" baseline="0" noProof="0" dirty="0">
              <a:ln>
                <a:noFill/>
              </a:ln>
              <a:solidFill>
                <a:srgbClr val="C55A11"/>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795435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3436C257-455B-E7AF-4683-134534915835}"/>
              </a:ext>
            </a:extLst>
          </p:cNvPr>
          <p:cNvSpPr>
            <a:spLocks noGrp="1"/>
          </p:cNvSpPr>
          <p:nvPr>
            <p:ph type="body" sz="quarter" idx="15"/>
          </p:nvPr>
        </p:nvSpPr>
        <p:spPr>
          <a:xfrm>
            <a:off x="0" y="6485953"/>
            <a:ext cx="11210441" cy="360000"/>
          </a:xfrm>
        </p:spPr>
        <p:txBody>
          <a:bodyPr>
            <a:normAutofit/>
          </a:bodyPr>
          <a:lstStyle/>
          <a:p>
            <a:r>
              <a:rPr lang="fr-FR" sz="1000" dirty="0"/>
              <a:t>Q17. Dans le cas où vous n'auriez pas l’argent pour payer les frais de votre animal de compagnie, que feriez-vous ? Base : ensemble = 1001 </a:t>
            </a:r>
          </a:p>
        </p:txBody>
      </p:sp>
      <p:sp>
        <p:nvSpPr>
          <p:cNvPr id="3" name="Espace réservé du texte 2">
            <a:extLst>
              <a:ext uri="{FF2B5EF4-FFF2-40B4-BE49-F238E27FC236}">
                <a16:creationId xmlns:a16="http://schemas.microsoft.com/office/drawing/2014/main" id="{323287FC-019F-97AF-FE58-D4665620177F}"/>
              </a:ext>
            </a:extLst>
          </p:cNvPr>
          <p:cNvSpPr>
            <a:spLocks noGrp="1"/>
          </p:cNvSpPr>
          <p:nvPr>
            <p:ph type="body" sz="quarter" idx="13"/>
          </p:nvPr>
        </p:nvSpPr>
        <p:spPr>
          <a:xfrm>
            <a:off x="73788" y="87006"/>
            <a:ext cx="11438695" cy="629233"/>
          </a:xfrm>
        </p:spPr>
        <p:txBody>
          <a:bodyPr>
            <a:noAutofit/>
          </a:bodyPr>
          <a:lstStyle/>
          <a:p>
            <a:r>
              <a:rPr lang="fr-FR" sz="1800" dirty="0"/>
              <a:t>Quelles sont les solutions possibles en cas de manque de moyens pour payer les frais vétérinaires ?</a:t>
            </a:r>
          </a:p>
          <a:p>
            <a:r>
              <a:rPr lang="fr-FR" sz="1400" i="1" dirty="0"/>
              <a:t>(question ouverte)</a:t>
            </a:r>
          </a:p>
        </p:txBody>
      </p:sp>
      <p:pic>
        <p:nvPicPr>
          <p:cNvPr id="25" name="Image 24" descr="Une image contenant texte, Police, capture d’écran, conception&#10;&#10;Description générée automatiquement">
            <a:extLst>
              <a:ext uri="{FF2B5EF4-FFF2-40B4-BE49-F238E27FC236}">
                <a16:creationId xmlns:a16="http://schemas.microsoft.com/office/drawing/2014/main" id="{2C132775-0D52-CD36-9508-9C51201010A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79971" y="1456270"/>
            <a:ext cx="5806553" cy="4289651"/>
          </a:xfrm>
          <a:prstGeom prst="rect">
            <a:avLst/>
          </a:prstGeom>
        </p:spPr>
      </p:pic>
      <p:sp>
        <p:nvSpPr>
          <p:cNvPr id="26" name="ZoneTexte 25">
            <a:extLst>
              <a:ext uri="{FF2B5EF4-FFF2-40B4-BE49-F238E27FC236}">
                <a16:creationId xmlns:a16="http://schemas.microsoft.com/office/drawing/2014/main" id="{FFD1C97E-01FF-65F4-57FD-F6922A7041AF}"/>
              </a:ext>
            </a:extLst>
          </p:cNvPr>
          <p:cNvSpPr txBox="1"/>
          <p:nvPr/>
        </p:nvSpPr>
        <p:spPr>
          <a:xfrm>
            <a:off x="7463905" y="1929438"/>
            <a:ext cx="3661294" cy="3185487"/>
          </a:xfrm>
          <a:prstGeom prst="rect">
            <a:avLst/>
          </a:prstGeom>
          <a:noFill/>
        </p:spPr>
        <p:txBody>
          <a:bodyPr wrap="square" rtlCol="0">
            <a:spAutoFit/>
          </a:bodyPr>
          <a:lstStyle/>
          <a:p>
            <a:pPr marL="285750" indent="-285750">
              <a:spcBef>
                <a:spcPts val="1800"/>
              </a:spcBef>
              <a:buFont typeface="Arial" panose="020B0604020202020204" pitchFamily="34" charset="0"/>
              <a:buChar char="•"/>
            </a:pPr>
            <a:r>
              <a:rPr lang="fr-FR" sz="1400" b="1" cap="all" dirty="0">
                <a:solidFill>
                  <a:srgbClr val="D6AD00"/>
                </a:solidFill>
                <a:latin typeface="Century Gothic" panose="020B0502020202020204" pitchFamily="34" charset="0"/>
                <a:cs typeface="Arial"/>
              </a:rPr>
              <a:t>Emprunter</a:t>
            </a:r>
            <a:r>
              <a:rPr lang="fr-FR" sz="1400" dirty="0">
                <a:latin typeface="Century Gothic" panose="020B0502020202020204" pitchFamily="34" charset="0"/>
                <a:cs typeface="Arial"/>
              </a:rPr>
              <a:t> à la banque / à un ami</a:t>
            </a:r>
          </a:p>
          <a:p>
            <a:pPr marL="285750" indent="-285750">
              <a:spcBef>
                <a:spcPts val="1800"/>
              </a:spcBef>
              <a:buFont typeface="Arial" panose="020B0604020202020204" pitchFamily="34" charset="0"/>
              <a:buChar char="•"/>
            </a:pPr>
            <a:r>
              <a:rPr lang="fr-FR" sz="1400" dirty="0">
                <a:latin typeface="Century Gothic" panose="020B0502020202020204" pitchFamily="34" charset="0"/>
                <a:cs typeface="Arial"/>
              </a:rPr>
              <a:t>Demander un </a:t>
            </a:r>
            <a:r>
              <a:rPr lang="fr-FR" sz="1400" b="1" cap="all" dirty="0">
                <a:solidFill>
                  <a:srgbClr val="D6AD00"/>
                </a:solidFill>
                <a:latin typeface="Century Gothic" panose="020B0502020202020204" pitchFamily="34" charset="0"/>
                <a:cs typeface="Arial"/>
              </a:rPr>
              <a:t>paiement en plusieurs fois</a:t>
            </a:r>
          </a:p>
          <a:p>
            <a:pPr marL="285750" indent="-285750">
              <a:spcBef>
                <a:spcPts val="1800"/>
              </a:spcBef>
              <a:buFont typeface="Arial" panose="020B0604020202020204" pitchFamily="34" charset="0"/>
              <a:buChar char="•"/>
            </a:pPr>
            <a:r>
              <a:rPr lang="fr-FR" sz="1400" dirty="0">
                <a:latin typeface="Century Gothic" panose="020B0502020202020204" pitchFamily="34" charset="0"/>
                <a:cs typeface="Arial"/>
              </a:rPr>
              <a:t>Se rendre dans une </a:t>
            </a:r>
            <a:r>
              <a:rPr lang="fr-FR" sz="1400" b="1" cap="all" dirty="0">
                <a:solidFill>
                  <a:srgbClr val="D6AD00"/>
                </a:solidFill>
                <a:latin typeface="Century Gothic" panose="020B0502020202020204" pitchFamily="34" charset="0"/>
                <a:cs typeface="Arial"/>
              </a:rPr>
              <a:t>école vétérinaire </a:t>
            </a:r>
            <a:r>
              <a:rPr lang="fr-FR" sz="1400" dirty="0">
                <a:latin typeface="Century Gothic" panose="020B0502020202020204" pitchFamily="34" charset="0"/>
                <a:cs typeface="Arial"/>
              </a:rPr>
              <a:t>/ à la SPA</a:t>
            </a:r>
          </a:p>
          <a:p>
            <a:pPr marL="285750" indent="-285750">
              <a:spcBef>
                <a:spcPts val="1800"/>
              </a:spcBef>
              <a:buFont typeface="Arial" panose="020B0604020202020204" pitchFamily="34" charset="0"/>
              <a:buChar char="•"/>
            </a:pPr>
            <a:r>
              <a:rPr lang="fr-FR" sz="1400" b="1" cap="all" dirty="0">
                <a:solidFill>
                  <a:srgbClr val="D6AD00"/>
                </a:solidFill>
                <a:latin typeface="Century Gothic" panose="020B0502020202020204" pitchFamily="34" charset="0"/>
                <a:cs typeface="Arial"/>
              </a:rPr>
              <a:t>Faire des économies </a:t>
            </a:r>
            <a:r>
              <a:rPr lang="fr-FR" sz="1400" dirty="0">
                <a:latin typeface="Century Gothic" panose="020B0502020202020204" pitchFamily="34" charset="0"/>
                <a:cs typeface="Arial"/>
              </a:rPr>
              <a:t>dans son quotidien</a:t>
            </a:r>
          </a:p>
          <a:p>
            <a:pPr marL="285750" indent="-285750">
              <a:spcBef>
                <a:spcPts val="1800"/>
              </a:spcBef>
              <a:buFont typeface="Arial" panose="020B0604020202020204" pitchFamily="34" charset="0"/>
              <a:buChar char="•"/>
            </a:pPr>
            <a:r>
              <a:rPr lang="fr-FR" sz="1400" b="1" cap="all" dirty="0">
                <a:solidFill>
                  <a:srgbClr val="D6AD00"/>
                </a:solidFill>
                <a:latin typeface="Century Gothic" panose="020B0502020202020204" pitchFamily="34" charset="0"/>
                <a:cs typeface="Arial"/>
              </a:rPr>
              <a:t>Euthanasie</a:t>
            </a:r>
            <a:r>
              <a:rPr lang="fr-FR" sz="1400" dirty="0">
                <a:latin typeface="Century Gothic" panose="020B0502020202020204" pitchFamily="34" charset="0"/>
                <a:cs typeface="Arial"/>
              </a:rPr>
              <a:t> si souffrance de l’animal</a:t>
            </a:r>
          </a:p>
          <a:p>
            <a:pPr marL="285750" indent="-285750">
              <a:spcBef>
                <a:spcPts val="1800"/>
              </a:spcBef>
              <a:buFont typeface="Arial" panose="020B0604020202020204" pitchFamily="34" charset="0"/>
              <a:buChar char="•"/>
            </a:pPr>
            <a:r>
              <a:rPr lang="fr-FR" sz="1400" dirty="0">
                <a:latin typeface="Century Gothic" panose="020B0502020202020204" pitchFamily="34" charset="0"/>
                <a:cs typeface="Arial"/>
              </a:rPr>
              <a:t>Attendre / </a:t>
            </a:r>
            <a:r>
              <a:rPr lang="fr-FR" sz="1400" b="1" cap="all" dirty="0">
                <a:solidFill>
                  <a:srgbClr val="D6AD00"/>
                </a:solidFill>
                <a:latin typeface="Century Gothic" panose="020B0502020202020204" pitchFamily="34" charset="0"/>
                <a:cs typeface="Arial"/>
              </a:rPr>
              <a:t>ne rien faire</a:t>
            </a:r>
            <a:endParaRPr lang="fr-FR" sz="1400" b="1" cap="all" dirty="0">
              <a:solidFill>
                <a:srgbClr val="D6AD00"/>
              </a:solidFill>
              <a:latin typeface="Century Gothic" panose="020B0502020202020204" pitchFamily="34" charset="0"/>
            </a:endParaRPr>
          </a:p>
        </p:txBody>
      </p:sp>
      <p:cxnSp>
        <p:nvCxnSpPr>
          <p:cNvPr id="28" name="Connecteur droit 27">
            <a:extLst>
              <a:ext uri="{FF2B5EF4-FFF2-40B4-BE49-F238E27FC236}">
                <a16:creationId xmlns:a16="http://schemas.microsoft.com/office/drawing/2014/main" id="{B9638E05-D190-0191-FF2A-EB8071BD68F3}"/>
              </a:ext>
            </a:extLst>
          </p:cNvPr>
          <p:cNvCxnSpPr/>
          <p:nvPr/>
        </p:nvCxnSpPr>
        <p:spPr>
          <a:xfrm>
            <a:off x="7010400" y="1798156"/>
            <a:ext cx="0" cy="3448050"/>
          </a:xfrm>
          <a:prstGeom prst="line">
            <a:avLst/>
          </a:prstGeom>
          <a:ln w="12700">
            <a:solidFill>
              <a:srgbClr val="D6AD00"/>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5527CF70-8698-F18F-3CA7-1BFBAD47FC87}"/>
              </a:ext>
            </a:extLst>
          </p:cNvPr>
          <p:cNvSpPr/>
          <p:nvPr/>
        </p:nvSpPr>
        <p:spPr>
          <a:xfrm>
            <a:off x="313289" y="976492"/>
            <a:ext cx="8087426" cy="305825"/>
          </a:xfrm>
          <a:prstGeom prst="rect">
            <a:avLst/>
          </a:prstGeom>
          <a:solidFill>
            <a:srgbClr val="FE9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b="1" dirty="0">
                <a:latin typeface="Arial" panose="020B0604020202020204" pitchFamily="34" charset="0"/>
                <a:cs typeface="Arial" panose="020B0604020202020204" pitchFamily="34" charset="0"/>
              </a:rPr>
              <a:t>Réactions face à un manque de moyens pour financer les frais vétérinaires (question ouverte)</a:t>
            </a:r>
          </a:p>
        </p:txBody>
      </p:sp>
    </p:spTree>
    <p:extLst>
      <p:ext uri="{BB962C8B-B14F-4D97-AF65-F5344CB8AC3E}">
        <p14:creationId xmlns:p14="http://schemas.microsoft.com/office/powerpoint/2010/main" val="639554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9CE059BE-7BEE-50DD-662E-C2D87ABA0068}"/>
              </a:ext>
            </a:extLst>
          </p:cNvPr>
          <p:cNvSpPr txBox="1"/>
          <p:nvPr/>
        </p:nvSpPr>
        <p:spPr>
          <a:xfrm>
            <a:off x="753929" y="2268118"/>
            <a:ext cx="5822009"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a:ln>
                  <a:noFill/>
                </a:ln>
                <a:solidFill>
                  <a:srgbClr val="897D49"/>
                </a:solidFill>
                <a:effectLst/>
                <a:uLnTx/>
                <a:uFillTx/>
                <a:latin typeface="Century Gothic" panose="020B0502020202020204" pitchFamily="34" charset="0"/>
                <a:ea typeface="+mn-ea"/>
                <a:cs typeface="+mn-cs"/>
              </a:rPr>
              <a:t>Zoom sur l’</a:t>
            </a:r>
            <a:r>
              <a:rPr lang="fr-FR" sz="3600" dirty="0">
                <a:solidFill>
                  <a:srgbClr val="897D49"/>
                </a:solidFill>
                <a:latin typeface="Century Gothic" panose="020B0502020202020204" pitchFamily="34" charset="0"/>
              </a:rPr>
              <a:t>a</a:t>
            </a:r>
            <a:r>
              <a:rPr kumimoji="0" lang="fr-FR" sz="3600" b="0" i="0" u="none" strike="noStrike" kern="1200" cap="none" spc="0" normalizeH="0" baseline="0" noProof="0" dirty="0" err="1">
                <a:ln>
                  <a:noFill/>
                </a:ln>
                <a:solidFill>
                  <a:srgbClr val="897D49"/>
                </a:solidFill>
                <a:effectLst/>
                <a:uLnTx/>
                <a:uFillTx/>
                <a:latin typeface="Century Gothic" panose="020B0502020202020204" pitchFamily="34" charset="0"/>
                <a:ea typeface="+mn-ea"/>
                <a:cs typeface="+mn-cs"/>
              </a:rPr>
              <a:t>ssurance</a:t>
            </a:r>
            <a:r>
              <a:rPr kumimoji="0" lang="fr-FR" sz="3600" b="0" i="0" u="none" strike="noStrike" kern="1200" cap="none" spc="0" normalizeH="0" baseline="0" noProof="0" dirty="0">
                <a:ln>
                  <a:noFill/>
                </a:ln>
                <a:solidFill>
                  <a:srgbClr val="897D49"/>
                </a:solidFill>
                <a:effectLst/>
                <a:uLnTx/>
                <a:uFillTx/>
                <a:latin typeface="Century Gothic" panose="020B0502020202020204" pitchFamily="34" charset="0"/>
                <a:ea typeface="+mn-ea"/>
                <a:cs typeface="+mn-cs"/>
              </a:rPr>
              <a:t> animalière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Partie 4</a:t>
            </a:r>
          </a:p>
        </p:txBody>
      </p:sp>
      <p:cxnSp>
        <p:nvCxnSpPr>
          <p:cNvPr id="3" name="Connecteur droit 2">
            <a:extLst>
              <a:ext uri="{FF2B5EF4-FFF2-40B4-BE49-F238E27FC236}">
                <a16:creationId xmlns:a16="http://schemas.microsoft.com/office/drawing/2014/main" id="{11AB34EA-AF22-4133-F843-472E7F146994}"/>
              </a:ext>
            </a:extLst>
          </p:cNvPr>
          <p:cNvCxnSpPr>
            <a:cxnSpLocks/>
          </p:cNvCxnSpPr>
          <p:nvPr/>
        </p:nvCxnSpPr>
        <p:spPr>
          <a:xfrm>
            <a:off x="874799" y="4336234"/>
            <a:ext cx="1507958" cy="0"/>
          </a:xfrm>
          <a:prstGeom prst="line">
            <a:avLst/>
          </a:prstGeom>
          <a:ln>
            <a:solidFill>
              <a:srgbClr val="897D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0734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FF513194-F48A-2D05-6C4C-2CDF7C4834BC}"/>
              </a:ext>
            </a:extLst>
          </p:cNvPr>
          <p:cNvSpPr>
            <a:spLocks noGrp="1"/>
          </p:cNvSpPr>
          <p:nvPr>
            <p:ph type="body" sz="quarter" idx="13"/>
          </p:nvPr>
        </p:nvSpPr>
        <p:spPr>
          <a:xfrm>
            <a:off x="3411576" y="129741"/>
            <a:ext cx="7947118" cy="601332"/>
          </a:xfrm>
        </p:spPr>
        <p:txBody>
          <a:bodyPr>
            <a:noAutofit/>
          </a:bodyPr>
          <a:lstStyle/>
          <a:p>
            <a:r>
              <a:rPr lang="fr-FR" sz="1800" dirty="0"/>
              <a:t>Parmi les répondants, 15% ont souscrit une assurance pour au moins l’un de leurs animaux. Un comportement davantage adopté par les propriétaires de chiens.</a:t>
            </a:r>
          </a:p>
        </p:txBody>
      </p:sp>
      <p:sp>
        <p:nvSpPr>
          <p:cNvPr id="3" name="Espace réservé du texte 2">
            <a:extLst>
              <a:ext uri="{FF2B5EF4-FFF2-40B4-BE49-F238E27FC236}">
                <a16:creationId xmlns:a16="http://schemas.microsoft.com/office/drawing/2014/main" id="{B728879F-7DCF-C12B-7D13-4D14B256253D}"/>
              </a:ext>
            </a:extLst>
          </p:cNvPr>
          <p:cNvSpPr>
            <a:spLocks noGrp="1"/>
          </p:cNvSpPr>
          <p:nvPr>
            <p:ph type="body" sz="quarter" idx="15"/>
          </p:nvPr>
        </p:nvSpPr>
        <p:spPr>
          <a:xfrm>
            <a:off x="3411576" y="6233660"/>
            <a:ext cx="11210441" cy="800267"/>
          </a:xfrm>
        </p:spPr>
        <p:txBody>
          <a:bodyPr>
            <a:normAutofit/>
          </a:bodyPr>
          <a:lstStyle/>
          <a:p>
            <a:r>
              <a:rPr lang="fr-FR" sz="1000" dirty="0"/>
              <a:t>Q20. Votre animal de compagnie est-il assuré ? /Q20bis. Vos animaux de compagnies sont-ils assurés ? </a:t>
            </a:r>
            <a:br>
              <a:rPr lang="fr-FR" sz="1000" dirty="0"/>
            </a:br>
            <a:r>
              <a:rPr lang="fr-FR" sz="1000" dirty="0"/>
              <a:t>Base : possèdent un animal : 561 // possèdent plusieurs animaux = 440 </a:t>
            </a:r>
          </a:p>
        </p:txBody>
      </p:sp>
      <p:sp>
        <p:nvSpPr>
          <p:cNvPr id="13" name="ZoneTexte 12">
            <a:extLst>
              <a:ext uri="{FF2B5EF4-FFF2-40B4-BE49-F238E27FC236}">
                <a16:creationId xmlns:a16="http://schemas.microsoft.com/office/drawing/2014/main" id="{DC9697E4-B2A2-08CF-56D9-BF45AA11A02B}"/>
              </a:ext>
            </a:extLst>
          </p:cNvPr>
          <p:cNvSpPr txBox="1"/>
          <p:nvPr/>
        </p:nvSpPr>
        <p:spPr>
          <a:xfrm>
            <a:off x="4965533" y="3215334"/>
            <a:ext cx="1966739" cy="938719"/>
          </a:xfrm>
          <a:prstGeom prst="rect">
            <a:avLst/>
          </a:prstGeom>
          <a:solidFill>
            <a:srgbClr val="D6AD00">
              <a:alpha val="13000"/>
            </a:srgbClr>
          </a:solid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100" b="1" i="1" u="none" strike="noStrike" kern="1200" cap="none" spc="0" normalizeH="0" baseline="0" noProof="0" dirty="0">
                <a:ln>
                  <a:noFill/>
                </a:ln>
                <a:solidFill>
                  <a:schemeClr val="tx1">
                    <a:lumMod val="50000"/>
                    <a:lumOff val="50000"/>
                  </a:schemeClr>
                </a:solidFill>
                <a:effectLst/>
                <a:uLnTx/>
                <a:uFillTx/>
                <a:latin typeface="Century Gothic" panose="020B0502020202020204" pitchFamily="34" charset="0"/>
                <a:ea typeface="+mn-ea"/>
                <a:cs typeface="+mn-cs"/>
              </a:rPr>
              <a:t>Si plusieurs animaux :</a:t>
            </a:r>
          </a:p>
          <a:p>
            <a:pPr marR="0" lvl="0" algn="ctr" defTabSz="914400" rtl="0" eaLnBrk="1" fontAlgn="auto" latinLnBrk="0" hangingPunct="1">
              <a:lnSpc>
                <a:spcPct val="100000"/>
              </a:lnSpc>
              <a:spcBef>
                <a:spcPts val="0"/>
              </a:spcBef>
              <a:spcAft>
                <a:spcPts val="0"/>
              </a:spcAft>
              <a:buClrTx/>
              <a:buSzTx/>
              <a:tabLst/>
              <a:defRPr/>
            </a:pPr>
            <a:r>
              <a:rPr lang="fr-FR" sz="1100" i="1" dirty="0">
                <a:solidFill>
                  <a:schemeClr val="tx1">
                    <a:lumMod val="50000"/>
                    <a:lumOff val="50000"/>
                  </a:schemeClr>
                </a:solidFill>
                <a:latin typeface="Century Gothic" panose="020B0502020202020204" pitchFamily="34" charset="0"/>
              </a:rPr>
              <a:t>=&gt; 18% assurent au moins un de leurs animaux</a:t>
            </a:r>
          </a:p>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100" i="1" dirty="0">
                <a:solidFill>
                  <a:schemeClr val="tx1">
                    <a:lumMod val="50000"/>
                    <a:lumOff val="50000"/>
                  </a:schemeClr>
                </a:solidFill>
                <a:latin typeface="Century Gothic" panose="020B0502020202020204" pitchFamily="34" charset="0"/>
              </a:rPr>
              <a:t>11% les assurent tous</a:t>
            </a:r>
          </a:p>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100" i="1" u="none" strike="noStrike" kern="1200" cap="none" spc="0" normalizeH="0" baseline="0" noProof="0" dirty="0">
                <a:ln>
                  <a:noFill/>
                </a:ln>
                <a:solidFill>
                  <a:schemeClr val="tx1">
                    <a:lumMod val="50000"/>
                    <a:lumOff val="50000"/>
                  </a:schemeClr>
                </a:solidFill>
                <a:effectLst/>
                <a:uLnTx/>
                <a:uFillTx/>
                <a:latin typeface="Century Gothic" panose="020B0502020202020204" pitchFamily="34" charset="0"/>
                <a:ea typeface="+mn-ea"/>
                <a:cs typeface="+mn-cs"/>
              </a:rPr>
              <a:t>7% en assurent certains</a:t>
            </a:r>
          </a:p>
        </p:txBody>
      </p:sp>
      <p:pic>
        <p:nvPicPr>
          <p:cNvPr id="24" name="Image 23">
            <a:extLst>
              <a:ext uri="{FF2B5EF4-FFF2-40B4-BE49-F238E27FC236}">
                <a16:creationId xmlns:a16="http://schemas.microsoft.com/office/drawing/2014/main" id="{5E38A2AD-5894-6F8D-F913-085C53E65C80}"/>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0" y="0"/>
            <a:ext cx="3383786" cy="6858000"/>
          </a:xfrm>
          <a:prstGeom prst="rect">
            <a:avLst/>
          </a:prstGeom>
        </p:spPr>
      </p:pic>
      <p:sp>
        <p:nvSpPr>
          <p:cNvPr id="42" name="Rectangle à coins arrondis 22">
            <a:extLst>
              <a:ext uri="{FF2B5EF4-FFF2-40B4-BE49-F238E27FC236}">
                <a16:creationId xmlns:a16="http://schemas.microsoft.com/office/drawing/2014/main" id="{D126DD84-3C65-889B-6DD7-CBB37AFD76CB}"/>
              </a:ext>
            </a:extLst>
          </p:cNvPr>
          <p:cNvSpPr/>
          <p:nvPr/>
        </p:nvSpPr>
        <p:spPr>
          <a:xfrm>
            <a:off x="7632944" y="4685509"/>
            <a:ext cx="2389206" cy="746145"/>
          </a:xfrm>
          <a:prstGeom prst="roundRect">
            <a:avLst>
              <a:gd name="adj" fmla="val 7461"/>
            </a:avLst>
          </a:prstGeom>
          <a:solidFill>
            <a:srgbClr val="FFFFFF">
              <a:alpha val="69804"/>
            </a:srgbClr>
          </a:solid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20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Rectangle : avec coins arrondis en diagonale 16">
            <a:extLst>
              <a:ext uri="{FF2B5EF4-FFF2-40B4-BE49-F238E27FC236}">
                <a16:creationId xmlns:a16="http://schemas.microsoft.com/office/drawing/2014/main" id="{688A76D7-514D-F20D-614C-EE7D90F2E7F0}"/>
              </a:ext>
            </a:extLst>
          </p:cNvPr>
          <p:cNvSpPr/>
          <p:nvPr/>
        </p:nvSpPr>
        <p:spPr>
          <a:xfrm>
            <a:off x="7774392" y="5224582"/>
            <a:ext cx="180000" cy="136921"/>
          </a:xfrm>
          <a:prstGeom prst="round2DiagRect">
            <a:avLst>
              <a:gd name="adj1" fmla="val 38211"/>
              <a:gd name="adj2" fmla="val 0"/>
            </a:avLst>
          </a:prstGeom>
          <a:solidFill>
            <a:srgbClr val="AFAB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54" name="Rectangle 53">
            <a:extLst>
              <a:ext uri="{FF2B5EF4-FFF2-40B4-BE49-F238E27FC236}">
                <a16:creationId xmlns:a16="http://schemas.microsoft.com/office/drawing/2014/main" id="{EEEFAD9D-7602-EC24-31E9-9320B8F960E1}"/>
              </a:ext>
            </a:extLst>
          </p:cNvPr>
          <p:cNvSpPr/>
          <p:nvPr/>
        </p:nvSpPr>
        <p:spPr>
          <a:xfrm>
            <a:off x="7936249" y="5172326"/>
            <a:ext cx="1834733" cy="230832"/>
          </a:xfrm>
          <a:prstGeom prst="rect">
            <a:avLst/>
          </a:prstGeom>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tab pos="2971800" algn="l"/>
              </a:tabLst>
              <a:defRPr/>
            </a:pPr>
            <a:r>
              <a:rPr lang="fr-FR" sz="900">
                <a:solidFill>
                  <a:prstClr val="black"/>
                </a:solidFill>
                <a:latin typeface="Century Gothic" panose="020B0502020202020204" pitchFamily="34" charset="0"/>
                <a:ea typeface="Calibri" panose="020F0502020204030204" pitchFamily="34" charset="0"/>
                <a:cs typeface="Calibri" panose="020F0502020204030204" pitchFamily="34" charset="0"/>
              </a:rPr>
              <a:t>Aucun n’est assuré</a:t>
            </a:r>
            <a:endParaRPr kumimoji="0" lang="fr-FR" sz="9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Calibri" panose="020F0502020204030204" pitchFamily="34" charset="0"/>
            </a:endParaRPr>
          </a:p>
        </p:txBody>
      </p:sp>
      <p:sp>
        <p:nvSpPr>
          <p:cNvPr id="51" name="Rectangle : avec coins arrondis en diagonale 16">
            <a:extLst>
              <a:ext uri="{FF2B5EF4-FFF2-40B4-BE49-F238E27FC236}">
                <a16:creationId xmlns:a16="http://schemas.microsoft.com/office/drawing/2014/main" id="{70B0278D-1C59-562C-B7B9-770C316BD03F}"/>
              </a:ext>
            </a:extLst>
          </p:cNvPr>
          <p:cNvSpPr/>
          <p:nvPr/>
        </p:nvSpPr>
        <p:spPr>
          <a:xfrm>
            <a:off x="7774392" y="5004110"/>
            <a:ext cx="180000" cy="136921"/>
          </a:xfrm>
          <a:prstGeom prst="round2DiagRect">
            <a:avLst>
              <a:gd name="adj1" fmla="val 38211"/>
              <a:gd name="adj2" fmla="val 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52" name="Rectangle 51">
            <a:extLst>
              <a:ext uri="{FF2B5EF4-FFF2-40B4-BE49-F238E27FC236}">
                <a16:creationId xmlns:a16="http://schemas.microsoft.com/office/drawing/2014/main" id="{66F87B3F-B3CA-8E92-69FC-382BDD62EBCC}"/>
              </a:ext>
            </a:extLst>
          </p:cNvPr>
          <p:cNvSpPr/>
          <p:nvPr/>
        </p:nvSpPr>
        <p:spPr>
          <a:xfrm>
            <a:off x="7936250" y="4951854"/>
            <a:ext cx="2169100" cy="230832"/>
          </a:xfrm>
          <a:prstGeom prst="rect">
            <a:avLst/>
          </a:prstGeom>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tab pos="2971800" algn="l"/>
              </a:tabLst>
              <a:defRPr/>
            </a:pPr>
            <a:r>
              <a:rPr kumimoji="0" lang="fr-FR" sz="9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Calibri" panose="020F0502020204030204" pitchFamily="34" charset="0"/>
              </a:rPr>
              <a:t>Certains sont assurés, mais pas tous</a:t>
            </a:r>
          </a:p>
        </p:txBody>
      </p:sp>
      <p:sp>
        <p:nvSpPr>
          <p:cNvPr id="47" name="Rectangle : avec coins arrondis en diagonale 16">
            <a:extLst>
              <a:ext uri="{FF2B5EF4-FFF2-40B4-BE49-F238E27FC236}">
                <a16:creationId xmlns:a16="http://schemas.microsoft.com/office/drawing/2014/main" id="{0DC5B75A-C0EA-0CF6-AAEC-108CEFF8FCA2}"/>
              </a:ext>
            </a:extLst>
          </p:cNvPr>
          <p:cNvSpPr/>
          <p:nvPr/>
        </p:nvSpPr>
        <p:spPr>
          <a:xfrm>
            <a:off x="7774392" y="4783638"/>
            <a:ext cx="180000" cy="136921"/>
          </a:xfrm>
          <a:prstGeom prst="round2DiagRect">
            <a:avLst>
              <a:gd name="adj1" fmla="val 38211"/>
              <a:gd name="adj2" fmla="val 0"/>
            </a:avLst>
          </a:prstGeom>
          <a:solidFill>
            <a:srgbClr val="843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48" name="Rectangle 47">
            <a:extLst>
              <a:ext uri="{FF2B5EF4-FFF2-40B4-BE49-F238E27FC236}">
                <a16:creationId xmlns:a16="http://schemas.microsoft.com/office/drawing/2014/main" id="{52EF2034-6BD5-0A93-5C27-24FF6C5E2E34}"/>
              </a:ext>
            </a:extLst>
          </p:cNvPr>
          <p:cNvSpPr/>
          <p:nvPr/>
        </p:nvSpPr>
        <p:spPr>
          <a:xfrm>
            <a:off x="7936249" y="4731382"/>
            <a:ext cx="1542788" cy="230832"/>
          </a:xfrm>
          <a:prstGeom prst="rect">
            <a:avLst/>
          </a:prstGeom>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tab pos="2971800" algn="l"/>
              </a:tabLst>
              <a:defRPr/>
            </a:pPr>
            <a:r>
              <a:rPr lang="fr-FR" sz="900" dirty="0">
                <a:solidFill>
                  <a:prstClr val="black"/>
                </a:solidFill>
                <a:latin typeface="Century Gothic" panose="020B0502020202020204" pitchFamily="34" charset="0"/>
                <a:ea typeface="Calibri" panose="020F0502020204030204" pitchFamily="34" charset="0"/>
                <a:cs typeface="Calibri" panose="020F0502020204030204" pitchFamily="34" charset="0"/>
              </a:rPr>
              <a:t>Oui</a:t>
            </a:r>
            <a:endParaRPr kumimoji="0" lang="fr-FR" sz="9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Calibri" panose="020F0502020204030204" pitchFamily="34" charset="0"/>
            </a:endParaRPr>
          </a:p>
        </p:txBody>
      </p:sp>
      <p:sp>
        <p:nvSpPr>
          <p:cNvPr id="55" name="Rectangle : coins arrondis 54">
            <a:extLst>
              <a:ext uri="{FF2B5EF4-FFF2-40B4-BE49-F238E27FC236}">
                <a16:creationId xmlns:a16="http://schemas.microsoft.com/office/drawing/2014/main" id="{183D4C41-24C6-557A-DC63-DFF1E8C75919}"/>
              </a:ext>
            </a:extLst>
          </p:cNvPr>
          <p:cNvSpPr/>
          <p:nvPr/>
        </p:nvSpPr>
        <p:spPr>
          <a:xfrm>
            <a:off x="2102938" y="1814529"/>
            <a:ext cx="1865851" cy="3380852"/>
          </a:xfrm>
          <a:prstGeom prst="roundRect">
            <a:avLst>
              <a:gd name="adj" fmla="val 2822"/>
            </a:avLst>
          </a:prstGeom>
          <a:solidFill>
            <a:srgbClr val="FFFFFF">
              <a:alpha val="8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6" name="Rectangle : coins arrondis 55">
            <a:extLst>
              <a:ext uri="{FF2B5EF4-FFF2-40B4-BE49-F238E27FC236}">
                <a16:creationId xmlns:a16="http://schemas.microsoft.com/office/drawing/2014/main" id="{B4AE05A1-E95C-CEC4-E34F-B0C067755AD5}"/>
              </a:ext>
            </a:extLst>
          </p:cNvPr>
          <p:cNvSpPr/>
          <p:nvPr/>
        </p:nvSpPr>
        <p:spPr>
          <a:xfrm>
            <a:off x="4398816" y="1967338"/>
            <a:ext cx="1806954" cy="481091"/>
          </a:xfrm>
          <a:prstGeom prst="roundRect">
            <a:avLst>
              <a:gd name="adj" fmla="val 50000"/>
            </a:avLst>
          </a:prstGeom>
          <a:solidFill>
            <a:srgbClr val="843C0C"/>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fr-FR" sz="1300" b="1" dirty="0">
                <a:latin typeface="Century Gothic" panose="020B0502020202020204" pitchFamily="34" charset="0"/>
              </a:rPr>
              <a:t>Ont souscrit une assurance : 15%</a:t>
            </a:r>
          </a:p>
        </p:txBody>
      </p:sp>
      <p:graphicFrame>
        <p:nvGraphicFramePr>
          <p:cNvPr id="4" name="Chart 15">
            <a:extLst>
              <a:ext uri="{FF2B5EF4-FFF2-40B4-BE49-F238E27FC236}">
                <a16:creationId xmlns:a16="http://schemas.microsoft.com/office/drawing/2014/main" id="{3C0EF926-8635-A2BC-165C-10138912E43C}"/>
              </a:ext>
            </a:extLst>
          </p:cNvPr>
          <p:cNvGraphicFramePr/>
          <p:nvPr>
            <p:extLst>
              <p:ext uri="{D42A27DB-BD31-4B8C-83A1-F6EECF244321}">
                <p14:modId xmlns:p14="http://schemas.microsoft.com/office/powerpoint/2010/main" val="1982944023"/>
              </p:ext>
            </p:extLst>
          </p:nvPr>
        </p:nvGraphicFramePr>
        <p:xfrm>
          <a:off x="1744323" y="1789700"/>
          <a:ext cx="3845965" cy="3298268"/>
        </p:xfrm>
        <a:graphic>
          <a:graphicData uri="http://schemas.openxmlformats.org/drawingml/2006/chart">
            <c:chart xmlns:c="http://schemas.openxmlformats.org/drawingml/2006/chart" xmlns:r="http://schemas.openxmlformats.org/officeDocument/2006/relationships" r:id="rId3"/>
          </a:graphicData>
        </a:graphic>
      </p:graphicFrame>
      <p:pic>
        <p:nvPicPr>
          <p:cNvPr id="20" name="Graphique 19" descr="Parapluie avec un remplissage uni">
            <a:extLst>
              <a:ext uri="{FF2B5EF4-FFF2-40B4-BE49-F238E27FC236}">
                <a16:creationId xmlns:a16="http://schemas.microsoft.com/office/drawing/2014/main" id="{9D081CE2-281E-1A28-352D-D0186B16FCE1}"/>
              </a:ext>
            </a:extLst>
          </p:cNvPr>
          <p:cNvPicPr>
            <a:picLocks noChangeAspect="1"/>
          </p:cNvPicPr>
          <p:nvPr/>
        </p:nvPicPr>
        <p:blipFill>
          <a:blip r:embed="rId4">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rot="1422971">
            <a:off x="3437372" y="3002835"/>
            <a:ext cx="914400" cy="914400"/>
          </a:xfrm>
          <a:prstGeom prst="rect">
            <a:avLst/>
          </a:prstGeom>
        </p:spPr>
      </p:pic>
      <p:sp>
        <p:nvSpPr>
          <p:cNvPr id="61" name="Rectangle 60">
            <a:extLst>
              <a:ext uri="{FF2B5EF4-FFF2-40B4-BE49-F238E27FC236}">
                <a16:creationId xmlns:a16="http://schemas.microsoft.com/office/drawing/2014/main" id="{3F09A6D3-6FBD-3243-A9DD-2A1C8D39D0C5}"/>
              </a:ext>
            </a:extLst>
          </p:cNvPr>
          <p:cNvSpPr/>
          <p:nvPr/>
        </p:nvSpPr>
        <p:spPr>
          <a:xfrm>
            <a:off x="3379623" y="1056093"/>
            <a:ext cx="2274558" cy="332504"/>
          </a:xfrm>
          <a:prstGeom prst="rect">
            <a:avLst/>
          </a:prstGeom>
          <a:solidFill>
            <a:srgbClr val="FE9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chemeClr val="bg1"/>
                </a:solidFill>
                <a:effectLst/>
                <a:uLnTx/>
                <a:uFillTx/>
                <a:latin typeface="Century Gothic" panose="020B0502020202020204" pitchFamily="34" charset="0"/>
                <a:ea typeface="+mn-ea"/>
                <a:cs typeface="+mn-cs"/>
              </a:rPr>
              <a:t>Assurance des animaux</a:t>
            </a:r>
            <a:endParaRPr kumimoji="0" lang="fr-FR" sz="1800" b="1" i="0" u="none" strike="noStrike" kern="1200" cap="none" spc="0" normalizeH="0" baseline="0" noProof="0" dirty="0">
              <a:ln>
                <a:noFill/>
              </a:ln>
              <a:solidFill>
                <a:schemeClr val="bg1"/>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3936110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texte 9">
            <a:extLst>
              <a:ext uri="{FF2B5EF4-FFF2-40B4-BE49-F238E27FC236}">
                <a16:creationId xmlns:a16="http://schemas.microsoft.com/office/drawing/2014/main" id="{6D41812F-F11C-F3F2-6230-413B8037C61B}"/>
              </a:ext>
            </a:extLst>
          </p:cNvPr>
          <p:cNvSpPr>
            <a:spLocks noGrp="1"/>
          </p:cNvSpPr>
          <p:nvPr>
            <p:ph type="body" sz="quarter" idx="13"/>
          </p:nvPr>
        </p:nvSpPr>
        <p:spPr/>
        <p:txBody>
          <a:bodyPr>
            <a:normAutofit/>
          </a:bodyPr>
          <a:lstStyle/>
          <a:p>
            <a:r>
              <a:rPr lang="fr-FR" sz="1800" dirty="0"/>
              <a:t>Quelles sont les raisons de NON souscription d’une assurance ?</a:t>
            </a:r>
          </a:p>
          <a:p>
            <a:r>
              <a:rPr lang="fr-FR" sz="1600" i="1" dirty="0"/>
              <a:t>(question ouverte)</a:t>
            </a:r>
          </a:p>
        </p:txBody>
      </p:sp>
      <p:sp>
        <p:nvSpPr>
          <p:cNvPr id="5" name="Espace réservé du texte 1">
            <a:extLst>
              <a:ext uri="{FF2B5EF4-FFF2-40B4-BE49-F238E27FC236}">
                <a16:creationId xmlns:a16="http://schemas.microsoft.com/office/drawing/2014/main" id="{431B1760-9FCC-A35E-293B-14ECF6E46B84}"/>
              </a:ext>
            </a:extLst>
          </p:cNvPr>
          <p:cNvSpPr txBox="1">
            <a:spLocks/>
          </p:cNvSpPr>
          <p:nvPr/>
        </p:nvSpPr>
        <p:spPr>
          <a:xfrm>
            <a:off x="0" y="6536100"/>
            <a:ext cx="11210441" cy="360000"/>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0"/>
              </a:spcBef>
              <a:buFont typeface="Arial" panose="020B0604020202020204" pitchFamily="34" charset="0"/>
              <a:buNone/>
              <a:defRPr sz="900" i="1" kern="1200" baseline="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a:t>Q22. Pourquoi n’avez-vous pas souscrit une assurance pour votre animal / vos animaux ? Base : n’a pas souscrit d’assurance : 845</a:t>
            </a:r>
          </a:p>
        </p:txBody>
      </p:sp>
      <p:sp>
        <p:nvSpPr>
          <p:cNvPr id="8" name="ZoneTexte 7">
            <a:extLst>
              <a:ext uri="{FF2B5EF4-FFF2-40B4-BE49-F238E27FC236}">
                <a16:creationId xmlns:a16="http://schemas.microsoft.com/office/drawing/2014/main" id="{7C9080F1-D1A4-D47B-0CAB-D71F3F2A95AE}"/>
              </a:ext>
            </a:extLst>
          </p:cNvPr>
          <p:cNvSpPr txBox="1"/>
          <p:nvPr/>
        </p:nvSpPr>
        <p:spPr>
          <a:xfrm>
            <a:off x="7806805" y="1929438"/>
            <a:ext cx="3661294" cy="3400931"/>
          </a:xfrm>
          <a:prstGeom prst="rect">
            <a:avLst/>
          </a:prstGeom>
          <a:noFill/>
        </p:spPr>
        <p:txBody>
          <a:bodyPr wrap="square" rtlCol="0">
            <a:spAutoFit/>
          </a:bodyPr>
          <a:lstStyle/>
          <a:p>
            <a:pPr marL="285750" indent="-285750">
              <a:spcBef>
                <a:spcPts val="1800"/>
              </a:spcBef>
              <a:buFont typeface="Arial" panose="020B0604020202020204" pitchFamily="34" charset="0"/>
              <a:buChar char="•"/>
            </a:pPr>
            <a:r>
              <a:rPr lang="fr-FR" sz="1400" b="1" cap="all" dirty="0">
                <a:solidFill>
                  <a:srgbClr val="D6AD00"/>
                </a:solidFill>
                <a:latin typeface="Century Gothic" panose="020B0502020202020204" pitchFamily="34" charset="0"/>
                <a:cs typeface="Arial"/>
              </a:rPr>
              <a:t>Coût de l’assurance</a:t>
            </a:r>
          </a:p>
          <a:p>
            <a:pPr marL="285750" indent="-285750">
              <a:spcBef>
                <a:spcPts val="1800"/>
              </a:spcBef>
              <a:buFont typeface="Arial" panose="020B0604020202020204" pitchFamily="34" charset="0"/>
              <a:buChar char="•"/>
            </a:pPr>
            <a:r>
              <a:rPr lang="fr-FR" sz="1400" b="1" cap="all" dirty="0">
                <a:solidFill>
                  <a:srgbClr val="D6AD00"/>
                </a:solidFill>
                <a:latin typeface="Century Gothic" panose="020B0502020202020204" pitchFamily="34" charset="0"/>
                <a:cs typeface="Arial"/>
              </a:rPr>
              <a:t>Critères</a:t>
            </a:r>
            <a:r>
              <a:rPr lang="fr-FR" sz="1400" dirty="0">
                <a:latin typeface="Century Gothic" panose="020B0502020202020204" pitchFamily="34" charset="0"/>
                <a:cs typeface="Arial"/>
              </a:rPr>
              <a:t> de remboursement </a:t>
            </a:r>
          </a:p>
          <a:p>
            <a:pPr marL="285750" indent="-285750">
              <a:spcBef>
                <a:spcPts val="1800"/>
              </a:spcBef>
              <a:buFont typeface="Arial" panose="020B0604020202020204" pitchFamily="34" charset="0"/>
              <a:buChar char="•"/>
            </a:pPr>
            <a:r>
              <a:rPr lang="fr-FR" sz="1400" dirty="0">
                <a:latin typeface="Century Gothic" panose="020B0502020202020204" pitchFamily="34" charset="0"/>
                <a:cs typeface="Arial"/>
              </a:rPr>
              <a:t>Animaux</a:t>
            </a:r>
            <a:r>
              <a:rPr lang="fr-FR" sz="1400" b="1" cap="all" dirty="0">
                <a:solidFill>
                  <a:srgbClr val="D6AD00"/>
                </a:solidFill>
                <a:latin typeface="Century Gothic" panose="020B0502020202020204" pitchFamily="34" charset="0"/>
                <a:cs typeface="Arial"/>
              </a:rPr>
              <a:t> trop âgés</a:t>
            </a:r>
          </a:p>
          <a:p>
            <a:pPr marL="285750" indent="-285750">
              <a:spcBef>
                <a:spcPts val="1800"/>
              </a:spcBef>
              <a:buFont typeface="Arial" panose="020B0604020202020204" pitchFamily="34" charset="0"/>
              <a:buChar char="•"/>
            </a:pPr>
            <a:r>
              <a:rPr lang="fr-FR" sz="1400" dirty="0">
                <a:latin typeface="Century Gothic" panose="020B0502020202020204" pitchFamily="34" charset="0"/>
                <a:cs typeface="Arial"/>
              </a:rPr>
              <a:t>Argent déjà mis de côté si besoin / </a:t>
            </a:r>
            <a:r>
              <a:rPr lang="fr-FR" sz="1400" b="1" cap="all" dirty="0">
                <a:solidFill>
                  <a:srgbClr val="D6AD00"/>
                </a:solidFill>
                <a:latin typeface="Century Gothic" panose="020B0502020202020204" pitchFamily="34" charset="0"/>
                <a:cs typeface="Arial"/>
              </a:rPr>
              <a:t>Pas d’intérêt </a:t>
            </a:r>
            <a:r>
              <a:rPr lang="fr-FR" sz="1400" dirty="0">
                <a:latin typeface="Century Gothic" panose="020B0502020202020204" pitchFamily="34" charset="0"/>
                <a:cs typeface="Arial"/>
              </a:rPr>
              <a:t>à prendre une assurance </a:t>
            </a:r>
          </a:p>
          <a:p>
            <a:pPr marL="285750" indent="-285750">
              <a:spcBef>
                <a:spcPts val="1800"/>
              </a:spcBef>
              <a:buFont typeface="Arial" panose="020B0604020202020204" pitchFamily="34" charset="0"/>
              <a:buChar char="•"/>
            </a:pPr>
            <a:r>
              <a:rPr lang="fr-FR" sz="1400" b="1" cap="all" dirty="0">
                <a:solidFill>
                  <a:srgbClr val="D6AD00"/>
                </a:solidFill>
                <a:latin typeface="Century Gothic" panose="020B0502020202020204" pitchFamily="34" charset="0"/>
                <a:cs typeface="Arial"/>
              </a:rPr>
              <a:t>Manque de connaissance </a:t>
            </a:r>
            <a:r>
              <a:rPr lang="fr-FR" sz="1400" dirty="0">
                <a:latin typeface="Century Gothic" panose="020B0502020202020204" pitchFamily="34" charset="0"/>
                <a:cs typeface="Arial"/>
              </a:rPr>
              <a:t>concernant l’assurance animalière</a:t>
            </a:r>
          </a:p>
          <a:p>
            <a:pPr marL="285750" indent="-285750">
              <a:spcBef>
                <a:spcPts val="1800"/>
              </a:spcBef>
              <a:buFont typeface="Arial" panose="020B0604020202020204" pitchFamily="34" charset="0"/>
              <a:buChar char="•"/>
            </a:pPr>
            <a:r>
              <a:rPr lang="fr-FR" sz="1400" b="1" cap="all" dirty="0">
                <a:solidFill>
                  <a:srgbClr val="D6AD00"/>
                </a:solidFill>
                <a:latin typeface="Century Gothic" panose="020B0502020202020204" pitchFamily="34" charset="0"/>
                <a:cs typeface="Arial"/>
              </a:rPr>
              <a:t>Pas de tarif « groupé » </a:t>
            </a:r>
            <a:r>
              <a:rPr lang="fr-FR" sz="1400" dirty="0">
                <a:latin typeface="Century Gothic" panose="020B0502020202020204" pitchFamily="34" charset="0"/>
                <a:cs typeface="Arial"/>
              </a:rPr>
              <a:t>pour plusieurs animaux</a:t>
            </a:r>
          </a:p>
        </p:txBody>
      </p:sp>
      <p:cxnSp>
        <p:nvCxnSpPr>
          <p:cNvPr id="9" name="Connecteur droit 8">
            <a:extLst>
              <a:ext uri="{FF2B5EF4-FFF2-40B4-BE49-F238E27FC236}">
                <a16:creationId xmlns:a16="http://schemas.microsoft.com/office/drawing/2014/main" id="{D003C4DA-8F66-6B46-9C52-F8AAC2498185}"/>
              </a:ext>
            </a:extLst>
          </p:cNvPr>
          <p:cNvCxnSpPr>
            <a:cxnSpLocks/>
          </p:cNvCxnSpPr>
          <p:nvPr/>
        </p:nvCxnSpPr>
        <p:spPr>
          <a:xfrm>
            <a:off x="7477125" y="1466850"/>
            <a:ext cx="0" cy="4229100"/>
          </a:xfrm>
          <a:prstGeom prst="line">
            <a:avLst/>
          </a:prstGeom>
          <a:ln w="12700">
            <a:solidFill>
              <a:srgbClr val="D6AD00"/>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ADF42B2F-1D7C-C95E-3EFF-BC530A04AB47}"/>
              </a:ext>
            </a:extLst>
          </p:cNvPr>
          <p:cNvSpPr/>
          <p:nvPr/>
        </p:nvSpPr>
        <p:spPr>
          <a:xfrm>
            <a:off x="324100" y="1067552"/>
            <a:ext cx="4281455" cy="360000"/>
          </a:xfrm>
          <a:prstGeom prst="rect">
            <a:avLst/>
          </a:prstGeom>
          <a:solidFill>
            <a:srgbClr val="FE9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b="1" dirty="0">
                <a:latin typeface="Arial" panose="020B0604020202020204" pitchFamily="34" charset="0"/>
                <a:cs typeface="Arial" panose="020B0604020202020204" pitchFamily="34" charset="0"/>
              </a:rPr>
              <a:t>Pourquoi ne pas avoir souscrit une assurance ? </a:t>
            </a:r>
          </a:p>
        </p:txBody>
      </p:sp>
      <p:pic>
        <p:nvPicPr>
          <p:cNvPr id="6" name="Image 5">
            <a:extLst>
              <a:ext uri="{FF2B5EF4-FFF2-40B4-BE49-F238E27FC236}">
                <a16:creationId xmlns:a16="http://schemas.microsoft.com/office/drawing/2014/main" id="{E9B9B540-85FD-654B-4E56-90ECBF86DC4A}"/>
              </a:ext>
            </a:extLst>
          </p:cNvPr>
          <p:cNvPicPr>
            <a:picLocks noChangeAspect="1"/>
          </p:cNvPicPr>
          <p:nvPr/>
        </p:nvPicPr>
        <p:blipFill>
          <a:blip r:embed="rId2"/>
          <a:stretch>
            <a:fillRect/>
          </a:stretch>
        </p:blipFill>
        <p:spPr>
          <a:xfrm>
            <a:off x="1350627" y="1531726"/>
            <a:ext cx="5102794" cy="4304149"/>
          </a:xfrm>
          <a:prstGeom prst="rect">
            <a:avLst/>
          </a:prstGeom>
        </p:spPr>
      </p:pic>
    </p:spTree>
    <p:extLst>
      <p:ext uri="{BB962C8B-B14F-4D97-AF65-F5344CB8AC3E}">
        <p14:creationId xmlns:p14="http://schemas.microsoft.com/office/powerpoint/2010/main" val="3435238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oneTexte 15">
            <a:extLst>
              <a:ext uri="{FF2B5EF4-FFF2-40B4-BE49-F238E27FC236}">
                <a16:creationId xmlns:a16="http://schemas.microsoft.com/office/drawing/2014/main" id="{B6B124A3-CA9D-FD30-A5EF-2F779CCE7B87}"/>
              </a:ext>
            </a:extLst>
          </p:cNvPr>
          <p:cNvSpPr txBox="1"/>
          <p:nvPr/>
        </p:nvSpPr>
        <p:spPr>
          <a:xfrm>
            <a:off x="6124457" y="1523327"/>
            <a:ext cx="5660005" cy="1200329"/>
          </a:xfrm>
          <a:prstGeom prst="rect">
            <a:avLst/>
          </a:prstGeom>
          <a:noFill/>
        </p:spPr>
        <p:txBody>
          <a:bodyPr wrap="square" rtlCol="0">
            <a:spAutoFit/>
          </a:bodyPr>
          <a:lstStyle/>
          <a:p>
            <a:r>
              <a:rPr lang="fr-FR" sz="1600" b="1" dirty="0">
                <a:latin typeface="Century Gothic" panose="020B0502020202020204" pitchFamily="34" charset="0"/>
              </a:rPr>
              <a:t>1001 interviews réalisées</a:t>
            </a:r>
            <a:endParaRPr lang="fr-FR" sz="1400" dirty="0">
              <a:latin typeface="Century Gothic" panose="020B0502020202020204" pitchFamily="34" charset="0"/>
            </a:endParaRPr>
          </a:p>
          <a:p>
            <a:r>
              <a:rPr lang="fr-FR" sz="1400" dirty="0">
                <a:latin typeface="Century Gothic" panose="020B0502020202020204" pitchFamily="34" charset="0"/>
              </a:rPr>
              <a:t>Interrogation de Français âgés de 18 ans et plus propriétaires d’un chien et/ou d’un chat.</a:t>
            </a:r>
          </a:p>
          <a:p>
            <a:r>
              <a:rPr lang="fr-FR" sz="1400" dirty="0">
                <a:latin typeface="Century Gothic" panose="020B0502020202020204" pitchFamily="34" charset="0"/>
              </a:rPr>
              <a:t>Pour assurer la représentativité de l’échantillon, les résultats ont été redressés en termes de sexe, âge, CSP et région *.</a:t>
            </a:r>
          </a:p>
        </p:txBody>
      </p:sp>
      <p:sp>
        <p:nvSpPr>
          <p:cNvPr id="19" name="Ellipse 18">
            <a:extLst>
              <a:ext uri="{FF2B5EF4-FFF2-40B4-BE49-F238E27FC236}">
                <a16:creationId xmlns:a16="http://schemas.microsoft.com/office/drawing/2014/main" id="{E441C85A-1DCC-D036-5990-1B8E895F6647}"/>
              </a:ext>
            </a:extLst>
          </p:cNvPr>
          <p:cNvSpPr/>
          <p:nvPr/>
        </p:nvSpPr>
        <p:spPr>
          <a:xfrm>
            <a:off x="5056326" y="5141729"/>
            <a:ext cx="915316" cy="915316"/>
          </a:xfrm>
          <a:prstGeom prst="ellipse">
            <a:avLst/>
          </a:prstGeom>
          <a:solidFill>
            <a:schemeClr val="accent2">
              <a:lumMod val="40000"/>
              <a:lumOff val="60000"/>
              <a:alpha val="89804"/>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2">
                  <a:lumMod val="60000"/>
                  <a:lumOff val="40000"/>
                </a:schemeClr>
              </a:solidFill>
              <a:latin typeface="Century Gothic" panose="020B0502020202020204" pitchFamily="34" charset="0"/>
            </a:endParaRPr>
          </a:p>
        </p:txBody>
      </p:sp>
      <p:sp>
        <p:nvSpPr>
          <p:cNvPr id="20" name="Ellipse 19">
            <a:extLst>
              <a:ext uri="{FF2B5EF4-FFF2-40B4-BE49-F238E27FC236}">
                <a16:creationId xmlns:a16="http://schemas.microsoft.com/office/drawing/2014/main" id="{005CF99A-1E3B-319D-4612-1D76C1CF089E}"/>
              </a:ext>
            </a:extLst>
          </p:cNvPr>
          <p:cNvSpPr/>
          <p:nvPr/>
        </p:nvSpPr>
        <p:spPr>
          <a:xfrm>
            <a:off x="5050048" y="1267861"/>
            <a:ext cx="915316" cy="915316"/>
          </a:xfrm>
          <a:prstGeom prst="ellipse">
            <a:avLst/>
          </a:prstGeom>
          <a:solidFill>
            <a:schemeClr val="accent2">
              <a:lumMod val="40000"/>
              <a:lumOff val="60000"/>
              <a:alpha val="89804"/>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2">
                  <a:lumMod val="60000"/>
                  <a:lumOff val="40000"/>
                </a:schemeClr>
              </a:solidFill>
              <a:latin typeface="Century Gothic" panose="020B0502020202020204" pitchFamily="34" charset="0"/>
            </a:endParaRPr>
          </a:p>
        </p:txBody>
      </p:sp>
      <p:pic>
        <p:nvPicPr>
          <p:cNvPr id="21" name="Image 20" descr="Une image contenant Graphique, cercle, symbole, Police&#10;&#10;Description générée automatiquement">
            <a:extLst>
              <a:ext uri="{FF2B5EF4-FFF2-40B4-BE49-F238E27FC236}">
                <a16:creationId xmlns:a16="http://schemas.microsoft.com/office/drawing/2014/main" id="{D85683F4-F853-37D1-993E-4D25148AA22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09141" y="1426954"/>
            <a:ext cx="597131" cy="597131"/>
          </a:xfrm>
          <a:prstGeom prst="rect">
            <a:avLst/>
          </a:prstGeom>
        </p:spPr>
      </p:pic>
      <p:sp>
        <p:nvSpPr>
          <p:cNvPr id="22" name="Ellipse 21">
            <a:extLst>
              <a:ext uri="{FF2B5EF4-FFF2-40B4-BE49-F238E27FC236}">
                <a16:creationId xmlns:a16="http://schemas.microsoft.com/office/drawing/2014/main" id="{0BFE6911-75FA-3085-5E19-BDF4428F9CDB}"/>
              </a:ext>
            </a:extLst>
          </p:cNvPr>
          <p:cNvSpPr/>
          <p:nvPr/>
        </p:nvSpPr>
        <p:spPr>
          <a:xfrm>
            <a:off x="5043787" y="3563718"/>
            <a:ext cx="915317" cy="915317"/>
          </a:xfrm>
          <a:prstGeom prst="ellipse">
            <a:avLst/>
          </a:prstGeom>
          <a:solidFill>
            <a:schemeClr val="accent2">
              <a:lumMod val="40000"/>
              <a:lumOff val="60000"/>
              <a:alpha val="89804"/>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2">
                  <a:lumMod val="60000"/>
                  <a:lumOff val="40000"/>
                </a:schemeClr>
              </a:solidFill>
              <a:latin typeface="Century Gothic" panose="020B0502020202020204" pitchFamily="34" charset="0"/>
            </a:endParaRPr>
          </a:p>
        </p:txBody>
      </p:sp>
      <p:pic>
        <p:nvPicPr>
          <p:cNvPr id="25" name="Graphique 24">
            <a:extLst>
              <a:ext uri="{FF2B5EF4-FFF2-40B4-BE49-F238E27FC236}">
                <a16:creationId xmlns:a16="http://schemas.microsoft.com/office/drawing/2014/main" id="{99B17C5F-4A6D-EEC7-6378-8F1D82A67B7F}"/>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rot="643934">
            <a:off x="5261107" y="5290234"/>
            <a:ext cx="640653" cy="618304"/>
          </a:xfrm>
          <a:prstGeom prst="rect">
            <a:avLst/>
          </a:prstGeom>
        </p:spPr>
      </p:pic>
      <p:sp>
        <p:nvSpPr>
          <p:cNvPr id="27" name="ZoneTexte 26">
            <a:extLst>
              <a:ext uri="{FF2B5EF4-FFF2-40B4-BE49-F238E27FC236}">
                <a16:creationId xmlns:a16="http://schemas.microsoft.com/office/drawing/2014/main" id="{4A3E7F43-18CE-6E6A-D030-4824AA8662BA}"/>
              </a:ext>
            </a:extLst>
          </p:cNvPr>
          <p:cNvSpPr txBox="1"/>
          <p:nvPr/>
        </p:nvSpPr>
        <p:spPr>
          <a:xfrm>
            <a:off x="6006867" y="1109001"/>
            <a:ext cx="3867480" cy="369332"/>
          </a:xfrm>
          <a:prstGeom prst="rect">
            <a:avLst/>
          </a:prstGeom>
          <a:noFill/>
        </p:spPr>
        <p:txBody>
          <a:bodyPr wrap="square" rtlCol="0">
            <a:spAutoFit/>
          </a:bodyPr>
          <a:lstStyle/>
          <a:p>
            <a:r>
              <a:rPr lang="fr-FR" b="1" dirty="0">
                <a:solidFill>
                  <a:schemeClr val="accent2">
                    <a:lumMod val="60000"/>
                    <a:lumOff val="40000"/>
                  </a:schemeClr>
                </a:solidFill>
                <a:latin typeface="Century Gothic" panose="020B0502020202020204" pitchFamily="34" charset="0"/>
                <a:cs typeface="Arial" panose="020B0604020202020204" pitchFamily="34" charset="0"/>
              </a:rPr>
              <a:t>Echantillon</a:t>
            </a:r>
            <a:endParaRPr lang="fr-FR" sz="2000" b="1" dirty="0">
              <a:solidFill>
                <a:schemeClr val="accent2">
                  <a:lumMod val="60000"/>
                  <a:lumOff val="40000"/>
                </a:schemeClr>
              </a:solidFill>
              <a:latin typeface="Century Gothic" panose="020B0502020202020204" pitchFamily="34" charset="0"/>
              <a:cs typeface="Arial" panose="020B0604020202020204" pitchFamily="34" charset="0"/>
            </a:endParaRPr>
          </a:p>
        </p:txBody>
      </p:sp>
      <p:sp>
        <p:nvSpPr>
          <p:cNvPr id="28" name="ZoneTexte 27">
            <a:extLst>
              <a:ext uri="{FF2B5EF4-FFF2-40B4-BE49-F238E27FC236}">
                <a16:creationId xmlns:a16="http://schemas.microsoft.com/office/drawing/2014/main" id="{BCC9B20F-F5FC-80EB-2747-C9E6F9529738}"/>
              </a:ext>
            </a:extLst>
          </p:cNvPr>
          <p:cNvSpPr txBox="1"/>
          <p:nvPr/>
        </p:nvSpPr>
        <p:spPr>
          <a:xfrm>
            <a:off x="6006867" y="3599166"/>
            <a:ext cx="3867480" cy="369332"/>
          </a:xfrm>
          <a:prstGeom prst="rect">
            <a:avLst/>
          </a:prstGeom>
          <a:noFill/>
        </p:spPr>
        <p:txBody>
          <a:bodyPr wrap="square" rtlCol="0">
            <a:spAutoFit/>
          </a:bodyPr>
          <a:lstStyle/>
          <a:p>
            <a:r>
              <a:rPr lang="fr-FR" b="1" dirty="0">
                <a:solidFill>
                  <a:schemeClr val="accent2">
                    <a:lumMod val="60000"/>
                    <a:lumOff val="40000"/>
                  </a:schemeClr>
                </a:solidFill>
                <a:latin typeface="Century Gothic" panose="020B0502020202020204" pitchFamily="34" charset="0"/>
                <a:cs typeface="Arial" panose="020B0604020202020204" pitchFamily="34" charset="0"/>
              </a:rPr>
              <a:t>Mode de recueil</a:t>
            </a:r>
          </a:p>
        </p:txBody>
      </p:sp>
      <p:sp>
        <p:nvSpPr>
          <p:cNvPr id="29" name="ZoneTexte 28">
            <a:extLst>
              <a:ext uri="{FF2B5EF4-FFF2-40B4-BE49-F238E27FC236}">
                <a16:creationId xmlns:a16="http://schemas.microsoft.com/office/drawing/2014/main" id="{C533BB35-5D0C-B227-5220-D30F8D03B32D}"/>
              </a:ext>
            </a:extLst>
          </p:cNvPr>
          <p:cNvSpPr txBox="1"/>
          <p:nvPr/>
        </p:nvSpPr>
        <p:spPr>
          <a:xfrm>
            <a:off x="6006867" y="5263759"/>
            <a:ext cx="3867480" cy="369332"/>
          </a:xfrm>
          <a:prstGeom prst="rect">
            <a:avLst/>
          </a:prstGeom>
          <a:noFill/>
        </p:spPr>
        <p:txBody>
          <a:bodyPr wrap="square" rtlCol="0">
            <a:spAutoFit/>
          </a:bodyPr>
          <a:lstStyle/>
          <a:p>
            <a:r>
              <a:rPr lang="fr-FR" b="1" dirty="0">
                <a:solidFill>
                  <a:schemeClr val="accent2">
                    <a:lumMod val="60000"/>
                    <a:lumOff val="40000"/>
                  </a:schemeClr>
                </a:solidFill>
                <a:latin typeface="Century Gothic" panose="020B0502020202020204" pitchFamily="34" charset="0"/>
                <a:cs typeface="Arial" panose="020B0604020202020204" pitchFamily="34" charset="0"/>
              </a:rPr>
              <a:t>Date de terrain</a:t>
            </a:r>
          </a:p>
        </p:txBody>
      </p:sp>
      <p:pic>
        <p:nvPicPr>
          <p:cNvPr id="35" name="Image 34">
            <a:extLst>
              <a:ext uri="{FF2B5EF4-FFF2-40B4-BE49-F238E27FC236}">
                <a16:creationId xmlns:a16="http://schemas.microsoft.com/office/drawing/2014/main" id="{14F16601-113B-81E9-F316-EB6CCDE6F04D}"/>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206277" y="3710921"/>
            <a:ext cx="710939" cy="660537"/>
          </a:xfrm>
          <a:prstGeom prst="rect">
            <a:avLst/>
          </a:prstGeom>
        </p:spPr>
      </p:pic>
      <p:sp>
        <p:nvSpPr>
          <p:cNvPr id="36" name="ZoneTexte 35">
            <a:extLst>
              <a:ext uri="{FF2B5EF4-FFF2-40B4-BE49-F238E27FC236}">
                <a16:creationId xmlns:a16="http://schemas.microsoft.com/office/drawing/2014/main" id="{FD41EE3C-EEB7-460A-7889-116746343C47}"/>
              </a:ext>
            </a:extLst>
          </p:cNvPr>
          <p:cNvSpPr txBox="1"/>
          <p:nvPr/>
        </p:nvSpPr>
        <p:spPr>
          <a:xfrm>
            <a:off x="6124457" y="2682560"/>
            <a:ext cx="5660005" cy="430887"/>
          </a:xfrm>
          <a:prstGeom prst="rect">
            <a:avLst/>
          </a:prstGeom>
          <a:noFill/>
        </p:spPr>
        <p:txBody>
          <a:bodyPr wrap="square" rtlCol="0">
            <a:spAutoFit/>
          </a:bodyPr>
          <a:lstStyle/>
          <a:p>
            <a:r>
              <a:rPr lang="fr-FR" sz="1100" i="1" dirty="0">
                <a:latin typeface="Century Gothic" panose="020B0502020202020204" pitchFamily="34" charset="0"/>
              </a:rPr>
              <a:t>* Les données de redressement ont été définies grâce à un omnibus lancé en amont du terrain.</a:t>
            </a:r>
            <a:endParaRPr lang="fr-FR" sz="1050" i="1" dirty="0">
              <a:latin typeface="Century Gothic" panose="020B0502020202020204" pitchFamily="34" charset="0"/>
            </a:endParaRPr>
          </a:p>
        </p:txBody>
      </p:sp>
      <p:sp>
        <p:nvSpPr>
          <p:cNvPr id="37" name="ZoneTexte 36">
            <a:extLst>
              <a:ext uri="{FF2B5EF4-FFF2-40B4-BE49-F238E27FC236}">
                <a16:creationId xmlns:a16="http://schemas.microsoft.com/office/drawing/2014/main" id="{2F4B5180-D5C5-9093-CF1C-BCC1B8C02C70}"/>
              </a:ext>
            </a:extLst>
          </p:cNvPr>
          <p:cNvSpPr txBox="1"/>
          <p:nvPr/>
        </p:nvSpPr>
        <p:spPr>
          <a:xfrm>
            <a:off x="5288112" y="4023235"/>
            <a:ext cx="6764430" cy="307777"/>
          </a:xfrm>
          <a:prstGeom prst="rect">
            <a:avLst/>
          </a:prstGeom>
          <a:noFill/>
        </p:spPr>
        <p:txBody>
          <a:bodyPr wrap="square" rtlCol="0">
            <a:spAutoFit/>
          </a:bodyPr>
          <a:lstStyle/>
          <a:p>
            <a:pPr algn="ctr"/>
            <a:r>
              <a:rPr lang="fr-FR" sz="1400" dirty="0">
                <a:latin typeface="Century Gothic" panose="020B0502020202020204" pitchFamily="34" charset="0"/>
              </a:rPr>
              <a:t>Interviews réalisées on-line, à partir d’un panel partenaire</a:t>
            </a:r>
          </a:p>
        </p:txBody>
      </p:sp>
      <p:sp>
        <p:nvSpPr>
          <p:cNvPr id="38" name="ZoneTexte 37">
            <a:extLst>
              <a:ext uri="{FF2B5EF4-FFF2-40B4-BE49-F238E27FC236}">
                <a16:creationId xmlns:a16="http://schemas.microsoft.com/office/drawing/2014/main" id="{5837A71E-C4B2-ED74-56DA-3A278484E8B6}"/>
              </a:ext>
            </a:extLst>
          </p:cNvPr>
          <p:cNvSpPr txBox="1"/>
          <p:nvPr/>
        </p:nvSpPr>
        <p:spPr>
          <a:xfrm>
            <a:off x="5665880" y="5610691"/>
            <a:ext cx="5744097" cy="307777"/>
          </a:xfrm>
          <a:prstGeom prst="rect">
            <a:avLst/>
          </a:prstGeom>
          <a:noFill/>
        </p:spPr>
        <p:txBody>
          <a:bodyPr wrap="square" rtlCol="0">
            <a:spAutoFit/>
          </a:bodyPr>
          <a:lstStyle/>
          <a:p>
            <a:pPr algn="ctr"/>
            <a:r>
              <a:rPr lang="fr-FR" sz="1400" dirty="0">
                <a:latin typeface="Century Gothic" panose="020B0502020202020204" pitchFamily="34" charset="0"/>
              </a:rPr>
              <a:t>Le terrain s’est déroulé du</a:t>
            </a:r>
            <a:r>
              <a:rPr lang="fr-FR" sz="1400" b="1" dirty="0">
                <a:latin typeface="Century Gothic" panose="020B0502020202020204" pitchFamily="34" charset="0"/>
              </a:rPr>
              <a:t> 30 août </a:t>
            </a:r>
            <a:r>
              <a:rPr lang="fr-FR" sz="1400" dirty="0">
                <a:latin typeface="Century Gothic" panose="020B0502020202020204" pitchFamily="34" charset="0"/>
              </a:rPr>
              <a:t>au</a:t>
            </a:r>
            <a:r>
              <a:rPr lang="fr-FR" sz="1400" b="1" dirty="0">
                <a:latin typeface="Century Gothic" panose="020B0502020202020204" pitchFamily="34" charset="0"/>
              </a:rPr>
              <a:t> 5 septembre 2023</a:t>
            </a:r>
            <a:r>
              <a:rPr lang="fr-FR" sz="1400" dirty="0">
                <a:latin typeface="Century Gothic" panose="020B0502020202020204" pitchFamily="34" charset="0"/>
              </a:rPr>
              <a:t>.</a:t>
            </a:r>
          </a:p>
        </p:txBody>
      </p:sp>
      <p:sp>
        <p:nvSpPr>
          <p:cNvPr id="8" name="Espace réservé du texte 7">
            <a:extLst>
              <a:ext uri="{FF2B5EF4-FFF2-40B4-BE49-F238E27FC236}">
                <a16:creationId xmlns:a16="http://schemas.microsoft.com/office/drawing/2014/main" id="{D5C3CD05-7AC3-FA06-5E41-F8009FF301B0}"/>
              </a:ext>
            </a:extLst>
          </p:cNvPr>
          <p:cNvSpPr>
            <a:spLocks noGrp="1"/>
          </p:cNvSpPr>
          <p:nvPr>
            <p:ph type="body" sz="quarter" idx="13"/>
          </p:nvPr>
        </p:nvSpPr>
        <p:spPr>
          <a:xfrm>
            <a:off x="4817169" y="118065"/>
            <a:ext cx="6246876" cy="601332"/>
          </a:xfrm>
        </p:spPr>
        <p:txBody>
          <a:bodyPr>
            <a:normAutofit/>
          </a:bodyPr>
          <a:lstStyle/>
          <a:p>
            <a:r>
              <a:rPr lang="fr-FR" dirty="0"/>
              <a:t>Rappel du dispositif méthodologique</a:t>
            </a:r>
          </a:p>
        </p:txBody>
      </p:sp>
      <p:pic>
        <p:nvPicPr>
          <p:cNvPr id="10" name="Image 9" descr="Une image contenant personne, vase, main, intérieur&#10;&#10;Description générée automatiquement">
            <a:extLst>
              <a:ext uri="{FF2B5EF4-FFF2-40B4-BE49-F238E27FC236}">
                <a16:creationId xmlns:a16="http://schemas.microsoft.com/office/drawing/2014/main" id="{81D59171-F2DA-24B1-898C-1D786C17665B}"/>
              </a:ext>
            </a:extLst>
          </p:cNvPr>
          <p:cNvPicPr>
            <a:picLocks noChangeAspect="1"/>
          </p:cNvPicPr>
          <p:nvPr/>
        </p:nvPicPr>
        <p:blipFill rotWithShape="1">
          <a:blip r:embed="rId6" cstate="email">
            <a:alphaModFix amt="50000"/>
            <a:extLst>
              <a:ext uri="{28A0092B-C50C-407E-A947-70E740481C1C}">
                <a14:useLocalDpi xmlns:a14="http://schemas.microsoft.com/office/drawing/2010/main"/>
              </a:ext>
            </a:extLst>
          </a:blip>
          <a:srcRect/>
          <a:stretch/>
        </p:blipFill>
        <p:spPr>
          <a:xfrm>
            <a:off x="0" y="1948"/>
            <a:ext cx="4698714" cy="6858000"/>
          </a:xfrm>
          <a:prstGeom prst="rect">
            <a:avLst/>
          </a:prstGeom>
        </p:spPr>
      </p:pic>
    </p:spTree>
    <p:extLst>
      <p:ext uri="{BB962C8B-B14F-4D97-AF65-F5344CB8AC3E}">
        <p14:creationId xmlns:p14="http://schemas.microsoft.com/office/powerpoint/2010/main" val="2841824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9CE059BE-7BEE-50DD-662E-C2D87ABA0068}"/>
              </a:ext>
            </a:extLst>
          </p:cNvPr>
          <p:cNvSpPr txBox="1"/>
          <p:nvPr/>
        </p:nvSpPr>
        <p:spPr>
          <a:xfrm>
            <a:off x="753929" y="2268118"/>
            <a:ext cx="5822009" cy="1200329"/>
          </a:xfrm>
          <a:prstGeom prst="rect">
            <a:avLst/>
          </a:prstGeom>
          <a:noFill/>
        </p:spPr>
        <p:txBody>
          <a:bodyPr wrap="square" rtlCol="0">
            <a:spAutoFit/>
          </a:bodyPr>
          <a:lstStyle/>
          <a:p>
            <a:r>
              <a:rPr lang="fr-FR" sz="3600" dirty="0">
                <a:solidFill>
                  <a:srgbClr val="897D49"/>
                </a:solidFill>
                <a:latin typeface="Century Gothic" panose="020B0502020202020204" pitchFamily="34" charset="0"/>
              </a:rPr>
              <a:t>Etat des lieux</a:t>
            </a:r>
          </a:p>
          <a:p>
            <a:r>
              <a:rPr lang="fr-FR" sz="3600" dirty="0">
                <a:solidFill>
                  <a:schemeClr val="bg1"/>
                </a:solidFill>
                <a:latin typeface="Century Gothic" panose="020B0502020202020204" pitchFamily="34" charset="0"/>
              </a:rPr>
              <a:t>Partie 1</a:t>
            </a:r>
          </a:p>
        </p:txBody>
      </p:sp>
      <p:cxnSp>
        <p:nvCxnSpPr>
          <p:cNvPr id="3" name="Connecteur droit 2">
            <a:extLst>
              <a:ext uri="{FF2B5EF4-FFF2-40B4-BE49-F238E27FC236}">
                <a16:creationId xmlns:a16="http://schemas.microsoft.com/office/drawing/2014/main" id="{11AB34EA-AF22-4133-F843-472E7F146994}"/>
              </a:ext>
            </a:extLst>
          </p:cNvPr>
          <p:cNvCxnSpPr>
            <a:cxnSpLocks/>
          </p:cNvCxnSpPr>
          <p:nvPr/>
        </p:nvCxnSpPr>
        <p:spPr>
          <a:xfrm>
            <a:off x="956992" y="3727169"/>
            <a:ext cx="1507958" cy="0"/>
          </a:xfrm>
          <a:prstGeom prst="line">
            <a:avLst/>
          </a:prstGeom>
          <a:ln>
            <a:solidFill>
              <a:srgbClr val="897D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1658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000F7AE-E201-86FA-F7F9-2DCEE268416C}"/>
              </a:ext>
            </a:extLst>
          </p:cNvPr>
          <p:cNvSpPr>
            <a:spLocks noGrp="1"/>
          </p:cNvSpPr>
          <p:nvPr>
            <p:ph type="sldNum" sz="quarter" idx="4294967295"/>
          </p:nvPr>
        </p:nvSpPr>
        <p:spPr>
          <a:xfrm>
            <a:off x="11668538" y="6439819"/>
            <a:ext cx="426339" cy="267786"/>
          </a:xfrm>
        </p:spPr>
        <p:txBody>
          <a:bodyPr/>
          <a:lstStyle/>
          <a:p>
            <a:pPr algn="l">
              <a:lnSpc>
                <a:spcPct val="90000"/>
              </a:lnSpc>
              <a:spcBef>
                <a:spcPts val="1000"/>
              </a:spcBef>
              <a:buFont typeface="Arial" panose="020B0604020202020204" pitchFamily="34" charset="0"/>
              <a:buNone/>
            </a:pPr>
            <a:fld id="{C114756F-8ECE-43AB-810B-F4E8922DAD62}" type="slidenum">
              <a:rPr lang="fr-FR" smtClean="0"/>
              <a:pPr algn="l">
                <a:lnSpc>
                  <a:spcPct val="90000"/>
                </a:lnSpc>
                <a:spcBef>
                  <a:spcPts val="1000"/>
                </a:spcBef>
                <a:buFont typeface="Arial" panose="020B0604020202020204" pitchFamily="34" charset="0"/>
                <a:buNone/>
              </a:pPr>
              <a:t>4</a:t>
            </a:fld>
            <a:endParaRPr lang="fr-FR"/>
          </a:p>
        </p:txBody>
      </p:sp>
      <p:sp>
        <p:nvSpPr>
          <p:cNvPr id="4" name="Rectangle 3">
            <a:extLst>
              <a:ext uri="{FF2B5EF4-FFF2-40B4-BE49-F238E27FC236}">
                <a16:creationId xmlns:a16="http://schemas.microsoft.com/office/drawing/2014/main" id="{6F002528-7D59-9E2A-3D4B-88A680F26678}"/>
              </a:ext>
            </a:extLst>
          </p:cNvPr>
          <p:cNvSpPr/>
          <p:nvPr/>
        </p:nvSpPr>
        <p:spPr>
          <a:xfrm>
            <a:off x="0" y="453392"/>
            <a:ext cx="10470457" cy="600164"/>
          </a:xfrm>
          <a:prstGeom prst="rect">
            <a:avLst/>
          </a:prstGeom>
          <a:solidFill>
            <a:srgbClr val="C9C9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p>
        </p:txBody>
      </p:sp>
      <p:sp>
        <p:nvSpPr>
          <p:cNvPr id="5" name="Espace réservé du texte 3">
            <a:extLst>
              <a:ext uri="{FF2B5EF4-FFF2-40B4-BE49-F238E27FC236}">
                <a16:creationId xmlns:a16="http://schemas.microsoft.com/office/drawing/2014/main" id="{14D61981-BDC8-F461-9169-AE9A1B023C99}"/>
              </a:ext>
            </a:extLst>
          </p:cNvPr>
          <p:cNvSpPr txBox="1">
            <a:spLocks/>
          </p:cNvSpPr>
          <p:nvPr/>
        </p:nvSpPr>
        <p:spPr>
          <a:xfrm>
            <a:off x="164432" y="525310"/>
            <a:ext cx="10154224" cy="483084"/>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800" dirty="0">
                <a:solidFill>
                  <a:prstClr val="black"/>
                </a:solidFill>
                <a:ea typeface="+mj-ea"/>
                <a:cs typeface="+mj-cs"/>
              </a:rPr>
              <a:t>Une préférence marquée pour le chat : parmi les Français qui possèdent un chien / chat, près de la moitié possède un/des chat(s) uniquement</a:t>
            </a:r>
            <a:endParaRPr lang="fr-FR" sz="1800" dirty="0"/>
          </a:p>
        </p:txBody>
      </p:sp>
      <p:sp>
        <p:nvSpPr>
          <p:cNvPr id="6" name="Rectangle 5">
            <a:extLst>
              <a:ext uri="{FF2B5EF4-FFF2-40B4-BE49-F238E27FC236}">
                <a16:creationId xmlns:a16="http://schemas.microsoft.com/office/drawing/2014/main" id="{9145C3FC-4DF4-3673-65B2-85F896580B2D}"/>
              </a:ext>
            </a:extLst>
          </p:cNvPr>
          <p:cNvSpPr/>
          <p:nvPr/>
        </p:nvSpPr>
        <p:spPr>
          <a:xfrm>
            <a:off x="556357" y="1587587"/>
            <a:ext cx="2989483" cy="332504"/>
          </a:xfrm>
          <a:prstGeom prst="rect">
            <a:avLst/>
          </a:prstGeom>
          <a:solidFill>
            <a:srgbClr val="FE9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b="1" dirty="0">
                <a:latin typeface="Arial" panose="020B0604020202020204" pitchFamily="34" charset="0"/>
                <a:cs typeface="Arial" panose="020B0604020202020204" pitchFamily="34" charset="0"/>
              </a:rPr>
              <a:t>Type d’animaux de compagnie</a:t>
            </a:r>
          </a:p>
        </p:txBody>
      </p:sp>
      <p:graphicFrame>
        <p:nvGraphicFramePr>
          <p:cNvPr id="7" name="Chart 15">
            <a:extLst>
              <a:ext uri="{FF2B5EF4-FFF2-40B4-BE49-F238E27FC236}">
                <a16:creationId xmlns:a16="http://schemas.microsoft.com/office/drawing/2014/main" id="{9D338839-E3AE-9786-C65D-160D1341B2EE}"/>
              </a:ext>
            </a:extLst>
          </p:cNvPr>
          <p:cNvGraphicFramePr/>
          <p:nvPr/>
        </p:nvGraphicFramePr>
        <p:xfrm>
          <a:off x="2807860" y="2232220"/>
          <a:ext cx="4920720" cy="3182257"/>
        </p:xfrm>
        <a:graphic>
          <a:graphicData uri="http://schemas.openxmlformats.org/drawingml/2006/chart">
            <c:chart xmlns:c="http://schemas.openxmlformats.org/drawingml/2006/chart" xmlns:r="http://schemas.openxmlformats.org/officeDocument/2006/relationships" r:id="rId2"/>
          </a:graphicData>
        </a:graphic>
      </p:graphicFrame>
      <p:sp>
        <p:nvSpPr>
          <p:cNvPr id="11" name="ZoneTexte 10">
            <a:extLst>
              <a:ext uri="{FF2B5EF4-FFF2-40B4-BE49-F238E27FC236}">
                <a16:creationId xmlns:a16="http://schemas.microsoft.com/office/drawing/2014/main" id="{1D96D89A-D1E3-1D92-C506-FC482C52E3A3}"/>
              </a:ext>
            </a:extLst>
          </p:cNvPr>
          <p:cNvSpPr txBox="1"/>
          <p:nvPr/>
        </p:nvSpPr>
        <p:spPr>
          <a:xfrm>
            <a:off x="6741374" y="2168753"/>
            <a:ext cx="2022569" cy="564053"/>
          </a:xfrm>
          <a:prstGeom prst="rect">
            <a:avLst/>
          </a:prstGeom>
          <a:noFill/>
        </p:spPr>
        <p:txBody>
          <a:bodyPr wrap="square" rtlCol="0">
            <a:normAutofit/>
          </a:bodyPr>
          <a:lstStyle/>
          <a:p>
            <a:pPr defTabSz="1085415"/>
            <a:r>
              <a:rPr lang="fr-FR" sz="1100" i="1" dirty="0">
                <a:solidFill>
                  <a:srgbClr val="843C0C"/>
                </a:solidFill>
                <a:latin typeface="Century Gothic" panose="020B0502020202020204" pitchFamily="34" charset="0"/>
                <a:cs typeface="Arial"/>
              </a:rPr>
              <a:t>Possèdent un/des chien(s) uniquement</a:t>
            </a:r>
          </a:p>
        </p:txBody>
      </p:sp>
      <p:sp>
        <p:nvSpPr>
          <p:cNvPr id="12" name="ZoneTexte 11">
            <a:extLst>
              <a:ext uri="{FF2B5EF4-FFF2-40B4-BE49-F238E27FC236}">
                <a16:creationId xmlns:a16="http://schemas.microsoft.com/office/drawing/2014/main" id="{B41FC4CD-DAE4-DCB3-1CAA-E14319DCB911}"/>
              </a:ext>
            </a:extLst>
          </p:cNvPr>
          <p:cNvSpPr txBox="1"/>
          <p:nvPr/>
        </p:nvSpPr>
        <p:spPr>
          <a:xfrm>
            <a:off x="2120488" y="4046680"/>
            <a:ext cx="2022569" cy="564053"/>
          </a:xfrm>
          <a:prstGeom prst="rect">
            <a:avLst/>
          </a:prstGeom>
          <a:noFill/>
        </p:spPr>
        <p:txBody>
          <a:bodyPr wrap="square" rtlCol="0">
            <a:normAutofit/>
          </a:bodyPr>
          <a:lstStyle/>
          <a:p>
            <a:pPr defTabSz="1085415"/>
            <a:r>
              <a:rPr lang="fr-FR" sz="1100" i="1" dirty="0">
                <a:solidFill>
                  <a:srgbClr val="C54F5B"/>
                </a:solidFill>
                <a:latin typeface="Century Gothic" panose="020B0502020202020204" pitchFamily="34" charset="0"/>
                <a:cs typeface="Arial"/>
              </a:rPr>
              <a:t>Possèdent un/des chat(s) uniquement</a:t>
            </a:r>
          </a:p>
        </p:txBody>
      </p:sp>
      <p:sp>
        <p:nvSpPr>
          <p:cNvPr id="14" name="ZoneTexte 13">
            <a:extLst>
              <a:ext uri="{FF2B5EF4-FFF2-40B4-BE49-F238E27FC236}">
                <a16:creationId xmlns:a16="http://schemas.microsoft.com/office/drawing/2014/main" id="{34106E1D-20AD-0B98-B5F6-251D8D335327}"/>
              </a:ext>
            </a:extLst>
          </p:cNvPr>
          <p:cNvSpPr txBox="1"/>
          <p:nvPr/>
        </p:nvSpPr>
        <p:spPr>
          <a:xfrm>
            <a:off x="7284801" y="4184867"/>
            <a:ext cx="2022569" cy="564053"/>
          </a:xfrm>
          <a:prstGeom prst="rect">
            <a:avLst/>
          </a:prstGeom>
          <a:noFill/>
        </p:spPr>
        <p:txBody>
          <a:bodyPr wrap="square" rtlCol="0">
            <a:normAutofit/>
          </a:bodyPr>
          <a:lstStyle/>
          <a:p>
            <a:pPr defTabSz="1085415"/>
            <a:r>
              <a:rPr lang="fr-FR" sz="1100" i="1" dirty="0">
                <a:solidFill>
                  <a:srgbClr val="D6AD00"/>
                </a:solidFill>
                <a:latin typeface="Century Gothic" panose="020B0502020202020204" pitchFamily="34" charset="0"/>
                <a:cs typeface="Arial"/>
              </a:rPr>
              <a:t>Possèdent les deux</a:t>
            </a:r>
          </a:p>
        </p:txBody>
      </p:sp>
      <p:cxnSp>
        <p:nvCxnSpPr>
          <p:cNvPr id="15" name="Connecteur droit 14">
            <a:extLst>
              <a:ext uri="{FF2B5EF4-FFF2-40B4-BE49-F238E27FC236}">
                <a16:creationId xmlns:a16="http://schemas.microsoft.com/office/drawing/2014/main" id="{83D24A15-A55B-E139-EEAF-F6B0541B7694}"/>
              </a:ext>
            </a:extLst>
          </p:cNvPr>
          <p:cNvCxnSpPr>
            <a:cxnSpLocks/>
          </p:cNvCxnSpPr>
          <p:nvPr/>
        </p:nvCxnSpPr>
        <p:spPr>
          <a:xfrm>
            <a:off x="6581571" y="2639021"/>
            <a:ext cx="2076539" cy="0"/>
          </a:xfrm>
          <a:prstGeom prst="line">
            <a:avLst/>
          </a:prstGeom>
          <a:ln>
            <a:solidFill>
              <a:srgbClr val="843C0C"/>
            </a:solidFill>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id="{82F022D2-4F06-B080-391E-49087D2F54E5}"/>
              </a:ext>
            </a:extLst>
          </p:cNvPr>
          <p:cNvCxnSpPr>
            <a:cxnSpLocks/>
          </p:cNvCxnSpPr>
          <p:nvPr/>
        </p:nvCxnSpPr>
        <p:spPr>
          <a:xfrm>
            <a:off x="7061476" y="4507990"/>
            <a:ext cx="1596634" cy="0"/>
          </a:xfrm>
          <a:prstGeom prst="line">
            <a:avLst/>
          </a:prstGeom>
          <a:ln>
            <a:solidFill>
              <a:srgbClr val="D6AD00"/>
            </a:solidFill>
          </a:ln>
        </p:spPr>
        <p:style>
          <a:lnRef idx="1">
            <a:schemeClr val="accent1"/>
          </a:lnRef>
          <a:fillRef idx="0">
            <a:schemeClr val="accent1"/>
          </a:fillRef>
          <a:effectRef idx="0">
            <a:schemeClr val="accent1"/>
          </a:effectRef>
          <a:fontRef idx="minor">
            <a:schemeClr val="tx1"/>
          </a:fontRef>
        </p:style>
      </p:cxnSp>
      <p:cxnSp>
        <p:nvCxnSpPr>
          <p:cNvPr id="17" name="Connecteur droit 16">
            <a:extLst>
              <a:ext uri="{FF2B5EF4-FFF2-40B4-BE49-F238E27FC236}">
                <a16:creationId xmlns:a16="http://schemas.microsoft.com/office/drawing/2014/main" id="{21E6605F-4BA4-AB2D-4F4E-FEA87A05B0D4}"/>
              </a:ext>
            </a:extLst>
          </p:cNvPr>
          <p:cNvCxnSpPr>
            <a:cxnSpLocks/>
          </p:cNvCxnSpPr>
          <p:nvPr/>
        </p:nvCxnSpPr>
        <p:spPr>
          <a:xfrm>
            <a:off x="2120488" y="4518267"/>
            <a:ext cx="2195884" cy="0"/>
          </a:xfrm>
          <a:prstGeom prst="line">
            <a:avLst/>
          </a:prstGeom>
          <a:ln>
            <a:solidFill>
              <a:srgbClr val="C54F5B"/>
            </a:solidFill>
          </a:ln>
        </p:spPr>
        <p:style>
          <a:lnRef idx="1">
            <a:schemeClr val="accent1"/>
          </a:lnRef>
          <a:fillRef idx="0">
            <a:schemeClr val="accent1"/>
          </a:fillRef>
          <a:effectRef idx="0">
            <a:schemeClr val="accent1"/>
          </a:effectRef>
          <a:fontRef idx="minor">
            <a:schemeClr val="tx1"/>
          </a:fontRef>
        </p:style>
      </p:cxnSp>
      <p:sp>
        <p:nvSpPr>
          <p:cNvPr id="18" name="ZoneTexte 17">
            <a:extLst>
              <a:ext uri="{FF2B5EF4-FFF2-40B4-BE49-F238E27FC236}">
                <a16:creationId xmlns:a16="http://schemas.microsoft.com/office/drawing/2014/main" id="{39BBF689-23EF-2A07-7390-175A66FC62CA}"/>
              </a:ext>
            </a:extLst>
          </p:cNvPr>
          <p:cNvSpPr txBox="1"/>
          <p:nvPr/>
        </p:nvSpPr>
        <p:spPr>
          <a:xfrm>
            <a:off x="8296085" y="2729076"/>
            <a:ext cx="2022570" cy="600164"/>
          </a:xfrm>
          <a:prstGeom prst="rect">
            <a:avLst/>
          </a:prstGeom>
          <a:noFill/>
        </p:spPr>
        <p:txBody>
          <a:bodyPr wrap="square" rtlCol="0">
            <a:spAutoFit/>
          </a:bodyPr>
          <a:lstStyle/>
          <a:p>
            <a:r>
              <a:rPr lang="fr-FR" sz="1100" dirty="0">
                <a:latin typeface="Century Gothic" panose="020B0502020202020204" pitchFamily="34" charset="0"/>
              </a:rPr>
              <a:t>45 ans et plus</a:t>
            </a:r>
          </a:p>
          <a:p>
            <a:endParaRPr lang="fr-FR" sz="1100" dirty="0">
              <a:latin typeface="Century Gothic" panose="020B0502020202020204" pitchFamily="34" charset="0"/>
            </a:endParaRPr>
          </a:p>
          <a:p>
            <a:endParaRPr lang="fr-FR" sz="1100" dirty="0">
              <a:latin typeface="Century Gothic" panose="020B0502020202020204" pitchFamily="34" charset="0"/>
            </a:endParaRPr>
          </a:p>
        </p:txBody>
      </p:sp>
      <p:sp>
        <p:nvSpPr>
          <p:cNvPr id="19" name="ZoneTexte 18">
            <a:extLst>
              <a:ext uri="{FF2B5EF4-FFF2-40B4-BE49-F238E27FC236}">
                <a16:creationId xmlns:a16="http://schemas.microsoft.com/office/drawing/2014/main" id="{389C574E-174F-E097-28A0-22A40BFD43D6}"/>
              </a:ext>
            </a:extLst>
          </p:cNvPr>
          <p:cNvSpPr txBox="1"/>
          <p:nvPr/>
        </p:nvSpPr>
        <p:spPr>
          <a:xfrm>
            <a:off x="8397414" y="4627300"/>
            <a:ext cx="2266562" cy="938719"/>
          </a:xfrm>
          <a:prstGeom prst="rect">
            <a:avLst/>
          </a:prstGeom>
          <a:noFill/>
        </p:spPr>
        <p:txBody>
          <a:bodyPr wrap="square" rtlCol="0">
            <a:spAutoFit/>
          </a:bodyPr>
          <a:lstStyle/>
          <a:p>
            <a:r>
              <a:rPr lang="fr-FR" sz="1100" dirty="0">
                <a:latin typeface="Century Gothic" panose="020B0502020202020204" pitchFamily="34" charset="0"/>
              </a:rPr>
              <a:t>Moins de 45 ans, CSP+</a:t>
            </a:r>
          </a:p>
          <a:p>
            <a:r>
              <a:rPr lang="fr-FR" sz="1100" dirty="0">
                <a:latin typeface="Century Gothic" panose="020B0502020202020204" pitchFamily="34" charset="0"/>
              </a:rPr>
              <a:t>Vit en maison, à la campagne</a:t>
            </a:r>
          </a:p>
          <a:p>
            <a:r>
              <a:rPr lang="fr-FR" sz="1100" dirty="0">
                <a:latin typeface="Century Gothic" panose="020B0502020202020204" pitchFamily="34" charset="0"/>
              </a:rPr>
              <a:t>En couple, avec des enfants</a:t>
            </a:r>
          </a:p>
          <a:p>
            <a:endParaRPr lang="fr-FR" sz="1100" dirty="0">
              <a:latin typeface="Century Gothic" panose="020B0502020202020204" pitchFamily="34" charset="0"/>
            </a:endParaRPr>
          </a:p>
          <a:p>
            <a:endParaRPr lang="fr-FR" sz="1100" dirty="0">
              <a:latin typeface="Century Gothic" panose="020B0502020202020204" pitchFamily="34" charset="0"/>
            </a:endParaRPr>
          </a:p>
        </p:txBody>
      </p:sp>
      <p:sp>
        <p:nvSpPr>
          <p:cNvPr id="20" name="ZoneTexte 19">
            <a:extLst>
              <a:ext uri="{FF2B5EF4-FFF2-40B4-BE49-F238E27FC236}">
                <a16:creationId xmlns:a16="http://schemas.microsoft.com/office/drawing/2014/main" id="{3489FCE9-20A5-BB28-8E8E-DB90F02C4925}"/>
              </a:ext>
            </a:extLst>
          </p:cNvPr>
          <p:cNvSpPr txBox="1"/>
          <p:nvPr/>
        </p:nvSpPr>
        <p:spPr>
          <a:xfrm>
            <a:off x="556357" y="4616688"/>
            <a:ext cx="2432280" cy="769441"/>
          </a:xfrm>
          <a:prstGeom prst="rect">
            <a:avLst/>
          </a:prstGeom>
          <a:noFill/>
        </p:spPr>
        <p:txBody>
          <a:bodyPr wrap="square" rtlCol="0">
            <a:spAutoFit/>
          </a:bodyPr>
          <a:lstStyle/>
          <a:p>
            <a:pPr algn="r"/>
            <a:r>
              <a:rPr lang="fr-FR" sz="1100" dirty="0">
                <a:latin typeface="Century Gothic" panose="020B0502020202020204" pitchFamily="34" charset="0"/>
              </a:rPr>
              <a:t>Inactif</a:t>
            </a:r>
          </a:p>
          <a:p>
            <a:pPr algn="r"/>
            <a:r>
              <a:rPr lang="fr-FR" sz="1100" dirty="0">
                <a:latin typeface="Century Gothic" panose="020B0502020202020204" pitchFamily="34" charset="0"/>
              </a:rPr>
              <a:t>Vit en appartement, en ville</a:t>
            </a:r>
          </a:p>
          <a:p>
            <a:pPr algn="r"/>
            <a:r>
              <a:rPr lang="fr-FR" sz="1100" dirty="0">
                <a:latin typeface="Century Gothic" panose="020B0502020202020204" pitchFamily="34" charset="0"/>
              </a:rPr>
              <a:t>Seul(e), sans enfant</a:t>
            </a:r>
          </a:p>
          <a:p>
            <a:pPr algn="r"/>
            <a:endParaRPr lang="fr-FR" sz="1100" dirty="0">
              <a:latin typeface="Century Gothic" panose="020B0502020202020204" pitchFamily="34" charset="0"/>
            </a:endParaRPr>
          </a:p>
        </p:txBody>
      </p:sp>
      <p:pic>
        <p:nvPicPr>
          <p:cNvPr id="21" name="Graphique 20" descr="Agriculture avec un remplissage uni">
            <a:extLst>
              <a:ext uri="{FF2B5EF4-FFF2-40B4-BE49-F238E27FC236}">
                <a16:creationId xmlns:a16="http://schemas.microsoft.com/office/drawing/2014/main" id="{BBDCF877-C8C7-2E65-49A2-B3E2ACF68D93}"/>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9242332" y="5301865"/>
            <a:ext cx="490374" cy="490374"/>
          </a:xfrm>
          <a:prstGeom prst="rect">
            <a:avLst/>
          </a:prstGeom>
        </p:spPr>
      </p:pic>
      <p:pic>
        <p:nvPicPr>
          <p:cNvPr id="22" name="Graphique 21" descr="Ville avec un remplissage uni">
            <a:extLst>
              <a:ext uri="{FF2B5EF4-FFF2-40B4-BE49-F238E27FC236}">
                <a16:creationId xmlns:a16="http://schemas.microsoft.com/office/drawing/2014/main" id="{601A103B-1A1F-74D5-CE07-0B741FDD253A}"/>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1832600" y="5439927"/>
            <a:ext cx="485460" cy="485460"/>
          </a:xfrm>
          <a:prstGeom prst="rect">
            <a:avLst/>
          </a:prstGeom>
        </p:spPr>
      </p:pic>
      <p:pic>
        <p:nvPicPr>
          <p:cNvPr id="23" name="Graphique 22" descr="Maison avec un remplissage uni">
            <a:extLst>
              <a:ext uri="{FF2B5EF4-FFF2-40B4-BE49-F238E27FC236}">
                <a16:creationId xmlns:a16="http://schemas.microsoft.com/office/drawing/2014/main" id="{2B7EBD8B-ED50-6865-F6C3-87D361289636}"/>
              </a:ext>
            </a:extLst>
          </p:cNvPr>
          <p:cNvPicPr>
            <a:picLocks noChangeAspect="1"/>
          </p:cNvPicPr>
          <p:nvPr/>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9980083" y="5320832"/>
            <a:ext cx="490374" cy="490374"/>
          </a:xfrm>
          <a:prstGeom prst="rect">
            <a:avLst/>
          </a:prstGeom>
        </p:spPr>
      </p:pic>
      <p:pic>
        <p:nvPicPr>
          <p:cNvPr id="24" name="Graphique 23" descr="Bâtiment avec un remplissage uni">
            <a:extLst>
              <a:ext uri="{FF2B5EF4-FFF2-40B4-BE49-F238E27FC236}">
                <a16:creationId xmlns:a16="http://schemas.microsoft.com/office/drawing/2014/main" id="{0FA6E9D6-6E3C-5276-6311-81563585E870}"/>
              </a:ext>
            </a:extLst>
          </p:cNvPr>
          <p:cNvPicPr>
            <a:picLocks noChangeAspect="1"/>
          </p:cNvPicPr>
          <p:nvPr/>
        </p:nvPicPr>
        <p:blipFill>
          <a:blip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2458524" y="5396239"/>
            <a:ext cx="485460" cy="485460"/>
          </a:xfrm>
          <a:prstGeom prst="rect">
            <a:avLst/>
          </a:prstGeom>
        </p:spPr>
      </p:pic>
      <p:pic>
        <p:nvPicPr>
          <p:cNvPr id="25" name="Image 24" descr="Une image contenant noir, obscurité&#10;&#10;Description générée automatiquement">
            <a:extLst>
              <a:ext uri="{FF2B5EF4-FFF2-40B4-BE49-F238E27FC236}">
                <a16:creationId xmlns:a16="http://schemas.microsoft.com/office/drawing/2014/main" id="{C1E6CAAD-1B81-3BEA-DEE6-A438DE55A31C}"/>
              </a:ext>
            </a:extLst>
          </p:cNvPr>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5179469" y="3358842"/>
            <a:ext cx="1053084" cy="1053084"/>
          </a:xfrm>
          <a:prstGeom prst="rect">
            <a:avLst/>
          </a:prstGeom>
        </p:spPr>
      </p:pic>
      <p:sp>
        <p:nvSpPr>
          <p:cNvPr id="26" name="Espace réservé du texte 1">
            <a:extLst>
              <a:ext uri="{FF2B5EF4-FFF2-40B4-BE49-F238E27FC236}">
                <a16:creationId xmlns:a16="http://schemas.microsoft.com/office/drawing/2014/main" id="{C089F8CF-28D8-0D1A-E01C-B8699D1DEF6B}"/>
              </a:ext>
            </a:extLst>
          </p:cNvPr>
          <p:cNvSpPr txBox="1">
            <a:spLocks/>
          </p:cNvSpPr>
          <p:nvPr/>
        </p:nvSpPr>
        <p:spPr>
          <a:xfrm>
            <a:off x="0" y="6462317"/>
            <a:ext cx="11210441" cy="3600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000" dirty="0">
                <a:latin typeface="Century Gothic" panose="020B0502020202020204" pitchFamily="34" charset="0"/>
              </a:rPr>
              <a:t>Q7. Combien de chien(s) et chat(s) possédez-vous ? Base : ensemble = 1001</a:t>
            </a:r>
          </a:p>
        </p:txBody>
      </p:sp>
    </p:spTree>
    <p:extLst>
      <p:ext uri="{BB962C8B-B14F-4D97-AF65-F5344CB8AC3E}">
        <p14:creationId xmlns:p14="http://schemas.microsoft.com/office/powerpoint/2010/main" val="2446434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Graphique 9">
            <a:extLst>
              <a:ext uri="{FF2B5EF4-FFF2-40B4-BE49-F238E27FC236}">
                <a16:creationId xmlns:a16="http://schemas.microsoft.com/office/drawing/2014/main" id="{4B5FFF9E-E4AA-FDF2-3993-24D66D5A7012}"/>
              </a:ext>
            </a:extLst>
          </p:cNvPr>
          <p:cNvGraphicFramePr/>
          <p:nvPr/>
        </p:nvGraphicFramePr>
        <p:xfrm>
          <a:off x="922455" y="1530850"/>
          <a:ext cx="4110448" cy="4262175"/>
        </p:xfrm>
        <a:graphic>
          <a:graphicData uri="http://schemas.openxmlformats.org/drawingml/2006/chart">
            <c:chart xmlns:c="http://schemas.openxmlformats.org/drawingml/2006/chart" xmlns:r="http://schemas.openxmlformats.org/officeDocument/2006/relationships" r:id="rId3"/>
          </a:graphicData>
        </a:graphic>
      </p:graphicFrame>
      <p:sp>
        <p:nvSpPr>
          <p:cNvPr id="2" name="Espace réservé du texte 1">
            <a:extLst>
              <a:ext uri="{FF2B5EF4-FFF2-40B4-BE49-F238E27FC236}">
                <a16:creationId xmlns:a16="http://schemas.microsoft.com/office/drawing/2014/main" id="{0861C80D-B416-370D-A52B-955CC5319880}"/>
              </a:ext>
            </a:extLst>
          </p:cNvPr>
          <p:cNvSpPr>
            <a:spLocks noGrp="1"/>
          </p:cNvSpPr>
          <p:nvPr>
            <p:ph type="body" sz="quarter" idx="15"/>
          </p:nvPr>
        </p:nvSpPr>
        <p:spPr>
          <a:xfrm>
            <a:off x="0" y="6485272"/>
            <a:ext cx="11210441" cy="360000"/>
          </a:xfrm>
        </p:spPr>
        <p:txBody>
          <a:bodyPr>
            <a:noAutofit/>
          </a:bodyPr>
          <a:lstStyle/>
          <a:p>
            <a:r>
              <a:rPr lang="fr-FR" sz="1000" dirty="0"/>
              <a:t>Q7. Combien de chien(s) et chat(s) possédez-vous ? Base : ensemble = 1001</a:t>
            </a:r>
          </a:p>
          <a:p>
            <a:r>
              <a:rPr lang="fr-FR" sz="1000" dirty="0"/>
              <a:t>Q8. Quel(s) âge(s) ont chacun de vos chiens et chats ? Base ensemble :1001</a:t>
            </a:r>
          </a:p>
        </p:txBody>
      </p:sp>
      <p:sp>
        <p:nvSpPr>
          <p:cNvPr id="19" name="Rectangle : coins arrondis 18">
            <a:extLst>
              <a:ext uri="{FF2B5EF4-FFF2-40B4-BE49-F238E27FC236}">
                <a16:creationId xmlns:a16="http://schemas.microsoft.com/office/drawing/2014/main" id="{7ED50594-AA32-B5F5-7426-AE1404B77B1B}"/>
              </a:ext>
            </a:extLst>
          </p:cNvPr>
          <p:cNvSpPr/>
          <p:nvPr/>
        </p:nvSpPr>
        <p:spPr>
          <a:xfrm>
            <a:off x="2479861" y="5852216"/>
            <a:ext cx="2052548" cy="251825"/>
          </a:xfrm>
          <a:prstGeom prst="roundRect">
            <a:avLst>
              <a:gd name="adj" fmla="val 50000"/>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300" b="1" dirty="0">
                <a:solidFill>
                  <a:prstClr val="white"/>
                </a:solidFill>
                <a:latin typeface="Century Gothic" panose="020B0502020202020204" pitchFamily="34" charset="0"/>
              </a:rPr>
              <a:t>En moyenne : 1,8</a:t>
            </a:r>
            <a:endParaRPr kumimoji="0" lang="fr-FR" sz="1300" b="1" i="0" u="none" strike="noStrike" kern="1200" cap="none" spc="0" normalizeH="0" baseline="0" noProof="0" dirty="0">
              <a:ln>
                <a:noFill/>
              </a:ln>
              <a:solidFill>
                <a:prstClr val="white"/>
              </a:solidFill>
              <a:effectLst/>
              <a:uLnTx/>
              <a:uFillTx/>
              <a:latin typeface="Century Gothic" panose="020B0502020202020204" pitchFamily="34" charset="0"/>
            </a:endParaRPr>
          </a:p>
        </p:txBody>
      </p:sp>
      <p:sp>
        <p:nvSpPr>
          <p:cNvPr id="6" name="Rectangle 5">
            <a:extLst>
              <a:ext uri="{FF2B5EF4-FFF2-40B4-BE49-F238E27FC236}">
                <a16:creationId xmlns:a16="http://schemas.microsoft.com/office/drawing/2014/main" id="{6A4128B9-F760-52C1-AB02-DA945CA16189}"/>
              </a:ext>
            </a:extLst>
          </p:cNvPr>
          <p:cNvSpPr/>
          <p:nvPr/>
        </p:nvSpPr>
        <p:spPr>
          <a:xfrm>
            <a:off x="556357" y="1013241"/>
            <a:ext cx="4625655" cy="348987"/>
          </a:xfrm>
          <a:prstGeom prst="rect">
            <a:avLst/>
          </a:prstGeom>
          <a:solidFill>
            <a:srgbClr val="FE9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b="1" dirty="0">
                <a:latin typeface="Arial" panose="020B0604020202020204" pitchFamily="34" charset="0"/>
                <a:cs typeface="Arial" panose="020B0604020202020204" pitchFamily="34" charset="0"/>
              </a:rPr>
              <a:t>Nombre &amp; âge des animaux de compagnie au global</a:t>
            </a:r>
          </a:p>
        </p:txBody>
      </p:sp>
      <p:sp>
        <p:nvSpPr>
          <p:cNvPr id="12" name="Parenthèse fermante 11">
            <a:extLst>
              <a:ext uri="{FF2B5EF4-FFF2-40B4-BE49-F238E27FC236}">
                <a16:creationId xmlns:a16="http://schemas.microsoft.com/office/drawing/2014/main" id="{D05240CC-02B2-DDD1-DD94-4325C7C2CCA5}"/>
              </a:ext>
            </a:extLst>
          </p:cNvPr>
          <p:cNvSpPr/>
          <p:nvPr/>
        </p:nvSpPr>
        <p:spPr>
          <a:xfrm>
            <a:off x="3580023" y="3388660"/>
            <a:ext cx="276999" cy="1938490"/>
          </a:xfrm>
          <a:prstGeom prst="rightBracket">
            <a:avLst/>
          </a:prstGeom>
          <a:ln w="19050">
            <a:solidFill>
              <a:srgbClr val="C55A1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6" name="ZoneTexte 25">
            <a:extLst>
              <a:ext uri="{FF2B5EF4-FFF2-40B4-BE49-F238E27FC236}">
                <a16:creationId xmlns:a16="http://schemas.microsoft.com/office/drawing/2014/main" id="{9ACC0415-5364-C4AF-9B06-FFDEE12CD11E}"/>
              </a:ext>
            </a:extLst>
          </p:cNvPr>
          <p:cNvSpPr txBox="1"/>
          <p:nvPr/>
        </p:nvSpPr>
        <p:spPr>
          <a:xfrm>
            <a:off x="3857020" y="4173240"/>
            <a:ext cx="2376333" cy="369332"/>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i="0" u="none" strike="noStrike" kern="1200" cap="none" spc="0" normalizeH="0" baseline="0" noProof="0" dirty="0">
                <a:ln>
                  <a:noFill/>
                </a:ln>
                <a:solidFill>
                  <a:srgbClr val="C55A11"/>
                </a:solidFill>
                <a:effectLst/>
                <a:uLnTx/>
                <a:uFillTx/>
                <a:latin typeface="Century Gothic" panose="020B0502020202020204" pitchFamily="34" charset="0"/>
                <a:ea typeface="+mn-ea"/>
                <a:cs typeface="+mn-cs"/>
              </a:rPr>
              <a:t>ST Plusieurs animaux : </a:t>
            </a:r>
            <a:r>
              <a:rPr lang="fr-FR" sz="1200" b="1" dirty="0">
                <a:solidFill>
                  <a:srgbClr val="C55A11"/>
                </a:solidFill>
                <a:latin typeface="Century Gothic" panose="020B0502020202020204" pitchFamily="34" charset="0"/>
              </a:rPr>
              <a:t>44</a:t>
            </a:r>
            <a:r>
              <a:rPr kumimoji="0" lang="fr-FR" b="1" i="0" u="none" strike="noStrike" kern="1200" cap="none" spc="0" normalizeH="0" baseline="0" noProof="0" dirty="0">
                <a:ln>
                  <a:noFill/>
                </a:ln>
                <a:solidFill>
                  <a:srgbClr val="C55A11"/>
                </a:solidFill>
                <a:effectLst/>
                <a:uLnTx/>
                <a:uFillTx/>
                <a:latin typeface="Century Gothic" panose="020B0502020202020204" pitchFamily="34" charset="0"/>
                <a:ea typeface="+mn-ea"/>
                <a:cs typeface="+mn-cs"/>
              </a:rPr>
              <a:t>%</a:t>
            </a:r>
            <a:endParaRPr kumimoji="0" lang="fr-FR" sz="1600" b="1" i="0" u="none" strike="noStrike" kern="1200" cap="none" spc="0" normalizeH="0" baseline="0" noProof="0" dirty="0">
              <a:ln>
                <a:noFill/>
              </a:ln>
              <a:solidFill>
                <a:srgbClr val="C55A11"/>
              </a:solidFill>
              <a:effectLst/>
              <a:uLnTx/>
              <a:uFillTx/>
              <a:latin typeface="Century Gothic" panose="020B0502020202020204" pitchFamily="34" charset="0"/>
              <a:ea typeface="+mn-ea"/>
              <a:cs typeface="+mn-cs"/>
            </a:endParaRPr>
          </a:p>
        </p:txBody>
      </p:sp>
      <p:pic>
        <p:nvPicPr>
          <p:cNvPr id="27" name="Image 26" descr="Une image contenant chat, noir, silhouette&#10;&#10;Description générée automatiquement">
            <a:extLst>
              <a:ext uri="{FF2B5EF4-FFF2-40B4-BE49-F238E27FC236}">
                <a16:creationId xmlns:a16="http://schemas.microsoft.com/office/drawing/2014/main" id="{43921A64-A3EF-B9C1-BCF8-7C1202D4A35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743802" y="1931993"/>
            <a:ext cx="755623" cy="688689"/>
          </a:xfrm>
          <a:prstGeom prst="rect">
            <a:avLst/>
          </a:prstGeom>
        </p:spPr>
      </p:pic>
      <p:pic>
        <p:nvPicPr>
          <p:cNvPr id="31" name="Image 30" descr="Une image contenant noir, obscurité&#10;&#10;Description générée automatiquement">
            <a:extLst>
              <a:ext uri="{FF2B5EF4-FFF2-40B4-BE49-F238E27FC236}">
                <a16:creationId xmlns:a16="http://schemas.microsoft.com/office/drawing/2014/main" id="{35408EDD-04F8-F19B-FEF5-77F68E47230B}"/>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323947" y="1871541"/>
            <a:ext cx="493649" cy="697866"/>
          </a:xfrm>
          <a:prstGeom prst="rect">
            <a:avLst/>
          </a:prstGeom>
        </p:spPr>
      </p:pic>
      <p:graphicFrame>
        <p:nvGraphicFramePr>
          <p:cNvPr id="32" name="Graphique 31">
            <a:extLst>
              <a:ext uri="{FF2B5EF4-FFF2-40B4-BE49-F238E27FC236}">
                <a16:creationId xmlns:a16="http://schemas.microsoft.com/office/drawing/2014/main" id="{02D1E3AD-7309-7758-8E4A-9D1ED9B54A2D}"/>
              </a:ext>
            </a:extLst>
          </p:cNvPr>
          <p:cNvGraphicFramePr/>
          <p:nvPr/>
        </p:nvGraphicFramePr>
        <p:xfrm>
          <a:off x="6908741" y="1354254"/>
          <a:ext cx="3498205" cy="4907209"/>
        </p:xfrm>
        <a:graphic>
          <a:graphicData uri="http://schemas.openxmlformats.org/drawingml/2006/chart">
            <c:chart xmlns:c="http://schemas.openxmlformats.org/drawingml/2006/chart" xmlns:r="http://schemas.openxmlformats.org/officeDocument/2006/relationships" r:id="rId6"/>
          </a:graphicData>
        </a:graphic>
      </p:graphicFrame>
      <p:sp>
        <p:nvSpPr>
          <p:cNvPr id="34" name="ZoneTexte 33">
            <a:extLst>
              <a:ext uri="{FF2B5EF4-FFF2-40B4-BE49-F238E27FC236}">
                <a16:creationId xmlns:a16="http://schemas.microsoft.com/office/drawing/2014/main" id="{E2383A35-4E9B-F1E5-232C-4C288CE4EE57}"/>
              </a:ext>
            </a:extLst>
          </p:cNvPr>
          <p:cNvSpPr txBox="1"/>
          <p:nvPr/>
        </p:nvSpPr>
        <p:spPr>
          <a:xfrm>
            <a:off x="6908741" y="1271061"/>
            <a:ext cx="2952807" cy="276999"/>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E7E6E6">
                    <a:lumMod val="25000"/>
                  </a:srgbClr>
                </a:solidFill>
                <a:effectLst/>
                <a:uLnTx/>
                <a:uFillTx/>
                <a:latin typeface="Century Gothic" panose="020B0502020202020204" pitchFamily="34" charset="0"/>
                <a:ea typeface="+mn-ea"/>
                <a:cs typeface="+mn-cs"/>
              </a:rPr>
              <a:t>Possède au moins un </a:t>
            </a:r>
            <a:r>
              <a:rPr lang="fr-FR" sz="1200" b="1" dirty="0">
                <a:solidFill>
                  <a:srgbClr val="E7E6E6">
                    <a:lumMod val="25000"/>
                  </a:srgbClr>
                </a:solidFill>
                <a:latin typeface="Century Gothic" panose="020B0502020202020204" pitchFamily="34" charset="0"/>
              </a:rPr>
              <a:t>chien/chat</a:t>
            </a:r>
            <a:r>
              <a:rPr kumimoji="0" lang="fr-FR" sz="1200" b="1" i="0" u="none" strike="noStrike" kern="1200" cap="none" spc="0" normalizeH="0" baseline="0" noProof="0" dirty="0">
                <a:ln>
                  <a:noFill/>
                </a:ln>
                <a:solidFill>
                  <a:srgbClr val="E7E6E6">
                    <a:lumMod val="25000"/>
                  </a:srgbClr>
                </a:solidFill>
                <a:effectLst/>
                <a:uLnTx/>
                <a:uFillTx/>
                <a:latin typeface="Century Gothic" panose="020B0502020202020204" pitchFamily="34" charset="0"/>
                <a:ea typeface="+mn-ea"/>
                <a:cs typeface="+mn-cs"/>
              </a:rPr>
              <a:t> …</a:t>
            </a:r>
            <a:endParaRPr kumimoji="0" lang="fr-FR" sz="1600" b="1" i="0" u="none" strike="noStrike" kern="1200" cap="none" spc="0" normalizeH="0" baseline="0" noProof="0" dirty="0">
              <a:ln>
                <a:noFill/>
              </a:ln>
              <a:solidFill>
                <a:srgbClr val="E7E6E6">
                  <a:lumMod val="25000"/>
                </a:srgbClr>
              </a:solidFill>
              <a:effectLst/>
              <a:uLnTx/>
              <a:uFillTx/>
              <a:latin typeface="Century Gothic" panose="020B0502020202020204" pitchFamily="34" charset="0"/>
              <a:ea typeface="+mn-ea"/>
              <a:cs typeface="+mn-cs"/>
            </a:endParaRPr>
          </a:p>
        </p:txBody>
      </p:sp>
      <p:sp>
        <p:nvSpPr>
          <p:cNvPr id="35" name="Parenthèse fermante 34">
            <a:extLst>
              <a:ext uri="{FF2B5EF4-FFF2-40B4-BE49-F238E27FC236}">
                <a16:creationId xmlns:a16="http://schemas.microsoft.com/office/drawing/2014/main" id="{B492FF6C-26C6-4F15-45FA-3EAB21335969}"/>
              </a:ext>
            </a:extLst>
          </p:cNvPr>
          <p:cNvSpPr/>
          <p:nvPr/>
        </p:nvSpPr>
        <p:spPr>
          <a:xfrm>
            <a:off x="9159415" y="1754483"/>
            <a:ext cx="276999" cy="1870809"/>
          </a:xfrm>
          <a:prstGeom prst="rightBracket">
            <a:avLst/>
          </a:prstGeom>
          <a:ln w="19050">
            <a:solidFill>
              <a:srgbClr val="C55A1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6" name="Parenthèse fermante 35">
            <a:extLst>
              <a:ext uri="{FF2B5EF4-FFF2-40B4-BE49-F238E27FC236}">
                <a16:creationId xmlns:a16="http://schemas.microsoft.com/office/drawing/2014/main" id="{401869A6-2516-C0CA-F281-0F53E275A470}"/>
              </a:ext>
            </a:extLst>
          </p:cNvPr>
          <p:cNvSpPr/>
          <p:nvPr/>
        </p:nvSpPr>
        <p:spPr>
          <a:xfrm>
            <a:off x="9185957" y="4011226"/>
            <a:ext cx="276999" cy="1840990"/>
          </a:xfrm>
          <a:prstGeom prst="rightBracket">
            <a:avLst/>
          </a:prstGeom>
          <a:ln w="19050">
            <a:solidFill>
              <a:srgbClr val="C55A1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7" name="ZoneTexte 36">
            <a:extLst>
              <a:ext uri="{FF2B5EF4-FFF2-40B4-BE49-F238E27FC236}">
                <a16:creationId xmlns:a16="http://schemas.microsoft.com/office/drawing/2014/main" id="{236944AF-8C6A-8292-7A19-FCEE165E8F42}"/>
              </a:ext>
            </a:extLst>
          </p:cNvPr>
          <p:cNvSpPr txBox="1"/>
          <p:nvPr/>
        </p:nvSpPr>
        <p:spPr>
          <a:xfrm>
            <a:off x="9574027" y="2505222"/>
            <a:ext cx="2049190" cy="369332"/>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i="0" u="none" strike="noStrike" kern="1200" cap="none" spc="0" normalizeH="0" baseline="0" noProof="0" dirty="0">
                <a:ln>
                  <a:noFill/>
                </a:ln>
                <a:solidFill>
                  <a:srgbClr val="C55A11"/>
                </a:solidFill>
                <a:effectLst/>
                <a:uLnTx/>
                <a:uFillTx/>
                <a:latin typeface="Century Gothic" panose="020B0502020202020204" pitchFamily="34" charset="0"/>
                <a:ea typeface="+mn-ea"/>
                <a:cs typeface="+mn-cs"/>
              </a:rPr>
              <a:t>Moins de 6 ans : </a:t>
            </a:r>
            <a:r>
              <a:rPr kumimoji="0" lang="fr-FR" b="1" i="0" u="none" strike="noStrike" kern="1200" cap="none" spc="0" normalizeH="0" baseline="0" noProof="0" dirty="0">
                <a:ln>
                  <a:noFill/>
                </a:ln>
                <a:solidFill>
                  <a:srgbClr val="C55A11"/>
                </a:solidFill>
                <a:effectLst/>
                <a:uLnTx/>
                <a:uFillTx/>
                <a:latin typeface="Century Gothic" panose="020B0502020202020204" pitchFamily="34" charset="0"/>
                <a:ea typeface="+mn-ea"/>
                <a:cs typeface="+mn-cs"/>
              </a:rPr>
              <a:t>61%</a:t>
            </a:r>
            <a:r>
              <a:rPr kumimoji="0" lang="fr-FR" b="1" i="0" u="none" strike="noStrike" kern="1200" cap="none" spc="0" normalizeH="0" baseline="30000" noProof="0" dirty="0">
                <a:ln>
                  <a:noFill/>
                </a:ln>
                <a:solidFill>
                  <a:srgbClr val="C55A11"/>
                </a:solidFill>
                <a:effectLst/>
                <a:uLnTx/>
                <a:uFillTx/>
                <a:latin typeface="Century Gothic" panose="020B0502020202020204" pitchFamily="34" charset="0"/>
                <a:ea typeface="+mn-ea"/>
                <a:cs typeface="+mn-cs"/>
              </a:rPr>
              <a:t>*</a:t>
            </a:r>
            <a:endParaRPr kumimoji="0" lang="fr-FR" sz="1600" b="1" i="0" u="none" strike="noStrike" kern="1200" cap="none" spc="0" normalizeH="0" baseline="30000" noProof="0" dirty="0">
              <a:ln>
                <a:noFill/>
              </a:ln>
              <a:solidFill>
                <a:srgbClr val="C55A11"/>
              </a:solidFill>
              <a:effectLst/>
              <a:uLnTx/>
              <a:uFillTx/>
              <a:latin typeface="Century Gothic" panose="020B0502020202020204" pitchFamily="34" charset="0"/>
              <a:ea typeface="+mn-ea"/>
              <a:cs typeface="+mn-cs"/>
            </a:endParaRPr>
          </a:p>
        </p:txBody>
      </p:sp>
      <p:sp>
        <p:nvSpPr>
          <p:cNvPr id="38" name="ZoneTexte 37">
            <a:extLst>
              <a:ext uri="{FF2B5EF4-FFF2-40B4-BE49-F238E27FC236}">
                <a16:creationId xmlns:a16="http://schemas.microsoft.com/office/drawing/2014/main" id="{D8DCF374-0987-2C5E-2131-595F8D0CA62F}"/>
              </a:ext>
            </a:extLst>
          </p:cNvPr>
          <p:cNvSpPr txBox="1"/>
          <p:nvPr/>
        </p:nvSpPr>
        <p:spPr>
          <a:xfrm>
            <a:off x="9382351" y="4747056"/>
            <a:ext cx="2049190" cy="369332"/>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i="0" u="none" strike="noStrike" kern="1200" cap="none" spc="0" normalizeH="0" baseline="0" noProof="0">
                <a:ln>
                  <a:noFill/>
                </a:ln>
                <a:solidFill>
                  <a:srgbClr val="C55A11"/>
                </a:solidFill>
                <a:effectLst/>
                <a:uLnTx/>
                <a:uFillTx/>
                <a:latin typeface="Century Gothic" panose="020B0502020202020204" pitchFamily="34" charset="0"/>
                <a:ea typeface="+mn-ea"/>
                <a:cs typeface="+mn-cs"/>
              </a:rPr>
              <a:t>Plus de 6 ans : </a:t>
            </a:r>
            <a:r>
              <a:rPr kumimoji="0" lang="fr-FR" b="1" i="0" u="none" strike="noStrike" kern="1200" cap="none" spc="0" normalizeH="0" baseline="0" noProof="0">
                <a:ln>
                  <a:noFill/>
                </a:ln>
                <a:solidFill>
                  <a:srgbClr val="C55A11"/>
                </a:solidFill>
                <a:effectLst/>
                <a:uLnTx/>
                <a:uFillTx/>
                <a:latin typeface="Century Gothic" panose="020B0502020202020204" pitchFamily="34" charset="0"/>
                <a:ea typeface="+mn-ea"/>
                <a:cs typeface="+mn-cs"/>
              </a:rPr>
              <a:t>62%</a:t>
            </a:r>
            <a:endParaRPr kumimoji="0" lang="fr-FR" sz="1600" b="1" i="0" u="none" strike="noStrike" kern="1200" cap="none" spc="0" normalizeH="0" baseline="0" noProof="0">
              <a:ln>
                <a:noFill/>
              </a:ln>
              <a:solidFill>
                <a:srgbClr val="C55A11"/>
              </a:solidFill>
              <a:effectLst/>
              <a:uLnTx/>
              <a:uFillTx/>
              <a:latin typeface="Century Gothic" panose="020B0502020202020204" pitchFamily="34" charset="0"/>
              <a:ea typeface="+mn-ea"/>
              <a:cs typeface="+mn-cs"/>
            </a:endParaRPr>
          </a:p>
        </p:txBody>
      </p:sp>
      <p:sp>
        <p:nvSpPr>
          <p:cNvPr id="4" name="Espace réservé du texte 2">
            <a:extLst>
              <a:ext uri="{FF2B5EF4-FFF2-40B4-BE49-F238E27FC236}">
                <a16:creationId xmlns:a16="http://schemas.microsoft.com/office/drawing/2014/main" id="{C047B589-49FC-54EF-5E5E-823FC1AC0F91}"/>
              </a:ext>
            </a:extLst>
          </p:cNvPr>
          <p:cNvSpPr>
            <a:spLocks noGrp="1"/>
          </p:cNvSpPr>
          <p:nvPr>
            <p:ph type="body" sz="quarter" idx="13"/>
          </p:nvPr>
        </p:nvSpPr>
        <p:spPr>
          <a:xfrm>
            <a:off x="106415" y="79480"/>
            <a:ext cx="11438695" cy="601332"/>
          </a:xfrm>
        </p:spPr>
        <p:txBody>
          <a:bodyPr>
            <a:normAutofit/>
          </a:bodyPr>
          <a:lstStyle/>
          <a:p>
            <a:r>
              <a:rPr lang="fr-FR" sz="1800" dirty="0"/>
              <a:t>44% des Français qui possèdent un animal domestique en ont au moins deux (chiens et/ou chats).</a:t>
            </a:r>
          </a:p>
        </p:txBody>
      </p:sp>
      <p:sp>
        <p:nvSpPr>
          <p:cNvPr id="3" name="ZoneTexte 2">
            <a:extLst>
              <a:ext uri="{FF2B5EF4-FFF2-40B4-BE49-F238E27FC236}">
                <a16:creationId xmlns:a16="http://schemas.microsoft.com/office/drawing/2014/main" id="{2FA75597-AB76-7AC0-D24A-F4D2A040C8E0}"/>
              </a:ext>
            </a:extLst>
          </p:cNvPr>
          <p:cNvSpPr txBox="1"/>
          <p:nvPr/>
        </p:nvSpPr>
        <p:spPr>
          <a:xfrm>
            <a:off x="6802109" y="6384569"/>
            <a:ext cx="2258001" cy="369332"/>
          </a:xfrm>
          <a:prstGeom prst="rect">
            <a:avLst/>
          </a:prstGeom>
          <a:noFill/>
        </p:spPr>
        <p:txBody>
          <a:bodyPr wrap="square" rtlCol="0">
            <a:spAutoFit/>
          </a:bodyPr>
          <a:lstStyle/>
          <a:p>
            <a:r>
              <a:rPr lang="fr-FR" sz="900" i="1" dirty="0">
                <a:solidFill>
                  <a:schemeClr val="bg1">
                    <a:lumMod val="65000"/>
                  </a:schemeClr>
                </a:solidFill>
                <a:latin typeface="Century Gothic" panose="020B0502020202020204" pitchFamily="34" charset="0"/>
              </a:rPr>
              <a:t>* : 61% des répondants ont au moins un animal âgé de moins de 6 ans.</a:t>
            </a:r>
          </a:p>
        </p:txBody>
      </p:sp>
    </p:spTree>
    <p:extLst>
      <p:ext uri="{BB962C8B-B14F-4D97-AF65-F5344CB8AC3E}">
        <p14:creationId xmlns:p14="http://schemas.microsoft.com/office/powerpoint/2010/main" val="3059698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10">
            <a:extLst>
              <a:ext uri="{FF2B5EF4-FFF2-40B4-BE49-F238E27FC236}">
                <a16:creationId xmlns:a16="http://schemas.microsoft.com/office/drawing/2014/main" id="{1C9658DA-3A6B-CE68-5DF9-BDE5F42C911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t="-309"/>
          <a:stretch/>
        </p:blipFill>
        <p:spPr>
          <a:xfrm>
            <a:off x="-3522" y="-7696"/>
            <a:ext cx="4029358" cy="6852729"/>
          </a:xfrm>
          <a:prstGeom prst="rect">
            <a:avLst/>
          </a:prstGeom>
        </p:spPr>
      </p:pic>
      <p:sp>
        <p:nvSpPr>
          <p:cNvPr id="2" name="Espace réservé du texte 1">
            <a:extLst>
              <a:ext uri="{FF2B5EF4-FFF2-40B4-BE49-F238E27FC236}">
                <a16:creationId xmlns:a16="http://schemas.microsoft.com/office/drawing/2014/main" id="{87A2C413-4BB0-A76E-D01D-38AC1DE52516}"/>
              </a:ext>
            </a:extLst>
          </p:cNvPr>
          <p:cNvSpPr>
            <a:spLocks noGrp="1"/>
          </p:cNvSpPr>
          <p:nvPr>
            <p:ph type="body" sz="quarter" idx="15"/>
          </p:nvPr>
        </p:nvSpPr>
        <p:spPr>
          <a:xfrm>
            <a:off x="4020737" y="6485148"/>
            <a:ext cx="5698616" cy="315692"/>
          </a:xfrm>
        </p:spPr>
        <p:txBody>
          <a:bodyPr>
            <a:noAutofit/>
          </a:bodyPr>
          <a:lstStyle/>
          <a:p>
            <a:r>
              <a:rPr lang="fr-FR" sz="1000" dirty="0"/>
              <a:t>Q26. Considérez-vous votre animal comme un membre à part entière de votre famille ? Base : ensemble = 1001</a:t>
            </a:r>
          </a:p>
        </p:txBody>
      </p:sp>
      <p:sp>
        <p:nvSpPr>
          <p:cNvPr id="3" name="Espace réservé du texte 2">
            <a:extLst>
              <a:ext uri="{FF2B5EF4-FFF2-40B4-BE49-F238E27FC236}">
                <a16:creationId xmlns:a16="http://schemas.microsoft.com/office/drawing/2014/main" id="{8E5F4D14-AEE5-9D7E-1739-48A8D303FD5F}"/>
              </a:ext>
            </a:extLst>
          </p:cNvPr>
          <p:cNvSpPr>
            <a:spLocks noGrp="1"/>
          </p:cNvSpPr>
          <p:nvPr>
            <p:ph type="body" sz="quarter" idx="13"/>
          </p:nvPr>
        </p:nvSpPr>
        <p:spPr>
          <a:xfrm>
            <a:off x="4020737" y="130441"/>
            <a:ext cx="7312479" cy="601332"/>
          </a:xfrm>
        </p:spPr>
        <p:txBody>
          <a:bodyPr>
            <a:normAutofit/>
          </a:bodyPr>
          <a:lstStyle/>
          <a:p>
            <a:r>
              <a:rPr lang="fr-FR" sz="1800" dirty="0"/>
              <a:t>2 répondants sur 3 considèrent « tout à fait » leur animal comme un membre à part entière de leur famille.</a:t>
            </a:r>
          </a:p>
        </p:txBody>
      </p:sp>
      <p:sp>
        <p:nvSpPr>
          <p:cNvPr id="12" name="Rectangle 11">
            <a:extLst>
              <a:ext uri="{FF2B5EF4-FFF2-40B4-BE49-F238E27FC236}">
                <a16:creationId xmlns:a16="http://schemas.microsoft.com/office/drawing/2014/main" id="{ABD0C909-0CCB-5D01-7D21-0D0EC1F46B71}"/>
              </a:ext>
            </a:extLst>
          </p:cNvPr>
          <p:cNvSpPr/>
          <p:nvPr/>
        </p:nvSpPr>
        <p:spPr>
          <a:xfrm>
            <a:off x="4020737" y="1038141"/>
            <a:ext cx="6672155" cy="332504"/>
          </a:xfrm>
          <a:prstGeom prst="rect">
            <a:avLst/>
          </a:prstGeom>
          <a:solidFill>
            <a:srgbClr val="FE9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a:ln>
                  <a:noFill/>
                </a:ln>
                <a:solidFill>
                  <a:schemeClr val="bg1"/>
                </a:solidFill>
                <a:effectLst/>
                <a:uLnTx/>
                <a:uFillTx/>
                <a:latin typeface="Century Gothic" panose="020B0502020202020204" pitchFamily="34" charset="0"/>
                <a:ea typeface="+mn-ea"/>
                <a:cs typeface="+mn-cs"/>
              </a:rPr>
              <a:t>Considération de l’animal comme un membre à part entière de la famille</a:t>
            </a:r>
            <a:r>
              <a:rPr lang="fr-FR" sz="1400" b="1">
                <a:solidFill>
                  <a:schemeClr val="bg1"/>
                </a:solidFill>
                <a:latin typeface="Century Gothic" panose="020B0502020202020204" pitchFamily="34" charset="0"/>
              </a:rPr>
              <a:t> </a:t>
            </a:r>
            <a:endParaRPr kumimoji="0" lang="fr-FR" sz="1800" b="1" i="0" u="none" strike="noStrike" kern="1200" cap="none" spc="0" normalizeH="0" baseline="0" noProof="0">
              <a:ln>
                <a:noFill/>
              </a:ln>
              <a:solidFill>
                <a:schemeClr val="bg1"/>
              </a:solidFill>
              <a:effectLst/>
              <a:uLnTx/>
              <a:uFillTx/>
              <a:latin typeface="Century Gothic" panose="020B0502020202020204" pitchFamily="34" charset="0"/>
              <a:ea typeface="+mn-ea"/>
              <a:cs typeface="+mn-cs"/>
            </a:endParaRPr>
          </a:p>
        </p:txBody>
      </p:sp>
      <p:sp>
        <p:nvSpPr>
          <p:cNvPr id="13" name="Rectangle : coins arrondis 12">
            <a:extLst>
              <a:ext uri="{FF2B5EF4-FFF2-40B4-BE49-F238E27FC236}">
                <a16:creationId xmlns:a16="http://schemas.microsoft.com/office/drawing/2014/main" id="{DA38D100-96AD-A9CB-1EBA-E9EC3BB546D1}"/>
              </a:ext>
            </a:extLst>
          </p:cNvPr>
          <p:cNvSpPr/>
          <p:nvPr/>
        </p:nvSpPr>
        <p:spPr>
          <a:xfrm>
            <a:off x="2310331" y="1814529"/>
            <a:ext cx="3952149" cy="3380852"/>
          </a:xfrm>
          <a:prstGeom prst="roundRect">
            <a:avLst>
              <a:gd name="adj" fmla="val 2822"/>
            </a:avLst>
          </a:prstGeom>
          <a:solidFill>
            <a:srgbClr val="FFFFFF">
              <a:alpha val="8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4" name="Graphique 13">
            <a:extLst>
              <a:ext uri="{FF2B5EF4-FFF2-40B4-BE49-F238E27FC236}">
                <a16:creationId xmlns:a16="http://schemas.microsoft.com/office/drawing/2014/main" id="{709BB429-84D9-36E1-5F62-E1A6EDD9B821}"/>
              </a:ext>
            </a:extLst>
          </p:cNvPr>
          <p:cNvGraphicFramePr/>
          <p:nvPr>
            <p:extLst>
              <p:ext uri="{D42A27DB-BD31-4B8C-83A1-F6EECF244321}">
                <p14:modId xmlns:p14="http://schemas.microsoft.com/office/powerpoint/2010/main" val="2317097544"/>
              </p:ext>
            </p:extLst>
          </p:nvPr>
        </p:nvGraphicFramePr>
        <p:xfrm>
          <a:off x="2693232" y="1662619"/>
          <a:ext cx="4025966" cy="3863190"/>
        </p:xfrm>
        <a:graphic>
          <a:graphicData uri="http://schemas.openxmlformats.org/drawingml/2006/chart">
            <c:chart xmlns:c="http://schemas.openxmlformats.org/drawingml/2006/chart" xmlns:r="http://schemas.openxmlformats.org/officeDocument/2006/relationships" r:id="rId3"/>
          </a:graphicData>
        </a:graphic>
      </p:graphicFrame>
      <p:sp>
        <p:nvSpPr>
          <p:cNvPr id="15" name="Arc 14">
            <a:extLst>
              <a:ext uri="{FF2B5EF4-FFF2-40B4-BE49-F238E27FC236}">
                <a16:creationId xmlns:a16="http://schemas.microsoft.com/office/drawing/2014/main" id="{47272669-D037-42B9-5493-49B0AEE56A13}"/>
              </a:ext>
            </a:extLst>
          </p:cNvPr>
          <p:cNvSpPr/>
          <p:nvPr/>
        </p:nvSpPr>
        <p:spPr>
          <a:xfrm rot="10800000" flipH="1">
            <a:off x="3025821" y="1991381"/>
            <a:ext cx="3204000" cy="3204000"/>
          </a:xfrm>
          <a:prstGeom prst="arc">
            <a:avLst>
              <a:gd name="adj1" fmla="val 5389749"/>
              <a:gd name="adj2" fmla="val 15778125"/>
            </a:avLst>
          </a:prstGeom>
          <a:ln w="28575">
            <a:solidFill>
              <a:srgbClr val="843C0C"/>
            </a:solidFill>
            <a:prstDash val="sysDash"/>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latin typeface="Century Gothic" panose="020B0502020202020204" pitchFamily="34" charset="0"/>
            </a:endParaRPr>
          </a:p>
        </p:txBody>
      </p:sp>
      <p:grpSp>
        <p:nvGrpSpPr>
          <p:cNvPr id="16" name="Groupe 15">
            <a:extLst>
              <a:ext uri="{FF2B5EF4-FFF2-40B4-BE49-F238E27FC236}">
                <a16:creationId xmlns:a16="http://schemas.microsoft.com/office/drawing/2014/main" id="{EB6C7E6D-3C45-8ADE-5571-CD4ABB1CCDAC}"/>
              </a:ext>
            </a:extLst>
          </p:cNvPr>
          <p:cNvGrpSpPr/>
          <p:nvPr/>
        </p:nvGrpSpPr>
        <p:grpSpPr>
          <a:xfrm>
            <a:off x="6096000" y="4442353"/>
            <a:ext cx="2167028" cy="1033750"/>
            <a:chOff x="4765400" y="5003801"/>
            <a:chExt cx="2167028" cy="1033750"/>
          </a:xfrm>
        </p:grpSpPr>
        <p:sp>
          <p:nvSpPr>
            <p:cNvPr id="17" name="Rectangle à coins arrondis 22">
              <a:extLst>
                <a:ext uri="{FF2B5EF4-FFF2-40B4-BE49-F238E27FC236}">
                  <a16:creationId xmlns:a16="http://schemas.microsoft.com/office/drawing/2014/main" id="{06574B5C-2FA2-9D34-D005-162077952083}"/>
                </a:ext>
              </a:extLst>
            </p:cNvPr>
            <p:cNvSpPr/>
            <p:nvPr/>
          </p:nvSpPr>
          <p:spPr>
            <a:xfrm>
              <a:off x="4765400" y="5003801"/>
              <a:ext cx="2167028" cy="1033750"/>
            </a:xfrm>
            <a:prstGeom prst="roundRect">
              <a:avLst>
                <a:gd name="adj" fmla="val 7461"/>
              </a:avLst>
            </a:prstGeom>
            <a:solidFill>
              <a:srgbClr val="FFFFFF">
                <a:alpha val="69804"/>
              </a:srgbClr>
            </a:solid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20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8" name="Groupe 17">
              <a:extLst>
                <a:ext uri="{FF2B5EF4-FFF2-40B4-BE49-F238E27FC236}">
                  <a16:creationId xmlns:a16="http://schemas.microsoft.com/office/drawing/2014/main" id="{933579D0-0DF5-F5D9-F421-1522A17F5E87}"/>
                </a:ext>
              </a:extLst>
            </p:cNvPr>
            <p:cNvGrpSpPr/>
            <p:nvPr/>
          </p:nvGrpSpPr>
          <p:grpSpPr>
            <a:xfrm>
              <a:off x="4993664" y="5493397"/>
              <a:ext cx="1297174" cy="230832"/>
              <a:chOff x="535868" y="3596868"/>
              <a:chExt cx="1297174" cy="230832"/>
            </a:xfrm>
          </p:grpSpPr>
          <p:sp>
            <p:nvSpPr>
              <p:cNvPr id="31" name="Rectangle : avec coins arrondis en diagonale 16">
                <a:extLst>
                  <a:ext uri="{FF2B5EF4-FFF2-40B4-BE49-F238E27FC236}">
                    <a16:creationId xmlns:a16="http://schemas.microsoft.com/office/drawing/2014/main" id="{6CDBFE6F-1B75-9AC5-3237-BBD1D99CD82E}"/>
                  </a:ext>
                </a:extLst>
              </p:cNvPr>
              <p:cNvSpPr/>
              <p:nvPr/>
            </p:nvSpPr>
            <p:spPr>
              <a:xfrm>
                <a:off x="535868" y="3651826"/>
                <a:ext cx="180000" cy="144000"/>
              </a:xfrm>
              <a:prstGeom prst="round2DiagRect">
                <a:avLst>
                  <a:gd name="adj1" fmla="val 38211"/>
                  <a:gd name="adj2" fmla="val 0"/>
                </a:avLst>
              </a:prstGeom>
              <a:solidFill>
                <a:srgbClr val="D6A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32" name="Rectangle 31">
                <a:extLst>
                  <a:ext uri="{FF2B5EF4-FFF2-40B4-BE49-F238E27FC236}">
                    <a16:creationId xmlns:a16="http://schemas.microsoft.com/office/drawing/2014/main" id="{EABD610D-D993-7830-5936-F6AF46F62D8B}"/>
                  </a:ext>
                </a:extLst>
              </p:cNvPr>
              <p:cNvSpPr/>
              <p:nvPr/>
            </p:nvSpPr>
            <p:spPr>
              <a:xfrm>
                <a:off x="697725" y="3596868"/>
                <a:ext cx="1135317" cy="230832"/>
              </a:xfrm>
              <a:prstGeom prst="rect">
                <a:avLst/>
              </a:prstGeom>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tab pos="2971800" algn="l"/>
                  </a:tabLst>
                  <a:defRPr/>
                </a:pPr>
                <a:r>
                  <a:rPr lang="fr-FR" sz="900">
                    <a:solidFill>
                      <a:prstClr val="black"/>
                    </a:solidFill>
                    <a:latin typeface="Century Gothic" panose="020B0502020202020204" pitchFamily="34" charset="0"/>
                    <a:ea typeface="Calibri" panose="020F0502020204030204" pitchFamily="34" charset="0"/>
                    <a:cs typeface="Calibri" panose="020F0502020204030204" pitchFamily="34" charset="0"/>
                  </a:rPr>
                  <a:t>Non, plutôt pas</a:t>
                </a:r>
                <a:endParaRPr kumimoji="0" lang="fr-FR" sz="9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Calibri" panose="020F0502020204030204" pitchFamily="34" charset="0"/>
                </a:endParaRPr>
              </a:p>
            </p:txBody>
          </p:sp>
        </p:grpSp>
        <p:grpSp>
          <p:nvGrpSpPr>
            <p:cNvPr id="19" name="Groupe 18">
              <a:extLst>
                <a:ext uri="{FF2B5EF4-FFF2-40B4-BE49-F238E27FC236}">
                  <a16:creationId xmlns:a16="http://schemas.microsoft.com/office/drawing/2014/main" id="{B1FAE219-A5C1-8EB0-38EF-AA497345915B}"/>
                </a:ext>
              </a:extLst>
            </p:cNvPr>
            <p:cNvGrpSpPr/>
            <p:nvPr/>
          </p:nvGrpSpPr>
          <p:grpSpPr>
            <a:xfrm>
              <a:off x="4993664" y="5261528"/>
              <a:ext cx="1297175" cy="230832"/>
              <a:chOff x="535868" y="3400996"/>
              <a:chExt cx="1297175" cy="230832"/>
            </a:xfrm>
          </p:grpSpPr>
          <p:sp>
            <p:nvSpPr>
              <p:cNvPr id="29" name="Rectangle : avec coins arrondis en diagonale 16">
                <a:extLst>
                  <a:ext uri="{FF2B5EF4-FFF2-40B4-BE49-F238E27FC236}">
                    <a16:creationId xmlns:a16="http://schemas.microsoft.com/office/drawing/2014/main" id="{B4190C71-0B48-90A5-E538-1748FE528EFA}"/>
                  </a:ext>
                </a:extLst>
              </p:cNvPr>
              <p:cNvSpPr/>
              <p:nvPr/>
            </p:nvSpPr>
            <p:spPr>
              <a:xfrm>
                <a:off x="535868" y="3455954"/>
                <a:ext cx="180000" cy="144000"/>
              </a:xfrm>
              <a:prstGeom prst="round2DiagRect">
                <a:avLst>
                  <a:gd name="adj1" fmla="val 38211"/>
                  <a:gd name="adj2" fmla="val 0"/>
                </a:avLst>
              </a:prstGeom>
              <a:solidFill>
                <a:srgbClr val="C54F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30" name="Rectangle 29">
                <a:extLst>
                  <a:ext uri="{FF2B5EF4-FFF2-40B4-BE49-F238E27FC236}">
                    <a16:creationId xmlns:a16="http://schemas.microsoft.com/office/drawing/2014/main" id="{BCC22440-834B-ACAC-5466-D818AB3548EB}"/>
                  </a:ext>
                </a:extLst>
              </p:cNvPr>
              <p:cNvSpPr/>
              <p:nvPr/>
            </p:nvSpPr>
            <p:spPr>
              <a:xfrm>
                <a:off x="697726" y="3400996"/>
                <a:ext cx="1135317" cy="230832"/>
              </a:xfrm>
              <a:prstGeom prst="rect">
                <a:avLst/>
              </a:prstGeom>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tab pos="2971800" algn="l"/>
                  </a:tabLst>
                  <a:defRPr/>
                </a:pPr>
                <a:r>
                  <a:rPr kumimoji="0" lang="fr-FR" sz="9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Calibri" panose="020F0502020204030204" pitchFamily="34" charset="0"/>
                  </a:rPr>
                  <a:t>Oui, plutôt </a:t>
                </a:r>
              </a:p>
            </p:txBody>
          </p:sp>
        </p:grpSp>
        <p:grpSp>
          <p:nvGrpSpPr>
            <p:cNvPr id="20" name="Groupe 19">
              <a:extLst>
                <a:ext uri="{FF2B5EF4-FFF2-40B4-BE49-F238E27FC236}">
                  <a16:creationId xmlns:a16="http://schemas.microsoft.com/office/drawing/2014/main" id="{5A83617C-73DB-886C-1475-11B454E24B86}"/>
                </a:ext>
              </a:extLst>
            </p:cNvPr>
            <p:cNvGrpSpPr/>
            <p:nvPr/>
          </p:nvGrpSpPr>
          <p:grpSpPr>
            <a:xfrm>
              <a:off x="4993664" y="5725267"/>
              <a:ext cx="1297175" cy="230832"/>
              <a:chOff x="535868" y="3823009"/>
              <a:chExt cx="1297175" cy="230832"/>
            </a:xfrm>
          </p:grpSpPr>
          <p:sp>
            <p:nvSpPr>
              <p:cNvPr id="27" name="Rectangle : avec coins arrondis en diagonale 16">
                <a:extLst>
                  <a:ext uri="{FF2B5EF4-FFF2-40B4-BE49-F238E27FC236}">
                    <a16:creationId xmlns:a16="http://schemas.microsoft.com/office/drawing/2014/main" id="{D6F03054-C125-A2D7-FE3E-12F1B1CCD141}"/>
                  </a:ext>
                </a:extLst>
              </p:cNvPr>
              <p:cNvSpPr/>
              <p:nvPr/>
            </p:nvSpPr>
            <p:spPr>
              <a:xfrm>
                <a:off x="535868" y="3877967"/>
                <a:ext cx="180000" cy="144000"/>
              </a:xfrm>
              <a:prstGeom prst="round2DiagRect">
                <a:avLst>
                  <a:gd name="adj1" fmla="val 38211"/>
                  <a:gd name="adj2" fmla="val 0"/>
                </a:avLst>
              </a:prstGeom>
              <a:solidFill>
                <a:srgbClr val="FFD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28" name="Rectangle 27">
                <a:extLst>
                  <a:ext uri="{FF2B5EF4-FFF2-40B4-BE49-F238E27FC236}">
                    <a16:creationId xmlns:a16="http://schemas.microsoft.com/office/drawing/2014/main" id="{229EB373-671B-C1E5-7134-5A443C60FE09}"/>
                  </a:ext>
                </a:extLst>
              </p:cNvPr>
              <p:cNvSpPr/>
              <p:nvPr/>
            </p:nvSpPr>
            <p:spPr>
              <a:xfrm>
                <a:off x="697726" y="3823009"/>
                <a:ext cx="1135317" cy="230832"/>
              </a:xfrm>
              <a:prstGeom prst="rect">
                <a:avLst/>
              </a:prstGeom>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tab pos="2971800" algn="l"/>
                  </a:tabLst>
                  <a:defRPr/>
                </a:pPr>
                <a:r>
                  <a:rPr kumimoji="0" lang="fr-FR" sz="9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Calibri" panose="020F0502020204030204" pitchFamily="34" charset="0"/>
                  </a:rPr>
                  <a:t>Non, pas du tout</a:t>
                </a:r>
              </a:p>
            </p:txBody>
          </p:sp>
        </p:grpSp>
        <p:grpSp>
          <p:nvGrpSpPr>
            <p:cNvPr id="21" name="Groupe 20">
              <a:extLst>
                <a:ext uri="{FF2B5EF4-FFF2-40B4-BE49-F238E27FC236}">
                  <a16:creationId xmlns:a16="http://schemas.microsoft.com/office/drawing/2014/main" id="{2F6ACC48-B7DA-F9C6-9740-ED41C1A011F2}"/>
                </a:ext>
              </a:extLst>
            </p:cNvPr>
            <p:cNvGrpSpPr/>
            <p:nvPr/>
          </p:nvGrpSpPr>
          <p:grpSpPr>
            <a:xfrm>
              <a:off x="4993664" y="5029659"/>
              <a:ext cx="1297174" cy="230832"/>
              <a:chOff x="535868" y="3200553"/>
              <a:chExt cx="1297174" cy="230832"/>
            </a:xfrm>
          </p:grpSpPr>
          <p:sp>
            <p:nvSpPr>
              <p:cNvPr id="25" name="Rectangle : avec coins arrondis en diagonale 16">
                <a:extLst>
                  <a:ext uri="{FF2B5EF4-FFF2-40B4-BE49-F238E27FC236}">
                    <a16:creationId xmlns:a16="http://schemas.microsoft.com/office/drawing/2014/main" id="{E146C3B3-B174-AA49-1FF7-FED0D81DCF33}"/>
                  </a:ext>
                </a:extLst>
              </p:cNvPr>
              <p:cNvSpPr/>
              <p:nvPr/>
            </p:nvSpPr>
            <p:spPr>
              <a:xfrm>
                <a:off x="535868" y="3255511"/>
                <a:ext cx="180000" cy="144000"/>
              </a:xfrm>
              <a:prstGeom prst="round2DiagRect">
                <a:avLst>
                  <a:gd name="adj1" fmla="val 38211"/>
                  <a:gd name="adj2" fmla="val 0"/>
                </a:avLst>
              </a:prstGeom>
              <a:solidFill>
                <a:srgbClr val="5314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4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26" name="Rectangle 25">
                <a:extLst>
                  <a:ext uri="{FF2B5EF4-FFF2-40B4-BE49-F238E27FC236}">
                    <a16:creationId xmlns:a16="http://schemas.microsoft.com/office/drawing/2014/main" id="{0B807DF7-38B3-5884-7BED-C1933BF0A5C1}"/>
                  </a:ext>
                </a:extLst>
              </p:cNvPr>
              <p:cNvSpPr/>
              <p:nvPr/>
            </p:nvSpPr>
            <p:spPr>
              <a:xfrm>
                <a:off x="697725" y="3200553"/>
                <a:ext cx="1135317" cy="230832"/>
              </a:xfrm>
              <a:prstGeom prst="rect">
                <a:avLst/>
              </a:prstGeom>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tab pos="2971800" algn="l"/>
                  </a:tabLst>
                  <a:defRPr/>
                </a:pPr>
                <a:r>
                  <a:rPr lang="fr-FR" sz="900">
                    <a:solidFill>
                      <a:prstClr val="black"/>
                    </a:solidFill>
                    <a:latin typeface="Century Gothic" panose="020B0502020202020204" pitchFamily="34" charset="0"/>
                    <a:ea typeface="Calibri" panose="020F0502020204030204" pitchFamily="34" charset="0"/>
                    <a:cs typeface="Calibri" panose="020F0502020204030204" pitchFamily="34" charset="0"/>
                  </a:rPr>
                  <a:t>Oui, tout à fait</a:t>
                </a:r>
                <a:endParaRPr kumimoji="0" lang="fr-FR" sz="9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Calibri" panose="020F0502020204030204" pitchFamily="34" charset="0"/>
                </a:endParaRPr>
              </a:p>
            </p:txBody>
          </p:sp>
        </p:grpSp>
      </p:grpSp>
      <p:sp>
        <p:nvSpPr>
          <p:cNvPr id="33" name="ZoneTexte 32">
            <a:extLst>
              <a:ext uri="{FF2B5EF4-FFF2-40B4-BE49-F238E27FC236}">
                <a16:creationId xmlns:a16="http://schemas.microsoft.com/office/drawing/2014/main" id="{52ACCE73-C86D-A93F-3CED-4204E924B83A}"/>
              </a:ext>
            </a:extLst>
          </p:cNvPr>
          <p:cNvSpPr txBox="1"/>
          <p:nvPr/>
        </p:nvSpPr>
        <p:spPr>
          <a:xfrm>
            <a:off x="4924154" y="2386592"/>
            <a:ext cx="2326381" cy="646331"/>
          </a:xfrm>
          <a:prstGeom prst="rect">
            <a:avLst/>
          </a:prstGeom>
          <a:noFill/>
        </p:spPr>
        <p:txBody>
          <a:bodyPr wrap="square">
            <a:spAutoFit/>
          </a:bodyPr>
          <a:lstStyle/>
          <a:p>
            <a:r>
              <a:rPr lang="fr-FR" sz="1200" b="1" dirty="0">
                <a:solidFill>
                  <a:srgbClr val="843C0C"/>
                </a:solidFill>
                <a:latin typeface="Century Gothic" panose="020B0502020202020204" pitchFamily="34" charset="0"/>
              </a:rPr>
              <a:t>Considèrent leur animal de compagnie comme un membre de la famille</a:t>
            </a:r>
          </a:p>
        </p:txBody>
      </p:sp>
      <p:sp>
        <p:nvSpPr>
          <p:cNvPr id="34" name="Rectangle : coins arrondis 33">
            <a:extLst>
              <a:ext uri="{FF2B5EF4-FFF2-40B4-BE49-F238E27FC236}">
                <a16:creationId xmlns:a16="http://schemas.microsoft.com/office/drawing/2014/main" id="{EEA8F714-9283-A3F1-9CF2-A635D0AAAD1E}"/>
              </a:ext>
            </a:extLst>
          </p:cNvPr>
          <p:cNvSpPr/>
          <p:nvPr/>
        </p:nvSpPr>
        <p:spPr>
          <a:xfrm>
            <a:off x="4924155" y="2105870"/>
            <a:ext cx="1908000" cy="280722"/>
          </a:xfrm>
          <a:prstGeom prst="roundRect">
            <a:avLst>
              <a:gd name="adj" fmla="val 50000"/>
            </a:avLst>
          </a:prstGeom>
          <a:solidFill>
            <a:srgbClr val="843C0C"/>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r>
              <a:rPr lang="fr-FR" sz="1300" b="1">
                <a:latin typeface="Century Gothic" panose="020B0502020202020204" pitchFamily="34" charset="0"/>
              </a:rPr>
              <a:t>95</a:t>
            </a:r>
            <a:r>
              <a:rPr lang="fr-FR" sz="1300" b="1" dirty="0">
                <a:latin typeface="Century Gothic" panose="020B0502020202020204" pitchFamily="34" charset="0"/>
              </a:rPr>
              <a:t>% des répondants</a:t>
            </a:r>
          </a:p>
        </p:txBody>
      </p:sp>
    </p:spTree>
    <p:extLst>
      <p:ext uri="{BB962C8B-B14F-4D97-AF65-F5344CB8AC3E}">
        <p14:creationId xmlns:p14="http://schemas.microsoft.com/office/powerpoint/2010/main" val="1872610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9CE059BE-7BEE-50DD-662E-C2D87ABA0068}"/>
              </a:ext>
            </a:extLst>
          </p:cNvPr>
          <p:cNvSpPr txBox="1"/>
          <p:nvPr/>
        </p:nvSpPr>
        <p:spPr>
          <a:xfrm>
            <a:off x="753929" y="2268118"/>
            <a:ext cx="5822009"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a:ln>
                  <a:noFill/>
                </a:ln>
                <a:solidFill>
                  <a:srgbClr val="897D49"/>
                </a:solidFill>
                <a:effectLst/>
                <a:uLnTx/>
                <a:uFillTx/>
                <a:latin typeface="Century Gothic" panose="020B0502020202020204" pitchFamily="34" charset="0"/>
                <a:ea typeface="+mn-ea"/>
                <a:cs typeface="+mn-cs"/>
              </a:rPr>
              <a:t>Niveau de connaissance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Partie 2</a:t>
            </a:r>
          </a:p>
        </p:txBody>
      </p:sp>
      <p:cxnSp>
        <p:nvCxnSpPr>
          <p:cNvPr id="3" name="Connecteur droit 2">
            <a:extLst>
              <a:ext uri="{FF2B5EF4-FFF2-40B4-BE49-F238E27FC236}">
                <a16:creationId xmlns:a16="http://schemas.microsoft.com/office/drawing/2014/main" id="{11AB34EA-AF22-4133-F843-472E7F146994}"/>
              </a:ext>
            </a:extLst>
          </p:cNvPr>
          <p:cNvCxnSpPr>
            <a:cxnSpLocks/>
          </p:cNvCxnSpPr>
          <p:nvPr/>
        </p:nvCxnSpPr>
        <p:spPr>
          <a:xfrm>
            <a:off x="874799" y="3726634"/>
            <a:ext cx="1507958" cy="0"/>
          </a:xfrm>
          <a:prstGeom prst="line">
            <a:avLst/>
          </a:prstGeom>
          <a:ln>
            <a:solidFill>
              <a:srgbClr val="897D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1807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9138BF61-205C-4D38-5CD9-0EFBB2E0A02C}"/>
              </a:ext>
            </a:extLst>
          </p:cNvPr>
          <p:cNvSpPr>
            <a:spLocks noGrp="1"/>
          </p:cNvSpPr>
          <p:nvPr>
            <p:ph type="body" sz="quarter" idx="15"/>
          </p:nvPr>
        </p:nvSpPr>
        <p:spPr>
          <a:xfrm>
            <a:off x="6500" y="6441599"/>
            <a:ext cx="10238232" cy="478045"/>
          </a:xfrm>
        </p:spPr>
        <p:txBody>
          <a:bodyPr>
            <a:normAutofit/>
          </a:bodyPr>
          <a:lstStyle/>
          <a:p>
            <a:r>
              <a:rPr lang="fr-FR" sz="1000" dirty="0"/>
              <a:t>Q18. Selon vous, dans la vie d'un animal combien de fois êtes-vous susceptible de l'amener chez le vétérinaire ? Base : ensemble = 1001</a:t>
            </a:r>
          </a:p>
        </p:txBody>
      </p:sp>
      <p:graphicFrame>
        <p:nvGraphicFramePr>
          <p:cNvPr id="31" name="Graphique 30">
            <a:extLst>
              <a:ext uri="{FF2B5EF4-FFF2-40B4-BE49-F238E27FC236}">
                <a16:creationId xmlns:a16="http://schemas.microsoft.com/office/drawing/2014/main" id="{851D026C-8E96-15C7-242F-2074B9E4894C}"/>
              </a:ext>
            </a:extLst>
          </p:cNvPr>
          <p:cNvGraphicFramePr/>
          <p:nvPr>
            <p:extLst>
              <p:ext uri="{D42A27DB-BD31-4B8C-83A1-F6EECF244321}">
                <p14:modId xmlns:p14="http://schemas.microsoft.com/office/powerpoint/2010/main" val="2913244337"/>
              </p:ext>
            </p:extLst>
          </p:nvPr>
        </p:nvGraphicFramePr>
        <p:xfrm>
          <a:off x="565153" y="3327884"/>
          <a:ext cx="7728718" cy="1538473"/>
        </p:xfrm>
        <a:graphic>
          <a:graphicData uri="http://schemas.openxmlformats.org/drawingml/2006/chart">
            <c:chart xmlns:c="http://schemas.openxmlformats.org/drawingml/2006/chart" xmlns:r="http://schemas.openxmlformats.org/officeDocument/2006/relationships" r:id="rId2"/>
          </a:graphicData>
        </a:graphic>
      </p:graphicFrame>
      <p:sp>
        <p:nvSpPr>
          <p:cNvPr id="32" name="Rectangle : coins arrondis 31">
            <a:extLst>
              <a:ext uri="{FF2B5EF4-FFF2-40B4-BE49-F238E27FC236}">
                <a16:creationId xmlns:a16="http://schemas.microsoft.com/office/drawing/2014/main" id="{E8CDF3E0-2FC8-06E6-BA04-8B6A2BBFB687}"/>
              </a:ext>
            </a:extLst>
          </p:cNvPr>
          <p:cNvSpPr/>
          <p:nvPr/>
        </p:nvSpPr>
        <p:spPr>
          <a:xfrm>
            <a:off x="8878872" y="3111584"/>
            <a:ext cx="2296665" cy="251825"/>
          </a:xfrm>
          <a:prstGeom prst="roundRect">
            <a:avLst>
              <a:gd name="adj" fmla="val 50000"/>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300" b="1" dirty="0">
                <a:solidFill>
                  <a:prstClr val="white"/>
                </a:solidFill>
                <a:latin typeface="Century Gothic" panose="020B0502020202020204" pitchFamily="34" charset="0"/>
              </a:rPr>
              <a:t>En moyenne : 20,8</a:t>
            </a:r>
            <a:endParaRPr kumimoji="0" lang="fr-FR" sz="1300" b="1" i="0" u="none" strike="noStrike" kern="1200" cap="none" spc="0" normalizeH="0" baseline="0" noProof="0" dirty="0">
              <a:ln>
                <a:noFill/>
              </a:ln>
              <a:solidFill>
                <a:prstClr val="white"/>
              </a:solidFill>
              <a:effectLst/>
              <a:uLnTx/>
              <a:uFillTx/>
              <a:latin typeface="Century Gothic" panose="020B0502020202020204" pitchFamily="34" charset="0"/>
            </a:endParaRPr>
          </a:p>
        </p:txBody>
      </p:sp>
      <p:sp>
        <p:nvSpPr>
          <p:cNvPr id="33" name="ZoneTexte 32">
            <a:extLst>
              <a:ext uri="{FF2B5EF4-FFF2-40B4-BE49-F238E27FC236}">
                <a16:creationId xmlns:a16="http://schemas.microsoft.com/office/drawing/2014/main" id="{81C4A3DE-5CAA-AA1D-4AD1-4E934DDDAC63}"/>
              </a:ext>
            </a:extLst>
          </p:cNvPr>
          <p:cNvSpPr txBox="1"/>
          <p:nvPr/>
        </p:nvSpPr>
        <p:spPr>
          <a:xfrm>
            <a:off x="8714343" y="2609257"/>
            <a:ext cx="2628327" cy="374641"/>
          </a:xfrm>
          <a:prstGeom prst="rect">
            <a:avLst/>
          </a:prstGeom>
          <a:noFill/>
        </p:spPr>
        <p:txBody>
          <a:bodyPr wrap="square" rtlCol="0">
            <a:noAutofit/>
          </a:bodyPr>
          <a:lstStyle/>
          <a:p>
            <a:pPr algn="ctr" defTabSz="1085415"/>
            <a:r>
              <a:rPr lang="fr-FR" sz="1000" i="1" dirty="0">
                <a:latin typeface="Century Gothic" panose="020B0502020202020204" pitchFamily="34" charset="0"/>
                <a:cs typeface="Arial"/>
              </a:rPr>
              <a:t>Nb de consultations chez le vétérinaire au cours de la vie de l’animal</a:t>
            </a:r>
          </a:p>
        </p:txBody>
      </p:sp>
      <p:sp>
        <p:nvSpPr>
          <p:cNvPr id="9" name="Espace réservé du texte 1">
            <a:extLst>
              <a:ext uri="{FF2B5EF4-FFF2-40B4-BE49-F238E27FC236}">
                <a16:creationId xmlns:a16="http://schemas.microsoft.com/office/drawing/2014/main" id="{35B7926D-0469-4AD7-9D31-C6869EC77BE6}"/>
              </a:ext>
            </a:extLst>
          </p:cNvPr>
          <p:cNvSpPr txBox="1">
            <a:spLocks/>
          </p:cNvSpPr>
          <p:nvPr/>
        </p:nvSpPr>
        <p:spPr>
          <a:xfrm>
            <a:off x="8796536" y="4364059"/>
            <a:ext cx="2916003" cy="374641"/>
          </a:xfrm>
          <a:prstGeom prst="rect">
            <a:avLst/>
          </a:prstGeom>
          <a:solidFill>
            <a:schemeClr val="accent6">
              <a:lumMod val="20000"/>
              <a:lumOff val="80000"/>
            </a:schemeClr>
          </a:solidFill>
        </p:spPr>
        <p:txBody>
          <a:bodyPr vert="horz" lIns="91440" tIns="45720" rIns="91440" bIns="45720" rtlCol="0" anchor="ctr">
            <a:normAutofit fontScale="85000" lnSpcReduction="20000"/>
          </a:bodyPr>
          <a:lstStyle>
            <a:lvl1pPr marL="0" indent="0" algn="l" defTabSz="914400" rtl="0" eaLnBrk="1" latinLnBrk="0" hangingPunct="1">
              <a:lnSpc>
                <a:spcPct val="100000"/>
              </a:lnSpc>
              <a:spcBef>
                <a:spcPts val="0"/>
              </a:spcBef>
              <a:buFont typeface="Arial" panose="020B0604020202020204" pitchFamily="34" charset="0"/>
              <a:buNone/>
              <a:defRPr sz="900" i="1" kern="1200" baseline="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800" dirty="0">
                <a:solidFill>
                  <a:schemeClr val="tx1">
                    <a:lumMod val="50000"/>
                    <a:lumOff val="50000"/>
                  </a:schemeClr>
                </a:solidFill>
              </a:rPr>
              <a:t>Données issues Fidanimo</a:t>
            </a:r>
          </a:p>
          <a:p>
            <a:endParaRPr lang="fr-FR" sz="800" dirty="0">
              <a:solidFill>
                <a:schemeClr val="tx1">
                  <a:lumMod val="50000"/>
                  <a:lumOff val="50000"/>
                </a:schemeClr>
              </a:solidFill>
            </a:endParaRPr>
          </a:p>
          <a:p>
            <a:r>
              <a:rPr lang="fr-FR" sz="800" dirty="0">
                <a:solidFill>
                  <a:schemeClr val="tx1">
                    <a:lumMod val="50000"/>
                    <a:lumOff val="50000"/>
                  </a:schemeClr>
                </a:solidFill>
              </a:rPr>
              <a:t>Chien 23 consultations / Chat : 29 consultations </a:t>
            </a:r>
          </a:p>
        </p:txBody>
      </p:sp>
      <p:sp>
        <p:nvSpPr>
          <p:cNvPr id="15" name="Rectangle 14">
            <a:extLst>
              <a:ext uri="{FF2B5EF4-FFF2-40B4-BE49-F238E27FC236}">
                <a16:creationId xmlns:a16="http://schemas.microsoft.com/office/drawing/2014/main" id="{332FE043-5050-CE91-39B5-CA2F2439C10D}"/>
              </a:ext>
            </a:extLst>
          </p:cNvPr>
          <p:cNvSpPr/>
          <p:nvPr/>
        </p:nvSpPr>
        <p:spPr>
          <a:xfrm>
            <a:off x="576905" y="1622313"/>
            <a:ext cx="6070476" cy="369331"/>
          </a:xfrm>
          <a:prstGeom prst="rect">
            <a:avLst/>
          </a:prstGeom>
          <a:solidFill>
            <a:srgbClr val="FE9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b="1">
                <a:latin typeface="Arial" panose="020B0604020202020204" pitchFamily="34" charset="0"/>
                <a:cs typeface="Arial" panose="020B0604020202020204" pitchFamily="34" charset="0"/>
              </a:rPr>
              <a:t>Nombre de visites  chez le vétérinaire au cours de la vie de l'animal</a:t>
            </a:r>
          </a:p>
        </p:txBody>
      </p:sp>
      <p:sp>
        <p:nvSpPr>
          <p:cNvPr id="16" name="Parenthèse fermante 15">
            <a:extLst>
              <a:ext uri="{FF2B5EF4-FFF2-40B4-BE49-F238E27FC236}">
                <a16:creationId xmlns:a16="http://schemas.microsoft.com/office/drawing/2014/main" id="{12001B5F-E05D-F6A6-DE2D-80B4269D92B6}"/>
              </a:ext>
            </a:extLst>
          </p:cNvPr>
          <p:cNvSpPr/>
          <p:nvPr/>
        </p:nvSpPr>
        <p:spPr>
          <a:xfrm rot="16200000">
            <a:off x="2816964" y="1542695"/>
            <a:ext cx="276999" cy="3912225"/>
          </a:xfrm>
          <a:prstGeom prst="rightBracket">
            <a:avLst/>
          </a:prstGeom>
          <a:ln w="19050">
            <a:solidFill>
              <a:srgbClr val="C55A1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7" name="ZoneTexte 16">
            <a:extLst>
              <a:ext uri="{FF2B5EF4-FFF2-40B4-BE49-F238E27FC236}">
                <a16:creationId xmlns:a16="http://schemas.microsoft.com/office/drawing/2014/main" id="{A3ECEEFE-66A6-02D5-B1DD-492B50D66CB3}"/>
              </a:ext>
            </a:extLst>
          </p:cNvPr>
          <p:cNvSpPr txBox="1"/>
          <p:nvPr/>
        </p:nvSpPr>
        <p:spPr>
          <a:xfrm>
            <a:off x="1447904" y="2914430"/>
            <a:ext cx="3015118" cy="369332"/>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i="0" u="none" strike="noStrike" kern="1200" cap="none" spc="0" normalizeH="0" baseline="0" noProof="0" dirty="0">
                <a:ln>
                  <a:noFill/>
                </a:ln>
                <a:solidFill>
                  <a:srgbClr val="C55A11"/>
                </a:solidFill>
                <a:effectLst/>
                <a:uLnTx/>
                <a:uFillTx/>
                <a:latin typeface="Century Gothic" panose="020B0502020202020204" pitchFamily="34" charset="0"/>
                <a:ea typeface="+mn-ea"/>
                <a:cs typeface="+mn-cs"/>
              </a:rPr>
              <a:t>ST 15 consultations ou moins : </a:t>
            </a:r>
            <a:r>
              <a:rPr kumimoji="0" lang="fr-FR" b="1" i="0" u="none" strike="noStrike" kern="1200" cap="none" spc="0" normalizeH="0" baseline="0" noProof="0" dirty="0">
                <a:ln>
                  <a:noFill/>
                </a:ln>
                <a:solidFill>
                  <a:srgbClr val="C55A11"/>
                </a:solidFill>
                <a:effectLst/>
                <a:uLnTx/>
                <a:uFillTx/>
                <a:latin typeface="Century Gothic" panose="020B0502020202020204" pitchFamily="34" charset="0"/>
                <a:ea typeface="+mn-ea"/>
                <a:cs typeface="+mn-cs"/>
              </a:rPr>
              <a:t>55%</a:t>
            </a:r>
            <a:endParaRPr kumimoji="0" lang="fr-FR" sz="1600" b="1" i="0" u="none" strike="noStrike" kern="1200" cap="none" spc="0" normalizeH="0" baseline="0" noProof="0" dirty="0">
              <a:ln>
                <a:noFill/>
              </a:ln>
              <a:solidFill>
                <a:srgbClr val="C55A11"/>
              </a:solidFill>
              <a:effectLst/>
              <a:uLnTx/>
              <a:uFillTx/>
              <a:latin typeface="Century Gothic" panose="020B0502020202020204" pitchFamily="34" charset="0"/>
              <a:ea typeface="+mn-ea"/>
              <a:cs typeface="+mn-cs"/>
            </a:endParaRPr>
          </a:p>
        </p:txBody>
      </p:sp>
      <p:sp>
        <p:nvSpPr>
          <p:cNvPr id="26" name="Parenthèse fermante 25">
            <a:extLst>
              <a:ext uri="{FF2B5EF4-FFF2-40B4-BE49-F238E27FC236}">
                <a16:creationId xmlns:a16="http://schemas.microsoft.com/office/drawing/2014/main" id="{8CDF74BD-8B49-D05F-9541-2C10A8772FAB}"/>
              </a:ext>
            </a:extLst>
          </p:cNvPr>
          <p:cNvSpPr/>
          <p:nvPr/>
        </p:nvSpPr>
        <p:spPr>
          <a:xfrm rot="16200000">
            <a:off x="6532448" y="2207621"/>
            <a:ext cx="276999" cy="2578027"/>
          </a:xfrm>
          <a:prstGeom prst="rightBracket">
            <a:avLst/>
          </a:prstGeom>
          <a:ln w="19050">
            <a:solidFill>
              <a:srgbClr val="C55A1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7" name="ZoneTexte 26">
            <a:extLst>
              <a:ext uri="{FF2B5EF4-FFF2-40B4-BE49-F238E27FC236}">
                <a16:creationId xmlns:a16="http://schemas.microsoft.com/office/drawing/2014/main" id="{0223A23B-3F45-80B6-A3E5-DEAEC3779B45}"/>
              </a:ext>
            </a:extLst>
          </p:cNvPr>
          <p:cNvSpPr txBox="1"/>
          <p:nvPr/>
        </p:nvSpPr>
        <p:spPr>
          <a:xfrm>
            <a:off x="5163388" y="2914430"/>
            <a:ext cx="3015118" cy="369332"/>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i="0" u="none" strike="noStrike" kern="1200" cap="none" spc="0" normalizeH="0" baseline="0" noProof="0">
                <a:ln>
                  <a:noFill/>
                </a:ln>
                <a:solidFill>
                  <a:srgbClr val="C55A11"/>
                </a:solidFill>
                <a:effectLst/>
                <a:uLnTx/>
                <a:uFillTx/>
                <a:latin typeface="Century Gothic" panose="020B0502020202020204" pitchFamily="34" charset="0"/>
                <a:ea typeface="+mn-ea"/>
                <a:cs typeface="+mn-cs"/>
              </a:rPr>
              <a:t>ST plus de 15 consultations : </a:t>
            </a:r>
            <a:r>
              <a:rPr kumimoji="0" lang="fr-FR" b="1" i="0" u="none" strike="noStrike" kern="1200" cap="none" spc="0" normalizeH="0" baseline="0" noProof="0">
                <a:ln>
                  <a:noFill/>
                </a:ln>
                <a:solidFill>
                  <a:srgbClr val="C55A11"/>
                </a:solidFill>
                <a:effectLst/>
                <a:uLnTx/>
                <a:uFillTx/>
                <a:latin typeface="Century Gothic" panose="020B0502020202020204" pitchFamily="34" charset="0"/>
                <a:ea typeface="+mn-ea"/>
                <a:cs typeface="+mn-cs"/>
              </a:rPr>
              <a:t>45%</a:t>
            </a:r>
            <a:endParaRPr kumimoji="0" lang="fr-FR" sz="1600" b="1" i="0" u="none" strike="noStrike" kern="1200" cap="none" spc="0" normalizeH="0" baseline="0" noProof="0">
              <a:ln>
                <a:noFill/>
              </a:ln>
              <a:solidFill>
                <a:srgbClr val="C55A11"/>
              </a:solidFill>
              <a:effectLst/>
              <a:uLnTx/>
              <a:uFillTx/>
              <a:latin typeface="Century Gothic" panose="020B0502020202020204" pitchFamily="34" charset="0"/>
              <a:ea typeface="+mn-ea"/>
              <a:cs typeface="+mn-cs"/>
            </a:endParaRPr>
          </a:p>
        </p:txBody>
      </p:sp>
      <p:sp>
        <p:nvSpPr>
          <p:cNvPr id="36" name="Rectangle : coins arrondis 35">
            <a:extLst>
              <a:ext uri="{FF2B5EF4-FFF2-40B4-BE49-F238E27FC236}">
                <a16:creationId xmlns:a16="http://schemas.microsoft.com/office/drawing/2014/main" id="{9D15FC47-076A-73E0-2DDE-669D14497F0E}"/>
              </a:ext>
            </a:extLst>
          </p:cNvPr>
          <p:cNvSpPr/>
          <p:nvPr/>
        </p:nvSpPr>
        <p:spPr>
          <a:xfrm>
            <a:off x="8878872" y="3491095"/>
            <a:ext cx="2296665" cy="421586"/>
          </a:xfrm>
          <a:prstGeom prst="roundRect">
            <a:avLst>
              <a:gd name="adj" fmla="val 50000"/>
            </a:avLst>
          </a:prstGeom>
          <a:solidFill>
            <a:srgbClr val="F6B88E"/>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300" b="1" dirty="0">
                <a:solidFill>
                  <a:prstClr val="white"/>
                </a:solidFill>
                <a:latin typeface="Century Gothic" panose="020B0502020202020204" pitchFamily="34" charset="0"/>
              </a:rPr>
              <a:t>Chien uniquement : 25,8</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300" b="1" dirty="0">
                <a:solidFill>
                  <a:prstClr val="white"/>
                </a:solidFill>
                <a:latin typeface="Century Gothic" panose="020B0502020202020204" pitchFamily="34" charset="0"/>
              </a:rPr>
              <a:t>Chat uniquement : 18,9 </a:t>
            </a:r>
            <a:endParaRPr kumimoji="0" lang="fr-FR" sz="1300" b="1" i="0" u="none" strike="noStrike" kern="1200" cap="none" spc="0" normalizeH="0" baseline="0" noProof="0" dirty="0">
              <a:ln>
                <a:noFill/>
              </a:ln>
              <a:solidFill>
                <a:prstClr val="white"/>
              </a:solidFill>
              <a:effectLst/>
              <a:uLnTx/>
              <a:uFillTx/>
              <a:latin typeface="Century Gothic" panose="020B0502020202020204" pitchFamily="34" charset="0"/>
            </a:endParaRPr>
          </a:p>
        </p:txBody>
      </p:sp>
      <p:sp>
        <p:nvSpPr>
          <p:cNvPr id="7" name="Espace réservé du texte 6">
            <a:extLst>
              <a:ext uri="{FF2B5EF4-FFF2-40B4-BE49-F238E27FC236}">
                <a16:creationId xmlns:a16="http://schemas.microsoft.com/office/drawing/2014/main" id="{B1D0463A-12C4-ABF9-6ECD-6197513B36ED}"/>
              </a:ext>
            </a:extLst>
          </p:cNvPr>
          <p:cNvSpPr>
            <a:spLocks noGrp="1"/>
          </p:cNvSpPr>
          <p:nvPr>
            <p:ph type="body" sz="quarter" idx="13"/>
          </p:nvPr>
        </p:nvSpPr>
        <p:spPr>
          <a:xfrm>
            <a:off x="121357" y="90244"/>
            <a:ext cx="11438695" cy="816114"/>
          </a:xfrm>
        </p:spPr>
        <p:txBody>
          <a:bodyPr>
            <a:normAutofit lnSpcReduction="10000"/>
          </a:bodyPr>
          <a:lstStyle/>
          <a:p>
            <a:r>
              <a:rPr lang="fr-FR" sz="1800" dirty="0"/>
              <a:t>Par contre, les propriétaires de chats sous-estiment le nombre de visites chez le vétérinaire au cours de la vie de leur animal (19 visites en moyenne projetées vs. 29 calculées par LSA Courtage), alors que les propriétaires de chiens se positionnent assez bien.</a:t>
            </a:r>
          </a:p>
        </p:txBody>
      </p:sp>
      <p:sp>
        <p:nvSpPr>
          <p:cNvPr id="4" name="ZoneTexte 3">
            <a:extLst>
              <a:ext uri="{FF2B5EF4-FFF2-40B4-BE49-F238E27FC236}">
                <a16:creationId xmlns:a16="http://schemas.microsoft.com/office/drawing/2014/main" id="{F56245EC-8338-D038-F598-2AE86F295766}"/>
              </a:ext>
            </a:extLst>
          </p:cNvPr>
          <p:cNvSpPr txBox="1"/>
          <p:nvPr/>
        </p:nvSpPr>
        <p:spPr>
          <a:xfrm>
            <a:off x="999351" y="5598608"/>
            <a:ext cx="6592074" cy="276999"/>
          </a:xfrm>
          <a:prstGeom prst="rect">
            <a:avLst/>
          </a:prstGeom>
          <a:noFill/>
        </p:spPr>
        <p:txBody>
          <a:bodyPr wrap="square" rtlCol="0">
            <a:spAutoFit/>
          </a:bodyPr>
          <a:lstStyle/>
          <a:p>
            <a:r>
              <a:rPr lang="fr-FR" sz="1200" dirty="0">
                <a:solidFill>
                  <a:srgbClr val="ED7D31"/>
                </a:solidFill>
                <a:latin typeface="Century Gothic" panose="020B0502020202020204" pitchFamily="34" charset="0"/>
              </a:rPr>
              <a:t>NB : une perception identique, que les répondants résident en ville ou en campagne.</a:t>
            </a:r>
          </a:p>
        </p:txBody>
      </p:sp>
    </p:spTree>
    <p:extLst>
      <p:ext uri="{BB962C8B-B14F-4D97-AF65-F5344CB8AC3E}">
        <p14:creationId xmlns:p14="http://schemas.microsoft.com/office/powerpoint/2010/main" val="1428326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9CE059BE-7BEE-50DD-662E-C2D87ABA0068}"/>
              </a:ext>
            </a:extLst>
          </p:cNvPr>
          <p:cNvSpPr txBox="1"/>
          <p:nvPr/>
        </p:nvSpPr>
        <p:spPr>
          <a:xfrm>
            <a:off x="753929" y="2268118"/>
            <a:ext cx="5822009" cy="1754326"/>
          </a:xfrm>
          <a:prstGeom prst="rect">
            <a:avLst/>
          </a:prstGeom>
          <a:noFill/>
        </p:spPr>
        <p:txBody>
          <a:bodyPr wrap="square" rtlCol="0">
            <a:spAutoFit/>
          </a:bodyPr>
          <a:lstStyle/>
          <a:p>
            <a:r>
              <a:rPr lang="fr-FR" sz="3600" dirty="0">
                <a:solidFill>
                  <a:srgbClr val="897D49"/>
                </a:solidFill>
                <a:latin typeface="Century Gothic" panose="020B0502020202020204" pitchFamily="34" charset="0"/>
              </a:rPr>
              <a:t>Comportements relatifs à la sante de l’animal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Partie 3</a:t>
            </a:r>
          </a:p>
        </p:txBody>
      </p:sp>
      <p:cxnSp>
        <p:nvCxnSpPr>
          <p:cNvPr id="3" name="Connecteur droit 2">
            <a:extLst>
              <a:ext uri="{FF2B5EF4-FFF2-40B4-BE49-F238E27FC236}">
                <a16:creationId xmlns:a16="http://schemas.microsoft.com/office/drawing/2014/main" id="{11AB34EA-AF22-4133-F843-472E7F146994}"/>
              </a:ext>
            </a:extLst>
          </p:cNvPr>
          <p:cNvCxnSpPr>
            <a:cxnSpLocks/>
          </p:cNvCxnSpPr>
          <p:nvPr/>
        </p:nvCxnSpPr>
        <p:spPr>
          <a:xfrm>
            <a:off x="874799" y="4145734"/>
            <a:ext cx="1507958" cy="0"/>
          </a:xfrm>
          <a:prstGeom prst="line">
            <a:avLst/>
          </a:prstGeom>
          <a:ln>
            <a:solidFill>
              <a:srgbClr val="897D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4781457"/>
      </p:ext>
    </p:extLst>
  </p:cSld>
  <p:clrMapOvr>
    <a:masterClrMapping/>
  </p:clrMapOvr>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TotalTime>
  <Words>1089</Words>
  <Application>Microsoft Office PowerPoint</Application>
  <PresentationFormat>Grand écran</PresentationFormat>
  <Paragraphs>124</Paragraphs>
  <Slides>15</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Arial</vt:lpstr>
      <vt:lpstr>Calibri</vt:lpstr>
      <vt:lpstr>Calibri Light</vt:lpstr>
      <vt:lpstr>Century Gothic</vt:lpstr>
      <vt:lpstr>Verdana</vt:lpstr>
      <vt:lpstr>1_Thème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Marine Lefranc</dc:creator>
  <cp:lastModifiedBy>Hélène Leclerc</cp:lastModifiedBy>
  <cp:revision>27</cp:revision>
  <cp:lastPrinted>2023-09-11T13:23:11Z</cp:lastPrinted>
  <dcterms:created xsi:type="dcterms:W3CDTF">2022-02-09T15:38:41Z</dcterms:created>
  <dcterms:modified xsi:type="dcterms:W3CDTF">2024-01-15T15:46:18Z</dcterms:modified>
</cp:coreProperties>
</file>