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29" r:id="rId6"/>
    <p:sldId id="308" r:id="rId7"/>
    <p:sldId id="333" r:id="rId8"/>
    <p:sldId id="318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7" r:id="rId17"/>
    <p:sldId id="341" r:id="rId18"/>
    <p:sldId id="342" r:id="rId19"/>
    <p:sldId id="343" r:id="rId20"/>
    <p:sldId id="344" r:id="rId21"/>
  </p:sldIdLst>
  <p:sldSz cx="12192000" cy="6858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5" pos="2792">
          <p15:clr>
            <a:srgbClr val="A4A3A4"/>
          </p15:clr>
        </p15:guide>
        <p15:guide id="7" orient="horz" pos="3158" userDrawn="1">
          <p15:clr>
            <a:srgbClr val="A4A3A4"/>
          </p15:clr>
        </p15:guide>
        <p15:guide id="8" orient="horz" pos="1003" userDrawn="1">
          <p15:clr>
            <a:srgbClr val="A4A3A4"/>
          </p15:clr>
        </p15:guide>
        <p15:guide id="9" pos="211" userDrawn="1">
          <p15:clr>
            <a:srgbClr val="A4A3A4"/>
          </p15:clr>
        </p15:guide>
        <p15:guide id="10" orient="horz" pos="2704" userDrawn="1">
          <p15:clr>
            <a:srgbClr val="A4A3A4"/>
          </p15:clr>
        </p15:guide>
        <p15:guide id="11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780F31-ECAC-8D1A-E5FA-48A832A8CB01}" name="Elise Davtian" initials="ED" userId="S::e.davtian@lonsdale.fr::9e5e9af4-baa2-4979-8848-ee65f3cb588a" providerId="AD"/>
  <p188:author id="{2AF8B05D-F0FD-FCCD-3449-8645ED43D5DC}" name="Isabelle BARATON" initials="IB" userId="S::i.baraton@lonsdale.fr::7f7038a4-0a57-4886-9b0e-39d7182216d1" providerId="AD"/>
  <p188:author id="{F2E52B98-2D86-C37C-4E6E-EB92F3ECA787}" name="SARAGA Laura (ENGIE SA)" initials="LS" userId="S::HB5552@engie.com::33a90690-8958-494a-b018-27e03e1ca0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7D"/>
    <a:srgbClr val="00AAFF"/>
    <a:srgbClr val="FEE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4" autoAdjust="0"/>
    <p:restoredTop sz="96327" autoAdjust="0"/>
  </p:normalViewPr>
  <p:slideViewPr>
    <p:cSldViewPr snapToGrid="0" showGuides="1">
      <p:cViewPr varScale="1">
        <p:scale>
          <a:sx n="110" d="100"/>
          <a:sy n="110" d="100"/>
        </p:scale>
        <p:origin x="756" y="108"/>
      </p:cViewPr>
      <p:guideLst>
        <p:guide orient="horz" pos="2160"/>
        <p:guide pos="4112"/>
        <p:guide pos="7469"/>
        <p:guide pos="2792"/>
        <p:guide orient="horz" pos="3158"/>
        <p:guide orient="horz" pos="1003"/>
        <p:guide pos="211"/>
        <p:guide orient="horz" pos="2704"/>
        <p:guide orient="horz" pos="731"/>
      </p:guideLst>
    </p:cSldViewPr>
  </p:slideViewPr>
  <p:outlineViewPr>
    <p:cViewPr>
      <p:scale>
        <a:sx n="33" d="100"/>
        <a:sy n="33" d="100"/>
      </p:scale>
      <p:origin x="0" y="-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577568569447961E-3"/>
          <c:y val="3.0227578782618367E-2"/>
          <c:w val="0.98772152515753808"/>
          <c:h val="0.7051509409721203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Feuil1!$D$1</c:f>
              <c:strCache>
                <c:ptCount val="1"/>
                <c:pt idx="0">
                  <c:v>Pas du tout d’accord 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51889882834667E-3"/>
                  <c:y val="1.354320832655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94-D545-9E68-C40394541AD2}"/>
                </c:ext>
              </c:extLst>
            </c:dLbl>
            <c:dLbl>
              <c:idx val="9"/>
              <c:layout>
                <c:manualLayout>
                  <c:x val="-2.8761213759455266E-3"/>
                  <c:y val="-1.435391556017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94-D545-9E68-C40394541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94-D545-9E68-C40394541AD2}"/>
            </c:ext>
          </c:extLst>
        </c:ser>
        <c:ser>
          <c:idx val="2"/>
          <c:order val="1"/>
          <c:tx>
            <c:strRef>
              <c:f>Feuil1!$E$1</c:f>
              <c:strCache>
                <c:ptCount val="1"/>
                <c:pt idx="0">
                  <c:v>Plutôt pas d’accord </c:v>
                </c:pt>
              </c:strCache>
            </c:strRef>
          </c:tx>
          <c:spPr>
            <a:solidFill>
              <a:srgbClr val="EB5D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0%</c:formatCode>
                <c:ptCount val="1"/>
                <c:pt idx="0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94-D545-9E68-C40394541AD2}"/>
            </c:ext>
          </c:extLst>
        </c:ser>
        <c:ser>
          <c:idx val="3"/>
          <c:order val="2"/>
          <c:tx>
            <c:strRef>
              <c:f>Feuil1!$F$1</c:f>
              <c:strCache>
                <c:ptCount val="1"/>
                <c:pt idx="0">
                  <c:v>Plutôt d’accord </c:v>
                </c:pt>
              </c:strCache>
            </c:strRef>
          </c:tx>
          <c:spPr>
            <a:solidFill>
              <a:srgbClr val="00AA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Feuil1!$B$2</c:f>
              <c:numCache>
                <c:formatCode>General</c:formatCode>
                <c:ptCount val="1"/>
              </c:numCache>
            </c:numRef>
          </c:cat>
          <c:val>
            <c:numRef>
              <c:f>Feuil1!$F$2</c:f>
              <c:numCache>
                <c:formatCode>0%</c:formatCode>
                <c:ptCount val="1"/>
                <c:pt idx="0">
                  <c:v>0.42700000000000005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94-D545-9E68-C40394541AD2}"/>
            </c:ext>
          </c:extLst>
        </c:ser>
        <c:ser>
          <c:idx val="4"/>
          <c:order val="3"/>
          <c:tx>
            <c:strRef>
              <c:f>Feuil1!$G$1</c:f>
              <c:strCache>
                <c:ptCount val="1"/>
                <c:pt idx="0">
                  <c:v>Tout à fait d’accord </c:v>
                </c:pt>
              </c:strCache>
            </c:strRef>
          </c:tx>
          <c:spPr>
            <a:solidFill>
              <a:srgbClr val="17255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A94-D545-9E68-C40394541A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Feuil1!$B$2</c:f>
              <c:numCache>
                <c:formatCode>General</c:formatCode>
                <c:ptCount val="1"/>
              </c:numCache>
            </c:numRef>
          </c:cat>
          <c:val>
            <c:numRef>
              <c:f>Feuil1!$G$2</c:f>
              <c:numCache>
                <c:formatCode>0%</c:formatCode>
                <c:ptCount val="1"/>
                <c:pt idx="0">
                  <c:v>0.18899999999999997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94-D545-9E68-C4039454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7423600"/>
        <c:axId val="97423208"/>
      </c:barChart>
      <c:catAx>
        <c:axId val="974236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7423208"/>
        <c:crosses val="autoZero"/>
        <c:auto val="1"/>
        <c:lblAlgn val="ctr"/>
        <c:lblOffset val="100"/>
        <c:noMultiLvlLbl val="0"/>
      </c:catAx>
      <c:valAx>
        <c:axId val="974232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97423600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58363576054816E-2"/>
          <c:y val="1.364242712079795E-3"/>
          <c:w val="0.70368801997110242"/>
          <c:h val="0.99863569200063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rgbClr val="17255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808-6F4E-BA4E-E38148B2DFA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08-6F4E-BA4E-E38148B2DFA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808-6F4E-BA4E-E38148B2DFA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808-6F4E-BA4E-E38148B2DFA1}"/>
              </c:ext>
            </c:extLst>
          </c:dPt>
          <c:dPt>
            <c:idx val="6"/>
            <c:invertIfNegative val="0"/>
            <c:bubble3D val="0"/>
            <c:spPr>
              <a:solidFill>
                <a:srgbClr val="17255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2808-6F4E-BA4E-E38148B2DFA1}"/>
              </c:ext>
            </c:extLst>
          </c:dPt>
          <c:dPt>
            <c:idx val="7"/>
            <c:invertIfNegative val="0"/>
            <c:bubble3D val="0"/>
            <c:spPr>
              <a:solidFill>
                <a:srgbClr val="17255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2808-6F4E-BA4E-E38148B2DFA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808-6F4E-BA4E-E38148B2DFA1}"/>
              </c:ext>
            </c:extLst>
          </c:dPt>
          <c:dLbls>
            <c:dLbl>
              <c:idx val="8"/>
              <c:layout>
                <c:manualLayout>
                  <c:x val="-2.2813695897742313E-3"/>
                  <c:y val="3.5765379113018596E-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74F2E96D-6D09-0642-AE5F-CAC1FA3EC0D8}" type="VALUE">
                      <a:rPr lang="en-US">
                        <a:solidFill>
                          <a:schemeClr val="tx2"/>
                        </a:solidFill>
                      </a:rPr>
                      <a:pPr>
                        <a:defRPr sz="14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numFmt formatCode="#,##0%;#,##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85500289936858E-2"/>
                      <c:h val="5.78373867429661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808-6F4E-BA4E-E38148B2DFA1}"/>
                </c:ext>
              </c:extLst>
            </c:dLbl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Ecogestes au quotidien</c:v>
                </c:pt>
                <c:pt idx="1">
                  <c:v>Changement d'équipements autres (éclairage, bureautique, machines professionnelles.)</c:v>
                </c:pt>
                <c:pt idx="2">
                  <c:v>Travaux d'isolation thermique</c:v>
                </c:pt>
                <c:pt idx="3">
                  <c:v>Installation de matériel de régulation (thermostat, consommation connectée, détecteurs de présence)</c:v>
                </c:pt>
                <c:pt idx="4">
                  <c:v>Changement d'équipements de chauffage, eau chaude ou ventilation</c:v>
                </c:pt>
                <c:pt idx="5">
                  <c:v>Utilisation de véhicules moins polluants (électriques, biocarburants)</c:v>
                </c:pt>
                <c:pt idx="6">
                  <c:v>Production d'énergie renouvelable</c:v>
                </c:pt>
                <c:pt idx="7">
                  <c:v>Changement de local pour un local mieux isolé</c:v>
                </c:pt>
                <c:pt idx="8">
                  <c:v>Autres</c:v>
                </c:pt>
                <c:pt idx="9">
                  <c:v>Aucune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0.57999999999999996</c:v>
                </c:pt>
                <c:pt idx="1">
                  <c:v>0.25</c:v>
                </c:pt>
                <c:pt idx="2">
                  <c:v>0.25</c:v>
                </c:pt>
                <c:pt idx="3">
                  <c:v>0.2</c:v>
                </c:pt>
                <c:pt idx="4">
                  <c:v>0.2</c:v>
                </c:pt>
                <c:pt idx="5">
                  <c:v>0.19</c:v>
                </c:pt>
                <c:pt idx="6">
                  <c:v>0.18</c:v>
                </c:pt>
                <c:pt idx="7">
                  <c:v>0.08</c:v>
                </c:pt>
                <c:pt idx="8">
                  <c:v>0.03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08-6F4E-BA4E-E38148B2D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73"/>
        <c:axId val="222739368"/>
        <c:axId val="222739760"/>
      </c:barChart>
      <c:catAx>
        <c:axId val="222739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739760"/>
        <c:crosses val="autoZero"/>
        <c:auto val="1"/>
        <c:lblAlgn val="ctr"/>
        <c:lblOffset val="100"/>
        <c:noMultiLvlLbl val="0"/>
      </c:catAx>
      <c:valAx>
        <c:axId val="222739760"/>
        <c:scaling>
          <c:orientation val="minMax"/>
          <c:max val="0.70000000000000007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22739368"/>
        <c:crosses val="max"/>
        <c:crossBetween val="between"/>
        <c:majorUnit val="0.1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fr-F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Déménageants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61-8144-94A3-81C0B6CEF4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61-8144-94A3-81C0B6CEF4C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61-8144-94A3-81C0B6CEF4CD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61-8144-94A3-81C0B6CEF4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61-8144-94A3-81C0B6CEF4C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61-8144-94A3-81C0B6CEF4C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161-8144-94A3-81C0B6CEF4C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161-8144-94A3-81C0B6CEF4C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161-8144-94A3-81C0B6CEF4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61-8144-94A3-81C0B6CEF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.  Oui, tout à fait</c:v>
                </c:pt>
                <c:pt idx="1">
                  <c:v>.  Oui, plutôt</c:v>
                </c:pt>
                <c:pt idx="2">
                  <c:v>.  Non, plutôt pas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0.18</c:v>
                </c:pt>
                <c:pt idx="1">
                  <c:v>0.51</c:v>
                </c:pt>
                <c:pt idx="2">
                  <c:v>0.21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61-8144-94A3-81C0B6CEF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0DE-2A4F-A2E8-95813932DAB5}"/>
              </c:ext>
            </c:extLst>
          </c:dPt>
          <c:dLbls>
            <c:dLbl>
              <c:idx val="0"/>
              <c:layout>
                <c:manualLayout>
                  <c:x val="1.362719044098547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DE-2A4F-A2E8-95813932D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E-2A4F-A2E8-95813932DAB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E-2A4F-A2E8-95813932DAB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DE-2A4F-A2E8-95813932DAB5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0DE-2A4F-A2E8-95813932D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DE-2A4F-A2E8-95813932DAB5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Série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DE-2A4F-A2E8-95813932DAB5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Série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0DE-2A4F-A2E8-95813932DA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Feuil1!$G$2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DE-2A4F-A2E8-95813932DA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89"/>
        <c:overlap val="-35"/>
        <c:axId val="691626175"/>
        <c:axId val="691437455"/>
      </c:barChart>
      <c:catAx>
        <c:axId val="6916261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1437455"/>
        <c:crosses val="autoZero"/>
        <c:auto val="1"/>
        <c:lblAlgn val="ctr"/>
        <c:lblOffset val="100"/>
        <c:noMultiLvlLbl val="0"/>
      </c:catAx>
      <c:valAx>
        <c:axId val="6914374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916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274168716487648E-2"/>
          <c:y val="1.7297633888600103E-2"/>
          <c:w val="0.70368801997110242"/>
          <c:h val="0.96676909681782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rgbClr val="00AA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6F-C946-8CA7-029E1B5E295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6F-C946-8CA7-029E1B5E295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6F-C946-8CA7-029E1B5E295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6F-C946-8CA7-029E1B5E295E}"/>
              </c:ext>
            </c:extLst>
          </c:dPt>
          <c:dPt>
            <c:idx val="6"/>
            <c:invertIfNegative val="0"/>
            <c:bubble3D val="0"/>
            <c:spPr>
              <a:solidFill>
                <a:srgbClr val="00AAF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A96F-C946-8CA7-029E1B5E295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96F-C946-8CA7-029E1B5E295E}"/>
              </c:ext>
            </c:extLst>
          </c:dPt>
          <c:dPt>
            <c:idx val="10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A96F-C946-8CA7-029E1B5E295E}"/>
              </c:ext>
            </c:extLst>
          </c:dPt>
          <c:dLbls>
            <c:dLbl>
              <c:idx val="9"/>
              <c:numFmt formatCode="#,##0%;#,##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00AAFF"/>
                      </a:solidFill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96F-C946-8CA7-029E1B5E295E}"/>
                </c:ext>
              </c:extLst>
            </c:dLbl>
            <c:numFmt formatCode="#,##0%;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Une estimation du montant des aides financières auxquelles vous êtes éligible</c:v>
                </c:pt>
                <c:pt idx="1">
                  <c:v>Des informations sur les aides financières auxquelles vous êtes éligible</c:v>
                </c:pt>
                <c:pt idx="2">
                  <c:v>Une aide au financement de votre projet</c:v>
                </c:pt>
                <c:pt idx="3">
                  <c:v>Une estimation du coût des travaux ou des équipements</c:v>
                </c:pt>
                <c:pt idx="4">
                  <c:v>Un diagnostic des solutions pertinentes</c:v>
                </c:pt>
                <c:pt idx="5">
                  <c:v>La constitution des dossiers de demandes d'aides</c:v>
                </c:pt>
                <c:pt idx="6">
                  <c:v>Une proposition de devis</c:v>
                </c:pt>
                <c:pt idx="7">
                  <c:v>Une mise en relation avec un (des) artisan(s)</c:v>
                </c:pt>
                <c:pt idx="8">
                  <c:v>Un conseiller disponible au téléphone</c:v>
                </c:pt>
                <c:pt idx="9">
                  <c:v>Autres</c:v>
                </c:pt>
                <c:pt idx="10">
                  <c:v>Aucun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0.39399999999999996</c:v>
                </c:pt>
                <c:pt idx="1">
                  <c:v>0.373</c:v>
                </c:pt>
                <c:pt idx="2">
                  <c:v>0.34799999999999998</c:v>
                </c:pt>
                <c:pt idx="3">
                  <c:v>0.308</c:v>
                </c:pt>
                <c:pt idx="4">
                  <c:v>0.28300000000000003</c:v>
                </c:pt>
                <c:pt idx="5">
                  <c:v>0.245</c:v>
                </c:pt>
                <c:pt idx="6">
                  <c:v>0.122</c:v>
                </c:pt>
                <c:pt idx="7">
                  <c:v>0.106</c:v>
                </c:pt>
                <c:pt idx="8">
                  <c:v>7.400000000000001E-2</c:v>
                </c:pt>
                <c:pt idx="9">
                  <c:v>6.9999999999999993E-3</c:v>
                </c:pt>
                <c:pt idx="10">
                  <c:v>0.21100000000000002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96F-C946-8CA7-029E1B5E2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43"/>
        <c:axId val="222739368"/>
        <c:axId val="222739760"/>
      </c:barChart>
      <c:catAx>
        <c:axId val="222739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739760"/>
        <c:crosses val="autoZero"/>
        <c:auto val="1"/>
        <c:lblAlgn val="ctr"/>
        <c:lblOffset val="100"/>
        <c:noMultiLvlLbl val="0"/>
      </c:catAx>
      <c:valAx>
        <c:axId val="222739760"/>
        <c:scaling>
          <c:orientation val="minMax"/>
          <c:max val="0.5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22739368"/>
        <c:crosses val="max"/>
        <c:crossBetween val="between"/>
        <c:majorUnit val="0.1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74259426264532E-2"/>
          <c:y val="1.3643761703149408E-3"/>
          <c:w val="0.70368801997110242"/>
          <c:h val="0.998635640199157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823B-FA49-9117-D296077DB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EFAB-A242-A522-4890A00C2D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0-EFAB-A242-A522-4890A00C2D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FAB-A242-A522-4890A00C2DE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FAB-A242-A522-4890A00C2DE9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AB-A242-A522-4890A00C2DE9}"/>
                </c:ext>
              </c:extLst>
            </c:dLbl>
            <c:dLbl>
              <c:idx val="3"/>
              <c:layout>
                <c:manualLayout>
                  <c:x val="5.3272460109623889E-3"/>
                  <c:y val="7.4946313528990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AB-A242-A522-4890A00C2DE9}"/>
                </c:ext>
              </c:extLst>
            </c:dLbl>
            <c:dLbl>
              <c:idx val="2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AB-A242-A522-4890A00C2DE9}"/>
                </c:ext>
              </c:extLst>
            </c:dLbl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Votre entreprise/société consomme peu d'énergie par rapport à d'autres entreprises</c:v>
                </c:pt>
                <c:pt idx="1">
                  <c:v>Vous n'avez pas de marge de manouvre pour apporter des changements</c:v>
                </c:pt>
                <c:pt idx="2">
                  <c:v>Vous pensez que cela ne sert à rien</c:v>
                </c:pt>
                <c:pt idx="3">
                  <c:v>Autre</c:v>
                </c:pt>
                <c:pt idx="4">
                  <c:v>Vous ne savez pas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0.70599999999999996</c:v>
                </c:pt>
                <c:pt idx="1">
                  <c:v>0.32100000000000001</c:v>
                </c:pt>
                <c:pt idx="2">
                  <c:v>6.4000000000000001E-2</c:v>
                </c:pt>
                <c:pt idx="3">
                  <c:v>2.3E-2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B-A242-A522-4890A00C2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222739368"/>
        <c:axId val="222739760"/>
      </c:barChart>
      <c:catAx>
        <c:axId val="222739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739760"/>
        <c:crosses val="autoZero"/>
        <c:auto val="1"/>
        <c:lblAlgn val="ctr"/>
        <c:lblOffset val="100"/>
        <c:noMultiLvlLbl val="0"/>
      </c:catAx>
      <c:valAx>
        <c:axId val="22273976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22739368"/>
        <c:crosses val="max"/>
        <c:crossBetween val="between"/>
        <c:majorUnit val="0.1"/>
      </c:valAx>
      <c:spPr>
        <a:noFill/>
        <a:ln w="25377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900" b="0">
          <a:solidFill>
            <a:srgbClr val="ADC49B"/>
          </a:solidFill>
          <a:latin typeface="+mn-lt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98089094958062E-2"/>
          <c:y val="2.1691806798510568E-2"/>
          <c:w val="0.913780479835691"/>
          <c:h val="0.955822428547713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Pas du tout d’accord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Feuil1!$B$2:$B$14</c:f>
              <c:strCache>
                <c:ptCount val="13"/>
                <c:pt idx="0">
                  <c:v>Les ONG les associations les militants</c:v>
                </c:pt>
                <c:pt idx="1">
                  <c:v>Les scientifiques les chercheurs</c:v>
                </c:pt>
                <c:pt idx="2">
                  <c:v>Les collectivités locales (communes agglomérations départements régions) et les élus locaux</c:v>
                </c:pt>
                <c:pt idx="3">
                  <c:v>Les organismes internationaux comme l'ONU l'OMC l'OMS.</c:v>
                </c:pt>
                <c:pt idx="4">
                  <c:v>Les citoyens</c:v>
                </c:pt>
                <c:pt idx="5">
                  <c:v>Les TPE et PME françaises</c:v>
                </c:pt>
                <c:pt idx="6">
                  <c:v>Les instances européennes</c:v>
                </c:pt>
                <c:pt idx="7">
                  <c:v>Les intellectuels les personnalités</c:v>
                </c:pt>
                <c:pt idx="8">
                  <c:v>L'Etat ou le gouvernement</c:v>
                </c:pt>
                <c:pt idx="9">
                  <c:v>Les politiques de manière générale</c:v>
                </c:pt>
                <c:pt idx="10">
                  <c:v>Les grandes entreprises françaises</c:v>
                </c:pt>
                <c:pt idx="11">
                  <c:v>Les multinationales</c:v>
                </c:pt>
                <c:pt idx="12">
                  <c:v>Les banques et institutions financières</c:v>
                </c:pt>
              </c:strCache>
            </c:strRef>
          </c:cat>
          <c:val>
            <c:numRef>
              <c:f>Feuil1!$C$2:$C$14</c:f>
              <c:numCache>
                <c:formatCode>0%</c:formatCode>
                <c:ptCount val="13"/>
                <c:pt idx="0">
                  <c:v>-0.16800000000000001</c:v>
                </c:pt>
                <c:pt idx="1">
                  <c:v>-0.17399999999999999</c:v>
                </c:pt>
                <c:pt idx="2">
                  <c:v>-0.36700000000000005</c:v>
                </c:pt>
                <c:pt idx="3">
                  <c:v>-0.32200000000000001</c:v>
                </c:pt>
                <c:pt idx="4">
                  <c:v>-0.43</c:v>
                </c:pt>
                <c:pt idx="5">
                  <c:v>-0.434</c:v>
                </c:pt>
                <c:pt idx="6">
                  <c:v>-0.40899999999999997</c:v>
                </c:pt>
                <c:pt idx="7">
                  <c:v>-0.40600000000000003</c:v>
                </c:pt>
                <c:pt idx="8">
                  <c:v>-0.40700000000000003</c:v>
                </c:pt>
                <c:pt idx="9">
                  <c:v>-0.43799999999999994</c:v>
                </c:pt>
                <c:pt idx="10">
                  <c:v>-0.47</c:v>
                </c:pt>
                <c:pt idx="11">
                  <c:v>-0.43099999999999999</c:v>
                </c:pt>
                <c:pt idx="12">
                  <c:v>-0.44500000000000001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E-8247-97C2-BB3B7E04C683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Plutôt pas d’accord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790860946754339E-3"/>
                  <c:y val="-6.0245214306528511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2E-8247-97C2-BB3B7E04C683}"/>
                </c:ext>
              </c:extLst>
            </c:dLbl>
            <c:dLbl>
              <c:idx val="1"/>
              <c:layout>
                <c:manualLayout>
                  <c:x val="6.279086094675433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2E-8247-97C2-BB3B7E04C683}"/>
                </c:ext>
              </c:extLst>
            </c:dLbl>
            <c:dLbl>
              <c:idx val="2"/>
              <c:layout>
                <c:manualLayout>
                  <c:x val="1.8837258284026302E-2"/>
                  <c:y val="-2.409808572261140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2E-8247-97C2-BB3B7E04C683}"/>
                </c:ext>
              </c:extLst>
            </c:dLbl>
            <c:dLbl>
              <c:idx val="4"/>
              <c:layout>
                <c:manualLayout>
                  <c:x val="2.093028698225140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2E-8247-97C2-BB3B7E04C683}"/>
                </c:ext>
              </c:extLst>
            </c:dLbl>
            <c:dLbl>
              <c:idx val="5"/>
              <c:layout>
                <c:manualLayout>
                  <c:x val="6.279086094675433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2E-8247-97C2-BB3B7E04C683}"/>
                </c:ext>
              </c:extLst>
            </c:dLbl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Feuil1!$B$2:$B$14</c:f>
              <c:strCache>
                <c:ptCount val="13"/>
                <c:pt idx="0">
                  <c:v>Les ONG les associations les militants</c:v>
                </c:pt>
                <c:pt idx="1">
                  <c:v>Les scientifiques les chercheurs</c:v>
                </c:pt>
                <c:pt idx="2">
                  <c:v>Les collectivités locales (communes agglomérations départements régions) et les élus locaux</c:v>
                </c:pt>
                <c:pt idx="3">
                  <c:v>Les organismes internationaux comme l'ONU l'OMC l'OMS.</c:v>
                </c:pt>
                <c:pt idx="4">
                  <c:v>Les citoyens</c:v>
                </c:pt>
                <c:pt idx="5">
                  <c:v>Les TPE et PME françaises</c:v>
                </c:pt>
                <c:pt idx="6">
                  <c:v>Les instances européennes</c:v>
                </c:pt>
                <c:pt idx="7">
                  <c:v>Les intellectuels les personnalités</c:v>
                </c:pt>
                <c:pt idx="8">
                  <c:v>L'Etat ou le gouvernement</c:v>
                </c:pt>
                <c:pt idx="9">
                  <c:v>Les politiques de manière générale</c:v>
                </c:pt>
                <c:pt idx="10">
                  <c:v>Les grandes entreprises françaises</c:v>
                </c:pt>
                <c:pt idx="11">
                  <c:v>Les multinationales</c:v>
                </c:pt>
                <c:pt idx="12">
                  <c:v>Les banques et institutions financières</c:v>
                </c:pt>
              </c:strCache>
            </c:strRef>
          </c:cat>
          <c:val>
            <c:numRef>
              <c:f>Feuil1!$D$2:$D$14</c:f>
              <c:numCache>
                <c:formatCode>0%</c:formatCode>
                <c:ptCount val="13"/>
                <c:pt idx="0">
                  <c:v>-4.9000000000000002E-2</c:v>
                </c:pt>
                <c:pt idx="1">
                  <c:v>-4.2000000000000003E-2</c:v>
                </c:pt>
                <c:pt idx="2">
                  <c:v>-5.7999999999999996E-2</c:v>
                </c:pt>
                <c:pt idx="3">
                  <c:v>-9.3000000000000013E-2</c:v>
                </c:pt>
                <c:pt idx="4">
                  <c:v>-4.4000000000000004E-2</c:v>
                </c:pt>
                <c:pt idx="5">
                  <c:v>-0.05</c:v>
                </c:pt>
                <c:pt idx="6">
                  <c:v>-0.114</c:v>
                </c:pt>
                <c:pt idx="7">
                  <c:v>-0.11</c:v>
                </c:pt>
                <c:pt idx="8">
                  <c:v>-0.17699999999999999</c:v>
                </c:pt>
                <c:pt idx="9">
                  <c:v>-0.20699999999999999</c:v>
                </c:pt>
                <c:pt idx="10">
                  <c:v>-0.17899999999999999</c:v>
                </c:pt>
                <c:pt idx="11">
                  <c:v>-0.27500000000000002</c:v>
                </c:pt>
                <c:pt idx="12">
                  <c:v>-0.29499999999999998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2E-8247-97C2-BB3B7E04C683}"/>
            </c:ext>
          </c:extLst>
        </c:ser>
        <c:ser>
          <c:idx val="2"/>
          <c:order val="2"/>
          <c:tx>
            <c:strRef>
              <c:f>Feuil1!$E$1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4.186057396450251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2E-8247-97C2-BB3B7E04C683}"/>
                </c:ext>
              </c:extLst>
            </c:dLbl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Feuil1!$B$2:$B$14</c:f>
              <c:strCache>
                <c:ptCount val="13"/>
                <c:pt idx="0">
                  <c:v>Les ONG les associations les militants</c:v>
                </c:pt>
                <c:pt idx="1">
                  <c:v>Les scientifiques les chercheurs</c:v>
                </c:pt>
                <c:pt idx="2">
                  <c:v>Les collectivités locales (communes agglomérations départements régions) et les élus locaux</c:v>
                </c:pt>
                <c:pt idx="3">
                  <c:v>Les organismes internationaux comme l'ONU l'OMC l'OMS.</c:v>
                </c:pt>
                <c:pt idx="4">
                  <c:v>Les citoyens</c:v>
                </c:pt>
                <c:pt idx="5">
                  <c:v>Les TPE et PME françaises</c:v>
                </c:pt>
                <c:pt idx="6">
                  <c:v>Les instances européennes</c:v>
                </c:pt>
                <c:pt idx="7">
                  <c:v>Les intellectuels les personnalités</c:v>
                </c:pt>
                <c:pt idx="8">
                  <c:v>L'Etat ou le gouvernement</c:v>
                </c:pt>
                <c:pt idx="9">
                  <c:v>Les politiques de manière générale</c:v>
                </c:pt>
                <c:pt idx="10">
                  <c:v>Les grandes entreprises françaises</c:v>
                </c:pt>
                <c:pt idx="11">
                  <c:v>Les multinationales</c:v>
                </c:pt>
                <c:pt idx="12">
                  <c:v>Les banques et institutions financières</c:v>
                </c:pt>
              </c:strCache>
            </c:strRef>
          </c:cat>
          <c:val>
            <c:numRef>
              <c:f>Feuil1!$E$2:$E$14</c:f>
              <c:numCache>
                <c:formatCode>0%</c:formatCode>
                <c:ptCount val="13"/>
                <c:pt idx="0">
                  <c:v>-8.4000000000000005E-2</c:v>
                </c:pt>
                <c:pt idx="1">
                  <c:v>-8.5999999999999993E-2</c:v>
                </c:pt>
                <c:pt idx="2">
                  <c:v>-6.5000000000000002E-2</c:v>
                </c:pt>
                <c:pt idx="3">
                  <c:v>-0.10800000000000001</c:v>
                </c:pt>
                <c:pt idx="4">
                  <c:v>-6.5000000000000002E-2</c:v>
                </c:pt>
                <c:pt idx="5">
                  <c:v>-8.6999999999999994E-2</c:v>
                </c:pt>
                <c:pt idx="6">
                  <c:v>-8.3000000000000004E-2</c:v>
                </c:pt>
                <c:pt idx="7">
                  <c:v>-9.1999999999999998E-2</c:v>
                </c:pt>
                <c:pt idx="8">
                  <c:v>-6.4000000000000001E-2</c:v>
                </c:pt>
                <c:pt idx="9">
                  <c:v>-7.4999999999999997E-2</c:v>
                </c:pt>
                <c:pt idx="10">
                  <c:v>-0.08</c:v>
                </c:pt>
                <c:pt idx="11">
                  <c:v>-0.09</c:v>
                </c:pt>
                <c:pt idx="12">
                  <c:v>-8.199999999999999E-2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2E-8247-97C2-BB3B7E04C683}"/>
            </c:ext>
          </c:extLst>
        </c:ser>
        <c:ser>
          <c:idx val="3"/>
          <c:order val="3"/>
          <c:tx>
            <c:strRef>
              <c:f>Feuil1!$F$1</c:f>
              <c:strCache>
                <c:ptCount val="1"/>
                <c:pt idx="0">
                  <c:v>Plutôt d’accord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Feuil1!$B$2:$B$14</c:f>
              <c:strCache>
                <c:ptCount val="13"/>
                <c:pt idx="0">
                  <c:v>Les ONG les associations les militants</c:v>
                </c:pt>
                <c:pt idx="1">
                  <c:v>Les scientifiques les chercheurs</c:v>
                </c:pt>
                <c:pt idx="2">
                  <c:v>Les collectivités locales (communes agglomérations départements régions) et les élus locaux</c:v>
                </c:pt>
                <c:pt idx="3">
                  <c:v>Les organismes internationaux comme l'ONU l'OMC l'OMS.</c:v>
                </c:pt>
                <c:pt idx="4">
                  <c:v>Les citoyens</c:v>
                </c:pt>
                <c:pt idx="5">
                  <c:v>Les TPE et PME françaises</c:v>
                </c:pt>
                <c:pt idx="6">
                  <c:v>Les instances européennes</c:v>
                </c:pt>
                <c:pt idx="7">
                  <c:v>Les intellectuels les personnalités</c:v>
                </c:pt>
                <c:pt idx="8">
                  <c:v>L'Etat ou le gouvernement</c:v>
                </c:pt>
                <c:pt idx="9">
                  <c:v>Les politiques de manière générale</c:v>
                </c:pt>
                <c:pt idx="10">
                  <c:v>Les grandes entreprises françaises</c:v>
                </c:pt>
                <c:pt idx="11">
                  <c:v>Les multinationales</c:v>
                </c:pt>
                <c:pt idx="12">
                  <c:v>Les banques et institutions financières</c:v>
                </c:pt>
              </c:strCache>
            </c:strRef>
          </c:cat>
          <c:val>
            <c:numRef>
              <c:f>Feuil1!$F$2:$F$14</c:f>
              <c:numCache>
                <c:formatCode>0%</c:formatCode>
                <c:ptCount val="13"/>
                <c:pt idx="0">
                  <c:v>0.46399999999999997</c:v>
                </c:pt>
                <c:pt idx="1">
                  <c:v>0.47</c:v>
                </c:pt>
                <c:pt idx="2">
                  <c:v>0.44600000000000001</c:v>
                </c:pt>
                <c:pt idx="3">
                  <c:v>0.38700000000000001</c:v>
                </c:pt>
                <c:pt idx="4">
                  <c:v>0.38900000000000001</c:v>
                </c:pt>
                <c:pt idx="5">
                  <c:v>0.379</c:v>
                </c:pt>
                <c:pt idx="6">
                  <c:v>0.32200000000000001</c:v>
                </c:pt>
                <c:pt idx="7">
                  <c:v>0.33399999999999996</c:v>
                </c:pt>
                <c:pt idx="8">
                  <c:v>0.29399999999999998</c:v>
                </c:pt>
                <c:pt idx="9">
                  <c:v>0.24199999999999999</c:v>
                </c:pt>
                <c:pt idx="10">
                  <c:v>0.223</c:v>
                </c:pt>
                <c:pt idx="11">
                  <c:v>0.16899999999999998</c:v>
                </c:pt>
                <c:pt idx="12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2E-8247-97C2-BB3B7E04C683}"/>
            </c:ext>
          </c:extLst>
        </c:ser>
        <c:ser>
          <c:idx val="4"/>
          <c:order val="4"/>
          <c:tx>
            <c:strRef>
              <c:f>Feuil1!$G$1</c:f>
              <c:strCache>
                <c:ptCount val="1"/>
                <c:pt idx="0">
                  <c:v>Tout à fait d’accord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Feuil1!$B$2:$B$14</c:f>
              <c:strCache>
                <c:ptCount val="13"/>
                <c:pt idx="0">
                  <c:v>Les ONG les associations les militants</c:v>
                </c:pt>
                <c:pt idx="1">
                  <c:v>Les scientifiques les chercheurs</c:v>
                </c:pt>
                <c:pt idx="2">
                  <c:v>Les collectivités locales (communes agglomérations départements régions) et les élus locaux</c:v>
                </c:pt>
                <c:pt idx="3">
                  <c:v>Les organismes internationaux comme l'ONU l'OMC l'OMS.</c:v>
                </c:pt>
                <c:pt idx="4">
                  <c:v>Les citoyens</c:v>
                </c:pt>
                <c:pt idx="5">
                  <c:v>Les TPE et PME françaises</c:v>
                </c:pt>
                <c:pt idx="6">
                  <c:v>Les instances européennes</c:v>
                </c:pt>
                <c:pt idx="7">
                  <c:v>Les intellectuels les personnalités</c:v>
                </c:pt>
                <c:pt idx="8">
                  <c:v>L'Etat ou le gouvernement</c:v>
                </c:pt>
                <c:pt idx="9">
                  <c:v>Les politiques de manière générale</c:v>
                </c:pt>
                <c:pt idx="10">
                  <c:v>Les grandes entreprises françaises</c:v>
                </c:pt>
                <c:pt idx="11">
                  <c:v>Les multinationales</c:v>
                </c:pt>
                <c:pt idx="12">
                  <c:v>Les banques et institutions financières</c:v>
                </c:pt>
              </c:strCache>
            </c:strRef>
          </c:cat>
          <c:val>
            <c:numRef>
              <c:f>Feuil1!$G$2:$G$14</c:f>
              <c:numCache>
                <c:formatCode>0%</c:formatCode>
                <c:ptCount val="13"/>
                <c:pt idx="0">
                  <c:v>0.23399999999999999</c:v>
                </c:pt>
                <c:pt idx="1">
                  <c:v>0.22800000000000001</c:v>
                </c:pt>
                <c:pt idx="2">
                  <c:v>6.4000000000000001E-2</c:v>
                </c:pt>
                <c:pt idx="3">
                  <c:v>0.09</c:v>
                </c:pt>
                <c:pt idx="4">
                  <c:v>7.2000000000000008E-2</c:v>
                </c:pt>
                <c:pt idx="5">
                  <c:v>5.0999999999999997E-2</c:v>
                </c:pt>
                <c:pt idx="6">
                  <c:v>7.0999999999999994E-2</c:v>
                </c:pt>
                <c:pt idx="7">
                  <c:v>5.7999999999999996E-2</c:v>
                </c:pt>
                <c:pt idx="8">
                  <c:v>5.9000000000000004E-2</c:v>
                </c:pt>
                <c:pt idx="9">
                  <c:v>3.9E-2</c:v>
                </c:pt>
                <c:pt idx="10">
                  <c:v>4.8000000000000001E-2</c:v>
                </c:pt>
                <c:pt idx="11">
                  <c:v>3.6000000000000004E-2</c:v>
                </c:pt>
                <c:pt idx="1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2E-8247-97C2-BB3B7E04C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97423600"/>
        <c:axId val="97423208"/>
      </c:barChart>
      <c:catAx>
        <c:axId val="9742360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97423208"/>
        <c:crosses val="autoZero"/>
        <c:auto val="1"/>
        <c:lblAlgn val="ctr"/>
        <c:lblOffset val="100"/>
        <c:noMultiLvlLbl val="0"/>
      </c:catAx>
      <c:valAx>
        <c:axId val="974232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one"/>
        <c:crossAx val="97423600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Déménageants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61-8144-94A3-81C0B6CEF4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61-8144-94A3-81C0B6CEF4C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61-8144-94A3-81C0B6CEF4CD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61-8144-94A3-81C0B6CEF4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61-8144-94A3-81C0B6CEF4C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61-8144-94A3-81C0B6CEF4C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161-8144-94A3-81C0B6CEF4C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161-8144-94A3-81C0B6CEF4C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161-8144-94A3-81C0B6CEF4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61-8144-94A3-81C0B6CEF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.  Oui, tout à fait</c:v>
                </c:pt>
                <c:pt idx="1">
                  <c:v>.  Oui, plutôt</c:v>
                </c:pt>
                <c:pt idx="2">
                  <c:v>.  Non, plutôt pas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0.253</c:v>
                </c:pt>
                <c:pt idx="1">
                  <c:v>0.61099999999999999</c:v>
                </c:pt>
                <c:pt idx="2">
                  <c:v>0.126</c:v>
                </c:pt>
                <c:pt idx="3">
                  <c:v>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61-8144-94A3-81C0B6CEF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1581169855574643E-2"/>
          <c:w val="0.91015919772798914"/>
          <c:h val="0.9212314383280267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tx2"/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8B-BF49-B0D2-E7BF0288F95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8B-BF49-B0D2-E7BF0288F95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8B-BF49-B0D2-E7BF0288F95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8B-BF49-B0D2-E7BF0288F95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8B-BF49-B0D2-E7BF0288F95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8B-BF49-B0D2-E7BF0288F95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C8B-BF49-B0D2-E7BF0288F95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fr-FR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C8B-BF49-B0D2-E7BF0288F959}"/>
                </c:ext>
              </c:extLst>
            </c:dLbl>
            <c:dLbl>
              <c:idx val="5"/>
              <c:layout>
                <c:manualLayout>
                  <c:x val="-2.278166582116865E-3"/>
                  <c:y val="0"/>
                </c:manualLayout>
              </c:layout>
              <c:tx>
                <c:rich>
                  <a:bodyPr/>
                  <a:lstStyle/>
                  <a:p>
                    <a:fld id="{0A15138E-A696-BF42-8CED-675D66D56531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AC8B-BF49-B0D2-E7BF0288F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=A14</c:v>
                </c:pt>
                <c:pt idx="1">
                  <c:v>=A15</c:v>
                </c:pt>
                <c:pt idx="2">
                  <c:v>=A16</c:v>
                </c:pt>
                <c:pt idx="3">
                  <c:v>=A17</c:v>
                </c:pt>
                <c:pt idx="4">
                  <c:v>=A18</c:v>
                </c:pt>
                <c:pt idx="5">
                  <c:v>=A19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0.71799999999999997</c:v>
                </c:pt>
                <c:pt idx="1">
                  <c:v>0.51500000000000001</c:v>
                </c:pt>
                <c:pt idx="2">
                  <c:v>0.17499999999999999</c:v>
                </c:pt>
                <c:pt idx="3">
                  <c:v>9.9000000000000005E-2</c:v>
                </c:pt>
                <c:pt idx="4">
                  <c:v>7.6999999999999999E-2</c:v>
                </c:pt>
                <c:pt idx="5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8B-BF49-B0D2-E7BF0288F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15492560"/>
        <c:axId val="315492952"/>
      </c:barChart>
      <c:barChart>
        <c:barDir val="bar"/>
        <c:grouping val="clustered"/>
        <c:varyColors val="0"/>
        <c:ser>
          <c:idx val="2"/>
          <c:order val="1"/>
          <c:tx>
            <c:strRef>
              <c:f>Feuil1!$C$1</c:f>
              <c:strCache>
                <c:ptCount val="1"/>
                <c:pt idx="0">
                  <c:v>Principale raison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lang="fr-FR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C8B-BF49-B0D2-E7BF0288F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=A14</c:v>
                </c:pt>
                <c:pt idx="1">
                  <c:v>=A15</c:v>
                </c:pt>
                <c:pt idx="2">
                  <c:v>=A16</c:v>
                </c:pt>
                <c:pt idx="3">
                  <c:v>=A17</c:v>
                </c:pt>
                <c:pt idx="4">
                  <c:v>=A18</c:v>
                </c:pt>
                <c:pt idx="5">
                  <c:v>=A19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0.54700000000000004</c:v>
                </c:pt>
                <c:pt idx="1">
                  <c:v>0.27399999999999997</c:v>
                </c:pt>
                <c:pt idx="2">
                  <c:v>5.0999999999999997E-2</c:v>
                </c:pt>
                <c:pt idx="3">
                  <c:v>3.4000000000000002E-2</c:v>
                </c:pt>
                <c:pt idx="4">
                  <c:v>1.8000000000000002E-2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C8B-BF49-B0D2-E7BF0288F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100"/>
        <c:axId val="315493736"/>
        <c:axId val="315493344"/>
      </c:barChart>
      <c:catAx>
        <c:axId val="31549256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15492952"/>
        <c:crosses val="autoZero"/>
        <c:auto val="1"/>
        <c:lblAlgn val="ctr"/>
        <c:lblOffset val="100"/>
        <c:noMultiLvlLbl val="0"/>
      </c:catAx>
      <c:valAx>
        <c:axId val="315492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15492560"/>
        <c:crosses val="autoZero"/>
        <c:crossBetween val="between"/>
      </c:valAx>
      <c:valAx>
        <c:axId val="31549334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15493736"/>
        <c:crosses val="max"/>
        <c:crossBetween val="between"/>
      </c:valAx>
      <c:catAx>
        <c:axId val="315493736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1549334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Déménageants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2D-A144-BE51-E7D15A8D6D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2D-A144-BE51-E7D15A8D6D2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2D-A144-BE51-E7D15A8D6D2D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2D-A144-BE51-E7D15A8D6D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2D-A144-BE51-E7D15A8D6D2D}"/>
              </c:ext>
            </c:extLst>
          </c:dPt>
          <c:dLbls>
            <c:dLbl>
              <c:idx val="0"/>
              <c:layout>
                <c:manualLayout>
                  <c:x val="-2.4636839953785822E-2"/>
                  <c:y val="-3.15574652188763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D-A144-BE51-E7D15A8D6D2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C2D-A144-BE51-E7D15A8D6D2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2D-A144-BE51-E7D15A8D6D2D}"/>
                </c:ext>
              </c:extLst>
            </c:dLbl>
            <c:dLbl>
              <c:idx val="3"/>
              <c:layout>
                <c:manualLayout>
                  <c:x val="-1.5543458040006728E-2"/>
                  <c:y val="-4.460356303645720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2D-A144-BE51-E7D15A8D6D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2D-A144-BE51-E7D15A8D6D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.  Oui, tout à fait</c:v>
                </c:pt>
                <c:pt idx="1">
                  <c:v>.  Oui, plutôt</c:v>
                </c:pt>
                <c:pt idx="2">
                  <c:v>.  Non, plutôt pas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9.5000000000000001E-2</c:v>
                </c:pt>
                <c:pt idx="1">
                  <c:v>0.36200000000000004</c:v>
                </c:pt>
                <c:pt idx="2">
                  <c:v>0.35</c:v>
                </c:pt>
                <c:pt idx="3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2D-A144-BE51-E7D15A8D6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274168716487648E-2"/>
          <c:y val="1.3642733085971433E-3"/>
          <c:w val="0.78219050530411416"/>
          <c:h val="0.99863569200063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rgbClr val="00AA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C0-5348-84CC-C0EB313816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C0-5348-84CC-C0EB313816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CC0-5348-84CC-C0EB3138165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CC0-5348-84CC-C0EB31381659}"/>
              </c:ext>
            </c:extLst>
          </c:dPt>
          <c:dPt>
            <c:idx val="6"/>
            <c:invertIfNegative val="0"/>
            <c:bubble3D val="0"/>
            <c:spPr>
              <a:solidFill>
                <a:srgbClr val="00AAF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4CC0-5348-84CC-C0EB31381659}"/>
              </c:ext>
            </c:extLst>
          </c:dPt>
          <c:dPt>
            <c:idx val="7"/>
            <c:invertIfNegative val="0"/>
            <c:bubble3D val="0"/>
            <c:spPr>
              <a:solidFill>
                <a:srgbClr val="00AAF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4CC0-5348-84CC-C0EB3138165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CC0-5348-84CC-C0EB31381659}"/>
              </c:ext>
            </c:extLst>
          </c:dPt>
          <c:dPt>
            <c:idx val="11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A-4CC0-5348-84CC-C0EB31381659}"/>
              </c:ext>
            </c:extLst>
          </c:dPt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C0-5348-84CC-C0EB31381659}"/>
                </c:ext>
              </c:extLst>
            </c:dLbl>
            <c:dLbl>
              <c:idx val="3"/>
              <c:layout>
                <c:manualLayout>
                  <c:x val="5.3272460109623889E-3"/>
                  <c:y val="7.4946313528990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C0-5348-84CC-C0EB31381659}"/>
                </c:ext>
              </c:extLst>
            </c:dLbl>
            <c:dLbl>
              <c:idx val="11"/>
              <c:numFmt formatCode="#,##0%;#,##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767171"/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CC0-5348-84CC-C0EB31381659}"/>
                </c:ext>
              </c:extLst>
            </c:dLbl>
            <c:dLbl>
              <c:idx val="2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C0-5348-84CC-C0EB31381659}"/>
                </c:ext>
              </c:extLst>
            </c:dLbl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AAFF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Feuil1!$A$2:$A$13</c:f>
              <c:strCache>
                <c:ptCount val="12"/>
                <c:pt idx="0">
                  <c:v>Cela coûte trop cher</c:v>
                </c:pt>
                <c:pt idx="1">
                  <c:v>La complexité des démarches : recours à des prestataires, demandes de primes, devis</c:v>
                </c:pt>
                <c:pt idx="2">
                  <c:v>Votre entreprise/société n'est pas propriétaire des locaux</c:v>
                </c:pt>
                <c:pt idx="3">
                  <c:v>Manque d'information sur les aides de l'Etat pour les professionnels dans le cadre de leurs démarches d'économie</c:v>
                </c:pt>
                <c:pt idx="4">
                  <c:v>Manque de visibilité sur les retours sur investissements des travaux à engager</c:v>
                </c:pt>
                <c:pt idx="5">
                  <c:v>Vous pensez avoir déjà réalisé toutes les actions adaptées à votre situation</c:v>
                </c:pt>
                <c:pt idx="6">
                  <c:v>Le manque de visibilité sur la pérennité de votre entreprise</c:v>
                </c:pt>
                <c:pt idx="7">
                  <c:v>Cela prend trop de temps</c:v>
                </c:pt>
                <c:pt idx="8">
                  <c:v>Les travaux pourraient gêner le bon déroulement de votre activité</c:v>
                </c:pt>
                <c:pt idx="9">
                  <c:v>Vous manquez de connaissances sur les moyens de faire des économies d'énergie</c:v>
                </c:pt>
                <c:pt idx="10">
                  <c:v>Autre</c:v>
                </c:pt>
                <c:pt idx="11">
                  <c:v>Aucun</c:v>
                </c:pt>
              </c:strCache>
            </c:strRef>
          </c:cat>
          <c:val>
            <c:numRef>
              <c:f>Feuil1!$B$2:$B$13</c:f>
              <c:numCache>
                <c:formatCode>0%</c:formatCode>
                <c:ptCount val="12"/>
                <c:pt idx="0">
                  <c:v>0.44299999999999995</c:v>
                </c:pt>
                <c:pt idx="1">
                  <c:v>0.3</c:v>
                </c:pt>
                <c:pt idx="2">
                  <c:v>0.251</c:v>
                </c:pt>
                <c:pt idx="3">
                  <c:v>0.23100000000000001</c:v>
                </c:pt>
                <c:pt idx="4">
                  <c:v>0.2</c:v>
                </c:pt>
                <c:pt idx="5">
                  <c:v>0.17199999999999999</c:v>
                </c:pt>
                <c:pt idx="6">
                  <c:v>0.14199999999999999</c:v>
                </c:pt>
                <c:pt idx="7">
                  <c:v>0.13500000000000001</c:v>
                </c:pt>
                <c:pt idx="8">
                  <c:v>0.124</c:v>
                </c:pt>
                <c:pt idx="9">
                  <c:v>0.10300000000000001</c:v>
                </c:pt>
                <c:pt idx="10">
                  <c:v>2.4E-2</c:v>
                </c:pt>
                <c:pt idx="11">
                  <c:v>5.5999999999999994E-2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CC0-5348-84CC-C0EB31381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33"/>
        <c:axId val="222739368"/>
        <c:axId val="222739760"/>
      </c:barChart>
      <c:catAx>
        <c:axId val="222739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739760"/>
        <c:crosses val="autoZero"/>
        <c:auto val="1"/>
        <c:lblAlgn val="ctr"/>
        <c:lblOffset val="100"/>
        <c:noMultiLvlLbl val="0"/>
      </c:catAx>
      <c:valAx>
        <c:axId val="222739760"/>
        <c:scaling>
          <c:orientation val="minMax"/>
          <c:max val="0.5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22739368"/>
        <c:crosses val="max"/>
        <c:crossBetween val="between"/>
        <c:majorUnit val="0.1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274168716487648E-2"/>
          <c:y val="1.3642733085971433E-3"/>
          <c:w val="0.70368801997110242"/>
          <c:h val="0.99863569200063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rgbClr val="00817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F8-D54F-AD00-240AE4335F3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F8-D54F-AD00-240AE4335F3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F8-D54F-AD00-240AE4335F34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CBF8-D54F-AD00-240AE4335F34}"/>
              </c:ext>
            </c:extLst>
          </c:dPt>
          <c:dLbls>
            <c:dLbl>
              <c:idx val="4"/>
              <c:layout>
                <c:manualLayout>
                  <c:x val="-3.0431247942196562E-2"/>
                  <c:y val="1.6233766233766235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817D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48456365547071"/>
                      <c:h val="6.38665223665223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BF8-D54F-AD00-240AE4335F34}"/>
                </c:ext>
              </c:extLst>
            </c:dLbl>
            <c:dLbl>
              <c:idx val="5"/>
              <c:layout>
                <c:manualLayout>
                  <c:x val="-0.1451999137020280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F8-D54F-AD00-240AE4335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d'un an</c:v>
                </c:pt>
                <c:pt idx="1">
                  <c:v>Entre 1 et 2 ans</c:v>
                </c:pt>
                <c:pt idx="2">
                  <c:v>Entre 3 et 5 ans</c:v>
                </c:pt>
                <c:pt idx="3">
                  <c:v>Entre 5 et 9 ans</c:v>
                </c:pt>
                <c:pt idx="4">
                  <c:v>Plus de 10 ans</c:v>
                </c:pt>
                <c:pt idx="5">
                  <c:v>Vous ne savez pas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0.11699999999999999</c:v>
                </c:pt>
                <c:pt idx="1">
                  <c:v>0.33</c:v>
                </c:pt>
                <c:pt idx="2">
                  <c:v>0.32200000000000001</c:v>
                </c:pt>
                <c:pt idx="3">
                  <c:v>9.6999999999999989E-2</c:v>
                </c:pt>
                <c:pt idx="4">
                  <c:v>3.7999999999999999E-2</c:v>
                </c:pt>
                <c:pt idx="5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F8-D54F-AD00-240AE4335F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73"/>
        <c:axId val="222739368"/>
        <c:axId val="222739760"/>
      </c:barChart>
      <c:catAx>
        <c:axId val="222739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739760"/>
        <c:crosses val="autoZero"/>
        <c:auto val="1"/>
        <c:lblAlgn val="ctr"/>
        <c:lblOffset val="100"/>
        <c:noMultiLvlLbl val="0"/>
      </c:catAx>
      <c:valAx>
        <c:axId val="222739760"/>
        <c:scaling>
          <c:orientation val="minMax"/>
          <c:max val="0.5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22739368"/>
        <c:crosses val="max"/>
        <c:crossBetween val="between"/>
        <c:majorUnit val="0.1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solidFill>
            <a:schemeClr val="accent3"/>
          </a:solidFill>
          <a:latin typeface="+mn-lt"/>
        </a:defRPr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58363576054816E-2"/>
          <c:y val="1.364242712079795E-3"/>
          <c:w val="0.70368801997110242"/>
          <c:h val="0.99863569200063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Colonne4</c:v>
                </c:pt>
              </c:strCache>
            </c:strRef>
          </c:tx>
          <c:spPr>
            <a:solidFill>
              <a:srgbClr val="00AA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808-6F4E-BA4E-E38148B2DFA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08-6F4E-BA4E-E38148B2DFA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808-6F4E-BA4E-E38148B2DFA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808-6F4E-BA4E-E38148B2DFA1}"/>
              </c:ext>
            </c:extLst>
          </c:dPt>
          <c:dPt>
            <c:idx val="6"/>
            <c:invertIfNegative val="0"/>
            <c:bubble3D val="0"/>
            <c:spPr>
              <a:solidFill>
                <a:srgbClr val="00AAF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2808-6F4E-BA4E-E38148B2DFA1}"/>
              </c:ext>
            </c:extLst>
          </c:dPt>
          <c:dPt>
            <c:idx val="7"/>
            <c:invertIfNegative val="0"/>
            <c:bubble3D val="0"/>
            <c:spPr>
              <a:solidFill>
                <a:srgbClr val="00AAF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2808-6F4E-BA4E-E38148B2DFA1}"/>
              </c:ext>
            </c:extLst>
          </c:dPt>
          <c:dPt>
            <c:idx val="9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2808-6F4E-BA4E-E38148B2DFA1}"/>
              </c:ext>
            </c:extLst>
          </c:dPt>
          <c:dLbls>
            <c:dLbl>
              <c:idx val="8"/>
              <c:layout>
                <c:manualLayout>
                  <c:x val="-2.2813695897742313E-3"/>
                  <c:y val="3.5765379113018596E-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00AA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74F2E96D-6D09-0642-AE5F-CAC1FA3EC0D8}" type="VALUE">
                      <a:rPr lang="en-US">
                        <a:solidFill>
                          <a:srgbClr val="00AAFF"/>
                        </a:solidFill>
                      </a:rPr>
                      <a:pPr>
                        <a:defRPr sz="1400" b="1">
                          <a:solidFill>
                            <a:srgbClr val="00AA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numFmt formatCode="#,##0%;#,##0%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85500289936858E-2"/>
                      <c:h val="5.78373867429661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808-6F4E-BA4E-E38148B2DFA1}"/>
                </c:ext>
              </c:extLst>
            </c:dLbl>
            <c:numFmt formatCode="#,##0%;#,#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Feuil1!$A$2:$A$11</c:f>
              <c:strCache>
                <c:ptCount val="10"/>
                <c:pt idx="0">
                  <c:v>Ecogestes au quotidien</c:v>
                </c:pt>
                <c:pt idx="1">
                  <c:v>Changement d'équipements autres (éclairage, bureautique, machines professionnelles.)</c:v>
                </c:pt>
                <c:pt idx="2">
                  <c:v>Travaux d'isolation thermique</c:v>
                </c:pt>
                <c:pt idx="3">
                  <c:v>Installation de matériel de régulation (thermostat, consommation connectée, détecteurs de présence)</c:v>
                </c:pt>
                <c:pt idx="4">
                  <c:v>Changement d'équipements de chauffage, eau chaude ou ventilation</c:v>
                </c:pt>
                <c:pt idx="5">
                  <c:v>Utilisation de véhicules moins polluants (électriques, biocarburants)</c:v>
                </c:pt>
                <c:pt idx="6">
                  <c:v>Production d'énergie renouvelable</c:v>
                </c:pt>
                <c:pt idx="7">
                  <c:v>Changement de local pour un local mieux isolé</c:v>
                </c:pt>
                <c:pt idx="8">
                  <c:v>Autres</c:v>
                </c:pt>
                <c:pt idx="9">
                  <c:v>Aucune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0.50800000000000001</c:v>
                </c:pt>
                <c:pt idx="1">
                  <c:v>0.34600000000000003</c:v>
                </c:pt>
                <c:pt idx="2">
                  <c:v>0.22</c:v>
                </c:pt>
                <c:pt idx="3">
                  <c:v>0.19</c:v>
                </c:pt>
                <c:pt idx="4">
                  <c:v>0.184</c:v>
                </c:pt>
                <c:pt idx="5">
                  <c:v>0.111</c:v>
                </c:pt>
                <c:pt idx="6">
                  <c:v>9.6000000000000002E-2</c:v>
                </c:pt>
                <c:pt idx="7">
                  <c:v>8.199999999999999E-2</c:v>
                </c:pt>
                <c:pt idx="8">
                  <c:v>2.2000000000000002E-2</c:v>
                </c:pt>
                <c:pt idx="9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08-6F4E-BA4E-E38148B2D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73"/>
        <c:axId val="222739368"/>
        <c:axId val="222739760"/>
      </c:barChart>
      <c:catAx>
        <c:axId val="222739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2739760"/>
        <c:crosses val="autoZero"/>
        <c:auto val="1"/>
        <c:lblAlgn val="ctr"/>
        <c:lblOffset val="100"/>
        <c:noMultiLvlLbl val="0"/>
      </c:catAx>
      <c:valAx>
        <c:axId val="222739760"/>
        <c:scaling>
          <c:orientation val="minMax"/>
          <c:max val="0.70000000000000007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22739368"/>
        <c:crosses val="max"/>
        <c:crossBetween val="between"/>
        <c:majorUnit val="0.1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+mn-lt"/>
        </a:defRPr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701B74-1AB4-EF1B-CD02-5E75DC46A3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FA6E72-2F9A-9333-D888-573454219A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F7B802-F9EC-EC4E-B67B-38B485E40CEF}" type="datetimeFigureOut">
              <a:rPr lang="fr-FR"/>
              <a:pPr>
                <a:defRPr/>
              </a:pPr>
              <a:t>12/03/2024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277FC1-57E3-2666-477D-6AB8CF9B80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5A9426-F189-833B-3AE6-76DB1AD06B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946D92-28FB-2843-B462-C877B930E5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FB71F5-C35C-C10F-D73F-289582C2D3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66E2B-81A7-B963-6FFE-AFD9EC4774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60BE7A-1E8F-A04D-93CD-C7C449AA5440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804886-7BCB-4327-3D5A-379CF600D3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3D066D-51EA-D755-25DE-AE87A92DF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E09EE-6A59-2AF1-5BCC-360E498D72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84B4A-D19E-0BD3-4B09-5DE4CB18C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E11D97-1246-FD4D-8989-5C8A5FAC3FE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7" hidden="1">
            <a:extLst>
              <a:ext uri="{FF2B5EF4-FFF2-40B4-BE49-F238E27FC236}">
                <a16:creationId xmlns:a16="http://schemas.microsoft.com/office/drawing/2014/main" id="{C7680BA7-15CE-A28B-244E-FFC686F4D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DD5A9D0F-2FC7-7B57-3DA7-0547E1F5EB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6100" y="6011863"/>
            <a:ext cx="103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E5E03E9A-54B9-7C99-4527-A121A42E12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94350" y="6011863"/>
            <a:ext cx="1039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87D7F4E4-3A2B-38A3-D597-AC7F867D1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7988" y="6011863"/>
            <a:ext cx="1039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6B4EC62-9B61-60BD-FC65-1629B688B8B1}"/>
              </a:ext>
            </a:extLst>
          </p:cNvPr>
          <p:cNvCxnSpPr>
            <a:cxnSpLocks/>
          </p:cNvCxnSpPr>
          <p:nvPr userDrawn="1"/>
        </p:nvCxnSpPr>
        <p:spPr>
          <a:xfrm>
            <a:off x="54737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B6C5280-71E6-9159-29E8-7E1560A14435}"/>
              </a:ext>
            </a:extLst>
          </p:cNvPr>
          <p:cNvCxnSpPr>
            <a:cxnSpLocks/>
          </p:cNvCxnSpPr>
          <p:nvPr userDrawn="1"/>
        </p:nvCxnSpPr>
        <p:spPr>
          <a:xfrm>
            <a:off x="67056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9">
            <a:extLst>
              <a:ext uri="{FF2B5EF4-FFF2-40B4-BE49-F238E27FC236}">
                <a16:creationId xmlns:a16="http://schemas.microsoft.com/office/drawing/2014/main" id="{56011015-E169-9D2A-19D2-DC1B8C80491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9313" y="6292850"/>
            <a:ext cx="420687" cy="420688"/>
            <a:chOff x="4660055" y="6248453"/>
            <a:chExt cx="419945" cy="419945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ED3A076-9C91-AA50-C01E-40C68C589A95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1641BDA-0D0C-57E5-7697-D8501D23986F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1" name="Groupe 12">
            <a:extLst>
              <a:ext uri="{FF2B5EF4-FFF2-40B4-BE49-F238E27FC236}">
                <a16:creationId xmlns:a16="http://schemas.microsoft.com/office/drawing/2014/main" id="{6E0D4AB6-4A9E-A234-7B60-A82AD1DBA3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03913" y="6292850"/>
            <a:ext cx="420687" cy="420688"/>
            <a:chOff x="4660055" y="6248453"/>
            <a:chExt cx="419945" cy="41994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37A861A0-5CF3-81EB-3CCD-18E33184B230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A51CC2F-F3D0-CEC2-C095-BC451D67B9DB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4" name="Groupe 18">
            <a:extLst>
              <a:ext uri="{FF2B5EF4-FFF2-40B4-BE49-F238E27FC236}">
                <a16:creationId xmlns:a16="http://schemas.microsoft.com/office/drawing/2014/main" id="{1A24FC87-3BCF-AC4C-06A1-DF4C58336E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067550" y="6292850"/>
            <a:ext cx="420688" cy="420688"/>
            <a:chOff x="4660055" y="6248453"/>
            <a:chExt cx="419945" cy="41994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1F254AD-CF39-0DF2-7F2D-C3A085C49C18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31F5E46-62E0-F1E0-F1B0-783A9A6C7793}"/>
                </a:ext>
              </a:extLst>
            </p:cNvPr>
            <p:cNvSpPr/>
            <p:nvPr userDrawn="1"/>
          </p:nvSpPr>
          <p:spPr>
            <a:xfrm>
              <a:off x="4763061" y="6351459"/>
              <a:ext cx="213933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8A3A499-165A-0BE7-57FE-EDB7FC944E7D}"/>
              </a:ext>
            </a:extLst>
          </p:cNvPr>
          <p:cNvSpPr/>
          <p:nvPr userDrawn="1"/>
        </p:nvSpPr>
        <p:spPr>
          <a:xfrm>
            <a:off x="0" y="5530850"/>
            <a:ext cx="9156700" cy="257175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1999" cy="5660019"/>
          </a:xfrm>
          <a:custGeom>
            <a:avLst/>
            <a:gdLst>
              <a:gd name="connsiteX0" fmla="*/ 0 w 12191999"/>
              <a:gd name="connsiteY0" fmla="*/ 0 h 5660019"/>
              <a:gd name="connsiteX1" fmla="*/ 12191999 w 12191999"/>
              <a:gd name="connsiteY1" fmla="*/ 0 h 5660019"/>
              <a:gd name="connsiteX2" fmla="*/ 12191999 w 12191999"/>
              <a:gd name="connsiteY2" fmla="*/ 5660019 h 5660019"/>
              <a:gd name="connsiteX3" fmla="*/ 9157061 w 12191999"/>
              <a:gd name="connsiteY3" fmla="*/ 5660019 h 5660019"/>
              <a:gd name="connsiteX4" fmla="*/ 9157061 w 12191999"/>
              <a:gd name="connsiteY4" fmla="*/ 5535909 h 5660019"/>
              <a:gd name="connsiteX5" fmla="*/ 9157061 w 12191999"/>
              <a:gd name="connsiteY5" fmla="*/ 5531453 h 5660019"/>
              <a:gd name="connsiteX6" fmla="*/ 0 w 12191999"/>
              <a:gd name="connsiteY6" fmla="*/ 5531453 h 566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5660019">
                <a:moveTo>
                  <a:pt x="0" y="0"/>
                </a:moveTo>
                <a:lnTo>
                  <a:pt x="12191999" y="0"/>
                </a:lnTo>
                <a:lnTo>
                  <a:pt x="12191999" y="5660019"/>
                </a:lnTo>
                <a:lnTo>
                  <a:pt x="9157061" y="5660019"/>
                </a:lnTo>
                <a:lnTo>
                  <a:pt x="9157061" y="5535909"/>
                </a:lnTo>
                <a:lnTo>
                  <a:pt x="9157061" y="5531453"/>
                </a:lnTo>
                <a:lnTo>
                  <a:pt x="0" y="5531453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6343457" y="3662926"/>
            <a:ext cx="4853116" cy="40011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Espace réservé du titre 1"/>
          <p:cNvSpPr>
            <a:spLocks noGrp="1"/>
          </p:cNvSpPr>
          <p:nvPr>
            <p:ph type="title"/>
          </p:nvPr>
        </p:nvSpPr>
        <p:spPr>
          <a:xfrm>
            <a:off x="365142" y="1544576"/>
            <a:ext cx="8348552" cy="861774"/>
          </a:xfrm>
          <a:prstGeom prst="rect">
            <a:avLst/>
          </a:prstGeom>
        </p:spPr>
        <p:txBody>
          <a:bodyPr rtlCol="0"/>
          <a:lstStyle>
            <a:lvl1pPr algn="l">
              <a:lnSpc>
                <a:spcPct val="10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009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83D2754F-A7E9-9808-3F06-CA21BE692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F86FCDCC-D839-9813-7474-4D08B9189F36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66824" y="1553797"/>
            <a:ext cx="11563226" cy="323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Pct val="50000"/>
              <a:buFontTx/>
              <a:buNone/>
              <a:defRPr sz="1500" spc="20" baseline="0"/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196106" y="3712957"/>
            <a:ext cx="9633943" cy="323165"/>
          </a:xfrm>
          <a:prstGeom prst="rect">
            <a:avLst/>
          </a:prstGeom>
          <a:noFill/>
        </p:spPr>
        <p:txBody>
          <a:bodyPr lIns="144000" anchor="ctr"/>
          <a:lstStyle>
            <a:lvl1pPr marL="0" indent="0" algn="l" defTabSz="914400" rtl="0" eaLnBrk="1" latinLnBrk="0" hangingPunct="1">
              <a:buNone/>
              <a:defRPr lang="en-US" sz="1500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3D02444F-5401-A565-6D57-C661C0AAA1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B15786D-8A5A-9A4A-BA19-906287A4E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71916B-06E1-A0F3-CBA2-73B6D7375F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08008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89E7692A-3A69-FDB3-CE20-B31D510776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4A18AFA7-8DF8-3EEE-EC7F-882DBCA491C3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66700" y="1554163"/>
            <a:ext cx="11563350" cy="43682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32F79E6E-CEA0-BD64-B516-093C31907B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3870519-F9A9-0E4C-AB0E-A08374884F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1ED3B5B-CBB9-7112-7982-9BD618F4AF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408433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4560E3E8-16A0-CE38-EFF1-0E6069508D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931C2B-5C21-9629-1F5F-52E722C79F41}"/>
              </a:ext>
            </a:extLst>
          </p:cNvPr>
          <p:cNvSpPr/>
          <p:nvPr userDrawn="1"/>
        </p:nvSpPr>
        <p:spPr>
          <a:xfrm>
            <a:off x="0" y="3238500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7188" y="368300"/>
            <a:ext cx="11834812" cy="3060700"/>
          </a:xfrm>
          <a:custGeom>
            <a:avLst/>
            <a:gdLst>
              <a:gd name="connsiteX0" fmla="*/ 0 w 11834812"/>
              <a:gd name="connsiteY0" fmla="*/ 0 h 3060700"/>
              <a:gd name="connsiteX1" fmla="*/ 11834812 w 11834812"/>
              <a:gd name="connsiteY1" fmla="*/ 0 h 3060700"/>
              <a:gd name="connsiteX2" fmla="*/ 11834812 w 11834812"/>
              <a:gd name="connsiteY2" fmla="*/ 3060700 h 3060700"/>
              <a:gd name="connsiteX3" fmla="*/ 6856412 w 11834812"/>
              <a:gd name="connsiteY3" fmla="*/ 3060700 h 3060700"/>
              <a:gd name="connsiteX4" fmla="*/ 6856412 w 11834812"/>
              <a:gd name="connsiteY4" fmla="*/ 2870200 h 3060700"/>
              <a:gd name="connsiteX5" fmla="*/ 6856412 w 11834812"/>
              <a:gd name="connsiteY5" fmla="*/ 2870199 h 3060700"/>
              <a:gd name="connsiteX6" fmla="*/ 0 w 11834812"/>
              <a:gd name="connsiteY6" fmla="*/ 2870199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4812" h="3060700">
                <a:moveTo>
                  <a:pt x="0" y="0"/>
                </a:moveTo>
                <a:lnTo>
                  <a:pt x="11834812" y="0"/>
                </a:lnTo>
                <a:lnTo>
                  <a:pt x="11834812" y="3060700"/>
                </a:lnTo>
                <a:lnTo>
                  <a:pt x="6856412" y="3060700"/>
                </a:lnTo>
                <a:lnTo>
                  <a:pt x="6856412" y="2870200"/>
                </a:lnTo>
                <a:lnTo>
                  <a:pt x="6856412" y="2870199"/>
                </a:lnTo>
                <a:lnTo>
                  <a:pt x="0" y="2870199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56837" y="3942943"/>
            <a:ext cx="10480034" cy="4770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B1E1721B-4BF4-4C95-CCF3-91A34AA5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152535F-55A3-5F42-9A3F-11DB1A7D6D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516844-F58A-79EC-3DCF-7A189B0393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343839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57DB72F3-F318-8A0B-F97F-89669C0610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B7FB15-CA53-5123-29BD-1D143DC45A4F}"/>
              </a:ext>
            </a:extLst>
          </p:cNvPr>
          <p:cNvSpPr/>
          <p:nvPr userDrawn="1"/>
        </p:nvSpPr>
        <p:spPr>
          <a:xfrm>
            <a:off x="0" y="3238500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B3EBDC0A-9ED7-A64A-FF20-48101BA70E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21975" y="4937125"/>
            <a:ext cx="936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8000">
                <a:solidFill>
                  <a:srgbClr val="00817D"/>
                </a:solidFill>
                <a:latin typeface="Arial Black" panose="020B0604020202020204" pitchFamily="34" charset="0"/>
              </a:rPr>
              <a:t>”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F610D2A-ED13-3CD6-AA27-C6BBF1044E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11675" y="3544888"/>
            <a:ext cx="9366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8000">
                <a:solidFill>
                  <a:srgbClr val="00817D"/>
                </a:solidFill>
                <a:latin typeface="Arial Black" panose="020B0604020202020204" pitchFamily="34" charset="0"/>
              </a:rPr>
              <a:t>“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57188" y="368300"/>
            <a:ext cx="11834812" cy="3060700"/>
          </a:xfrm>
          <a:custGeom>
            <a:avLst/>
            <a:gdLst>
              <a:gd name="connsiteX0" fmla="*/ 0 w 11834812"/>
              <a:gd name="connsiteY0" fmla="*/ 0 h 3060700"/>
              <a:gd name="connsiteX1" fmla="*/ 11834812 w 11834812"/>
              <a:gd name="connsiteY1" fmla="*/ 0 h 3060700"/>
              <a:gd name="connsiteX2" fmla="*/ 11834812 w 11834812"/>
              <a:gd name="connsiteY2" fmla="*/ 3060700 h 3060700"/>
              <a:gd name="connsiteX3" fmla="*/ 6856412 w 11834812"/>
              <a:gd name="connsiteY3" fmla="*/ 3060700 h 3060700"/>
              <a:gd name="connsiteX4" fmla="*/ 6856412 w 11834812"/>
              <a:gd name="connsiteY4" fmla="*/ 2870200 h 3060700"/>
              <a:gd name="connsiteX5" fmla="*/ 0 w 11834812"/>
              <a:gd name="connsiteY5" fmla="*/ 28702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812" h="3060700">
                <a:moveTo>
                  <a:pt x="0" y="0"/>
                </a:moveTo>
                <a:lnTo>
                  <a:pt x="11834812" y="0"/>
                </a:lnTo>
                <a:lnTo>
                  <a:pt x="11834812" y="3060700"/>
                </a:lnTo>
                <a:lnTo>
                  <a:pt x="6856412" y="3060700"/>
                </a:lnTo>
                <a:lnTo>
                  <a:pt x="6856412" y="2870200"/>
                </a:lnTo>
                <a:lnTo>
                  <a:pt x="0" y="2870200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56837" y="3942943"/>
            <a:ext cx="10480034" cy="4770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8208751" y="5790336"/>
            <a:ext cx="2628120" cy="276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B08E5C26-FF29-DC0F-4FB2-6765B45C00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EB27DE7-1997-EC4B-B5BE-C56D53F13A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32883EF-29E2-A739-50CC-8D2B9F95E0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42663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B4C42F-3338-8740-03C0-0584786086ED}"/>
              </a:ext>
            </a:extLst>
          </p:cNvPr>
          <p:cNvSpPr/>
          <p:nvPr userDrawn="1"/>
        </p:nvSpPr>
        <p:spPr>
          <a:xfrm>
            <a:off x="357188" y="355600"/>
            <a:ext cx="11834812" cy="563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BDAD2681-8A49-0BE4-F770-817C643F9E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1DB6AB0B-0814-BF51-F20B-89F41209EF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21975" y="3703638"/>
            <a:ext cx="936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8000">
                <a:solidFill>
                  <a:schemeClr val="accent1"/>
                </a:solidFill>
                <a:latin typeface="Arial Black" panose="020B0604020202020204" pitchFamily="34" charset="0"/>
              </a:rPr>
              <a:t>”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65F9F14-4E6B-1501-C40F-226275A6BE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11675" y="1619250"/>
            <a:ext cx="936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8000">
                <a:solidFill>
                  <a:schemeClr val="accent1"/>
                </a:solidFill>
                <a:latin typeface="Arial Black" panose="020B0604020202020204" pitchFamily="34" charset="0"/>
              </a:rPr>
              <a:t>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1327A-3CC8-BD2B-7490-D9755E46D37F}"/>
              </a:ext>
            </a:extLst>
          </p:cNvPr>
          <p:cNvSpPr/>
          <p:nvPr userDrawn="1"/>
        </p:nvSpPr>
        <p:spPr>
          <a:xfrm>
            <a:off x="0" y="5799138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8146470" y="4484786"/>
            <a:ext cx="2628120" cy="27699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56837" y="2053849"/>
            <a:ext cx="10480034" cy="4770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326476-D430-A36E-8081-5262E7C3DA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E5E8BF-45EE-F84A-A426-B7EDB82070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4FE97AC-19A4-B46A-E0E9-6128EA7525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97219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3580A-02C6-38D9-8B91-693804586E09}"/>
              </a:ext>
            </a:extLst>
          </p:cNvPr>
          <p:cNvSpPr/>
          <p:nvPr userDrawn="1"/>
        </p:nvSpPr>
        <p:spPr>
          <a:xfrm>
            <a:off x="357188" y="355600"/>
            <a:ext cx="11834812" cy="563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93D5C162-807D-A3B6-D784-A8110E836D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832732-E362-48F3-37A6-B869E3174179}"/>
              </a:ext>
            </a:extLst>
          </p:cNvPr>
          <p:cNvSpPr/>
          <p:nvPr userDrawn="1"/>
        </p:nvSpPr>
        <p:spPr>
          <a:xfrm>
            <a:off x="0" y="5799138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356837" y="2053849"/>
            <a:ext cx="10480034" cy="4770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6DA4A067-ED33-A223-D136-11734D3D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58B9127-91E1-F44D-AD1C-B2C9FA1CD6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C3B73AB-3D54-87EA-F9AE-B613B688FC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104732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64EDF791-EBCA-734C-3C35-18F7B75AA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64706BB6-B558-9AB1-BC93-E63FC8E63741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73112" y="1428409"/>
            <a:ext cx="2401508" cy="323165"/>
          </a:xfrm>
          <a:prstGeom prst="rect">
            <a:avLst/>
          </a:prstGeom>
        </p:spPr>
        <p:txBody>
          <a:bodyPr/>
          <a:lstStyle>
            <a:lvl1pPr marL="0" indent="0">
              <a:buSzPct val="50000"/>
              <a:buFontTx/>
              <a:buNone/>
              <a:defRPr sz="1500" spc="20" baseline="0"/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CABEA41-99ED-038D-49D0-0847FFE7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FF7F50A-F0A9-FC47-9EBB-F7B6F3662A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F1FAC8-1EB9-BFA1-0520-09C9117EC5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48696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5C14A41A-E261-D334-CE53-46D95A8EE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5810AA94-2EEA-214D-6BFA-94622E274254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68898" y="1548391"/>
            <a:ext cx="10411720" cy="3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700"/>
              </a:spcBef>
              <a:buSzPct val="50000"/>
              <a:buFontTx/>
              <a:buNone/>
              <a:defRPr sz="1500"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76518" y="2926472"/>
            <a:ext cx="5041270" cy="323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700"/>
              </a:spcBef>
              <a:buSzPct val="50000"/>
              <a:buFontTx/>
              <a:buNone/>
              <a:defRPr sz="1500" spc="5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39346" y="2926472"/>
            <a:ext cx="5041271" cy="323165"/>
          </a:xfrm>
          <a:prstGeom prst="rect">
            <a:avLst/>
          </a:prstGeom>
        </p:spPr>
        <p:txBody>
          <a:bodyPr/>
          <a:lstStyle>
            <a:lvl1pPr marL="180000" indent="-180000">
              <a:spcBef>
                <a:spcPts val="900"/>
              </a:spcBef>
              <a:buSzPct val="50000"/>
              <a:buFontTx/>
              <a:buBlip>
                <a:blip r:embed="rId3"/>
              </a:buBlip>
              <a:defRPr sz="1500" spc="20" baseline="0"/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F9DE71F-17BC-9EF1-7F15-7F585A591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0EC47C8-066A-2D4F-A2E7-CB40F5227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6EE154-1B09-D2CB-4157-CEC3D48AF1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59464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719F9F8B-C0ED-A947-DC63-3D322697DF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F43F7589-1B8D-7753-A236-4522054A3CD6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68898" y="1548391"/>
            <a:ext cx="10411720" cy="333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700"/>
              </a:spcBef>
              <a:buSzPct val="50000"/>
              <a:buFontTx/>
              <a:buNone/>
              <a:defRPr sz="1500"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68898" y="3107315"/>
            <a:ext cx="10404100" cy="323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700"/>
              </a:spcBef>
              <a:buSzPct val="50000"/>
              <a:buFontTx/>
              <a:buNone/>
              <a:defRPr sz="1500" spc="5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68898" y="4444990"/>
            <a:ext cx="10404100" cy="323165"/>
          </a:xfrm>
          <a:prstGeom prst="rect">
            <a:avLst/>
          </a:prstGeom>
        </p:spPr>
        <p:txBody>
          <a:bodyPr/>
          <a:lstStyle>
            <a:lvl1pPr marL="180000" indent="-180000">
              <a:spcBef>
                <a:spcPts val="900"/>
              </a:spcBef>
              <a:buSzPct val="50000"/>
              <a:buFontTx/>
              <a:buBlip>
                <a:blip r:embed="rId3"/>
              </a:buBlip>
              <a:defRPr sz="1500" spc="20" baseline="0"/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22EA73F2-6536-756C-EFBC-D90E484035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EC2FC9-7E7B-9541-98A6-27FA463FF1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9FA1A8-5DC1-8AB1-ACF9-FF71EB1E84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47220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4FD48966-0452-E095-C3C5-3AADCB46E1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2F385B6A-9FB4-29AD-3568-51AC9D9A3C24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A4CB4D37-BC99-17C9-4A91-16505E93EA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6FA411D-CCBE-124A-8EE1-47709411AF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5E509-D9F3-0367-BB0F-4222E9AF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5088" y="6397625"/>
            <a:ext cx="7908925" cy="215900"/>
          </a:xfrm>
        </p:spPr>
        <p:txBody>
          <a:bodyPr wrap="none"/>
          <a:lstStyle>
            <a:lvl1pPr algn="r">
              <a:defRPr sz="800" cap="all" baseline="0"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</a:t>
            </a:r>
            <a:r>
              <a:rPr lang="fr-FR" err="1"/>
              <a:t>Ifop</a:t>
            </a:r>
            <a:r>
              <a:rPr lang="fr-FR"/>
              <a:t>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41574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973E0-F531-E6B4-1EC1-01AFB3EF7832}"/>
              </a:ext>
            </a:extLst>
          </p:cNvPr>
          <p:cNvSpPr/>
          <p:nvPr userDrawn="1"/>
        </p:nvSpPr>
        <p:spPr>
          <a:xfrm>
            <a:off x="0" y="0"/>
            <a:ext cx="12192000" cy="6258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4B0BCBF7-CFA0-560D-0AEB-49B82533B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3" y="5083969"/>
            <a:ext cx="1438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41FE886-B123-EC86-1B13-30C1861ACC6D}"/>
              </a:ext>
            </a:extLst>
          </p:cNvPr>
          <p:cNvSpPr/>
          <p:nvPr userDrawn="1"/>
        </p:nvSpPr>
        <p:spPr>
          <a:xfrm>
            <a:off x="0" y="6130131"/>
            <a:ext cx="9156700" cy="257175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65142" y="1544576"/>
            <a:ext cx="8348552" cy="861774"/>
          </a:xfrm>
          <a:prstGeom prst="rect">
            <a:avLst/>
          </a:prstGeom>
        </p:spPr>
        <p:txBody>
          <a:bodyPr rtlCol="0"/>
          <a:lstStyle>
            <a:lvl1pPr algn="l">
              <a:lnSpc>
                <a:spcPct val="10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343457" y="3662926"/>
            <a:ext cx="4853116" cy="40011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3277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 1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47E3A9FC-9F97-9FA9-EAEA-C933ADBEB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2AEB76F7-CABC-6986-7D41-2861FE446150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E790433-FDDF-2325-6F6C-640D6E5DD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3363" y="6397625"/>
            <a:ext cx="366712" cy="215900"/>
          </a:xfrm>
        </p:spPr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A29310-8043-1B43-8058-C9CD7E9027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A48D2F-85C5-4C5E-AAED-C93687D6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5088" y="6397625"/>
            <a:ext cx="7908925" cy="215900"/>
          </a:xfrm>
        </p:spPr>
        <p:txBody>
          <a:bodyPr wrap="none"/>
          <a:lstStyle>
            <a:lvl1pPr algn="r">
              <a:defRPr sz="800" cap="all" baseline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</a:t>
            </a:r>
            <a:r>
              <a:rPr lang="fr-FR" err="1"/>
              <a:t>Ifop</a:t>
            </a:r>
            <a:r>
              <a:rPr lang="fr-FR"/>
              <a:t>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140395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 10">
    <p:bg>
      <p:bgPr>
        <a:solidFill>
          <a:srgbClr val="008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22397004-6761-2C92-ABE9-B36D370A75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357188" y="6368971"/>
            <a:ext cx="612775" cy="214471"/>
          </a:xfrm>
          <a:prstGeom prst="rect">
            <a:avLst/>
          </a:prstGeom>
          <a:solidFill>
            <a:srgbClr val="00817D"/>
          </a:solidFill>
          <a:ln>
            <a:noFill/>
          </a:ln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81EBA890-F1EB-5372-B18C-13C3FB882B94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AB2D0C0C-A5FA-7CDE-7A27-C02FA75908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3363" y="6397625"/>
            <a:ext cx="366712" cy="215900"/>
          </a:xfrm>
        </p:spPr>
        <p:txBody>
          <a:bodyPr/>
          <a:lstStyle>
            <a:lvl1pPr algn="l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82FD36-D353-744F-9322-733B05BCF2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9D0D3-6212-1315-3BC6-C8B41C0AC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5088" y="6397625"/>
            <a:ext cx="7908925" cy="215900"/>
          </a:xfrm>
        </p:spPr>
        <p:txBody>
          <a:bodyPr wrap="none"/>
          <a:lstStyle>
            <a:lvl1pPr algn="r">
              <a:defRPr sz="800" cap="all" baseline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</a:t>
            </a:r>
            <a:r>
              <a:rPr lang="fr-FR" err="1"/>
              <a:t>Ifop</a:t>
            </a:r>
            <a:r>
              <a:rPr lang="fr-FR"/>
              <a:t>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150917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8520C82C-7B0C-C270-6DBE-1C38A8FC94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95D21EC5-4208-8EEF-1659-FDEC84DAEB88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87016" y="4730119"/>
            <a:ext cx="4001632" cy="3334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10000"/>
              </a:lnSpc>
              <a:buSzPct val="50000"/>
              <a:buFontTx/>
              <a:buNone/>
              <a:defRPr sz="1500"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57800" y="1778000"/>
            <a:ext cx="6934200" cy="36957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73112" y="1688399"/>
            <a:ext cx="4930022" cy="323165"/>
          </a:xfrm>
          <a:prstGeom prst="rect">
            <a:avLst/>
          </a:prstGeom>
        </p:spPr>
        <p:txBody>
          <a:bodyPr/>
          <a:lstStyle>
            <a:lvl1pPr marL="180000" indent="-180000">
              <a:buSzPct val="50000"/>
              <a:buFontTx/>
              <a:buBlip>
                <a:blip r:embed="rId3"/>
              </a:buBlip>
              <a:defRPr sz="1500" spc="20" baseline="0"/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D101D39-87AE-7676-A186-C2F35CF37D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2EF017F-DB25-364D-9258-1F60BFDBBE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12B568-E7E7-4DC7-ABC6-6B6D1A26BC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25777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D82295B1-7A49-6F6E-7125-2D40AB4A3E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314F087D-8A7F-80C6-A67E-3674C0289D3A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816100"/>
            <a:ext cx="2730500" cy="18796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88248" y="1816100"/>
            <a:ext cx="2481263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4022241"/>
            <a:ext cx="2730500" cy="192770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788248" y="4053991"/>
            <a:ext cx="2481263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32500" y="1816100"/>
            <a:ext cx="2730500" cy="18796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8820748" y="1816100"/>
            <a:ext cx="2481263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032500" y="4022241"/>
            <a:ext cx="2730500" cy="192770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820748" y="4053991"/>
            <a:ext cx="2481263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9237075-A3C9-6ECF-EFCB-7EDB730C1B3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A782664-7276-1E40-967F-A9498B3230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9A5C3E-D620-3635-D784-D83DB3F8CCF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317425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B582E106-F7E2-45F1-D66F-EA4498AA3B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57BACA0F-9D6E-9138-88FE-8DAF4C41C9CD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25">
            <a:extLst>
              <a:ext uri="{FF2B5EF4-FFF2-40B4-BE49-F238E27FC236}">
                <a16:creationId xmlns:a16="http://schemas.microsoft.com/office/drawing/2014/main" id="{C257198C-3D2D-C585-F6DC-CB88738D322E}"/>
              </a:ext>
            </a:extLst>
          </p:cNvPr>
          <p:cNvGraphicFramePr>
            <a:graphicFrameLocks noGrp="1"/>
          </p:cNvGraphicFramePr>
          <p:nvPr/>
        </p:nvGraphicFramePr>
        <p:xfrm>
          <a:off x="-6350" y="1447800"/>
          <a:ext cx="1160145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7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sz="1500" b="0" cap="all" baseline="0" dirty="0">
                        <a:solidFill>
                          <a:schemeClr val="tx2"/>
                        </a:solidFill>
                      </a:endParaRPr>
                    </a:p>
                  </a:txBody>
                  <a:tcPr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3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1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00" b="0" strike="noStrike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12000" algn="l" defTabSz="914400" rtl="0" eaLnBrk="1" latinLnBrk="0" hangingPunct="1"/>
                      <a:endParaRPr lang="en-US" sz="1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92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00" b="0" strike="noStrike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12000" algn="l" defTabSz="914400" rtl="0" eaLnBrk="1" latinLnBrk="0" hangingPunct="1"/>
                      <a:endParaRPr lang="en-US" sz="18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9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b="0" kern="1200" cap="all" baseline="0" dirty="0">
                        <a:solidFill>
                          <a:srgbClr val="003F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F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3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8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718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488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 defTabSz="914400" rtl="0" eaLnBrk="1" latinLnBrk="0" hangingPunct="1"/>
                      <a:endParaRPr lang="en-US" sz="18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Espace réservé du texte 5"/>
          <p:cNvSpPr>
            <a:spLocks noGrp="1"/>
          </p:cNvSpPr>
          <p:nvPr>
            <p:ph type="body" sz="quarter" idx="24"/>
          </p:nvPr>
        </p:nvSpPr>
        <p:spPr>
          <a:xfrm>
            <a:off x="867125" y="3937329"/>
            <a:ext cx="4822475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6"/>
          </p:nvPr>
        </p:nvSpPr>
        <p:spPr>
          <a:xfrm>
            <a:off x="6428514" y="2185097"/>
            <a:ext cx="482247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7"/>
          </p:nvPr>
        </p:nvSpPr>
        <p:spPr>
          <a:xfrm>
            <a:off x="6428514" y="4531132"/>
            <a:ext cx="482247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8"/>
          </p:nvPr>
        </p:nvSpPr>
        <p:spPr>
          <a:xfrm>
            <a:off x="867124" y="4531132"/>
            <a:ext cx="482247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29"/>
          </p:nvPr>
        </p:nvSpPr>
        <p:spPr>
          <a:xfrm>
            <a:off x="867124" y="2727368"/>
            <a:ext cx="482247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25"/>
          </p:nvPr>
        </p:nvSpPr>
        <p:spPr>
          <a:xfrm>
            <a:off x="867125" y="2185097"/>
            <a:ext cx="482247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3"/>
          </p:nvPr>
        </p:nvSpPr>
        <p:spPr>
          <a:xfrm>
            <a:off x="867125" y="1619003"/>
            <a:ext cx="4822475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31"/>
          </p:nvPr>
        </p:nvSpPr>
        <p:spPr>
          <a:xfrm>
            <a:off x="6428513" y="5103632"/>
            <a:ext cx="482247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32"/>
          </p:nvPr>
        </p:nvSpPr>
        <p:spPr>
          <a:xfrm>
            <a:off x="867124" y="5103632"/>
            <a:ext cx="482247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30"/>
          </p:nvPr>
        </p:nvSpPr>
        <p:spPr>
          <a:xfrm>
            <a:off x="6428513" y="2727368"/>
            <a:ext cx="482247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77BC644E-BE4C-86B5-0787-B81D27EE71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27F790C-A4ED-894A-80AF-B977D7100C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AFC33B4-7A0E-3AA6-E887-464432F2CD7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402579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EFEA8713-74E8-7CD5-F774-951850E75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BE78CD-E99A-DBC6-82F8-5DA1925CCF33}"/>
              </a:ext>
            </a:extLst>
          </p:cNvPr>
          <p:cNvSpPr/>
          <p:nvPr userDrawn="1"/>
        </p:nvSpPr>
        <p:spPr>
          <a:xfrm>
            <a:off x="0" y="3929063"/>
            <a:ext cx="7213600" cy="381000"/>
          </a:xfrm>
          <a:prstGeom prst="rect">
            <a:avLst/>
          </a:prstGeom>
          <a:gradFill>
            <a:gsLst>
              <a:gs pos="0">
                <a:srgbClr val="00BCFD"/>
              </a:gs>
              <a:gs pos="100000">
                <a:srgbClr val="23D2B5"/>
              </a:gs>
            </a:gsLst>
            <a:lin ang="21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56837" y="352422"/>
            <a:ext cx="11834812" cy="3762378"/>
          </a:xfrm>
          <a:custGeom>
            <a:avLst/>
            <a:gdLst>
              <a:gd name="connsiteX0" fmla="*/ 0 w 11834812"/>
              <a:gd name="connsiteY0" fmla="*/ 0 h 3762378"/>
              <a:gd name="connsiteX1" fmla="*/ 11834812 w 11834812"/>
              <a:gd name="connsiteY1" fmla="*/ 0 h 3762378"/>
              <a:gd name="connsiteX2" fmla="*/ 11834812 w 11834812"/>
              <a:gd name="connsiteY2" fmla="*/ 3762378 h 3762378"/>
              <a:gd name="connsiteX3" fmla="*/ 6856763 w 11834812"/>
              <a:gd name="connsiteY3" fmla="*/ 3762378 h 3762378"/>
              <a:gd name="connsiteX4" fmla="*/ 6856763 w 11834812"/>
              <a:gd name="connsiteY4" fmla="*/ 3576893 h 3762378"/>
              <a:gd name="connsiteX5" fmla="*/ 0 w 11834812"/>
              <a:gd name="connsiteY5" fmla="*/ 3576893 h 376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812" h="3762378">
                <a:moveTo>
                  <a:pt x="0" y="0"/>
                </a:moveTo>
                <a:lnTo>
                  <a:pt x="11834812" y="0"/>
                </a:lnTo>
                <a:lnTo>
                  <a:pt x="11834812" y="3762378"/>
                </a:lnTo>
                <a:lnTo>
                  <a:pt x="6856763" y="3762378"/>
                </a:lnTo>
                <a:lnTo>
                  <a:pt x="6856763" y="3576893"/>
                </a:lnTo>
                <a:lnTo>
                  <a:pt x="0" y="3576893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8289" y="4541962"/>
            <a:ext cx="11085512" cy="415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68C061B-C13C-0FCB-D0A3-55C6C3E41E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7704177-9179-D045-91D9-8BE8433008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66ABA-2135-00AF-38CA-782F3C5038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478432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4E338F6C-0940-5F88-02AD-B3E266EDE0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14A1E045-7D07-4D62-282B-C9C5C7DA370A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086600" y="1524000"/>
            <a:ext cx="5105400" cy="33909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21F3E2AB-6561-17E1-FAE1-B023D3F8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8276AA0-50D6-4E4F-A986-454338618C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FBEEDC-E18D-DFDC-05CF-A50D80F825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918754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23928C01-CA84-8AE2-75C3-0C6BA6FF8E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3">
            <a:extLst>
              <a:ext uri="{FF2B5EF4-FFF2-40B4-BE49-F238E27FC236}">
                <a16:creationId xmlns:a16="http://schemas.microsoft.com/office/drawing/2014/main" id="{3EE36C35-1F3F-503C-C06E-2A10AC5A5C78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086600" y="1524000"/>
            <a:ext cx="5105400" cy="33909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661751"/>
            <a:ext cx="3251199" cy="369332"/>
          </a:xfrm>
          <a:prstGeom prst="rect">
            <a:avLst/>
          </a:prstGeom>
          <a:noFill/>
        </p:spPr>
        <p:txBody>
          <a:bodyPr lIns="36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800" kern="1200" cap="all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10529" y="3661751"/>
            <a:ext cx="3251199" cy="369332"/>
          </a:xfrm>
          <a:prstGeom prst="rect">
            <a:avLst/>
          </a:prstGeom>
          <a:noFill/>
        </p:spPr>
        <p:txBody>
          <a:bodyPr lIns="18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800" kern="1200" cap="all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410529" y="1533236"/>
            <a:ext cx="3251199" cy="369332"/>
          </a:xfrm>
          <a:prstGeom prst="rect">
            <a:avLst/>
          </a:prstGeom>
          <a:noFill/>
        </p:spPr>
        <p:txBody>
          <a:bodyPr lIns="180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800" kern="1200" cap="all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0" y="1533236"/>
            <a:ext cx="3251199" cy="369332"/>
          </a:xfrm>
          <a:prstGeom prst="rect">
            <a:avLst/>
          </a:prstGeom>
          <a:noFill/>
        </p:spPr>
        <p:txBody>
          <a:bodyPr lIns="360000" rIns="252000" anchor="ctr"/>
          <a:lstStyle>
            <a:lvl1pPr marL="0" indent="0" algn="l" defTabSz="914400" rtl="0" eaLnBrk="1" latinLnBrk="0" hangingPunct="1">
              <a:spcBef>
                <a:spcPts val="2400"/>
              </a:spcBef>
              <a:buNone/>
              <a:defRPr lang="en-US" sz="1800" kern="1200" cap="all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91953" y="1908501"/>
            <a:ext cx="2965965" cy="861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85234" y="1908501"/>
            <a:ext cx="2965965" cy="861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285234" y="4031083"/>
            <a:ext cx="2965965" cy="861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3491953" y="4031083"/>
            <a:ext cx="2965965" cy="861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>
          <a:xfrm>
            <a:off x="3491953" y="2781988"/>
            <a:ext cx="1632527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5"/>
          <p:cNvSpPr>
            <a:spLocks noGrp="1"/>
          </p:cNvSpPr>
          <p:nvPr>
            <p:ph type="body" sz="quarter" idx="22"/>
          </p:nvPr>
        </p:nvSpPr>
        <p:spPr>
          <a:xfrm>
            <a:off x="3491953" y="4912129"/>
            <a:ext cx="1632527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3" name="Espace réservé du texte 5"/>
          <p:cNvSpPr>
            <a:spLocks noGrp="1"/>
          </p:cNvSpPr>
          <p:nvPr>
            <p:ph type="body" sz="quarter" idx="23"/>
          </p:nvPr>
        </p:nvSpPr>
        <p:spPr>
          <a:xfrm>
            <a:off x="285234" y="4912129"/>
            <a:ext cx="161405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5"/>
          <p:cNvSpPr>
            <a:spLocks noGrp="1"/>
          </p:cNvSpPr>
          <p:nvPr>
            <p:ph type="body" sz="quarter" idx="24"/>
          </p:nvPr>
        </p:nvSpPr>
        <p:spPr>
          <a:xfrm>
            <a:off x="285233" y="2781988"/>
            <a:ext cx="1614055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8C21914-DFFC-E07E-3999-1A8B5EF7F88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A9175EB-563E-A241-BB99-0DFC074E9A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D3B62-D175-720F-7D39-A2EACCC0472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2169331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B43D3D8C-4EA8-BB75-E168-8D3800161A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2997200"/>
            <a:ext cx="2400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00F81C05-F705-9D11-A4BC-726AB00239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76800" y="6465888"/>
            <a:ext cx="2438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100" u="sng"/>
              <a:t>engie.com</a:t>
            </a:r>
          </a:p>
        </p:txBody>
      </p:sp>
    </p:spTree>
    <p:extLst>
      <p:ext uri="{BB962C8B-B14F-4D97-AF65-F5344CB8AC3E}">
        <p14:creationId xmlns:p14="http://schemas.microsoft.com/office/powerpoint/2010/main" val="3422042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fond ble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6F37F36A-2671-FEA8-F594-C4C4F89E29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2997200"/>
            <a:ext cx="2400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666C1B97-AA5D-AB7E-C1D3-9AC0D4888D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76800" y="6465888"/>
            <a:ext cx="2438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100" u="sng"/>
              <a:t>engie.com</a:t>
            </a:r>
          </a:p>
        </p:txBody>
      </p:sp>
    </p:spTree>
    <p:extLst>
      <p:ext uri="{BB962C8B-B14F-4D97-AF65-F5344CB8AC3E}">
        <p14:creationId xmlns:p14="http://schemas.microsoft.com/office/powerpoint/2010/main" val="2362346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973E0-F531-E6B4-1EC1-01AFB3EF7832}"/>
              </a:ext>
            </a:extLst>
          </p:cNvPr>
          <p:cNvSpPr/>
          <p:nvPr userDrawn="1"/>
        </p:nvSpPr>
        <p:spPr>
          <a:xfrm>
            <a:off x="0" y="0"/>
            <a:ext cx="12192000" cy="5659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4B0BCBF7-CFA0-560D-0AEB-49B82533B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3" y="4484688"/>
            <a:ext cx="1438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81D13052-2F43-EEAF-0E67-658A85C95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6100" y="6011863"/>
            <a:ext cx="103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8914D5C8-E8A0-8465-8C48-06278EDB53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94350" y="6011863"/>
            <a:ext cx="1039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A40DBE51-54B4-5DB5-FF3C-51B1F8FF63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7988" y="6011863"/>
            <a:ext cx="1039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9250122-1110-0939-C8DF-8C45155E41ED}"/>
              </a:ext>
            </a:extLst>
          </p:cNvPr>
          <p:cNvCxnSpPr>
            <a:cxnSpLocks/>
          </p:cNvCxnSpPr>
          <p:nvPr userDrawn="1"/>
        </p:nvCxnSpPr>
        <p:spPr>
          <a:xfrm>
            <a:off x="54737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870B63E-FC5E-00AD-42EB-CB9C888C8141}"/>
              </a:ext>
            </a:extLst>
          </p:cNvPr>
          <p:cNvCxnSpPr>
            <a:cxnSpLocks/>
          </p:cNvCxnSpPr>
          <p:nvPr userDrawn="1"/>
        </p:nvCxnSpPr>
        <p:spPr>
          <a:xfrm>
            <a:off x="67056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10">
            <a:extLst>
              <a:ext uri="{FF2B5EF4-FFF2-40B4-BE49-F238E27FC236}">
                <a16:creationId xmlns:a16="http://schemas.microsoft.com/office/drawing/2014/main" id="{EBF39EAE-AC5F-58CD-7F01-08BAAE829F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9313" y="6292850"/>
            <a:ext cx="420687" cy="420688"/>
            <a:chOff x="4660055" y="6248453"/>
            <a:chExt cx="419945" cy="419945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1B098C0-CE4A-C5C2-D453-56FD441E5269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BEBACBD-F682-D6D7-09C3-11C9CBBE0B43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4" name="Groupe 16">
            <a:extLst>
              <a:ext uri="{FF2B5EF4-FFF2-40B4-BE49-F238E27FC236}">
                <a16:creationId xmlns:a16="http://schemas.microsoft.com/office/drawing/2014/main" id="{728108D1-A183-39F4-651A-F5C9611C3CD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03913" y="6292850"/>
            <a:ext cx="420687" cy="420688"/>
            <a:chOff x="4660055" y="6248453"/>
            <a:chExt cx="419945" cy="41994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46877C6-2CCD-BA23-96DF-F6D499C4FA2D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9EBA5E1D-49E2-B290-84CF-778F68DC30F5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7" name="Groupe 19">
            <a:extLst>
              <a:ext uri="{FF2B5EF4-FFF2-40B4-BE49-F238E27FC236}">
                <a16:creationId xmlns:a16="http://schemas.microsoft.com/office/drawing/2014/main" id="{159C7206-6397-AD80-C415-0BCFFFD2EE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067550" y="6292850"/>
            <a:ext cx="420688" cy="420688"/>
            <a:chOff x="4660055" y="6248453"/>
            <a:chExt cx="419945" cy="41994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EFE2F52-6960-BC93-3B8F-7779A2D2A2A7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971694B-1C7B-BABD-CC54-77C418DCF11B}"/>
                </a:ext>
              </a:extLst>
            </p:cNvPr>
            <p:cNvSpPr/>
            <p:nvPr userDrawn="1"/>
          </p:nvSpPr>
          <p:spPr>
            <a:xfrm>
              <a:off x="4763061" y="6351459"/>
              <a:ext cx="213933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41FE886-B123-EC86-1B13-30C1861ACC6D}"/>
              </a:ext>
            </a:extLst>
          </p:cNvPr>
          <p:cNvSpPr/>
          <p:nvPr userDrawn="1"/>
        </p:nvSpPr>
        <p:spPr>
          <a:xfrm>
            <a:off x="0" y="5530850"/>
            <a:ext cx="9156700" cy="257175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65142" y="1544576"/>
            <a:ext cx="8348552" cy="861774"/>
          </a:xfrm>
          <a:prstGeom prst="rect">
            <a:avLst/>
          </a:prstGeom>
        </p:spPr>
        <p:txBody>
          <a:bodyPr rtlCol="0"/>
          <a:lstStyle>
            <a:lvl1pPr algn="l">
              <a:lnSpc>
                <a:spcPct val="10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343457" y="3662926"/>
            <a:ext cx="4853116" cy="40011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0421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ond ble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llustration, Animation, dessin humoristique, Dessin animé&#10;&#10;Description générée automatiquement">
            <a:extLst>
              <a:ext uri="{FF2B5EF4-FFF2-40B4-BE49-F238E27FC236}">
                <a16:creationId xmlns:a16="http://schemas.microsoft.com/office/drawing/2014/main" id="{12324FFA-4D97-1C44-7B0B-EC4FABAD0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2">
            <a:extLst>
              <a:ext uri="{FF2B5EF4-FFF2-40B4-BE49-F238E27FC236}">
                <a16:creationId xmlns:a16="http://schemas.microsoft.com/office/drawing/2014/main" id="{6F37F36A-2671-FEA8-F594-C4C4F89E29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850" y="668594"/>
            <a:ext cx="2400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D4368C-A523-9DA3-3FEE-8D6F845C3D93}"/>
              </a:ext>
            </a:extLst>
          </p:cNvPr>
          <p:cNvSpPr/>
          <p:nvPr userDrawn="1"/>
        </p:nvSpPr>
        <p:spPr>
          <a:xfrm>
            <a:off x="0" y="-12700"/>
            <a:ext cx="12192000" cy="5659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4B998D81-15FE-E1EE-CFF1-992A22F7BE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6100" y="5951538"/>
            <a:ext cx="103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bg1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5A8809B9-6A17-96EB-C95C-1775AF580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94350" y="5951538"/>
            <a:ext cx="1039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bg1"/>
                </a:solidFill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2B781555-082F-6724-6224-B3B25E0C78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7988" y="5951538"/>
            <a:ext cx="1039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bg1"/>
                </a:solidFill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30A6FFC-71B4-7EAE-7967-47DA0EEC3FF5}"/>
              </a:ext>
            </a:extLst>
          </p:cNvPr>
          <p:cNvCxnSpPr>
            <a:cxnSpLocks/>
          </p:cNvCxnSpPr>
          <p:nvPr userDrawn="1"/>
        </p:nvCxnSpPr>
        <p:spPr>
          <a:xfrm>
            <a:off x="5473700" y="5946775"/>
            <a:ext cx="0" cy="1984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1FDE5F5-FADB-BCE8-74FE-B47743C1E2DA}"/>
              </a:ext>
            </a:extLst>
          </p:cNvPr>
          <p:cNvCxnSpPr>
            <a:cxnSpLocks/>
          </p:cNvCxnSpPr>
          <p:nvPr userDrawn="1"/>
        </p:nvCxnSpPr>
        <p:spPr>
          <a:xfrm>
            <a:off x="6705600" y="5946775"/>
            <a:ext cx="0" cy="19843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9">
            <a:extLst>
              <a:ext uri="{FF2B5EF4-FFF2-40B4-BE49-F238E27FC236}">
                <a16:creationId xmlns:a16="http://schemas.microsoft.com/office/drawing/2014/main" id="{C81C2E87-EAC0-074D-7FAA-2D61091300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6100" y="6011863"/>
            <a:ext cx="103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FA26FCBE-7A07-6A2B-AD83-45803A19A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94350" y="6011863"/>
            <a:ext cx="1039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11" name="ZoneTexte 11">
            <a:extLst>
              <a:ext uri="{FF2B5EF4-FFF2-40B4-BE49-F238E27FC236}">
                <a16:creationId xmlns:a16="http://schemas.microsoft.com/office/drawing/2014/main" id="{C8D5FFE0-0628-48BC-3465-1326BAC037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7988" y="6011863"/>
            <a:ext cx="1039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9B6FBEB-6E76-7AED-60F5-C1E04110EEDC}"/>
              </a:ext>
            </a:extLst>
          </p:cNvPr>
          <p:cNvCxnSpPr>
            <a:cxnSpLocks/>
          </p:cNvCxnSpPr>
          <p:nvPr userDrawn="1"/>
        </p:nvCxnSpPr>
        <p:spPr>
          <a:xfrm>
            <a:off x="54737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E295B67-1098-806A-30AC-95FE592F8920}"/>
              </a:ext>
            </a:extLst>
          </p:cNvPr>
          <p:cNvCxnSpPr>
            <a:cxnSpLocks/>
          </p:cNvCxnSpPr>
          <p:nvPr userDrawn="1"/>
        </p:nvCxnSpPr>
        <p:spPr>
          <a:xfrm>
            <a:off x="67056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7">
            <a:extLst>
              <a:ext uri="{FF2B5EF4-FFF2-40B4-BE49-F238E27FC236}">
                <a16:creationId xmlns:a16="http://schemas.microsoft.com/office/drawing/2014/main" id="{0AF98F7C-A5C7-6ADA-52AF-B3B7B3D04B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9313" y="6292850"/>
            <a:ext cx="420687" cy="420688"/>
            <a:chOff x="4660055" y="6248453"/>
            <a:chExt cx="419945" cy="41994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09EA2CA-F77C-1817-131B-2FAF4379275F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12356C5-40B3-DC96-CB5B-9D6A9793196C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7" name="Groupe 20">
            <a:extLst>
              <a:ext uri="{FF2B5EF4-FFF2-40B4-BE49-F238E27FC236}">
                <a16:creationId xmlns:a16="http://schemas.microsoft.com/office/drawing/2014/main" id="{1FC41309-64CA-0F8F-43AC-DB7E8389D3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03913" y="6292850"/>
            <a:ext cx="420687" cy="420688"/>
            <a:chOff x="4660055" y="6248453"/>
            <a:chExt cx="419945" cy="41994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B8B6F48-C585-6464-DB2D-18A5E40102B7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60CED90-7FC9-EB64-850B-D368D2D96621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20" name="Groupe 23">
            <a:extLst>
              <a:ext uri="{FF2B5EF4-FFF2-40B4-BE49-F238E27FC236}">
                <a16:creationId xmlns:a16="http://schemas.microsoft.com/office/drawing/2014/main" id="{552C64E0-FFCA-9588-A293-083AC2B416D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067550" y="6292850"/>
            <a:ext cx="420688" cy="420688"/>
            <a:chOff x="4660055" y="6248453"/>
            <a:chExt cx="419945" cy="419945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FC433D9-0DFE-E386-35AC-BB697E39A4A1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7C01616-6BFE-24D5-AE87-BFC2225F4563}"/>
                </a:ext>
              </a:extLst>
            </p:cNvPr>
            <p:cNvSpPr/>
            <p:nvPr userDrawn="1"/>
          </p:nvSpPr>
          <p:spPr>
            <a:xfrm>
              <a:off x="4763061" y="6351459"/>
              <a:ext cx="213933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1F884FA-50D6-02B4-8E34-55D587B02B0C}"/>
              </a:ext>
            </a:extLst>
          </p:cNvPr>
          <p:cNvSpPr/>
          <p:nvPr userDrawn="1"/>
        </p:nvSpPr>
        <p:spPr>
          <a:xfrm>
            <a:off x="0" y="5530850"/>
            <a:ext cx="9156700" cy="257175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4" name="Image 15">
            <a:extLst>
              <a:ext uri="{FF2B5EF4-FFF2-40B4-BE49-F238E27FC236}">
                <a16:creationId xmlns:a16="http://schemas.microsoft.com/office/drawing/2014/main" id="{BD118DA6-F8C1-9D53-BB49-5B0CE42BD4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3" y="4484688"/>
            <a:ext cx="1438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65142" y="1544576"/>
            <a:ext cx="8348552" cy="861774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algn="l">
              <a:lnSpc>
                <a:spcPct val="10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28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343457" y="3662926"/>
            <a:ext cx="4853116" cy="40011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322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C6AAAD14-2794-DF1C-DF51-4703C4C643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9611E961-6202-B84A-DF59-46FFB0004AAB}"/>
              </a:ext>
            </a:extLst>
          </p:cNvPr>
          <p:cNvCxnSpPr/>
          <p:nvPr userDrawn="1"/>
        </p:nvCxnSpPr>
        <p:spPr>
          <a:xfrm>
            <a:off x="0" y="890588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6"/>
          <p:cNvSpPr>
            <a:spLocks noGrp="1"/>
          </p:cNvSpPr>
          <p:nvPr>
            <p:ph type="body" sz="quarter" idx="11"/>
          </p:nvPr>
        </p:nvSpPr>
        <p:spPr>
          <a:xfrm>
            <a:off x="6869129" y="1974557"/>
            <a:ext cx="800219" cy="646331"/>
          </a:xfrm>
          <a:prstGeom prst="rect">
            <a:avLst/>
          </a:prstGeom>
        </p:spPr>
        <p:txBody>
          <a:bodyPr wrap="none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du texte 26"/>
          <p:cNvSpPr>
            <a:spLocks noGrp="1"/>
          </p:cNvSpPr>
          <p:nvPr>
            <p:ph type="body" sz="quarter" idx="12"/>
          </p:nvPr>
        </p:nvSpPr>
        <p:spPr>
          <a:xfrm>
            <a:off x="4239722" y="2249067"/>
            <a:ext cx="2592377" cy="307777"/>
          </a:xfrm>
          <a:prstGeom prst="rect">
            <a:avLst/>
          </a:prstGeom>
        </p:spPr>
        <p:txBody>
          <a:bodyPr wrap="none"/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26"/>
          <p:cNvSpPr>
            <a:spLocks noGrp="1"/>
          </p:cNvSpPr>
          <p:nvPr>
            <p:ph type="body" sz="quarter" idx="13"/>
          </p:nvPr>
        </p:nvSpPr>
        <p:spPr>
          <a:xfrm>
            <a:off x="4993520" y="2043809"/>
            <a:ext cx="1838580" cy="307777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du texte 26"/>
          <p:cNvSpPr>
            <a:spLocks noGrp="1"/>
          </p:cNvSpPr>
          <p:nvPr>
            <p:ph type="body" sz="quarter" idx="14"/>
          </p:nvPr>
        </p:nvSpPr>
        <p:spPr>
          <a:xfrm>
            <a:off x="6869129" y="2879950"/>
            <a:ext cx="800219" cy="646331"/>
          </a:xfrm>
          <a:prstGeom prst="rect">
            <a:avLst/>
          </a:prstGeom>
        </p:spPr>
        <p:txBody>
          <a:bodyPr wrap="none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Espace réservé du texte 26"/>
          <p:cNvSpPr>
            <a:spLocks noGrp="1"/>
          </p:cNvSpPr>
          <p:nvPr>
            <p:ph type="body" sz="quarter" idx="15"/>
          </p:nvPr>
        </p:nvSpPr>
        <p:spPr>
          <a:xfrm>
            <a:off x="4239722" y="3154460"/>
            <a:ext cx="2592377" cy="307777"/>
          </a:xfrm>
          <a:prstGeom prst="rect">
            <a:avLst/>
          </a:prstGeom>
        </p:spPr>
        <p:txBody>
          <a:bodyPr wrap="none"/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texte 26"/>
          <p:cNvSpPr>
            <a:spLocks noGrp="1"/>
          </p:cNvSpPr>
          <p:nvPr>
            <p:ph type="body" sz="quarter" idx="16"/>
          </p:nvPr>
        </p:nvSpPr>
        <p:spPr>
          <a:xfrm>
            <a:off x="4993520" y="2949202"/>
            <a:ext cx="1838580" cy="307777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26"/>
          <p:cNvSpPr>
            <a:spLocks noGrp="1"/>
          </p:cNvSpPr>
          <p:nvPr>
            <p:ph type="body" sz="quarter" idx="17"/>
          </p:nvPr>
        </p:nvSpPr>
        <p:spPr>
          <a:xfrm>
            <a:off x="6869129" y="3807489"/>
            <a:ext cx="800219" cy="646331"/>
          </a:xfrm>
          <a:prstGeom prst="rect">
            <a:avLst/>
          </a:prstGeom>
        </p:spPr>
        <p:txBody>
          <a:bodyPr wrap="none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texte 26"/>
          <p:cNvSpPr>
            <a:spLocks noGrp="1"/>
          </p:cNvSpPr>
          <p:nvPr>
            <p:ph type="body" sz="quarter" idx="18"/>
          </p:nvPr>
        </p:nvSpPr>
        <p:spPr>
          <a:xfrm>
            <a:off x="4239722" y="4081999"/>
            <a:ext cx="2592377" cy="307777"/>
          </a:xfrm>
          <a:prstGeom prst="rect">
            <a:avLst/>
          </a:prstGeom>
        </p:spPr>
        <p:txBody>
          <a:bodyPr wrap="none"/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Espace réservé du texte 26"/>
          <p:cNvSpPr>
            <a:spLocks noGrp="1"/>
          </p:cNvSpPr>
          <p:nvPr>
            <p:ph type="body" sz="quarter" idx="19"/>
          </p:nvPr>
        </p:nvSpPr>
        <p:spPr>
          <a:xfrm>
            <a:off x="4993520" y="3876741"/>
            <a:ext cx="1838580" cy="307777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26"/>
          <p:cNvSpPr>
            <a:spLocks noGrp="1"/>
          </p:cNvSpPr>
          <p:nvPr>
            <p:ph type="body" sz="quarter" idx="20"/>
          </p:nvPr>
        </p:nvSpPr>
        <p:spPr>
          <a:xfrm>
            <a:off x="6869129" y="4714023"/>
            <a:ext cx="800219" cy="646331"/>
          </a:xfrm>
          <a:prstGeom prst="rect">
            <a:avLst/>
          </a:prstGeom>
        </p:spPr>
        <p:txBody>
          <a:bodyPr wrap="none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26"/>
          <p:cNvSpPr>
            <a:spLocks noGrp="1"/>
          </p:cNvSpPr>
          <p:nvPr>
            <p:ph type="body" sz="quarter" idx="21"/>
          </p:nvPr>
        </p:nvSpPr>
        <p:spPr>
          <a:xfrm>
            <a:off x="4239722" y="4988533"/>
            <a:ext cx="2592377" cy="307777"/>
          </a:xfrm>
          <a:prstGeom prst="rect">
            <a:avLst/>
          </a:prstGeom>
        </p:spPr>
        <p:txBody>
          <a:bodyPr wrap="none"/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26"/>
          <p:cNvSpPr>
            <a:spLocks noGrp="1"/>
          </p:cNvSpPr>
          <p:nvPr>
            <p:ph type="body" sz="quarter" idx="22"/>
          </p:nvPr>
        </p:nvSpPr>
        <p:spPr>
          <a:xfrm>
            <a:off x="4993520" y="4783275"/>
            <a:ext cx="1838580" cy="307777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26"/>
          <p:cNvSpPr>
            <a:spLocks noGrp="1"/>
          </p:cNvSpPr>
          <p:nvPr>
            <p:ph type="body" sz="quarter" idx="23"/>
          </p:nvPr>
        </p:nvSpPr>
        <p:spPr>
          <a:xfrm>
            <a:off x="10527538" y="1974557"/>
            <a:ext cx="800219" cy="646331"/>
          </a:xfrm>
          <a:prstGeom prst="rect">
            <a:avLst/>
          </a:prstGeom>
        </p:spPr>
        <p:txBody>
          <a:bodyPr wrap="none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26"/>
          <p:cNvSpPr>
            <a:spLocks noGrp="1"/>
          </p:cNvSpPr>
          <p:nvPr>
            <p:ph type="body" sz="quarter" idx="24"/>
          </p:nvPr>
        </p:nvSpPr>
        <p:spPr>
          <a:xfrm>
            <a:off x="7898131" y="2249067"/>
            <a:ext cx="2592377" cy="307777"/>
          </a:xfrm>
          <a:prstGeom prst="rect">
            <a:avLst/>
          </a:prstGeom>
        </p:spPr>
        <p:txBody>
          <a:bodyPr wrap="none"/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25"/>
          </p:nvPr>
        </p:nvSpPr>
        <p:spPr>
          <a:xfrm>
            <a:off x="8651929" y="2043809"/>
            <a:ext cx="1838580" cy="307777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26"/>
          <p:cNvSpPr>
            <a:spLocks noGrp="1"/>
          </p:cNvSpPr>
          <p:nvPr>
            <p:ph type="body" sz="quarter" idx="26"/>
          </p:nvPr>
        </p:nvSpPr>
        <p:spPr>
          <a:xfrm>
            <a:off x="10527538" y="2879950"/>
            <a:ext cx="800219" cy="646331"/>
          </a:xfrm>
          <a:prstGeom prst="rect">
            <a:avLst/>
          </a:prstGeom>
        </p:spPr>
        <p:txBody>
          <a:bodyPr wrap="none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26"/>
          <p:cNvSpPr>
            <a:spLocks noGrp="1"/>
          </p:cNvSpPr>
          <p:nvPr>
            <p:ph type="body" sz="quarter" idx="27"/>
          </p:nvPr>
        </p:nvSpPr>
        <p:spPr>
          <a:xfrm>
            <a:off x="7898131" y="3154460"/>
            <a:ext cx="2592377" cy="307777"/>
          </a:xfrm>
          <a:prstGeom prst="rect">
            <a:avLst/>
          </a:prstGeom>
        </p:spPr>
        <p:txBody>
          <a:bodyPr wrap="none"/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Espace réservé du texte 26"/>
          <p:cNvSpPr>
            <a:spLocks noGrp="1"/>
          </p:cNvSpPr>
          <p:nvPr>
            <p:ph type="body" sz="quarter" idx="28"/>
          </p:nvPr>
        </p:nvSpPr>
        <p:spPr>
          <a:xfrm>
            <a:off x="8651929" y="2949202"/>
            <a:ext cx="1838580" cy="307777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26"/>
          <p:cNvSpPr>
            <a:spLocks noGrp="1"/>
          </p:cNvSpPr>
          <p:nvPr>
            <p:ph type="body" sz="quarter" idx="29"/>
          </p:nvPr>
        </p:nvSpPr>
        <p:spPr>
          <a:xfrm>
            <a:off x="10527538" y="3807489"/>
            <a:ext cx="800219" cy="646331"/>
          </a:xfrm>
          <a:prstGeom prst="rect">
            <a:avLst/>
          </a:prstGeom>
        </p:spPr>
        <p:txBody>
          <a:bodyPr wrap="none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26"/>
          <p:cNvSpPr>
            <a:spLocks noGrp="1"/>
          </p:cNvSpPr>
          <p:nvPr>
            <p:ph type="body" sz="quarter" idx="30"/>
          </p:nvPr>
        </p:nvSpPr>
        <p:spPr>
          <a:xfrm>
            <a:off x="7898131" y="4081999"/>
            <a:ext cx="2592377" cy="307777"/>
          </a:xfrm>
          <a:prstGeom prst="rect">
            <a:avLst/>
          </a:prstGeom>
        </p:spPr>
        <p:txBody>
          <a:bodyPr wrap="none"/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3" name="Espace réservé du texte 26"/>
          <p:cNvSpPr>
            <a:spLocks noGrp="1"/>
          </p:cNvSpPr>
          <p:nvPr>
            <p:ph type="body" sz="quarter" idx="31"/>
          </p:nvPr>
        </p:nvSpPr>
        <p:spPr>
          <a:xfrm>
            <a:off x="8651929" y="3876741"/>
            <a:ext cx="1838580" cy="307777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26"/>
          <p:cNvSpPr>
            <a:spLocks noGrp="1"/>
          </p:cNvSpPr>
          <p:nvPr>
            <p:ph type="body" sz="quarter" idx="32"/>
          </p:nvPr>
        </p:nvSpPr>
        <p:spPr>
          <a:xfrm>
            <a:off x="10527538" y="4714023"/>
            <a:ext cx="800219" cy="646331"/>
          </a:xfrm>
          <a:prstGeom prst="rect">
            <a:avLst/>
          </a:prstGeom>
        </p:spPr>
        <p:txBody>
          <a:bodyPr wrap="none"/>
          <a:lstStyle>
            <a:lvl1pPr marL="0" indent="0" algn="l">
              <a:buNone/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26"/>
          <p:cNvSpPr>
            <a:spLocks noGrp="1"/>
          </p:cNvSpPr>
          <p:nvPr>
            <p:ph type="body" sz="quarter" idx="33"/>
          </p:nvPr>
        </p:nvSpPr>
        <p:spPr>
          <a:xfrm>
            <a:off x="7898131" y="4988533"/>
            <a:ext cx="2592377" cy="307777"/>
          </a:xfrm>
          <a:prstGeom prst="rect">
            <a:avLst/>
          </a:prstGeom>
        </p:spPr>
        <p:txBody>
          <a:bodyPr wrap="none"/>
          <a:lstStyle>
            <a:lvl1pPr marL="0" indent="0" algn="r"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26"/>
          <p:cNvSpPr>
            <a:spLocks noGrp="1"/>
          </p:cNvSpPr>
          <p:nvPr>
            <p:ph type="body" sz="quarter" idx="34"/>
          </p:nvPr>
        </p:nvSpPr>
        <p:spPr>
          <a:xfrm>
            <a:off x="8651929" y="4783275"/>
            <a:ext cx="1838580" cy="307777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1F495AC-31B5-3F10-724D-EBDD4CD715C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62C1D61-5C71-544A-BC7B-2B6CB3DEC4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CBA0D-CF62-6AFF-3C4B-3A446DA6FA61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307007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AC288-0948-E17D-466D-CA0C57479FB3}"/>
              </a:ext>
            </a:extLst>
          </p:cNvPr>
          <p:cNvSpPr/>
          <p:nvPr userDrawn="1"/>
        </p:nvSpPr>
        <p:spPr>
          <a:xfrm>
            <a:off x="369888" y="374650"/>
            <a:ext cx="11822112" cy="239871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59F04-6581-AFE2-10D7-47B531ACCADD}"/>
              </a:ext>
            </a:extLst>
          </p:cNvPr>
          <p:cNvSpPr/>
          <p:nvPr userDrawn="1"/>
        </p:nvSpPr>
        <p:spPr>
          <a:xfrm>
            <a:off x="0" y="2549525"/>
            <a:ext cx="3048000" cy="447675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4DC152BD-F7EB-9992-E1B6-B946734E9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3" y="4859338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6">
            <a:extLst>
              <a:ext uri="{FF2B5EF4-FFF2-40B4-BE49-F238E27FC236}">
                <a16:creationId xmlns:a16="http://schemas.microsoft.com/office/drawing/2014/main" id="{9E408D37-6AED-4CDF-A96E-68BC114F51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6100" y="6011863"/>
            <a:ext cx="103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8D866D17-66FE-252F-C1DB-270681E8B4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94350" y="6011863"/>
            <a:ext cx="1039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971F8227-B0D3-BD30-222A-5E8BA1AC66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7988" y="6011863"/>
            <a:ext cx="1039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B258F86-541A-483C-3F00-25D39494C998}"/>
              </a:ext>
            </a:extLst>
          </p:cNvPr>
          <p:cNvCxnSpPr>
            <a:cxnSpLocks/>
          </p:cNvCxnSpPr>
          <p:nvPr userDrawn="1"/>
        </p:nvCxnSpPr>
        <p:spPr>
          <a:xfrm>
            <a:off x="54737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B6A3E90-0CBB-537E-C547-B388DACE60A9}"/>
              </a:ext>
            </a:extLst>
          </p:cNvPr>
          <p:cNvCxnSpPr>
            <a:cxnSpLocks/>
          </p:cNvCxnSpPr>
          <p:nvPr userDrawn="1"/>
        </p:nvCxnSpPr>
        <p:spPr>
          <a:xfrm>
            <a:off x="67056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11">
            <a:extLst>
              <a:ext uri="{FF2B5EF4-FFF2-40B4-BE49-F238E27FC236}">
                <a16:creationId xmlns:a16="http://schemas.microsoft.com/office/drawing/2014/main" id="{9CA4649B-A75B-A61F-1BA0-D160A2D7EC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9313" y="6292850"/>
            <a:ext cx="420687" cy="420688"/>
            <a:chOff x="4660055" y="6248453"/>
            <a:chExt cx="419945" cy="419945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87A6B9E-52CF-63B1-C35E-9977BD9E9785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1674F4D-11A0-0352-0BFD-CC86C379483F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3" name="Groupe 17">
            <a:extLst>
              <a:ext uri="{FF2B5EF4-FFF2-40B4-BE49-F238E27FC236}">
                <a16:creationId xmlns:a16="http://schemas.microsoft.com/office/drawing/2014/main" id="{BA00B312-3469-837E-41E0-FFB47DB7F2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03913" y="6292850"/>
            <a:ext cx="420687" cy="420688"/>
            <a:chOff x="4660055" y="6248453"/>
            <a:chExt cx="419945" cy="419945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3B4E031-D60F-36EF-5A5C-4F1C5095B08B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E9D675B-37A2-150C-B5B5-46952A41C6DC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6" name="Groupe 20">
            <a:extLst>
              <a:ext uri="{FF2B5EF4-FFF2-40B4-BE49-F238E27FC236}">
                <a16:creationId xmlns:a16="http://schemas.microsoft.com/office/drawing/2014/main" id="{A579E23C-527B-3A2A-1D77-D545BAE715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067550" y="6292850"/>
            <a:ext cx="420688" cy="420688"/>
            <a:chOff x="4660055" y="6248453"/>
            <a:chExt cx="419945" cy="419945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D233B28-9EE0-F1B7-124F-8F81588D9726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7F1132D-DE30-98E0-726F-DF7AC73956E2}"/>
                </a:ext>
              </a:extLst>
            </p:cNvPr>
            <p:cNvSpPr/>
            <p:nvPr userDrawn="1"/>
          </p:nvSpPr>
          <p:spPr>
            <a:xfrm>
              <a:off x="4763061" y="6351459"/>
              <a:ext cx="213933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1" name="Titre 17"/>
          <p:cNvSpPr>
            <a:spLocks noGrp="1"/>
          </p:cNvSpPr>
          <p:nvPr>
            <p:ph type="title"/>
          </p:nvPr>
        </p:nvSpPr>
        <p:spPr>
          <a:xfrm>
            <a:off x="4355869" y="3146051"/>
            <a:ext cx="7375541" cy="646331"/>
          </a:xfrm>
        </p:spPr>
        <p:txBody>
          <a:bodyPr anchor="t"/>
          <a:lstStyle>
            <a:lvl1pPr algn="r"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2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6592673" y="3936876"/>
            <a:ext cx="5138737" cy="4001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190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A85898BD-AAA0-BEAA-462E-7CEE83D79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3" y="4859338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58660A3B-744E-BC8C-0035-CA7D445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6100" y="6011863"/>
            <a:ext cx="103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RESTREINT</a:t>
            </a:r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9332454F-18FB-34D3-2D72-DA8871689C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94350" y="6011863"/>
            <a:ext cx="1039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B6ABBE21-C4B4-1E07-1E07-E2E8A8A438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57988" y="6011863"/>
            <a:ext cx="10398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800" b="1">
                <a:solidFill>
                  <a:schemeClr val="tx2"/>
                </a:solidFill>
                <a:cs typeface="Arial" panose="020B0604020202020204" pitchFamily="34" charset="0"/>
              </a:rPr>
              <a:t>SECRET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9543FC2-E817-810B-B2E6-CE937E66DA1B}"/>
              </a:ext>
            </a:extLst>
          </p:cNvPr>
          <p:cNvCxnSpPr>
            <a:cxnSpLocks/>
          </p:cNvCxnSpPr>
          <p:nvPr userDrawn="1"/>
        </p:nvCxnSpPr>
        <p:spPr>
          <a:xfrm>
            <a:off x="54737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52A80C1-D047-F902-F823-E1B0DED20E26}"/>
              </a:ext>
            </a:extLst>
          </p:cNvPr>
          <p:cNvCxnSpPr>
            <a:cxnSpLocks/>
          </p:cNvCxnSpPr>
          <p:nvPr userDrawn="1"/>
        </p:nvCxnSpPr>
        <p:spPr>
          <a:xfrm>
            <a:off x="6705600" y="6007100"/>
            <a:ext cx="0" cy="1984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9">
            <a:extLst>
              <a:ext uri="{FF2B5EF4-FFF2-40B4-BE49-F238E27FC236}">
                <a16:creationId xmlns:a16="http://schemas.microsoft.com/office/drawing/2014/main" id="{C3C33278-0811-2EA7-6938-1F9F221227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9313" y="6292850"/>
            <a:ext cx="420687" cy="420688"/>
            <a:chOff x="4660055" y="6248453"/>
            <a:chExt cx="419945" cy="419945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6C289F9-C4CE-2FEE-BFD6-78F2F094D1CD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E64488E-4AB6-AD34-2015-27C2F64C30CE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1" name="Groupe 12">
            <a:extLst>
              <a:ext uri="{FF2B5EF4-FFF2-40B4-BE49-F238E27FC236}">
                <a16:creationId xmlns:a16="http://schemas.microsoft.com/office/drawing/2014/main" id="{B462E404-9281-305E-3F4B-65EC695081C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03913" y="6292850"/>
            <a:ext cx="420687" cy="420688"/>
            <a:chOff x="4660055" y="6248453"/>
            <a:chExt cx="419945" cy="41994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3C6775A-2B5C-24FC-0DA3-FA357E95EF39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A0C6886-F677-F4A8-04CE-B26B64FC5B6F}"/>
                </a:ext>
              </a:extLst>
            </p:cNvPr>
            <p:cNvSpPr/>
            <p:nvPr userDrawn="1"/>
          </p:nvSpPr>
          <p:spPr>
            <a:xfrm>
              <a:off x="4763060" y="6351459"/>
              <a:ext cx="213935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14" name="Groupe 18">
            <a:extLst>
              <a:ext uri="{FF2B5EF4-FFF2-40B4-BE49-F238E27FC236}">
                <a16:creationId xmlns:a16="http://schemas.microsoft.com/office/drawing/2014/main" id="{5635E33B-6AB7-A326-18A4-63C6946E73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067550" y="6292850"/>
            <a:ext cx="420688" cy="420688"/>
            <a:chOff x="4660055" y="6248453"/>
            <a:chExt cx="419945" cy="41994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7228344-D384-0EDF-384B-976BDCE71BEB}"/>
                </a:ext>
              </a:extLst>
            </p:cNvPr>
            <p:cNvSpPr/>
            <p:nvPr userDrawn="1"/>
          </p:nvSpPr>
          <p:spPr>
            <a:xfrm>
              <a:off x="4660055" y="6248453"/>
              <a:ext cx="419945" cy="419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682693F-C2F0-D2CB-F4BD-6AD7B352E639}"/>
                </a:ext>
              </a:extLst>
            </p:cNvPr>
            <p:cNvSpPr/>
            <p:nvPr userDrawn="1"/>
          </p:nvSpPr>
          <p:spPr>
            <a:xfrm>
              <a:off x="4763061" y="6351459"/>
              <a:ext cx="213933" cy="213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ECEE1-DB71-1142-A202-18944383A238}"/>
              </a:ext>
            </a:extLst>
          </p:cNvPr>
          <p:cNvSpPr/>
          <p:nvPr userDrawn="1"/>
        </p:nvSpPr>
        <p:spPr>
          <a:xfrm>
            <a:off x="0" y="2549525"/>
            <a:ext cx="3048000" cy="447675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369888" y="367166"/>
            <a:ext cx="11822112" cy="2398612"/>
          </a:xfrm>
          <a:custGeom>
            <a:avLst/>
            <a:gdLst>
              <a:gd name="connsiteX0" fmla="*/ 0 w 11822112"/>
              <a:gd name="connsiteY0" fmla="*/ 0 h 2398612"/>
              <a:gd name="connsiteX1" fmla="*/ 11822112 w 11822112"/>
              <a:gd name="connsiteY1" fmla="*/ 0 h 2398612"/>
              <a:gd name="connsiteX2" fmla="*/ 11822112 w 11822112"/>
              <a:gd name="connsiteY2" fmla="*/ 2398612 h 2398612"/>
              <a:gd name="connsiteX3" fmla="*/ 2678113 w 11822112"/>
              <a:gd name="connsiteY3" fmla="*/ 2398612 h 2398612"/>
              <a:gd name="connsiteX4" fmla="*/ 2678113 w 11822112"/>
              <a:gd name="connsiteY4" fmla="*/ 2182906 h 2398612"/>
              <a:gd name="connsiteX5" fmla="*/ 0 w 11822112"/>
              <a:gd name="connsiteY5" fmla="*/ 2182906 h 23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2112" h="2398612">
                <a:moveTo>
                  <a:pt x="0" y="0"/>
                </a:moveTo>
                <a:lnTo>
                  <a:pt x="11822112" y="0"/>
                </a:lnTo>
                <a:lnTo>
                  <a:pt x="11822112" y="2398612"/>
                </a:lnTo>
                <a:lnTo>
                  <a:pt x="2678113" y="2398612"/>
                </a:lnTo>
                <a:lnTo>
                  <a:pt x="2678113" y="2182906"/>
                </a:lnTo>
                <a:lnTo>
                  <a:pt x="0" y="2182906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Titre 17"/>
          <p:cNvSpPr>
            <a:spLocks noGrp="1"/>
          </p:cNvSpPr>
          <p:nvPr>
            <p:ph type="title"/>
          </p:nvPr>
        </p:nvSpPr>
        <p:spPr>
          <a:xfrm>
            <a:off x="4355869" y="3146051"/>
            <a:ext cx="7375541" cy="646331"/>
          </a:xfrm>
        </p:spPr>
        <p:txBody>
          <a:bodyPr anchor="t"/>
          <a:lstStyle>
            <a:lvl1pPr algn="r">
              <a:defRPr sz="3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6592673" y="3936876"/>
            <a:ext cx="5138737" cy="4001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494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B00B2F-91F4-DAE6-7407-2148E4BDF2D7}"/>
              </a:ext>
            </a:extLst>
          </p:cNvPr>
          <p:cNvSpPr/>
          <p:nvPr userDrawn="1"/>
        </p:nvSpPr>
        <p:spPr>
          <a:xfrm>
            <a:off x="0" y="3195638"/>
            <a:ext cx="3048000" cy="447675"/>
          </a:xfrm>
          <a:prstGeom prst="rect">
            <a:avLst/>
          </a:pr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9888" y="367166"/>
            <a:ext cx="11822112" cy="3061834"/>
          </a:xfrm>
          <a:custGeom>
            <a:avLst/>
            <a:gdLst>
              <a:gd name="connsiteX0" fmla="*/ 0 w 11822112"/>
              <a:gd name="connsiteY0" fmla="*/ 0 h 3061834"/>
              <a:gd name="connsiteX1" fmla="*/ 11822112 w 11822112"/>
              <a:gd name="connsiteY1" fmla="*/ 0 h 3061834"/>
              <a:gd name="connsiteX2" fmla="*/ 11822112 w 11822112"/>
              <a:gd name="connsiteY2" fmla="*/ 3061834 h 3061834"/>
              <a:gd name="connsiteX3" fmla="*/ 2678112 w 11822112"/>
              <a:gd name="connsiteY3" fmla="*/ 3061834 h 3061834"/>
              <a:gd name="connsiteX4" fmla="*/ 2678112 w 11822112"/>
              <a:gd name="connsiteY4" fmla="*/ 2829222 h 3061834"/>
              <a:gd name="connsiteX5" fmla="*/ 0 w 11822112"/>
              <a:gd name="connsiteY5" fmla="*/ 2829222 h 306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2112" h="3061834">
                <a:moveTo>
                  <a:pt x="0" y="0"/>
                </a:moveTo>
                <a:lnTo>
                  <a:pt x="11822112" y="0"/>
                </a:lnTo>
                <a:lnTo>
                  <a:pt x="11822112" y="3061834"/>
                </a:lnTo>
                <a:lnTo>
                  <a:pt x="2678112" y="3061834"/>
                </a:lnTo>
                <a:lnTo>
                  <a:pt x="2678112" y="2829222"/>
                </a:lnTo>
                <a:lnTo>
                  <a:pt x="0" y="2829222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Titre 17"/>
          <p:cNvSpPr>
            <a:spLocks noGrp="1"/>
          </p:cNvSpPr>
          <p:nvPr>
            <p:ph type="title"/>
          </p:nvPr>
        </p:nvSpPr>
        <p:spPr>
          <a:xfrm>
            <a:off x="6068786" y="3749869"/>
            <a:ext cx="5257800" cy="538609"/>
          </a:xfrm>
        </p:spPr>
        <p:txBody>
          <a:bodyPr anchor="t"/>
          <a:lstStyle>
            <a:lvl1pPr algn="r">
              <a:defRPr sz="29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8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6187849" y="4714218"/>
            <a:ext cx="5138737" cy="4001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76000" y="2044800"/>
            <a:ext cx="2710800" cy="19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5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DB3E96EE-BC0C-D461-90A4-FF39425733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63363" y="6397625"/>
            <a:ext cx="366712" cy="215900"/>
          </a:xfrm>
        </p:spPr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BE41D94-AC8C-FF42-8BE7-86E01D472CD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92815CF-4426-4CC9-E9A8-F7253B0741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45550" y="6397625"/>
            <a:ext cx="2938463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65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310786F2-C075-352A-C412-60C3CD6EFC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6365875"/>
            <a:ext cx="6127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3AFA3650-FA05-71B4-D3F2-45FDAD681C7E}"/>
              </a:ext>
            </a:extLst>
          </p:cNvPr>
          <p:cNvCxnSpPr/>
          <p:nvPr userDrawn="1"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73112" y="1688399"/>
            <a:ext cx="4930022" cy="323165"/>
          </a:xfrm>
          <a:prstGeom prst="rect">
            <a:avLst/>
          </a:prstGeom>
        </p:spPr>
        <p:txBody>
          <a:bodyPr/>
          <a:lstStyle>
            <a:lvl1pPr marL="180000" indent="-180000">
              <a:buSzPct val="50000"/>
              <a:buFontTx/>
              <a:buBlip>
                <a:blip r:embed="rId3"/>
              </a:buBlip>
              <a:defRPr sz="1500" spc="20" baseline="0"/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87016" y="4730119"/>
            <a:ext cx="4001632" cy="33342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10000"/>
              </a:lnSpc>
              <a:buSzPct val="50000"/>
              <a:buFontTx/>
              <a:buNone/>
              <a:defRPr sz="1500" spc="2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457818"/>
          </a:xfrm>
        </p:spPr>
        <p:txBody>
          <a:bodyPr anchor="t"/>
          <a:lstStyle>
            <a:lvl1pPr>
              <a:lnSpc>
                <a:spcPct val="95000"/>
              </a:lnSpc>
              <a:defRPr sz="2500"/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DFFB9AE-5971-601C-2EB6-80131DB208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 sz="8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6FDB7EC-D764-7945-A914-844FA4B3BB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6BC87A-20D6-3B7C-566F-77FC34E89E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15388" y="6397625"/>
            <a:ext cx="2968625" cy="215900"/>
          </a:xfrm>
        </p:spPr>
        <p:txBody>
          <a:bodyPr wrap="none"/>
          <a:lstStyle>
            <a:lvl1pPr algn="r">
              <a:defRPr sz="800" cap="all" baseline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</p:spTree>
    <p:extLst>
      <p:ext uri="{BB962C8B-B14F-4D97-AF65-F5344CB8AC3E}">
        <p14:creationId xmlns:p14="http://schemas.microsoft.com/office/powerpoint/2010/main" val="70110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A8A7462-4209-E2F6-4A15-0B10B0C60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65150"/>
            <a:ext cx="1051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fr-FR" altLang="fr-FR"/>
          </a:p>
        </p:txBody>
      </p:sp>
      <p:pic>
        <p:nvPicPr>
          <p:cNvPr id="1027" name="Image 14">
            <a:extLst>
              <a:ext uri="{FF2B5EF4-FFF2-40B4-BE49-F238E27FC236}">
                <a16:creationId xmlns:a16="http://schemas.microsoft.com/office/drawing/2014/main" id="{C0F1FEC5-B2E7-4E2A-045A-22899CDE2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372225"/>
            <a:ext cx="6032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4A78C0C0-9B0F-7E36-5FF5-D7019111B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363" y="6397625"/>
            <a:ext cx="309562" cy="2159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DB79F86-21D0-E549-BCFF-0EE3A0968D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9A15703-755B-3B80-CE7C-5E679BE56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3825" y="6397625"/>
            <a:ext cx="10223500" cy="2159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cap="all" baseline="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© ENGIE 2024 - droits réservés 1</a:t>
            </a:r>
            <a:r>
              <a:rPr lang="fr-FR" baseline="30000"/>
              <a:t>er</a:t>
            </a:r>
            <a:r>
              <a:rPr lang="fr-FR"/>
              <a:t> Observatoire de la transition énergétique des professionnels ENGIE-</a:t>
            </a:r>
            <a:r>
              <a:rPr lang="fr-FR" err="1"/>
              <a:t>Ifop</a:t>
            </a:r>
            <a:r>
              <a:rPr lang="fr-FR"/>
              <a:t>-ADEME 29 février 2024.</a:t>
            </a:r>
          </a:p>
        </p:txBody>
      </p:sp>
      <p:sp>
        <p:nvSpPr>
          <p:cNvPr id="1030" name="Text Placeholder 3">
            <a:extLst>
              <a:ext uri="{FF2B5EF4-FFF2-40B4-BE49-F238E27FC236}">
                <a16:creationId xmlns:a16="http://schemas.microsoft.com/office/drawing/2014/main" id="{69C82FAE-34F8-9841-0ACB-65F6AA6EF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52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3" r:id="rId29"/>
    <p:sldLayoutId id="2147483751" r:id="rId30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 Black" panose="020B0604020202020204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345CA-8A2A-F98A-993F-6FA59AD3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694522"/>
            <a:ext cx="11388725" cy="2400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Observatoire de la transition énergétique </a:t>
            </a:r>
            <a:br>
              <a:rPr lang="fr-FR" dirty="0"/>
            </a:br>
            <a:r>
              <a:rPr lang="fr-FR" dirty="0"/>
              <a:t>des professionnels</a:t>
            </a:r>
          </a:p>
        </p:txBody>
      </p:sp>
      <p:sp>
        <p:nvSpPr>
          <p:cNvPr id="32770" name="Text Placeholder 11">
            <a:extLst>
              <a:ext uri="{FF2B5EF4-FFF2-40B4-BE49-F238E27FC236}">
                <a16:creationId xmlns:a16="http://schemas.microsoft.com/office/drawing/2014/main" id="{36C3301C-C30D-5371-ED6D-085B65C920B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71475" y="3425022"/>
            <a:ext cx="4852988" cy="400050"/>
          </a:xfrm>
        </p:spPr>
        <p:txBody>
          <a:bodyPr/>
          <a:lstStyle/>
          <a:p>
            <a:r>
              <a:rPr lang="fr-FR" altLang="fr-FR"/>
              <a:t>Conférence de presse du 29 février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7">
            <a:extLst>
              <a:ext uri="{FF2B5EF4-FFF2-40B4-BE49-F238E27FC236}">
                <a16:creationId xmlns:a16="http://schemas.microsoft.com/office/drawing/2014/main" id="{8741F424-66CF-9451-970E-9B67152D1D19}"/>
              </a:ext>
            </a:extLst>
          </p:cNvPr>
          <p:cNvSpPr/>
          <p:nvPr/>
        </p:nvSpPr>
        <p:spPr>
          <a:xfrm>
            <a:off x="0" y="5307272"/>
            <a:ext cx="4787460" cy="806190"/>
          </a:xfrm>
          <a:custGeom>
            <a:avLst/>
            <a:gdLst>
              <a:gd name="connsiteX0" fmla="*/ 0 w 4787460"/>
              <a:gd name="connsiteY0" fmla="*/ 0 h 806190"/>
              <a:gd name="connsiteX1" fmla="*/ 4384365 w 4787460"/>
              <a:gd name="connsiteY1" fmla="*/ 0 h 806190"/>
              <a:gd name="connsiteX2" fmla="*/ 4787460 w 4787460"/>
              <a:gd name="connsiteY2" fmla="*/ 403095 h 806190"/>
              <a:gd name="connsiteX3" fmla="*/ 4787459 w 4787460"/>
              <a:gd name="connsiteY3" fmla="*/ 403095 h 806190"/>
              <a:gd name="connsiteX4" fmla="*/ 4384364 w 4787460"/>
              <a:gd name="connsiteY4" fmla="*/ 806190 h 806190"/>
              <a:gd name="connsiteX5" fmla="*/ 0 w 4787460"/>
              <a:gd name="connsiteY5" fmla="*/ 806189 h 8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460" h="806190">
                <a:moveTo>
                  <a:pt x="0" y="0"/>
                </a:moveTo>
                <a:lnTo>
                  <a:pt x="4384365" y="0"/>
                </a:lnTo>
                <a:cubicBezTo>
                  <a:pt x="4606988" y="0"/>
                  <a:pt x="4787460" y="180472"/>
                  <a:pt x="4787460" y="403095"/>
                </a:cubicBezTo>
                <a:lnTo>
                  <a:pt x="4787459" y="403095"/>
                </a:lnTo>
                <a:cubicBezTo>
                  <a:pt x="4787459" y="625718"/>
                  <a:pt x="4606987" y="806190"/>
                  <a:pt x="4384364" y="806190"/>
                </a:cubicBezTo>
                <a:lnTo>
                  <a:pt x="0" y="806189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956E8E-AA71-A019-ACBD-908F6ACC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freins à la réalisation d’économies d’énergie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16E2F8-D0F2-B11E-1E7D-4BE21308F9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870519-F9A9-0E4C-AB0E-A08374884FC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C8A59C-CB06-2860-424E-54EC4E9B18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99E41A40-E403-7425-FC9E-19EE0E282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619073"/>
              </p:ext>
            </p:extLst>
          </p:nvPr>
        </p:nvGraphicFramePr>
        <p:xfrm>
          <a:off x="5953663" y="1376516"/>
          <a:ext cx="3559124" cy="414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E3F3E00-F512-892F-5F7D-CADA39650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64809"/>
              </p:ext>
            </p:extLst>
          </p:nvPr>
        </p:nvGraphicFramePr>
        <p:xfrm>
          <a:off x="406237" y="1423957"/>
          <a:ext cx="5643875" cy="4084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3875">
                  <a:extLst>
                    <a:ext uri="{9D8B030D-6E8A-4147-A177-3AD203B41FA5}">
                      <a16:colId xmlns:a16="http://schemas.microsoft.com/office/drawing/2014/main" val="551013567"/>
                    </a:ext>
                  </a:extLst>
                </a:gridCol>
              </a:tblGrid>
              <a:tr h="2702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Cela coûte trop cher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828758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La complexité des démarches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703733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Votre entreprise/société n'est pas propriétaire des locaux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613880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Manque d'information sur les aides de l'Etat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854549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Manque de visibilité sur les retours sur investissements des travaux à engager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575939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Vous pensez avoir déjà réalisé toutes les actions adaptées à votre situation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48788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 manque de visibilité sur la pérennité de votre entreprise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22906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Cela prend trop de temps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862269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travaux pourraient gêner le bon déroulement de votre activité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001856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Vous manquez de connaissances sur les moyens de faire des économies d'énergie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231598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Autre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923931"/>
                  </a:ext>
                </a:extLst>
              </a:tr>
              <a:tr h="3467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Aucun</a:t>
                      </a: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071399"/>
                  </a:ext>
                </a:extLst>
              </a:tr>
            </a:tbl>
          </a:graphicData>
        </a:graphic>
      </p:graphicFrame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C553C9A-E24A-35E7-3EDF-66DCA6927B8C}"/>
              </a:ext>
            </a:extLst>
          </p:cNvPr>
          <p:cNvSpPr/>
          <p:nvPr/>
        </p:nvSpPr>
        <p:spPr>
          <a:xfrm>
            <a:off x="4434347" y="1372047"/>
            <a:ext cx="4833265" cy="352179"/>
          </a:xfrm>
          <a:prstGeom prst="roundRect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A0B7CD81-6BC8-AA11-3FD2-053775E2C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386365"/>
              </p:ext>
            </p:extLst>
          </p:nvPr>
        </p:nvGraphicFramePr>
        <p:xfrm>
          <a:off x="10121589" y="3277074"/>
          <a:ext cx="2660604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70582E4D-7005-E5E1-F616-8284F5F88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8944"/>
              </p:ext>
            </p:extLst>
          </p:nvPr>
        </p:nvGraphicFramePr>
        <p:xfrm>
          <a:off x="8088306" y="3277075"/>
          <a:ext cx="2151419" cy="27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419">
                  <a:extLst>
                    <a:ext uri="{9D8B030D-6E8A-4147-A177-3AD203B41FA5}">
                      <a16:colId xmlns:a16="http://schemas.microsoft.com/office/drawing/2014/main" val="551013567"/>
                    </a:ext>
                  </a:extLst>
                </a:gridCol>
              </a:tblGrid>
              <a:tr h="46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Moins d’un an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828758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Entre 1 et 2 ans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703733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Entre 3 et 5 ans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613880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Entre 5 et 9 ans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854549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Plus de 10 ans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575939"/>
                  </a:ext>
                </a:extLst>
              </a:tr>
              <a:tr h="462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Vous ne savez pas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948788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FB40416D-A6EA-05AE-2CD0-8B2CD91BA2B8}"/>
              </a:ext>
            </a:extLst>
          </p:cNvPr>
          <p:cNvSpPr txBox="1"/>
          <p:nvPr/>
        </p:nvSpPr>
        <p:spPr>
          <a:xfrm>
            <a:off x="8288195" y="3982704"/>
            <a:ext cx="844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1600" b="1" dirty="0">
              <a:solidFill>
                <a:schemeClr val="accent1"/>
              </a:solidFill>
            </a:endParaRPr>
          </a:p>
          <a:p>
            <a:pPr algn="r"/>
            <a:r>
              <a:rPr lang="fr-FR" sz="2400" b="1" dirty="0">
                <a:solidFill>
                  <a:schemeClr val="accent1"/>
                </a:solidFill>
              </a:rPr>
              <a:t>65%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2B85654B-9528-6BAD-BD1F-56B058F6B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2337" y="3857957"/>
            <a:ext cx="396212" cy="396212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A8DD516-840B-AF53-81F8-15F2797E7C0A}"/>
              </a:ext>
            </a:extLst>
          </p:cNvPr>
          <p:cNvSpPr/>
          <p:nvPr/>
        </p:nvSpPr>
        <p:spPr>
          <a:xfrm>
            <a:off x="8288195" y="3734298"/>
            <a:ext cx="3495817" cy="936000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 : en arc 13">
            <a:extLst>
              <a:ext uri="{FF2B5EF4-FFF2-40B4-BE49-F238E27FC236}">
                <a16:creationId xmlns:a16="http://schemas.microsoft.com/office/drawing/2014/main" id="{7438AAC8-7FAA-099E-3AB1-C9961E70A0B4}"/>
              </a:ext>
            </a:extLst>
          </p:cNvPr>
          <p:cNvCxnSpPr>
            <a:cxnSpLocks/>
          </p:cNvCxnSpPr>
          <p:nvPr/>
        </p:nvCxnSpPr>
        <p:spPr>
          <a:xfrm rot="10800000">
            <a:off x="7779011" y="3026414"/>
            <a:ext cx="725965" cy="707885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A0D04090-1A8F-21E8-C368-3634BA297FB2}"/>
              </a:ext>
            </a:extLst>
          </p:cNvPr>
          <p:cNvSpPr txBox="1"/>
          <p:nvPr/>
        </p:nvSpPr>
        <p:spPr>
          <a:xfrm>
            <a:off x="8845550" y="2841176"/>
            <a:ext cx="29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3"/>
                </a:solidFill>
              </a:rPr>
              <a:t>Temps de retour sur investissement </a:t>
            </a:r>
            <a:br>
              <a:rPr lang="fr-FR" sz="1200" b="1" dirty="0">
                <a:solidFill>
                  <a:schemeClr val="accent3"/>
                </a:solidFill>
              </a:rPr>
            </a:br>
            <a:r>
              <a:rPr lang="fr-FR" sz="1200" b="1" dirty="0">
                <a:solidFill>
                  <a:schemeClr val="accent3"/>
                </a:solidFill>
              </a:rPr>
              <a:t>acceptable selon un pro</a:t>
            </a:r>
          </a:p>
        </p:txBody>
      </p:sp>
      <p:grpSp>
        <p:nvGrpSpPr>
          <p:cNvPr id="26" name="Groupe 32">
            <a:extLst>
              <a:ext uri="{FF2B5EF4-FFF2-40B4-BE49-F238E27FC236}">
                <a16:creationId xmlns:a16="http://schemas.microsoft.com/office/drawing/2014/main" id="{66FDA6BE-C6C8-D1F5-3C56-5F71952B9DAD}"/>
              </a:ext>
            </a:extLst>
          </p:cNvPr>
          <p:cNvGrpSpPr>
            <a:grpSpLocks/>
          </p:cNvGrpSpPr>
          <p:nvPr/>
        </p:nvGrpSpPr>
        <p:grpSpPr bwMode="auto">
          <a:xfrm>
            <a:off x="8437275" y="1079301"/>
            <a:ext cx="1633721" cy="290512"/>
            <a:chOff x="3593667" y="4700373"/>
            <a:chExt cx="1013225" cy="290291"/>
          </a:xfrm>
        </p:grpSpPr>
        <p:sp>
          <p:nvSpPr>
            <p:cNvPr id="27" name="ZoneTexte 14">
              <a:extLst>
                <a:ext uri="{FF2B5EF4-FFF2-40B4-BE49-F238E27FC236}">
                  <a16:creationId xmlns:a16="http://schemas.microsoft.com/office/drawing/2014/main" id="{DF210D1E-174F-74D6-0B1F-A885D66FD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00373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solidFill>
                    <a:schemeClr val="tx2"/>
                  </a:solidFill>
                </a:rPr>
                <a:t>Secteurs process (51%)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8D6A6388-5503-5AF1-5A19-153E5E7255B0}"/>
                </a:ext>
              </a:extLst>
            </p:cNvPr>
            <p:cNvSpPr/>
            <p:nvPr/>
          </p:nvSpPr>
          <p:spPr>
            <a:xfrm>
              <a:off x="3593667" y="4700373"/>
              <a:ext cx="1013225" cy="290291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32" name="ZoneTexte 10">
            <a:extLst>
              <a:ext uri="{FF2B5EF4-FFF2-40B4-BE49-F238E27FC236}">
                <a16:creationId xmlns:a16="http://schemas.microsoft.com/office/drawing/2014/main" id="{1B6971C4-460A-DFAD-0F61-A1BB0A1D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525701"/>
            <a:ext cx="47403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buClr>
                <a:prstClr val="white">
                  <a:lumMod val="75000"/>
                </a:prstClr>
              </a:buClr>
              <a:defRPr/>
            </a:pPr>
            <a:r>
              <a:rPr lang="fr-FR" sz="1200" b="1" dirty="0">
                <a:solidFill>
                  <a:schemeClr val="tx2"/>
                </a:solidFill>
              </a:rPr>
              <a:t>Q11A. Quels sont les freins qui vous empêchent de faire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des économies d’énergie ? </a:t>
            </a:r>
            <a:r>
              <a:rPr lang="fr-FR" sz="1200" dirty="0">
                <a:solidFill>
                  <a:schemeClr val="tx2"/>
                </a:solidFill>
              </a:rPr>
              <a:t>Base : Ensemble  = 1119 </a:t>
            </a:r>
          </a:p>
        </p:txBody>
      </p:sp>
      <p:grpSp>
        <p:nvGrpSpPr>
          <p:cNvPr id="36" name="Groupe 18">
            <a:extLst>
              <a:ext uri="{FF2B5EF4-FFF2-40B4-BE49-F238E27FC236}">
                <a16:creationId xmlns:a16="http://schemas.microsoft.com/office/drawing/2014/main" id="{25E9AC14-218A-5A12-523F-D75E6EFE7D7B}"/>
              </a:ext>
            </a:extLst>
          </p:cNvPr>
          <p:cNvGrpSpPr>
            <a:grpSpLocks/>
          </p:cNvGrpSpPr>
          <p:nvPr/>
        </p:nvGrpSpPr>
        <p:grpSpPr bwMode="auto">
          <a:xfrm>
            <a:off x="8206294" y="2176699"/>
            <a:ext cx="392113" cy="192087"/>
            <a:chOff x="769078" y="3931304"/>
            <a:chExt cx="391692" cy="192556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164006EE-6C4C-56C0-7399-8807E62703B8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52AA0DC-B831-6513-943D-5D5EC9780B25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B050"/>
                  </a:solidFill>
                  <a:latin typeface="+mn-lt"/>
                </a:rPr>
                <a:t>24%</a:t>
              </a:r>
            </a:p>
          </p:txBody>
        </p:sp>
      </p:grpSp>
      <p:grpSp>
        <p:nvGrpSpPr>
          <p:cNvPr id="39" name="Groupe 18">
            <a:extLst>
              <a:ext uri="{FF2B5EF4-FFF2-40B4-BE49-F238E27FC236}">
                <a16:creationId xmlns:a16="http://schemas.microsoft.com/office/drawing/2014/main" id="{DB3A9A90-2DB8-B06B-EF9C-37AAEBAE0949}"/>
              </a:ext>
            </a:extLst>
          </p:cNvPr>
          <p:cNvGrpSpPr>
            <a:grpSpLocks/>
          </p:cNvGrpSpPr>
          <p:nvPr/>
        </p:nvGrpSpPr>
        <p:grpSpPr bwMode="auto">
          <a:xfrm>
            <a:off x="8088306" y="2461835"/>
            <a:ext cx="392113" cy="192087"/>
            <a:chOff x="769078" y="3931304"/>
            <a:chExt cx="391692" cy="192556"/>
          </a:xfrm>
        </p:grpSpPr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3932BE4E-E84C-E089-93E0-A4B266CCF7DA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A7743E58-7954-FAE8-F18F-9C426A0E884B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B050"/>
                  </a:solidFill>
                  <a:latin typeface="+mn-lt"/>
                </a:rPr>
                <a:t>22%</a:t>
              </a:r>
            </a:p>
          </p:txBody>
        </p:sp>
      </p:grpSp>
      <p:grpSp>
        <p:nvGrpSpPr>
          <p:cNvPr id="42" name="Groupe 18">
            <a:extLst>
              <a:ext uri="{FF2B5EF4-FFF2-40B4-BE49-F238E27FC236}">
                <a16:creationId xmlns:a16="http://schemas.microsoft.com/office/drawing/2014/main" id="{60D577E9-0AC3-716E-A7C9-8CBACFE15B67}"/>
              </a:ext>
            </a:extLst>
          </p:cNvPr>
          <p:cNvGrpSpPr>
            <a:grpSpLocks/>
          </p:cNvGrpSpPr>
          <p:nvPr/>
        </p:nvGrpSpPr>
        <p:grpSpPr bwMode="auto">
          <a:xfrm>
            <a:off x="7488538" y="4103821"/>
            <a:ext cx="392113" cy="192087"/>
            <a:chOff x="769078" y="3931304"/>
            <a:chExt cx="391692" cy="192556"/>
          </a:xfrm>
        </p:grpSpPr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C0F6D3CD-950C-DD67-A581-250A836DE91E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DC7721D-8B32-5793-1A3E-F7693CEA8E91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B050"/>
                  </a:solidFill>
                  <a:latin typeface="+mn-lt"/>
                </a:rPr>
                <a:t>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13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2" descr="Une image contenant dessin humoristique, Graphique, habits, art&#10;&#10;Description générée automatiquement">
            <a:extLst>
              <a:ext uri="{FF2B5EF4-FFF2-40B4-BE49-F238E27FC236}">
                <a16:creationId xmlns:a16="http://schemas.microsoft.com/office/drawing/2014/main" id="{187C8575-ECAA-0FB1-2885-C1C5A61F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156395"/>
            <a:ext cx="3901512" cy="390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8F10535-839B-1719-5CD4-7E5C3F903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6825"/>
              </p:ext>
            </p:extLst>
          </p:nvPr>
        </p:nvGraphicFramePr>
        <p:xfrm>
          <a:off x="1737767" y="1448249"/>
          <a:ext cx="5442563" cy="435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2563">
                  <a:extLst>
                    <a:ext uri="{9D8B030D-6E8A-4147-A177-3AD203B41FA5}">
                      <a16:colId xmlns:a16="http://schemas.microsoft.com/office/drawing/2014/main" val="368330646"/>
                    </a:ext>
                  </a:extLst>
                </a:gridCol>
              </a:tblGrid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Écogestes au quotidien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107403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Changement d'équipements autres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(éclairage, bureautique…)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67381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Travaux d'isolation thermique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679928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Installation de matériel de régulation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94161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Changement d'équipements de chauffage,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eau chaude ou ventilation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462391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Utilisation de véhicules moins polluants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113307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Production d'énergie renouvelable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98209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Changement de local pour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 local mieux isolé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60249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Autres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76962"/>
                  </a:ext>
                </a:extLst>
              </a:tr>
              <a:tr h="4356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Aucune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598698"/>
                  </a:ext>
                </a:extLst>
              </a:tr>
            </a:tbl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85125B04-A7AB-BDB7-A8D4-AA56656E4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67097"/>
              </p:ext>
            </p:extLst>
          </p:nvPr>
        </p:nvGraphicFramePr>
        <p:xfrm>
          <a:off x="6889175" y="1441826"/>
          <a:ext cx="7204665" cy="436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rme libre 8">
            <a:extLst>
              <a:ext uri="{FF2B5EF4-FFF2-40B4-BE49-F238E27FC236}">
                <a16:creationId xmlns:a16="http://schemas.microsoft.com/office/drawing/2014/main" id="{EC5835D8-3A18-203D-D4A4-DC0C68E64749}"/>
              </a:ext>
            </a:extLst>
          </p:cNvPr>
          <p:cNvSpPr/>
          <p:nvPr/>
        </p:nvSpPr>
        <p:spPr>
          <a:xfrm>
            <a:off x="0" y="5051425"/>
            <a:ext cx="4430713" cy="1062038"/>
          </a:xfrm>
          <a:custGeom>
            <a:avLst/>
            <a:gdLst>
              <a:gd name="connsiteX0" fmla="*/ 0 w 4430168"/>
              <a:gd name="connsiteY0" fmla="*/ 0 h 1062000"/>
              <a:gd name="connsiteX1" fmla="*/ 3898345 w 4430168"/>
              <a:gd name="connsiteY1" fmla="*/ 0 h 1062000"/>
              <a:gd name="connsiteX2" fmla="*/ 4430168 w 4430168"/>
              <a:gd name="connsiteY2" fmla="*/ 531001 h 1062000"/>
              <a:gd name="connsiteX3" fmla="*/ 4430167 w 4430168"/>
              <a:gd name="connsiteY3" fmla="*/ 531001 h 1062000"/>
              <a:gd name="connsiteX4" fmla="*/ 3898344 w 4430168"/>
              <a:gd name="connsiteY4" fmla="*/ 1062000 h 1062000"/>
              <a:gd name="connsiteX5" fmla="*/ 0 w 4430168"/>
              <a:gd name="connsiteY5" fmla="*/ 1061999 h 10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0168" h="1062000">
                <a:moveTo>
                  <a:pt x="0" y="0"/>
                </a:moveTo>
                <a:lnTo>
                  <a:pt x="3898345" y="0"/>
                </a:lnTo>
                <a:cubicBezTo>
                  <a:pt x="4192063" y="0"/>
                  <a:pt x="4430168" y="237737"/>
                  <a:pt x="4430168" y="531001"/>
                </a:cubicBezTo>
                <a:lnTo>
                  <a:pt x="4430167" y="531001"/>
                </a:lnTo>
                <a:cubicBezTo>
                  <a:pt x="4430167" y="824264"/>
                  <a:pt x="4192062" y="1062000"/>
                  <a:pt x="3898344" y="1062000"/>
                </a:cubicBezTo>
                <a:lnTo>
                  <a:pt x="0" y="1061999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2956E8E-AA71-A019-ACBD-908F6ACC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2" y="265293"/>
            <a:ext cx="11517250" cy="823302"/>
          </a:xfrm>
        </p:spPr>
        <p:txBody>
          <a:bodyPr/>
          <a:lstStyle/>
          <a:p>
            <a:r>
              <a:rPr lang="fr-FR" dirty="0">
                <a:latin typeface="Arial Black"/>
              </a:rPr>
              <a:t>Quelles actions ont été mises en place ces 5 dernières années 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16E2F8-D0F2-B11E-1E7D-4BE21308F9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870519-F9A9-0E4C-AB0E-A08374884FC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C8A59C-CB06-2860-424E-54EC4E9B18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C553C9A-E24A-35E7-3EDF-66DCA6927B8C}"/>
              </a:ext>
            </a:extLst>
          </p:cNvPr>
          <p:cNvSpPr/>
          <p:nvPr/>
        </p:nvSpPr>
        <p:spPr>
          <a:xfrm>
            <a:off x="5027067" y="1449364"/>
            <a:ext cx="6225844" cy="426137"/>
          </a:xfrm>
          <a:prstGeom prst="roundRect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32">
            <a:extLst>
              <a:ext uri="{FF2B5EF4-FFF2-40B4-BE49-F238E27FC236}">
                <a16:creationId xmlns:a16="http://schemas.microsoft.com/office/drawing/2014/main" id="{66FDA6BE-C6C8-D1F5-3C56-5F71952B9DAD}"/>
              </a:ext>
            </a:extLst>
          </p:cNvPr>
          <p:cNvGrpSpPr>
            <a:grpSpLocks/>
          </p:cNvGrpSpPr>
          <p:nvPr/>
        </p:nvGrpSpPr>
        <p:grpSpPr bwMode="auto">
          <a:xfrm>
            <a:off x="8216321" y="4129138"/>
            <a:ext cx="1633721" cy="290512"/>
            <a:chOff x="3593667" y="4700373"/>
            <a:chExt cx="1013225" cy="290291"/>
          </a:xfrm>
        </p:grpSpPr>
        <p:sp>
          <p:nvSpPr>
            <p:cNvPr id="27" name="ZoneTexte 14">
              <a:extLst>
                <a:ext uri="{FF2B5EF4-FFF2-40B4-BE49-F238E27FC236}">
                  <a16:creationId xmlns:a16="http://schemas.microsoft.com/office/drawing/2014/main" id="{DF210D1E-174F-74D6-0B1F-A885D66FD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00373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solidFill>
                    <a:schemeClr val="tx2"/>
                  </a:solidFill>
                </a:rPr>
                <a:t>Secteurs process (14%)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8D6A6388-5503-5AF1-5A19-153E5E7255B0}"/>
                </a:ext>
              </a:extLst>
            </p:cNvPr>
            <p:cNvSpPr/>
            <p:nvPr/>
          </p:nvSpPr>
          <p:spPr>
            <a:xfrm>
              <a:off x="3593667" y="4700373"/>
              <a:ext cx="1013225" cy="290291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32" name="ZoneTexte 10">
            <a:extLst>
              <a:ext uri="{FF2B5EF4-FFF2-40B4-BE49-F238E27FC236}">
                <a16:creationId xmlns:a16="http://schemas.microsoft.com/office/drawing/2014/main" id="{1B6971C4-460A-DFAD-0F61-A1BB0A1D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311449"/>
            <a:ext cx="47403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prstClr val="white">
                  <a:lumMod val="75000"/>
                </a:prstClr>
              </a:buClr>
              <a:defRPr/>
            </a:pPr>
            <a:r>
              <a:rPr lang="fr-FR" sz="1200" b="1" dirty="0">
                <a:solidFill>
                  <a:schemeClr val="tx2"/>
                </a:solidFill>
              </a:rPr>
              <a:t>Q3. Quels types d’actions d’économies d’énergie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votre entreprise a-t-elle mises en œuvre au cours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des 5 dernières années ? </a:t>
            </a:r>
            <a:r>
              <a:rPr lang="fr-FR" sz="1200" dirty="0">
                <a:solidFill>
                  <a:schemeClr val="tx2"/>
                </a:solidFill>
              </a:rPr>
              <a:t>Base : ensemble = 1119  </a:t>
            </a:r>
          </a:p>
        </p:txBody>
      </p:sp>
    </p:spTree>
    <p:extLst>
      <p:ext uri="{BB962C8B-B14F-4D97-AF65-F5344CB8AC3E}">
        <p14:creationId xmlns:p14="http://schemas.microsoft.com/office/powerpoint/2010/main" val="392231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85125B04-A7AB-BDB7-A8D4-AA56656E4E92}"/>
              </a:ext>
            </a:extLst>
          </p:cNvPr>
          <p:cNvGraphicFramePr>
            <a:graphicFrameLocks/>
          </p:cNvGraphicFramePr>
          <p:nvPr/>
        </p:nvGraphicFramePr>
        <p:xfrm>
          <a:off x="7484037" y="1415560"/>
          <a:ext cx="5442564" cy="470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orme libre 12">
            <a:extLst>
              <a:ext uri="{FF2B5EF4-FFF2-40B4-BE49-F238E27FC236}">
                <a16:creationId xmlns:a16="http://schemas.microsoft.com/office/drawing/2014/main" id="{39DB031F-D1DF-217F-814C-D0E0BCEA4AB5}"/>
              </a:ext>
            </a:extLst>
          </p:cNvPr>
          <p:cNvSpPr/>
          <p:nvPr/>
        </p:nvSpPr>
        <p:spPr>
          <a:xfrm>
            <a:off x="0" y="3727937"/>
            <a:ext cx="4048630" cy="2396684"/>
          </a:xfrm>
          <a:custGeom>
            <a:avLst/>
            <a:gdLst>
              <a:gd name="connsiteX0" fmla="*/ 0 w 4048630"/>
              <a:gd name="connsiteY0" fmla="*/ 0 h 2396684"/>
              <a:gd name="connsiteX1" fmla="*/ 2850288 w 4048630"/>
              <a:gd name="connsiteY1" fmla="*/ 0 h 2396684"/>
              <a:gd name="connsiteX2" fmla="*/ 4048630 w 4048630"/>
              <a:gd name="connsiteY2" fmla="*/ 1198342 h 2396684"/>
              <a:gd name="connsiteX3" fmla="*/ 4048629 w 4048630"/>
              <a:gd name="connsiteY3" fmla="*/ 1198342 h 2396684"/>
              <a:gd name="connsiteX4" fmla="*/ 2850287 w 4048630"/>
              <a:gd name="connsiteY4" fmla="*/ 2396684 h 2396684"/>
              <a:gd name="connsiteX5" fmla="*/ 0 w 4048630"/>
              <a:gd name="connsiteY5" fmla="*/ 2396683 h 239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8630" h="2396684">
                <a:moveTo>
                  <a:pt x="0" y="0"/>
                </a:moveTo>
                <a:lnTo>
                  <a:pt x="2850288" y="0"/>
                </a:lnTo>
                <a:cubicBezTo>
                  <a:pt x="3512114" y="0"/>
                  <a:pt x="4048630" y="536516"/>
                  <a:pt x="4048630" y="1198342"/>
                </a:cubicBezTo>
                <a:lnTo>
                  <a:pt x="4048629" y="1198342"/>
                </a:lnTo>
                <a:cubicBezTo>
                  <a:pt x="4048629" y="1860168"/>
                  <a:pt x="3512113" y="2396684"/>
                  <a:pt x="2850287" y="2396684"/>
                </a:cubicBezTo>
                <a:lnTo>
                  <a:pt x="0" y="2396683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8F10535-839B-1719-5CD4-7E5C3F903EE7}"/>
              </a:ext>
            </a:extLst>
          </p:cNvPr>
          <p:cNvGraphicFramePr>
            <a:graphicFrameLocks noGrp="1"/>
          </p:cNvGraphicFramePr>
          <p:nvPr/>
        </p:nvGraphicFramePr>
        <p:xfrm>
          <a:off x="2683898" y="1448249"/>
          <a:ext cx="5091293" cy="46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1293">
                  <a:extLst>
                    <a:ext uri="{9D8B030D-6E8A-4147-A177-3AD203B41FA5}">
                      <a16:colId xmlns:a16="http://schemas.microsoft.com/office/drawing/2014/main" val="3683306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Écogestes au quotidien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1074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Travaux d'isolation thermique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6738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Changement d'équipements autres (éclairage, bureautique…)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67992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Production de sa propre énergie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941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Installation de matériel de régulation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46239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Changement d'équipements de chauffage,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eau chaude ou ventilation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1133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Utilisation de véhicules moins polluants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982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Changement de local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pour un local mieux isolé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602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Autres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7696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Aucune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598698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42956E8E-AA71-A019-ACBD-908F6ACC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2" y="265293"/>
            <a:ext cx="11517250" cy="457818"/>
          </a:xfrm>
        </p:spPr>
        <p:txBody>
          <a:bodyPr/>
          <a:lstStyle/>
          <a:p>
            <a:r>
              <a:rPr lang="fr-FR" dirty="0"/>
              <a:t>Quelles actions sur les 5 années à venir 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16E2F8-D0F2-B11E-1E7D-4BE21308F9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870519-F9A9-0E4C-AB0E-A08374884FC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C8A59C-CB06-2860-424E-54EC4E9B18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C553C9A-E24A-35E7-3EDF-66DCA6927B8C}"/>
              </a:ext>
            </a:extLst>
          </p:cNvPr>
          <p:cNvSpPr/>
          <p:nvPr/>
        </p:nvSpPr>
        <p:spPr>
          <a:xfrm>
            <a:off x="5622398" y="1419265"/>
            <a:ext cx="5588200" cy="468751"/>
          </a:xfrm>
          <a:prstGeom prst="roundRect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10">
            <a:extLst>
              <a:ext uri="{FF2B5EF4-FFF2-40B4-BE49-F238E27FC236}">
                <a16:creationId xmlns:a16="http://schemas.microsoft.com/office/drawing/2014/main" id="{1B6971C4-460A-DFAD-0F61-A1BB0A1D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4095283"/>
            <a:ext cx="329841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buClr>
                <a:prstClr val="white">
                  <a:lumMod val="75000"/>
                </a:prstClr>
              </a:buClr>
              <a:defRPr/>
            </a:pPr>
            <a:r>
              <a:rPr lang="fr-FR" sz="1200" b="1" dirty="0">
                <a:solidFill>
                  <a:schemeClr val="tx2"/>
                </a:solidFill>
              </a:rPr>
              <a:t>Q36. Quelles actions pensez-vous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que votre entreprise/société va mettre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en œuvre/poursuivre pour réaliser des économies d’énergie au cours des 5 années à venir ? Parmi les actions envisagées, quelle est/serait la plus impactante sur votre consommation selon vous ?  </a:t>
            </a:r>
            <a:r>
              <a:rPr lang="fr-FR" sz="1200" dirty="0">
                <a:solidFill>
                  <a:schemeClr val="tx2"/>
                </a:solidFill>
              </a:rPr>
              <a:t>Base : Pensent que leur entreprise va mettre en œuvre 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des actions d’économies d’énergie = 727 </a:t>
            </a:r>
          </a:p>
        </p:txBody>
      </p:sp>
      <p:grpSp>
        <p:nvGrpSpPr>
          <p:cNvPr id="3" name="Groupe 32">
            <a:extLst>
              <a:ext uri="{FF2B5EF4-FFF2-40B4-BE49-F238E27FC236}">
                <a16:creationId xmlns:a16="http://schemas.microsoft.com/office/drawing/2014/main" id="{7101A10D-5B3B-2C00-990E-4FCE70CB14AF}"/>
              </a:ext>
            </a:extLst>
          </p:cNvPr>
          <p:cNvGrpSpPr>
            <a:grpSpLocks/>
          </p:cNvGrpSpPr>
          <p:nvPr/>
        </p:nvGrpSpPr>
        <p:grpSpPr bwMode="auto">
          <a:xfrm>
            <a:off x="9467981" y="1125827"/>
            <a:ext cx="2391930" cy="290512"/>
            <a:chOff x="3593667" y="4700373"/>
            <a:chExt cx="1013225" cy="290291"/>
          </a:xfrm>
        </p:grpSpPr>
        <p:sp>
          <p:nvSpPr>
            <p:cNvPr id="6" name="ZoneTexte 14">
              <a:extLst>
                <a:ext uri="{FF2B5EF4-FFF2-40B4-BE49-F238E27FC236}">
                  <a16:creationId xmlns:a16="http://schemas.microsoft.com/office/drawing/2014/main" id="{8002C7B7-8F08-93B8-4C19-9B779BB8E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00373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solidFill>
                    <a:schemeClr val="tx2"/>
                  </a:solidFill>
                </a:rPr>
                <a:t>Secteurs bureaux &amp; tertiaires (63%)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3C5247F-CD49-6A04-C2F0-5548B90B685E}"/>
                </a:ext>
              </a:extLst>
            </p:cNvPr>
            <p:cNvSpPr/>
            <p:nvPr/>
          </p:nvSpPr>
          <p:spPr>
            <a:xfrm>
              <a:off x="3593667" y="4700373"/>
              <a:ext cx="1013225" cy="290291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8" name="Groupe 32">
            <a:extLst>
              <a:ext uri="{FF2B5EF4-FFF2-40B4-BE49-F238E27FC236}">
                <a16:creationId xmlns:a16="http://schemas.microsoft.com/office/drawing/2014/main" id="{94C0A962-E344-DCFF-CAC0-8BF366D70F48}"/>
              </a:ext>
            </a:extLst>
          </p:cNvPr>
          <p:cNvGrpSpPr>
            <a:grpSpLocks/>
          </p:cNvGrpSpPr>
          <p:nvPr/>
        </p:nvGrpSpPr>
        <p:grpSpPr bwMode="auto">
          <a:xfrm>
            <a:off x="9086799" y="2921722"/>
            <a:ext cx="1633721" cy="290512"/>
            <a:chOff x="3593667" y="4700373"/>
            <a:chExt cx="1013225" cy="290291"/>
          </a:xfrm>
        </p:grpSpPr>
        <p:sp>
          <p:nvSpPr>
            <p:cNvPr id="9" name="ZoneTexte 14">
              <a:extLst>
                <a:ext uri="{FF2B5EF4-FFF2-40B4-BE49-F238E27FC236}">
                  <a16:creationId xmlns:a16="http://schemas.microsoft.com/office/drawing/2014/main" id="{A39DF4BD-8E55-4652-B01A-1AE866817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00373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solidFill>
                    <a:schemeClr val="tx2"/>
                  </a:solidFill>
                </a:rPr>
                <a:t>Secteurs process (29%)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97841AF7-C62B-F9BE-C44F-7BB2BA5B938A}"/>
                </a:ext>
              </a:extLst>
            </p:cNvPr>
            <p:cNvSpPr/>
            <p:nvPr/>
          </p:nvSpPr>
          <p:spPr>
            <a:xfrm>
              <a:off x="3593667" y="4700373"/>
              <a:ext cx="1013225" cy="290291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9D93D-3390-6F95-2902-FD26A8382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9621" y="5821805"/>
            <a:ext cx="155277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t>Total des actions envisagés</a:t>
            </a:r>
          </a:p>
        </p:txBody>
      </p:sp>
      <p:sp>
        <p:nvSpPr>
          <p:cNvPr id="15" name="Rectangle : avec coins arrondis en diagonale 16">
            <a:extLst>
              <a:ext uri="{FF2B5EF4-FFF2-40B4-BE49-F238E27FC236}">
                <a16:creationId xmlns:a16="http://schemas.microsoft.com/office/drawing/2014/main" id="{9F7D194B-DFA1-7246-1227-DD9D83FC77D7}"/>
              </a:ext>
            </a:extLst>
          </p:cNvPr>
          <p:cNvSpPr/>
          <p:nvPr/>
        </p:nvSpPr>
        <p:spPr>
          <a:xfrm>
            <a:off x="10374373" y="5811360"/>
            <a:ext cx="144000" cy="144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3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 27">
            <a:extLst>
              <a:ext uri="{FF2B5EF4-FFF2-40B4-BE49-F238E27FC236}">
                <a16:creationId xmlns:a16="http://schemas.microsoft.com/office/drawing/2014/main" id="{57DE4145-9098-9C8D-0B9D-B16DC1B70127}"/>
              </a:ext>
            </a:extLst>
          </p:cNvPr>
          <p:cNvSpPr/>
          <p:nvPr/>
        </p:nvSpPr>
        <p:spPr>
          <a:xfrm>
            <a:off x="0" y="4157203"/>
            <a:ext cx="2967842" cy="1957506"/>
          </a:xfrm>
          <a:custGeom>
            <a:avLst/>
            <a:gdLst>
              <a:gd name="connsiteX0" fmla="*/ 0 w 2967842"/>
              <a:gd name="connsiteY0" fmla="*/ 0 h 1957506"/>
              <a:gd name="connsiteX1" fmla="*/ 1989089 w 2967842"/>
              <a:gd name="connsiteY1" fmla="*/ 0 h 1957506"/>
              <a:gd name="connsiteX2" fmla="*/ 2967842 w 2967842"/>
              <a:gd name="connsiteY2" fmla="*/ 978753 h 1957506"/>
              <a:gd name="connsiteX3" fmla="*/ 1989089 w 2967842"/>
              <a:gd name="connsiteY3" fmla="*/ 1957506 h 1957506"/>
              <a:gd name="connsiteX4" fmla="*/ 0 w 2967842"/>
              <a:gd name="connsiteY4" fmla="*/ 1957506 h 195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7842" h="1957506">
                <a:moveTo>
                  <a:pt x="0" y="0"/>
                </a:moveTo>
                <a:lnTo>
                  <a:pt x="1989089" y="0"/>
                </a:lnTo>
                <a:cubicBezTo>
                  <a:pt x="2529639" y="0"/>
                  <a:pt x="2967842" y="438203"/>
                  <a:pt x="2967842" y="978753"/>
                </a:cubicBezTo>
                <a:cubicBezTo>
                  <a:pt x="2967842" y="1519303"/>
                  <a:pt x="2529639" y="1957506"/>
                  <a:pt x="1989089" y="1957506"/>
                </a:cubicBezTo>
                <a:lnTo>
                  <a:pt x="0" y="1957506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38914" name="Espace réservé du numéro de diapositive 1">
            <a:extLst>
              <a:ext uri="{FF2B5EF4-FFF2-40B4-BE49-F238E27FC236}">
                <a16:creationId xmlns:a16="http://schemas.microsoft.com/office/drawing/2014/main" id="{8E9E72BE-1EFA-526F-77BB-F84EBA6CB79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AF9FA-CC84-8846-8D23-1F1BA1984D23}" type="slidenum">
              <a:rPr lang="fr-FR" alt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FC6648-7433-CCE4-F491-B8BFED157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38916" name="Titre 3">
            <a:extLst>
              <a:ext uri="{FF2B5EF4-FFF2-40B4-BE49-F238E27FC236}">
                <a16:creationId xmlns:a16="http://schemas.microsoft.com/office/drawing/2014/main" id="{53609455-1A7D-D98D-73FE-302BF7BA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1334750" cy="458787"/>
          </a:xfrm>
        </p:spPr>
        <p:txBody>
          <a:bodyPr/>
          <a:lstStyle/>
          <a:p>
            <a:r>
              <a:rPr lang="fr-FR" dirty="0">
                <a:latin typeface="Arial Black"/>
              </a:rPr>
              <a:t>Le fournisseur d’énergie, un interlocuteur légitime </a:t>
            </a:r>
            <a:endParaRPr lang="fr-FR" altLang="fr-FR" dirty="0">
              <a:latin typeface="Arial Black" panose="020B0604020202020204" pitchFamily="34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1DE0CEF-AFA4-B5E2-AB77-3FC53A45D2EE}"/>
              </a:ext>
            </a:extLst>
          </p:cNvPr>
          <p:cNvSpPr/>
          <p:nvPr/>
        </p:nvSpPr>
        <p:spPr bwMode="auto">
          <a:xfrm>
            <a:off x="9207632" y="1619247"/>
            <a:ext cx="2334471" cy="410353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38938" name="Groupe 9">
            <a:extLst>
              <a:ext uri="{FF2B5EF4-FFF2-40B4-BE49-F238E27FC236}">
                <a16:creationId xmlns:a16="http://schemas.microsoft.com/office/drawing/2014/main" id="{99BE2884-94C1-FC42-42F0-0DC3D85AA084}"/>
              </a:ext>
            </a:extLst>
          </p:cNvPr>
          <p:cNvGrpSpPr>
            <a:grpSpLocks/>
          </p:cNvGrpSpPr>
          <p:nvPr/>
        </p:nvGrpSpPr>
        <p:grpSpPr bwMode="auto">
          <a:xfrm>
            <a:off x="9467452" y="2334818"/>
            <a:ext cx="1908000" cy="2672391"/>
            <a:chOff x="2520782" y="1418184"/>
            <a:chExt cx="1906949" cy="2672077"/>
          </a:xfrm>
        </p:grpSpPr>
        <p:sp>
          <p:nvSpPr>
            <p:cNvPr id="38939" name="ZoneTexte 10">
              <a:extLst>
                <a:ext uri="{FF2B5EF4-FFF2-40B4-BE49-F238E27FC236}">
                  <a16:creationId xmlns:a16="http://schemas.microsoft.com/office/drawing/2014/main" id="{3E23CE79-5EF8-D735-75C4-B8AFC6437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782" y="2028400"/>
              <a:ext cx="1906949" cy="206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sz="1600" dirty="0">
                  <a:solidFill>
                    <a:schemeClr val="tx2"/>
                  </a:solidFill>
                  <a:cs typeface="Arial" panose="020B0604020202020204" pitchFamily="34" charset="0"/>
                </a:rPr>
                <a:t>considèrent que</a:t>
              </a:r>
              <a:br>
                <a:rPr lang="fr-FR" sz="1600" dirty="0">
                  <a:solidFill>
                    <a:schemeClr val="tx2"/>
                  </a:solidFill>
                  <a:cs typeface="Arial" panose="020B0604020202020204" pitchFamily="34" charset="0"/>
                </a:rPr>
              </a:br>
              <a:r>
                <a:rPr lang="fr-FR" sz="1600" dirty="0">
                  <a:solidFill>
                    <a:schemeClr val="tx2"/>
                  </a:solidFill>
                  <a:cs typeface="Arial" panose="020B0604020202020204" pitchFamily="34" charset="0"/>
                </a:rPr>
                <a:t>les </a:t>
              </a:r>
              <a:r>
                <a:rPr lang="fr-FR" sz="1600" b="1" dirty="0">
                  <a:solidFill>
                    <a:schemeClr val="tx2"/>
                  </a:solidFill>
                  <a:cs typeface="Arial" panose="020B0604020202020204" pitchFamily="34" charset="0"/>
                </a:rPr>
                <a:t>fournisseurs d’énergie sont </a:t>
              </a:r>
              <a:r>
                <a:rPr lang="fr-FR" sz="1600" b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légitimes</a:t>
              </a:r>
              <a:r>
                <a:rPr lang="fr-FR" sz="1600" b="1" dirty="0">
                  <a:solidFill>
                    <a:schemeClr val="tx2"/>
                  </a:solidFill>
                  <a:cs typeface="Arial" panose="020B0604020202020204" pitchFamily="34" charset="0"/>
                </a:rPr>
                <a:t> </a:t>
              </a:r>
              <a:br>
                <a:rPr lang="fr-FR" sz="1600" b="1" dirty="0">
                  <a:solidFill>
                    <a:schemeClr val="tx2"/>
                  </a:solidFill>
                  <a:cs typeface="Arial" panose="020B0604020202020204" pitchFamily="34" charset="0"/>
                </a:rPr>
              </a:br>
              <a:r>
                <a:rPr lang="fr-FR" sz="1600" b="1" dirty="0">
                  <a:solidFill>
                    <a:schemeClr val="tx2"/>
                  </a:solidFill>
                  <a:cs typeface="Arial" panose="020B0604020202020204" pitchFamily="34" charset="0"/>
                </a:rPr>
                <a:t>pour fournir un accompagnement sur les économies d’énergie.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312422A-4860-19D7-7190-FB8052259496}"/>
                </a:ext>
              </a:extLst>
            </p:cNvPr>
            <p:cNvSpPr txBox="1"/>
            <p:nvPr/>
          </p:nvSpPr>
          <p:spPr>
            <a:xfrm>
              <a:off x="2560978" y="1418184"/>
              <a:ext cx="1480322" cy="70794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000" b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69% </a:t>
              </a:r>
              <a:endParaRPr lang="en-GB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8924" name="ZoneTexte 26">
            <a:extLst>
              <a:ext uri="{FF2B5EF4-FFF2-40B4-BE49-F238E27FC236}">
                <a16:creationId xmlns:a16="http://schemas.microsoft.com/office/drawing/2014/main" id="{D144F5F8-886F-4BD4-1E35-27965048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4581958"/>
            <a:ext cx="30342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buClr>
                <a:srgbClr val="BFBFBF"/>
              </a:buClr>
              <a:defRPr/>
            </a:pPr>
            <a:r>
              <a:rPr lang="fr-FR" sz="1200" b="1" dirty="0">
                <a:solidFill>
                  <a:schemeClr val="tx2"/>
                </a:solidFill>
              </a:rPr>
              <a:t>Q41. Pour vous fournir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un accompagnement sur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les économies d’énergie,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considérez-vous que les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fournisseurs d’énergie sont …  </a:t>
            </a:r>
          </a:p>
          <a:p>
            <a:pPr lvl="0" eaLnBrk="1" hangingPunct="1">
              <a:buClr>
                <a:srgbClr val="BFBFBF"/>
              </a:buClr>
              <a:defRPr/>
            </a:pPr>
            <a:r>
              <a:rPr lang="fr-FR" sz="1200" b="1" dirty="0">
                <a:solidFill>
                  <a:schemeClr val="tx2"/>
                </a:solidFill>
              </a:rPr>
              <a:t>Base : ensemble = 1119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3F943B4-0EA7-A35C-DAC6-C23EB9CB6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782670"/>
              </p:ext>
            </p:extLst>
          </p:nvPr>
        </p:nvGraphicFramePr>
        <p:xfrm>
          <a:off x="3477737" y="826779"/>
          <a:ext cx="522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rc 3">
            <a:extLst>
              <a:ext uri="{FF2B5EF4-FFF2-40B4-BE49-F238E27FC236}">
                <a16:creationId xmlns:a16="http://schemas.microsoft.com/office/drawing/2014/main" id="{5F74720F-F52E-46CC-CBCD-28300E3B5CCB}"/>
              </a:ext>
            </a:extLst>
          </p:cNvPr>
          <p:cNvSpPr>
            <a:spLocks/>
          </p:cNvSpPr>
          <p:nvPr/>
        </p:nvSpPr>
        <p:spPr>
          <a:xfrm flipV="1">
            <a:off x="3824495" y="1150779"/>
            <a:ext cx="4572000" cy="4572000"/>
          </a:xfrm>
          <a:prstGeom prst="arc">
            <a:avLst>
              <a:gd name="adj1" fmla="val 11962667"/>
              <a:gd name="adj2" fmla="val 5431771"/>
            </a:avLst>
          </a:prstGeom>
          <a:ln w="57150">
            <a:gradFill>
              <a:gsLst>
                <a:gs pos="47000">
                  <a:schemeClr val="accent2"/>
                </a:gs>
                <a:gs pos="76000">
                  <a:schemeClr val="tx2"/>
                </a:gs>
              </a:gsLst>
              <a:lin ang="5400000" scaled="0"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9E506BE-D0B1-6367-0B28-56735A63E437}"/>
              </a:ext>
            </a:extLst>
          </p:cNvPr>
          <p:cNvGrpSpPr/>
          <p:nvPr/>
        </p:nvGrpSpPr>
        <p:grpSpPr>
          <a:xfrm>
            <a:off x="4066046" y="5920712"/>
            <a:ext cx="4078115" cy="144000"/>
            <a:chOff x="346340" y="4508509"/>
            <a:chExt cx="4078115" cy="14400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2D9934A-568E-EB58-CC3A-9D15172CDAB2}"/>
                </a:ext>
              </a:extLst>
            </p:cNvPr>
            <p:cNvGrpSpPr/>
            <p:nvPr/>
          </p:nvGrpSpPr>
          <p:grpSpPr>
            <a:xfrm>
              <a:off x="3570146" y="4508509"/>
              <a:ext cx="854309" cy="144000"/>
              <a:chOff x="4059335" y="4694402"/>
              <a:chExt cx="854309" cy="144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5CE5109-2E71-579E-FA83-25A01887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583" y="4704847"/>
                <a:ext cx="629061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Oui tout à fait</a:t>
                </a:r>
              </a:p>
            </p:txBody>
          </p:sp>
          <p:sp>
            <p:nvSpPr>
              <p:cNvPr id="48" name="Rectangle : avec coins arrondis en diagonale 16">
                <a:extLst>
                  <a:ext uri="{FF2B5EF4-FFF2-40B4-BE49-F238E27FC236}">
                    <a16:creationId xmlns:a16="http://schemas.microsoft.com/office/drawing/2014/main" id="{97688CDB-29E5-C82C-2EB4-959DA141520C}"/>
                  </a:ext>
                </a:extLst>
              </p:cNvPr>
              <p:cNvSpPr/>
              <p:nvPr/>
            </p:nvSpPr>
            <p:spPr>
              <a:xfrm>
                <a:off x="4059335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A3BB6029-09CB-BA7F-E78D-682E03B0959B}"/>
                </a:ext>
              </a:extLst>
            </p:cNvPr>
            <p:cNvGrpSpPr/>
            <p:nvPr/>
          </p:nvGrpSpPr>
          <p:grpSpPr>
            <a:xfrm>
              <a:off x="2660790" y="4508509"/>
              <a:ext cx="697091" cy="144000"/>
              <a:chOff x="3027022" y="4694402"/>
              <a:chExt cx="697091" cy="144000"/>
            </a:xfrm>
          </p:grpSpPr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0A1B343A-FA2E-4516-DA65-CB5663C09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271" y="4704847"/>
                <a:ext cx="47184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Oui plutôt </a:t>
                </a:r>
              </a:p>
            </p:txBody>
          </p:sp>
          <p:sp>
            <p:nvSpPr>
              <p:cNvPr id="46" name="Rectangle : avec coins arrondis en diagonale 45">
                <a:extLst>
                  <a:ext uri="{FF2B5EF4-FFF2-40B4-BE49-F238E27FC236}">
                    <a16:creationId xmlns:a16="http://schemas.microsoft.com/office/drawing/2014/main" id="{DBF73CF7-7EC6-4420-4D52-F2CBD60C5A03}"/>
                  </a:ext>
                </a:extLst>
              </p:cNvPr>
              <p:cNvSpPr/>
              <p:nvPr/>
            </p:nvSpPr>
            <p:spPr>
              <a:xfrm>
                <a:off x="3027022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6616373B-B488-4D82-273D-5A5E2C88CA7C}"/>
                </a:ext>
              </a:extLst>
            </p:cNvPr>
            <p:cNvGrpSpPr/>
            <p:nvPr/>
          </p:nvGrpSpPr>
          <p:grpSpPr>
            <a:xfrm>
              <a:off x="1530599" y="4508509"/>
              <a:ext cx="917926" cy="144000"/>
              <a:chOff x="1682498" y="4694402"/>
              <a:chExt cx="917926" cy="144000"/>
            </a:xfrm>
          </p:grpSpPr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AB7AE805-0DBC-3BEE-1632-A2A5AC65E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207" y="4704847"/>
                <a:ext cx="7102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Non plutôt pas</a:t>
                </a:r>
                <a:endPara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 : avec coins arrondis en diagonale 16">
                <a:extLst>
                  <a:ext uri="{FF2B5EF4-FFF2-40B4-BE49-F238E27FC236}">
                    <a16:creationId xmlns:a16="http://schemas.microsoft.com/office/drawing/2014/main" id="{88F175BF-BA62-78DF-BC65-07CF3E17466B}"/>
                  </a:ext>
                </a:extLst>
              </p:cNvPr>
              <p:cNvSpPr/>
              <p:nvPr/>
            </p:nvSpPr>
            <p:spPr>
              <a:xfrm>
                <a:off x="1682498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ADF54494-4FCC-425C-FA72-69884D7CE5DB}"/>
                </a:ext>
              </a:extLst>
            </p:cNvPr>
            <p:cNvGrpSpPr/>
            <p:nvPr/>
          </p:nvGrpSpPr>
          <p:grpSpPr>
            <a:xfrm>
              <a:off x="346340" y="4508509"/>
              <a:ext cx="971994" cy="144000"/>
              <a:chOff x="346340" y="4694402"/>
              <a:chExt cx="971994" cy="144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FB6958-9609-7A33-36F9-F046FBE2C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08" y="4704847"/>
                <a:ext cx="7653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Non pas du tout</a:t>
                </a:r>
              </a:p>
            </p:txBody>
          </p:sp>
          <p:sp>
            <p:nvSpPr>
              <p:cNvPr id="42" name="Rectangle : avec coins arrondis en diagonale 16">
                <a:extLst>
                  <a:ext uri="{FF2B5EF4-FFF2-40B4-BE49-F238E27FC236}">
                    <a16:creationId xmlns:a16="http://schemas.microsoft.com/office/drawing/2014/main" id="{718C07D5-4195-FEB3-C95F-462EE6CDE6A5}"/>
                  </a:ext>
                </a:extLst>
              </p:cNvPr>
              <p:cNvSpPr/>
              <p:nvPr/>
            </p:nvSpPr>
            <p:spPr>
              <a:xfrm>
                <a:off x="346340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9" name="Graphique 28">
            <a:extLst>
              <a:ext uri="{FF2B5EF4-FFF2-40B4-BE49-F238E27FC236}">
                <a16:creationId xmlns:a16="http://schemas.microsoft.com/office/drawing/2014/main" id="{87D97825-27AD-DA32-E645-316ACFF17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8165" y="2630621"/>
            <a:ext cx="1695669" cy="16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3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8EBD1CFB-112B-C27C-6E7A-48CB9E42B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616270"/>
              </p:ext>
            </p:extLst>
          </p:nvPr>
        </p:nvGraphicFramePr>
        <p:xfrm>
          <a:off x="7921684" y="951908"/>
          <a:ext cx="3500272" cy="462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Forme libre 38">
            <a:extLst>
              <a:ext uri="{FF2B5EF4-FFF2-40B4-BE49-F238E27FC236}">
                <a16:creationId xmlns:a16="http://schemas.microsoft.com/office/drawing/2014/main" id="{AC7A02FE-E3E9-BC42-A555-35EB33CA7CA5}"/>
              </a:ext>
            </a:extLst>
          </p:cNvPr>
          <p:cNvSpPr/>
          <p:nvPr/>
        </p:nvSpPr>
        <p:spPr>
          <a:xfrm>
            <a:off x="0" y="5307062"/>
            <a:ext cx="9299034" cy="806400"/>
          </a:xfrm>
          <a:custGeom>
            <a:avLst/>
            <a:gdLst>
              <a:gd name="connsiteX0" fmla="*/ 0 w 9299034"/>
              <a:gd name="connsiteY0" fmla="*/ 0 h 806400"/>
              <a:gd name="connsiteX1" fmla="*/ 8895834 w 9299034"/>
              <a:gd name="connsiteY1" fmla="*/ 0 h 806400"/>
              <a:gd name="connsiteX2" fmla="*/ 9299034 w 9299034"/>
              <a:gd name="connsiteY2" fmla="*/ 403200 h 806400"/>
              <a:gd name="connsiteX3" fmla="*/ 8895834 w 9299034"/>
              <a:gd name="connsiteY3" fmla="*/ 806400 h 806400"/>
              <a:gd name="connsiteX4" fmla="*/ 0 w 9299034"/>
              <a:gd name="connsiteY4" fmla="*/ 806400 h 8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9034" h="806400">
                <a:moveTo>
                  <a:pt x="0" y="0"/>
                </a:moveTo>
                <a:lnTo>
                  <a:pt x="8895834" y="0"/>
                </a:lnTo>
                <a:cubicBezTo>
                  <a:pt x="9118515" y="0"/>
                  <a:pt x="9299034" y="180519"/>
                  <a:pt x="9299034" y="403200"/>
                </a:cubicBezTo>
                <a:cubicBezTo>
                  <a:pt x="9299034" y="625881"/>
                  <a:pt x="9118515" y="806400"/>
                  <a:pt x="8895834" y="806400"/>
                </a:cubicBezTo>
                <a:lnTo>
                  <a:pt x="0" y="806400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28F10535-839B-1719-5CD4-7E5C3F903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46677"/>
              </p:ext>
            </p:extLst>
          </p:nvPr>
        </p:nvGraphicFramePr>
        <p:xfrm>
          <a:off x="3780139" y="1620124"/>
          <a:ext cx="4105991" cy="3280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5991">
                  <a:extLst>
                    <a:ext uri="{9D8B030D-6E8A-4147-A177-3AD203B41FA5}">
                      <a16:colId xmlns:a16="http://schemas.microsoft.com/office/drawing/2014/main" val="368330646"/>
                    </a:ext>
                  </a:extLst>
                </a:gridCol>
              </a:tblGrid>
              <a:tr h="54673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Conseils personnalisés et propositions </a:t>
                      </a:r>
                    </a:p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 solutions adaptées à vos besoins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107403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 informations sur des innovations/solutions techniques (pompes à chaleur, thermostat, etc.)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67381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 partage de bonnes pratiques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679928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 outil de monitoring et de suivi des consommations en temps réel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94161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Une alerte forte consommation par rapport à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 profils d'entreprise/société similaires au vôtre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462391"/>
                  </a:ext>
                </a:extLst>
              </a:tr>
              <a:tr h="54673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Autre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11330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16E2F8-D0F2-B11E-1E7D-4BE21308F9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870519-F9A9-0E4C-AB0E-A08374884FC2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C8A59C-CB06-2860-424E-54EC4E9B18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C553C9A-E24A-35E7-3EDF-66DCA6927B8C}"/>
              </a:ext>
            </a:extLst>
          </p:cNvPr>
          <p:cNvSpPr/>
          <p:nvPr/>
        </p:nvSpPr>
        <p:spPr>
          <a:xfrm>
            <a:off x="4398258" y="1590158"/>
            <a:ext cx="6866792" cy="562733"/>
          </a:xfrm>
          <a:prstGeom prst="roundRect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10">
            <a:extLst>
              <a:ext uri="{FF2B5EF4-FFF2-40B4-BE49-F238E27FC236}">
                <a16:creationId xmlns:a16="http://schemas.microsoft.com/office/drawing/2014/main" id="{1B6971C4-460A-DFAD-0F61-A1BB0A1D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" y="5525701"/>
            <a:ext cx="9918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prstClr val="white">
                  <a:lumMod val="75000"/>
                </a:prstClr>
              </a:buClr>
              <a:defRPr/>
            </a:pPr>
            <a:r>
              <a:rPr lang="fr-FR" sz="1200" b="1" dirty="0">
                <a:solidFill>
                  <a:schemeClr val="tx2"/>
                </a:solidFill>
              </a:rPr>
              <a:t>Q42. Et qu’attendez-vous comme type(s) d’accompagnement de votre fournisseur d’énergie ? </a:t>
            </a:r>
            <a:r>
              <a:rPr lang="fr-FR" sz="1200" dirty="0">
                <a:solidFill>
                  <a:schemeClr val="tx2"/>
                </a:solidFill>
              </a:rPr>
              <a:t>Base : Considèrent que 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les fournisseurs d’énergie sont légitimes pour fournir un accompagnement sur les économies d’énergie = 768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33E172-E1C0-A791-45B5-7E49E34A8216}"/>
              </a:ext>
            </a:extLst>
          </p:cNvPr>
          <p:cNvSpPr txBox="1"/>
          <p:nvPr/>
        </p:nvSpPr>
        <p:spPr>
          <a:xfrm>
            <a:off x="764898" y="3074072"/>
            <a:ext cx="2437505" cy="136151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Rappel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69%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considèrent les fournisseurs d’énergie légitimes pour fournir un accompagnement sur les économies d’énergie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FF24FFFB-6161-C457-354E-22DC11A080E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66700" y="1554163"/>
            <a:ext cx="3153508" cy="708025"/>
          </a:xfrm>
        </p:spPr>
        <p:txBody>
          <a:bodyPr wrap="square">
            <a:sp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None/>
              <a:tabLst/>
              <a:defRPr/>
            </a:pPr>
            <a:r>
              <a:rPr lang="fr-FR" sz="2000" b="1" dirty="0">
                <a:solidFill>
                  <a:schemeClr val="tx2"/>
                </a:solidFill>
                <a:cs typeface="Arial" panose="020B0604020202020204" pitchFamily="34" charset="0"/>
              </a:rPr>
              <a:t>Accompagnement sur </a:t>
            </a:r>
            <a:br>
              <a:rPr lang="fr-FR" sz="20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2"/>
                </a:solidFill>
                <a:cs typeface="Arial" panose="020B0604020202020204" pitchFamily="34" charset="0"/>
              </a:rPr>
              <a:t>les économies d'énergie</a:t>
            </a:r>
          </a:p>
        </p:txBody>
      </p:sp>
      <p:pic>
        <p:nvPicPr>
          <p:cNvPr id="36" name="Image 35" descr="Une image contenant chaussures, dessin humoristique, illustration, art&#10;&#10;Description générée automatiquement">
            <a:extLst>
              <a:ext uri="{FF2B5EF4-FFF2-40B4-BE49-F238E27FC236}">
                <a16:creationId xmlns:a16="http://schemas.microsoft.com/office/drawing/2014/main" id="{99831066-8DD1-7937-D6E0-283154814A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202" y="3429000"/>
            <a:ext cx="2943058" cy="2943058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0CCA07A4-325A-D772-6557-C267483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les pros attendent ?</a:t>
            </a:r>
          </a:p>
        </p:txBody>
      </p:sp>
    </p:spTree>
    <p:extLst>
      <p:ext uri="{BB962C8B-B14F-4D97-AF65-F5344CB8AC3E}">
        <p14:creationId xmlns:p14="http://schemas.microsoft.com/office/powerpoint/2010/main" val="20969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95411-2AD5-B8AB-2E36-8D95137C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2" y="265293"/>
            <a:ext cx="11334750" cy="823302"/>
          </a:xfrm>
        </p:spPr>
        <p:txBody>
          <a:bodyPr/>
          <a:lstStyle/>
          <a:p>
            <a:r>
              <a:rPr lang="fr-FR" dirty="0"/>
              <a:t>Toujours un besoin d’information sur les aides </a:t>
            </a:r>
            <a:br>
              <a:rPr lang="fr-FR" dirty="0"/>
            </a:br>
            <a:r>
              <a:rPr lang="fr-FR" dirty="0"/>
              <a:t>financières existantes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62B9FD-A54B-BAFF-2C26-06B10E4796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870519-F9A9-0E4C-AB0E-A08374884FC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030A6A-0806-D5DB-45FA-45AA6641D7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BC001862-9D8D-7C26-B4EE-A54F980D0DF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66700" y="1554163"/>
            <a:ext cx="4428392" cy="707886"/>
          </a:xfr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000"/>
              </a:spcBef>
              <a:buNone/>
              <a:defRPr/>
            </a:pPr>
            <a:r>
              <a:rPr lang="fr-FR" sz="2000" b="1" dirty="0">
                <a:solidFill>
                  <a:schemeClr val="tx2"/>
                </a:solidFill>
                <a:cs typeface="Arial" panose="020B0604020202020204" pitchFamily="34" charset="0"/>
              </a:rPr>
              <a:t>Accompagnements pouvant aider à entamer des démarches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410CA39-9CAB-85BD-9EBF-387BB53CEF6A}"/>
              </a:ext>
            </a:extLst>
          </p:cNvPr>
          <p:cNvSpPr/>
          <p:nvPr/>
        </p:nvSpPr>
        <p:spPr bwMode="auto">
          <a:xfrm>
            <a:off x="1487747" y="2763368"/>
            <a:ext cx="4694895" cy="171728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E48795-FB3A-300D-0F61-1BF6FFAD9E23}"/>
              </a:ext>
            </a:extLst>
          </p:cNvPr>
          <p:cNvGrpSpPr>
            <a:grpSpLocks/>
          </p:cNvGrpSpPr>
          <p:nvPr/>
        </p:nvGrpSpPr>
        <p:grpSpPr bwMode="auto">
          <a:xfrm>
            <a:off x="1582244" y="2868250"/>
            <a:ext cx="4498965" cy="1414919"/>
            <a:chOff x="1616205" y="1363539"/>
            <a:chExt cx="3716105" cy="1414753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65D1BA7-DA4E-FDF3-0ED9-06846D498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6205" y="1947393"/>
              <a:ext cx="3716105" cy="830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sz="1600" dirty="0">
                  <a:solidFill>
                    <a:schemeClr val="tx2"/>
                  </a:solidFill>
                  <a:cs typeface="Arial" panose="020B0604020202020204" pitchFamily="34" charset="0"/>
                </a:rPr>
                <a:t>ont mentionné au moins un accompagnement qui les aiderait à entamer / poursuivre des démarches d’économies d’énergie</a:t>
              </a:r>
              <a:endParaRPr lang="fr-FR" sz="1600" b="1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C15E852-FF48-4733-D48C-43B44096B7A1}"/>
                </a:ext>
              </a:extLst>
            </p:cNvPr>
            <p:cNvSpPr txBox="1"/>
            <p:nvPr/>
          </p:nvSpPr>
          <p:spPr>
            <a:xfrm>
              <a:off x="2734095" y="1363539"/>
              <a:ext cx="1480322" cy="70794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000" b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79% </a:t>
              </a:r>
              <a:endParaRPr lang="en-GB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A29460D0-97F5-E353-24E7-16A1357C6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141093"/>
              </p:ext>
            </p:extLst>
          </p:nvPr>
        </p:nvGraphicFramePr>
        <p:xfrm>
          <a:off x="9224542" y="1088595"/>
          <a:ext cx="3862102" cy="521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9D192FBC-D25C-3BB0-453A-552CA02B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77732"/>
              </p:ext>
            </p:extLst>
          </p:nvPr>
        </p:nvGraphicFramePr>
        <p:xfrm>
          <a:off x="4966576" y="1160462"/>
          <a:ext cx="4445616" cy="5082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616">
                  <a:extLst>
                    <a:ext uri="{9D8B030D-6E8A-4147-A177-3AD203B41FA5}">
                      <a16:colId xmlns:a16="http://schemas.microsoft.com/office/drawing/2014/main" val="3743006961"/>
                    </a:ext>
                  </a:extLst>
                </a:gridCol>
              </a:tblGrid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estimation du montant des aides </a:t>
                      </a:r>
                      <a:b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financières auxquelles vous êtes éligible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427466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informations sur les aides financières</a:t>
                      </a:r>
                      <a:b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auxquelles vous êtes éligible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816948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aide au financement de votre projet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943957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estimation du coût des travaux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des équipements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688222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diagnostic des solutions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pertinentes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599320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constitution des dossiers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demandes d'aides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34579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proposition de devis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73892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mise en relation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avec un (des) artisan(s)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774287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conseiller disponible au téléphone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983235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992110"/>
                  </a:ext>
                </a:extLst>
              </a:tr>
              <a:tr h="462007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Aucun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068137"/>
                  </a:ext>
                </a:extLst>
              </a:tr>
            </a:tbl>
          </a:graphicData>
        </a:graphic>
      </p:graphicFrame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536DB91-D7C4-B112-7687-8F3244517093}"/>
              </a:ext>
            </a:extLst>
          </p:cNvPr>
          <p:cNvSpPr/>
          <p:nvPr/>
        </p:nvSpPr>
        <p:spPr>
          <a:xfrm>
            <a:off x="5751813" y="1166505"/>
            <a:ext cx="6102726" cy="926063"/>
          </a:xfrm>
          <a:prstGeom prst="roundRect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Une image contenant dessin humoristique, art&#10;&#10;Description générée automatiquement">
            <a:extLst>
              <a:ext uri="{FF2B5EF4-FFF2-40B4-BE49-F238E27FC236}">
                <a16:creationId xmlns:a16="http://schemas.microsoft.com/office/drawing/2014/main" id="{1DF57E84-A926-6F49-3A0C-590D930B06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727617"/>
            <a:ext cx="2709913" cy="3048000"/>
          </a:xfrm>
          <a:prstGeom prst="rect">
            <a:avLst/>
          </a:prstGeom>
        </p:spPr>
      </p:pic>
      <p:sp>
        <p:nvSpPr>
          <p:cNvPr id="25" name="Forme libre 24">
            <a:extLst>
              <a:ext uri="{FF2B5EF4-FFF2-40B4-BE49-F238E27FC236}">
                <a16:creationId xmlns:a16="http://schemas.microsoft.com/office/drawing/2014/main" id="{F376BDC8-DF30-0F62-C1CE-91D5C26D9010}"/>
              </a:ext>
            </a:extLst>
          </p:cNvPr>
          <p:cNvSpPr/>
          <p:nvPr/>
        </p:nvSpPr>
        <p:spPr>
          <a:xfrm>
            <a:off x="0" y="5051425"/>
            <a:ext cx="5853246" cy="1062000"/>
          </a:xfrm>
          <a:custGeom>
            <a:avLst/>
            <a:gdLst>
              <a:gd name="connsiteX0" fmla="*/ 0 w 5853246"/>
              <a:gd name="connsiteY0" fmla="*/ 0 h 1062000"/>
              <a:gd name="connsiteX1" fmla="*/ 5322246 w 5853246"/>
              <a:gd name="connsiteY1" fmla="*/ 0 h 1062000"/>
              <a:gd name="connsiteX2" fmla="*/ 5853246 w 5853246"/>
              <a:gd name="connsiteY2" fmla="*/ 531000 h 1062000"/>
              <a:gd name="connsiteX3" fmla="*/ 5322246 w 5853246"/>
              <a:gd name="connsiteY3" fmla="*/ 1062000 h 1062000"/>
              <a:gd name="connsiteX4" fmla="*/ 0 w 5853246"/>
              <a:gd name="connsiteY4" fmla="*/ 1062000 h 10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246" h="1062000">
                <a:moveTo>
                  <a:pt x="0" y="0"/>
                </a:moveTo>
                <a:lnTo>
                  <a:pt x="5322246" y="0"/>
                </a:lnTo>
                <a:cubicBezTo>
                  <a:pt x="5615509" y="0"/>
                  <a:pt x="5853246" y="237737"/>
                  <a:pt x="5853246" y="531000"/>
                </a:cubicBezTo>
                <a:cubicBezTo>
                  <a:pt x="5853246" y="824263"/>
                  <a:pt x="5615509" y="1062000"/>
                  <a:pt x="5322246" y="1062000"/>
                </a:cubicBezTo>
                <a:lnTo>
                  <a:pt x="0" y="1062000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19" name="ZoneTexte 10">
            <a:extLst>
              <a:ext uri="{FF2B5EF4-FFF2-40B4-BE49-F238E27FC236}">
                <a16:creationId xmlns:a16="http://schemas.microsoft.com/office/drawing/2014/main" id="{10269953-6282-5DDA-9C9C-D4EED016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" y="5311449"/>
            <a:ext cx="51470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buClr>
                <a:prstClr val="white">
                  <a:lumMod val="75000"/>
                </a:prstClr>
              </a:buClr>
              <a:defRPr/>
            </a:pPr>
            <a:r>
              <a:rPr lang="fr-FR" sz="1200" b="1" dirty="0">
                <a:solidFill>
                  <a:schemeClr val="tx2"/>
                </a:solidFill>
              </a:rPr>
              <a:t>Q13bis. Quel(s) type(s) d’accompagnement(s) pourrai(en)</a:t>
            </a:r>
            <a:r>
              <a:rPr lang="fr-FR" sz="1200" b="1" dirty="0" err="1">
                <a:solidFill>
                  <a:schemeClr val="tx2"/>
                </a:solidFill>
              </a:rPr>
              <a:t>t</a:t>
            </a:r>
            <a:r>
              <a:rPr lang="fr-FR" sz="1200" b="1" dirty="0">
                <a:solidFill>
                  <a:schemeClr val="tx2"/>
                </a:solidFill>
              </a:rPr>
              <a:t> vous aider à entamer / poursuivre des démarches d’économies d’énergie ?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Base : ensemble = 1119</a:t>
            </a:r>
          </a:p>
        </p:txBody>
      </p:sp>
    </p:spTree>
    <p:extLst>
      <p:ext uri="{BB962C8B-B14F-4D97-AF65-F5344CB8AC3E}">
        <p14:creationId xmlns:p14="http://schemas.microsoft.com/office/powerpoint/2010/main" val="3446926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58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A1FFDB-3FE9-3C73-C728-47240ED5724B}"/>
              </a:ext>
            </a:extLst>
          </p:cNvPr>
          <p:cNvSpPr/>
          <p:nvPr/>
        </p:nvSpPr>
        <p:spPr>
          <a:xfrm>
            <a:off x="7404300" y="1166812"/>
            <a:ext cx="782439" cy="4976812"/>
          </a:xfrm>
          <a:prstGeom prst="rect">
            <a:avLst/>
          </a:prstGeom>
          <a:solidFill>
            <a:srgbClr val="FEE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illustration, Animation, dessin humoristique, Dessin animé&#10;&#10;Description générée automatiquement">
            <a:extLst>
              <a:ext uri="{FF2B5EF4-FFF2-40B4-BE49-F238E27FC236}">
                <a16:creationId xmlns:a16="http://schemas.microsoft.com/office/drawing/2014/main" id="{2650A188-FC79-5039-7090-9A0E46B0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813"/>
            <a:ext cx="7761329" cy="4976812"/>
          </a:xfrm>
          <a:prstGeom prst="rect">
            <a:avLst/>
          </a:prstGeom>
        </p:spPr>
      </p:pic>
      <p:sp>
        <p:nvSpPr>
          <p:cNvPr id="33793" name="Espace réservé du numéro de diapositive 2">
            <a:extLst>
              <a:ext uri="{FF2B5EF4-FFF2-40B4-BE49-F238E27FC236}">
                <a16:creationId xmlns:a16="http://schemas.microsoft.com/office/drawing/2014/main" id="{B78B4684-2607-3CD5-F3C5-DB42A72A7E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663363" y="6397625"/>
            <a:ext cx="2413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DD543-A56B-6049-98C2-F87C9A5FDD64}" type="slidenum">
              <a:rPr lang="fr-FR" altLang="fr-FR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solidFill>
                <a:schemeClr val="tx2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9E6722-D9F9-43B8-1408-E53D7567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chemeClr val="tx2"/>
                </a:solidFill>
              </a:rPr>
              <a:t>© ENGIE 2024 - droits réservés 1er Observatoire de la transition énergétique des professionnels ENGIE-</a:t>
            </a:r>
            <a:r>
              <a:rPr lang="fr-FR" err="1">
                <a:solidFill>
                  <a:schemeClr val="tx2"/>
                </a:solidFill>
              </a:rPr>
              <a:t>Ifop</a:t>
            </a:r>
            <a:r>
              <a:rPr lang="fr-FR">
                <a:solidFill>
                  <a:schemeClr val="tx2"/>
                </a:solidFill>
              </a:rPr>
              <a:t>-ADEME 29 février 2024.</a:t>
            </a:r>
          </a:p>
        </p:txBody>
      </p:sp>
      <p:sp>
        <p:nvSpPr>
          <p:cNvPr id="33795" name="Title 7">
            <a:extLst>
              <a:ext uri="{FF2B5EF4-FFF2-40B4-BE49-F238E27FC236}">
                <a16:creationId xmlns:a16="http://schemas.microsoft.com/office/drawing/2014/main" id="{B62A2F95-2FE9-6B7F-DAC2-1C65DCFF9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1334750" cy="823912"/>
          </a:xfrm>
        </p:spPr>
        <p:txBody>
          <a:bodyPr/>
          <a:lstStyle/>
          <a:p>
            <a:r>
              <a:rPr lang="fr-FR" altLang="fr-FR" dirty="0">
                <a:solidFill>
                  <a:schemeClr val="tx2"/>
                </a:solidFill>
                <a:latin typeface="Arial Black" panose="020B0604020202020204" pitchFamily="34" charset="0"/>
              </a:rPr>
              <a:t>Engager les professionnels dans la transition énergétique : </a:t>
            </a:r>
            <a:br>
              <a:rPr lang="fr-FR" altLang="fr-FR" dirty="0">
                <a:solidFill>
                  <a:schemeClr val="tx2"/>
                </a:solidFill>
                <a:latin typeface="Arial Black" panose="020B0604020202020204" pitchFamily="34" charset="0"/>
              </a:rPr>
            </a:br>
            <a:r>
              <a:rPr lang="fr-FR" altLang="fr-FR" dirty="0">
                <a:solidFill>
                  <a:schemeClr val="tx2"/>
                </a:solidFill>
                <a:latin typeface="Arial Black" panose="020B0604020202020204" pitchFamily="34" charset="0"/>
              </a:rPr>
              <a:t>un enjeu clé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2CCA7CB-35C9-2211-D077-F67E66951774}"/>
              </a:ext>
            </a:extLst>
          </p:cNvPr>
          <p:cNvSpPr/>
          <p:nvPr/>
        </p:nvSpPr>
        <p:spPr>
          <a:xfrm>
            <a:off x="6510217" y="1089025"/>
            <a:ext cx="3321171" cy="50545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B78EEBD-3B0D-B305-C0F5-B668E11E4C2F}"/>
              </a:ext>
            </a:extLst>
          </p:cNvPr>
          <p:cNvGrpSpPr/>
          <p:nvPr/>
        </p:nvGrpSpPr>
        <p:grpSpPr>
          <a:xfrm>
            <a:off x="7451727" y="1527953"/>
            <a:ext cx="4432302" cy="3725148"/>
            <a:chOff x="2055809" y="2834642"/>
            <a:chExt cx="7225115" cy="3725148"/>
          </a:xfrm>
        </p:grpSpPr>
        <p:sp>
          <p:nvSpPr>
            <p:cNvPr id="33797" name="ZoneTexte 4">
              <a:extLst>
                <a:ext uri="{FF2B5EF4-FFF2-40B4-BE49-F238E27FC236}">
                  <a16:creationId xmlns:a16="http://schemas.microsoft.com/office/drawing/2014/main" id="{BB68C9F8-F66C-EA99-8391-C8B8F915F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535" y="4543854"/>
              <a:ext cx="7139389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500" dirty="0">
                  <a:solidFill>
                    <a:schemeClr val="accent2"/>
                  </a:solidFill>
                </a:rPr>
                <a:t>c'est la part </a:t>
              </a:r>
              <a:br>
                <a:rPr lang="fr-FR" altLang="fr-FR" sz="2500" dirty="0">
                  <a:solidFill>
                    <a:schemeClr val="accent2"/>
                  </a:solidFill>
                </a:rPr>
              </a:br>
              <a:r>
                <a:rPr lang="fr-FR" altLang="fr-FR" sz="2500" dirty="0">
                  <a:solidFill>
                    <a:schemeClr val="accent2"/>
                  </a:solidFill>
                </a:rPr>
                <a:t>que représenterait </a:t>
              </a:r>
              <a:br>
                <a:rPr lang="fr-FR" altLang="fr-FR" sz="2500" dirty="0">
                  <a:solidFill>
                    <a:schemeClr val="accent2"/>
                  </a:solidFill>
                </a:rPr>
              </a:br>
              <a:r>
                <a:rPr lang="fr-FR" altLang="fr-FR" sz="2500" dirty="0">
                  <a:solidFill>
                    <a:schemeClr val="accent2"/>
                  </a:solidFill>
                </a:rPr>
                <a:t>les TPE-PME dans </a:t>
              </a:r>
              <a:br>
                <a:rPr lang="fr-FR" altLang="fr-FR" sz="2500" dirty="0">
                  <a:solidFill>
                    <a:schemeClr val="accent2"/>
                  </a:solidFill>
                </a:rPr>
              </a:br>
              <a:r>
                <a:rPr lang="fr-FR" altLang="fr-FR" sz="2500" dirty="0">
                  <a:solidFill>
                    <a:schemeClr val="accent2"/>
                  </a:solidFill>
                </a:rPr>
                <a:t>les émissions de </a:t>
              </a:r>
              <a:br>
                <a:rPr lang="fr-FR" altLang="fr-FR" sz="2500" dirty="0">
                  <a:solidFill>
                    <a:schemeClr val="accent2"/>
                  </a:solidFill>
                </a:rPr>
              </a:br>
              <a:r>
                <a:rPr lang="fr-FR" altLang="fr-FR" sz="2500" dirty="0">
                  <a:solidFill>
                    <a:schemeClr val="accent2"/>
                  </a:solidFill>
                </a:rPr>
                <a:t>GES de la France.</a:t>
              </a:r>
            </a:p>
          </p:txBody>
        </p:sp>
        <p:sp>
          <p:nvSpPr>
            <p:cNvPr id="33798" name="ZoneTexte 5">
              <a:extLst>
                <a:ext uri="{FF2B5EF4-FFF2-40B4-BE49-F238E27FC236}">
                  <a16:creationId xmlns:a16="http://schemas.microsoft.com/office/drawing/2014/main" id="{BB98B54D-3291-2ED8-4F4D-97048D011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809" y="2834642"/>
              <a:ext cx="5413855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fr-FR" sz="12500" b="1" dirty="0">
                  <a:solidFill>
                    <a:schemeClr val="accent2"/>
                  </a:solidFill>
                  <a:latin typeface="+mn-lt"/>
                </a:rPr>
                <a:t>14%</a:t>
              </a:r>
            </a:p>
          </p:txBody>
        </p:sp>
      </p:grp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4F4DCDCA-21A0-8F8D-2B5C-8671A4366559}"/>
              </a:ext>
            </a:extLst>
          </p:cNvPr>
          <p:cNvCxnSpPr/>
          <p:nvPr/>
        </p:nvCxnSpPr>
        <p:spPr>
          <a:xfrm>
            <a:off x="0" y="1166813"/>
            <a:ext cx="4633913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numéro de diapositive 1">
            <a:extLst>
              <a:ext uri="{FF2B5EF4-FFF2-40B4-BE49-F238E27FC236}">
                <a16:creationId xmlns:a16="http://schemas.microsoft.com/office/drawing/2014/main" id="{8713C56A-F406-5A09-EB80-A180953CDC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CC26AB-4F37-4F48-88FF-752979F33292}" type="slidenum">
              <a:rPr lang="fr-FR" altLang="fr-F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solidFill>
                <a:schemeClr val="bg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60D6B3-9999-932E-CD16-3E50EBA4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34819" name="Titre 3">
            <a:extLst>
              <a:ext uri="{FF2B5EF4-FFF2-40B4-BE49-F238E27FC236}">
                <a16:creationId xmlns:a16="http://schemas.microsoft.com/office/drawing/2014/main" id="{A4DE51A3-0D11-EDFE-6DF4-A2B146F9B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1334750" cy="458787"/>
          </a:xfrm>
        </p:spPr>
        <p:txBody>
          <a:bodyPr/>
          <a:lstStyle/>
          <a:p>
            <a:r>
              <a:rPr lang="en-GB" altLang="fr-FR">
                <a:latin typeface="Arial Black" panose="020B0604020202020204" pitchFamily="34" charset="0"/>
              </a:rPr>
              <a:t>Dispositif méthodologique</a:t>
            </a:r>
          </a:p>
        </p:txBody>
      </p:sp>
      <p:grpSp>
        <p:nvGrpSpPr>
          <p:cNvPr id="34820" name="Groupe 42">
            <a:extLst>
              <a:ext uri="{FF2B5EF4-FFF2-40B4-BE49-F238E27FC236}">
                <a16:creationId xmlns:a16="http://schemas.microsoft.com/office/drawing/2014/main" id="{053F20DE-0E35-896D-D189-9ECE4E769767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1858963"/>
            <a:ext cx="2255838" cy="3997325"/>
            <a:chOff x="1191671" y="1858455"/>
            <a:chExt cx="2255472" cy="3998233"/>
          </a:xfrm>
        </p:grpSpPr>
        <p:grpSp>
          <p:nvGrpSpPr>
            <p:cNvPr id="34835" name="Groupe 38">
              <a:extLst>
                <a:ext uri="{FF2B5EF4-FFF2-40B4-BE49-F238E27FC236}">
                  <a16:creationId xmlns:a16="http://schemas.microsoft.com/office/drawing/2014/main" id="{D39BE1CB-10A5-EAB8-362B-8CFEDD238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1942" y="1858455"/>
              <a:ext cx="971905" cy="971905"/>
              <a:chOff x="1831942" y="1858455"/>
              <a:chExt cx="971905" cy="971905"/>
            </a:xfrm>
          </p:grpSpPr>
          <p:sp>
            <p:nvSpPr>
              <p:cNvPr id="34838" name="Forme libre 20">
                <a:extLst>
                  <a:ext uri="{FF2B5EF4-FFF2-40B4-BE49-F238E27FC236}">
                    <a16:creationId xmlns:a16="http://schemas.microsoft.com/office/drawing/2014/main" id="{5F836CA2-B400-F45A-BD0F-0EAB436AF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295" y="1890897"/>
                <a:ext cx="890224" cy="890223"/>
              </a:xfrm>
              <a:custGeom>
                <a:avLst/>
                <a:gdLst>
                  <a:gd name="T0" fmla="*/ 0 w 890224"/>
                  <a:gd name="T1" fmla="*/ 445112 h 890223"/>
                  <a:gd name="T2" fmla="*/ 445113 w 890224"/>
                  <a:gd name="T3" fmla="*/ 0 h 890223"/>
                  <a:gd name="T4" fmla="*/ 890224 w 890224"/>
                  <a:gd name="T5" fmla="*/ 445112 h 890223"/>
                  <a:gd name="T6" fmla="*/ 445113 w 890224"/>
                  <a:gd name="T7" fmla="*/ 890223 h 890223"/>
                  <a:gd name="T8" fmla="*/ 0 w 890224"/>
                  <a:gd name="T9" fmla="*/ 445112 h 890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0224" h="890223">
                    <a:moveTo>
                      <a:pt x="0" y="445112"/>
                    </a:moveTo>
                    <a:cubicBezTo>
                      <a:pt x="0" y="199284"/>
                      <a:pt x="199282" y="0"/>
                      <a:pt x="445113" y="0"/>
                    </a:cubicBezTo>
                    <a:cubicBezTo>
                      <a:pt x="690942" y="0"/>
                      <a:pt x="890224" y="199284"/>
                      <a:pt x="890224" y="445112"/>
                    </a:cubicBezTo>
                    <a:cubicBezTo>
                      <a:pt x="890224" y="690941"/>
                      <a:pt x="690942" y="890223"/>
                      <a:pt x="445113" y="890223"/>
                    </a:cubicBezTo>
                    <a:cubicBezTo>
                      <a:pt x="199282" y="890223"/>
                      <a:pt x="0" y="690941"/>
                      <a:pt x="0" y="445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095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39" name="Forme libre 21">
                <a:extLst>
                  <a:ext uri="{FF2B5EF4-FFF2-40B4-BE49-F238E27FC236}">
                    <a16:creationId xmlns:a16="http://schemas.microsoft.com/office/drawing/2014/main" id="{C9EC184A-B6B5-ABDE-9C10-72E36774A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896" y="1903574"/>
                <a:ext cx="864870" cy="864869"/>
              </a:xfrm>
              <a:custGeom>
                <a:avLst/>
                <a:gdLst>
                  <a:gd name="T0" fmla="*/ 432435 w 864870"/>
                  <a:gd name="T1" fmla="*/ 864869 h 864869"/>
                  <a:gd name="T2" fmla="*/ 864871 w 864870"/>
                  <a:gd name="T3" fmla="*/ 432435 h 864869"/>
                  <a:gd name="T4" fmla="*/ 432435 w 864870"/>
                  <a:gd name="T5" fmla="*/ 0 h 864869"/>
                  <a:gd name="T6" fmla="*/ 0 w 864870"/>
                  <a:gd name="T7" fmla="*/ 432435 h 864869"/>
                  <a:gd name="T8" fmla="*/ 432435 w 864870"/>
                  <a:gd name="T9" fmla="*/ 864869 h 8648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4870" h="864869">
                    <a:moveTo>
                      <a:pt x="432435" y="864869"/>
                    </a:moveTo>
                    <a:cubicBezTo>
                      <a:pt x="671263" y="864869"/>
                      <a:pt x="864871" y="671262"/>
                      <a:pt x="864871" y="432435"/>
                    </a:cubicBezTo>
                    <a:cubicBezTo>
                      <a:pt x="864871" y="193609"/>
                      <a:pt x="671263" y="0"/>
                      <a:pt x="432435" y="0"/>
                    </a:cubicBezTo>
                    <a:cubicBezTo>
                      <a:pt x="193608" y="0"/>
                      <a:pt x="0" y="193609"/>
                      <a:pt x="0" y="432435"/>
                    </a:cubicBezTo>
                    <a:cubicBezTo>
                      <a:pt x="0" y="671262"/>
                      <a:pt x="193608" y="864869"/>
                      <a:pt x="432435" y="864869"/>
                    </a:cubicBezTo>
                    <a:close/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0" name="Forme libre 22">
                <a:extLst>
                  <a:ext uri="{FF2B5EF4-FFF2-40B4-BE49-F238E27FC236}">
                    <a16:creationId xmlns:a16="http://schemas.microsoft.com/office/drawing/2014/main" id="{6F4BD67D-11A9-EF6D-BBFD-F9B4FB422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570" y="2129557"/>
                <a:ext cx="211249" cy="195320"/>
              </a:xfrm>
              <a:custGeom>
                <a:avLst/>
                <a:gdLst>
                  <a:gd name="T0" fmla="*/ 158904 w 211249"/>
                  <a:gd name="T1" fmla="*/ 160161 h 195320"/>
                  <a:gd name="T2" fmla="*/ 64575 w 211249"/>
                  <a:gd name="T3" fmla="*/ 121089 h 195320"/>
                  <a:gd name="T4" fmla="*/ 25502 w 211249"/>
                  <a:gd name="T5" fmla="*/ 26759 h 195320"/>
                  <a:gd name="T6" fmla="*/ 28432 w 211249"/>
                  <a:gd name="T7" fmla="*/ 0 h 195320"/>
                  <a:gd name="T8" fmla="*/ 1111 w 211249"/>
                  <a:gd name="T9" fmla="*/ 60780 h 195320"/>
                  <a:gd name="T10" fmla="*/ 10953 w 211249"/>
                  <a:gd name="T11" fmla="*/ 126686 h 195320"/>
                  <a:gd name="T12" fmla="*/ 54843 w 211249"/>
                  <a:gd name="T13" fmla="*/ 176832 h 195320"/>
                  <a:gd name="T14" fmla="*/ 118864 w 211249"/>
                  <a:gd name="T15" fmla="*/ 195319 h 195320"/>
                  <a:gd name="T16" fmla="*/ 170242 w 211249"/>
                  <a:gd name="T17" fmla="*/ 183519 h 195320"/>
                  <a:gd name="T18" fmla="*/ 211250 w 211249"/>
                  <a:gd name="T19" fmla="*/ 150396 h 195320"/>
                  <a:gd name="T20" fmla="*/ 158904 w 211249"/>
                  <a:gd name="T21" fmla="*/ 160161 h 1953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249" h="195320">
                    <a:moveTo>
                      <a:pt x="158904" y="160161"/>
                    </a:moveTo>
                    <a:cubicBezTo>
                      <a:pt x="123525" y="160161"/>
                      <a:pt x="89593" y="146107"/>
                      <a:pt x="64575" y="121089"/>
                    </a:cubicBezTo>
                    <a:cubicBezTo>
                      <a:pt x="39557" y="96071"/>
                      <a:pt x="25502" y="62139"/>
                      <a:pt x="25502" y="26759"/>
                    </a:cubicBezTo>
                    <a:cubicBezTo>
                      <a:pt x="25650" y="17767"/>
                      <a:pt x="26630" y="8808"/>
                      <a:pt x="28432" y="0"/>
                    </a:cubicBezTo>
                    <a:cubicBezTo>
                      <a:pt x="13691" y="17226"/>
                      <a:pt x="4209" y="38321"/>
                      <a:pt x="1111" y="60780"/>
                    </a:cubicBezTo>
                    <a:cubicBezTo>
                      <a:pt x="-1988" y="83237"/>
                      <a:pt x="1428" y="106113"/>
                      <a:pt x="10953" y="126686"/>
                    </a:cubicBezTo>
                    <a:cubicBezTo>
                      <a:pt x="20480" y="147260"/>
                      <a:pt x="35713" y="164664"/>
                      <a:pt x="54843" y="176832"/>
                    </a:cubicBezTo>
                    <a:cubicBezTo>
                      <a:pt x="73973" y="188997"/>
                      <a:pt x="96193" y="195414"/>
                      <a:pt x="118864" y="195319"/>
                    </a:cubicBezTo>
                    <a:cubicBezTo>
                      <a:pt x="136665" y="195338"/>
                      <a:pt x="154235" y="191303"/>
                      <a:pt x="170242" y="183519"/>
                    </a:cubicBezTo>
                    <a:cubicBezTo>
                      <a:pt x="186251" y="175735"/>
                      <a:pt x="200274" y="164408"/>
                      <a:pt x="211250" y="150396"/>
                    </a:cubicBezTo>
                    <a:cubicBezTo>
                      <a:pt x="194637" y="157136"/>
                      <a:pt x="176832" y="160457"/>
                      <a:pt x="158904" y="16016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9AFD"/>
                  </a:gs>
                  <a:gs pos="50000">
                    <a:srgbClr val="11B6E0"/>
                  </a:gs>
                  <a:gs pos="100000">
                    <a:srgbClr val="23D2C4"/>
                  </a:gs>
                </a:gsLst>
                <a:lin ang="84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095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1" name="Forme libre 23">
                <a:extLst>
                  <a:ext uri="{FF2B5EF4-FFF2-40B4-BE49-F238E27FC236}">
                    <a16:creationId xmlns:a16="http://schemas.microsoft.com/office/drawing/2014/main" id="{0971AB6F-4278-3974-D69C-B43E13B10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004" y="2258077"/>
                <a:ext cx="97463" cy="89073"/>
              </a:xfrm>
              <a:custGeom>
                <a:avLst/>
                <a:gdLst>
                  <a:gd name="T0" fmla="*/ 72462 w 97463"/>
                  <a:gd name="T1" fmla="*/ 73440 h 89073"/>
                  <a:gd name="T2" fmla="*/ 29510 w 97463"/>
                  <a:gd name="T3" fmla="*/ 55648 h 89073"/>
                  <a:gd name="T4" fmla="*/ 11718 w 97463"/>
                  <a:gd name="T5" fmla="*/ 12696 h 89073"/>
                  <a:gd name="T6" fmla="*/ 13085 w 97463"/>
                  <a:gd name="T7" fmla="*/ 0 h 89073"/>
                  <a:gd name="T8" fmla="*/ 0 w 97463"/>
                  <a:gd name="T9" fmla="*/ 34961 h 89073"/>
                  <a:gd name="T10" fmla="*/ 4281 w 97463"/>
                  <a:gd name="T11" fmla="*/ 55908 h 89073"/>
                  <a:gd name="T12" fmla="*/ 16317 w 97463"/>
                  <a:gd name="T13" fmla="*/ 73580 h 89073"/>
                  <a:gd name="T14" fmla="*/ 34241 w 97463"/>
                  <a:gd name="T15" fmla="*/ 85234 h 89073"/>
                  <a:gd name="T16" fmla="*/ 55274 w 97463"/>
                  <a:gd name="T17" fmla="*/ 89065 h 89073"/>
                  <a:gd name="T18" fmla="*/ 78726 w 97463"/>
                  <a:gd name="T19" fmla="*/ 83660 h 89073"/>
                  <a:gd name="T20" fmla="*/ 97463 w 97463"/>
                  <a:gd name="T21" fmla="*/ 68557 h 89073"/>
                  <a:gd name="T22" fmla="*/ 72462 w 97463"/>
                  <a:gd name="T23" fmla="*/ 73440 h 890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7463" h="89073">
                    <a:moveTo>
                      <a:pt x="72462" y="73440"/>
                    </a:moveTo>
                    <a:cubicBezTo>
                      <a:pt x="56351" y="73440"/>
                      <a:pt x="40902" y="67040"/>
                      <a:pt x="29510" y="55648"/>
                    </a:cubicBezTo>
                    <a:cubicBezTo>
                      <a:pt x="18118" y="44255"/>
                      <a:pt x="11718" y="28806"/>
                      <a:pt x="11718" y="12696"/>
                    </a:cubicBezTo>
                    <a:cubicBezTo>
                      <a:pt x="11777" y="8430"/>
                      <a:pt x="12235" y="4179"/>
                      <a:pt x="13085" y="0"/>
                    </a:cubicBezTo>
                    <a:cubicBezTo>
                      <a:pt x="4684" y="9715"/>
                      <a:pt x="40" y="22117"/>
                      <a:pt x="0" y="34961"/>
                    </a:cubicBezTo>
                    <a:cubicBezTo>
                      <a:pt x="23" y="42160"/>
                      <a:pt x="1479" y="49280"/>
                      <a:pt x="4281" y="55908"/>
                    </a:cubicBezTo>
                    <a:cubicBezTo>
                      <a:pt x="7082" y="62538"/>
                      <a:pt x="11173" y="68545"/>
                      <a:pt x="16317" y="73580"/>
                    </a:cubicBezTo>
                    <a:cubicBezTo>
                      <a:pt x="21460" y="78614"/>
                      <a:pt x="27553" y="82576"/>
                      <a:pt x="34241" y="85234"/>
                    </a:cubicBezTo>
                    <a:cubicBezTo>
                      <a:pt x="40928" y="87892"/>
                      <a:pt x="48080" y="89195"/>
                      <a:pt x="55274" y="89065"/>
                    </a:cubicBezTo>
                    <a:cubicBezTo>
                      <a:pt x="63400" y="89060"/>
                      <a:pt x="71418" y="87212"/>
                      <a:pt x="78726" y="83660"/>
                    </a:cubicBezTo>
                    <a:cubicBezTo>
                      <a:pt x="86035" y="80108"/>
                      <a:pt x="92441" y="74944"/>
                      <a:pt x="97463" y="68557"/>
                    </a:cubicBezTo>
                    <a:cubicBezTo>
                      <a:pt x="89563" y="71917"/>
                      <a:pt x="81046" y="73580"/>
                      <a:pt x="72462" y="734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9AFD"/>
                  </a:gs>
                  <a:gs pos="50000">
                    <a:srgbClr val="11B6E0"/>
                  </a:gs>
                  <a:gs pos="100000">
                    <a:srgbClr val="23D2C4"/>
                  </a:gs>
                </a:gsLst>
                <a:lin ang="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095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2" name="Forme libre 24">
                <a:extLst>
                  <a:ext uri="{FF2B5EF4-FFF2-40B4-BE49-F238E27FC236}">
                    <a16:creationId xmlns:a16="http://schemas.microsoft.com/office/drawing/2014/main" id="{071248AB-32A7-B631-68BC-05F11B2B1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731" y="2258077"/>
                <a:ext cx="96486" cy="89064"/>
              </a:xfrm>
              <a:custGeom>
                <a:avLst/>
                <a:gdLst>
                  <a:gd name="T0" fmla="*/ 72267 w 96486"/>
                  <a:gd name="T1" fmla="*/ 73440 h 89064"/>
                  <a:gd name="T2" fmla="*/ 29442 w 96486"/>
                  <a:gd name="T3" fmla="*/ 55578 h 89064"/>
                  <a:gd name="T4" fmla="*/ 11720 w 96486"/>
                  <a:gd name="T5" fmla="*/ 12696 h 89064"/>
                  <a:gd name="T6" fmla="*/ 13087 w 96486"/>
                  <a:gd name="T7" fmla="*/ 0 h 89064"/>
                  <a:gd name="T8" fmla="*/ 0 w 96486"/>
                  <a:gd name="T9" fmla="*/ 34961 h 89064"/>
                  <a:gd name="T10" fmla="*/ 15973 w 96486"/>
                  <a:gd name="T11" fmla="*/ 73231 h 89064"/>
                  <a:gd name="T12" fmla="*/ 54298 w 96486"/>
                  <a:gd name="T13" fmla="*/ 89065 h 89064"/>
                  <a:gd name="T14" fmla="*/ 77750 w 96486"/>
                  <a:gd name="T15" fmla="*/ 83660 h 89064"/>
                  <a:gd name="T16" fmla="*/ 96487 w 96486"/>
                  <a:gd name="T17" fmla="*/ 68557 h 89064"/>
                  <a:gd name="T18" fmla="*/ 72267 w 96486"/>
                  <a:gd name="T19" fmla="*/ 73440 h 890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486" h="89064">
                    <a:moveTo>
                      <a:pt x="72267" y="73440"/>
                    </a:moveTo>
                    <a:cubicBezTo>
                      <a:pt x="56191" y="73387"/>
                      <a:pt x="40790" y="66964"/>
                      <a:pt x="29442" y="55578"/>
                    </a:cubicBezTo>
                    <a:cubicBezTo>
                      <a:pt x="18092" y="44192"/>
                      <a:pt x="11720" y="28773"/>
                      <a:pt x="11720" y="12696"/>
                    </a:cubicBezTo>
                    <a:cubicBezTo>
                      <a:pt x="11777" y="8430"/>
                      <a:pt x="12235" y="4179"/>
                      <a:pt x="13087" y="0"/>
                    </a:cubicBezTo>
                    <a:cubicBezTo>
                      <a:pt x="4684" y="9715"/>
                      <a:pt x="42" y="22117"/>
                      <a:pt x="0" y="34961"/>
                    </a:cubicBezTo>
                    <a:cubicBezTo>
                      <a:pt x="51" y="49328"/>
                      <a:pt x="5796" y="63089"/>
                      <a:pt x="15973" y="73231"/>
                    </a:cubicBezTo>
                    <a:cubicBezTo>
                      <a:pt x="26151" y="83370"/>
                      <a:pt x="39930" y="89065"/>
                      <a:pt x="54298" y="89065"/>
                    </a:cubicBezTo>
                    <a:cubicBezTo>
                      <a:pt x="62424" y="89060"/>
                      <a:pt x="70442" y="87212"/>
                      <a:pt x="77750" y="83660"/>
                    </a:cubicBezTo>
                    <a:cubicBezTo>
                      <a:pt x="85059" y="80108"/>
                      <a:pt x="91465" y="74944"/>
                      <a:pt x="96487" y="68557"/>
                    </a:cubicBezTo>
                    <a:cubicBezTo>
                      <a:pt x="88830" y="71811"/>
                      <a:pt x="80588" y="73472"/>
                      <a:pt x="72267" y="7344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9AFD"/>
                  </a:gs>
                  <a:gs pos="50000">
                    <a:srgbClr val="11B6E0"/>
                  </a:gs>
                  <a:gs pos="100000">
                    <a:srgbClr val="23D2C4"/>
                  </a:gs>
                </a:gsLst>
                <a:lin ang="84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095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3" name="Forme libre 25">
                <a:extLst>
                  <a:ext uri="{FF2B5EF4-FFF2-40B4-BE49-F238E27FC236}">
                    <a16:creationId xmlns:a16="http://schemas.microsoft.com/office/drawing/2014/main" id="{BCFD223E-2FF0-84DD-4438-CA69093BC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895" y="1858455"/>
                <a:ext cx="21128" cy="107034"/>
              </a:xfrm>
              <a:custGeom>
                <a:avLst/>
                <a:gdLst>
                  <a:gd name="T0" fmla="*/ 0 w 21128"/>
                  <a:gd name="T1" fmla="*/ 0 h 107034"/>
                  <a:gd name="T2" fmla="*/ 0 w 21128"/>
                  <a:gd name="T3" fmla="*/ 107035 h 1070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128" h="107034">
                    <a:moveTo>
                      <a:pt x="0" y="0"/>
                    </a:moveTo>
                    <a:lnTo>
                      <a:pt x="0" y="107035"/>
                    </a:lnTo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4" name="Forme libre 26">
                <a:extLst>
                  <a:ext uri="{FF2B5EF4-FFF2-40B4-BE49-F238E27FC236}">
                    <a16:creationId xmlns:a16="http://schemas.microsoft.com/office/drawing/2014/main" id="{FFC0A3AA-A7CE-CE01-2B9D-068816B36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813" y="2336009"/>
                <a:ext cx="107034" cy="21128"/>
              </a:xfrm>
              <a:custGeom>
                <a:avLst/>
                <a:gdLst>
                  <a:gd name="T0" fmla="*/ 0 w 107034"/>
                  <a:gd name="T1" fmla="*/ 0 h 21128"/>
                  <a:gd name="T2" fmla="*/ 107034 w 107034"/>
                  <a:gd name="T3" fmla="*/ 0 h 211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7034" h="21128">
                    <a:moveTo>
                      <a:pt x="0" y="0"/>
                    </a:moveTo>
                    <a:lnTo>
                      <a:pt x="107034" y="0"/>
                    </a:lnTo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5" name="Forme libre 27">
                <a:extLst>
                  <a:ext uri="{FF2B5EF4-FFF2-40B4-BE49-F238E27FC236}">
                    <a16:creationId xmlns:a16="http://schemas.microsoft.com/office/drawing/2014/main" id="{EAB4E15A-73C0-6B8F-18E9-E85F5AD15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895" y="2723326"/>
                <a:ext cx="21128" cy="107034"/>
              </a:xfrm>
              <a:custGeom>
                <a:avLst/>
                <a:gdLst>
                  <a:gd name="T0" fmla="*/ 0 w 21128"/>
                  <a:gd name="T1" fmla="*/ 0 h 107034"/>
                  <a:gd name="T2" fmla="*/ 0 w 21128"/>
                  <a:gd name="T3" fmla="*/ 107034 h 1070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128" h="107034">
                    <a:moveTo>
                      <a:pt x="0" y="0"/>
                    </a:moveTo>
                    <a:lnTo>
                      <a:pt x="0" y="107034"/>
                    </a:lnTo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6" name="Forme libre 28">
                <a:extLst>
                  <a:ext uri="{FF2B5EF4-FFF2-40B4-BE49-F238E27FC236}">
                    <a16:creationId xmlns:a16="http://schemas.microsoft.com/office/drawing/2014/main" id="{94C333EC-883A-59F1-37F2-823133C9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007" y="2376422"/>
                <a:ext cx="309775" cy="172093"/>
              </a:xfrm>
              <a:custGeom>
                <a:avLst/>
                <a:gdLst>
                  <a:gd name="T0" fmla="*/ 309776 w 309775"/>
                  <a:gd name="T1" fmla="*/ 171312 h 172093"/>
                  <a:gd name="T2" fmla="*/ 309776 w 309775"/>
                  <a:gd name="T3" fmla="*/ 85176 h 172093"/>
                  <a:gd name="T4" fmla="*/ 282955 w 309775"/>
                  <a:gd name="T5" fmla="*/ 24214 h 172093"/>
                  <a:gd name="T6" fmla="*/ 220905 w 309775"/>
                  <a:gd name="T7" fmla="*/ 18 h 172093"/>
                  <a:gd name="T8" fmla="*/ 88870 w 309775"/>
                  <a:gd name="T9" fmla="*/ 18 h 172093"/>
                  <a:gd name="T10" fmla="*/ 26820 w 309775"/>
                  <a:gd name="T11" fmla="*/ 24214 h 172093"/>
                  <a:gd name="T12" fmla="*/ 0 w 309775"/>
                  <a:gd name="T13" fmla="*/ 85176 h 172093"/>
                  <a:gd name="T14" fmla="*/ 0 w 309775"/>
                  <a:gd name="T15" fmla="*/ 172094 h 1720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9775" h="172093">
                    <a:moveTo>
                      <a:pt x="309776" y="171312"/>
                    </a:moveTo>
                    <a:lnTo>
                      <a:pt x="309776" y="85176"/>
                    </a:lnTo>
                    <a:cubicBezTo>
                      <a:pt x="309262" y="62106"/>
                      <a:pt x="299617" y="40181"/>
                      <a:pt x="282955" y="24214"/>
                    </a:cubicBezTo>
                    <a:cubicBezTo>
                      <a:pt x="266293" y="8250"/>
                      <a:pt x="243978" y="-453"/>
                      <a:pt x="220905" y="18"/>
                    </a:cubicBezTo>
                    <a:lnTo>
                      <a:pt x="88870" y="18"/>
                    </a:lnTo>
                    <a:cubicBezTo>
                      <a:pt x="65798" y="-453"/>
                      <a:pt x="43482" y="8250"/>
                      <a:pt x="26820" y="24214"/>
                    </a:cubicBezTo>
                    <a:cubicBezTo>
                      <a:pt x="10158" y="40181"/>
                      <a:pt x="513" y="62106"/>
                      <a:pt x="0" y="85176"/>
                    </a:cubicBezTo>
                    <a:lnTo>
                      <a:pt x="0" y="172094"/>
                    </a:lnTo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7" name="Forme libre 29">
                <a:extLst>
                  <a:ext uri="{FF2B5EF4-FFF2-40B4-BE49-F238E27FC236}">
                    <a16:creationId xmlns:a16="http://schemas.microsoft.com/office/drawing/2014/main" id="{4CF062A2-105C-A60D-788F-6B815898E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380" y="2090884"/>
                <a:ext cx="237898" cy="237898"/>
              </a:xfrm>
              <a:custGeom>
                <a:avLst/>
                <a:gdLst>
                  <a:gd name="T0" fmla="*/ 118951 w 237898"/>
                  <a:gd name="T1" fmla="*/ 237899 h 237898"/>
                  <a:gd name="T2" fmla="*/ 237899 w 237898"/>
                  <a:gd name="T3" fmla="*/ 118948 h 237898"/>
                  <a:gd name="T4" fmla="*/ 118951 w 237898"/>
                  <a:gd name="T5" fmla="*/ 0 h 237898"/>
                  <a:gd name="T6" fmla="*/ 0 w 237898"/>
                  <a:gd name="T7" fmla="*/ 118948 h 237898"/>
                  <a:gd name="T8" fmla="*/ 118951 w 237898"/>
                  <a:gd name="T9" fmla="*/ 237899 h 2378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7898" h="237898">
                    <a:moveTo>
                      <a:pt x="118951" y="237899"/>
                    </a:moveTo>
                    <a:cubicBezTo>
                      <a:pt x="184643" y="237899"/>
                      <a:pt x="237899" y="184643"/>
                      <a:pt x="237899" y="118948"/>
                    </a:cubicBezTo>
                    <a:cubicBezTo>
                      <a:pt x="237899" y="53256"/>
                      <a:pt x="184643" y="0"/>
                      <a:pt x="118951" y="0"/>
                    </a:cubicBezTo>
                    <a:cubicBezTo>
                      <a:pt x="53256" y="0"/>
                      <a:pt x="0" y="53256"/>
                      <a:pt x="0" y="118948"/>
                    </a:cubicBezTo>
                    <a:cubicBezTo>
                      <a:pt x="0" y="184643"/>
                      <a:pt x="53256" y="237899"/>
                      <a:pt x="118951" y="237899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8" name="Forme libre 30">
                <a:extLst>
                  <a:ext uri="{FF2B5EF4-FFF2-40B4-BE49-F238E27FC236}">
                    <a16:creationId xmlns:a16="http://schemas.microsoft.com/office/drawing/2014/main" id="{C5590BAF-0CDC-D9F0-6974-87CAC0A78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782" y="2376433"/>
                <a:ext cx="153129" cy="85165"/>
              </a:xfrm>
              <a:custGeom>
                <a:avLst/>
                <a:gdLst>
                  <a:gd name="T0" fmla="*/ 153130 w 153129"/>
                  <a:gd name="T1" fmla="*/ 85165 h 85165"/>
                  <a:gd name="T2" fmla="*/ 153130 w 153129"/>
                  <a:gd name="T3" fmla="*/ 42196 h 85165"/>
                  <a:gd name="T4" fmla="*/ 139870 w 153129"/>
                  <a:gd name="T5" fmla="*/ 12025 h 85165"/>
                  <a:gd name="T6" fmla="*/ 109183 w 153129"/>
                  <a:gd name="T7" fmla="*/ 7 h 85165"/>
                  <a:gd name="T8" fmla="*/ 43947 w 153129"/>
                  <a:gd name="T9" fmla="*/ 7 h 85165"/>
                  <a:gd name="T10" fmla="*/ 13262 w 153129"/>
                  <a:gd name="T11" fmla="*/ 12025 h 85165"/>
                  <a:gd name="T12" fmla="*/ 0 w 153129"/>
                  <a:gd name="T13" fmla="*/ 42196 h 85165"/>
                  <a:gd name="T14" fmla="*/ 0 w 153129"/>
                  <a:gd name="T15" fmla="*/ 85165 h 851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3129" h="85165">
                    <a:moveTo>
                      <a:pt x="153130" y="85165"/>
                    </a:moveTo>
                    <a:lnTo>
                      <a:pt x="153130" y="42196"/>
                    </a:lnTo>
                    <a:cubicBezTo>
                      <a:pt x="152874" y="30781"/>
                      <a:pt x="148106" y="19933"/>
                      <a:pt x="139870" y="12025"/>
                    </a:cubicBezTo>
                    <a:cubicBezTo>
                      <a:pt x="131632" y="4119"/>
                      <a:pt x="120599" y="-202"/>
                      <a:pt x="109183" y="7"/>
                    </a:cubicBezTo>
                    <a:lnTo>
                      <a:pt x="43947" y="7"/>
                    </a:lnTo>
                    <a:cubicBezTo>
                      <a:pt x="32531" y="-202"/>
                      <a:pt x="21498" y="4119"/>
                      <a:pt x="13262" y="12025"/>
                    </a:cubicBezTo>
                    <a:cubicBezTo>
                      <a:pt x="5024" y="19933"/>
                      <a:pt x="256" y="30781"/>
                      <a:pt x="0" y="42196"/>
                    </a:cubicBezTo>
                    <a:lnTo>
                      <a:pt x="0" y="85165"/>
                    </a:lnTo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49" name="Forme libre 31">
                <a:extLst>
                  <a:ext uri="{FF2B5EF4-FFF2-40B4-BE49-F238E27FC236}">
                    <a16:creationId xmlns:a16="http://schemas.microsoft.com/office/drawing/2014/main" id="{A565985A-275E-234D-37DA-B1EDD46F1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776" y="2235810"/>
                <a:ext cx="117581" cy="117581"/>
              </a:xfrm>
              <a:custGeom>
                <a:avLst/>
                <a:gdLst>
                  <a:gd name="T0" fmla="*/ 58792 w 117581"/>
                  <a:gd name="T1" fmla="*/ 117581 h 117581"/>
                  <a:gd name="T2" fmla="*/ 117581 w 117581"/>
                  <a:gd name="T3" fmla="*/ 58792 h 117581"/>
                  <a:gd name="T4" fmla="*/ 58792 w 117581"/>
                  <a:gd name="T5" fmla="*/ 0 h 117581"/>
                  <a:gd name="T6" fmla="*/ 0 w 117581"/>
                  <a:gd name="T7" fmla="*/ 58792 h 117581"/>
                  <a:gd name="T8" fmla="*/ 58792 w 117581"/>
                  <a:gd name="T9" fmla="*/ 117581 h 1175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581" h="117581">
                    <a:moveTo>
                      <a:pt x="58792" y="117581"/>
                    </a:moveTo>
                    <a:cubicBezTo>
                      <a:pt x="91262" y="117581"/>
                      <a:pt x="117581" y="91262"/>
                      <a:pt x="117581" y="58792"/>
                    </a:cubicBezTo>
                    <a:cubicBezTo>
                      <a:pt x="117581" y="26322"/>
                      <a:pt x="91262" y="0"/>
                      <a:pt x="58792" y="0"/>
                    </a:cubicBezTo>
                    <a:cubicBezTo>
                      <a:pt x="26322" y="0"/>
                      <a:pt x="0" y="26322"/>
                      <a:pt x="0" y="58792"/>
                    </a:cubicBezTo>
                    <a:cubicBezTo>
                      <a:pt x="0" y="91262"/>
                      <a:pt x="26322" y="117581"/>
                      <a:pt x="58792" y="117581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50" name="Forme libre 32">
                <a:extLst>
                  <a:ext uri="{FF2B5EF4-FFF2-40B4-BE49-F238E27FC236}">
                    <a16:creationId xmlns:a16="http://schemas.microsoft.com/office/drawing/2014/main" id="{F6C6F517-CCD5-8897-D6EF-95349EB91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877" y="2376433"/>
                <a:ext cx="153129" cy="85165"/>
              </a:xfrm>
              <a:custGeom>
                <a:avLst/>
                <a:gdLst>
                  <a:gd name="T0" fmla="*/ 153130 w 153129"/>
                  <a:gd name="T1" fmla="*/ 85165 h 85165"/>
                  <a:gd name="T2" fmla="*/ 153130 w 153129"/>
                  <a:gd name="T3" fmla="*/ 42196 h 85165"/>
                  <a:gd name="T4" fmla="*/ 139870 w 153129"/>
                  <a:gd name="T5" fmla="*/ 12025 h 85165"/>
                  <a:gd name="T6" fmla="*/ 109183 w 153129"/>
                  <a:gd name="T7" fmla="*/ 7 h 85165"/>
                  <a:gd name="T8" fmla="*/ 43947 w 153129"/>
                  <a:gd name="T9" fmla="*/ 7 h 85165"/>
                  <a:gd name="T10" fmla="*/ 13262 w 153129"/>
                  <a:gd name="T11" fmla="*/ 12025 h 85165"/>
                  <a:gd name="T12" fmla="*/ 0 w 153129"/>
                  <a:gd name="T13" fmla="*/ 42196 h 85165"/>
                  <a:gd name="T14" fmla="*/ 0 w 153129"/>
                  <a:gd name="T15" fmla="*/ 85165 h 851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3129" h="85165">
                    <a:moveTo>
                      <a:pt x="153130" y="85165"/>
                    </a:moveTo>
                    <a:lnTo>
                      <a:pt x="153130" y="42196"/>
                    </a:lnTo>
                    <a:cubicBezTo>
                      <a:pt x="152874" y="30781"/>
                      <a:pt x="148106" y="19933"/>
                      <a:pt x="139870" y="12025"/>
                    </a:cubicBezTo>
                    <a:cubicBezTo>
                      <a:pt x="131632" y="4119"/>
                      <a:pt x="120599" y="-202"/>
                      <a:pt x="109183" y="7"/>
                    </a:cubicBezTo>
                    <a:lnTo>
                      <a:pt x="43947" y="7"/>
                    </a:lnTo>
                    <a:cubicBezTo>
                      <a:pt x="32531" y="-202"/>
                      <a:pt x="21498" y="4119"/>
                      <a:pt x="13262" y="12025"/>
                    </a:cubicBezTo>
                    <a:cubicBezTo>
                      <a:pt x="5024" y="19933"/>
                      <a:pt x="258" y="30781"/>
                      <a:pt x="0" y="42196"/>
                    </a:cubicBezTo>
                    <a:lnTo>
                      <a:pt x="0" y="85165"/>
                    </a:lnTo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51" name="Forme libre 33">
                <a:extLst>
                  <a:ext uri="{FF2B5EF4-FFF2-40B4-BE49-F238E27FC236}">
                    <a16:creationId xmlns:a16="http://schemas.microsoft.com/office/drawing/2014/main" id="{B3883F94-EE03-6C55-49AE-BF0325C69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868" y="2235810"/>
                <a:ext cx="117581" cy="117581"/>
              </a:xfrm>
              <a:custGeom>
                <a:avLst/>
                <a:gdLst>
                  <a:gd name="T0" fmla="*/ 58792 w 117581"/>
                  <a:gd name="T1" fmla="*/ 117581 h 117581"/>
                  <a:gd name="T2" fmla="*/ 117581 w 117581"/>
                  <a:gd name="T3" fmla="*/ 58792 h 117581"/>
                  <a:gd name="T4" fmla="*/ 58792 w 117581"/>
                  <a:gd name="T5" fmla="*/ 0 h 117581"/>
                  <a:gd name="T6" fmla="*/ 0 w 117581"/>
                  <a:gd name="T7" fmla="*/ 58792 h 117581"/>
                  <a:gd name="T8" fmla="*/ 58792 w 117581"/>
                  <a:gd name="T9" fmla="*/ 117581 h 1175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581" h="117581">
                    <a:moveTo>
                      <a:pt x="58792" y="117581"/>
                    </a:moveTo>
                    <a:cubicBezTo>
                      <a:pt x="91260" y="117581"/>
                      <a:pt x="117581" y="91262"/>
                      <a:pt x="117581" y="58792"/>
                    </a:cubicBezTo>
                    <a:cubicBezTo>
                      <a:pt x="117581" y="26322"/>
                      <a:pt x="91260" y="0"/>
                      <a:pt x="58792" y="0"/>
                    </a:cubicBezTo>
                    <a:cubicBezTo>
                      <a:pt x="26322" y="0"/>
                      <a:pt x="0" y="26322"/>
                      <a:pt x="0" y="58792"/>
                    </a:cubicBezTo>
                    <a:cubicBezTo>
                      <a:pt x="0" y="91262"/>
                      <a:pt x="26322" y="117581"/>
                      <a:pt x="58792" y="117581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52" name="Forme libre 34">
                <a:extLst>
                  <a:ext uri="{FF2B5EF4-FFF2-40B4-BE49-F238E27FC236}">
                    <a16:creationId xmlns:a16="http://schemas.microsoft.com/office/drawing/2014/main" id="{D2C1CD0A-0904-7CA1-69F9-7054B41E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331" y="2520164"/>
                <a:ext cx="108260" cy="131544"/>
              </a:xfrm>
              <a:custGeom>
                <a:avLst/>
                <a:gdLst>
                  <a:gd name="T0" fmla="*/ 79714 w 108260"/>
                  <a:gd name="T1" fmla="*/ 29 h 131544"/>
                  <a:gd name="T2" fmla="*/ 27563 w 108260"/>
                  <a:gd name="T3" fmla="*/ 29 h 131544"/>
                  <a:gd name="T4" fmla="*/ 18493 w 108260"/>
                  <a:gd name="T5" fmla="*/ 3304 h 131544"/>
                  <a:gd name="T6" fmla="*/ 13500 w 108260"/>
                  <a:gd name="T7" fmla="*/ 11555 h 131544"/>
                  <a:gd name="T8" fmla="*/ 415 w 108260"/>
                  <a:gd name="T9" fmla="*/ 73078 h 131544"/>
                  <a:gd name="T10" fmla="*/ 884 w 108260"/>
                  <a:gd name="T11" fmla="*/ 82899 h 131544"/>
                  <a:gd name="T12" fmla="*/ 6080 w 108260"/>
                  <a:gd name="T13" fmla="*/ 91245 h 131544"/>
                  <a:gd name="T14" fmla="*/ 46314 w 108260"/>
                  <a:gd name="T15" fmla="*/ 128940 h 131544"/>
                  <a:gd name="T16" fmla="*/ 52955 w 108260"/>
                  <a:gd name="T17" fmla="*/ 131545 h 131544"/>
                  <a:gd name="T18" fmla="*/ 59596 w 108260"/>
                  <a:gd name="T19" fmla="*/ 128940 h 131544"/>
                  <a:gd name="T20" fmla="*/ 101785 w 108260"/>
                  <a:gd name="T21" fmla="*/ 91245 h 131544"/>
                  <a:gd name="T22" fmla="*/ 107297 w 108260"/>
                  <a:gd name="T23" fmla="*/ 82776 h 131544"/>
                  <a:gd name="T24" fmla="*/ 107840 w 108260"/>
                  <a:gd name="T25" fmla="*/ 72688 h 131544"/>
                  <a:gd name="T26" fmla="*/ 94753 w 108260"/>
                  <a:gd name="T27" fmla="*/ 11358 h 131544"/>
                  <a:gd name="T28" fmla="*/ 89332 w 108260"/>
                  <a:gd name="T29" fmla="*/ 2909 h 131544"/>
                  <a:gd name="T30" fmla="*/ 79714 w 108260"/>
                  <a:gd name="T31" fmla="*/ 29 h 1315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8260" h="131544">
                    <a:moveTo>
                      <a:pt x="79714" y="29"/>
                    </a:moveTo>
                    <a:lnTo>
                      <a:pt x="27563" y="29"/>
                    </a:lnTo>
                    <a:cubicBezTo>
                      <a:pt x="24254" y="50"/>
                      <a:pt x="21053" y="1206"/>
                      <a:pt x="18493" y="3304"/>
                    </a:cubicBezTo>
                    <a:cubicBezTo>
                      <a:pt x="15934" y="5402"/>
                      <a:pt x="14172" y="8314"/>
                      <a:pt x="13500" y="11555"/>
                    </a:cubicBezTo>
                    <a:lnTo>
                      <a:pt x="415" y="73078"/>
                    </a:lnTo>
                    <a:cubicBezTo>
                      <a:pt x="-267" y="76339"/>
                      <a:pt x="-107" y="79719"/>
                      <a:pt x="884" y="82899"/>
                    </a:cubicBezTo>
                    <a:cubicBezTo>
                      <a:pt x="1877" y="86077"/>
                      <a:pt x="3665" y="88950"/>
                      <a:pt x="6080" y="91245"/>
                    </a:cubicBezTo>
                    <a:lnTo>
                      <a:pt x="46314" y="128940"/>
                    </a:lnTo>
                    <a:cubicBezTo>
                      <a:pt x="48121" y="130615"/>
                      <a:pt x="50492" y="131545"/>
                      <a:pt x="52955" y="131545"/>
                    </a:cubicBezTo>
                    <a:cubicBezTo>
                      <a:pt x="55419" y="131545"/>
                      <a:pt x="57789" y="130615"/>
                      <a:pt x="59596" y="128940"/>
                    </a:cubicBezTo>
                    <a:lnTo>
                      <a:pt x="101785" y="91245"/>
                    </a:lnTo>
                    <a:cubicBezTo>
                      <a:pt x="104333" y="88954"/>
                      <a:pt x="106232" y="86034"/>
                      <a:pt x="107297" y="82776"/>
                    </a:cubicBezTo>
                    <a:cubicBezTo>
                      <a:pt x="108360" y="79520"/>
                      <a:pt x="108546" y="76041"/>
                      <a:pt x="107840" y="72688"/>
                    </a:cubicBezTo>
                    <a:lnTo>
                      <a:pt x="94753" y="11358"/>
                    </a:lnTo>
                    <a:cubicBezTo>
                      <a:pt x="94014" y="7984"/>
                      <a:pt x="92091" y="4988"/>
                      <a:pt x="89332" y="2909"/>
                    </a:cubicBezTo>
                    <a:cubicBezTo>
                      <a:pt x="86572" y="832"/>
                      <a:pt x="83160" y="-190"/>
                      <a:pt x="79714" y="2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9AFD"/>
                  </a:gs>
                  <a:gs pos="50000">
                    <a:srgbClr val="11B6E0"/>
                  </a:gs>
                  <a:gs pos="100000">
                    <a:srgbClr val="23D2C4"/>
                  </a:gs>
                </a:gsLst>
                <a:lin ang="66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095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53" name="Forme libre 35">
                <a:extLst>
                  <a:ext uri="{FF2B5EF4-FFF2-40B4-BE49-F238E27FC236}">
                    <a16:creationId xmlns:a16="http://schemas.microsoft.com/office/drawing/2014/main" id="{080B2087-EB85-EDCB-AB6A-0E37C14E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477" y="2517265"/>
                <a:ext cx="95707" cy="115432"/>
              </a:xfrm>
              <a:custGeom>
                <a:avLst/>
                <a:gdLst>
                  <a:gd name="T0" fmla="*/ 80472 w 95707"/>
                  <a:gd name="T1" fmla="*/ 0 h 115432"/>
                  <a:gd name="T2" fmla="*/ 95707 w 95707"/>
                  <a:gd name="T3" fmla="*/ 71682 h 115432"/>
                  <a:gd name="T4" fmla="*/ 48439 w 95707"/>
                  <a:gd name="T5" fmla="*/ 115433 h 115432"/>
                  <a:gd name="T6" fmla="*/ 47268 w 95707"/>
                  <a:gd name="T7" fmla="*/ 115433 h 115432"/>
                  <a:gd name="T8" fmla="*/ 0 w 95707"/>
                  <a:gd name="T9" fmla="*/ 71682 h 115432"/>
                  <a:gd name="T10" fmla="*/ 15236 w 95707"/>
                  <a:gd name="T11" fmla="*/ 0 h 115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5707" h="115432">
                    <a:moveTo>
                      <a:pt x="80472" y="0"/>
                    </a:moveTo>
                    <a:lnTo>
                      <a:pt x="95707" y="71682"/>
                    </a:lnTo>
                    <a:lnTo>
                      <a:pt x="48439" y="115433"/>
                    </a:lnTo>
                    <a:lnTo>
                      <a:pt x="47268" y="115433"/>
                    </a:lnTo>
                    <a:lnTo>
                      <a:pt x="0" y="71682"/>
                    </a:lnTo>
                    <a:lnTo>
                      <a:pt x="15236" y="0"/>
                    </a:lnTo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54" name="Forme libre 36">
                <a:extLst>
                  <a:ext uri="{FF2B5EF4-FFF2-40B4-BE49-F238E27FC236}">
                    <a16:creationId xmlns:a16="http://schemas.microsoft.com/office/drawing/2014/main" id="{425BD394-11D7-15A1-CFE7-602067AD9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912" y="2425046"/>
                <a:ext cx="58834" cy="58834"/>
              </a:xfrm>
              <a:custGeom>
                <a:avLst/>
                <a:gdLst>
                  <a:gd name="T0" fmla="*/ 29417 w 58834"/>
                  <a:gd name="T1" fmla="*/ 0 h 58834"/>
                  <a:gd name="T2" fmla="*/ 0 w 58834"/>
                  <a:gd name="T3" fmla="*/ 29417 h 58834"/>
                  <a:gd name="T4" fmla="*/ 29417 w 58834"/>
                  <a:gd name="T5" fmla="*/ 58834 h 58834"/>
                  <a:gd name="T6" fmla="*/ 58834 w 58834"/>
                  <a:gd name="T7" fmla="*/ 29417 h 58834"/>
                  <a:gd name="T8" fmla="*/ 29417 w 58834"/>
                  <a:gd name="T9" fmla="*/ 0 h 588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834" h="58834">
                    <a:moveTo>
                      <a:pt x="29417" y="0"/>
                    </a:moveTo>
                    <a:lnTo>
                      <a:pt x="0" y="29417"/>
                    </a:lnTo>
                    <a:lnTo>
                      <a:pt x="29417" y="58834"/>
                    </a:lnTo>
                    <a:lnTo>
                      <a:pt x="58834" y="29417"/>
                    </a:lnTo>
                    <a:lnTo>
                      <a:pt x="29417" y="0"/>
                    </a:lnTo>
                    <a:close/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55" name="Forme libre 37">
                <a:extLst>
                  <a:ext uri="{FF2B5EF4-FFF2-40B4-BE49-F238E27FC236}">
                    <a16:creationId xmlns:a16="http://schemas.microsoft.com/office/drawing/2014/main" id="{EF2141C4-FCEE-B222-9992-1737D9AE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942" y="2336009"/>
                <a:ext cx="107034" cy="21128"/>
              </a:xfrm>
              <a:custGeom>
                <a:avLst/>
                <a:gdLst>
                  <a:gd name="T0" fmla="*/ 0 w 107034"/>
                  <a:gd name="T1" fmla="*/ 0 h 21128"/>
                  <a:gd name="T2" fmla="*/ 107035 w 107034"/>
                  <a:gd name="T3" fmla="*/ 0 h 211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7034" h="21128">
                    <a:moveTo>
                      <a:pt x="0" y="0"/>
                    </a:moveTo>
                    <a:lnTo>
                      <a:pt x="107035" y="0"/>
                    </a:lnTo>
                  </a:path>
                </a:pathLst>
              </a:custGeom>
              <a:noFill/>
              <a:ln w="25146" cap="rnd">
                <a:solidFill>
                  <a:srgbClr val="17255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83E49E5-89F2-73C4-E848-288A81D819EE}"/>
                </a:ext>
              </a:extLst>
            </p:cNvPr>
            <p:cNvSpPr txBox="1"/>
            <p:nvPr/>
          </p:nvSpPr>
          <p:spPr>
            <a:xfrm>
              <a:off x="1245637" y="2922322"/>
              <a:ext cx="2147540" cy="7065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1 119 </a:t>
              </a:r>
              <a:br>
                <a:rPr lang="fr-FR" sz="2000" b="1" dirty="0">
                  <a:solidFill>
                    <a:schemeClr val="bg1"/>
                  </a:solidFill>
                  <a:latin typeface="+mj-lt"/>
                </a:rPr>
              </a:b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répondants</a:t>
              </a:r>
            </a:p>
          </p:txBody>
        </p:sp>
        <p:sp>
          <p:nvSpPr>
            <p:cNvPr id="34837" name="ZoneTexte 10">
              <a:extLst>
                <a:ext uri="{FF2B5EF4-FFF2-40B4-BE49-F238E27FC236}">
                  <a16:creationId xmlns:a16="http://schemas.microsoft.com/office/drawing/2014/main" id="{F5509B0F-49E5-9076-E471-D02635375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671" y="3702252"/>
              <a:ext cx="2255472" cy="215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400" dirty="0">
                  <a:solidFill>
                    <a:schemeClr val="bg1"/>
                  </a:solidFill>
                </a:rPr>
                <a:t>professionnels (artisans, commerçants, professions libérales...)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400" dirty="0">
                  <a:solidFill>
                    <a:schemeClr val="bg1"/>
                  </a:solidFill>
                </a:rPr>
                <a:t>gérants ou co-gérants d’une entreprise de </a:t>
              </a:r>
              <a:br>
                <a:rPr lang="fr-FR" altLang="fr-FR" sz="1400" dirty="0">
                  <a:solidFill>
                    <a:schemeClr val="bg1"/>
                  </a:solidFill>
                </a:rPr>
              </a:br>
              <a:r>
                <a:rPr lang="fr-FR" altLang="fr-FR" sz="1400" dirty="0">
                  <a:solidFill>
                    <a:schemeClr val="bg1"/>
                  </a:solidFill>
                </a:rPr>
                <a:t>moins de 25 salariés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400" dirty="0">
                  <a:solidFill>
                    <a:schemeClr val="bg1"/>
                  </a:solidFill>
                </a:rPr>
                <a:t>décisionnaires en matière </a:t>
              </a:r>
              <a:br>
                <a:rPr lang="fr-FR" altLang="fr-FR" sz="1400" dirty="0">
                  <a:solidFill>
                    <a:schemeClr val="bg1"/>
                  </a:solidFill>
                </a:rPr>
              </a:br>
              <a:r>
                <a:rPr lang="fr-FR" altLang="fr-FR" sz="1400" dirty="0">
                  <a:solidFill>
                    <a:schemeClr val="bg1"/>
                  </a:solidFill>
                </a:rPr>
                <a:t>de travaux et d’énergie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400" dirty="0">
                  <a:solidFill>
                    <a:schemeClr val="bg1"/>
                  </a:solidFill>
                </a:rPr>
                <a:t>possédant un local dédié </a:t>
              </a:r>
              <a:br>
                <a:rPr lang="fr-FR" altLang="fr-FR" sz="1400" dirty="0">
                  <a:solidFill>
                    <a:schemeClr val="bg1"/>
                  </a:solidFill>
                </a:rPr>
              </a:br>
              <a:r>
                <a:rPr lang="fr-FR" altLang="fr-FR" sz="1400" dirty="0">
                  <a:solidFill>
                    <a:schemeClr val="bg1"/>
                  </a:solidFill>
                </a:rPr>
                <a:t>à leur activité</a:t>
              </a:r>
            </a:p>
          </p:txBody>
        </p:sp>
      </p:grpSp>
      <p:grpSp>
        <p:nvGrpSpPr>
          <p:cNvPr id="34821" name="Groupe 43">
            <a:extLst>
              <a:ext uri="{FF2B5EF4-FFF2-40B4-BE49-F238E27FC236}">
                <a16:creationId xmlns:a16="http://schemas.microsoft.com/office/drawing/2014/main" id="{0F1135B4-5AAC-8790-F554-405401A8357A}"/>
              </a:ext>
            </a:extLst>
          </p:cNvPr>
          <p:cNvGrpSpPr>
            <a:grpSpLocks/>
          </p:cNvGrpSpPr>
          <p:nvPr/>
        </p:nvGrpSpPr>
        <p:grpSpPr bwMode="auto">
          <a:xfrm>
            <a:off x="4797425" y="1979613"/>
            <a:ext cx="2600325" cy="2363787"/>
            <a:chOff x="4987942" y="1979656"/>
            <a:chExt cx="2599221" cy="2363936"/>
          </a:xfrm>
        </p:grpSpPr>
        <p:grpSp>
          <p:nvGrpSpPr>
            <p:cNvPr id="34826" name="Groupe 18">
              <a:extLst>
                <a:ext uri="{FF2B5EF4-FFF2-40B4-BE49-F238E27FC236}">
                  <a16:creationId xmlns:a16="http://schemas.microsoft.com/office/drawing/2014/main" id="{61920699-5959-E9DE-6C05-EB92B371BE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8942" y="1979656"/>
              <a:ext cx="877221" cy="729503"/>
              <a:chOff x="5826579" y="2065572"/>
              <a:chExt cx="877221" cy="729503"/>
            </a:xfrm>
          </p:grpSpPr>
          <p:sp>
            <p:nvSpPr>
              <p:cNvPr id="34829" name="Forme libre 12">
                <a:extLst>
                  <a:ext uri="{FF2B5EF4-FFF2-40B4-BE49-F238E27FC236}">
                    <a16:creationId xmlns:a16="http://schemas.microsoft.com/office/drawing/2014/main" id="{023D268A-9226-C739-775F-BEFC96D37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6579" y="2065572"/>
                <a:ext cx="877221" cy="256154"/>
              </a:xfrm>
              <a:custGeom>
                <a:avLst/>
                <a:gdLst>
                  <a:gd name="T0" fmla="*/ 812539 w 877221"/>
                  <a:gd name="T1" fmla="*/ 252396 h 256154"/>
                  <a:gd name="T2" fmla="*/ 830554 w 877221"/>
                  <a:gd name="T3" fmla="*/ 256154 h 256154"/>
                  <a:gd name="T4" fmla="*/ 863553 w 877221"/>
                  <a:gd name="T5" fmla="*/ 242485 h 256154"/>
                  <a:gd name="T6" fmla="*/ 877222 w 877221"/>
                  <a:gd name="T7" fmla="*/ 209486 h 256154"/>
                  <a:gd name="T8" fmla="*/ 863537 w 877221"/>
                  <a:gd name="T9" fmla="*/ 177204 h 256154"/>
                  <a:gd name="T10" fmla="*/ 799149 w 877221"/>
                  <a:gd name="T11" fmla="*/ 121237 h 256154"/>
                  <a:gd name="T12" fmla="*/ 793009 w 877221"/>
                  <a:gd name="T13" fmla="*/ 119132 h 256154"/>
                  <a:gd name="T14" fmla="*/ 788451 w 877221"/>
                  <a:gd name="T15" fmla="*/ 119783 h 256154"/>
                  <a:gd name="T16" fmla="*/ 784587 w 877221"/>
                  <a:gd name="T17" fmla="*/ 122290 h 256154"/>
                  <a:gd name="T18" fmla="*/ 782580 w 877221"/>
                  <a:gd name="T19" fmla="*/ 128495 h 256154"/>
                  <a:gd name="T20" fmla="*/ 746963 w 877221"/>
                  <a:gd name="T21" fmla="*/ 104211 h 256154"/>
                  <a:gd name="T22" fmla="*/ 749037 w 877221"/>
                  <a:gd name="T23" fmla="*/ 102988 h 256154"/>
                  <a:gd name="T24" fmla="*/ 752732 w 877221"/>
                  <a:gd name="T25" fmla="*/ 97577 h 256154"/>
                  <a:gd name="T26" fmla="*/ 752437 w 877221"/>
                  <a:gd name="T27" fmla="*/ 91031 h 256154"/>
                  <a:gd name="T28" fmla="*/ 748270 w 877221"/>
                  <a:gd name="T29" fmla="*/ 85973 h 256154"/>
                  <a:gd name="T30" fmla="*/ 365398 w 877221"/>
                  <a:gd name="T31" fmla="*/ 4492 h 256154"/>
                  <a:gd name="T32" fmla="*/ 13685 w 877221"/>
                  <a:gd name="T33" fmla="*/ 176327 h 256154"/>
                  <a:gd name="T34" fmla="*/ 0 w 877221"/>
                  <a:gd name="T35" fmla="*/ 209486 h 256154"/>
                  <a:gd name="T36" fmla="*/ 8197 w 877221"/>
                  <a:gd name="T37" fmla="*/ 235169 h 256154"/>
                  <a:gd name="T38" fmla="*/ 29193 w 877221"/>
                  <a:gd name="T39" fmla="*/ 252080 h 256154"/>
                  <a:gd name="T40" fmla="*/ 56033 w 877221"/>
                  <a:gd name="T41" fmla="*/ 254619 h 256154"/>
                  <a:gd name="T42" fmla="*/ 79827 w 877221"/>
                  <a:gd name="T43" fmla="*/ 241943 h 256154"/>
                  <a:gd name="T44" fmla="*/ 244410 w 877221"/>
                  <a:gd name="T45" fmla="*/ 131845 h 256154"/>
                  <a:gd name="T46" fmla="*/ 438611 w 877221"/>
                  <a:gd name="T47" fmla="*/ 93180 h 256154"/>
                  <a:gd name="T48" fmla="*/ 632812 w 877221"/>
                  <a:gd name="T49" fmla="*/ 131845 h 256154"/>
                  <a:gd name="T50" fmla="*/ 797395 w 877221"/>
                  <a:gd name="T51" fmla="*/ 241943 h 256154"/>
                  <a:gd name="T52" fmla="*/ 812539 w 877221"/>
                  <a:gd name="T53" fmla="*/ 252396 h 256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77221" h="256154">
                    <a:moveTo>
                      <a:pt x="812539" y="252396"/>
                    </a:moveTo>
                    <a:cubicBezTo>
                      <a:pt x="818234" y="254837"/>
                      <a:pt x="824359" y="256114"/>
                      <a:pt x="830554" y="256154"/>
                    </a:cubicBezTo>
                    <a:cubicBezTo>
                      <a:pt x="842931" y="256154"/>
                      <a:pt x="854802" y="251236"/>
                      <a:pt x="863553" y="242485"/>
                    </a:cubicBezTo>
                    <a:cubicBezTo>
                      <a:pt x="872306" y="233734"/>
                      <a:pt x="877222" y="221863"/>
                      <a:pt x="877222" y="209486"/>
                    </a:cubicBezTo>
                    <a:cubicBezTo>
                      <a:pt x="876975" y="197368"/>
                      <a:pt x="872074" y="185808"/>
                      <a:pt x="863537" y="177204"/>
                    </a:cubicBezTo>
                    <a:cubicBezTo>
                      <a:pt x="843361" y="157119"/>
                      <a:pt x="821848" y="138420"/>
                      <a:pt x="799149" y="121237"/>
                    </a:cubicBezTo>
                    <a:cubicBezTo>
                      <a:pt x="797407" y="119848"/>
                      <a:pt x="795237" y="119104"/>
                      <a:pt x="793009" y="119132"/>
                    </a:cubicBezTo>
                    <a:cubicBezTo>
                      <a:pt x="791460" y="119016"/>
                      <a:pt x="789905" y="119237"/>
                      <a:pt x="788451" y="119783"/>
                    </a:cubicBezTo>
                    <a:cubicBezTo>
                      <a:pt x="786996" y="120329"/>
                      <a:pt x="785679" y="121185"/>
                      <a:pt x="784587" y="122290"/>
                    </a:cubicBezTo>
                    <a:cubicBezTo>
                      <a:pt x="783259" y="124099"/>
                      <a:pt x="782563" y="126278"/>
                      <a:pt x="782580" y="128495"/>
                    </a:cubicBezTo>
                    <a:cubicBezTo>
                      <a:pt x="771019" y="119955"/>
                      <a:pt x="759137" y="111855"/>
                      <a:pt x="746963" y="104211"/>
                    </a:cubicBezTo>
                    <a:cubicBezTo>
                      <a:pt x="747695" y="103888"/>
                      <a:pt x="748391" y="103478"/>
                      <a:pt x="749037" y="102988"/>
                    </a:cubicBezTo>
                    <a:cubicBezTo>
                      <a:pt x="750821" y="101632"/>
                      <a:pt x="752118" y="99733"/>
                      <a:pt x="752732" y="97577"/>
                    </a:cubicBezTo>
                    <a:cubicBezTo>
                      <a:pt x="753346" y="95421"/>
                      <a:pt x="753242" y="93123"/>
                      <a:pt x="752437" y="91031"/>
                    </a:cubicBezTo>
                    <a:cubicBezTo>
                      <a:pt x="751632" y="88938"/>
                      <a:pt x="750170" y="87163"/>
                      <a:pt x="748270" y="85973"/>
                    </a:cubicBezTo>
                    <a:cubicBezTo>
                      <a:pt x="633333" y="16801"/>
                      <a:pt x="498541" y="-11885"/>
                      <a:pt x="365398" y="4492"/>
                    </a:cubicBezTo>
                    <a:cubicBezTo>
                      <a:pt x="232255" y="20868"/>
                      <a:pt x="108433" y="81364"/>
                      <a:pt x="13685" y="176327"/>
                    </a:cubicBezTo>
                    <a:cubicBezTo>
                      <a:pt x="4937" y="185148"/>
                      <a:pt x="19" y="197063"/>
                      <a:pt x="0" y="209486"/>
                    </a:cubicBezTo>
                    <a:cubicBezTo>
                      <a:pt x="157" y="218665"/>
                      <a:pt x="3007" y="227597"/>
                      <a:pt x="8197" y="235169"/>
                    </a:cubicBezTo>
                    <a:cubicBezTo>
                      <a:pt x="13387" y="242741"/>
                      <a:pt x="20689" y="248622"/>
                      <a:pt x="29193" y="252080"/>
                    </a:cubicBezTo>
                    <a:cubicBezTo>
                      <a:pt x="37698" y="255538"/>
                      <a:pt x="47031" y="256421"/>
                      <a:pt x="56033" y="254619"/>
                    </a:cubicBezTo>
                    <a:cubicBezTo>
                      <a:pt x="65035" y="252817"/>
                      <a:pt x="73309" y="248408"/>
                      <a:pt x="79827" y="241943"/>
                    </a:cubicBezTo>
                    <a:cubicBezTo>
                      <a:pt x="126919" y="194784"/>
                      <a:pt x="182846" y="157370"/>
                      <a:pt x="244410" y="131845"/>
                    </a:cubicBezTo>
                    <a:cubicBezTo>
                      <a:pt x="305973" y="106318"/>
                      <a:pt x="371965" y="93180"/>
                      <a:pt x="438611" y="93180"/>
                    </a:cubicBezTo>
                    <a:cubicBezTo>
                      <a:pt x="505257" y="93180"/>
                      <a:pt x="571249" y="106318"/>
                      <a:pt x="632812" y="131845"/>
                    </a:cubicBezTo>
                    <a:cubicBezTo>
                      <a:pt x="694376" y="157370"/>
                      <a:pt x="750304" y="194784"/>
                      <a:pt x="797395" y="241943"/>
                    </a:cubicBezTo>
                    <a:cubicBezTo>
                      <a:pt x="801697" y="246401"/>
                      <a:pt x="806846" y="249956"/>
                      <a:pt x="812539" y="2523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52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30" name="Forme libre 13">
                <a:extLst>
                  <a:ext uri="{FF2B5EF4-FFF2-40B4-BE49-F238E27FC236}">
                    <a16:creationId xmlns:a16="http://schemas.microsoft.com/office/drawing/2014/main" id="{895C0B2D-127F-D997-75C5-B270AF350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125" y="2538926"/>
                <a:ext cx="256147" cy="256149"/>
              </a:xfrm>
              <a:custGeom>
                <a:avLst/>
                <a:gdLst>
                  <a:gd name="T0" fmla="*/ 82448 w 256147"/>
                  <a:gd name="T1" fmla="*/ 247728 h 256149"/>
                  <a:gd name="T2" fmla="*/ 128064 w 256147"/>
                  <a:gd name="T3" fmla="*/ 256149 h 256149"/>
                  <a:gd name="T4" fmla="*/ 207939 w 256147"/>
                  <a:gd name="T5" fmla="*/ 228197 h 256149"/>
                  <a:gd name="T6" fmla="*/ 252945 w 256147"/>
                  <a:gd name="T7" fmla="*/ 156534 h 256149"/>
                  <a:gd name="T8" fmla="*/ 243436 w 256147"/>
                  <a:gd name="T9" fmla="*/ 72447 h 256149"/>
                  <a:gd name="T10" fmla="*/ 183561 w 256147"/>
                  <a:gd name="T11" fmla="*/ 12645 h 256149"/>
                  <a:gd name="T12" fmla="*/ 99461 w 256147"/>
                  <a:gd name="T13" fmla="*/ 3237 h 256149"/>
                  <a:gd name="T14" fmla="*/ 27854 w 256147"/>
                  <a:gd name="T15" fmla="*/ 48332 h 256149"/>
                  <a:gd name="T16" fmla="*/ 0 w 256147"/>
                  <a:gd name="T17" fmla="*/ 128241 h 256149"/>
                  <a:gd name="T18" fmla="*/ 28061 w 256147"/>
                  <a:gd name="T19" fmla="*/ 208077 h 256149"/>
                  <a:gd name="T20" fmla="*/ 31649 w 256147"/>
                  <a:gd name="T21" fmla="*/ 210942 h 256149"/>
                  <a:gd name="T22" fmla="*/ 36131 w 256147"/>
                  <a:gd name="T23" fmla="*/ 211937 h 256149"/>
                  <a:gd name="T24" fmla="*/ 42623 w 256147"/>
                  <a:gd name="T25" fmla="*/ 209656 h 256149"/>
                  <a:gd name="T26" fmla="*/ 43654 w 256147"/>
                  <a:gd name="T27" fmla="*/ 208683 h 256149"/>
                  <a:gd name="T28" fmla="*/ 78057 w 256147"/>
                  <a:gd name="T29" fmla="*/ 231680 h 256149"/>
                  <a:gd name="T30" fmla="*/ 76015 w 256147"/>
                  <a:gd name="T31" fmla="*/ 236203 h 256149"/>
                  <a:gd name="T32" fmla="*/ 77157 w 256147"/>
                  <a:gd name="T33" fmla="*/ 243124 h 256149"/>
                  <a:gd name="T34" fmla="*/ 82448 w 256147"/>
                  <a:gd name="T35" fmla="*/ 247728 h 256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56147" h="256149">
                    <a:moveTo>
                      <a:pt x="82448" y="247728"/>
                    </a:moveTo>
                    <a:cubicBezTo>
                      <a:pt x="97005" y="253319"/>
                      <a:pt x="112471" y="256174"/>
                      <a:pt x="128064" y="256149"/>
                    </a:cubicBezTo>
                    <a:cubicBezTo>
                      <a:pt x="157088" y="256151"/>
                      <a:pt x="185250" y="246296"/>
                      <a:pt x="207939" y="228197"/>
                    </a:cubicBezTo>
                    <a:cubicBezTo>
                      <a:pt x="230627" y="210100"/>
                      <a:pt x="246498" y="184831"/>
                      <a:pt x="252945" y="156534"/>
                    </a:cubicBezTo>
                    <a:cubicBezTo>
                      <a:pt x="259395" y="128238"/>
                      <a:pt x="256042" y="98588"/>
                      <a:pt x="243436" y="72447"/>
                    </a:cubicBezTo>
                    <a:cubicBezTo>
                      <a:pt x="230831" y="46304"/>
                      <a:pt x="209719" y="25219"/>
                      <a:pt x="183561" y="12645"/>
                    </a:cubicBezTo>
                    <a:cubicBezTo>
                      <a:pt x="157404" y="71"/>
                      <a:pt x="127752" y="-3247"/>
                      <a:pt x="99461" y="3237"/>
                    </a:cubicBezTo>
                    <a:cubicBezTo>
                      <a:pt x="71173" y="9722"/>
                      <a:pt x="45924" y="25620"/>
                      <a:pt x="27854" y="48332"/>
                    </a:cubicBezTo>
                    <a:cubicBezTo>
                      <a:pt x="9783" y="71043"/>
                      <a:pt x="-38" y="99218"/>
                      <a:pt x="0" y="128241"/>
                    </a:cubicBezTo>
                    <a:cubicBezTo>
                      <a:pt x="37" y="157263"/>
                      <a:pt x="9932" y="185413"/>
                      <a:pt x="28061" y="208077"/>
                    </a:cubicBezTo>
                    <a:cubicBezTo>
                      <a:pt x="29022" y="209293"/>
                      <a:pt x="30250" y="210272"/>
                      <a:pt x="31649" y="210942"/>
                    </a:cubicBezTo>
                    <a:cubicBezTo>
                      <a:pt x="33049" y="211611"/>
                      <a:pt x="34580" y="211951"/>
                      <a:pt x="36131" y="211937"/>
                    </a:cubicBezTo>
                    <a:cubicBezTo>
                      <a:pt x="38505" y="212018"/>
                      <a:pt x="40821" y="211204"/>
                      <a:pt x="42623" y="209656"/>
                    </a:cubicBezTo>
                    <a:cubicBezTo>
                      <a:pt x="42989" y="209353"/>
                      <a:pt x="43333" y="209028"/>
                      <a:pt x="43654" y="208683"/>
                    </a:cubicBezTo>
                    <a:cubicBezTo>
                      <a:pt x="53674" y="218167"/>
                      <a:pt x="65290" y="225982"/>
                      <a:pt x="78057" y="231680"/>
                    </a:cubicBezTo>
                    <a:cubicBezTo>
                      <a:pt x="77025" y="232992"/>
                      <a:pt x="76320" y="234541"/>
                      <a:pt x="76015" y="236203"/>
                    </a:cubicBezTo>
                    <a:cubicBezTo>
                      <a:pt x="75578" y="238573"/>
                      <a:pt x="75982" y="241021"/>
                      <a:pt x="77157" y="243124"/>
                    </a:cubicBezTo>
                    <a:cubicBezTo>
                      <a:pt x="78331" y="245228"/>
                      <a:pt x="80203" y="246856"/>
                      <a:pt x="82448" y="2477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52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31" name="Forme libre 14">
                <a:extLst>
                  <a:ext uri="{FF2B5EF4-FFF2-40B4-BE49-F238E27FC236}">
                    <a16:creationId xmlns:a16="http://schemas.microsoft.com/office/drawing/2014/main" id="{4336D84D-A9BF-0E9E-1176-D2AA88CAF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650" y="2356829"/>
                <a:ext cx="465689" cy="170696"/>
              </a:xfrm>
              <a:custGeom>
                <a:avLst/>
                <a:gdLst>
                  <a:gd name="T0" fmla="*/ 418686 w 465689"/>
                  <a:gd name="T1" fmla="*/ 170693 h 170696"/>
                  <a:gd name="T2" fmla="*/ 385527 w 465689"/>
                  <a:gd name="T3" fmla="*/ 157009 h 170696"/>
                  <a:gd name="T4" fmla="*/ 315367 w 465689"/>
                  <a:gd name="T5" fmla="*/ 109993 h 170696"/>
                  <a:gd name="T6" fmla="*/ 232540 w 465689"/>
                  <a:gd name="T7" fmla="*/ 93479 h 170696"/>
                  <a:gd name="T8" fmla="*/ 149712 w 465689"/>
                  <a:gd name="T9" fmla="*/ 109993 h 170696"/>
                  <a:gd name="T10" fmla="*/ 79552 w 465689"/>
                  <a:gd name="T11" fmla="*/ 157009 h 170696"/>
                  <a:gd name="T12" fmla="*/ 46393 w 465689"/>
                  <a:gd name="T13" fmla="*/ 170693 h 170696"/>
                  <a:gd name="T14" fmla="*/ 20629 w 465689"/>
                  <a:gd name="T15" fmla="*/ 162674 h 170696"/>
                  <a:gd name="T16" fmla="*/ 3564 w 465689"/>
                  <a:gd name="T17" fmla="*/ 141773 h 170696"/>
                  <a:gd name="T18" fmla="*/ 858 w 465689"/>
                  <a:gd name="T19" fmla="*/ 114927 h 170696"/>
                  <a:gd name="T20" fmla="*/ 13410 w 465689"/>
                  <a:gd name="T21" fmla="*/ 91042 h 170696"/>
                  <a:gd name="T22" fmla="*/ 113990 w 465689"/>
                  <a:gd name="T23" fmla="*/ 23666 h 170696"/>
                  <a:gd name="T24" fmla="*/ 232715 w 465689"/>
                  <a:gd name="T25" fmla="*/ 0 h 170696"/>
                  <a:gd name="T26" fmla="*/ 351442 w 465689"/>
                  <a:gd name="T27" fmla="*/ 23666 h 170696"/>
                  <a:gd name="T28" fmla="*/ 452021 w 465689"/>
                  <a:gd name="T29" fmla="*/ 91042 h 170696"/>
                  <a:gd name="T30" fmla="*/ 465690 w 465689"/>
                  <a:gd name="T31" fmla="*/ 124113 h 170696"/>
                  <a:gd name="T32" fmla="*/ 452021 w 465689"/>
                  <a:gd name="T33" fmla="*/ 157184 h 170696"/>
                  <a:gd name="T34" fmla="*/ 436713 w 465689"/>
                  <a:gd name="T35" fmla="*/ 167293 h 170696"/>
                  <a:gd name="T36" fmla="*/ 418686 w 465689"/>
                  <a:gd name="T37" fmla="*/ 170693 h 1706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5689" h="170696">
                    <a:moveTo>
                      <a:pt x="418686" y="170693"/>
                    </a:moveTo>
                    <a:cubicBezTo>
                      <a:pt x="406263" y="170674"/>
                      <a:pt x="394349" y="165756"/>
                      <a:pt x="385527" y="157009"/>
                    </a:cubicBezTo>
                    <a:cubicBezTo>
                      <a:pt x="365463" y="136871"/>
                      <a:pt x="341621" y="120895"/>
                      <a:pt x="315367" y="109993"/>
                    </a:cubicBezTo>
                    <a:cubicBezTo>
                      <a:pt x="289114" y="99091"/>
                      <a:pt x="260967" y="93479"/>
                      <a:pt x="232540" y="93479"/>
                    </a:cubicBezTo>
                    <a:cubicBezTo>
                      <a:pt x="204112" y="93479"/>
                      <a:pt x="175966" y="99091"/>
                      <a:pt x="149712" y="109993"/>
                    </a:cubicBezTo>
                    <a:cubicBezTo>
                      <a:pt x="123461" y="120895"/>
                      <a:pt x="99618" y="136871"/>
                      <a:pt x="79552" y="157009"/>
                    </a:cubicBezTo>
                    <a:cubicBezTo>
                      <a:pt x="70731" y="165756"/>
                      <a:pt x="58816" y="170674"/>
                      <a:pt x="46393" y="170693"/>
                    </a:cubicBezTo>
                    <a:cubicBezTo>
                      <a:pt x="37205" y="170606"/>
                      <a:pt x="28245" y="167816"/>
                      <a:pt x="20629" y="162674"/>
                    </a:cubicBezTo>
                    <a:cubicBezTo>
                      <a:pt x="13015" y="157532"/>
                      <a:pt x="7080" y="150263"/>
                      <a:pt x="3564" y="141773"/>
                    </a:cubicBezTo>
                    <a:cubicBezTo>
                      <a:pt x="48" y="133283"/>
                      <a:pt x="-893" y="123948"/>
                      <a:pt x="858" y="114927"/>
                    </a:cubicBezTo>
                    <a:cubicBezTo>
                      <a:pt x="2609" y="105907"/>
                      <a:pt x="6974" y="97600"/>
                      <a:pt x="13410" y="91042"/>
                    </a:cubicBezTo>
                    <a:cubicBezTo>
                      <a:pt x="42177" y="62185"/>
                      <a:pt x="76357" y="39287"/>
                      <a:pt x="113990" y="23666"/>
                    </a:cubicBezTo>
                    <a:cubicBezTo>
                      <a:pt x="151623" y="8042"/>
                      <a:pt x="191968" y="0"/>
                      <a:pt x="232715" y="0"/>
                    </a:cubicBezTo>
                    <a:cubicBezTo>
                      <a:pt x="273462" y="0"/>
                      <a:pt x="313809" y="8042"/>
                      <a:pt x="351442" y="23666"/>
                    </a:cubicBezTo>
                    <a:cubicBezTo>
                      <a:pt x="389075" y="39287"/>
                      <a:pt x="423253" y="62185"/>
                      <a:pt x="452021" y="91042"/>
                    </a:cubicBezTo>
                    <a:cubicBezTo>
                      <a:pt x="460774" y="99823"/>
                      <a:pt x="465690" y="111714"/>
                      <a:pt x="465690" y="124113"/>
                    </a:cubicBezTo>
                    <a:cubicBezTo>
                      <a:pt x="465690" y="136512"/>
                      <a:pt x="460774" y="148403"/>
                      <a:pt x="452021" y="157184"/>
                    </a:cubicBezTo>
                    <a:cubicBezTo>
                      <a:pt x="447640" y="161537"/>
                      <a:pt x="442436" y="164974"/>
                      <a:pt x="436713" y="167293"/>
                    </a:cubicBezTo>
                    <a:cubicBezTo>
                      <a:pt x="430990" y="169613"/>
                      <a:pt x="424862" y="170769"/>
                      <a:pt x="418686" y="1706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52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32" name="Forme libre 15">
                <a:extLst>
                  <a:ext uri="{FF2B5EF4-FFF2-40B4-BE49-F238E27FC236}">
                    <a16:creationId xmlns:a16="http://schemas.microsoft.com/office/drawing/2014/main" id="{B3898C4E-DAFC-D172-D0E6-57FA3474F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421" y="2211205"/>
                <a:ext cx="671465" cy="213507"/>
              </a:xfrm>
              <a:custGeom>
                <a:avLst/>
                <a:gdLst>
                  <a:gd name="T0" fmla="*/ 606830 w 671465"/>
                  <a:gd name="T1" fmla="*/ 209917 h 213507"/>
                  <a:gd name="T2" fmla="*/ 624726 w 671465"/>
                  <a:gd name="T3" fmla="*/ 213507 h 213507"/>
                  <a:gd name="T4" fmla="*/ 650670 w 671465"/>
                  <a:gd name="T5" fmla="*/ 205596 h 213507"/>
                  <a:gd name="T6" fmla="*/ 667881 w 671465"/>
                  <a:gd name="T7" fmla="*/ 184632 h 213507"/>
                  <a:gd name="T8" fmla="*/ 670589 w 671465"/>
                  <a:gd name="T9" fmla="*/ 157644 h 213507"/>
                  <a:gd name="T10" fmla="*/ 657885 w 671465"/>
                  <a:gd name="T11" fmla="*/ 133680 h 213507"/>
                  <a:gd name="T12" fmla="*/ 510145 w 671465"/>
                  <a:gd name="T13" fmla="*/ 34747 h 213507"/>
                  <a:gd name="T14" fmla="*/ 335769 w 671465"/>
                  <a:gd name="T15" fmla="*/ 0 h 213507"/>
                  <a:gd name="T16" fmla="*/ 161393 w 671465"/>
                  <a:gd name="T17" fmla="*/ 34747 h 213507"/>
                  <a:gd name="T18" fmla="*/ 13653 w 671465"/>
                  <a:gd name="T19" fmla="*/ 133680 h 213507"/>
                  <a:gd name="T20" fmla="*/ 0 w 671465"/>
                  <a:gd name="T21" fmla="*/ 166663 h 213507"/>
                  <a:gd name="T22" fmla="*/ 13653 w 671465"/>
                  <a:gd name="T23" fmla="*/ 199647 h 213507"/>
                  <a:gd name="T24" fmla="*/ 46724 w 671465"/>
                  <a:gd name="T25" fmla="*/ 213314 h 213507"/>
                  <a:gd name="T26" fmla="*/ 79795 w 671465"/>
                  <a:gd name="T27" fmla="*/ 199647 h 213507"/>
                  <a:gd name="T28" fmla="*/ 197218 w 671465"/>
                  <a:gd name="T29" fmla="*/ 121104 h 213507"/>
                  <a:gd name="T30" fmla="*/ 335769 w 671465"/>
                  <a:gd name="T31" fmla="*/ 93522 h 213507"/>
                  <a:gd name="T32" fmla="*/ 474319 w 671465"/>
                  <a:gd name="T33" fmla="*/ 121104 h 213507"/>
                  <a:gd name="T34" fmla="*/ 591742 w 671465"/>
                  <a:gd name="T35" fmla="*/ 199647 h 213507"/>
                  <a:gd name="T36" fmla="*/ 606830 w 671465"/>
                  <a:gd name="T37" fmla="*/ 209917 h 2135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1465" h="213507">
                    <a:moveTo>
                      <a:pt x="606830" y="209917"/>
                    </a:moveTo>
                    <a:cubicBezTo>
                      <a:pt x="612495" y="212298"/>
                      <a:pt x="618580" y="213519"/>
                      <a:pt x="624726" y="213507"/>
                    </a:cubicBezTo>
                    <a:cubicBezTo>
                      <a:pt x="633965" y="213486"/>
                      <a:pt x="642991" y="210735"/>
                      <a:pt x="650670" y="205596"/>
                    </a:cubicBezTo>
                    <a:cubicBezTo>
                      <a:pt x="658350" y="200459"/>
                      <a:pt x="664337" y="193166"/>
                      <a:pt x="667881" y="184632"/>
                    </a:cubicBezTo>
                    <a:cubicBezTo>
                      <a:pt x="671425" y="176101"/>
                      <a:pt x="672368" y="166711"/>
                      <a:pt x="670589" y="157644"/>
                    </a:cubicBezTo>
                    <a:cubicBezTo>
                      <a:pt x="668810" y="148579"/>
                      <a:pt x="664390" y="140240"/>
                      <a:pt x="657885" y="133680"/>
                    </a:cubicBezTo>
                    <a:cubicBezTo>
                      <a:pt x="615625" y="91307"/>
                      <a:pt x="565420" y="57686"/>
                      <a:pt x="510145" y="34747"/>
                    </a:cubicBezTo>
                    <a:cubicBezTo>
                      <a:pt x="454871" y="11807"/>
                      <a:pt x="395615" y="0"/>
                      <a:pt x="335769" y="0"/>
                    </a:cubicBezTo>
                    <a:cubicBezTo>
                      <a:pt x="275923" y="0"/>
                      <a:pt x="216666" y="11807"/>
                      <a:pt x="161393" y="34747"/>
                    </a:cubicBezTo>
                    <a:cubicBezTo>
                      <a:pt x="106117" y="57686"/>
                      <a:pt x="55913" y="91307"/>
                      <a:pt x="13653" y="133680"/>
                    </a:cubicBezTo>
                    <a:cubicBezTo>
                      <a:pt x="4911" y="142431"/>
                      <a:pt x="0" y="154295"/>
                      <a:pt x="0" y="166663"/>
                    </a:cubicBezTo>
                    <a:cubicBezTo>
                      <a:pt x="0" y="179032"/>
                      <a:pt x="4911" y="190896"/>
                      <a:pt x="13653" y="199647"/>
                    </a:cubicBezTo>
                    <a:cubicBezTo>
                      <a:pt x="22434" y="208400"/>
                      <a:pt x="34326" y="213314"/>
                      <a:pt x="46724" y="213314"/>
                    </a:cubicBezTo>
                    <a:cubicBezTo>
                      <a:pt x="59122" y="213314"/>
                      <a:pt x="71015" y="208400"/>
                      <a:pt x="79795" y="199647"/>
                    </a:cubicBezTo>
                    <a:cubicBezTo>
                      <a:pt x="113395" y="166004"/>
                      <a:pt x="153296" y="139315"/>
                      <a:pt x="197218" y="121104"/>
                    </a:cubicBezTo>
                    <a:cubicBezTo>
                      <a:pt x="241141" y="102895"/>
                      <a:pt x="288221" y="93522"/>
                      <a:pt x="335769" y="93522"/>
                    </a:cubicBezTo>
                    <a:cubicBezTo>
                      <a:pt x="383316" y="93522"/>
                      <a:pt x="430396" y="102895"/>
                      <a:pt x="474319" y="121104"/>
                    </a:cubicBezTo>
                    <a:cubicBezTo>
                      <a:pt x="518241" y="139315"/>
                      <a:pt x="558143" y="166004"/>
                      <a:pt x="591742" y="199647"/>
                    </a:cubicBezTo>
                    <a:cubicBezTo>
                      <a:pt x="596035" y="204045"/>
                      <a:pt x="601165" y="207537"/>
                      <a:pt x="606830" y="2099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52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33" name="Forme libre 16">
                <a:extLst>
                  <a:ext uri="{FF2B5EF4-FFF2-40B4-BE49-F238E27FC236}">
                    <a16:creationId xmlns:a16="http://schemas.microsoft.com/office/drawing/2014/main" id="{9C07BF8B-E63B-0842-911B-0CF6C598E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364" y="2082414"/>
                <a:ext cx="857624" cy="437282"/>
              </a:xfrm>
              <a:custGeom>
                <a:avLst/>
                <a:gdLst>
                  <a:gd name="T0" fmla="*/ 32796 w 857624"/>
                  <a:gd name="T1" fmla="*/ 232119 h 437282"/>
                  <a:gd name="T2" fmla="*/ 21173 w 857624"/>
                  <a:gd name="T3" fmla="*/ 229715 h 437282"/>
                  <a:gd name="T4" fmla="*/ 11392 w 857624"/>
                  <a:gd name="T5" fmla="*/ 222996 h 437282"/>
                  <a:gd name="T6" fmla="*/ 2974 w 857624"/>
                  <a:gd name="T7" fmla="*/ 211253 h 437282"/>
                  <a:gd name="T8" fmla="*/ 0 w 857624"/>
                  <a:gd name="T9" fmla="*/ 197118 h 437282"/>
                  <a:gd name="T10" fmla="*/ 2974 w 857624"/>
                  <a:gd name="T11" fmla="*/ 182981 h 437282"/>
                  <a:gd name="T12" fmla="*/ 11392 w 857624"/>
                  <a:gd name="T13" fmla="*/ 171240 h 437282"/>
                  <a:gd name="T14" fmla="*/ 405439 w 857624"/>
                  <a:gd name="T15" fmla="*/ 5 h 437282"/>
                  <a:gd name="T16" fmla="*/ 420001 w 857624"/>
                  <a:gd name="T17" fmla="*/ 5 h 437282"/>
                  <a:gd name="T18" fmla="*/ 432282 w 857624"/>
                  <a:gd name="T19" fmla="*/ 5 h 437282"/>
                  <a:gd name="T20" fmla="*/ 654984 w 857624"/>
                  <a:gd name="T21" fmla="*/ 44222 h 437282"/>
                  <a:gd name="T22" fmla="*/ 842822 w 857624"/>
                  <a:gd name="T23" fmla="*/ 171766 h 437282"/>
                  <a:gd name="T24" fmla="*/ 849489 w 857624"/>
                  <a:gd name="T25" fmla="*/ 216329 h 437282"/>
                  <a:gd name="T26" fmla="*/ 820892 w 857624"/>
                  <a:gd name="T27" fmla="*/ 229136 h 437282"/>
                  <a:gd name="T28" fmla="*/ 802119 w 857624"/>
                  <a:gd name="T29" fmla="*/ 222470 h 437282"/>
                  <a:gd name="T30" fmla="*/ 428247 w 857624"/>
                  <a:gd name="T31" fmla="*/ 65972 h 437282"/>
                  <a:gd name="T32" fmla="*/ 420527 w 857624"/>
                  <a:gd name="T33" fmla="*/ 65972 h 437282"/>
                  <a:gd name="T34" fmla="*/ 71920 w 857624"/>
                  <a:gd name="T35" fmla="*/ 212294 h 437282"/>
                  <a:gd name="T36" fmla="*/ 32796 w 857624"/>
                  <a:gd name="T37" fmla="*/ 232119 h 437282"/>
                  <a:gd name="T38" fmla="*/ 603165 w 857624"/>
                  <a:gd name="T39" fmla="*/ 427213 h 437282"/>
                  <a:gd name="T40" fmla="*/ 595291 w 857624"/>
                  <a:gd name="T41" fmla="*/ 426443 h 437282"/>
                  <a:gd name="T42" fmla="*/ 588779 w 857624"/>
                  <a:gd name="T43" fmla="*/ 421950 h 437282"/>
                  <a:gd name="T44" fmla="*/ 427896 w 857624"/>
                  <a:gd name="T45" fmla="*/ 357211 h 437282"/>
                  <a:gd name="T46" fmla="*/ 274207 w 857624"/>
                  <a:gd name="T47" fmla="*/ 421950 h 437282"/>
                  <a:gd name="T48" fmla="*/ 273847 w 857624"/>
                  <a:gd name="T49" fmla="*/ 422308 h 437282"/>
                  <a:gd name="T50" fmla="*/ 261224 w 857624"/>
                  <a:gd name="T51" fmla="*/ 428266 h 437282"/>
                  <a:gd name="T52" fmla="*/ 250594 w 857624"/>
                  <a:gd name="T53" fmla="*/ 432712 h 437282"/>
                  <a:gd name="T54" fmla="*/ 236662 w 857624"/>
                  <a:gd name="T55" fmla="*/ 436161 h 437282"/>
                  <a:gd name="T56" fmla="*/ 228816 w 857624"/>
                  <a:gd name="T57" fmla="*/ 432048 h 437282"/>
                  <a:gd name="T58" fmla="*/ 221223 w 857624"/>
                  <a:gd name="T59" fmla="*/ 425634 h 437282"/>
                  <a:gd name="T60" fmla="*/ 245627 w 857624"/>
                  <a:gd name="T61" fmla="*/ 389115 h 437282"/>
                  <a:gd name="T62" fmla="*/ 245627 w 857624"/>
                  <a:gd name="T63" fmla="*/ 389115 h 437282"/>
                  <a:gd name="T64" fmla="*/ 246662 w 857624"/>
                  <a:gd name="T65" fmla="*/ 388089 h 437282"/>
                  <a:gd name="T66" fmla="*/ 329770 w 857624"/>
                  <a:gd name="T67" fmla="*/ 334826 h 437282"/>
                  <a:gd name="T68" fmla="*/ 427019 w 857624"/>
                  <a:gd name="T69" fmla="*/ 317911 h 437282"/>
                  <a:gd name="T70" fmla="*/ 610534 w 857624"/>
                  <a:gd name="T71" fmla="*/ 388089 h 437282"/>
                  <a:gd name="T72" fmla="*/ 615341 w 857624"/>
                  <a:gd name="T73" fmla="*/ 392609 h 437282"/>
                  <a:gd name="T74" fmla="*/ 615344 w 857624"/>
                  <a:gd name="T75" fmla="*/ 392612 h 437282"/>
                  <a:gd name="T76" fmla="*/ 643868 w 857624"/>
                  <a:gd name="T77" fmla="*/ 424757 h 437282"/>
                  <a:gd name="T78" fmla="*/ 631666 w 857624"/>
                  <a:gd name="T79" fmla="*/ 428676 h 437282"/>
                  <a:gd name="T80" fmla="*/ 618253 w 857624"/>
                  <a:gd name="T81" fmla="*/ 431248 h 437282"/>
                  <a:gd name="T82" fmla="*/ 610397 w 857624"/>
                  <a:gd name="T83" fmla="*/ 430475 h 437282"/>
                  <a:gd name="T84" fmla="*/ 603165 w 857624"/>
                  <a:gd name="T85" fmla="*/ 427213 h 437282"/>
                  <a:gd name="T86" fmla="*/ 714904 w 857624"/>
                  <a:gd name="T87" fmla="*/ 330003 h 437282"/>
                  <a:gd name="T88" fmla="*/ 726678 w 857624"/>
                  <a:gd name="T89" fmla="*/ 332298 h 437282"/>
                  <a:gd name="T90" fmla="*/ 747731 w 857624"/>
                  <a:gd name="T91" fmla="*/ 323701 h 437282"/>
                  <a:gd name="T92" fmla="*/ 750466 w 857624"/>
                  <a:gd name="T93" fmla="*/ 321057 h 437282"/>
                  <a:gd name="T94" fmla="*/ 755977 w 857624"/>
                  <a:gd name="T95" fmla="*/ 308964 h 437282"/>
                  <a:gd name="T96" fmla="*/ 747826 w 857624"/>
                  <a:gd name="T97" fmla="*/ 299042 h 437282"/>
                  <a:gd name="T98" fmla="*/ 740889 w 857624"/>
                  <a:gd name="T99" fmla="*/ 294226 h 437282"/>
                  <a:gd name="T100" fmla="*/ 429124 w 857624"/>
                  <a:gd name="T101" fmla="*/ 162994 h 437282"/>
                  <a:gd name="T102" fmla="*/ 414036 w 857624"/>
                  <a:gd name="T103" fmla="*/ 162994 h 437282"/>
                  <a:gd name="T104" fmla="*/ 115781 w 857624"/>
                  <a:gd name="T105" fmla="*/ 301420 h 437282"/>
                  <a:gd name="T106" fmla="*/ 113156 w 857624"/>
                  <a:gd name="T107" fmla="*/ 303967 h 437282"/>
                  <a:gd name="T108" fmla="*/ 105781 w 857624"/>
                  <a:gd name="T109" fmla="*/ 317210 h 437282"/>
                  <a:gd name="T110" fmla="*/ 109166 w 857624"/>
                  <a:gd name="T111" fmla="*/ 320727 h 437282"/>
                  <a:gd name="T112" fmla="*/ 116834 w 857624"/>
                  <a:gd name="T113" fmla="*/ 323350 h 437282"/>
                  <a:gd name="T114" fmla="*/ 138501 w 857624"/>
                  <a:gd name="T115" fmla="*/ 332300 h 437282"/>
                  <a:gd name="T116" fmla="*/ 160168 w 857624"/>
                  <a:gd name="T117" fmla="*/ 323350 h 437282"/>
                  <a:gd name="T118" fmla="*/ 431931 w 857624"/>
                  <a:gd name="T119" fmla="*/ 215452 h 437282"/>
                  <a:gd name="T120" fmla="*/ 704923 w 857624"/>
                  <a:gd name="T121" fmla="*/ 323350 h 437282"/>
                  <a:gd name="T122" fmla="*/ 714904 w 857624"/>
                  <a:gd name="T123" fmla="*/ 330003 h 4372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57624" h="437282">
                    <a:moveTo>
                      <a:pt x="32796" y="232119"/>
                    </a:moveTo>
                    <a:cubicBezTo>
                      <a:pt x="28800" y="232100"/>
                      <a:pt x="24849" y="231282"/>
                      <a:pt x="21173" y="229715"/>
                    </a:cubicBezTo>
                    <a:cubicBezTo>
                      <a:pt x="17498" y="228149"/>
                      <a:pt x="14172" y="225864"/>
                      <a:pt x="11392" y="222996"/>
                    </a:cubicBezTo>
                    <a:cubicBezTo>
                      <a:pt x="7802" y="219708"/>
                      <a:pt x="4935" y="215710"/>
                      <a:pt x="2974" y="211253"/>
                    </a:cubicBezTo>
                    <a:cubicBezTo>
                      <a:pt x="1013" y="206799"/>
                      <a:pt x="0" y="201985"/>
                      <a:pt x="0" y="197118"/>
                    </a:cubicBezTo>
                    <a:cubicBezTo>
                      <a:pt x="0" y="192249"/>
                      <a:pt x="1013" y="187435"/>
                      <a:pt x="2974" y="182981"/>
                    </a:cubicBezTo>
                    <a:cubicBezTo>
                      <a:pt x="4935" y="178524"/>
                      <a:pt x="7802" y="174526"/>
                      <a:pt x="11392" y="171240"/>
                    </a:cubicBezTo>
                    <a:cubicBezTo>
                      <a:pt x="125080" y="57551"/>
                      <a:pt x="257013" y="5"/>
                      <a:pt x="405439" y="5"/>
                    </a:cubicBezTo>
                    <a:lnTo>
                      <a:pt x="420001" y="5"/>
                    </a:lnTo>
                    <a:lnTo>
                      <a:pt x="432282" y="5"/>
                    </a:lnTo>
                    <a:cubicBezTo>
                      <a:pt x="508729" y="-320"/>
                      <a:pt x="584461" y="14717"/>
                      <a:pt x="654984" y="44222"/>
                    </a:cubicBezTo>
                    <a:cubicBezTo>
                      <a:pt x="725508" y="73727"/>
                      <a:pt x="789383" y="117099"/>
                      <a:pt x="842822" y="171766"/>
                    </a:cubicBezTo>
                    <a:cubicBezTo>
                      <a:pt x="851419" y="180538"/>
                      <a:pt x="867384" y="196855"/>
                      <a:pt x="849489" y="216329"/>
                    </a:cubicBezTo>
                    <a:cubicBezTo>
                      <a:pt x="842013" y="224194"/>
                      <a:pt x="831739" y="228796"/>
                      <a:pt x="820892" y="229136"/>
                    </a:cubicBezTo>
                    <a:cubicBezTo>
                      <a:pt x="814047" y="229175"/>
                      <a:pt x="807407" y="226815"/>
                      <a:pt x="802119" y="222470"/>
                    </a:cubicBezTo>
                    <a:cubicBezTo>
                      <a:pt x="716151" y="153344"/>
                      <a:pt x="596147" y="72990"/>
                      <a:pt x="428247" y="65972"/>
                    </a:cubicBezTo>
                    <a:lnTo>
                      <a:pt x="420527" y="65972"/>
                    </a:lnTo>
                    <a:cubicBezTo>
                      <a:pt x="289549" y="66731"/>
                      <a:pt x="164203" y="119342"/>
                      <a:pt x="71920" y="212294"/>
                    </a:cubicBezTo>
                    <a:cubicBezTo>
                      <a:pt x="61826" y="223575"/>
                      <a:pt x="47862" y="230651"/>
                      <a:pt x="32796" y="232119"/>
                    </a:cubicBezTo>
                    <a:close/>
                    <a:moveTo>
                      <a:pt x="603165" y="427213"/>
                    </a:moveTo>
                    <a:cubicBezTo>
                      <a:pt x="600518" y="427629"/>
                      <a:pt x="597809" y="427362"/>
                      <a:pt x="595291" y="426443"/>
                    </a:cubicBezTo>
                    <a:cubicBezTo>
                      <a:pt x="592773" y="425522"/>
                      <a:pt x="590533" y="423974"/>
                      <a:pt x="588779" y="421950"/>
                    </a:cubicBezTo>
                    <a:cubicBezTo>
                      <a:pt x="544635" y="381798"/>
                      <a:pt x="487547" y="358827"/>
                      <a:pt x="427896" y="357211"/>
                    </a:cubicBezTo>
                    <a:cubicBezTo>
                      <a:pt x="370391" y="358888"/>
                      <a:pt x="315582" y="381975"/>
                      <a:pt x="274207" y="421950"/>
                    </a:cubicBezTo>
                    <a:lnTo>
                      <a:pt x="273847" y="422308"/>
                    </a:lnTo>
                    <a:cubicBezTo>
                      <a:pt x="269229" y="426931"/>
                      <a:pt x="267896" y="428266"/>
                      <a:pt x="261224" y="428266"/>
                    </a:cubicBezTo>
                    <a:cubicBezTo>
                      <a:pt x="258380" y="428266"/>
                      <a:pt x="254504" y="430478"/>
                      <a:pt x="250594" y="432712"/>
                    </a:cubicBezTo>
                    <a:cubicBezTo>
                      <a:pt x="245097" y="435852"/>
                      <a:pt x="239532" y="439029"/>
                      <a:pt x="236662" y="436161"/>
                    </a:cubicBezTo>
                    <a:cubicBezTo>
                      <a:pt x="234628" y="434126"/>
                      <a:pt x="231630" y="433054"/>
                      <a:pt x="228816" y="432048"/>
                    </a:cubicBezTo>
                    <a:cubicBezTo>
                      <a:pt x="224835" y="430626"/>
                      <a:pt x="221223" y="429334"/>
                      <a:pt x="221223" y="425634"/>
                    </a:cubicBezTo>
                    <a:cubicBezTo>
                      <a:pt x="221223" y="413258"/>
                      <a:pt x="239379" y="395296"/>
                      <a:pt x="245627" y="389115"/>
                    </a:cubicBezTo>
                    <a:lnTo>
                      <a:pt x="246662" y="388089"/>
                    </a:lnTo>
                    <a:cubicBezTo>
                      <a:pt x="270547" y="364983"/>
                      <a:pt x="298801" y="346877"/>
                      <a:pt x="329770" y="334826"/>
                    </a:cubicBezTo>
                    <a:cubicBezTo>
                      <a:pt x="360738" y="322776"/>
                      <a:pt x="393800" y="317025"/>
                      <a:pt x="427019" y="317911"/>
                    </a:cubicBezTo>
                    <a:cubicBezTo>
                      <a:pt x="495070" y="316078"/>
                      <a:pt x="561071" y="341316"/>
                      <a:pt x="610534" y="388089"/>
                    </a:cubicBezTo>
                    <a:cubicBezTo>
                      <a:pt x="611442" y="388996"/>
                      <a:pt x="613155" y="390582"/>
                      <a:pt x="615341" y="392609"/>
                    </a:cubicBezTo>
                    <a:lnTo>
                      <a:pt x="615344" y="392612"/>
                    </a:lnTo>
                    <a:cubicBezTo>
                      <a:pt x="624989" y="401546"/>
                      <a:pt x="643868" y="419036"/>
                      <a:pt x="643868" y="424757"/>
                    </a:cubicBezTo>
                    <a:cubicBezTo>
                      <a:pt x="643868" y="428527"/>
                      <a:pt x="637940" y="428601"/>
                      <a:pt x="631666" y="428676"/>
                    </a:cubicBezTo>
                    <a:cubicBezTo>
                      <a:pt x="626266" y="428743"/>
                      <a:pt x="620608" y="428813"/>
                      <a:pt x="618253" y="431248"/>
                    </a:cubicBezTo>
                    <a:cubicBezTo>
                      <a:pt x="615355" y="434247"/>
                      <a:pt x="613081" y="432517"/>
                      <a:pt x="610397" y="430475"/>
                    </a:cubicBezTo>
                    <a:cubicBezTo>
                      <a:pt x="608370" y="428933"/>
                      <a:pt x="606109" y="427213"/>
                      <a:pt x="603165" y="427213"/>
                    </a:cubicBezTo>
                    <a:close/>
                    <a:moveTo>
                      <a:pt x="714904" y="330003"/>
                    </a:moveTo>
                    <a:cubicBezTo>
                      <a:pt x="718639" y="331538"/>
                      <a:pt x="722641" y="332319"/>
                      <a:pt x="726678" y="332298"/>
                    </a:cubicBezTo>
                    <a:cubicBezTo>
                      <a:pt x="734548" y="332287"/>
                      <a:pt x="742103" y="329201"/>
                      <a:pt x="747731" y="323701"/>
                    </a:cubicBezTo>
                    <a:cubicBezTo>
                      <a:pt x="748752" y="322680"/>
                      <a:pt x="749659" y="321820"/>
                      <a:pt x="750466" y="321057"/>
                    </a:cubicBezTo>
                    <a:cubicBezTo>
                      <a:pt x="754514" y="317225"/>
                      <a:pt x="755977" y="315839"/>
                      <a:pt x="755977" y="308964"/>
                    </a:cubicBezTo>
                    <a:cubicBezTo>
                      <a:pt x="755977" y="303651"/>
                      <a:pt x="752119" y="301470"/>
                      <a:pt x="747826" y="299042"/>
                    </a:cubicBezTo>
                    <a:cubicBezTo>
                      <a:pt x="745454" y="297702"/>
                      <a:pt x="742950" y="296286"/>
                      <a:pt x="740889" y="294226"/>
                    </a:cubicBezTo>
                    <a:cubicBezTo>
                      <a:pt x="699484" y="252821"/>
                      <a:pt x="578954" y="162994"/>
                      <a:pt x="429124" y="162994"/>
                    </a:cubicBezTo>
                    <a:lnTo>
                      <a:pt x="414036" y="162994"/>
                    </a:lnTo>
                    <a:cubicBezTo>
                      <a:pt x="300429" y="168713"/>
                      <a:pt x="193488" y="218347"/>
                      <a:pt x="115781" y="301420"/>
                    </a:cubicBezTo>
                    <a:cubicBezTo>
                      <a:pt x="114863" y="302337"/>
                      <a:pt x="113984" y="303176"/>
                      <a:pt x="113156" y="303967"/>
                    </a:cubicBezTo>
                    <a:cubicBezTo>
                      <a:pt x="108762" y="308162"/>
                      <a:pt x="105781" y="311009"/>
                      <a:pt x="105781" y="317210"/>
                    </a:cubicBezTo>
                    <a:cubicBezTo>
                      <a:pt x="105781" y="320992"/>
                      <a:pt x="107075" y="320890"/>
                      <a:pt x="109166" y="320727"/>
                    </a:cubicBezTo>
                    <a:cubicBezTo>
                      <a:pt x="111148" y="320573"/>
                      <a:pt x="113845" y="320361"/>
                      <a:pt x="116834" y="323350"/>
                    </a:cubicBezTo>
                    <a:cubicBezTo>
                      <a:pt x="122588" y="329082"/>
                      <a:pt x="130379" y="332300"/>
                      <a:pt x="138501" y="332300"/>
                    </a:cubicBezTo>
                    <a:cubicBezTo>
                      <a:pt x="146623" y="332300"/>
                      <a:pt x="154414" y="329082"/>
                      <a:pt x="160168" y="323350"/>
                    </a:cubicBezTo>
                    <a:cubicBezTo>
                      <a:pt x="205433" y="278261"/>
                      <a:pt x="350174" y="215452"/>
                      <a:pt x="431931" y="215452"/>
                    </a:cubicBezTo>
                    <a:cubicBezTo>
                      <a:pt x="504916" y="215803"/>
                      <a:pt x="657904" y="276331"/>
                      <a:pt x="704923" y="323350"/>
                    </a:cubicBezTo>
                    <a:cubicBezTo>
                      <a:pt x="707777" y="326205"/>
                      <a:pt x="711170" y="328466"/>
                      <a:pt x="714904" y="33000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9AFD"/>
                  </a:gs>
                  <a:gs pos="50000">
                    <a:srgbClr val="11B6E0"/>
                  </a:gs>
                  <a:gs pos="100000">
                    <a:srgbClr val="23D2C4"/>
                  </a:gs>
                </a:gsLst>
                <a:lin ang="1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752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  <p:sp>
            <p:nvSpPr>
              <p:cNvPr id="34834" name="Forme libre 17">
                <a:extLst>
                  <a:ext uri="{FF2B5EF4-FFF2-40B4-BE49-F238E27FC236}">
                    <a16:creationId xmlns:a16="http://schemas.microsoft.com/office/drawing/2014/main" id="{5F3D2D50-CA3A-5683-9180-17FF06860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6579" y="2065572"/>
                <a:ext cx="877221" cy="729503"/>
              </a:xfrm>
              <a:custGeom>
                <a:avLst/>
                <a:gdLst/>
                <a:ahLst/>
                <a:cxnLst/>
                <a:rect l="0" t="0" r="r" b="b"/>
                <a:pathLst>
                  <a:path w="877221" h="729503">
                    <a:moveTo>
                      <a:pt x="812539" y="252396"/>
                    </a:moveTo>
                    <a:cubicBezTo>
                      <a:pt x="818234" y="254837"/>
                      <a:pt x="824359" y="256114"/>
                      <a:pt x="830554" y="256154"/>
                    </a:cubicBezTo>
                    <a:cubicBezTo>
                      <a:pt x="842931" y="256154"/>
                      <a:pt x="854802" y="251236"/>
                      <a:pt x="863553" y="242485"/>
                    </a:cubicBezTo>
                    <a:cubicBezTo>
                      <a:pt x="872306" y="233734"/>
                      <a:pt x="877222" y="221863"/>
                      <a:pt x="877222" y="209486"/>
                    </a:cubicBezTo>
                    <a:cubicBezTo>
                      <a:pt x="876975" y="197368"/>
                      <a:pt x="872074" y="185808"/>
                      <a:pt x="863537" y="177204"/>
                    </a:cubicBezTo>
                    <a:cubicBezTo>
                      <a:pt x="843361" y="157119"/>
                      <a:pt x="821848" y="138420"/>
                      <a:pt x="799149" y="121237"/>
                    </a:cubicBezTo>
                    <a:cubicBezTo>
                      <a:pt x="797407" y="119848"/>
                      <a:pt x="795237" y="119104"/>
                      <a:pt x="793009" y="119132"/>
                    </a:cubicBezTo>
                    <a:cubicBezTo>
                      <a:pt x="791460" y="119016"/>
                      <a:pt x="789905" y="119237"/>
                      <a:pt x="788451" y="119783"/>
                    </a:cubicBezTo>
                    <a:cubicBezTo>
                      <a:pt x="786996" y="120329"/>
                      <a:pt x="785679" y="121185"/>
                      <a:pt x="784587" y="122290"/>
                    </a:cubicBezTo>
                    <a:cubicBezTo>
                      <a:pt x="782977" y="124483"/>
                      <a:pt x="782294" y="127222"/>
                      <a:pt x="782689" y="129915"/>
                    </a:cubicBezTo>
                    <a:cubicBezTo>
                      <a:pt x="783084" y="132608"/>
                      <a:pt x="784521" y="135036"/>
                      <a:pt x="786693" y="136676"/>
                    </a:cubicBezTo>
                    <a:cubicBezTo>
                      <a:pt x="808693" y="153395"/>
                      <a:pt x="829450" y="171688"/>
                      <a:pt x="848800" y="191415"/>
                    </a:cubicBezTo>
                    <a:cubicBezTo>
                      <a:pt x="853577" y="196022"/>
                      <a:pt x="856351" y="202324"/>
                      <a:pt x="856520" y="208960"/>
                    </a:cubicBezTo>
                    <a:cubicBezTo>
                      <a:pt x="856462" y="214076"/>
                      <a:pt x="854904" y="219063"/>
                      <a:pt x="852039" y="223302"/>
                    </a:cubicBezTo>
                    <a:cubicBezTo>
                      <a:pt x="849172" y="227541"/>
                      <a:pt x="845126" y="230846"/>
                      <a:pt x="840400" y="232808"/>
                    </a:cubicBezTo>
                    <a:cubicBezTo>
                      <a:pt x="835675" y="234769"/>
                      <a:pt x="830477" y="235299"/>
                      <a:pt x="825452" y="234336"/>
                    </a:cubicBezTo>
                    <a:cubicBezTo>
                      <a:pt x="820427" y="233371"/>
                      <a:pt x="815795" y="230953"/>
                      <a:pt x="812132" y="227381"/>
                    </a:cubicBezTo>
                    <a:cubicBezTo>
                      <a:pt x="763138" y="178229"/>
                      <a:pt x="704923" y="139227"/>
                      <a:pt x="640827" y="112618"/>
                    </a:cubicBezTo>
                    <a:cubicBezTo>
                      <a:pt x="576730" y="86007"/>
                      <a:pt x="508012" y="72309"/>
                      <a:pt x="438611" y="72309"/>
                    </a:cubicBezTo>
                    <a:cubicBezTo>
                      <a:pt x="369210" y="72309"/>
                      <a:pt x="300492" y="86007"/>
                      <a:pt x="236396" y="112618"/>
                    </a:cubicBezTo>
                    <a:cubicBezTo>
                      <a:pt x="172298" y="139227"/>
                      <a:pt x="114084" y="178229"/>
                      <a:pt x="65090" y="227381"/>
                    </a:cubicBezTo>
                    <a:cubicBezTo>
                      <a:pt x="60223" y="232234"/>
                      <a:pt x="53629" y="234960"/>
                      <a:pt x="46756" y="234960"/>
                    </a:cubicBezTo>
                    <a:cubicBezTo>
                      <a:pt x="39882" y="234960"/>
                      <a:pt x="33289" y="232234"/>
                      <a:pt x="28422" y="227381"/>
                    </a:cubicBezTo>
                    <a:cubicBezTo>
                      <a:pt x="23512" y="222504"/>
                      <a:pt x="20736" y="215879"/>
                      <a:pt x="20702" y="208960"/>
                    </a:cubicBezTo>
                    <a:cubicBezTo>
                      <a:pt x="20944" y="202340"/>
                      <a:pt x="23706" y="196064"/>
                      <a:pt x="28422" y="191415"/>
                    </a:cubicBezTo>
                    <a:cubicBezTo>
                      <a:pt x="119869" y="99730"/>
                      <a:pt x="239368" y="41284"/>
                      <a:pt x="367882" y="25386"/>
                    </a:cubicBezTo>
                    <a:cubicBezTo>
                      <a:pt x="496397" y="9489"/>
                      <a:pt x="626537" y="37055"/>
                      <a:pt x="737568" y="103693"/>
                    </a:cubicBezTo>
                    <a:cubicBezTo>
                      <a:pt x="739172" y="104607"/>
                      <a:pt x="740986" y="105090"/>
                      <a:pt x="742832" y="105096"/>
                    </a:cubicBezTo>
                    <a:cubicBezTo>
                      <a:pt x="745074" y="105084"/>
                      <a:pt x="747251" y="104345"/>
                      <a:pt x="749037" y="102988"/>
                    </a:cubicBezTo>
                    <a:cubicBezTo>
                      <a:pt x="750821" y="101632"/>
                      <a:pt x="752118" y="99733"/>
                      <a:pt x="752732" y="97577"/>
                    </a:cubicBezTo>
                    <a:cubicBezTo>
                      <a:pt x="753346" y="95421"/>
                      <a:pt x="753242" y="93123"/>
                      <a:pt x="752437" y="91031"/>
                    </a:cubicBezTo>
                    <a:cubicBezTo>
                      <a:pt x="751632" y="88938"/>
                      <a:pt x="750170" y="87163"/>
                      <a:pt x="748270" y="85973"/>
                    </a:cubicBezTo>
                    <a:cubicBezTo>
                      <a:pt x="633333" y="16801"/>
                      <a:pt x="498541" y="-11885"/>
                      <a:pt x="365398" y="4492"/>
                    </a:cubicBezTo>
                    <a:cubicBezTo>
                      <a:pt x="232255" y="20868"/>
                      <a:pt x="108433" y="81364"/>
                      <a:pt x="13685" y="176327"/>
                    </a:cubicBezTo>
                    <a:cubicBezTo>
                      <a:pt x="4937" y="185148"/>
                      <a:pt x="19" y="197063"/>
                      <a:pt x="0" y="209486"/>
                    </a:cubicBezTo>
                    <a:cubicBezTo>
                      <a:pt x="157" y="218665"/>
                      <a:pt x="3007" y="227597"/>
                      <a:pt x="8197" y="235169"/>
                    </a:cubicBezTo>
                    <a:cubicBezTo>
                      <a:pt x="13387" y="242741"/>
                      <a:pt x="20689" y="248622"/>
                      <a:pt x="29193" y="252080"/>
                    </a:cubicBezTo>
                    <a:cubicBezTo>
                      <a:pt x="37698" y="255538"/>
                      <a:pt x="47031" y="256421"/>
                      <a:pt x="56033" y="254619"/>
                    </a:cubicBezTo>
                    <a:cubicBezTo>
                      <a:pt x="65035" y="252817"/>
                      <a:pt x="73309" y="248408"/>
                      <a:pt x="79827" y="241943"/>
                    </a:cubicBezTo>
                    <a:cubicBezTo>
                      <a:pt x="126919" y="194784"/>
                      <a:pt x="182846" y="157370"/>
                      <a:pt x="244410" y="131845"/>
                    </a:cubicBezTo>
                    <a:cubicBezTo>
                      <a:pt x="305973" y="106318"/>
                      <a:pt x="371965" y="93180"/>
                      <a:pt x="438611" y="93180"/>
                    </a:cubicBezTo>
                    <a:cubicBezTo>
                      <a:pt x="505257" y="93180"/>
                      <a:pt x="571249" y="106318"/>
                      <a:pt x="632812" y="131845"/>
                    </a:cubicBezTo>
                    <a:cubicBezTo>
                      <a:pt x="694376" y="157370"/>
                      <a:pt x="750304" y="194784"/>
                      <a:pt x="797395" y="241943"/>
                    </a:cubicBezTo>
                    <a:cubicBezTo>
                      <a:pt x="801697" y="246401"/>
                      <a:pt x="806846" y="249956"/>
                      <a:pt x="812539" y="252396"/>
                    </a:cubicBezTo>
                    <a:close/>
                    <a:moveTo>
                      <a:pt x="392995" y="721082"/>
                    </a:moveTo>
                    <a:cubicBezTo>
                      <a:pt x="407552" y="726673"/>
                      <a:pt x="423018" y="729528"/>
                      <a:pt x="438611" y="729503"/>
                    </a:cubicBezTo>
                    <a:cubicBezTo>
                      <a:pt x="467635" y="729505"/>
                      <a:pt x="495797" y="719650"/>
                      <a:pt x="518486" y="701551"/>
                    </a:cubicBezTo>
                    <a:cubicBezTo>
                      <a:pt x="541174" y="683454"/>
                      <a:pt x="557045" y="658185"/>
                      <a:pt x="563492" y="629888"/>
                    </a:cubicBezTo>
                    <a:cubicBezTo>
                      <a:pt x="569942" y="601592"/>
                      <a:pt x="566589" y="571942"/>
                      <a:pt x="553983" y="545801"/>
                    </a:cubicBezTo>
                    <a:cubicBezTo>
                      <a:pt x="541378" y="519658"/>
                      <a:pt x="520266" y="498573"/>
                      <a:pt x="494108" y="485999"/>
                    </a:cubicBezTo>
                    <a:cubicBezTo>
                      <a:pt x="467951" y="473424"/>
                      <a:pt x="438299" y="470107"/>
                      <a:pt x="410008" y="476591"/>
                    </a:cubicBezTo>
                    <a:cubicBezTo>
                      <a:pt x="381720" y="483076"/>
                      <a:pt x="356471" y="498974"/>
                      <a:pt x="338401" y="521686"/>
                    </a:cubicBezTo>
                    <a:cubicBezTo>
                      <a:pt x="320330" y="544397"/>
                      <a:pt x="310509" y="572572"/>
                      <a:pt x="310547" y="601595"/>
                    </a:cubicBezTo>
                    <a:cubicBezTo>
                      <a:pt x="310584" y="630617"/>
                      <a:pt x="320479" y="658767"/>
                      <a:pt x="338608" y="681431"/>
                    </a:cubicBezTo>
                    <a:cubicBezTo>
                      <a:pt x="339569" y="682647"/>
                      <a:pt x="340797" y="683626"/>
                      <a:pt x="342196" y="684296"/>
                    </a:cubicBezTo>
                    <a:cubicBezTo>
                      <a:pt x="343596" y="684965"/>
                      <a:pt x="345127" y="685305"/>
                      <a:pt x="346678" y="685291"/>
                    </a:cubicBezTo>
                    <a:cubicBezTo>
                      <a:pt x="349052" y="685372"/>
                      <a:pt x="351368" y="684558"/>
                      <a:pt x="353170" y="683010"/>
                    </a:cubicBezTo>
                    <a:cubicBezTo>
                      <a:pt x="355301" y="681247"/>
                      <a:pt x="356682" y="678738"/>
                      <a:pt x="357029" y="675993"/>
                    </a:cubicBezTo>
                    <a:cubicBezTo>
                      <a:pt x="357180" y="674647"/>
                      <a:pt x="357056" y="673284"/>
                      <a:pt x="356663" y="671985"/>
                    </a:cubicBezTo>
                    <a:cubicBezTo>
                      <a:pt x="356271" y="670689"/>
                      <a:pt x="355621" y="669485"/>
                      <a:pt x="354749" y="668448"/>
                    </a:cubicBezTo>
                    <a:cubicBezTo>
                      <a:pt x="339424" y="649416"/>
                      <a:pt x="331122" y="625687"/>
                      <a:pt x="331239" y="601253"/>
                    </a:cubicBezTo>
                    <a:cubicBezTo>
                      <a:pt x="331239" y="580017"/>
                      <a:pt x="337536" y="559257"/>
                      <a:pt x="349334" y="541600"/>
                    </a:cubicBezTo>
                    <a:cubicBezTo>
                      <a:pt x="361133" y="523944"/>
                      <a:pt x="377902" y="510182"/>
                      <a:pt x="397522" y="502055"/>
                    </a:cubicBezTo>
                    <a:cubicBezTo>
                      <a:pt x="417142" y="493927"/>
                      <a:pt x="438730" y="491800"/>
                      <a:pt x="459559" y="495944"/>
                    </a:cubicBezTo>
                    <a:cubicBezTo>
                      <a:pt x="480386" y="500087"/>
                      <a:pt x="499518" y="510313"/>
                      <a:pt x="514535" y="525330"/>
                    </a:cubicBezTo>
                    <a:cubicBezTo>
                      <a:pt x="529551" y="540346"/>
                      <a:pt x="539778" y="559478"/>
                      <a:pt x="543920" y="580305"/>
                    </a:cubicBezTo>
                    <a:cubicBezTo>
                      <a:pt x="548062" y="601134"/>
                      <a:pt x="545937" y="622722"/>
                      <a:pt x="537809" y="642342"/>
                    </a:cubicBezTo>
                    <a:cubicBezTo>
                      <a:pt x="529682" y="661962"/>
                      <a:pt x="515921" y="678731"/>
                      <a:pt x="498264" y="690530"/>
                    </a:cubicBezTo>
                    <a:cubicBezTo>
                      <a:pt x="480607" y="702329"/>
                      <a:pt x="459847" y="708625"/>
                      <a:pt x="438611" y="708625"/>
                    </a:cubicBezTo>
                    <a:cubicBezTo>
                      <a:pt x="425512" y="708427"/>
                      <a:pt x="412558" y="705871"/>
                      <a:pt x="400364" y="701081"/>
                    </a:cubicBezTo>
                    <a:cubicBezTo>
                      <a:pt x="399152" y="700797"/>
                      <a:pt x="397892" y="700797"/>
                      <a:pt x="396680" y="701081"/>
                    </a:cubicBezTo>
                    <a:cubicBezTo>
                      <a:pt x="394271" y="701095"/>
                      <a:pt x="391941" y="701950"/>
                      <a:pt x="390094" y="703497"/>
                    </a:cubicBezTo>
                    <a:cubicBezTo>
                      <a:pt x="388248" y="705044"/>
                      <a:pt x="386999" y="707187"/>
                      <a:pt x="386562" y="709557"/>
                    </a:cubicBezTo>
                    <a:cubicBezTo>
                      <a:pt x="386125" y="711927"/>
                      <a:pt x="386529" y="714375"/>
                      <a:pt x="387704" y="716478"/>
                    </a:cubicBezTo>
                    <a:cubicBezTo>
                      <a:pt x="388878" y="718582"/>
                      <a:pt x="390750" y="720210"/>
                      <a:pt x="392995" y="721082"/>
                    </a:cubicBezTo>
                    <a:close/>
                    <a:moveTo>
                      <a:pt x="624758" y="461950"/>
                    </a:moveTo>
                    <a:cubicBezTo>
                      <a:pt x="612334" y="461931"/>
                      <a:pt x="600420" y="457013"/>
                      <a:pt x="591599" y="448266"/>
                    </a:cubicBezTo>
                    <a:cubicBezTo>
                      <a:pt x="571535" y="428128"/>
                      <a:pt x="547692" y="412152"/>
                      <a:pt x="521438" y="401250"/>
                    </a:cubicBezTo>
                    <a:cubicBezTo>
                      <a:pt x="495185" y="390348"/>
                      <a:pt x="467038" y="384736"/>
                      <a:pt x="438611" y="384736"/>
                    </a:cubicBezTo>
                    <a:cubicBezTo>
                      <a:pt x="410184" y="384736"/>
                      <a:pt x="382037" y="390348"/>
                      <a:pt x="355784" y="401250"/>
                    </a:cubicBezTo>
                    <a:cubicBezTo>
                      <a:pt x="329532" y="412152"/>
                      <a:pt x="305689" y="428128"/>
                      <a:pt x="285624" y="448266"/>
                    </a:cubicBezTo>
                    <a:cubicBezTo>
                      <a:pt x="276802" y="457013"/>
                      <a:pt x="264888" y="461931"/>
                      <a:pt x="252465" y="461950"/>
                    </a:cubicBezTo>
                    <a:cubicBezTo>
                      <a:pt x="243276" y="461863"/>
                      <a:pt x="234317" y="459073"/>
                      <a:pt x="226700" y="453931"/>
                    </a:cubicBezTo>
                    <a:cubicBezTo>
                      <a:pt x="219086" y="448789"/>
                      <a:pt x="213151" y="441520"/>
                      <a:pt x="209635" y="433030"/>
                    </a:cubicBezTo>
                    <a:cubicBezTo>
                      <a:pt x="206119" y="424540"/>
                      <a:pt x="205179" y="415205"/>
                      <a:pt x="206930" y="406184"/>
                    </a:cubicBezTo>
                    <a:cubicBezTo>
                      <a:pt x="208681" y="397164"/>
                      <a:pt x="213046" y="388857"/>
                      <a:pt x="219481" y="382299"/>
                    </a:cubicBezTo>
                    <a:cubicBezTo>
                      <a:pt x="248249" y="353442"/>
                      <a:pt x="282429" y="330544"/>
                      <a:pt x="320061" y="314923"/>
                    </a:cubicBezTo>
                    <a:cubicBezTo>
                      <a:pt x="357694" y="299299"/>
                      <a:pt x="398039" y="291257"/>
                      <a:pt x="438786" y="291257"/>
                    </a:cubicBezTo>
                    <a:cubicBezTo>
                      <a:pt x="479533" y="291257"/>
                      <a:pt x="519880" y="299299"/>
                      <a:pt x="557513" y="314923"/>
                    </a:cubicBezTo>
                    <a:cubicBezTo>
                      <a:pt x="595146" y="330544"/>
                      <a:pt x="629324" y="353442"/>
                      <a:pt x="658092" y="382299"/>
                    </a:cubicBezTo>
                    <a:cubicBezTo>
                      <a:pt x="666845" y="391080"/>
                      <a:pt x="671761" y="402971"/>
                      <a:pt x="671761" y="415370"/>
                    </a:cubicBezTo>
                    <a:cubicBezTo>
                      <a:pt x="671761" y="427769"/>
                      <a:pt x="666845" y="439660"/>
                      <a:pt x="658092" y="448441"/>
                    </a:cubicBezTo>
                    <a:cubicBezTo>
                      <a:pt x="653711" y="452794"/>
                      <a:pt x="648507" y="456231"/>
                      <a:pt x="642784" y="458550"/>
                    </a:cubicBezTo>
                    <a:cubicBezTo>
                      <a:pt x="637061" y="460870"/>
                      <a:pt x="630933" y="462026"/>
                      <a:pt x="624758" y="461950"/>
                    </a:cubicBezTo>
                    <a:close/>
                    <a:moveTo>
                      <a:pt x="441418" y="369316"/>
                    </a:moveTo>
                    <a:cubicBezTo>
                      <a:pt x="472628" y="369332"/>
                      <a:pt x="503525" y="375542"/>
                      <a:pt x="532316" y="387588"/>
                    </a:cubicBezTo>
                    <a:cubicBezTo>
                      <a:pt x="561108" y="399636"/>
                      <a:pt x="587221" y="417279"/>
                      <a:pt x="609143" y="439494"/>
                    </a:cubicBezTo>
                    <a:cubicBezTo>
                      <a:pt x="612664" y="443015"/>
                      <a:pt x="615554" y="442660"/>
                      <a:pt x="619492" y="442176"/>
                    </a:cubicBezTo>
                    <a:cubicBezTo>
                      <a:pt x="621050" y="441985"/>
                      <a:pt x="622770" y="441774"/>
                      <a:pt x="624758" y="441774"/>
                    </a:cubicBezTo>
                    <a:cubicBezTo>
                      <a:pt x="631372" y="441515"/>
                      <a:pt x="637642" y="438757"/>
                      <a:pt x="642302" y="434055"/>
                    </a:cubicBezTo>
                    <a:cubicBezTo>
                      <a:pt x="647155" y="429188"/>
                      <a:pt x="649881" y="422595"/>
                      <a:pt x="649881" y="415721"/>
                    </a:cubicBezTo>
                    <a:cubicBezTo>
                      <a:pt x="649881" y="408847"/>
                      <a:pt x="647155" y="402254"/>
                      <a:pt x="642302" y="397387"/>
                    </a:cubicBezTo>
                    <a:cubicBezTo>
                      <a:pt x="615461" y="370481"/>
                      <a:pt x="583575" y="349134"/>
                      <a:pt x="548473" y="334571"/>
                    </a:cubicBezTo>
                    <a:cubicBezTo>
                      <a:pt x="513370" y="320005"/>
                      <a:pt x="475739" y="312509"/>
                      <a:pt x="437734" y="312509"/>
                    </a:cubicBezTo>
                    <a:cubicBezTo>
                      <a:pt x="399729" y="312509"/>
                      <a:pt x="362098" y="320005"/>
                      <a:pt x="326995" y="334571"/>
                    </a:cubicBezTo>
                    <a:cubicBezTo>
                      <a:pt x="291892" y="349134"/>
                      <a:pt x="260007" y="370481"/>
                      <a:pt x="233166" y="397387"/>
                    </a:cubicBezTo>
                    <a:cubicBezTo>
                      <a:pt x="228313" y="402254"/>
                      <a:pt x="225586" y="408847"/>
                      <a:pt x="225586" y="415721"/>
                    </a:cubicBezTo>
                    <a:cubicBezTo>
                      <a:pt x="225586" y="422595"/>
                      <a:pt x="228313" y="429188"/>
                      <a:pt x="233166" y="434055"/>
                    </a:cubicBezTo>
                    <a:cubicBezTo>
                      <a:pt x="238043" y="438965"/>
                      <a:pt x="244668" y="441741"/>
                      <a:pt x="251587" y="441774"/>
                    </a:cubicBezTo>
                    <a:cubicBezTo>
                      <a:pt x="258207" y="441532"/>
                      <a:pt x="264482" y="438771"/>
                      <a:pt x="269132" y="434055"/>
                    </a:cubicBezTo>
                    <a:cubicBezTo>
                      <a:pt x="292110" y="412363"/>
                      <a:pt x="319181" y="395466"/>
                      <a:pt x="348761" y="384350"/>
                    </a:cubicBezTo>
                    <a:cubicBezTo>
                      <a:pt x="378342" y="373235"/>
                      <a:pt x="409840" y="368123"/>
                      <a:pt x="441418" y="369316"/>
                    </a:cubicBezTo>
                    <a:close/>
                    <a:moveTo>
                      <a:pt x="709673" y="355550"/>
                    </a:moveTo>
                    <a:cubicBezTo>
                      <a:pt x="715338" y="357931"/>
                      <a:pt x="721422" y="359152"/>
                      <a:pt x="727568" y="359140"/>
                    </a:cubicBezTo>
                    <a:cubicBezTo>
                      <a:pt x="736807" y="359119"/>
                      <a:pt x="745833" y="356368"/>
                      <a:pt x="753513" y="351229"/>
                    </a:cubicBezTo>
                    <a:cubicBezTo>
                      <a:pt x="761192" y="346092"/>
                      <a:pt x="767180" y="338799"/>
                      <a:pt x="770724" y="330265"/>
                    </a:cubicBezTo>
                    <a:cubicBezTo>
                      <a:pt x="774268" y="321733"/>
                      <a:pt x="775210" y="312344"/>
                      <a:pt x="773431" y="303277"/>
                    </a:cubicBezTo>
                    <a:cubicBezTo>
                      <a:pt x="771652" y="294212"/>
                      <a:pt x="767232" y="285873"/>
                      <a:pt x="760727" y="279313"/>
                    </a:cubicBezTo>
                    <a:cubicBezTo>
                      <a:pt x="718468" y="236939"/>
                      <a:pt x="668262" y="203319"/>
                      <a:pt x="612987" y="180380"/>
                    </a:cubicBezTo>
                    <a:cubicBezTo>
                      <a:pt x="557713" y="157440"/>
                      <a:pt x="498457" y="145633"/>
                      <a:pt x="438611" y="145633"/>
                    </a:cubicBezTo>
                    <a:cubicBezTo>
                      <a:pt x="378765" y="145633"/>
                      <a:pt x="319509" y="157440"/>
                      <a:pt x="264235" y="180380"/>
                    </a:cubicBezTo>
                    <a:cubicBezTo>
                      <a:pt x="208960" y="203319"/>
                      <a:pt x="158755" y="236939"/>
                      <a:pt x="116495" y="279313"/>
                    </a:cubicBezTo>
                    <a:cubicBezTo>
                      <a:pt x="107753" y="288064"/>
                      <a:pt x="102842" y="299927"/>
                      <a:pt x="102842" y="312296"/>
                    </a:cubicBezTo>
                    <a:cubicBezTo>
                      <a:pt x="102842" y="324665"/>
                      <a:pt x="107753" y="336529"/>
                      <a:pt x="116495" y="345280"/>
                    </a:cubicBezTo>
                    <a:cubicBezTo>
                      <a:pt x="125276" y="354033"/>
                      <a:pt x="137168" y="358947"/>
                      <a:pt x="149567" y="358947"/>
                    </a:cubicBezTo>
                    <a:cubicBezTo>
                      <a:pt x="161965" y="358947"/>
                      <a:pt x="173857" y="354033"/>
                      <a:pt x="182638" y="345280"/>
                    </a:cubicBezTo>
                    <a:cubicBezTo>
                      <a:pt x="216237" y="311637"/>
                      <a:pt x="256138" y="284948"/>
                      <a:pt x="300061" y="266737"/>
                    </a:cubicBezTo>
                    <a:cubicBezTo>
                      <a:pt x="343983" y="248528"/>
                      <a:pt x="391064" y="239155"/>
                      <a:pt x="438611" y="239155"/>
                    </a:cubicBezTo>
                    <a:cubicBezTo>
                      <a:pt x="486158" y="239155"/>
                      <a:pt x="533239" y="248528"/>
                      <a:pt x="577161" y="266737"/>
                    </a:cubicBezTo>
                    <a:cubicBezTo>
                      <a:pt x="621084" y="284948"/>
                      <a:pt x="660985" y="311637"/>
                      <a:pt x="694584" y="345280"/>
                    </a:cubicBezTo>
                    <a:cubicBezTo>
                      <a:pt x="698878" y="349678"/>
                      <a:pt x="704008" y="353170"/>
                      <a:pt x="709673" y="355550"/>
                    </a:cubicBezTo>
                    <a:close/>
                    <a:moveTo>
                      <a:pt x="585144" y="247436"/>
                    </a:moveTo>
                    <a:cubicBezTo>
                      <a:pt x="538702" y="228160"/>
                      <a:pt x="488893" y="218302"/>
                      <a:pt x="438611" y="218434"/>
                    </a:cubicBezTo>
                    <a:cubicBezTo>
                      <a:pt x="388285" y="218070"/>
                      <a:pt x="338388" y="227718"/>
                      <a:pt x="291824" y="246813"/>
                    </a:cubicBezTo>
                    <a:cubicBezTo>
                      <a:pt x="245259" y="265909"/>
                      <a:pt x="202956" y="294073"/>
                      <a:pt x="167374" y="329665"/>
                    </a:cubicBezTo>
                    <a:cubicBezTo>
                      <a:pt x="163773" y="333250"/>
                      <a:pt x="159205" y="335706"/>
                      <a:pt x="154229" y="336736"/>
                    </a:cubicBezTo>
                    <a:cubicBezTo>
                      <a:pt x="149253" y="337766"/>
                      <a:pt x="144085" y="337322"/>
                      <a:pt x="139358" y="335460"/>
                    </a:cubicBezTo>
                    <a:cubicBezTo>
                      <a:pt x="134630" y="333599"/>
                      <a:pt x="130547" y="330400"/>
                      <a:pt x="127608" y="326255"/>
                    </a:cubicBezTo>
                    <a:cubicBezTo>
                      <a:pt x="124670" y="322111"/>
                      <a:pt x="123003" y="317198"/>
                      <a:pt x="122811" y="312121"/>
                    </a:cubicBezTo>
                    <a:cubicBezTo>
                      <a:pt x="123438" y="305303"/>
                      <a:pt x="126713" y="299005"/>
                      <a:pt x="131934" y="294576"/>
                    </a:cubicBezTo>
                    <a:cubicBezTo>
                      <a:pt x="213367" y="213153"/>
                      <a:pt x="323805" y="167411"/>
                      <a:pt x="438962" y="167411"/>
                    </a:cubicBezTo>
                    <a:cubicBezTo>
                      <a:pt x="554118" y="167411"/>
                      <a:pt x="664559" y="213153"/>
                      <a:pt x="745990" y="294576"/>
                    </a:cubicBezTo>
                    <a:cubicBezTo>
                      <a:pt x="750949" y="299122"/>
                      <a:pt x="753967" y="305407"/>
                      <a:pt x="754411" y="312121"/>
                    </a:cubicBezTo>
                    <a:cubicBezTo>
                      <a:pt x="754418" y="315691"/>
                      <a:pt x="753693" y="319225"/>
                      <a:pt x="752281" y="322504"/>
                    </a:cubicBezTo>
                    <a:cubicBezTo>
                      <a:pt x="750870" y="325783"/>
                      <a:pt x="748802" y="328737"/>
                      <a:pt x="746205" y="331186"/>
                    </a:cubicBezTo>
                    <a:cubicBezTo>
                      <a:pt x="743607" y="333636"/>
                      <a:pt x="740537" y="335527"/>
                      <a:pt x="737181" y="336744"/>
                    </a:cubicBezTo>
                    <a:cubicBezTo>
                      <a:pt x="733824" y="337960"/>
                      <a:pt x="730254" y="338478"/>
                      <a:pt x="726691" y="338262"/>
                    </a:cubicBezTo>
                    <a:cubicBezTo>
                      <a:pt x="720098" y="338067"/>
                      <a:pt x="713824" y="335371"/>
                      <a:pt x="709146" y="330718"/>
                    </a:cubicBezTo>
                    <a:cubicBezTo>
                      <a:pt x="673735" y="295019"/>
                      <a:pt x="631584" y="266711"/>
                      <a:pt x="585144" y="247436"/>
                    </a:cubicBezTo>
                    <a:close/>
                  </a:path>
                </a:pathLst>
              </a:custGeom>
              <a:solidFill>
                <a:srgbClr val="1725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7526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fr-FR" dirty="0"/>
              </a:p>
            </p:txBody>
          </p:sp>
        </p:grp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8AA8426-AFCF-9700-74FD-1C0A86DC9918}"/>
                </a:ext>
              </a:extLst>
            </p:cNvPr>
            <p:cNvSpPr txBox="1"/>
            <p:nvPr/>
          </p:nvSpPr>
          <p:spPr>
            <a:xfrm>
              <a:off x="4987942" y="2913165"/>
              <a:ext cx="2599221" cy="1041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</a:rPr>
                <a:t>Recueil online des informations (CAWI)</a:t>
              </a:r>
            </a:p>
          </p:txBody>
        </p:sp>
        <p:sp>
          <p:nvSpPr>
            <p:cNvPr id="34828" name="ZoneTexte 40">
              <a:extLst>
                <a:ext uri="{FF2B5EF4-FFF2-40B4-BE49-F238E27FC236}">
                  <a16:creationId xmlns:a16="http://schemas.microsoft.com/office/drawing/2014/main" id="{261FD466-B214-0687-FA44-3DCF9B354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1734" y="3912705"/>
              <a:ext cx="23116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dirty="0">
                  <a:solidFill>
                    <a:schemeClr val="bg1"/>
                  </a:solidFill>
                </a:rPr>
                <a:t>(Computer </a:t>
              </a:r>
              <a:r>
                <a:rPr lang="fr-FR" altLang="fr-FR" sz="1400" dirty="0" err="1">
                  <a:solidFill>
                    <a:schemeClr val="bg1"/>
                  </a:solidFill>
                </a:rPr>
                <a:t>Assisted</a:t>
              </a:r>
              <a:r>
                <a:rPr lang="fr-FR" altLang="fr-FR" sz="1400" dirty="0">
                  <a:solidFill>
                    <a:schemeClr val="bg1"/>
                  </a:solidFill>
                </a:rPr>
                <a:t> Web </a:t>
              </a:r>
              <a:br>
                <a:rPr lang="fr-FR" altLang="fr-FR" sz="1400" dirty="0">
                  <a:solidFill>
                    <a:schemeClr val="bg1"/>
                  </a:solidFill>
                </a:rPr>
              </a:br>
              <a:r>
                <a:rPr lang="fr-FR" altLang="fr-FR" sz="1400" dirty="0" err="1">
                  <a:solidFill>
                    <a:schemeClr val="bg1"/>
                  </a:solidFill>
                </a:rPr>
                <a:t>Interviewing</a:t>
              </a:r>
              <a:r>
                <a:rPr lang="fr-FR" altLang="fr-FR" sz="14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4822" name="Groupe 44">
            <a:extLst>
              <a:ext uri="{FF2B5EF4-FFF2-40B4-BE49-F238E27FC236}">
                <a16:creationId xmlns:a16="http://schemas.microsoft.com/office/drawing/2014/main" id="{8D71986C-E94D-AE60-D177-19CD36BF9CBA}"/>
              </a:ext>
            </a:extLst>
          </p:cNvPr>
          <p:cNvGrpSpPr>
            <a:grpSpLocks/>
          </p:cNvGrpSpPr>
          <p:nvPr/>
        </p:nvGrpSpPr>
        <p:grpSpPr bwMode="auto">
          <a:xfrm>
            <a:off x="8682038" y="1938338"/>
            <a:ext cx="2654300" cy="1682750"/>
            <a:chOff x="8617182" y="1937811"/>
            <a:chExt cx="2653162" cy="1683635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838888CC-B6A7-8F48-637D-1FEE8AEC5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5801" y="1937811"/>
              <a:ext cx="875924" cy="876761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D7053D8A-A4B5-EFF4-9B24-5C5B994C2FB1}"/>
                </a:ext>
              </a:extLst>
            </p:cNvPr>
            <p:cNvSpPr txBox="1"/>
            <p:nvPr/>
          </p:nvSpPr>
          <p:spPr>
            <a:xfrm>
              <a:off x="8617182" y="2913049"/>
              <a:ext cx="2653162" cy="7083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Étude </a:t>
              </a:r>
              <a:r>
                <a:rPr lang="en-GB" sz="2000" b="1" dirty="0" err="1">
                  <a:solidFill>
                    <a:schemeClr val="bg1"/>
                  </a:solidFill>
                  <a:latin typeface="+mj-lt"/>
                </a:rPr>
                <a:t>réalisée</a:t>
              </a:r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 du 7 au 20 </a:t>
              </a:r>
              <a:r>
                <a:rPr lang="en-GB" sz="2000" b="1" dirty="0" err="1">
                  <a:solidFill>
                    <a:schemeClr val="bg1"/>
                  </a:solidFill>
                  <a:latin typeface="+mj-lt"/>
                </a:rPr>
                <a:t>juin</a:t>
              </a:r>
              <a:r>
                <a:rPr lang="en-GB" sz="2000" b="1" dirty="0">
                  <a:solidFill>
                    <a:schemeClr val="bg1"/>
                  </a:solidFill>
                  <a:latin typeface="+mj-lt"/>
                </a:rPr>
                <a:t> 2023</a:t>
              </a:r>
            </a:p>
          </p:txBody>
        </p:sp>
      </p:grpSp>
      <p:pic>
        <p:nvPicPr>
          <p:cNvPr id="34823" name="Image 46" descr="Une image contenant vélo, transport, roue, véhicule&#10;&#10;Description générée automatiquement">
            <a:extLst>
              <a:ext uri="{FF2B5EF4-FFF2-40B4-BE49-F238E27FC236}">
                <a16:creationId xmlns:a16="http://schemas.microsoft.com/office/drawing/2014/main" id="{7EDA2DC1-3BCD-105A-524C-281D2BA5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860" y="2575326"/>
            <a:ext cx="4263553" cy="426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essin humoristique, illustration&#10;&#10;Description générée automatiquement">
            <a:extLst>
              <a:ext uri="{FF2B5EF4-FFF2-40B4-BE49-F238E27FC236}">
                <a16:creationId xmlns:a16="http://schemas.microsoft.com/office/drawing/2014/main" id="{35F3D0BD-69AF-CBC5-4DB9-54382DD0D4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2" y="1024255"/>
            <a:ext cx="4244920" cy="4244920"/>
          </a:xfrm>
          <a:prstGeom prst="rect">
            <a:avLst/>
          </a:prstGeom>
        </p:spPr>
      </p:pic>
      <p:sp>
        <p:nvSpPr>
          <p:cNvPr id="24" name="Forme libre 23">
            <a:extLst>
              <a:ext uri="{FF2B5EF4-FFF2-40B4-BE49-F238E27FC236}">
                <a16:creationId xmlns:a16="http://schemas.microsoft.com/office/drawing/2014/main" id="{B947EA79-FABE-C04D-3363-A8998F22E34D}"/>
              </a:ext>
            </a:extLst>
          </p:cNvPr>
          <p:cNvSpPr/>
          <p:nvPr/>
        </p:nvSpPr>
        <p:spPr>
          <a:xfrm>
            <a:off x="-2190" y="4872709"/>
            <a:ext cx="2887566" cy="1240754"/>
          </a:xfrm>
          <a:custGeom>
            <a:avLst/>
            <a:gdLst>
              <a:gd name="connsiteX0" fmla="*/ 0 w 2887566"/>
              <a:gd name="connsiteY0" fmla="*/ 0 h 1240754"/>
              <a:gd name="connsiteX1" fmla="*/ 2267189 w 2887566"/>
              <a:gd name="connsiteY1" fmla="*/ 0 h 1240754"/>
              <a:gd name="connsiteX2" fmla="*/ 2887566 w 2887566"/>
              <a:gd name="connsiteY2" fmla="*/ 620377 h 1240754"/>
              <a:gd name="connsiteX3" fmla="*/ 2267189 w 2887566"/>
              <a:gd name="connsiteY3" fmla="*/ 1240754 h 1240754"/>
              <a:gd name="connsiteX4" fmla="*/ 0 w 2887566"/>
              <a:gd name="connsiteY4" fmla="*/ 1240754 h 124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66" h="1240754">
                <a:moveTo>
                  <a:pt x="0" y="0"/>
                </a:moveTo>
                <a:lnTo>
                  <a:pt x="2267189" y="0"/>
                </a:lnTo>
                <a:cubicBezTo>
                  <a:pt x="2609814" y="0"/>
                  <a:pt x="2887566" y="277752"/>
                  <a:pt x="2887566" y="620377"/>
                </a:cubicBezTo>
                <a:cubicBezTo>
                  <a:pt x="2887566" y="963002"/>
                  <a:pt x="2609814" y="1240754"/>
                  <a:pt x="2267189" y="1240754"/>
                </a:cubicBezTo>
                <a:lnTo>
                  <a:pt x="0" y="1240754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7B0A870-E26B-A475-85D7-BB5D5FB4ED16}"/>
              </a:ext>
            </a:extLst>
          </p:cNvPr>
          <p:cNvGrpSpPr/>
          <p:nvPr/>
        </p:nvGrpSpPr>
        <p:grpSpPr>
          <a:xfrm>
            <a:off x="4206722" y="2293938"/>
            <a:ext cx="4986644" cy="3819525"/>
            <a:chOff x="4056805" y="2293938"/>
            <a:chExt cx="4986644" cy="3819525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6B3F836-E1E6-DA74-0B83-2A72F81ED7C6}"/>
                </a:ext>
              </a:extLst>
            </p:cNvPr>
            <p:cNvGrpSpPr/>
            <p:nvPr/>
          </p:nvGrpSpPr>
          <p:grpSpPr>
            <a:xfrm>
              <a:off x="4056805" y="2293938"/>
              <a:ext cx="2376000" cy="3819525"/>
              <a:chOff x="4056805" y="2293938"/>
              <a:chExt cx="2376000" cy="3819525"/>
            </a:xfrm>
          </p:grpSpPr>
          <p:sp>
            <p:nvSpPr>
              <p:cNvPr id="35842" name="ZoneTexte 9">
                <a:extLst>
                  <a:ext uri="{FF2B5EF4-FFF2-40B4-BE49-F238E27FC236}">
                    <a16:creationId xmlns:a16="http://schemas.microsoft.com/office/drawing/2014/main" id="{C3BFB05A-345F-9F48-12DA-77AF48BF1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805" y="2967038"/>
                <a:ext cx="21600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400" b="1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Évolution vers une énergie plus verte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FFFCCBC-9EF7-4E98-2364-F98E29A3D0F8}"/>
                  </a:ext>
                </a:extLst>
              </p:cNvPr>
              <p:cNvSpPr txBox="1"/>
              <p:nvPr/>
            </p:nvSpPr>
            <p:spPr>
              <a:xfrm>
                <a:off x="4164805" y="2519363"/>
                <a:ext cx="2160000" cy="5222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800" b="1" dirty="0">
                    <a:solidFill>
                      <a:schemeClr val="accent2"/>
                    </a:solidFill>
                    <a:latin typeface="+mj-lt"/>
                    <a:cs typeface="Arial" panose="020B0604020202020204" pitchFamily="34" charset="0"/>
                  </a:rPr>
                  <a:t>35% </a:t>
                </a:r>
                <a:endParaRPr lang="en-GB" sz="280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4C1B62B1-3375-95FB-FFE4-3D289BA882B5}"/>
                  </a:ext>
                </a:extLst>
              </p:cNvPr>
              <p:cNvSpPr/>
              <p:nvPr/>
            </p:nvSpPr>
            <p:spPr>
              <a:xfrm>
                <a:off x="4056805" y="2293938"/>
                <a:ext cx="2376000" cy="38195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845" name="ZoneTexte 13">
                <a:extLst>
                  <a:ext uri="{FF2B5EF4-FFF2-40B4-BE49-F238E27FC236}">
                    <a16:creationId xmlns:a16="http://schemas.microsoft.com/office/drawing/2014/main" id="{DD2B59C6-B075-5DB9-B1C8-A79490C1F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805" y="3549650"/>
                <a:ext cx="2160000" cy="201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7188" indent="-350838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14%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	Énergie verte / renouvelable / durable 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10%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	Énergie propre / </a:t>
                </a:r>
                <a:br>
                  <a:rPr lang="fr-FR" altLang="fr-FR" sz="1000" dirty="0">
                    <a:solidFill>
                      <a:schemeClr val="tx2"/>
                    </a:solidFill>
                  </a:rPr>
                </a:br>
                <a:r>
                  <a:rPr lang="fr-FR" altLang="fr-FR" sz="1000" dirty="0">
                    <a:solidFill>
                      <a:schemeClr val="tx2"/>
                    </a:solidFill>
                  </a:rPr>
                  <a:t>moins polluante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7%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	L'évolution des énergies / nouveaux modes de production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7%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	Abandonner les énergies fossiles, carbonées / </a:t>
                </a:r>
                <a:br>
                  <a:rPr lang="fr-FR" altLang="fr-FR" sz="1000" dirty="0">
                    <a:solidFill>
                      <a:schemeClr val="tx2"/>
                    </a:solidFill>
                  </a:rPr>
                </a:br>
                <a:r>
                  <a:rPr lang="fr-FR" altLang="fr-FR" sz="1000" dirty="0">
                    <a:solidFill>
                      <a:schemeClr val="tx2"/>
                    </a:solidFill>
                  </a:rPr>
                  <a:t>passer à d'autres </a:t>
                </a:r>
                <a:br>
                  <a:rPr lang="fr-FR" altLang="fr-FR" sz="1000" dirty="0">
                    <a:solidFill>
                      <a:schemeClr val="tx2"/>
                    </a:solidFill>
                  </a:rPr>
                </a:br>
                <a:r>
                  <a:rPr lang="fr-FR" altLang="fr-FR" sz="1000" dirty="0">
                    <a:solidFill>
                      <a:schemeClr val="tx2"/>
                    </a:solidFill>
                  </a:rPr>
                  <a:t>énergies</a:t>
                </a:r>
              </a:p>
            </p:txBody>
          </p:sp>
        </p:grp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E7046227-D557-21D2-A978-681075B0B35E}"/>
                </a:ext>
              </a:extLst>
            </p:cNvPr>
            <p:cNvCxnSpPr/>
            <p:nvPr/>
          </p:nvCxnSpPr>
          <p:spPr bwMode="auto">
            <a:xfrm>
              <a:off x="7248525" y="4527550"/>
              <a:ext cx="0" cy="10795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64" name="Groupe 30">
              <a:extLst>
                <a:ext uri="{FF2B5EF4-FFF2-40B4-BE49-F238E27FC236}">
                  <a16:creationId xmlns:a16="http://schemas.microsoft.com/office/drawing/2014/main" id="{5A21743B-7EF0-FBFE-5E00-20434CE491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7449" y="2293938"/>
              <a:ext cx="2376000" cy="3819525"/>
              <a:chOff x="5083906" y="2293314"/>
              <a:chExt cx="2376326" cy="3820244"/>
            </a:xfrm>
          </p:grpSpPr>
          <p:sp>
            <p:nvSpPr>
              <p:cNvPr id="35865" name="ZoneTexte 18">
                <a:extLst>
                  <a:ext uri="{FF2B5EF4-FFF2-40B4-BE49-F238E27FC236}">
                    <a16:creationId xmlns:a16="http://schemas.microsoft.com/office/drawing/2014/main" id="{98DAA9EE-7FE5-DE24-02A4-71FF0AF9A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1920" y="2967157"/>
                <a:ext cx="21602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2176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2176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400" b="1" dirty="0">
                    <a:solidFill>
                      <a:schemeClr val="accent2"/>
                    </a:solidFill>
                  </a:rPr>
                  <a:t>Sobriété &amp; efficacité  énergétique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75A9EE2-49F4-E7BE-50AC-FE7B6AD86358}"/>
                  </a:ext>
                </a:extLst>
              </p:cNvPr>
              <p:cNvSpPr txBox="1"/>
              <p:nvPr/>
            </p:nvSpPr>
            <p:spPr>
              <a:xfrm>
                <a:off x="5191920" y="2518781"/>
                <a:ext cx="2160296" cy="5239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800" b="1" dirty="0">
                    <a:solidFill>
                      <a:schemeClr val="accent2"/>
                    </a:solidFill>
                    <a:latin typeface="+mj-lt"/>
                    <a:cs typeface="Arial" panose="020B0604020202020204" pitchFamily="34" charset="0"/>
                  </a:rPr>
                  <a:t>43% </a:t>
                </a:r>
                <a:endParaRPr lang="en-GB" sz="2800" dirty="0">
                  <a:solidFill>
                    <a:schemeClr val="accent2"/>
                  </a:solidFill>
                  <a:latin typeface="+mn-lt"/>
                </a:endParaRPr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80E20FAD-94DD-4800-1F71-BCDAC1AFDDAB}"/>
                  </a:ext>
                </a:extLst>
              </p:cNvPr>
              <p:cNvSpPr/>
              <p:nvPr/>
            </p:nvSpPr>
            <p:spPr>
              <a:xfrm>
                <a:off x="5083906" y="2293314"/>
                <a:ext cx="2376326" cy="3820244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67E31F7-FF81-0FEA-7FE4-3EC1F8E62B01}"/>
                  </a:ext>
                </a:extLst>
              </p:cNvPr>
              <p:cNvSpPr txBox="1"/>
              <p:nvPr/>
            </p:nvSpPr>
            <p:spPr>
              <a:xfrm>
                <a:off x="5191920" y="3549262"/>
                <a:ext cx="2160296" cy="2401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lvl1pPr marL="357188" indent="-357188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304800" algn="r"/>
                    <a:tab pos="352425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23%		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Économie d’énergie / </a:t>
                </a:r>
                <a:br>
                  <a:rPr lang="fr-FR" altLang="fr-FR" sz="1000" dirty="0">
                    <a:solidFill>
                      <a:schemeClr val="tx2"/>
                    </a:solidFill>
                  </a:rPr>
                </a:br>
                <a:r>
                  <a:rPr lang="fr-FR" altLang="fr-FR" sz="1000" dirty="0">
                    <a:solidFill>
                      <a:schemeClr val="tx2"/>
                    </a:solidFill>
                  </a:rPr>
                  <a:t>faire attention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5%	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Travaux / </a:t>
                </a:r>
                <a:r>
                  <a:rPr lang="fr-FR" altLang="fr-FR" sz="1000" dirty="0" err="1">
                    <a:solidFill>
                      <a:schemeClr val="tx2"/>
                    </a:solidFill>
                  </a:rPr>
                  <a:t>isoltation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 / adaptation des locaux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4%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	Gestes éco-responsables</a:t>
                </a:r>
                <a:br>
                  <a:rPr lang="fr-FR" altLang="fr-FR" sz="1000" dirty="0">
                    <a:solidFill>
                      <a:schemeClr val="tx2"/>
                    </a:solidFill>
                  </a:rPr>
                </a:br>
                <a:r>
                  <a:rPr lang="fr-FR" altLang="fr-FR" sz="1000" dirty="0">
                    <a:solidFill>
                      <a:srgbClr val="FF0000"/>
                    </a:solidFill>
                  </a:rPr>
                  <a:t>   </a:t>
                </a:r>
                <a:r>
                  <a:rPr lang="fr-FR" altLang="fr-FR" sz="1000" b="1" dirty="0">
                    <a:solidFill>
                      <a:srgbClr val="FF0000"/>
                    </a:solidFill>
                  </a:rPr>
                  <a:t>7%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10%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	Changer son mode </a:t>
                </a:r>
                <a:br>
                  <a:rPr lang="fr-FR" altLang="fr-FR" sz="1000" dirty="0">
                    <a:solidFill>
                      <a:schemeClr val="tx2"/>
                    </a:solidFill>
                  </a:rPr>
                </a:br>
                <a:r>
                  <a:rPr lang="fr-FR" altLang="fr-FR" sz="1000" dirty="0">
                    <a:solidFill>
                      <a:schemeClr val="tx2"/>
                    </a:solidFill>
                  </a:rPr>
                  <a:t>de consommation / consommer intelligemment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fr-FR" altLang="fr-FR" sz="1000" b="1" dirty="0">
                    <a:solidFill>
                      <a:schemeClr val="tx2"/>
                    </a:solidFill>
                  </a:rPr>
                  <a:t>	8%	</a:t>
                </a:r>
                <a:r>
                  <a:rPr lang="fr-FR" altLang="fr-FR" sz="1000" dirty="0">
                    <a:solidFill>
                      <a:schemeClr val="tx2"/>
                    </a:solidFill>
                  </a:rPr>
                  <a:t>Être éco-responsable / respect de l’environnement</a:t>
                </a:r>
                <a:br>
                  <a:rPr lang="fr-FR" altLang="fr-FR" sz="1000" dirty="0">
                    <a:solidFill>
                      <a:schemeClr val="tx2"/>
                    </a:solidFill>
                  </a:rPr>
                </a:br>
                <a:r>
                  <a:rPr lang="fr-FR" altLang="fr-FR" sz="1000" dirty="0">
                    <a:solidFill>
                      <a:srgbClr val="00B050"/>
                    </a:solidFill>
                  </a:rPr>
                  <a:t>   </a:t>
                </a:r>
                <a:r>
                  <a:rPr lang="fr-FR" altLang="fr-FR" sz="1000" b="1" dirty="0">
                    <a:solidFill>
                      <a:srgbClr val="00B050"/>
                    </a:solidFill>
                  </a:rPr>
                  <a:t>5%</a:t>
                </a:r>
                <a:br>
                  <a:rPr lang="fr-FR" altLang="fr-FR" sz="1000" dirty="0">
                    <a:solidFill>
                      <a:schemeClr val="tx2"/>
                    </a:solidFill>
                  </a:rPr>
                </a:br>
                <a:endParaRPr lang="fr-FR" altLang="fr-FR" sz="10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385C7F54-E52F-A111-1C04-9695ACC5E92C}"/>
                  </a:ext>
                </a:extLst>
              </p:cNvPr>
              <p:cNvCxnSpPr/>
              <p:nvPr/>
            </p:nvCxnSpPr>
            <p:spPr>
              <a:xfrm>
                <a:off x="5653948" y="5599091"/>
                <a:ext cx="0" cy="10797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847" name="Espace réservé du numéro de diapositive 5">
            <a:extLst>
              <a:ext uri="{FF2B5EF4-FFF2-40B4-BE49-F238E27FC236}">
                <a16:creationId xmlns:a16="http://schemas.microsoft.com/office/drawing/2014/main" id="{7FDA326F-383A-DC25-395C-14E6236A8D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876455-5780-694E-BD9F-94D492F85F70}" type="slidenum">
              <a:rPr lang="fr-FR" alt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B7138DC-67BA-0B87-BBE4-16B6655A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35849" name="Title 14">
            <a:extLst>
              <a:ext uri="{FF2B5EF4-FFF2-40B4-BE49-F238E27FC236}">
                <a16:creationId xmlns:a16="http://schemas.microsoft.com/office/drawing/2014/main" id="{4A8BA961-8DCD-9189-ECB7-BC311D3DC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2972222" cy="458787"/>
          </a:xfrm>
        </p:spPr>
        <p:txBody>
          <a:bodyPr/>
          <a:lstStyle/>
          <a:p>
            <a:r>
              <a:rPr lang="fr-FR" altLang="fr-FR" dirty="0">
                <a:latin typeface="Arial Black" panose="020B0604020202020204" pitchFamily="34" charset="0"/>
              </a:rPr>
              <a:t>Les enjeux de la transition énergétique </a:t>
            </a:r>
            <a:br>
              <a:rPr lang="fr-FR" altLang="fr-FR" dirty="0">
                <a:latin typeface="Arial Black" panose="020B0604020202020204" pitchFamily="34" charset="0"/>
              </a:rPr>
            </a:br>
            <a:r>
              <a:rPr lang="fr-FR" altLang="fr-FR" dirty="0">
                <a:latin typeface="Arial Black" panose="020B0604020202020204" pitchFamily="34" charset="0"/>
              </a:rPr>
              <a:t>sont relativement bien compris</a:t>
            </a:r>
          </a:p>
        </p:txBody>
      </p:sp>
      <p:grpSp>
        <p:nvGrpSpPr>
          <p:cNvPr id="35850" name="Groupe 22">
            <a:extLst>
              <a:ext uri="{FF2B5EF4-FFF2-40B4-BE49-F238E27FC236}">
                <a16:creationId xmlns:a16="http://schemas.microsoft.com/office/drawing/2014/main" id="{AE329AAC-C37C-273F-245C-63EA2094CDDD}"/>
              </a:ext>
            </a:extLst>
          </p:cNvPr>
          <p:cNvGrpSpPr>
            <a:grpSpLocks/>
          </p:cNvGrpSpPr>
          <p:nvPr/>
        </p:nvGrpSpPr>
        <p:grpSpPr bwMode="auto">
          <a:xfrm>
            <a:off x="3975100" y="1462088"/>
            <a:ext cx="5449888" cy="708025"/>
            <a:chOff x="2583022" y="1462484"/>
            <a:chExt cx="5450958" cy="707886"/>
          </a:xfrm>
        </p:grpSpPr>
        <p:sp>
          <p:nvSpPr>
            <p:cNvPr id="35861" name="ZoneTexte 3">
              <a:extLst>
                <a:ext uri="{FF2B5EF4-FFF2-40B4-BE49-F238E27FC236}">
                  <a16:creationId xmlns:a16="http://schemas.microsoft.com/office/drawing/2014/main" id="{DCADF339-0151-876A-4B12-4367C3472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227" y="1513283"/>
              <a:ext cx="42457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des professionnels ont réellement compris les enjeux de la Transition énergétique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4972B69-4180-F8D3-DCB7-94AAA956687F}"/>
                </a:ext>
              </a:extLst>
            </p:cNvPr>
            <p:cNvSpPr txBox="1"/>
            <p:nvPr/>
          </p:nvSpPr>
          <p:spPr>
            <a:xfrm>
              <a:off x="2583022" y="1462484"/>
              <a:ext cx="1481429" cy="707886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000" b="1" dirty="0">
                  <a:solidFill>
                    <a:schemeClr val="accent2"/>
                  </a:solidFill>
                  <a:latin typeface="+mj-lt"/>
                  <a:cs typeface="Arial" panose="020B0604020202020204" pitchFamily="34" charset="0"/>
                </a:rPr>
                <a:t>66% </a:t>
              </a:r>
              <a:endParaRPr lang="en-GB" sz="4000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35851" name="ZoneTexte 33">
            <a:extLst>
              <a:ext uri="{FF2B5EF4-FFF2-40B4-BE49-F238E27FC236}">
                <a16:creationId xmlns:a16="http://schemas.microsoft.com/office/drawing/2014/main" id="{C772A981-9999-2827-2AF0-1BA2A19F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095081"/>
            <a:ext cx="31384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200" b="1" dirty="0">
                <a:solidFill>
                  <a:schemeClr val="tx2"/>
                </a:solidFill>
              </a:rPr>
              <a:t>« Pour </a:t>
            </a:r>
            <a:r>
              <a:rPr lang="en-GB" altLang="fr-FR" sz="1200" b="1" dirty="0" err="1">
                <a:solidFill>
                  <a:schemeClr val="tx2"/>
                </a:solidFill>
              </a:rPr>
              <a:t>vous</a:t>
            </a:r>
            <a:r>
              <a:rPr lang="en-GB" altLang="fr-FR" sz="1200" b="1" dirty="0">
                <a:solidFill>
                  <a:schemeClr val="tx2"/>
                </a:solidFill>
              </a:rPr>
              <a:t>, </a:t>
            </a:r>
            <a:r>
              <a:rPr lang="en-GB" altLang="fr-FR" sz="1200" b="1" dirty="0" err="1">
                <a:solidFill>
                  <a:schemeClr val="tx2"/>
                </a:solidFill>
              </a:rPr>
              <a:t>qu’est-ce</a:t>
            </a:r>
            <a:r>
              <a:rPr lang="en-GB" altLang="fr-FR" sz="1200" b="1" dirty="0">
                <a:solidFill>
                  <a:schemeClr val="tx2"/>
                </a:solidFill>
              </a:rPr>
              <a:t> </a:t>
            </a:r>
            <a:br>
              <a:rPr lang="en-GB" altLang="fr-FR" sz="1200" b="1" dirty="0">
                <a:solidFill>
                  <a:schemeClr val="tx2"/>
                </a:solidFill>
              </a:rPr>
            </a:br>
            <a:r>
              <a:rPr lang="en-GB" altLang="fr-FR" sz="1200" b="1" dirty="0">
                <a:solidFill>
                  <a:schemeClr val="tx2"/>
                </a:solidFill>
              </a:rPr>
              <a:t>que la transition </a:t>
            </a:r>
            <a:r>
              <a:rPr lang="en-GB" altLang="fr-FR" sz="1200" b="1" dirty="0" err="1">
                <a:solidFill>
                  <a:schemeClr val="tx2"/>
                </a:solidFill>
              </a:rPr>
              <a:t>énergétique</a:t>
            </a:r>
            <a:r>
              <a:rPr lang="en-GB" altLang="fr-FR" sz="1200" b="1" dirty="0">
                <a:solidFill>
                  <a:schemeClr val="tx2"/>
                </a:solidFill>
              </a:rPr>
              <a:t> </a:t>
            </a:r>
            <a:br>
              <a:rPr lang="en-GB" altLang="fr-FR" sz="1200" b="1" dirty="0">
                <a:solidFill>
                  <a:schemeClr val="tx2"/>
                </a:solidFill>
              </a:rPr>
            </a:br>
            <a:r>
              <a:rPr lang="en-GB" altLang="fr-FR" sz="1200" b="1" dirty="0" err="1">
                <a:solidFill>
                  <a:schemeClr val="tx2"/>
                </a:solidFill>
              </a:rPr>
              <a:t>d’après</a:t>
            </a:r>
            <a:r>
              <a:rPr lang="en-GB" altLang="fr-FR" sz="1200" b="1" dirty="0">
                <a:solidFill>
                  <a:schemeClr val="tx2"/>
                </a:solidFill>
              </a:rPr>
              <a:t> </a:t>
            </a:r>
            <a:r>
              <a:rPr lang="en-GB" altLang="fr-FR" sz="1200" b="1" dirty="0" err="1">
                <a:solidFill>
                  <a:schemeClr val="tx2"/>
                </a:solidFill>
              </a:rPr>
              <a:t>l’idée</a:t>
            </a:r>
            <a:r>
              <a:rPr lang="en-GB" altLang="fr-FR" sz="1200" b="1" dirty="0">
                <a:solidFill>
                  <a:schemeClr val="tx2"/>
                </a:solidFill>
              </a:rPr>
              <a:t> que </a:t>
            </a:r>
            <a:r>
              <a:rPr lang="en-GB" altLang="fr-FR" sz="1200" b="1" dirty="0" err="1">
                <a:solidFill>
                  <a:schemeClr val="tx2"/>
                </a:solidFill>
              </a:rPr>
              <a:t>vous</a:t>
            </a:r>
            <a:r>
              <a:rPr lang="en-GB" altLang="fr-FR" sz="1200" b="1" dirty="0">
                <a:solidFill>
                  <a:schemeClr val="tx2"/>
                </a:solidFill>
              </a:rPr>
              <a:t> </a:t>
            </a:r>
            <a:r>
              <a:rPr lang="en-GB" altLang="fr-FR" sz="1200" b="1" dirty="0" err="1">
                <a:solidFill>
                  <a:schemeClr val="tx2"/>
                </a:solidFill>
              </a:rPr>
              <a:t>vous</a:t>
            </a:r>
            <a:r>
              <a:rPr lang="en-GB" altLang="fr-FR" sz="1200" b="1" dirty="0">
                <a:solidFill>
                  <a:schemeClr val="tx2"/>
                </a:solidFill>
              </a:rPr>
              <a:t> </a:t>
            </a:r>
            <a:br>
              <a:rPr lang="en-GB" altLang="fr-FR" sz="1200" b="1" dirty="0">
                <a:solidFill>
                  <a:schemeClr val="tx2"/>
                </a:solidFill>
              </a:rPr>
            </a:br>
            <a:r>
              <a:rPr lang="en-GB" altLang="fr-FR" sz="1200" b="1" dirty="0" err="1">
                <a:solidFill>
                  <a:schemeClr val="tx2"/>
                </a:solidFill>
              </a:rPr>
              <a:t>en</a:t>
            </a:r>
            <a:r>
              <a:rPr lang="en-GB" altLang="fr-FR" sz="1200" b="1" dirty="0">
                <a:solidFill>
                  <a:schemeClr val="tx2"/>
                </a:solidFill>
              </a:rPr>
              <a:t> </a:t>
            </a:r>
            <a:r>
              <a:rPr lang="en-GB" altLang="fr-FR" sz="1200" b="1" dirty="0" err="1">
                <a:solidFill>
                  <a:schemeClr val="tx2"/>
                </a:solidFill>
              </a:rPr>
              <a:t>faites</a:t>
            </a:r>
            <a:r>
              <a:rPr lang="en-GB" altLang="fr-FR" sz="1200" b="1" dirty="0">
                <a:solidFill>
                  <a:schemeClr val="tx2"/>
                </a:solidFill>
              </a:rPr>
              <a:t> ? » 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13892F19-DADD-D8DD-33E4-04CC5E8D280F}"/>
              </a:ext>
            </a:extLst>
          </p:cNvPr>
          <p:cNvSpPr/>
          <p:nvPr/>
        </p:nvSpPr>
        <p:spPr bwMode="auto">
          <a:xfrm>
            <a:off x="9647238" y="2293939"/>
            <a:ext cx="2016125" cy="13366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99D7D4D-C9EA-6C7D-B7E5-3135A1ED5A26}"/>
              </a:ext>
            </a:extLst>
          </p:cNvPr>
          <p:cNvSpPr txBox="1"/>
          <p:nvPr/>
        </p:nvSpPr>
        <p:spPr bwMode="auto">
          <a:xfrm>
            <a:off x="9647239" y="2967038"/>
            <a:ext cx="2016124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2"/>
                </a:solidFill>
                <a:latin typeface="+mn-lt"/>
              </a:rPr>
              <a:t>Généralités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24197B4-47FC-7A57-88B1-2CC5CA10D501}"/>
              </a:ext>
            </a:extLst>
          </p:cNvPr>
          <p:cNvSpPr txBox="1"/>
          <p:nvPr/>
        </p:nvSpPr>
        <p:spPr bwMode="auto">
          <a:xfrm>
            <a:off x="9647238" y="2519363"/>
            <a:ext cx="201612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14% </a:t>
            </a:r>
            <a:endParaRPr lang="en-GB" sz="2800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CD135E3-0A0A-B0B9-4851-ACF3002B1979}"/>
              </a:ext>
            </a:extLst>
          </p:cNvPr>
          <p:cNvGrpSpPr/>
          <p:nvPr/>
        </p:nvGrpSpPr>
        <p:grpSpPr>
          <a:xfrm>
            <a:off x="9647238" y="3888566"/>
            <a:ext cx="2016125" cy="984143"/>
            <a:chOff x="9390063" y="3967269"/>
            <a:chExt cx="2016125" cy="984143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E3BC6903-F222-5937-14F2-15CB534B8661}"/>
                </a:ext>
              </a:extLst>
            </p:cNvPr>
            <p:cNvSpPr/>
            <p:nvPr/>
          </p:nvSpPr>
          <p:spPr bwMode="auto">
            <a:xfrm>
              <a:off x="9390063" y="3967269"/>
              <a:ext cx="2016125" cy="98414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694200E-3626-CF8B-BE08-5ABCF75FF397}"/>
                </a:ext>
              </a:extLst>
            </p:cNvPr>
            <p:cNvSpPr txBox="1"/>
            <p:nvPr/>
          </p:nvSpPr>
          <p:spPr bwMode="auto">
            <a:xfrm>
              <a:off x="9390063" y="4380204"/>
              <a:ext cx="2016125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chemeClr val="accent6"/>
                  </a:solidFill>
                  <a:latin typeface="+mn-lt"/>
                </a:rPr>
                <a:t>Commentaire négatif</a:t>
              </a:r>
            </a:p>
            <a:p>
              <a:pPr algn="ctr" defTabSz="1219170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fr-FR" sz="1000" b="1" dirty="0">
                  <a:solidFill>
                    <a:srgbClr val="FF0000"/>
                  </a:solidFill>
                  <a:latin typeface="+mn-lt"/>
                </a:rPr>
                <a:t>10%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C19246C-89B4-4451-2D7F-94726E37E711}"/>
                </a:ext>
              </a:extLst>
            </p:cNvPr>
            <p:cNvSpPr txBox="1"/>
            <p:nvPr/>
          </p:nvSpPr>
          <p:spPr bwMode="auto">
            <a:xfrm>
              <a:off x="9483725" y="4076700"/>
              <a:ext cx="18288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accent6"/>
                  </a:solidFill>
                  <a:latin typeface="+mj-lt"/>
                  <a:cs typeface="Arial" panose="020B0604020202020204" pitchFamily="34" charset="0"/>
                </a:rPr>
                <a:t>6% </a:t>
              </a:r>
              <a:endParaRPr lang="en-GB" sz="2000" dirty="0">
                <a:solidFill>
                  <a:schemeClr val="accent6"/>
                </a:solidFill>
                <a:latin typeface="+mn-lt"/>
              </a:endParaRPr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F8A5B435-E5D5-9FA2-E2C2-2DDBAF992649}"/>
                </a:ext>
              </a:extLst>
            </p:cNvPr>
            <p:cNvCxnSpPr/>
            <p:nvPr/>
          </p:nvCxnSpPr>
          <p:spPr>
            <a:xfrm>
              <a:off x="10200807" y="4682523"/>
              <a:ext cx="0" cy="14431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E870221-91EF-F6EB-41D2-986E65BD0DBE}"/>
              </a:ext>
            </a:extLst>
          </p:cNvPr>
          <p:cNvGrpSpPr/>
          <p:nvPr/>
        </p:nvGrpSpPr>
        <p:grpSpPr>
          <a:xfrm>
            <a:off x="9647238" y="5130663"/>
            <a:ext cx="2016125" cy="982800"/>
            <a:chOff x="9390063" y="5130663"/>
            <a:chExt cx="2016125" cy="98280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360C9A07-493D-88A6-098A-6B1F9AF518E8}"/>
                </a:ext>
              </a:extLst>
            </p:cNvPr>
            <p:cNvSpPr/>
            <p:nvPr/>
          </p:nvSpPr>
          <p:spPr bwMode="auto">
            <a:xfrm>
              <a:off x="9390063" y="5130663"/>
              <a:ext cx="2016125" cy="9828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49AC5B4-840C-4951-B720-A6C78DAE48C1}"/>
                </a:ext>
              </a:extLst>
            </p:cNvPr>
            <p:cNvSpPr txBox="1"/>
            <p:nvPr/>
          </p:nvSpPr>
          <p:spPr bwMode="auto">
            <a:xfrm>
              <a:off x="9390063" y="5610437"/>
              <a:ext cx="2016125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+mn-lt"/>
                </a:rPr>
                <a:t>ne sait pas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D1908F1-DD5B-52C7-4EC3-C6C13F9B7DF9}"/>
                </a:ext>
              </a:extLst>
            </p:cNvPr>
            <p:cNvSpPr txBox="1"/>
            <p:nvPr/>
          </p:nvSpPr>
          <p:spPr bwMode="auto">
            <a:xfrm>
              <a:off x="9483725" y="5306933"/>
              <a:ext cx="18288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17% </a:t>
              </a:r>
              <a:endParaRPr lang="en-GB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03C5A226-3766-0907-0BF1-E10E2F6A1C96}"/>
              </a:ext>
            </a:extLst>
          </p:cNvPr>
          <p:cNvSpPr/>
          <p:nvPr/>
        </p:nvSpPr>
        <p:spPr>
          <a:xfrm>
            <a:off x="-16707" y="5051425"/>
            <a:ext cx="5046940" cy="1062000"/>
          </a:xfrm>
          <a:custGeom>
            <a:avLst/>
            <a:gdLst>
              <a:gd name="connsiteX0" fmla="*/ 0 w 5046940"/>
              <a:gd name="connsiteY0" fmla="*/ 0 h 1062000"/>
              <a:gd name="connsiteX1" fmla="*/ 4515940 w 5046940"/>
              <a:gd name="connsiteY1" fmla="*/ 0 h 1062000"/>
              <a:gd name="connsiteX2" fmla="*/ 5046940 w 5046940"/>
              <a:gd name="connsiteY2" fmla="*/ 531000 h 1062000"/>
              <a:gd name="connsiteX3" fmla="*/ 4515940 w 5046940"/>
              <a:gd name="connsiteY3" fmla="*/ 1062000 h 1062000"/>
              <a:gd name="connsiteX4" fmla="*/ 0 w 5046940"/>
              <a:gd name="connsiteY4" fmla="*/ 1062000 h 10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940" h="1062000">
                <a:moveTo>
                  <a:pt x="0" y="0"/>
                </a:moveTo>
                <a:lnTo>
                  <a:pt x="4515940" y="0"/>
                </a:lnTo>
                <a:cubicBezTo>
                  <a:pt x="4809203" y="0"/>
                  <a:pt x="5046940" y="237737"/>
                  <a:pt x="5046940" y="531000"/>
                </a:cubicBezTo>
                <a:cubicBezTo>
                  <a:pt x="5046940" y="824263"/>
                  <a:pt x="4809203" y="1062000"/>
                  <a:pt x="4515940" y="1062000"/>
                </a:cubicBezTo>
                <a:lnTo>
                  <a:pt x="0" y="1062000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417C743D-A5CE-6802-E22D-C47B5522EB1D}"/>
              </a:ext>
            </a:extLst>
          </p:cNvPr>
          <p:cNvSpPr/>
          <p:nvPr/>
        </p:nvSpPr>
        <p:spPr>
          <a:xfrm>
            <a:off x="5698273" y="5051425"/>
            <a:ext cx="6520621" cy="1062000"/>
          </a:xfrm>
          <a:custGeom>
            <a:avLst/>
            <a:gdLst>
              <a:gd name="connsiteX0" fmla="*/ 531019 w 6520621"/>
              <a:gd name="connsiteY0" fmla="*/ 0 h 1062038"/>
              <a:gd name="connsiteX1" fmla="*/ 6520621 w 6520621"/>
              <a:gd name="connsiteY1" fmla="*/ 0 h 1062038"/>
              <a:gd name="connsiteX2" fmla="*/ 6520621 w 6520621"/>
              <a:gd name="connsiteY2" fmla="*/ 1062038 h 1062038"/>
              <a:gd name="connsiteX3" fmla="*/ 531019 w 6520621"/>
              <a:gd name="connsiteY3" fmla="*/ 1062038 h 1062038"/>
              <a:gd name="connsiteX4" fmla="*/ 0 w 6520621"/>
              <a:gd name="connsiteY4" fmla="*/ 531019 h 1062038"/>
              <a:gd name="connsiteX5" fmla="*/ 531019 w 6520621"/>
              <a:gd name="connsiteY5" fmla="*/ 0 h 106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0621" h="1062038">
                <a:moveTo>
                  <a:pt x="531019" y="0"/>
                </a:moveTo>
                <a:lnTo>
                  <a:pt x="6520621" y="0"/>
                </a:lnTo>
                <a:lnTo>
                  <a:pt x="6520621" y="1062038"/>
                </a:lnTo>
                <a:lnTo>
                  <a:pt x="531019" y="1062038"/>
                </a:lnTo>
                <a:cubicBezTo>
                  <a:pt x="237745" y="1062038"/>
                  <a:pt x="0" y="824293"/>
                  <a:pt x="0" y="531019"/>
                </a:cubicBezTo>
                <a:cubicBezTo>
                  <a:pt x="0" y="237745"/>
                  <a:pt x="237745" y="0"/>
                  <a:pt x="531019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F4E9CE0E-2A9E-1A40-50D9-54181B712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859538"/>
              </p:ext>
            </p:extLst>
          </p:nvPr>
        </p:nvGraphicFramePr>
        <p:xfrm>
          <a:off x="5439656" y="2445050"/>
          <a:ext cx="3517620" cy="247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7620">
                  <a:extLst>
                    <a:ext uri="{9D8B030D-6E8A-4147-A177-3AD203B41FA5}">
                      <a16:colId xmlns:a16="http://schemas.microsoft.com/office/drawing/2014/main" val="4258172992"/>
                    </a:ext>
                  </a:extLst>
                </a:gridCol>
              </a:tblGrid>
              <a:tr h="4945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Votre entreprise/société consomme peu d’énergie par rapport à d’autres entreprises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33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362080"/>
                  </a:ext>
                </a:extLst>
              </a:tr>
              <a:tr h="4945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Vous n’avez pas de marge de manœuvre </a:t>
                      </a:r>
                    </a:p>
                    <a:p>
                      <a:pPr algn="r" fontAlgn="ctr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pour apporter des changements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33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368829"/>
                  </a:ext>
                </a:extLst>
              </a:tr>
              <a:tr h="4945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Vous pensez que cela ne sert à rien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33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988480"/>
                  </a:ext>
                </a:extLst>
              </a:tr>
              <a:tr h="49458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Autre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133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850445"/>
                  </a:ext>
                </a:extLst>
              </a:tr>
              <a:tr h="49458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Vous ne savez 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251101"/>
                  </a:ext>
                </a:extLst>
              </a:tr>
            </a:tbl>
          </a:graphicData>
        </a:graphic>
      </p:graphicFrame>
      <p:sp>
        <p:nvSpPr>
          <p:cNvPr id="36865" name="ZoneTexte 34">
            <a:extLst>
              <a:ext uri="{FF2B5EF4-FFF2-40B4-BE49-F238E27FC236}">
                <a16:creationId xmlns:a16="http://schemas.microsoft.com/office/drawing/2014/main" id="{5E060E33-10DA-E54C-7830-EE9690C5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627313"/>
            <a:ext cx="1485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b="1">
                <a:solidFill>
                  <a:schemeClr val="tx2"/>
                </a:solidFill>
              </a:rPr>
              <a:t>Secteur – Santé : 19%</a:t>
            </a:r>
          </a:p>
        </p:txBody>
      </p:sp>
      <p:sp>
        <p:nvSpPr>
          <p:cNvPr id="36870" name="Espace réservé du numéro de diapositive 1">
            <a:extLst>
              <a:ext uri="{FF2B5EF4-FFF2-40B4-BE49-F238E27FC236}">
                <a16:creationId xmlns:a16="http://schemas.microsoft.com/office/drawing/2014/main" id="{F2C76679-AD39-934B-B584-B131B223A0DB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482EE2-9D46-BF41-9B8A-DE007A5765E2}" type="slidenum">
              <a:rPr lang="fr-FR" alt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410BB9-E434-D770-14F8-30D37E0C22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36872" name="Titre 3">
            <a:extLst>
              <a:ext uri="{FF2B5EF4-FFF2-40B4-BE49-F238E27FC236}">
                <a16:creationId xmlns:a16="http://schemas.microsoft.com/office/drawing/2014/main" id="{E2BF653E-D588-7F2A-B412-34FD258A6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1334750" cy="457818"/>
          </a:xfrm>
        </p:spPr>
        <p:txBody>
          <a:bodyPr/>
          <a:lstStyle/>
          <a:p>
            <a:r>
              <a:rPr lang="fr-FR" altLang="fr-FR" dirty="0">
                <a:latin typeface="Arial Black" panose="020B0604020202020204" pitchFamily="34" charset="0"/>
              </a:rPr>
              <a:t>Une prise de conscience contrastée</a:t>
            </a:r>
          </a:p>
        </p:txBody>
      </p:sp>
      <p:sp>
        <p:nvSpPr>
          <p:cNvPr id="36873" name="Espace réservé du contenu 4">
            <a:extLst>
              <a:ext uri="{FF2B5EF4-FFF2-40B4-BE49-F238E27FC236}">
                <a16:creationId xmlns:a16="http://schemas.microsoft.com/office/drawing/2014/main" id="{962DBFC4-1FE1-932F-9192-5674757451C7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66700" y="1554163"/>
            <a:ext cx="4205288" cy="708025"/>
          </a:xfrm>
        </p:spPr>
        <p:txBody>
          <a:bodyPr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chemeClr val="tx2"/>
                </a:solidFill>
              </a:rPr>
              <a:t>Rôle de l’entreprise </a:t>
            </a:r>
            <a:br>
              <a:rPr lang="fr-FR" altLang="fr-FR" sz="2000" b="1" dirty="0">
                <a:solidFill>
                  <a:schemeClr val="tx2"/>
                </a:solidFill>
              </a:rPr>
            </a:br>
            <a:r>
              <a:rPr lang="fr-FR" altLang="fr-FR" sz="2000" b="1" dirty="0">
                <a:solidFill>
                  <a:schemeClr val="tx2"/>
                </a:solidFill>
              </a:rPr>
              <a:t>dans la transition énergétique</a:t>
            </a:r>
          </a:p>
        </p:txBody>
      </p:sp>
      <p:sp>
        <p:nvSpPr>
          <p:cNvPr id="36874" name="ZoneTexte 10">
            <a:extLst>
              <a:ext uri="{FF2B5EF4-FFF2-40B4-BE49-F238E27FC236}">
                <a16:creationId xmlns:a16="http://schemas.microsoft.com/office/drawing/2014/main" id="{E0B3F272-DE41-B7DA-D0C5-30843197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303838"/>
            <a:ext cx="4367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b="1" dirty="0">
                <a:solidFill>
                  <a:schemeClr val="tx2"/>
                </a:solidFill>
              </a:rPr>
              <a:t>Q27. Et pensez-vous que votre entreprise/société a un rôle à jouer dans la Transition Energétique ?</a:t>
            </a:r>
            <a:r>
              <a:rPr lang="fr-FR" altLang="fr-FR" sz="1200" dirty="0">
                <a:solidFill>
                  <a:schemeClr val="tx2"/>
                </a:solidFill>
              </a:rPr>
              <a:t> </a:t>
            </a:r>
            <a:br>
              <a:rPr lang="fr-FR" altLang="fr-FR" sz="1200" dirty="0">
                <a:solidFill>
                  <a:schemeClr val="tx2"/>
                </a:solidFill>
              </a:rPr>
            </a:br>
            <a:r>
              <a:rPr lang="fr-FR" altLang="fr-FR" sz="1200" dirty="0">
                <a:solidFill>
                  <a:schemeClr val="tx2"/>
                </a:solidFill>
              </a:rPr>
              <a:t>Base : ensemble = 1119</a:t>
            </a:r>
            <a:r>
              <a:rPr lang="fr-FR" altLang="fr-FR" sz="1200" b="1" dirty="0">
                <a:solidFill>
                  <a:schemeClr val="tx2"/>
                </a:solidFill>
              </a:rPr>
              <a:t> </a:t>
            </a:r>
            <a:endParaRPr lang="fr-FR" altLang="fr-FR" sz="1200" dirty="0">
              <a:solidFill>
                <a:schemeClr val="tx2"/>
              </a:solidFill>
            </a:endParaRPr>
          </a:p>
        </p:txBody>
      </p:sp>
      <p:sp>
        <p:nvSpPr>
          <p:cNvPr id="36875" name="Espace réservé du contenu 4">
            <a:extLst>
              <a:ext uri="{FF2B5EF4-FFF2-40B4-BE49-F238E27FC236}">
                <a16:creationId xmlns:a16="http://schemas.microsoft.com/office/drawing/2014/main" id="{B58EA815-071F-CD0E-76C2-A5C94E08C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554163"/>
            <a:ext cx="8035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chemeClr val="tx2"/>
                </a:solidFill>
              </a:rPr>
              <a:t>Raison de l’absence du rôle de l’entreprise </a:t>
            </a:r>
            <a:br>
              <a:rPr lang="fr-FR" altLang="fr-FR" sz="2000" b="1" dirty="0">
                <a:solidFill>
                  <a:schemeClr val="tx2"/>
                </a:solidFill>
              </a:rPr>
            </a:br>
            <a:r>
              <a:rPr lang="fr-FR" altLang="fr-FR" sz="2000" b="1" dirty="0">
                <a:solidFill>
                  <a:schemeClr val="tx2"/>
                </a:solidFill>
              </a:rPr>
              <a:t>dans la transition énergétique</a:t>
            </a:r>
          </a:p>
        </p:txBody>
      </p:sp>
      <p:sp>
        <p:nvSpPr>
          <p:cNvPr id="36876" name="ZoneTexte 23">
            <a:extLst>
              <a:ext uri="{FF2B5EF4-FFF2-40B4-BE49-F238E27FC236}">
                <a16:creationId xmlns:a16="http://schemas.microsoft.com/office/drawing/2014/main" id="{E99DC985-2FD2-2948-2604-0E5651575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750" y="5303838"/>
            <a:ext cx="56245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b="1" dirty="0">
                <a:solidFill>
                  <a:schemeClr val="tx2"/>
                </a:solidFill>
              </a:rPr>
              <a:t>Q28. Pour quelle(s) raison(s) pensez-vous que votre entreprise/société </a:t>
            </a:r>
            <a:br>
              <a:rPr lang="fr-FR" altLang="fr-FR" sz="1200" b="1" dirty="0">
                <a:solidFill>
                  <a:schemeClr val="tx2"/>
                </a:solidFill>
              </a:rPr>
            </a:br>
            <a:r>
              <a:rPr lang="fr-FR" altLang="fr-FR" sz="1200" b="1" dirty="0">
                <a:solidFill>
                  <a:schemeClr val="tx2"/>
                </a:solidFill>
              </a:rPr>
              <a:t>n’a pas de rôle à jouer dans la Transition Energétique ? </a:t>
            </a:r>
            <a:r>
              <a:rPr lang="fr-FR" altLang="fr-FR" sz="1200" dirty="0">
                <a:solidFill>
                  <a:schemeClr val="tx2"/>
                </a:solidFill>
              </a:rPr>
              <a:t>Base : pensent que leur entreprise n’a pas de rôle à jouer = 383 Plusieurs réponses possibles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22AB683-6465-0D44-5B20-AF431A1E5EF7}"/>
              </a:ext>
            </a:extLst>
          </p:cNvPr>
          <p:cNvCxnSpPr>
            <a:cxnSpLocks/>
          </p:cNvCxnSpPr>
          <p:nvPr/>
        </p:nvCxnSpPr>
        <p:spPr>
          <a:xfrm>
            <a:off x="4655332" y="3040063"/>
            <a:ext cx="0" cy="444500"/>
          </a:xfrm>
          <a:prstGeom prst="straightConnector1">
            <a:avLst/>
          </a:prstGeom>
          <a:ln w="12700">
            <a:solidFill>
              <a:schemeClr val="tx2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9" name="ZoneTexte 33">
            <a:extLst>
              <a:ext uri="{FF2B5EF4-FFF2-40B4-BE49-F238E27FC236}">
                <a16:creationId xmlns:a16="http://schemas.microsoft.com/office/drawing/2014/main" id="{A840F5A9-33F2-2A53-E945-E630DF581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507" y="3554413"/>
            <a:ext cx="754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b="1" dirty="0">
                <a:solidFill>
                  <a:schemeClr val="tx2"/>
                </a:solidFill>
              </a:rPr>
              <a:t>ST oui</a:t>
            </a:r>
          </a:p>
          <a:p>
            <a:pPr algn="ctr" eaLnBrk="1" hangingPunct="1"/>
            <a:r>
              <a:rPr lang="fr-FR" altLang="fr-FR" sz="1400" b="1" dirty="0">
                <a:solidFill>
                  <a:schemeClr val="tx2"/>
                </a:solidFill>
              </a:rPr>
              <a:t>62%</a:t>
            </a:r>
          </a:p>
        </p:txBody>
      </p:sp>
      <p:sp>
        <p:nvSpPr>
          <p:cNvPr id="36880" name="ZoneTexte 36">
            <a:extLst>
              <a:ext uri="{FF2B5EF4-FFF2-40B4-BE49-F238E27FC236}">
                <a16:creationId xmlns:a16="http://schemas.microsoft.com/office/drawing/2014/main" id="{55C32B6E-8BF6-18D5-357E-754463B5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5988" y="2463801"/>
            <a:ext cx="221424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000" b="1" dirty="0">
                <a:solidFill>
                  <a:schemeClr val="tx2"/>
                </a:solidFill>
              </a:rPr>
              <a:t>Accueil du public (77%)</a:t>
            </a:r>
            <a:br>
              <a:rPr lang="fr-FR" altLang="fr-FR" sz="1000" b="1" dirty="0">
                <a:solidFill>
                  <a:schemeClr val="tx2"/>
                </a:solidFill>
              </a:rPr>
            </a:br>
            <a:r>
              <a:rPr lang="fr-FR" altLang="fr-FR" sz="1000" b="1" dirty="0">
                <a:solidFill>
                  <a:schemeClr val="tx2"/>
                </a:solidFill>
              </a:rPr>
              <a:t>TPI (90%) / Hébergement (97%)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E5E676B-C36B-D29F-D4EA-C3E14C630C66}"/>
              </a:ext>
            </a:extLst>
          </p:cNvPr>
          <p:cNvSpPr/>
          <p:nvPr/>
        </p:nvSpPr>
        <p:spPr>
          <a:xfrm>
            <a:off x="371475" y="2605088"/>
            <a:ext cx="1485900" cy="320675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B1D6FA05-4FF4-02F3-60A6-0BA6BB55A329}"/>
              </a:ext>
            </a:extLst>
          </p:cNvPr>
          <p:cNvSpPr/>
          <p:nvPr/>
        </p:nvSpPr>
        <p:spPr>
          <a:xfrm>
            <a:off x="2926768" y="2481263"/>
            <a:ext cx="2012950" cy="444500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CF6A05CF-32ED-C152-39BF-93035ABB2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91004"/>
              </p:ext>
            </p:extLst>
          </p:nvPr>
        </p:nvGraphicFramePr>
        <p:xfrm>
          <a:off x="297291" y="3000548"/>
          <a:ext cx="3965428" cy="197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Groupe 28">
            <a:extLst>
              <a:ext uri="{FF2B5EF4-FFF2-40B4-BE49-F238E27FC236}">
                <a16:creationId xmlns:a16="http://schemas.microsoft.com/office/drawing/2014/main" id="{3562ADED-B95A-6E4D-3023-7DF0DA579C1D}"/>
              </a:ext>
            </a:extLst>
          </p:cNvPr>
          <p:cNvGrpSpPr/>
          <p:nvPr/>
        </p:nvGrpSpPr>
        <p:grpSpPr>
          <a:xfrm>
            <a:off x="346340" y="4459081"/>
            <a:ext cx="4078115" cy="144000"/>
            <a:chOff x="346340" y="4508509"/>
            <a:chExt cx="4078115" cy="14400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2D66721-5F18-9FE1-C8B6-63B597C8CFF9}"/>
                </a:ext>
              </a:extLst>
            </p:cNvPr>
            <p:cNvGrpSpPr/>
            <p:nvPr/>
          </p:nvGrpSpPr>
          <p:grpSpPr>
            <a:xfrm>
              <a:off x="3570146" y="4508509"/>
              <a:ext cx="854309" cy="144000"/>
              <a:chOff x="4059335" y="4694402"/>
              <a:chExt cx="854309" cy="144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C15814-9E34-E0F9-3FD8-7386A2789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583" y="4704847"/>
                <a:ext cx="629061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Oui tout à fait</a:t>
                </a:r>
              </a:p>
            </p:txBody>
          </p:sp>
          <p:sp>
            <p:nvSpPr>
              <p:cNvPr id="21" name="Rectangle : avec coins arrondis en diagonale 16">
                <a:extLst>
                  <a:ext uri="{FF2B5EF4-FFF2-40B4-BE49-F238E27FC236}">
                    <a16:creationId xmlns:a16="http://schemas.microsoft.com/office/drawing/2014/main" id="{12E9B7D3-E160-A2C6-BA2B-A13975DD84AE}"/>
                  </a:ext>
                </a:extLst>
              </p:cNvPr>
              <p:cNvSpPr/>
              <p:nvPr/>
            </p:nvSpPr>
            <p:spPr>
              <a:xfrm>
                <a:off x="4059335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FC6D41E5-6777-A63E-22A0-DDE91C7DDE72}"/>
                </a:ext>
              </a:extLst>
            </p:cNvPr>
            <p:cNvGrpSpPr/>
            <p:nvPr/>
          </p:nvGrpSpPr>
          <p:grpSpPr>
            <a:xfrm>
              <a:off x="2660790" y="4508509"/>
              <a:ext cx="697091" cy="144000"/>
              <a:chOff x="3027022" y="4694402"/>
              <a:chExt cx="697091" cy="144000"/>
            </a:xfrm>
          </p:grpSpPr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82E40945-6475-EB86-9305-F45574090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271" y="4704847"/>
                <a:ext cx="47184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Oui plutôt </a:t>
                </a:r>
              </a:p>
            </p:txBody>
          </p:sp>
          <p:sp>
            <p:nvSpPr>
              <p:cNvPr id="22" name="Rectangle : avec coins arrondis en diagonale 21">
                <a:extLst>
                  <a:ext uri="{FF2B5EF4-FFF2-40B4-BE49-F238E27FC236}">
                    <a16:creationId xmlns:a16="http://schemas.microsoft.com/office/drawing/2014/main" id="{7DD62C17-69AE-19F0-8E2B-A75970446C43}"/>
                  </a:ext>
                </a:extLst>
              </p:cNvPr>
              <p:cNvSpPr/>
              <p:nvPr/>
            </p:nvSpPr>
            <p:spPr>
              <a:xfrm>
                <a:off x="3027022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79A3728-599C-A5E2-E3AC-7F6F29111D45}"/>
                </a:ext>
              </a:extLst>
            </p:cNvPr>
            <p:cNvGrpSpPr/>
            <p:nvPr/>
          </p:nvGrpSpPr>
          <p:grpSpPr>
            <a:xfrm>
              <a:off x="1530599" y="4508509"/>
              <a:ext cx="917926" cy="144000"/>
              <a:chOff x="1682498" y="4694402"/>
              <a:chExt cx="917926" cy="144000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21DA2C76-38C6-C7A1-016D-8D705F55C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207" y="4704847"/>
                <a:ext cx="7102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Non plutôt pas</a:t>
                </a:r>
                <a:endPara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 : avec coins arrondis en diagonale 16">
                <a:extLst>
                  <a:ext uri="{FF2B5EF4-FFF2-40B4-BE49-F238E27FC236}">
                    <a16:creationId xmlns:a16="http://schemas.microsoft.com/office/drawing/2014/main" id="{643E7B05-17AB-7B95-FAC3-FE5B960406E7}"/>
                  </a:ext>
                </a:extLst>
              </p:cNvPr>
              <p:cNvSpPr/>
              <p:nvPr/>
            </p:nvSpPr>
            <p:spPr>
              <a:xfrm>
                <a:off x="1682498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395460E4-7106-EB16-2E30-7DF673081771}"/>
                </a:ext>
              </a:extLst>
            </p:cNvPr>
            <p:cNvGrpSpPr/>
            <p:nvPr/>
          </p:nvGrpSpPr>
          <p:grpSpPr>
            <a:xfrm>
              <a:off x="346340" y="4508509"/>
              <a:ext cx="971994" cy="144000"/>
              <a:chOff x="346340" y="4694402"/>
              <a:chExt cx="971994" cy="144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5CF6D86-9B20-D9FE-58C0-9032EC870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08" y="4704847"/>
                <a:ext cx="7653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Non pas du tout</a:t>
                </a:r>
              </a:p>
            </p:txBody>
          </p:sp>
          <p:sp>
            <p:nvSpPr>
              <p:cNvPr id="24" name="Rectangle : avec coins arrondis en diagonale 16">
                <a:extLst>
                  <a:ext uri="{FF2B5EF4-FFF2-40B4-BE49-F238E27FC236}">
                    <a16:creationId xmlns:a16="http://schemas.microsoft.com/office/drawing/2014/main" id="{2EF16C47-E279-9BA5-D25B-2D8391FEC4C7}"/>
                  </a:ext>
                </a:extLst>
              </p:cNvPr>
              <p:cNvSpPr/>
              <p:nvPr/>
            </p:nvSpPr>
            <p:spPr>
              <a:xfrm>
                <a:off x="346340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aphicFrame>
        <p:nvGraphicFramePr>
          <p:cNvPr id="34" name="Object 12">
            <a:extLst>
              <a:ext uri="{FF2B5EF4-FFF2-40B4-BE49-F238E27FC236}">
                <a16:creationId xmlns:a16="http://schemas.microsoft.com/office/drawing/2014/main" id="{A67B4CBC-7E5D-8C44-00EB-7766CB8B8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461938"/>
              </p:ext>
            </p:extLst>
          </p:nvPr>
        </p:nvGraphicFramePr>
        <p:xfrm>
          <a:off x="8924007" y="2445049"/>
          <a:ext cx="3259873" cy="247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F27BEDB1-26F2-594F-A347-1C3C79ABD40B}"/>
              </a:ext>
            </a:extLst>
          </p:cNvPr>
          <p:cNvSpPr/>
          <p:nvPr/>
        </p:nvSpPr>
        <p:spPr>
          <a:xfrm>
            <a:off x="5698273" y="2431050"/>
            <a:ext cx="6158765" cy="525291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F1412F5-41E1-EC2E-37E3-8642D5E69DFC}"/>
              </a:ext>
            </a:extLst>
          </p:cNvPr>
          <p:cNvGrpSpPr/>
          <p:nvPr/>
        </p:nvGrpSpPr>
        <p:grpSpPr>
          <a:xfrm>
            <a:off x="11291248" y="2538311"/>
            <a:ext cx="685799" cy="307777"/>
            <a:chOff x="11291248" y="2538311"/>
            <a:chExt cx="685799" cy="307777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7B372B5-D214-BC9C-9493-F4C7F13929F9}"/>
                </a:ext>
              </a:extLst>
            </p:cNvPr>
            <p:cNvSpPr txBox="1"/>
            <p:nvPr/>
          </p:nvSpPr>
          <p:spPr>
            <a:xfrm>
              <a:off x="11291248" y="2538311"/>
              <a:ext cx="685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B050"/>
                  </a:solidFill>
                </a:rPr>
                <a:t>62%</a:t>
              </a:r>
            </a:p>
          </p:txBody>
        </p: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9A8ECB3C-6FAD-76D2-92D5-36902813BA17}"/>
                </a:ext>
              </a:extLst>
            </p:cNvPr>
            <p:cNvCxnSpPr>
              <a:cxnSpLocks/>
            </p:cNvCxnSpPr>
            <p:nvPr/>
          </p:nvCxnSpPr>
          <p:spPr>
            <a:xfrm>
              <a:off x="11314589" y="2601913"/>
              <a:ext cx="0" cy="16510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567039BD-832E-E403-99D6-19B02C80A9D5}"/>
              </a:ext>
            </a:extLst>
          </p:cNvPr>
          <p:cNvSpPr/>
          <p:nvPr/>
        </p:nvSpPr>
        <p:spPr>
          <a:xfrm>
            <a:off x="1" y="5448301"/>
            <a:ext cx="10232137" cy="665162"/>
          </a:xfrm>
          <a:custGeom>
            <a:avLst/>
            <a:gdLst>
              <a:gd name="connsiteX0" fmla="*/ 0 w 10232137"/>
              <a:gd name="connsiteY0" fmla="*/ 0 h 665162"/>
              <a:gd name="connsiteX1" fmla="*/ 9899556 w 10232137"/>
              <a:gd name="connsiteY1" fmla="*/ 0 h 665162"/>
              <a:gd name="connsiteX2" fmla="*/ 10232137 w 10232137"/>
              <a:gd name="connsiteY2" fmla="*/ 332581 h 665162"/>
              <a:gd name="connsiteX3" fmla="*/ 9899556 w 10232137"/>
              <a:gd name="connsiteY3" fmla="*/ 665162 h 665162"/>
              <a:gd name="connsiteX4" fmla="*/ 0 w 10232137"/>
              <a:gd name="connsiteY4" fmla="*/ 665162 h 6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2137" h="665162">
                <a:moveTo>
                  <a:pt x="0" y="0"/>
                </a:moveTo>
                <a:lnTo>
                  <a:pt x="9899556" y="0"/>
                </a:lnTo>
                <a:cubicBezTo>
                  <a:pt x="10083235" y="0"/>
                  <a:pt x="10232137" y="148902"/>
                  <a:pt x="10232137" y="332581"/>
                </a:cubicBezTo>
                <a:cubicBezTo>
                  <a:pt x="10232137" y="516260"/>
                  <a:pt x="10083235" y="665162"/>
                  <a:pt x="9899556" y="665162"/>
                </a:cubicBezTo>
                <a:lnTo>
                  <a:pt x="0" y="665162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37934" name="Espace réservé du numéro de diapositive 1">
            <a:extLst>
              <a:ext uri="{FF2B5EF4-FFF2-40B4-BE49-F238E27FC236}">
                <a16:creationId xmlns:a16="http://schemas.microsoft.com/office/drawing/2014/main" id="{DAC5716D-9D01-D1E1-9343-9DE999A301F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DAF7-49A9-6B46-92E1-A55CEAE5482A}" type="slidenum">
              <a:rPr lang="fr-FR" alt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06C3E9-1AEB-F1A2-FE83-A3A94DC96F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37936" name="Titre 3">
            <a:extLst>
              <a:ext uri="{FF2B5EF4-FFF2-40B4-BE49-F238E27FC236}">
                <a16:creationId xmlns:a16="http://schemas.microsoft.com/office/drawing/2014/main" id="{04A91101-77BE-2FCE-A550-344068BEA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1334750" cy="823912"/>
          </a:xfrm>
        </p:spPr>
        <p:txBody>
          <a:bodyPr/>
          <a:lstStyle/>
          <a:p>
            <a:r>
              <a:rPr lang="fr-FR" altLang="fr-FR" dirty="0">
                <a:latin typeface="Arial Black" panose="020B0604020202020204" pitchFamily="34" charset="0"/>
              </a:rPr>
              <a:t>Niveau d'engagement des acteurs </a:t>
            </a:r>
            <a:br>
              <a:rPr lang="fr-FR" altLang="fr-FR" dirty="0">
                <a:latin typeface="Arial Black" panose="020B0604020202020204" pitchFamily="34" charset="0"/>
              </a:rPr>
            </a:br>
            <a:r>
              <a:rPr lang="fr-FR" altLang="fr-FR" dirty="0">
                <a:latin typeface="Arial Black" panose="020B0604020202020204" pitchFamily="34" charset="0"/>
              </a:rPr>
              <a:t>attendu et perçu</a:t>
            </a:r>
          </a:p>
        </p:txBody>
      </p:sp>
      <p:sp>
        <p:nvSpPr>
          <p:cNvPr id="37937" name="ZoneTexte 10">
            <a:extLst>
              <a:ext uri="{FF2B5EF4-FFF2-40B4-BE49-F238E27FC236}">
                <a16:creationId xmlns:a16="http://schemas.microsoft.com/office/drawing/2014/main" id="{4AA8C371-FC8F-6F68-F4D7-96A4D1A85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678488"/>
            <a:ext cx="1082833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b="1" dirty="0">
                <a:solidFill>
                  <a:schemeClr val="tx2"/>
                </a:solidFill>
              </a:rPr>
              <a:t>Q25. Pour chacun des acteurs suivants, diriez-vous qu’il est engagé en faveur de la Transition Energétique ? </a:t>
            </a:r>
            <a:r>
              <a:rPr lang="fr-FR" altLang="fr-FR" sz="1200" dirty="0">
                <a:solidFill>
                  <a:schemeClr val="tx2"/>
                </a:solidFill>
              </a:rPr>
              <a:t>Base : ensemble = 1119</a:t>
            </a:r>
          </a:p>
        </p:txBody>
      </p:sp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8EDDF00C-3BA1-AA14-7D24-E810C16A9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8155"/>
              </p:ext>
            </p:extLst>
          </p:nvPr>
        </p:nvGraphicFramePr>
        <p:xfrm>
          <a:off x="2302402" y="1318787"/>
          <a:ext cx="8161085" cy="373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97B7FAA-E9B7-D687-B24D-453E5D4D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713" y="860988"/>
            <a:ext cx="1149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ea typeface="+mn-ea"/>
                <a:cs typeface="+mn-cs"/>
              </a:rPr>
              <a:t>ST 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ea typeface="+mn-ea"/>
                <a:cs typeface="+mn-cs"/>
              </a:rPr>
              <a:t>ENGAGÉ(S)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0406CE5-3EDD-AF54-4BB0-4DC5AC00F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69129"/>
              </p:ext>
            </p:extLst>
          </p:nvPr>
        </p:nvGraphicFramePr>
        <p:xfrm>
          <a:off x="191639" y="1414403"/>
          <a:ext cx="3197019" cy="3546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019">
                  <a:extLst>
                    <a:ext uri="{9D8B030D-6E8A-4147-A177-3AD203B41FA5}">
                      <a16:colId xmlns:a16="http://schemas.microsoft.com/office/drawing/2014/main" val="2653882586"/>
                    </a:ext>
                  </a:extLst>
                </a:gridCol>
              </a:tblGrid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ONG, les associations, les militants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68650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scientifiques les chercheurs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746493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collectivités locales et les élus locaux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265490"/>
                  </a:ext>
                </a:extLst>
              </a:tr>
              <a:tr h="37923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organismes internationaux </a:t>
                      </a:r>
                    </a:p>
                    <a:p>
                      <a:pPr algn="r" rtl="0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comme l'ONU l'OMC l'OMS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65995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citoyens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638372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TPE et PME françaises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850928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instances européennes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737155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intellectuels les personnalités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981486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L'Etat ou le gouvernement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07005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politiques de manière générale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417017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grandes entreprises françaises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769874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multinationales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50736"/>
                  </a:ext>
                </a:extLst>
              </a:tr>
              <a:tr h="26389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banques et institutions financières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035258"/>
                  </a:ext>
                </a:extLst>
              </a:tr>
            </a:tbl>
          </a:graphicData>
        </a:graphic>
      </p:graphicFrame>
      <p:graphicFrame>
        <p:nvGraphicFramePr>
          <p:cNvPr id="10" name="Tableau 22">
            <a:extLst>
              <a:ext uri="{FF2B5EF4-FFF2-40B4-BE49-F238E27FC236}">
                <a16:creationId xmlns:a16="http://schemas.microsoft.com/office/drawing/2014/main" id="{3EBDF4FA-834A-AF01-6A8E-668EEFB9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44943"/>
              </p:ext>
            </p:extLst>
          </p:nvPr>
        </p:nvGraphicFramePr>
        <p:xfrm>
          <a:off x="9708670" y="1423203"/>
          <a:ext cx="950400" cy="3545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400">
                  <a:extLst>
                    <a:ext uri="{9D8B030D-6E8A-4147-A177-3AD203B41FA5}">
                      <a16:colId xmlns:a16="http://schemas.microsoft.com/office/drawing/2014/main" val="2816713807"/>
                    </a:ext>
                  </a:extLst>
                </a:gridCol>
              </a:tblGrid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877744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5411391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65997018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657789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8104266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9182854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463619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9392050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8930910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6205380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5106414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0364423"/>
                  </a:ext>
                </a:extLst>
              </a:tr>
              <a:tr h="272769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8485231"/>
                  </a:ext>
                </a:extLst>
              </a:tr>
            </a:tbl>
          </a:graphicData>
        </a:graphic>
      </p:graphicFrame>
      <p:sp>
        <p:nvSpPr>
          <p:cNvPr id="11" name="Rectangle 17">
            <a:extLst>
              <a:ext uri="{FF2B5EF4-FFF2-40B4-BE49-F238E27FC236}">
                <a16:creationId xmlns:a16="http://schemas.microsoft.com/office/drawing/2014/main" id="{D04C032D-75B8-2B12-A458-B813D462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567" y="847416"/>
            <a:ext cx="152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ST TRES </a:t>
            </a:r>
            <a: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IMPORTANT </a:t>
            </a:r>
            <a:br>
              <a:rPr kumimoji="0" lang="fr-FR" sz="12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(très et extrêmement)</a:t>
            </a:r>
            <a:endParaRPr kumimoji="0" lang="fr-FR" sz="1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2" name="Tableau 22">
            <a:extLst>
              <a:ext uri="{FF2B5EF4-FFF2-40B4-BE49-F238E27FC236}">
                <a16:creationId xmlns:a16="http://schemas.microsoft.com/office/drawing/2014/main" id="{A36E63E9-A81A-C409-7CB5-34BEE2745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83254"/>
              </p:ext>
            </p:extLst>
          </p:nvPr>
        </p:nvGraphicFramePr>
        <p:xfrm>
          <a:off x="10782226" y="1423195"/>
          <a:ext cx="950400" cy="3546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0400">
                  <a:extLst>
                    <a:ext uri="{9D8B030D-6E8A-4147-A177-3AD203B41FA5}">
                      <a16:colId xmlns:a16="http://schemas.microsoft.com/office/drawing/2014/main" val="2816713807"/>
                    </a:ext>
                  </a:extLst>
                </a:gridCol>
              </a:tblGrid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877744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5411391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65997018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657789"/>
                  </a:ext>
                </a:extLst>
              </a:tr>
              <a:tr h="287285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98104266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9182854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463619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9392050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08930910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6205380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85106414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0364423"/>
                  </a:ext>
                </a:extLst>
              </a:tr>
              <a:tr h="27156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FR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5089380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97F6BAEF-8BAE-3AC3-0A1E-E252810F8EB8}"/>
              </a:ext>
            </a:extLst>
          </p:cNvPr>
          <p:cNvSpPr txBox="1"/>
          <p:nvPr/>
        </p:nvSpPr>
        <p:spPr>
          <a:xfrm>
            <a:off x="9974471" y="589570"/>
            <a:ext cx="2474237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Attentes d’engagement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EA99CB4-2D22-C29A-75FF-A899D1C1141E}"/>
              </a:ext>
            </a:extLst>
          </p:cNvPr>
          <p:cNvGrpSpPr/>
          <p:nvPr/>
        </p:nvGrpSpPr>
        <p:grpSpPr>
          <a:xfrm>
            <a:off x="2884987" y="5143307"/>
            <a:ext cx="5768539" cy="144000"/>
            <a:chOff x="346340" y="4508509"/>
            <a:chExt cx="5768539" cy="144000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EF7E6D2-4F39-D666-6C4A-042A6A6ED714}"/>
                </a:ext>
              </a:extLst>
            </p:cNvPr>
            <p:cNvGrpSpPr/>
            <p:nvPr/>
          </p:nvGrpSpPr>
          <p:grpSpPr>
            <a:xfrm>
              <a:off x="3897681" y="4508509"/>
              <a:ext cx="2217198" cy="144000"/>
              <a:chOff x="4386870" y="4694402"/>
              <a:chExt cx="2217198" cy="144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AC9FBBE-DF45-3C3E-F3C9-194E7E9A6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2118" y="4704847"/>
                <a:ext cx="813369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Assez engagé(s)</a:t>
                </a:r>
              </a:p>
            </p:txBody>
          </p:sp>
          <p:sp>
            <p:nvSpPr>
              <p:cNvPr id="33" name="Rectangle : avec coins arrondis en diagonale 16">
                <a:extLst>
                  <a:ext uri="{FF2B5EF4-FFF2-40B4-BE49-F238E27FC236}">
                    <a16:creationId xmlns:a16="http://schemas.microsoft.com/office/drawing/2014/main" id="{DAC86D5A-C683-58E0-FF90-85E553393AD0}"/>
                  </a:ext>
                </a:extLst>
              </p:cNvPr>
              <p:cNvSpPr/>
              <p:nvPr/>
            </p:nvSpPr>
            <p:spPr>
              <a:xfrm>
                <a:off x="4386870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E11E71-FA40-7D43-A2C2-98D755F85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1983" y="4704847"/>
                <a:ext cx="872085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Très engagé(s)</a:t>
                </a:r>
              </a:p>
            </p:txBody>
          </p:sp>
          <p:sp>
            <p:nvSpPr>
              <p:cNvPr id="35" name="Rectangle : avec coins arrondis en diagonale 16">
                <a:extLst>
                  <a:ext uri="{FF2B5EF4-FFF2-40B4-BE49-F238E27FC236}">
                    <a16:creationId xmlns:a16="http://schemas.microsoft.com/office/drawing/2014/main" id="{06AFB1B7-C93B-E30D-A4AB-1B5FB0F24E53}"/>
                  </a:ext>
                </a:extLst>
              </p:cNvPr>
              <p:cNvSpPr/>
              <p:nvPr/>
            </p:nvSpPr>
            <p:spPr>
              <a:xfrm>
                <a:off x="5506735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2ED6EB1-29C3-BFCA-C605-FC8FFC867ACB}"/>
                </a:ext>
              </a:extLst>
            </p:cNvPr>
            <p:cNvGrpSpPr/>
            <p:nvPr/>
          </p:nvGrpSpPr>
          <p:grpSpPr>
            <a:xfrm>
              <a:off x="2859064" y="4508509"/>
              <a:ext cx="957369" cy="144000"/>
              <a:chOff x="3225296" y="4694402"/>
              <a:chExt cx="957369" cy="144000"/>
            </a:xfrm>
          </p:grpSpPr>
          <p:sp>
            <p:nvSpPr>
              <p:cNvPr id="30" name="Rectangle 12">
                <a:extLst>
                  <a:ext uri="{FF2B5EF4-FFF2-40B4-BE49-F238E27FC236}">
                    <a16:creationId xmlns:a16="http://schemas.microsoft.com/office/drawing/2014/main" id="{FEFBC573-B19F-1667-CE7C-02A6EB259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544" y="4704847"/>
                <a:ext cx="732121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Pas engagé(s)</a:t>
                </a:r>
              </a:p>
            </p:txBody>
          </p:sp>
          <p:sp>
            <p:nvSpPr>
              <p:cNvPr id="31" name="Rectangle : avec coins arrondis en diagonale 30">
                <a:extLst>
                  <a:ext uri="{FF2B5EF4-FFF2-40B4-BE49-F238E27FC236}">
                    <a16:creationId xmlns:a16="http://schemas.microsoft.com/office/drawing/2014/main" id="{23AA76E2-FB45-8859-4262-7DC18482BA83}"/>
                  </a:ext>
                </a:extLst>
              </p:cNvPr>
              <p:cNvSpPr/>
              <p:nvPr/>
            </p:nvSpPr>
            <p:spPr>
              <a:xfrm>
                <a:off x="3225296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FC729942-5D99-E6B9-8CBE-4373A65A29C5}"/>
                </a:ext>
              </a:extLst>
            </p:cNvPr>
            <p:cNvGrpSpPr/>
            <p:nvPr/>
          </p:nvGrpSpPr>
          <p:grpSpPr>
            <a:xfrm>
              <a:off x="1530599" y="4508509"/>
              <a:ext cx="1254258" cy="144000"/>
              <a:chOff x="1682498" y="4694402"/>
              <a:chExt cx="1254258" cy="144000"/>
            </a:xfrm>
          </p:grpSpPr>
          <p:sp>
            <p:nvSpPr>
              <p:cNvPr id="27" name="Rectangle 14">
                <a:extLst>
                  <a:ext uri="{FF2B5EF4-FFF2-40B4-BE49-F238E27FC236}">
                    <a16:creationId xmlns:a16="http://schemas.microsoft.com/office/drawing/2014/main" id="{75E9C971-E170-87EB-35EC-B4D47E54D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207" y="4704847"/>
                <a:ext cx="1046549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Pas du tout engagé(s)</a:t>
                </a:r>
                <a:endPara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 : avec coins arrondis en diagonale 16">
                <a:extLst>
                  <a:ext uri="{FF2B5EF4-FFF2-40B4-BE49-F238E27FC236}">
                    <a16:creationId xmlns:a16="http://schemas.microsoft.com/office/drawing/2014/main" id="{AE82A1F6-ED8F-28D5-7C32-619F0130F4A5}"/>
                  </a:ext>
                </a:extLst>
              </p:cNvPr>
              <p:cNvSpPr/>
              <p:nvPr/>
            </p:nvSpPr>
            <p:spPr>
              <a:xfrm>
                <a:off x="1682498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D2F0B5E-E2C2-2332-6510-80FE10BB236E}"/>
                </a:ext>
              </a:extLst>
            </p:cNvPr>
            <p:cNvGrpSpPr/>
            <p:nvPr/>
          </p:nvGrpSpPr>
          <p:grpSpPr>
            <a:xfrm>
              <a:off x="346340" y="4508509"/>
              <a:ext cx="1103010" cy="144000"/>
              <a:chOff x="346340" y="4694402"/>
              <a:chExt cx="1103010" cy="144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2C8565C-95F0-FC5D-5EA3-0479688E4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08" y="4704847"/>
                <a:ext cx="89634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Vous ne savez pas</a:t>
                </a:r>
              </a:p>
            </p:txBody>
          </p:sp>
          <p:sp>
            <p:nvSpPr>
              <p:cNvPr id="24" name="Rectangle : avec coins arrondis en diagonale 16">
                <a:extLst>
                  <a:ext uri="{FF2B5EF4-FFF2-40B4-BE49-F238E27FC236}">
                    <a16:creationId xmlns:a16="http://schemas.microsoft.com/office/drawing/2014/main" id="{4307547E-EBDD-05A8-255D-82D71258ABC1}"/>
                  </a:ext>
                </a:extLst>
              </p:cNvPr>
              <p:cNvSpPr/>
              <p:nvPr/>
            </p:nvSpPr>
            <p:spPr>
              <a:xfrm>
                <a:off x="346340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28444605-7C2E-E273-46DB-6065831398A6}"/>
              </a:ext>
            </a:extLst>
          </p:cNvPr>
          <p:cNvSpPr/>
          <p:nvPr/>
        </p:nvSpPr>
        <p:spPr>
          <a:xfrm>
            <a:off x="348995" y="1392085"/>
            <a:ext cx="11517313" cy="558770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7CF11B2-B10C-745A-920D-C60B1E31D9D2}"/>
              </a:ext>
            </a:extLst>
          </p:cNvPr>
          <p:cNvGrpSpPr/>
          <p:nvPr/>
        </p:nvGrpSpPr>
        <p:grpSpPr>
          <a:xfrm>
            <a:off x="9210419" y="1687264"/>
            <a:ext cx="685799" cy="276999"/>
            <a:chOff x="11291248" y="2556599"/>
            <a:chExt cx="685799" cy="276999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D6FA18B-D92E-701E-79E4-32CE83ED29D7}"/>
                </a:ext>
              </a:extLst>
            </p:cNvPr>
            <p:cNvSpPr txBox="1"/>
            <p:nvPr/>
          </p:nvSpPr>
          <p:spPr>
            <a:xfrm>
              <a:off x="11291248" y="2556599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dirty="0">
                  <a:solidFill>
                    <a:srgbClr val="00B050"/>
                  </a:solidFill>
                </a:rPr>
                <a:t>18%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01BE7E75-49B0-5054-E19B-436585D78EAA}"/>
                </a:ext>
              </a:extLst>
            </p:cNvPr>
            <p:cNvCxnSpPr>
              <a:cxnSpLocks/>
            </p:cNvCxnSpPr>
            <p:nvPr/>
          </p:nvCxnSpPr>
          <p:spPr>
            <a:xfrm>
              <a:off x="11314589" y="2601913"/>
              <a:ext cx="0" cy="16510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9A98EA7-9648-8C6B-C4CE-A12882BB2204}"/>
              </a:ext>
            </a:extLst>
          </p:cNvPr>
          <p:cNvGrpSpPr/>
          <p:nvPr/>
        </p:nvGrpSpPr>
        <p:grpSpPr>
          <a:xfrm>
            <a:off x="7380310" y="4425329"/>
            <a:ext cx="685799" cy="276999"/>
            <a:chOff x="11291248" y="2556599"/>
            <a:chExt cx="685799" cy="276999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EC6F1AC7-518F-2975-8F4B-B4B70837DC3D}"/>
                </a:ext>
              </a:extLst>
            </p:cNvPr>
            <p:cNvSpPr txBox="1"/>
            <p:nvPr/>
          </p:nvSpPr>
          <p:spPr>
            <a:xfrm>
              <a:off x="11291248" y="2556599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dirty="0">
                  <a:solidFill>
                    <a:srgbClr val="FF0000"/>
                  </a:solidFill>
                </a:rPr>
                <a:t>6%</a:t>
              </a:r>
            </a:p>
          </p:txBody>
        </p: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31EC1E9B-9C4D-5055-F82B-BD1641011614}"/>
                </a:ext>
              </a:extLst>
            </p:cNvPr>
            <p:cNvCxnSpPr>
              <a:cxnSpLocks/>
            </p:cNvCxnSpPr>
            <p:nvPr/>
          </p:nvCxnSpPr>
          <p:spPr>
            <a:xfrm>
              <a:off x="11314589" y="2601913"/>
              <a:ext cx="0" cy="1651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DC9346FF-A23F-8B26-B9DA-5F066844F0C0}"/>
              </a:ext>
            </a:extLst>
          </p:cNvPr>
          <p:cNvGrpSpPr/>
          <p:nvPr/>
        </p:nvGrpSpPr>
        <p:grpSpPr>
          <a:xfrm>
            <a:off x="9554096" y="4425329"/>
            <a:ext cx="685799" cy="276999"/>
            <a:chOff x="11291248" y="2556599"/>
            <a:chExt cx="685799" cy="276999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5302510-CB40-90C4-B3FF-8880F246BC05}"/>
                </a:ext>
              </a:extLst>
            </p:cNvPr>
            <p:cNvSpPr txBox="1"/>
            <p:nvPr/>
          </p:nvSpPr>
          <p:spPr>
            <a:xfrm>
              <a:off x="11291248" y="2556599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dirty="0">
                  <a:solidFill>
                    <a:srgbClr val="FF0000"/>
                  </a:solidFill>
                </a:rPr>
                <a:t>25%</a:t>
              </a: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64B8FBB3-2A66-FCF4-B18A-A9214A4FA053}"/>
                </a:ext>
              </a:extLst>
            </p:cNvPr>
            <p:cNvCxnSpPr>
              <a:cxnSpLocks/>
            </p:cNvCxnSpPr>
            <p:nvPr/>
          </p:nvCxnSpPr>
          <p:spPr>
            <a:xfrm>
              <a:off x="11314589" y="2601913"/>
              <a:ext cx="0" cy="1651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6931F1B-8076-2249-6032-E08B47A4502C}"/>
              </a:ext>
            </a:extLst>
          </p:cNvPr>
          <p:cNvGrpSpPr/>
          <p:nvPr/>
        </p:nvGrpSpPr>
        <p:grpSpPr>
          <a:xfrm>
            <a:off x="9554096" y="4151009"/>
            <a:ext cx="685799" cy="276999"/>
            <a:chOff x="11291248" y="2556599"/>
            <a:chExt cx="685799" cy="276999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5F1685CC-C593-5783-091C-E39420ADB6D2}"/>
                </a:ext>
              </a:extLst>
            </p:cNvPr>
            <p:cNvSpPr txBox="1"/>
            <p:nvPr/>
          </p:nvSpPr>
          <p:spPr>
            <a:xfrm>
              <a:off x="11291248" y="2556599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200" dirty="0">
                  <a:solidFill>
                    <a:srgbClr val="FF0000"/>
                  </a:solidFill>
                </a:rPr>
                <a:t>32%</a:t>
              </a: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11DE69AA-2A9A-E96A-C49A-D1F622DBBF82}"/>
                </a:ext>
              </a:extLst>
            </p:cNvPr>
            <p:cNvCxnSpPr>
              <a:cxnSpLocks/>
            </p:cNvCxnSpPr>
            <p:nvPr/>
          </p:nvCxnSpPr>
          <p:spPr>
            <a:xfrm>
              <a:off x="11314589" y="2601913"/>
              <a:ext cx="0" cy="1651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BF141F5A-2D4D-B1FF-4B81-31BEED3914FD}"/>
              </a:ext>
            </a:extLst>
          </p:cNvPr>
          <p:cNvGrpSpPr/>
          <p:nvPr/>
        </p:nvGrpSpPr>
        <p:grpSpPr>
          <a:xfrm>
            <a:off x="10410797" y="4648172"/>
            <a:ext cx="599090" cy="253916"/>
            <a:chOff x="10226882" y="4648172"/>
            <a:chExt cx="599090" cy="253916"/>
          </a:xfrm>
        </p:grpSpPr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0B50E418-0211-952F-C424-9546A5650FBF}"/>
                </a:ext>
              </a:extLst>
            </p:cNvPr>
            <p:cNvCxnSpPr>
              <a:cxnSpLocks/>
            </p:cNvCxnSpPr>
            <p:nvPr/>
          </p:nvCxnSpPr>
          <p:spPr>
            <a:xfrm>
              <a:off x="10226882" y="4889104"/>
              <a:ext cx="59909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2C66064-A404-0B47-5F64-A79E3145278E}"/>
                </a:ext>
              </a:extLst>
            </p:cNvPr>
            <p:cNvSpPr txBox="1"/>
            <p:nvPr/>
          </p:nvSpPr>
          <p:spPr>
            <a:xfrm>
              <a:off x="10232138" y="4648172"/>
              <a:ext cx="588578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FF0000"/>
                  </a:solidFill>
                </a:rPr>
                <a:t>45 pts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6DA6C16E-CC33-4C9C-88DC-0F324E594FF2}"/>
              </a:ext>
            </a:extLst>
          </p:cNvPr>
          <p:cNvGrpSpPr/>
          <p:nvPr/>
        </p:nvGrpSpPr>
        <p:grpSpPr>
          <a:xfrm>
            <a:off x="10410797" y="4373852"/>
            <a:ext cx="599090" cy="253916"/>
            <a:chOff x="10226882" y="4648172"/>
            <a:chExt cx="599090" cy="253916"/>
          </a:xfrm>
        </p:grpSpPr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15B855C6-6231-C04F-4170-0B936EA06FDE}"/>
                </a:ext>
              </a:extLst>
            </p:cNvPr>
            <p:cNvCxnSpPr>
              <a:cxnSpLocks/>
            </p:cNvCxnSpPr>
            <p:nvPr/>
          </p:nvCxnSpPr>
          <p:spPr>
            <a:xfrm>
              <a:off x="10226882" y="4889104"/>
              <a:ext cx="59909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336AAD28-6E87-2349-BFAE-1220F2760B04}"/>
                </a:ext>
              </a:extLst>
            </p:cNvPr>
            <p:cNvSpPr txBox="1"/>
            <p:nvPr/>
          </p:nvSpPr>
          <p:spPr>
            <a:xfrm>
              <a:off x="10232138" y="4648172"/>
              <a:ext cx="588578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FF0000"/>
                  </a:solidFill>
                </a:rPr>
                <a:t>55 pts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036EB5E8-3C1A-D048-8C7D-63A504433358}"/>
              </a:ext>
            </a:extLst>
          </p:cNvPr>
          <p:cNvGrpSpPr/>
          <p:nvPr/>
        </p:nvGrpSpPr>
        <p:grpSpPr>
          <a:xfrm>
            <a:off x="10410797" y="4117820"/>
            <a:ext cx="599090" cy="253916"/>
            <a:chOff x="10226882" y="4648172"/>
            <a:chExt cx="599090" cy="253916"/>
          </a:xfrm>
        </p:grpSpPr>
        <p:cxnSp>
          <p:nvCxnSpPr>
            <p:cNvPr id="37888" name="Connecteur droit avec flèche 37887">
              <a:extLst>
                <a:ext uri="{FF2B5EF4-FFF2-40B4-BE49-F238E27FC236}">
                  <a16:creationId xmlns:a16="http://schemas.microsoft.com/office/drawing/2014/main" id="{5DA05701-E5E3-0E11-9234-09BAB3FF392C}"/>
                </a:ext>
              </a:extLst>
            </p:cNvPr>
            <p:cNvCxnSpPr>
              <a:cxnSpLocks/>
            </p:cNvCxnSpPr>
            <p:nvPr/>
          </p:nvCxnSpPr>
          <p:spPr>
            <a:xfrm>
              <a:off x="10226882" y="4889104"/>
              <a:ext cx="59909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0" name="ZoneTexte 37889">
              <a:extLst>
                <a:ext uri="{FF2B5EF4-FFF2-40B4-BE49-F238E27FC236}">
                  <a16:creationId xmlns:a16="http://schemas.microsoft.com/office/drawing/2014/main" id="{8CEBF939-7630-8C20-EEA3-F3A19D196693}"/>
                </a:ext>
              </a:extLst>
            </p:cNvPr>
            <p:cNvSpPr txBox="1"/>
            <p:nvPr/>
          </p:nvSpPr>
          <p:spPr>
            <a:xfrm>
              <a:off x="10232138" y="4648172"/>
              <a:ext cx="588578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FF0000"/>
                  </a:solidFill>
                </a:rPr>
                <a:t>48 pts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D9AE0EC8-B82C-C0AF-C84C-0811A4CA4A88}"/>
              </a:ext>
            </a:extLst>
          </p:cNvPr>
          <p:cNvGrpSpPr/>
          <p:nvPr/>
        </p:nvGrpSpPr>
        <p:grpSpPr>
          <a:xfrm>
            <a:off x="10410797" y="3845284"/>
            <a:ext cx="599090" cy="253916"/>
            <a:chOff x="10226882" y="4648172"/>
            <a:chExt cx="599090" cy="253916"/>
          </a:xfrm>
        </p:grpSpPr>
        <p:cxnSp>
          <p:nvCxnSpPr>
            <p:cNvPr id="4" name="Connecteur droit avec flèche 3">
              <a:extLst>
                <a:ext uri="{FF2B5EF4-FFF2-40B4-BE49-F238E27FC236}">
                  <a16:creationId xmlns:a16="http://schemas.microsoft.com/office/drawing/2014/main" id="{0A1176CD-8948-41DD-1E0B-D51E8105B0E3}"/>
                </a:ext>
              </a:extLst>
            </p:cNvPr>
            <p:cNvCxnSpPr>
              <a:cxnSpLocks/>
            </p:cNvCxnSpPr>
            <p:nvPr/>
          </p:nvCxnSpPr>
          <p:spPr>
            <a:xfrm>
              <a:off x="10226882" y="4889104"/>
              <a:ext cx="59909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BB6396D-0E45-DA89-9CFC-60757A5A1B45}"/>
                </a:ext>
              </a:extLst>
            </p:cNvPr>
            <p:cNvSpPr txBox="1"/>
            <p:nvPr/>
          </p:nvSpPr>
          <p:spPr>
            <a:xfrm>
              <a:off x="10232138" y="4648172"/>
              <a:ext cx="588578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FF0000"/>
                  </a:solidFill>
                </a:rPr>
                <a:t>41 pts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0CDCC0D-20EA-30F6-A974-F32C06D0228D}"/>
              </a:ext>
            </a:extLst>
          </p:cNvPr>
          <p:cNvGrpSpPr/>
          <p:nvPr/>
        </p:nvGrpSpPr>
        <p:grpSpPr>
          <a:xfrm>
            <a:off x="10410797" y="3570964"/>
            <a:ext cx="599090" cy="253916"/>
            <a:chOff x="10226882" y="4648172"/>
            <a:chExt cx="599090" cy="253916"/>
          </a:xfrm>
        </p:grpSpPr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3CE43622-6039-7785-33FB-67CCF05CF35A}"/>
                </a:ext>
              </a:extLst>
            </p:cNvPr>
            <p:cNvCxnSpPr>
              <a:cxnSpLocks/>
            </p:cNvCxnSpPr>
            <p:nvPr/>
          </p:nvCxnSpPr>
          <p:spPr>
            <a:xfrm>
              <a:off x="10226882" y="4889104"/>
              <a:ext cx="59909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DD69909-EFEF-0AB3-71E5-FA84C2811727}"/>
                </a:ext>
              </a:extLst>
            </p:cNvPr>
            <p:cNvSpPr txBox="1"/>
            <p:nvPr/>
          </p:nvSpPr>
          <p:spPr>
            <a:xfrm>
              <a:off x="10232138" y="4648172"/>
              <a:ext cx="588578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FF0000"/>
                  </a:solidFill>
                </a:rPr>
                <a:t>40 pts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4640BBB-0B0E-8FEF-FF6A-5F1270F93D0E}"/>
              </a:ext>
            </a:extLst>
          </p:cNvPr>
          <p:cNvGrpSpPr/>
          <p:nvPr/>
        </p:nvGrpSpPr>
        <p:grpSpPr>
          <a:xfrm>
            <a:off x="10410797" y="3022734"/>
            <a:ext cx="599090" cy="253916"/>
            <a:chOff x="10226882" y="4648172"/>
            <a:chExt cx="599090" cy="253916"/>
          </a:xfrm>
        </p:grpSpPr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6C1B227B-44B2-14F6-A091-0A3A72CD1E6D}"/>
                </a:ext>
              </a:extLst>
            </p:cNvPr>
            <p:cNvCxnSpPr>
              <a:cxnSpLocks/>
            </p:cNvCxnSpPr>
            <p:nvPr/>
          </p:nvCxnSpPr>
          <p:spPr>
            <a:xfrm>
              <a:off x="10226882" y="4889104"/>
              <a:ext cx="59909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D6F72E8-CA28-1369-C1FB-58E34F503FFB}"/>
                </a:ext>
              </a:extLst>
            </p:cNvPr>
            <p:cNvSpPr txBox="1"/>
            <p:nvPr/>
          </p:nvSpPr>
          <p:spPr>
            <a:xfrm>
              <a:off x="10232138" y="4648172"/>
              <a:ext cx="588578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FF0000"/>
                  </a:solidFill>
                </a:rPr>
                <a:t>32 pts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>
            <a:extLst>
              <a:ext uri="{FF2B5EF4-FFF2-40B4-BE49-F238E27FC236}">
                <a16:creationId xmlns:a16="http://schemas.microsoft.com/office/drawing/2014/main" id="{FB542B06-46AB-4398-2A30-E0927DA66F37}"/>
              </a:ext>
            </a:extLst>
          </p:cNvPr>
          <p:cNvSpPr/>
          <p:nvPr/>
        </p:nvSpPr>
        <p:spPr>
          <a:xfrm>
            <a:off x="1" y="5068093"/>
            <a:ext cx="2928099" cy="1054800"/>
          </a:xfrm>
          <a:custGeom>
            <a:avLst/>
            <a:gdLst>
              <a:gd name="connsiteX0" fmla="*/ 0 w 2928099"/>
              <a:gd name="connsiteY0" fmla="*/ 0 h 1054800"/>
              <a:gd name="connsiteX1" fmla="*/ 2400699 w 2928099"/>
              <a:gd name="connsiteY1" fmla="*/ 0 h 1054800"/>
              <a:gd name="connsiteX2" fmla="*/ 2928099 w 2928099"/>
              <a:gd name="connsiteY2" fmla="*/ 527400 h 1054800"/>
              <a:gd name="connsiteX3" fmla="*/ 2400699 w 2928099"/>
              <a:gd name="connsiteY3" fmla="*/ 1054800 h 1054800"/>
              <a:gd name="connsiteX4" fmla="*/ 0 w 2928099"/>
              <a:gd name="connsiteY4" fmla="*/ 1054800 h 10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099" h="1054800">
                <a:moveTo>
                  <a:pt x="0" y="0"/>
                </a:moveTo>
                <a:lnTo>
                  <a:pt x="2400699" y="0"/>
                </a:lnTo>
                <a:cubicBezTo>
                  <a:pt x="2691974" y="0"/>
                  <a:pt x="2928099" y="236125"/>
                  <a:pt x="2928099" y="527400"/>
                </a:cubicBezTo>
                <a:cubicBezTo>
                  <a:pt x="2928099" y="818675"/>
                  <a:pt x="2691974" y="1054800"/>
                  <a:pt x="2400699" y="1054800"/>
                </a:cubicBezTo>
                <a:lnTo>
                  <a:pt x="0" y="1054800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38914" name="Espace réservé du numéro de diapositive 1">
            <a:extLst>
              <a:ext uri="{FF2B5EF4-FFF2-40B4-BE49-F238E27FC236}">
                <a16:creationId xmlns:a16="http://schemas.microsoft.com/office/drawing/2014/main" id="{8E9E72BE-1EFA-526F-77BB-F84EBA6CB79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AF9FA-CC84-8846-8D23-1F1BA1984D23}" type="slidenum">
              <a:rPr lang="fr-FR" alt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FC6648-7433-CCE4-F491-B8BFED157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38916" name="Titre 3">
            <a:extLst>
              <a:ext uri="{FF2B5EF4-FFF2-40B4-BE49-F238E27FC236}">
                <a16:creationId xmlns:a16="http://schemas.microsoft.com/office/drawing/2014/main" id="{53609455-1A7D-D98D-73FE-302BF7BA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1334750" cy="458787"/>
          </a:xfrm>
        </p:spPr>
        <p:txBody>
          <a:bodyPr/>
          <a:lstStyle/>
          <a:p>
            <a:r>
              <a:rPr lang="fr-FR" altLang="fr-FR">
                <a:latin typeface="Arial Black" panose="020B0604020202020204" pitchFamily="34" charset="0"/>
              </a:rPr>
              <a:t>Savoir faire des économies d’énergies</a:t>
            </a:r>
          </a:p>
        </p:txBody>
      </p:sp>
      <p:sp>
        <p:nvSpPr>
          <p:cNvPr id="38917" name="Espace réservé du contenu 4">
            <a:extLst>
              <a:ext uri="{FF2B5EF4-FFF2-40B4-BE49-F238E27FC236}">
                <a16:creationId xmlns:a16="http://schemas.microsoft.com/office/drawing/2014/main" id="{BA72FDA5-D59C-668C-F390-C4D4E05D5F6B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66700" y="1554163"/>
            <a:ext cx="6119813" cy="1015663"/>
          </a:xfrm>
        </p:spPr>
        <p:txBody>
          <a:bodyPr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2000" b="1" dirty="0">
                <a:solidFill>
                  <a:schemeClr val="tx2"/>
                </a:solidFill>
              </a:rPr>
              <a:t>Connaissance en matière </a:t>
            </a:r>
            <a:br>
              <a:rPr lang="fr-FR" altLang="fr-FR" sz="2000" b="1" dirty="0">
                <a:solidFill>
                  <a:schemeClr val="tx2"/>
                </a:solidFill>
              </a:rPr>
            </a:br>
            <a:r>
              <a:rPr lang="fr-FR" altLang="fr-FR" sz="2000" b="1" dirty="0">
                <a:solidFill>
                  <a:schemeClr val="tx2"/>
                </a:solidFill>
              </a:rPr>
              <a:t>de réalisation d’économies </a:t>
            </a:r>
            <a:br>
              <a:rPr lang="fr-FR" altLang="fr-FR" sz="2000" b="1" dirty="0">
                <a:solidFill>
                  <a:schemeClr val="tx2"/>
                </a:solidFill>
              </a:rPr>
            </a:br>
            <a:r>
              <a:rPr lang="fr-FR" altLang="fr-FR" sz="2000" b="1" dirty="0">
                <a:solidFill>
                  <a:schemeClr val="tx2"/>
                </a:solidFill>
              </a:rPr>
              <a:t>d’énergie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1DE0CEF-AFA4-B5E2-AB77-3FC53A45D2EE}"/>
              </a:ext>
            </a:extLst>
          </p:cNvPr>
          <p:cNvSpPr/>
          <p:nvPr/>
        </p:nvSpPr>
        <p:spPr bwMode="auto">
          <a:xfrm>
            <a:off x="8807450" y="1619250"/>
            <a:ext cx="2089150" cy="280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38938" name="Groupe 9">
            <a:extLst>
              <a:ext uri="{FF2B5EF4-FFF2-40B4-BE49-F238E27FC236}">
                <a16:creationId xmlns:a16="http://schemas.microsoft.com/office/drawing/2014/main" id="{99BE2884-94C1-FC42-42F0-0DC3D85AA084}"/>
              </a:ext>
            </a:extLst>
          </p:cNvPr>
          <p:cNvGrpSpPr>
            <a:grpSpLocks/>
          </p:cNvGrpSpPr>
          <p:nvPr/>
        </p:nvGrpSpPr>
        <p:grpSpPr bwMode="auto">
          <a:xfrm>
            <a:off x="9067271" y="2222211"/>
            <a:ext cx="1772329" cy="1602078"/>
            <a:chOff x="2520784" y="1417514"/>
            <a:chExt cx="1771353" cy="1601890"/>
          </a:xfrm>
        </p:grpSpPr>
        <p:sp>
          <p:nvSpPr>
            <p:cNvPr id="38939" name="ZoneTexte 10">
              <a:extLst>
                <a:ext uri="{FF2B5EF4-FFF2-40B4-BE49-F238E27FC236}">
                  <a16:creationId xmlns:a16="http://schemas.microsoft.com/office/drawing/2014/main" id="{3E23CE79-5EF8-D735-75C4-B8AFC6437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784" y="2028400"/>
              <a:ext cx="1771353" cy="99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>
                  <a:solidFill>
                    <a:schemeClr val="tx2"/>
                  </a:solidFill>
                  <a:cs typeface="Arial" panose="020B0604020202020204" pitchFamily="34" charset="0"/>
                </a:rPr>
                <a:t>déclarent savoir comment </a:t>
              </a:r>
              <a:r>
                <a:rPr lang="fr-FR" altLang="fr-FR" sz="1600" b="1">
                  <a:solidFill>
                    <a:schemeClr val="tx2"/>
                  </a:solidFill>
                  <a:cs typeface="Arial" panose="020B0604020202020204" pitchFamily="34" charset="0"/>
                </a:rPr>
                <a:t>faire des économies </a:t>
              </a:r>
              <a:br>
                <a:rPr lang="fr-FR" altLang="fr-FR" sz="1600" b="1">
                  <a:solidFill>
                    <a:schemeClr val="tx2"/>
                  </a:solidFill>
                  <a:cs typeface="Arial" panose="020B0604020202020204" pitchFamily="34" charset="0"/>
                </a:rPr>
              </a:br>
              <a:r>
                <a:rPr lang="fr-FR" altLang="fr-FR" sz="1600" b="1">
                  <a:solidFill>
                    <a:schemeClr val="tx2"/>
                  </a:solidFill>
                  <a:cs typeface="Arial" panose="020B0604020202020204" pitchFamily="34" charset="0"/>
                </a:rPr>
                <a:t>d’énergie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312422A-4860-19D7-7190-FB8052259496}"/>
                </a:ext>
              </a:extLst>
            </p:cNvPr>
            <p:cNvSpPr txBox="1"/>
            <p:nvPr/>
          </p:nvSpPr>
          <p:spPr>
            <a:xfrm>
              <a:off x="2560978" y="1418184"/>
              <a:ext cx="1480322" cy="70794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000" b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86% </a:t>
              </a:r>
              <a:endParaRPr lang="en-GB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8920" name="Groupe 32">
            <a:extLst>
              <a:ext uri="{FF2B5EF4-FFF2-40B4-BE49-F238E27FC236}">
                <a16:creationId xmlns:a16="http://schemas.microsoft.com/office/drawing/2014/main" id="{74888A27-C5AB-8FCD-3A7C-15BF422A08E5}"/>
              </a:ext>
            </a:extLst>
          </p:cNvPr>
          <p:cNvGrpSpPr>
            <a:grpSpLocks/>
          </p:cNvGrpSpPr>
          <p:nvPr/>
        </p:nvGrpSpPr>
        <p:grpSpPr bwMode="auto">
          <a:xfrm>
            <a:off x="9340849" y="4510157"/>
            <a:ext cx="1014413" cy="290512"/>
            <a:chOff x="3593667" y="4700373"/>
            <a:chExt cx="1013225" cy="290291"/>
          </a:xfrm>
        </p:grpSpPr>
        <p:sp>
          <p:nvSpPr>
            <p:cNvPr id="38932" name="ZoneTexte 14">
              <a:extLst>
                <a:ext uri="{FF2B5EF4-FFF2-40B4-BE49-F238E27FC236}">
                  <a16:creationId xmlns:a16="http://schemas.microsoft.com/office/drawing/2014/main" id="{FC63B6D5-C187-A979-3D07-A01495F8E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00373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>
                  <a:solidFill>
                    <a:schemeClr val="tx2"/>
                  </a:solidFill>
                </a:rPr>
                <a:t>Services (89%)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EFFE935-D66D-EB95-16BB-D21C8CB49520}"/>
                </a:ext>
              </a:extLst>
            </p:cNvPr>
            <p:cNvSpPr/>
            <p:nvPr/>
          </p:nvSpPr>
          <p:spPr>
            <a:xfrm>
              <a:off x="3593667" y="4700373"/>
              <a:ext cx="1013225" cy="290291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38921" name="Groupe 18">
            <a:extLst>
              <a:ext uri="{FF2B5EF4-FFF2-40B4-BE49-F238E27FC236}">
                <a16:creationId xmlns:a16="http://schemas.microsoft.com/office/drawing/2014/main" id="{28CC74A4-71E4-15E7-5D9B-DB850537B07A}"/>
              </a:ext>
            </a:extLst>
          </p:cNvPr>
          <p:cNvGrpSpPr>
            <a:grpSpLocks/>
          </p:cNvGrpSpPr>
          <p:nvPr/>
        </p:nvGrpSpPr>
        <p:grpSpPr bwMode="auto">
          <a:xfrm>
            <a:off x="10370660" y="2558175"/>
            <a:ext cx="392113" cy="192087"/>
            <a:chOff x="769078" y="3931304"/>
            <a:chExt cx="391692" cy="192556"/>
          </a:xfrm>
        </p:grpSpPr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DCA83989-18BF-DAC6-1722-F5CF1AE42D5A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393A6B6-6F59-6B45-BDC6-2F316A62AA17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00B050"/>
                  </a:solidFill>
                  <a:latin typeface="+mn-lt"/>
                </a:rPr>
                <a:t>83%</a:t>
              </a:r>
            </a:p>
          </p:txBody>
        </p:sp>
      </p:grpSp>
      <p:grpSp>
        <p:nvGrpSpPr>
          <p:cNvPr id="38922" name="Groupe 34">
            <a:extLst>
              <a:ext uri="{FF2B5EF4-FFF2-40B4-BE49-F238E27FC236}">
                <a16:creationId xmlns:a16="http://schemas.microsoft.com/office/drawing/2014/main" id="{440A796C-BAF4-3755-38F8-2FB7F9E6E00C}"/>
              </a:ext>
            </a:extLst>
          </p:cNvPr>
          <p:cNvGrpSpPr>
            <a:grpSpLocks/>
          </p:cNvGrpSpPr>
          <p:nvPr/>
        </p:nvGrpSpPr>
        <p:grpSpPr bwMode="auto">
          <a:xfrm>
            <a:off x="1364278" y="3236569"/>
            <a:ext cx="2016125" cy="724674"/>
            <a:chOff x="9800997" y="2804180"/>
            <a:chExt cx="2016000" cy="725037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8DE9B8C-67CA-62B6-7BB5-8596F0148D1E}"/>
                </a:ext>
              </a:extLst>
            </p:cNvPr>
            <p:cNvSpPr txBox="1"/>
            <p:nvPr/>
          </p:nvSpPr>
          <p:spPr>
            <a:xfrm>
              <a:off x="9800997" y="3252079"/>
              <a:ext cx="2016000" cy="277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Arial" panose="020B0604020202020204" pitchFamily="34" charset="0"/>
                </a:rPr>
                <a:t>ne savent pas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5F6A115-CDD5-3207-DB08-32D31149FCFE}"/>
                </a:ext>
              </a:extLst>
            </p:cNvPr>
            <p:cNvSpPr txBox="1"/>
            <p:nvPr/>
          </p:nvSpPr>
          <p:spPr>
            <a:xfrm>
              <a:off x="9894654" y="2804180"/>
              <a:ext cx="1828687" cy="4618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Arial" panose="020B0604020202020204" pitchFamily="34" charset="0"/>
                </a:rPr>
                <a:t>14% </a:t>
              </a:r>
              <a:endPara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8920135-4344-BB04-05E7-DECFA420C245}"/>
              </a:ext>
            </a:extLst>
          </p:cNvPr>
          <p:cNvSpPr/>
          <p:nvPr/>
        </p:nvSpPr>
        <p:spPr>
          <a:xfrm>
            <a:off x="1457940" y="3062935"/>
            <a:ext cx="1828800" cy="107194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24" name="ZoneTexte 26">
            <a:extLst>
              <a:ext uri="{FF2B5EF4-FFF2-40B4-BE49-F238E27FC236}">
                <a16:creationId xmlns:a16="http://schemas.microsoft.com/office/drawing/2014/main" id="{D144F5F8-886F-4BD4-1E35-27965048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321174"/>
            <a:ext cx="45005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BFBFBF"/>
              </a:buClr>
            </a:pPr>
            <a:r>
              <a:rPr lang="fr-FR" altLang="fr-FR" sz="1200" b="1" dirty="0">
                <a:solidFill>
                  <a:schemeClr val="tx2"/>
                </a:solidFill>
              </a:rPr>
              <a:t>Q7. Savez-vous comment faire </a:t>
            </a:r>
            <a:br>
              <a:rPr lang="fr-FR" altLang="fr-FR" sz="1200" b="1" dirty="0">
                <a:solidFill>
                  <a:schemeClr val="tx2"/>
                </a:solidFill>
              </a:rPr>
            </a:br>
            <a:r>
              <a:rPr lang="fr-FR" altLang="fr-FR" sz="1200" b="1" dirty="0">
                <a:solidFill>
                  <a:schemeClr val="tx2"/>
                </a:solidFill>
              </a:rPr>
              <a:t>des économies d’énergie ? </a:t>
            </a:r>
            <a:br>
              <a:rPr lang="fr-FR" altLang="fr-FR" sz="1200" b="1" dirty="0">
                <a:solidFill>
                  <a:schemeClr val="tx2"/>
                </a:solidFill>
              </a:rPr>
            </a:br>
            <a:r>
              <a:rPr lang="fr-FR" altLang="fr-FR" sz="1200" dirty="0">
                <a:solidFill>
                  <a:schemeClr val="tx2"/>
                </a:solidFill>
              </a:rPr>
              <a:t>Base : ensemble = 1119</a:t>
            </a:r>
          </a:p>
        </p:txBody>
      </p:sp>
      <p:grpSp>
        <p:nvGrpSpPr>
          <p:cNvPr id="38925" name="Groupe 35">
            <a:extLst>
              <a:ext uri="{FF2B5EF4-FFF2-40B4-BE49-F238E27FC236}">
                <a16:creationId xmlns:a16="http://schemas.microsoft.com/office/drawing/2014/main" id="{E701D1CC-429C-D9CD-F210-A1EF6622B097}"/>
              </a:ext>
            </a:extLst>
          </p:cNvPr>
          <p:cNvGrpSpPr>
            <a:grpSpLocks/>
          </p:cNvGrpSpPr>
          <p:nvPr/>
        </p:nvGrpSpPr>
        <p:grpSpPr bwMode="auto">
          <a:xfrm>
            <a:off x="1698287" y="4241075"/>
            <a:ext cx="1348106" cy="414338"/>
            <a:chOff x="3543006" y="4700373"/>
            <a:chExt cx="1114548" cy="413503"/>
          </a:xfrm>
        </p:grpSpPr>
        <p:sp>
          <p:nvSpPr>
            <p:cNvPr id="38926" name="ZoneTexte 36">
              <a:extLst>
                <a:ext uri="{FF2B5EF4-FFF2-40B4-BE49-F238E27FC236}">
                  <a16:creationId xmlns:a16="http://schemas.microsoft.com/office/drawing/2014/main" id="{DCA3CACA-BE61-1296-A54E-369B28F68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52838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solidFill>
                    <a:schemeClr val="tx2"/>
                  </a:solidFill>
                </a:rPr>
                <a:t>Agriculture (29%)</a:t>
              </a:r>
            </a:p>
            <a:p>
              <a:pPr algn="ctr" eaLnBrk="1" hangingPunct="1"/>
              <a:r>
                <a:rPr lang="fr-FR" altLang="fr-FR" sz="1000" b="1" dirty="0">
                  <a:solidFill>
                    <a:schemeClr val="tx2"/>
                  </a:solidFill>
                </a:rPr>
                <a:t>Commerce (19%)</a:t>
              </a:r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98E80F8D-8689-7C90-DE67-848B054BD1F2}"/>
                </a:ext>
              </a:extLst>
            </p:cNvPr>
            <p:cNvSpPr/>
            <p:nvPr/>
          </p:nvSpPr>
          <p:spPr>
            <a:xfrm>
              <a:off x="3543006" y="4700373"/>
              <a:ext cx="1114548" cy="413503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3F943B4-0EA7-A35C-DAC6-C23EB9CB6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64495"/>
              </p:ext>
            </p:extLst>
          </p:nvPr>
        </p:nvGraphicFramePr>
        <p:xfrm>
          <a:off x="3477737" y="826779"/>
          <a:ext cx="522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rc 3">
            <a:extLst>
              <a:ext uri="{FF2B5EF4-FFF2-40B4-BE49-F238E27FC236}">
                <a16:creationId xmlns:a16="http://schemas.microsoft.com/office/drawing/2014/main" id="{5F74720F-F52E-46CC-CBCD-28300E3B5CCB}"/>
              </a:ext>
            </a:extLst>
          </p:cNvPr>
          <p:cNvSpPr>
            <a:spLocks/>
          </p:cNvSpPr>
          <p:nvPr/>
        </p:nvSpPr>
        <p:spPr>
          <a:xfrm flipV="1">
            <a:off x="3824495" y="1150779"/>
            <a:ext cx="4572000" cy="4572000"/>
          </a:xfrm>
          <a:prstGeom prst="arc">
            <a:avLst>
              <a:gd name="adj1" fmla="val 8401971"/>
              <a:gd name="adj2" fmla="val 5352314"/>
            </a:avLst>
          </a:prstGeom>
          <a:ln w="57150">
            <a:gradFill>
              <a:gsLst>
                <a:gs pos="0">
                  <a:schemeClr val="accent2"/>
                </a:gs>
                <a:gs pos="55000">
                  <a:schemeClr val="tx2"/>
                </a:gs>
              </a:gsLst>
              <a:lin ang="0" scaled="0"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A9E0712-4298-2C50-DAB4-5542B6504FC7}"/>
              </a:ext>
            </a:extLst>
          </p:cNvPr>
          <p:cNvSpPr>
            <a:spLocks noChangeAspect="1"/>
          </p:cNvSpPr>
          <p:nvPr/>
        </p:nvSpPr>
        <p:spPr>
          <a:xfrm flipV="1">
            <a:off x="3727586" y="1150779"/>
            <a:ext cx="5040000" cy="5040000"/>
          </a:xfrm>
          <a:prstGeom prst="arc">
            <a:avLst>
              <a:gd name="adj1" fmla="val 5597901"/>
              <a:gd name="adj2" fmla="val 8230731"/>
            </a:avLst>
          </a:prstGeom>
          <a:ln w="57150">
            <a:solidFill>
              <a:schemeClr val="accent6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C178F06E-65D5-D26D-E754-88A2E68E0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3753" y="2679290"/>
            <a:ext cx="1477913" cy="1477913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19E506BE-D0B1-6367-0B28-56735A63E437}"/>
              </a:ext>
            </a:extLst>
          </p:cNvPr>
          <p:cNvGrpSpPr/>
          <p:nvPr/>
        </p:nvGrpSpPr>
        <p:grpSpPr>
          <a:xfrm>
            <a:off x="4066046" y="5920712"/>
            <a:ext cx="4078115" cy="144000"/>
            <a:chOff x="346340" y="4508509"/>
            <a:chExt cx="4078115" cy="14400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2D9934A-568E-EB58-CC3A-9D15172CDAB2}"/>
                </a:ext>
              </a:extLst>
            </p:cNvPr>
            <p:cNvGrpSpPr/>
            <p:nvPr/>
          </p:nvGrpSpPr>
          <p:grpSpPr>
            <a:xfrm>
              <a:off x="3570146" y="4508509"/>
              <a:ext cx="854309" cy="144000"/>
              <a:chOff x="4059335" y="4694402"/>
              <a:chExt cx="854309" cy="144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5CE5109-2E71-579E-FA83-25A01887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583" y="4704847"/>
                <a:ext cx="629061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Oui tout à fait</a:t>
                </a:r>
              </a:p>
            </p:txBody>
          </p:sp>
          <p:sp>
            <p:nvSpPr>
              <p:cNvPr id="48" name="Rectangle : avec coins arrondis en diagonale 16">
                <a:extLst>
                  <a:ext uri="{FF2B5EF4-FFF2-40B4-BE49-F238E27FC236}">
                    <a16:creationId xmlns:a16="http://schemas.microsoft.com/office/drawing/2014/main" id="{97688CDB-29E5-C82C-2EB4-959DA141520C}"/>
                  </a:ext>
                </a:extLst>
              </p:cNvPr>
              <p:cNvSpPr/>
              <p:nvPr/>
            </p:nvSpPr>
            <p:spPr>
              <a:xfrm>
                <a:off x="4059335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A3BB6029-09CB-BA7F-E78D-682E03B0959B}"/>
                </a:ext>
              </a:extLst>
            </p:cNvPr>
            <p:cNvGrpSpPr/>
            <p:nvPr/>
          </p:nvGrpSpPr>
          <p:grpSpPr>
            <a:xfrm>
              <a:off x="2660790" y="4508509"/>
              <a:ext cx="697091" cy="144000"/>
              <a:chOff x="3027022" y="4694402"/>
              <a:chExt cx="697091" cy="144000"/>
            </a:xfrm>
          </p:grpSpPr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0A1B343A-FA2E-4516-DA65-CB5663C09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271" y="4704847"/>
                <a:ext cx="47184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Oui plutôt </a:t>
                </a:r>
              </a:p>
            </p:txBody>
          </p:sp>
          <p:sp>
            <p:nvSpPr>
              <p:cNvPr id="46" name="Rectangle : avec coins arrondis en diagonale 45">
                <a:extLst>
                  <a:ext uri="{FF2B5EF4-FFF2-40B4-BE49-F238E27FC236}">
                    <a16:creationId xmlns:a16="http://schemas.microsoft.com/office/drawing/2014/main" id="{DBF73CF7-7EC6-4420-4D52-F2CBD60C5A03}"/>
                  </a:ext>
                </a:extLst>
              </p:cNvPr>
              <p:cNvSpPr/>
              <p:nvPr/>
            </p:nvSpPr>
            <p:spPr>
              <a:xfrm>
                <a:off x="3027022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6616373B-B488-4D82-273D-5A5E2C88CA7C}"/>
                </a:ext>
              </a:extLst>
            </p:cNvPr>
            <p:cNvGrpSpPr/>
            <p:nvPr/>
          </p:nvGrpSpPr>
          <p:grpSpPr>
            <a:xfrm>
              <a:off x="1530599" y="4508509"/>
              <a:ext cx="917926" cy="144000"/>
              <a:chOff x="1682498" y="4694402"/>
              <a:chExt cx="917926" cy="144000"/>
            </a:xfrm>
          </p:grpSpPr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AB7AE805-0DBC-3BEE-1632-A2A5AC65E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207" y="4704847"/>
                <a:ext cx="7102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Non plutôt pas</a:t>
                </a:r>
                <a:endPara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 : avec coins arrondis en diagonale 16">
                <a:extLst>
                  <a:ext uri="{FF2B5EF4-FFF2-40B4-BE49-F238E27FC236}">
                    <a16:creationId xmlns:a16="http://schemas.microsoft.com/office/drawing/2014/main" id="{88F175BF-BA62-78DF-BC65-07CF3E17466B}"/>
                  </a:ext>
                </a:extLst>
              </p:cNvPr>
              <p:cNvSpPr/>
              <p:nvPr/>
            </p:nvSpPr>
            <p:spPr>
              <a:xfrm>
                <a:off x="1682498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ADF54494-4FCC-425C-FA72-69884D7CE5DB}"/>
                </a:ext>
              </a:extLst>
            </p:cNvPr>
            <p:cNvGrpSpPr/>
            <p:nvPr/>
          </p:nvGrpSpPr>
          <p:grpSpPr>
            <a:xfrm>
              <a:off x="346340" y="4508509"/>
              <a:ext cx="971994" cy="144000"/>
              <a:chOff x="346340" y="4694402"/>
              <a:chExt cx="971994" cy="144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FB6958-9609-7A33-36F9-F046FBE2C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08" y="4704847"/>
                <a:ext cx="7653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Non pas du tout</a:t>
                </a:r>
              </a:p>
            </p:txBody>
          </p:sp>
          <p:sp>
            <p:nvSpPr>
              <p:cNvPr id="42" name="Rectangle : avec coins arrondis en diagonale 16">
                <a:extLst>
                  <a:ext uri="{FF2B5EF4-FFF2-40B4-BE49-F238E27FC236}">
                    <a16:creationId xmlns:a16="http://schemas.microsoft.com/office/drawing/2014/main" id="{718C07D5-4195-FEB3-C95F-462EE6CDE6A5}"/>
                  </a:ext>
                </a:extLst>
              </p:cNvPr>
              <p:cNvSpPr/>
              <p:nvPr/>
            </p:nvSpPr>
            <p:spPr>
              <a:xfrm>
                <a:off x="346340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" name="Groupe 18">
            <a:extLst>
              <a:ext uri="{FF2B5EF4-FFF2-40B4-BE49-F238E27FC236}">
                <a16:creationId xmlns:a16="http://schemas.microsoft.com/office/drawing/2014/main" id="{0414B29E-5C30-406D-537F-B4892210A920}"/>
              </a:ext>
            </a:extLst>
          </p:cNvPr>
          <p:cNvGrpSpPr>
            <a:grpSpLocks/>
          </p:cNvGrpSpPr>
          <p:nvPr/>
        </p:nvGrpSpPr>
        <p:grpSpPr bwMode="auto">
          <a:xfrm>
            <a:off x="7379632" y="2438534"/>
            <a:ext cx="392113" cy="192087"/>
            <a:chOff x="769078" y="3931304"/>
            <a:chExt cx="391692" cy="192556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40F17D5C-96AC-C71C-18EA-AA1C291F8DCF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C374D0-D427-6CB3-EB0E-81EA11A06966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FF0000"/>
                  </a:solidFill>
                  <a:latin typeface="+mn-lt"/>
                </a:rPr>
                <a:t>30%</a:t>
              </a:r>
            </a:p>
          </p:txBody>
        </p:sp>
      </p:grpSp>
      <p:grpSp>
        <p:nvGrpSpPr>
          <p:cNvPr id="8" name="Groupe 18">
            <a:extLst>
              <a:ext uri="{FF2B5EF4-FFF2-40B4-BE49-F238E27FC236}">
                <a16:creationId xmlns:a16="http://schemas.microsoft.com/office/drawing/2014/main" id="{2DF77CFF-41B4-E1C9-7C15-9711F67C6FFD}"/>
              </a:ext>
            </a:extLst>
          </p:cNvPr>
          <p:cNvGrpSpPr>
            <a:grpSpLocks/>
          </p:cNvGrpSpPr>
          <p:nvPr/>
        </p:nvGrpSpPr>
        <p:grpSpPr bwMode="auto">
          <a:xfrm>
            <a:off x="6268679" y="1609592"/>
            <a:ext cx="392113" cy="192087"/>
            <a:chOff x="769078" y="3931304"/>
            <a:chExt cx="391692" cy="192556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DC5C210D-876C-5B5F-9E25-CB80C73EC01C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4980F6C-5562-ACC0-4B6C-978A89A2E518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FF0000"/>
                  </a:solidFill>
                  <a:latin typeface="+mn-lt"/>
                </a:rPr>
                <a:t>4%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615F408-F981-18BA-1E9B-CD2D974C3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342199"/>
              </p:ext>
            </p:extLst>
          </p:nvPr>
        </p:nvGraphicFramePr>
        <p:xfrm>
          <a:off x="3660233" y="1587295"/>
          <a:ext cx="10880169" cy="38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rme libre 5">
            <a:extLst>
              <a:ext uri="{FF2B5EF4-FFF2-40B4-BE49-F238E27FC236}">
                <a16:creationId xmlns:a16="http://schemas.microsoft.com/office/drawing/2014/main" id="{0A0E18E5-B9A1-BD9C-453E-21E9E8962BD0}"/>
              </a:ext>
            </a:extLst>
          </p:cNvPr>
          <p:cNvSpPr/>
          <p:nvPr/>
        </p:nvSpPr>
        <p:spPr>
          <a:xfrm>
            <a:off x="0" y="5437730"/>
            <a:ext cx="7670940" cy="684000"/>
          </a:xfrm>
          <a:custGeom>
            <a:avLst/>
            <a:gdLst>
              <a:gd name="connsiteX0" fmla="*/ 0 w 7670940"/>
              <a:gd name="connsiteY0" fmla="*/ 0 h 684000"/>
              <a:gd name="connsiteX1" fmla="*/ 7328940 w 7670940"/>
              <a:gd name="connsiteY1" fmla="*/ 0 h 684000"/>
              <a:gd name="connsiteX2" fmla="*/ 7670940 w 7670940"/>
              <a:gd name="connsiteY2" fmla="*/ 342000 h 684000"/>
              <a:gd name="connsiteX3" fmla="*/ 7328940 w 7670940"/>
              <a:gd name="connsiteY3" fmla="*/ 684000 h 684000"/>
              <a:gd name="connsiteX4" fmla="*/ 0 w 7670940"/>
              <a:gd name="connsiteY4" fmla="*/ 68400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0940" h="684000">
                <a:moveTo>
                  <a:pt x="0" y="0"/>
                </a:moveTo>
                <a:lnTo>
                  <a:pt x="7328940" y="0"/>
                </a:lnTo>
                <a:cubicBezTo>
                  <a:pt x="7517821" y="0"/>
                  <a:pt x="7670940" y="153119"/>
                  <a:pt x="7670940" y="342000"/>
                </a:cubicBezTo>
                <a:cubicBezTo>
                  <a:pt x="7670940" y="530881"/>
                  <a:pt x="7517821" y="684000"/>
                  <a:pt x="7328940" y="684000"/>
                </a:cubicBezTo>
                <a:lnTo>
                  <a:pt x="0" y="684000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39939" name="Espace réservé du numéro de diapositive 1">
            <a:extLst>
              <a:ext uri="{FF2B5EF4-FFF2-40B4-BE49-F238E27FC236}">
                <a16:creationId xmlns:a16="http://schemas.microsoft.com/office/drawing/2014/main" id="{2184398E-9FD8-8A45-EEBE-54D89192FB4D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C29B3-C7F3-AB45-A101-BDFB8C415F2B}" type="slidenum">
              <a:rPr lang="fr-FR" alt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894AA-CF65-5FB1-4131-992F50A801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39941" name="Titre 3">
            <a:extLst>
              <a:ext uri="{FF2B5EF4-FFF2-40B4-BE49-F238E27FC236}">
                <a16:creationId xmlns:a16="http://schemas.microsoft.com/office/drawing/2014/main" id="{676B5991-DC34-2FD5-6BA3-E1616C951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1334750" cy="458787"/>
          </a:xfrm>
        </p:spPr>
        <p:txBody>
          <a:bodyPr/>
          <a:lstStyle/>
          <a:p>
            <a:r>
              <a:rPr lang="fr-FR" altLang="fr-FR">
                <a:latin typeface="Arial Black" panose="020B0604020202020204" pitchFamily="34" charset="0"/>
              </a:rPr>
              <a:t>Quelles incitations pour faire des économies d’énergie ?</a:t>
            </a:r>
          </a:p>
        </p:txBody>
      </p:sp>
      <p:sp>
        <p:nvSpPr>
          <p:cNvPr id="39942" name="ZoneTexte 10">
            <a:extLst>
              <a:ext uri="{FF2B5EF4-FFF2-40B4-BE49-F238E27FC236}">
                <a16:creationId xmlns:a16="http://schemas.microsoft.com/office/drawing/2014/main" id="{2AF6B363-2CB6-D239-8F82-C1BDADBAA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683364"/>
            <a:ext cx="87006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BFBFBF"/>
              </a:buClr>
            </a:pPr>
            <a:r>
              <a:rPr lang="fr-FR" altLang="fr-FR" sz="1200" b="1" dirty="0">
                <a:solidFill>
                  <a:schemeClr val="tx2"/>
                </a:solidFill>
              </a:rPr>
              <a:t>Q9. Quelles raisons vous inciteraient à faire des économies d’énergie ? </a:t>
            </a:r>
            <a:r>
              <a:rPr lang="fr-FR" altLang="fr-FR" sz="1200" dirty="0">
                <a:solidFill>
                  <a:schemeClr val="tx2"/>
                </a:solidFill>
              </a:rPr>
              <a:t>Base : ensemble = 1119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020D174-DD37-70C2-F65A-273261BD1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531983"/>
              </p:ext>
            </p:extLst>
          </p:nvPr>
        </p:nvGraphicFramePr>
        <p:xfrm>
          <a:off x="-414884" y="1632750"/>
          <a:ext cx="3474007" cy="3528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4007">
                  <a:extLst>
                    <a:ext uri="{9D8B030D-6E8A-4147-A177-3AD203B41FA5}">
                      <a16:colId xmlns:a16="http://schemas.microsoft.com/office/drawing/2014/main" val="1665276184"/>
                    </a:ext>
                  </a:extLst>
                </a:gridCol>
              </a:tblGrid>
              <a:tr h="5762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Réduire votre facture d'énergie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156327"/>
                  </a:ext>
                </a:extLst>
              </a:tr>
              <a:tr h="5762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Agir pour l'environnement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14027"/>
                  </a:ext>
                </a:extLst>
              </a:tr>
              <a:tr h="63980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Consommer moins pour éviter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les coupures électriques,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ou de décharger le réseau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096304"/>
                  </a:ext>
                </a:extLst>
              </a:tr>
              <a:tr h="5762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Suivre les réglementations </a:t>
                      </a:r>
                      <a:b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en vigueur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624694"/>
                  </a:ext>
                </a:extLst>
              </a:tr>
              <a:tr h="5762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Améliorer son image de marque </a:t>
                      </a:r>
                    </a:p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auprès des clients et partenaires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40184"/>
                  </a:ext>
                </a:extLst>
              </a:tr>
              <a:tr h="57624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Autre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745737"/>
                  </a:ext>
                </a:extLst>
              </a:tr>
            </a:tbl>
          </a:graphicData>
        </a:graphic>
      </p:graphicFrame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0E3C2FF-5DA9-4847-0985-39279DA3E7C6}"/>
              </a:ext>
            </a:extLst>
          </p:cNvPr>
          <p:cNvSpPr/>
          <p:nvPr/>
        </p:nvSpPr>
        <p:spPr>
          <a:xfrm>
            <a:off x="355188" y="1630026"/>
            <a:ext cx="10733116" cy="576000"/>
          </a:xfrm>
          <a:prstGeom prst="roundRect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50122FEB-5DF1-69EA-509C-0161E3A7D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8409" y="848698"/>
            <a:ext cx="718452" cy="718452"/>
          </a:xfrm>
          <a:prstGeom prst="rect">
            <a:avLst/>
          </a:prstGeom>
        </p:spPr>
      </p:pic>
      <p:grpSp>
        <p:nvGrpSpPr>
          <p:cNvPr id="24" name="Groupe 18">
            <a:extLst>
              <a:ext uri="{FF2B5EF4-FFF2-40B4-BE49-F238E27FC236}">
                <a16:creationId xmlns:a16="http://schemas.microsoft.com/office/drawing/2014/main" id="{42986CBB-7C89-41CA-2078-B094F52B9575}"/>
              </a:ext>
            </a:extLst>
          </p:cNvPr>
          <p:cNvGrpSpPr>
            <a:grpSpLocks/>
          </p:cNvGrpSpPr>
          <p:nvPr/>
        </p:nvGrpSpPr>
        <p:grpSpPr bwMode="auto">
          <a:xfrm>
            <a:off x="4788479" y="3629229"/>
            <a:ext cx="392113" cy="192087"/>
            <a:chOff x="769078" y="3931304"/>
            <a:chExt cx="391692" cy="192556"/>
          </a:xfrm>
        </p:grpSpPr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D7C561F2-CD73-3373-5B4F-75206B66E274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B60FEE1-F9BA-90F0-F8C3-FA5C408AB096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FF0000"/>
                  </a:solidFill>
                  <a:latin typeface="+mn-lt"/>
                </a:rPr>
                <a:t>13%</a:t>
              </a:r>
            </a:p>
          </p:txBody>
        </p:sp>
      </p:grpSp>
      <p:grpSp>
        <p:nvGrpSpPr>
          <p:cNvPr id="27" name="Groupe 32">
            <a:extLst>
              <a:ext uri="{FF2B5EF4-FFF2-40B4-BE49-F238E27FC236}">
                <a16:creationId xmlns:a16="http://schemas.microsoft.com/office/drawing/2014/main" id="{0A1DE3E2-7D41-95F4-0AFF-22C5CA5006ED}"/>
              </a:ext>
            </a:extLst>
          </p:cNvPr>
          <p:cNvGrpSpPr>
            <a:grpSpLocks/>
          </p:cNvGrpSpPr>
          <p:nvPr/>
        </p:nvGrpSpPr>
        <p:grpSpPr bwMode="auto">
          <a:xfrm>
            <a:off x="10002897" y="2207421"/>
            <a:ext cx="1633721" cy="290512"/>
            <a:chOff x="3593667" y="4700373"/>
            <a:chExt cx="1013225" cy="290291"/>
          </a:xfrm>
        </p:grpSpPr>
        <p:sp>
          <p:nvSpPr>
            <p:cNvPr id="28" name="ZoneTexte 14">
              <a:extLst>
                <a:ext uri="{FF2B5EF4-FFF2-40B4-BE49-F238E27FC236}">
                  <a16:creationId xmlns:a16="http://schemas.microsoft.com/office/drawing/2014/main" id="{8F2A759C-83AC-7D57-B4E4-21C447C56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00373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solidFill>
                    <a:schemeClr val="tx2"/>
                  </a:solidFill>
                </a:rPr>
                <a:t>Secteurs process (76%)</a:t>
              </a: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F089102F-943A-D224-1E9C-99E53D4C8695}"/>
                </a:ext>
              </a:extLst>
            </p:cNvPr>
            <p:cNvSpPr/>
            <p:nvPr/>
          </p:nvSpPr>
          <p:spPr>
            <a:xfrm>
              <a:off x="3593667" y="4700373"/>
              <a:ext cx="1013225" cy="290291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32" name="Groupe 32">
            <a:extLst>
              <a:ext uri="{FF2B5EF4-FFF2-40B4-BE49-F238E27FC236}">
                <a16:creationId xmlns:a16="http://schemas.microsoft.com/office/drawing/2014/main" id="{8C81B00F-A524-E394-FA51-0425C3E0E709}"/>
              </a:ext>
            </a:extLst>
          </p:cNvPr>
          <p:cNvGrpSpPr>
            <a:grpSpLocks/>
          </p:cNvGrpSpPr>
          <p:nvPr/>
        </p:nvGrpSpPr>
        <p:grpSpPr bwMode="auto">
          <a:xfrm>
            <a:off x="7606988" y="2789486"/>
            <a:ext cx="2391930" cy="425338"/>
            <a:chOff x="3593667" y="4700373"/>
            <a:chExt cx="1013225" cy="290291"/>
          </a:xfrm>
        </p:grpSpPr>
        <p:sp>
          <p:nvSpPr>
            <p:cNvPr id="33" name="ZoneTexte 14">
              <a:extLst>
                <a:ext uri="{FF2B5EF4-FFF2-40B4-BE49-F238E27FC236}">
                  <a16:creationId xmlns:a16="http://schemas.microsoft.com/office/drawing/2014/main" id="{167793B7-79C3-B2D2-2134-8EAA76E4A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00373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sz="1000" b="1" dirty="0">
                  <a:solidFill>
                    <a:schemeClr val="tx2"/>
                  </a:solidFill>
                </a:rPr>
                <a:t>Secteurs bureaux &amp; tertiaires (56%) Services (56%) 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43B05761-007B-FCF0-AEA7-BDFC404906D5}"/>
                </a:ext>
              </a:extLst>
            </p:cNvPr>
            <p:cNvSpPr/>
            <p:nvPr/>
          </p:nvSpPr>
          <p:spPr>
            <a:xfrm>
              <a:off x="3593667" y="4700373"/>
              <a:ext cx="1013225" cy="290291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grpSp>
        <p:nvGrpSpPr>
          <p:cNvPr id="35" name="Groupe 18">
            <a:extLst>
              <a:ext uri="{FF2B5EF4-FFF2-40B4-BE49-F238E27FC236}">
                <a16:creationId xmlns:a16="http://schemas.microsoft.com/office/drawing/2014/main" id="{F08C3F56-B1E0-40DF-6DB7-A6DD5EBE9C27}"/>
              </a:ext>
            </a:extLst>
          </p:cNvPr>
          <p:cNvGrpSpPr>
            <a:grpSpLocks/>
          </p:cNvGrpSpPr>
          <p:nvPr/>
        </p:nvGrpSpPr>
        <p:grpSpPr bwMode="auto">
          <a:xfrm>
            <a:off x="5553380" y="3025070"/>
            <a:ext cx="392113" cy="192087"/>
            <a:chOff x="769078" y="3931304"/>
            <a:chExt cx="391692" cy="192556"/>
          </a:xfrm>
        </p:grpSpPr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DA4C2FF5-A566-5C8C-5D88-6F7830DD9066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7E07AB5C-4933-4FDB-A82E-55AC15161924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FF0000"/>
                  </a:solidFill>
                  <a:latin typeface="+mn-lt"/>
                </a:rPr>
                <a:t>39%</a:t>
              </a:r>
            </a:p>
          </p:txBody>
        </p:sp>
      </p:grpSp>
      <p:grpSp>
        <p:nvGrpSpPr>
          <p:cNvPr id="39" name="Groupe 18">
            <a:extLst>
              <a:ext uri="{FF2B5EF4-FFF2-40B4-BE49-F238E27FC236}">
                <a16:creationId xmlns:a16="http://schemas.microsoft.com/office/drawing/2014/main" id="{C756BCFF-AFC5-F7A4-2FBE-4978F28E6263}"/>
              </a:ext>
            </a:extLst>
          </p:cNvPr>
          <p:cNvGrpSpPr>
            <a:grpSpLocks/>
          </p:cNvGrpSpPr>
          <p:nvPr/>
        </p:nvGrpSpPr>
        <p:grpSpPr bwMode="auto">
          <a:xfrm>
            <a:off x="3224597" y="3629229"/>
            <a:ext cx="392113" cy="192087"/>
            <a:chOff x="769078" y="3931304"/>
            <a:chExt cx="391692" cy="192556"/>
          </a:xfrm>
        </p:grpSpPr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DA755CC7-2717-9B86-AD77-5EFFCABDA00A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381B960-D445-2A7B-2F65-9CBDE5E1AB15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rgbClr val="FF0000"/>
                  </a:solidFill>
                  <a:latin typeface="+mn-lt"/>
                </a:rPr>
                <a:t>12%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DF28A64D-3368-4A15-ED6E-2D1DFBCBADC3}"/>
              </a:ext>
            </a:extLst>
          </p:cNvPr>
          <p:cNvGrpSpPr/>
          <p:nvPr/>
        </p:nvGrpSpPr>
        <p:grpSpPr>
          <a:xfrm>
            <a:off x="9100317" y="4838839"/>
            <a:ext cx="2050846" cy="154445"/>
            <a:chOff x="2411597" y="4498064"/>
            <a:chExt cx="2050846" cy="154445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553FB81B-BF13-4B44-1B8E-25EC5E316ACC}"/>
                </a:ext>
              </a:extLst>
            </p:cNvPr>
            <p:cNvGrpSpPr/>
            <p:nvPr/>
          </p:nvGrpSpPr>
          <p:grpSpPr>
            <a:xfrm>
              <a:off x="3608134" y="4498064"/>
              <a:ext cx="854309" cy="144000"/>
              <a:chOff x="4097323" y="4683957"/>
              <a:chExt cx="854309" cy="1440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7C1E34-7D32-1B53-C2EB-20448372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571" y="4694402"/>
                <a:ext cx="629061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Total</a:t>
                </a:r>
              </a:p>
            </p:txBody>
          </p:sp>
          <p:sp>
            <p:nvSpPr>
              <p:cNvPr id="56" name="Rectangle : avec coins arrondis en diagonale 16">
                <a:extLst>
                  <a:ext uri="{FF2B5EF4-FFF2-40B4-BE49-F238E27FC236}">
                    <a16:creationId xmlns:a16="http://schemas.microsoft.com/office/drawing/2014/main" id="{736861B3-4FBD-2228-B6CE-9F5097820D2E}"/>
                  </a:ext>
                </a:extLst>
              </p:cNvPr>
              <p:cNvSpPr/>
              <p:nvPr/>
            </p:nvSpPr>
            <p:spPr>
              <a:xfrm>
                <a:off x="4097323" y="4683957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8457BCCE-AC70-DDFB-9118-DF782DB38CAA}"/>
                </a:ext>
              </a:extLst>
            </p:cNvPr>
            <p:cNvGrpSpPr/>
            <p:nvPr/>
          </p:nvGrpSpPr>
          <p:grpSpPr>
            <a:xfrm>
              <a:off x="2411597" y="4508509"/>
              <a:ext cx="1053355" cy="144000"/>
              <a:chOff x="2777829" y="4694402"/>
              <a:chExt cx="1053355" cy="144000"/>
            </a:xfrm>
          </p:grpSpPr>
          <p:sp>
            <p:nvSpPr>
              <p:cNvPr id="53" name="Rectangle 12">
                <a:extLst>
                  <a:ext uri="{FF2B5EF4-FFF2-40B4-BE49-F238E27FC236}">
                    <a16:creationId xmlns:a16="http://schemas.microsoft.com/office/drawing/2014/main" id="{B7AA3347-F2FA-2D7D-A252-01DAAE5DD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077" y="4704847"/>
                <a:ext cx="82810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Raison principale</a:t>
                </a:r>
              </a:p>
            </p:txBody>
          </p:sp>
          <p:sp>
            <p:nvSpPr>
              <p:cNvPr id="54" name="Rectangle : avec coins arrondis en diagonale 53">
                <a:extLst>
                  <a:ext uri="{FF2B5EF4-FFF2-40B4-BE49-F238E27FC236}">
                    <a16:creationId xmlns:a16="http://schemas.microsoft.com/office/drawing/2014/main" id="{847005B6-78D7-B00A-D2B5-F28578E468BB}"/>
                  </a:ext>
                </a:extLst>
              </p:cNvPr>
              <p:cNvSpPr/>
              <p:nvPr/>
            </p:nvSpPr>
            <p:spPr>
              <a:xfrm>
                <a:off x="2777829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36BD7FFE-F724-F237-9D7B-956AB2DE7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438144"/>
              </p:ext>
            </p:extLst>
          </p:nvPr>
        </p:nvGraphicFramePr>
        <p:xfrm>
          <a:off x="3251957" y="821612"/>
          <a:ext cx="6536512" cy="522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4" name="Espace réservé du numéro de diapositive 1">
            <a:extLst>
              <a:ext uri="{FF2B5EF4-FFF2-40B4-BE49-F238E27FC236}">
                <a16:creationId xmlns:a16="http://schemas.microsoft.com/office/drawing/2014/main" id="{8E9E72BE-1EFA-526F-77BB-F84EBA6CB79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AF9FA-CC84-8846-8D23-1F1BA1984D23}" type="slidenum">
              <a:rPr lang="fr-FR" alt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FC6648-7433-CCE4-F491-B8BFED157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ENGIE 2024 - droits réservés 1er Observatoire de la transition énergétique des professionnels ENGIE-Ifop-ADEME 29 février 2024.</a:t>
            </a:r>
          </a:p>
        </p:txBody>
      </p:sp>
      <p:sp>
        <p:nvSpPr>
          <p:cNvPr id="38916" name="Titre 3">
            <a:extLst>
              <a:ext uri="{FF2B5EF4-FFF2-40B4-BE49-F238E27FC236}">
                <a16:creationId xmlns:a16="http://schemas.microsoft.com/office/drawing/2014/main" id="{53609455-1A7D-D98D-73FE-302BF7BA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65113"/>
            <a:ext cx="11334750" cy="458787"/>
          </a:xfrm>
        </p:spPr>
        <p:txBody>
          <a:bodyPr/>
          <a:lstStyle/>
          <a:p>
            <a:r>
              <a:rPr lang="fr-FR" dirty="0">
                <a:latin typeface="+mj-lt"/>
              </a:rPr>
              <a:t>L'anticipation des actions en contexte de hausse des prix </a:t>
            </a:r>
            <a:endParaRPr lang="fr-FR" altLang="fr-FR" dirty="0">
              <a:latin typeface="Arial Black" panose="020B0604020202020204" pitchFamily="34" charset="0"/>
            </a:endParaRPr>
          </a:p>
        </p:txBody>
      </p:sp>
      <p:sp>
        <p:nvSpPr>
          <p:cNvPr id="38917" name="Espace réservé du contenu 4">
            <a:extLst>
              <a:ext uri="{FF2B5EF4-FFF2-40B4-BE49-F238E27FC236}">
                <a16:creationId xmlns:a16="http://schemas.microsoft.com/office/drawing/2014/main" id="{BA72FDA5-D59C-668C-F390-C4D4E05D5F6B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66700" y="1554163"/>
            <a:ext cx="6119813" cy="1015663"/>
          </a:xfrm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tx2"/>
                </a:solidFill>
              </a:rPr>
              <a:t>Avancement des actions </a:t>
            </a:r>
            <a:br>
              <a:rPr lang="fr-FR" sz="2000" b="1" dirty="0">
                <a:solidFill>
                  <a:schemeClr val="tx2"/>
                </a:solidFill>
              </a:rPr>
            </a:br>
            <a:r>
              <a:rPr lang="fr-FR" sz="2000" b="1" dirty="0">
                <a:solidFill>
                  <a:schemeClr val="tx2"/>
                </a:solidFill>
              </a:rPr>
              <a:t>pour réduire l'impact </a:t>
            </a:r>
            <a:br>
              <a:rPr lang="fr-FR" sz="2000" b="1" dirty="0">
                <a:solidFill>
                  <a:schemeClr val="tx2"/>
                </a:solidFill>
              </a:rPr>
            </a:br>
            <a:r>
              <a:rPr lang="fr-FR" sz="2000" b="1" dirty="0">
                <a:solidFill>
                  <a:schemeClr val="tx2"/>
                </a:solidFill>
              </a:rPr>
              <a:t>financier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1DE0CEF-AFA4-B5E2-AB77-3FC53A45D2EE}"/>
              </a:ext>
            </a:extLst>
          </p:cNvPr>
          <p:cNvSpPr/>
          <p:nvPr/>
        </p:nvSpPr>
        <p:spPr bwMode="auto">
          <a:xfrm>
            <a:off x="9569606" y="1160463"/>
            <a:ext cx="2089150" cy="429014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grpSp>
        <p:nvGrpSpPr>
          <p:cNvPr id="38938" name="Groupe 9">
            <a:extLst>
              <a:ext uri="{FF2B5EF4-FFF2-40B4-BE49-F238E27FC236}">
                <a16:creationId xmlns:a16="http://schemas.microsoft.com/office/drawing/2014/main" id="{99BE2884-94C1-FC42-42F0-0DC3D85AA084}"/>
              </a:ext>
            </a:extLst>
          </p:cNvPr>
          <p:cNvGrpSpPr>
            <a:grpSpLocks/>
          </p:cNvGrpSpPr>
          <p:nvPr/>
        </p:nvGrpSpPr>
        <p:grpSpPr bwMode="auto">
          <a:xfrm>
            <a:off x="9829427" y="1723121"/>
            <a:ext cx="1772329" cy="3164832"/>
            <a:chOff x="2520784" y="1418184"/>
            <a:chExt cx="1771353" cy="3164461"/>
          </a:xfrm>
        </p:grpSpPr>
        <p:sp>
          <p:nvSpPr>
            <p:cNvPr id="38939" name="ZoneTexte 10">
              <a:extLst>
                <a:ext uri="{FF2B5EF4-FFF2-40B4-BE49-F238E27FC236}">
                  <a16:creationId xmlns:a16="http://schemas.microsoft.com/office/drawing/2014/main" id="{3E23CE79-5EF8-D735-75C4-B8AFC6437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784" y="2028400"/>
              <a:ext cx="1771353" cy="255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sz="1600" dirty="0">
                  <a:solidFill>
                    <a:schemeClr val="tx2"/>
                  </a:solidFill>
                </a:rPr>
                <a:t>ont </a:t>
              </a:r>
              <a:r>
                <a:rPr lang="fr-FR" sz="1600" b="1" dirty="0">
                  <a:solidFill>
                    <a:schemeClr val="tx2"/>
                  </a:solidFill>
                </a:rPr>
                <a:t>avancé le calendrier </a:t>
              </a:r>
              <a:r>
                <a:rPr lang="fr-FR" sz="1600" dirty="0">
                  <a:solidFill>
                    <a:schemeClr val="tx2"/>
                  </a:solidFill>
                </a:rPr>
                <a:t>de mise en œuvre des actions par rapport à ce qui était initialement prévu </a:t>
              </a:r>
              <a:r>
                <a:rPr lang="fr-FR" sz="1600" b="1" dirty="0">
                  <a:solidFill>
                    <a:schemeClr val="tx2"/>
                  </a:solidFill>
                </a:rPr>
                <a:t>pour réduire l’impact financier </a:t>
              </a:r>
              <a:r>
                <a:rPr lang="fr-FR" sz="1600" dirty="0">
                  <a:solidFill>
                    <a:schemeClr val="tx2"/>
                  </a:solidFill>
                </a:rPr>
                <a:t>sur </a:t>
              </a:r>
              <a:br>
                <a:rPr lang="fr-FR" sz="1600" dirty="0">
                  <a:solidFill>
                    <a:schemeClr val="tx2"/>
                  </a:solidFill>
                </a:rPr>
              </a:br>
              <a:r>
                <a:rPr lang="fr-FR" sz="1600" dirty="0">
                  <a:solidFill>
                    <a:schemeClr val="tx2"/>
                  </a:solidFill>
                </a:rPr>
                <a:t>leur activité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312422A-4860-19D7-7190-FB8052259496}"/>
                </a:ext>
              </a:extLst>
            </p:cNvPr>
            <p:cNvSpPr txBox="1"/>
            <p:nvPr/>
          </p:nvSpPr>
          <p:spPr>
            <a:xfrm>
              <a:off x="2560978" y="1418184"/>
              <a:ext cx="1480322" cy="707942"/>
            </a:xfrm>
            <a:prstGeom prst="rect">
              <a:avLst/>
            </a:prstGeom>
            <a:noFill/>
          </p:spPr>
          <p:txBody>
            <a:bodyPr lIns="0" r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4000" b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46% </a:t>
              </a:r>
              <a:endParaRPr lang="en-GB" sz="4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38920" name="Groupe 32">
            <a:extLst>
              <a:ext uri="{FF2B5EF4-FFF2-40B4-BE49-F238E27FC236}">
                <a16:creationId xmlns:a16="http://schemas.microsoft.com/office/drawing/2014/main" id="{74888A27-C5AB-8FCD-3A7C-15BF422A08E5}"/>
              </a:ext>
            </a:extLst>
          </p:cNvPr>
          <p:cNvGrpSpPr>
            <a:grpSpLocks/>
          </p:cNvGrpSpPr>
          <p:nvPr/>
        </p:nvGrpSpPr>
        <p:grpSpPr bwMode="auto">
          <a:xfrm>
            <a:off x="9621810" y="5552281"/>
            <a:ext cx="1976802" cy="290512"/>
            <a:chOff x="3593667" y="4700373"/>
            <a:chExt cx="1013225" cy="290291"/>
          </a:xfrm>
        </p:grpSpPr>
        <p:sp>
          <p:nvSpPr>
            <p:cNvPr id="38932" name="ZoneTexte 14">
              <a:extLst>
                <a:ext uri="{FF2B5EF4-FFF2-40B4-BE49-F238E27FC236}">
                  <a16:creationId xmlns:a16="http://schemas.microsoft.com/office/drawing/2014/main" id="{FC63B6D5-C187-A979-3D07-A01495F8E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5654" y="4700373"/>
              <a:ext cx="929251" cy="290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000" b="1" dirty="0">
                  <a:solidFill>
                    <a:schemeClr val="tx2"/>
                  </a:solidFill>
                </a:rPr>
                <a:t>Local de plus de 300 m² (61%)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EFFE935-D66D-EB95-16BB-D21C8CB49520}"/>
                </a:ext>
              </a:extLst>
            </p:cNvPr>
            <p:cNvSpPr/>
            <p:nvPr/>
          </p:nvSpPr>
          <p:spPr>
            <a:xfrm>
              <a:off x="3593667" y="4700373"/>
              <a:ext cx="1013225" cy="290291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2F2C1C9D-FDDA-B488-944D-6D610DED78C3}"/>
              </a:ext>
            </a:extLst>
          </p:cNvPr>
          <p:cNvSpPr txBox="1"/>
          <p:nvPr/>
        </p:nvSpPr>
        <p:spPr>
          <a:xfrm>
            <a:off x="156226" y="2694622"/>
            <a:ext cx="3507692" cy="136151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Rappel : </a:t>
            </a:r>
            <a:r>
              <a:rPr lang="fr-FR" sz="2800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61%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pensent que leur entreprise mettra en </a:t>
            </a:r>
            <a:br>
              <a:rPr lang="fr-FR" sz="12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œuvre des actions d’économies d’énergie </a:t>
            </a:r>
            <a:br>
              <a:rPr lang="fr-FR" sz="12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(dans les 5 années à venir)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F74720F-F52E-46CC-CBCD-28300E3B5CCB}"/>
              </a:ext>
            </a:extLst>
          </p:cNvPr>
          <p:cNvSpPr>
            <a:spLocks/>
          </p:cNvSpPr>
          <p:nvPr/>
        </p:nvSpPr>
        <p:spPr>
          <a:xfrm flipV="1">
            <a:off x="4245448" y="1150779"/>
            <a:ext cx="4572000" cy="4572000"/>
          </a:xfrm>
          <a:prstGeom prst="arc">
            <a:avLst>
              <a:gd name="adj1" fmla="val 17113066"/>
              <a:gd name="adj2" fmla="val 5352314"/>
            </a:avLst>
          </a:prstGeom>
          <a:ln w="57150">
            <a:gradFill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6000000" scaled="0"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9E506BE-D0B1-6367-0B28-56735A63E437}"/>
              </a:ext>
            </a:extLst>
          </p:cNvPr>
          <p:cNvGrpSpPr/>
          <p:nvPr/>
        </p:nvGrpSpPr>
        <p:grpSpPr>
          <a:xfrm>
            <a:off x="4500008" y="5920712"/>
            <a:ext cx="4078115" cy="144000"/>
            <a:chOff x="346340" y="4508509"/>
            <a:chExt cx="4078115" cy="14400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2D9934A-568E-EB58-CC3A-9D15172CDAB2}"/>
                </a:ext>
              </a:extLst>
            </p:cNvPr>
            <p:cNvGrpSpPr/>
            <p:nvPr/>
          </p:nvGrpSpPr>
          <p:grpSpPr>
            <a:xfrm>
              <a:off x="3570146" y="4508509"/>
              <a:ext cx="854309" cy="144000"/>
              <a:chOff x="4059335" y="4694402"/>
              <a:chExt cx="854309" cy="144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5CE5109-2E71-579E-FA83-25A01887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4583" y="4704847"/>
                <a:ext cx="629061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Oui tout à fait</a:t>
                </a:r>
              </a:p>
            </p:txBody>
          </p:sp>
          <p:sp>
            <p:nvSpPr>
              <p:cNvPr id="48" name="Rectangle : avec coins arrondis en diagonale 16">
                <a:extLst>
                  <a:ext uri="{FF2B5EF4-FFF2-40B4-BE49-F238E27FC236}">
                    <a16:creationId xmlns:a16="http://schemas.microsoft.com/office/drawing/2014/main" id="{97688CDB-29E5-C82C-2EB4-959DA141520C}"/>
                  </a:ext>
                </a:extLst>
              </p:cNvPr>
              <p:cNvSpPr/>
              <p:nvPr/>
            </p:nvSpPr>
            <p:spPr>
              <a:xfrm>
                <a:off x="4059335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A3BB6029-09CB-BA7F-E78D-682E03B0959B}"/>
                </a:ext>
              </a:extLst>
            </p:cNvPr>
            <p:cNvGrpSpPr/>
            <p:nvPr/>
          </p:nvGrpSpPr>
          <p:grpSpPr>
            <a:xfrm>
              <a:off x="2660790" y="4508509"/>
              <a:ext cx="697091" cy="144000"/>
              <a:chOff x="3027022" y="4694402"/>
              <a:chExt cx="697091" cy="144000"/>
            </a:xfrm>
          </p:grpSpPr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0A1B343A-FA2E-4516-DA65-CB5663C09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271" y="4704847"/>
                <a:ext cx="47184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Oui plutôt </a:t>
                </a:r>
              </a:p>
            </p:txBody>
          </p:sp>
          <p:sp>
            <p:nvSpPr>
              <p:cNvPr id="46" name="Rectangle : avec coins arrondis en diagonale 45">
                <a:extLst>
                  <a:ext uri="{FF2B5EF4-FFF2-40B4-BE49-F238E27FC236}">
                    <a16:creationId xmlns:a16="http://schemas.microsoft.com/office/drawing/2014/main" id="{DBF73CF7-7EC6-4420-4D52-F2CBD60C5A03}"/>
                  </a:ext>
                </a:extLst>
              </p:cNvPr>
              <p:cNvSpPr/>
              <p:nvPr/>
            </p:nvSpPr>
            <p:spPr>
              <a:xfrm>
                <a:off x="3027022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6616373B-B488-4D82-273D-5A5E2C88CA7C}"/>
                </a:ext>
              </a:extLst>
            </p:cNvPr>
            <p:cNvGrpSpPr/>
            <p:nvPr/>
          </p:nvGrpSpPr>
          <p:grpSpPr>
            <a:xfrm>
              <a:off x="1530599" y="4508509"/>
              <a:ext cx="917926" cy="144000"/>
              <a:chOff x="1682498" y="4694402"/>
              <a:chExt cx="917926" cy="144000"/>
            </a:xfrm>
          </p:grpSpPr>
          <p:sp>
            <p:nvSpPr>
              <p:cNvPr id="43" name="Rectangle 14">
                <a:extLst>
                  <a:ext uri="{FF2B5EF4-FFF2-40B4-BE49-F238E27FC236}">
                    <a16:creationId xmlns:a16="http://schemas.microsoft.com/office/drawing/2014/main" id="{AB7AE805-0DBC-3BEE-1632-A2A5AC65E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207" y="4704847"/>
                <a:ext cx="7102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Non plutôt pas</a:t>
                </a:r>
                <a:endPara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 : avec coins arrondis en diagonale 16">
                <a:extLst>
                  <a:ext uri="{FF2B5EF4-FFF2-40B4-BE49-F238E27FC236}">
                    <a16:creationId xmlns:a16="http://schemas.microsoft.com/office/drawing/2014/main" id="{88F175BF-BA62-78DF-BC65-07CF3E17466B}"/>
                  </a:ext>
                </a:extLst>
              </p:cNvPr>
              <p:cNvSpPr/>
              <p:nvPr/>
            </p:nvSpPr>
            <p:spPr>
              <a:xfrm>
                <a:off x="1682498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ADF54494-4FCC-425C-FA72-69884D7CE5DB}"/>
                </a:ext>
              </a:extLst>
            </p:cNvPr>
            <p:cNvGrpSpPr/>
            <p:nvPr/>
          </p:nvGrpSpPr>
          <p:grpSpPr>
            <a:xfrm>
              <a:off x="346340" y="4508509"/>
              <a:ext cx="971994" cy="144000"/>
              <a:chOff x="346340" y="4694402"/>
              <a:chExt cx="971994" cy="144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7FB6958-9609-7A33-36F9-F046FBE2C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08" y="4704847"/>
                <a:ext cx="7653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</a:rPr>
                  <a:t>Non pas du tout</a:t>
                </a:r>
              </a:p>
            </p:txBody>
          </p:sp>
          <p:sp>
            <p:nvSpPr>
              <p:cNvPr id="42" name="Rectangle : avec coins arrondis en diagonale 16">
                <a:extLst>
                  <a:ext uri="{FF2B5EF4-FFF2-40B4-BE49-F238E27FC236}">
                    <a16:creationId xmlns:a16="http://schemas.microsoft.com/office/drawing/2014/main" id="{718C07D5-4195-FEB3-C95F-462EE6CDE6A5}"/>
                  </a:ext>
                </a:extLst>
              </p:cNvPr>
              <p:cNvSpPr/>
              <p:nvPr/>
            </p:nvSpPr>
            <p:spPr>
              <a:xfrm>
                <a:off x="346340" y="4694402"/>
                <a:ext cx="144000" cy="14400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" name="Groupe 18">
            <a:extLst>
              <a:ext uri="{FF2B5EF4-FFF2-40B4-BE49-F238E27FC236}">
                <a16:creationId xmlns:a16="http://schemas.microsoft.com/office/drawing/2014/main" id="{0414B29E-5C30-406D-537F-B4892210A920}"/>
              </a:ext>
            </a:extLst>
          </p:cNvPr>
          <p:cNvGrpSpPr>
            <a:grpSpLocks/>
          </p:cNvGrpSpPr>
          <p:nvPr/>
        </p:nvGrpSpPr>
        <p:grpSpPr bwMode="auto">
          <a:xfrm>
            <a:off x="5762450" y="1925604"/>
            <a:ext cx="392113" cy="192087"/>
            <a:chOff x="769078" y="3931304"/>
            <a:chExt cx="391692" cy="192556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40F17D5C-96AC-C71C-18EA-AA1C291F8DCF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7C374D0-D427-6CB3-EB0E-81EA11A06966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bg1"/>
                  </a:solidFill>
                  <a:latin typeface="+mn-lt"/>
                </a:rPr>
                <a:t>24%</a:t>
              </a:r>
            </a:p>
          </p:txBody>
        </p:sp>
      </p:grpSp>
      <p:grpSp>
        <p:nvGrpSpPr>
          <p:cNvPr id="8" name="Groupe 18">
            <a:extLst>
              <a:ext uri="{FF2B5EF4-FFF2-40B4-BE49-F238E27FC236}">
                <a16:creationId xmlns:a16="http://schemas.microsoft.com/office/drawing/2014/main" id="{2DF77CFF-41B4-E1C9-7C15-9711F67C6FFD}"/>
              </a:ext>
            </a:extLst>
          </p:cNvPr>
          <p:cNvGrpSpPr>
            <a:grpSpLocks/>
          </p:cNvGrpSpPr>
          <p:nvPr/>
        </p:nvGrpSpPr>
        <p:grpSpPr bwMode="auto">
          <a:xfrm>
            <a:off x="7168691" y="1678884"/>
            <a:ext cx="392113" cy="192087"/>
            <a:chOff x="769078" y="3931304"/>
            <a:chExt cx="391692" cy="192556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DC5C210D-876C-5B5F-9E25-CB80C73EC01C}"/>
                </a:ext>
              </a:extLst>
            </p:cNvPr>
            <p:cNvCxnSpPr>
              <a:cxnSpLocks/>
            </p:cNvCxnSpPr>
            <p:nvPr/>
          </p:nvCxnSpPr>
          <p:spPr>
            <a:xfrm>
              <a:off x="769078" y="3931304"/>
              <a:ext cx="0" cy="192556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4980F6C-5562-ACC0-4B6C-978A89A2E518}"/>
                </a:ext>
              </a:extLst>
            </p:cNvPr>
            <p:cNvSpPr txBox="1"/>
            <p:nvPr/>
          </p:nvSpPr>
          <p:spPr>
            <a:xfrm>
              <a:off x="838853" y="3931304"/>
              <a:ext cx="321917" cy="192556"/>
            </a:xfrm>
            <a:prstGeom prst="rect">
              <a:avLst/>
            </a:prstGeom>
            <a:noFill/>
          </p:spPr>
          <p:txBody>
            <a:bodyPr lIns="0" tIns="0" rIns="0" bIns="7200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bg1"/>
                  </a:solidFill>
                  <a:latin typeface="+mn-lt"/>
                </a:rPr>
                <a:t>13%</a:t>
              </a:r>
            </a:p>
          </p:txBody>
        </p:sp>
      </p:grp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E26008B-2F1A-F730-70CC-1448F9635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6953" y="2619000"/>
            <a:ext cx="1620000" cy="1620000"/>
          </a:xfrm>
          <a:prstGeom prst="rect">
            <a:avLst/>
          </a:prstGeom>
        </p:spPr>
      </p:pic>
      <p:sp>
        <p:nvSpPr>
          <p:cNvPr id="27" name="Forme libre 26">
            <a:extLst>
              <a:ext uri="{FF2B5EF4-FFF2-40B4-BE49-F238E27FC236}">
                <a16:creationId xmlns:a16="http://schemas.microsoft.com/office/drawing/2014/main" id="{575781AD-C6CE-BE29-FA61-5FA7B785CF98}"/>
              </a:ext>
            </a:extLst>
          </p:cNvPr>
          <p:cNvSpPr/>
          <p:nvPr/>
        </p:nvSpPr>
        <p:spPr>
          <a:xfrm>
            <a:off x="0" y="4259403"/>
            <a:ext cx="3943404" cy="1865218"/>
          </a:xfrm>
          <a:custGeom>
            <a:avLst/>
            <a:gdLst>
              <a:gd name="connsiteX0" fmla="*/ 0 w 3943404"/>
              <a:gd name="connsiteY0" fmla="*/ 0 h 1865218"/>
              <a:gd name="connsiteX1" fmla="*/ 3010795 w 3943404"/>
              <a:gd name="connsiteY1" fmla="*/ 0 h 1865218"/>
              <a:gd name="connsiteX2" fmla="*/ 3943404 w 3943404"/>
              <a:gd name="connsiteY2" fmla="*/ 932609 h 1865218"/>
              <a:gd name="connsiteX3" fmla="*/ 3010795 w 3943404"/>
              <a:gd name="connsiteY3" fmla="*/ 1865218 h 1865218"/>
              <a:gd name="connsiteX4" fmla="*/ 0 w 3943404"/>
              <a:gd name="connsiteY4" fmla="*/ 1865218 h 18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404" h="1865218">
                <a:moveTo>
                  <a:pt x="0" y="0"/>
                </a:moveTo>
                <a:lnTo>
                  <a:pt x="3010795" y="0"/>
                </a:lnTo>
                <a:cubicBezTo>
                  <a:pt x="3525861" y="0"/>
                  <a:pt x="3943404" y="417543"/>
                  <a:pt x="3943404" y="932609"/>
                </a:cubicBezTo>
                <a:cubicBezTo>
                  <a:pt x="3943404" y="1447675"/>
                  <a:pt x="3525861" y="1865218"/>
                  <a:pt x="3010795" y="1865218"/>
                </a:cubicBezTo>
                <a:lnTo>
                  <a:pt x="0" y="1865218"/>
                </a:lnTo>
                <a:close/>
              </a:path>
            </a:pathLst>
          </a:custGeom>
          <a:gradFill flip="none" rotWithShape="1">
            <a:gsLst>
              <a:gs pos="0">
                <a:srgbClr val="00BCFD"/>
              </a:gs>
              <a:gs pos="100000">
                <a:srgbClr val="23D2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38924" name="ZoneTexte 26">
            <a:extLst>
              <a:ext uri="{FF2B5EF4-FFF2-40B4-BE49-F238E27FC236}">
                <a16:creationId xmlns:a16="http://schemas.microsoft.com/office/drawing/2014/main" id="{D144F5F8-886F-4BD4-1E35-27965048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4545681"/>
            <a:ext cx="322011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buClr>
                <a:srgbClr val="BFBFBF"/>
              </a:buClr>
              <a:defRPr/>
            </a:pPr>
            <a:r>
              <a:rPr lang="fr-FR" sz="1200" b="1" dirty="0">
                <a:solidFill>
                  <a:schemeClr val="tx2"/>
                </a:solidFill>
              </a:rPr>
              <a:t>Q47. La hausse des prix de l’énergie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vous a-t-elle amené à avancer le calendrier de mise en œuvre des actions par rapport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à ce qui était initialement prévu pour réduire l’impact financier sur votre activité ?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Base : Ont prévu des actions dans 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les 5 prochaines années = 727</a:t>
            </a:r>
          </a:p>
        </p:txBody>
      </p:sp>
    </p:spTree>
    <p:extLst>
      <p:ext uri="{BB962C8B-B14F-4D97-AF65-F5344CB8AC3E}">
        <p14:creationId xmlns:p14="http://schemas.microsoft.com/office/powerpoint/2010/main" val="2528293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8">
      <a:dk1>
        <a:sysClr val="windowText" lastClr="000000"/>
      </a:dk1>
      <a:lt1>
        <a:sysClr val="window" lastClr="FFFFFF"/>
      </a:lt1>
      <a:dk2>
        <a:srgbClr val="17255F"/>
      </a:dk2>
      <a:lt2>
        <a:srgbClr val="E7E6E6"/>
      </a:lt2>
      <a:accent1>
        <a:srgbClr val="17255F"/>
      </a:accent1>
      <a:accent2>
        <a:srgbClr val="00AAFF"/>
      </a:accent2>
      <a:accent3>
        <a:srgbClr val="00817D"/>
      </a:accent3>
      <a:accent4>
        <a:srgbClr val="6C4796"/>
      </a:accent4>
      <a:accent5>
        <a:srgbClr val="E94287"/>
      </a:accent5>
      <a:accent6>
        <a:srgbClr val="EB5D40"/>
      </a:accent6>
      <a:hlink>
        <a:srgbClr val="003C56"/>
      </a:hlink>
      <a:folHlink>
        <a:srgbClr val="003C56"/>
      </a:folHlink>
    </a:clrScheme>
    <a:fontScheme name="Personnalisé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ENGIE V6 FR LIGHT.pptx" id="{96FB57D9-EC0E-4728-AA41-A4336BC12EA0}" vid="{B56CA960-19AB-4CA3-BFF7-FD0DE2EB52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8">
    <a:dk1>
      <a:sysClr val="windowText" lastClr="000000"/>
    </a:dk1>
    <a:lt1>
      <a:sysClr val="window" lastClr="FFFFFF"/>
    </a:lt1>
    <a:dk2>
      <a:srgbClr val="17255F"/>
    </a:dk2>
    <a:lt2>
      <a:srgbClr val="E7E6E6"/>
    </a:lt2>
    <a:accent1>
      <a:srgbClr val="17255F"/>
    </a:accent1>
    <a:accent2>
      <a:srgbClr val="00AAFF"/>
    </a:accent2>
    <a:accent3>
      <a:srgbClr val="00817D"/>
    </a:accent3>
    <a:accent4>
      <a:srgbClr val="6C4796"/>
    </a:accent4>
    <a:accent5>
      <a:srgbClr val="E94287"/>
    </a:accent5>
    <a:accent6>
      <a:srgbClr val="EB5D40"/>
    </a:accent6>
    <a:hlink>
      <a:srgbClr val="003C56"/>
    </a:hlink>
    <a:folHlink>
      <a:srgbClr val="003C56"/>
    </a:folHlink>
  </a:clrScheme>
</a:themeOverride>
</file>

<file path=ppt/theme/themeOverride2.xml><?xml version="1.0" encoding="utf-8"?>
<a:themeOverride xmlns:a="http://schemas.openxmlformats.org/drawingml/2006/main">
  <a:clrScheme name="Personnalisé 8">
    <a:dk1>
      <a:sysClr val="windowText" lastClr="000000"/>
    </a:dk1>
    <a:lt1>
      <a:sysClr val="window" lastClr="FFFFFF"/>
    </a:lt1>
    <a:dk2>
      <a:srgbClr val="17255F"/>
    </a:dk2>
    <a:lt2>
      <a:srgbClr val="E7E6E6"/>
    </a:lt2>
    <a:accent1>
      <a:srgbClr val="17255F"/>
    </a:accent1>
    <a:accent2>
      <a:srgbClr val="00AAFF"/>
    </a:accent2>
    <a:accent3>
      <a:srgbClr val="00817D"/>
    </a:accent3>
    <a:accent4>
      <a:srgbClr val="6C4796"/>
    </a:accent4>
    <a:accent5>
      <a:srgbClr val="E94287"/>
    </a:accent5>
    <a:accent6>
      <a:srgbClr val="EB5D40"/>
    </a:accent6>
    <a:hlink>
      <a:srgbClr val="003C56"/>
    </a:hlink>
    <a:folHlink>
      <a:srgbClr val="003C56"/>
    </a:folHlink>
  </a:clrScheme>
</a:themeOverride>
</file>

<file path=ppt/theme/themeOverride3.xml><?xml version="1.0" encoding="utf-8"?>
<a:themeOverride xmlns:a="http://schemas.openxmlformats.org/drawingml/2006/main">
  <a:clrScheme name="Personnalisé 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13F8A"/>
    </a:accent1>
    <a:accent2>
      <a:srgbClr val="0999D6"/>
    </a:accent2>
    <a:accent3>
      <a:srgbClr val="7F7F7F"/>
    </a:accent3>
    <a:accent4>
      <a:srgbClr val="F1F5F8"/>
    </a:accent4>
    <a:accent5>
      <a:srgbClr val="74BB4F"/>
    </a:accent5>
    <a:accent6>
      <a:srgbClr val="FFCB2C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bf472f7-a010-4b5a-bb99-a26ed4c99680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del_x00e9_v_x00e9_nement xmlns="23597a1f-e04b-47d0-9aa6-19f6218dbf2f" xsi:nil="true"/>
    <b1b820adfd3e4a078472514c1a5cb5ff xmlns="87037488-ec5d-4aba-84c2-9b1d22638e8e">
      <Terms xmlns="http://schemas.microsoft.com/office/infopath/2007/PartnerControls"/>
    </b1b820adfd3e4a078472514c1a5cb5ff>
    <Date_x00e9_v_x00e9_nement xmlns="23597a1f-e04b-47d0-9aa6-19f6218dbf2f">2022-07-12T16:21:13+00:00</Date_x00e9_v_x00e9_nement>
    <categorie xmlns="23597a1f-e04b-47d0-9aa6-19f6218dbf2f" xsi:nil="true"/>
    <Dated_x00e9_mission xmlns="23597a1f-e04b-47d0-9aa6-19f6218dbf2f">2022-07-12T16:21:13+00:00</Dated_x00e9_mission>
    <TaxCatchAll xmlns="87037488-ec5d-4aba-84c2-9b1d22638e8e" xsi:nil="true"/>
    <lcf76f155ced4ddcb4097134ff3c332f xmlns="23597a1f-e04b-47d0-9aa6-19f6218dbf2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7244F98C559428A4B804E3FA70FD8" ma:contentTypeVersion="21" ma:contentTypeDescription="Crée un document." ma:contentTypeScope="" ma:versionID="37970a70458ef1397022b432d041eb74">
  <xsd:schema xmlns:xsd="http://www.w3.org/2001/XMLSchema" xmlns:xs="http://www.w3.org/2001/XMLSchema" xmlns:p="http://schemas.microsoft.com/office/2006/metadata/properties" xmlns:ns2="87037488-ec5d-4aba-84c2-9b1d22638e8e" xmlns:ns3="23597a1f-e04b-47d0-9aa6-19f6218dbf2f" xmlns:ns4="7dbfbe8c-c822-44e1-a8bf-4e7c2873d655" targetNamespace="http://schemas.microsoft.com/office/2006/metadata/properties" ma:root="true" ma:fieldsID="fec6b35322aaa848ac7e9f788b42dcdb" ns2:_="" ns3:_="" ns4:_="">
    <xsd:import namespace="87037488-ec5d-4aba-84c2-9b1d22638e8e"/>
    <xsd:import namespace="23597a1f-e04b-47d0-9aa6-19f6218dbf2f"/>
    <xsd:import namespace="7dbfbe8c-c822-44e1-a8bf-4e7c2873d655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categori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Date_x00e9_v_x00e9_nement" minOccurs="0"/>
                <xsd:element ref="ns3:Nomdel_x00e9_v_x00e9_nement" minOccurs="0"/>
                <xsd:element ref="ns4:SharedWithUsers" minOccurs="0"/>
                <xsd:element ref="ns4:SharedWithDetails" minOccurs="0"/>
                <xsd:element ref="ns3:Dated_x00e9_mission" minOccurs="0"/>
                <xsd:element ref="ns3:lcf76f155ced4ddcb4097134ff3c332f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5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6" nillable="true" ma:displayName="Taxonomy Catch All Column" ma:hidden="true" ma:list="{219c4417-1f38-46f4-921c-6aa87602dad6}" ma:internalName="TaxCatchAll" ma:showField="CatchAllData" ma:web="7dbfbe8c-c822-44e1-a8bf-4e7c2873d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" nillable="true" ma:displayName="Taxonomy Catch All Column1" ma:hidden="true" ma:list="{219c4417-1f38-46f4-921c-6aa87602dad6}" ma:internalName="TaxCatchAllLabel" ma:readOnly="true" ma:showField="CatchAllDataLabel" ma:web="7dbfbe8c-c822-44e1-a8bf-4e7c2873d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97a1f-e04b-47d0-9aa6-19f6218dbf2f" elementFormDefault="qualified">
    <xsd:import namespace="http://schemas.microsoft.com/office/2006/documentManagement/types"/>
    <xsd:import namespace="http://schemas.microsoft.com/office/infopath/2007/PartnerControls"/>
    <xsd:element name="categorie" ma:index="9" nillable="true" ma:displayName="categorie" ma:description="CA&#10;" ma:format="Dropdown" ma:internalName="categorie" ma:readOnly="false">
      <xsd:simpleType>
        <xsd:union memberTypes="dms:Text">
          <xsd:simpleType>
            <xsd:restriction base="dms:Choice">
              <xsd:enumeration value="CA"/>
            </xsd:restriction>
          </xsd:simpleType>
        </xsd:un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_x00e9_v_x00e9_nement" ma:index="20" nillable="true" ma:displayName="Date événement" ma:default="[today]" ma:format="DateOnly" ma:internalName="Date_x00e9_v_x00e9_nement">
      <xsd:simpleType>
        <xsd:restriction base="dms:DateTime"/>
      </xsd:simpleType>
    </xsd:element>
    <xsd:element name="Nomdel_x00e9_v_x00e9_nement" ma:index="21" nillable="true" ma:displayName="Nom de l'événement" ma:format="Dropdown" ma:internalName="Nomdel_x00e9_v_x00e9_nement">
      <xsd:simpleType>
        <xsd:restriction base="dms:Text">
          <xsd:maxLength value="255"/>
        </xsd:restriction>
      </xsd:simpleType>
    </xsd:element>
    <xsd:element name="Dated_x00e9_mission" ma:index="24" nillable="true" ma:displayName="Date d'émission" ma:default="[today]" ma:format="DateOnly" ma:internalName="Dated_x00e9_mission">
      <xsd:simpleType>
        <xsd:restriction base="dms:DateTime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fbe8c-c822-44e1-a8bf-4e7c2873d655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Type de contenu"/>
        <xsd:element ref="dc:title" minOccurs="0" maxOccurs="1" ma:index="4" ma:displayName="Thématique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7940F-565D-4EFA-AEB6-415994F8D9E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D8892B2-0248-4512-80F4-334E3C003BBB}">
  <ds:schemaRefs>
    <ds:schemaRef ds:uri="http://purl.org/dc/elements/1.1/"/>
    <ds:schemaRef ds:uri="http://schemas.microsoft.com/office/2006/documentManagement/types"/>
    <ds:schemaRef ds:uri="23597a1f-e04b-47d0-9aa6-19f6218dbf2f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7dbfbe8c-c822-44e1-a8bf-4e7c2873d655"/>
    <ds:schemaRef ds:uri="87037488-ec5d-4aba-84c2-9b1d22638e8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B21CFE-78A2-45A0-BE0E-986708F0AA0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7737AD-6530-483F-874F-BC8368D1C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23597a1f-e04b-47d0-9aa6-19f6218dbf2f"/>
    <ds:schemaRef ds:uri="7dbfbe8c-c822-44e1-a8bf-4e7c2873d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14</TotalTime>
  <Words>2015</Words>
  <Application>Microsoft Office PowerPoint</Application>
  <PresentationFormat>Grand écran</PresentationFormat>
  <Paragraphs>289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Arial Black</vt:lpstr>
      <vt:lpstr>Arial</vt:lpstr>
      <vt:lpstr>Thème Office</vt:lpstr>
      <vt:lpstr>Observatoire de la transition énergétique  des professionnels</vt:lpstr>
      <vt:lpstr>Engager les professionnels dans la transition énergétique :  un enjeu clé</vt:lpstr>
      <vt:lpstr>Dispositif méthodologique</vt:lpstr>
      <vt:lpstr>Les enjeux de la transition énergétique  sont relativement bien compris</vt:lpstr>
      <vt:lpstr>Une prise de conscience contrastée</vt:lpstr>
      <vt:lpstr>Niveau d'engagement des acteurs  attendu et perçu</vt:lpstr>
      <vt:lpstr>Savoir faire des économies d’énergies</vt:lpstr>
      <vt:lpstr>Quelles incitations pour faire des économies d’énergie ?</vt:lpstr>
      <vt:lpstr>L'anticipation des actions en contexte de hausse des prix </vt:lpstr>
      <vt:lpstr>Les freins à la réalisation d’économies d’énergie </vt:lpstr>
      <vt:lpstr>Quelles actions ont été mises en place ces 5 dernières années ?</vt:lpstr>
      <vt:lpstr>Quelles actions sur les 5 années à venir ? </vt:lpstr>
      <vt:lpstr>Le fournisseur d’énergie, un interlocuteur légitime </vt:lpstr>
      <vt:lpstr>Qu’est-ce que les pros attendent ?</vt:lpstr>
      <vt:lpstr>Toujours un besoin d’information sur les aides  financières existantes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à trois lignes</dc:title>
  <dc:creator>Isabelle BARATON</dc:creator>
  <cp:lastModifiedBy>Mélanie Crinon</cp:lastModifiedBy>
  <cp:revision>67</cp:revision>
  <dcterms:created xsi:type="dcterms:W3CDTF">2024-02-26T08:58:24Z</dcterms:created>
  <dcterms:modified xsi:type="dcterms:W3CDTF">2024-03-12T10:41:57Z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35c4ba-2280-41f8-be7d-6f21d368baa3_Enabled">
    <vt:lpwstr>true</vt:lpwstr>
  </property>
  <property fmtid="{D5CDD505-2E9C-101B-9397-08002B2CF9AE}" pid="3" name="MSIP_Label_c135c4ba-2280-41f8-be7d-6f21d368baa3_SetDate">
    <vt:lpwstr>2022-07-08T08:47:14Z</vt:lpwstr>
  </property>
  <property fmtid="{D5CDD505-2E9C-101B-9397-08002B2CF9AE}" pid="4" name="MSIP_Label_c135c4ba-2280-41f8-be7d-6f21d368baa3_Method">
    <vt:lpwstr>Standard</vt:lpwstr>
  </property>
  <property fmtid="{D5CDD505-2E9C-101B-9397-08002B2CF9AE}" pid="5" name="MSIP_Label_c135c4ba-2280-41f8-be7d-6f21d368baa3_Name">
    <vt:lpwstr>c135c4ba-2280-41f8-be7d-6f21d368baa3</vt:lpwstr>
  </property>
  <property fmtid="{D5CDD505-2E9C-101B-9397-08002B2CF9AE}" pid="6" name="MSIP_Label_c135c4ba-2280-41f8-be7d-6f21d368baa3_SiteId">
    <vt:lpwstr>24139d14-c62c-4c47-8bdd-ce71ea1d50cf</vt:lpwstr>
  </property>
  <property fmtid="{D5CDD505-2E9C-101B-9397-08002B2CF9AE}" pid="7" name="MSIP_Label_c135c4ba-2280-41f8-be7d-6f21d368baa3_ActionId">
    <vt:lpwstr>9bcd3b26-ad04-4aee-a413-01dc5cb60ed8</vt:lpwstr>
  </property>
  <property fmtid="{D5CDD505-2E9C-101B-9397-08002B2CF9AE}" pid="8" name="MSIP_Label_c135c4ba-2280-41f8-be7d-6f21d368baa3_ContentBits">
    <vt:lpwstr>0</vt:lpwstr>
  </property>
  <property fmtid="{D5CDD505-2E9C-101B-9397-08002B2CF9AE}" pid="9" name="ContentTypeId">
    <vt:lpwstr>0x0101008F47244F98C559428A4B804E3FA70FD8</vt:lpwstr>
  </property>
</Properties>
</file>